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sldIdLst>
    <p:sldId id="256" r:id="rId2"/>
    <p:sldId id="409" r:id="rId3"/>
    <p:sldId id="427" r:id="rId4"/>
    <p:sldId id="455" r:id="rId5"/>
    <p:sldId id="449" r:id="rId6"/>
    <p:sldId id="450" r:id="rId7"/>
    <p:sldId id="451" r:id="rId8"/>
    <p:sldId id="45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CCECFF"/>
    <a:srgbClr val="FFFF00"/>
    <a:srgbClr val="99FFCC"/>
    <a:srgbClr val="FF0000"/>
    <a:srgbClr val="500093"/>
    <a:srgbClr val="FF6600"/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8224" autoAdjust="0"/>
  </p:normalViewPr>
  <p:slideViewPr>
    <p:cSldViewPr>
      <p:cViewPr varScale="1">
        <p:scale>
          <a:sx n="69" d="100"/>
          <a:sy n="6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28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31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0EA7C1-988D-4DF2-BD97-8EC0600A198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813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Klepnutím upravíte styl předlohy nadpisu.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Klepnutím upravíte styl předlohy podnadpisu.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CA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CA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F2111398-C82D-4880-A119-E796DAE1255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B54D5-B035-4A05-BA91-07879375A9C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38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1B3C0-3BAB-4FC2-9E0E-41EEC78A854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679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FB4851-F47C-431D-AA1D-6FE33243601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24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8F9A0B-F5E9-4666-894C-498553448BF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27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6A16E1-05DC-47EC-ACCF-9667A3AB386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29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692C-2D26-4348-9938-F4626256EB7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04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729F0-670A-488A-8EEB-CC8873A20D3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5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8BE1C-09E9-4B3C-BDBA-5B1113AEF9F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33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42B95-51C5-4E03-9AC1-DC107891478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38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4DF55-C7A8-43F8-A1E9-00F176D8384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46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A0635-EAD1-402E-B3BC-519F7D3333A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6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1A0D1-C379-4307-9924-2472D6653AE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0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2E9E8-0B3A-4F49-B4B9-B359C86FA6D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6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CCEC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Klepnutím upravíte styl předlohy nadpisu.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Klepnutím upravíte styly předlohy textu.</a:t>
            </a:r>
          </a:p>
          <a:p>
            <a:pPr lvl="1"/>
            <a:r>
              <a:rPr lang="en-CA"/>
              <a:t>Druhá úroveň</a:t>
            </a:r>
          </a:p>
          <a:p>
            <a:pPr lvl="2"/>
            <a:r>
              <a:rPr lang="en-CA"/>
              <a:t>Třetí úroveň</a:t>
            </a:r>
          </a:p>
          <a:p>
            <a:pPr lvl="3"/>
            <a:r>
              <a:rPr lang="en-CA"/>
              <a:t>Čtvrtá úroveň</a:t>
            </a:r>
          </a:p>
          <a:p>
            <a:pPr lvl="4"/>
            <a:r>
              <a:rPr lang="en-CA"/>
              <a:t>Pátá úroveň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CA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CA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414CCDDA-D836-4F0D-A232-4B7035C54F84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89888" cy="1684040"/>
          </a:xfrm>
        </p:spPr>
        <p:txBody>
          <a:bodyPr/>
          <a:lstStyle/>
          <a:p>
            <a:r>
              <a:rPr kumimoji="0" lang="cs-CZ" sz="4800" b="1" dirty="0">
                <a:solidFill>
                  <a:srgbClr val="FF0000"/>
                </a:solidFill>
                <a:latin typeface="Arial" charset="0"/>
              </a:rPr>
              <a:t>Speciální metody analýzy mikroorganizmů II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887785" y="3861048"/>
            <a:ext cx="72009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1" lang="cs-CZ" sz="3600" b="1" dirty="0">
                <a:solidFill>
                  <a:srgbClr val="000000"/>
                </a:solidFill>
                <a:latin typeface="Arial" charset="0"/>
              </a:rPr>
              <a:t>doc. RNDr. Milan Bartoš, Ph.D.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755650" y="5807075"/>
            <a:ext cx="77771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9263" indent="-449263" algn="ctr">
              <a:spcBef>
                <a:spcPct val="20000"/>
              </a:spcBef>
              <a:buFont typeface="Wingdings" pitchFamily="2" charset="2"/>
              <a:buNone/>
            </a:pPr>
            <a:r>
              <a:rPr kumimoji="1" lang="cs-CZ" sz="2800" b="1" dirty="0">
                <a:solidFill>
                  <a:srgbClr val="500093"/>
                </a:solidFill>
                <a:latin typeface="Arial" charset="0"/>
              </a:rPr>
              <a:t>Přírodovědecká fakulta MU, 2017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2920" y="4582939"/>
            <a:ext cx="7200900" cy="5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kumimoji="0" lang="cs-CZ" sz="28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Bartos.Milan</a:t>
            </a:r>
            <a:r>
              <a:rPr kumimoji="0"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@</a:t>
            </a:r>
            <a:r>
              <a:rPr lang="cs-CZ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atlas</a:t>
            </a:r>
            <a:r>
              <a:rPr kumimoji="0" lang="cs-CZ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.cz</a:t>
            </a:r>
          </a:p>
          <a:p>
            <a:pPr algn="ctr">
              <a:spcBef>
                <a:spcPct val="20000"/>
              </a:spcBef>
            </a:pPr>
            <a:endParaRPr kumimoji="1" lang="cs-CZ" sz="36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861" y="188640"/>
            <a:ext cx="7847013" cy="747936"/>
          </a:xfrm>
        </p:spPr>
        <p:txBody>
          <a:bodyPr/>
          <a:lstStyle/>
          <a:p>
            <a:r>
              <a:rPr kumimoji="0" lang="cs-CZ" sz="3600" b="1" i="1" dirty="0">
                <a:solidFill>
                  <a:srgbClr val="FF0000"/>
                </a:solidFill>
                <a:latin typeface="Arial" charset="0"/>
              </a:rPr>
              <a:t>Obsah přednášky I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79512" y="1196752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Repetitorium metod analýzy mikroorganismů. Metody kultivační, metody nekultivační.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Amplifikační metody v molekulární diagnostice mikroorganismů. Amplifikace cílové sekvence DNA, amplifikace sondy a signálu neseného sondou.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PCR v reálném čase. Detekce amplifikačních produktů v reálném čase. </a:t>
            </a:r>
            <a:r>
              <a:rPr kumimoji="1" lang="cs-CZ" sz="2000" b="1" dirty="0" err="1">
                <a:solidFill>
                  <a:srgbClr val="000000"/>
                </a:solidFill>
                <a:latin typeface="Arial" charset="0"/>
              </a:rPr>
              <a:t>TaqMan</a:t>
            </a: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 sondy, hybridizační sondy, vlásenkové sondy a molekulární majáčky.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Enzymy používané při manipulaci s nukleovými kyselinami. Restrikční mapy. Detekce polymorfismů v genomech. Molekulárně typizační metody v mikrobiologii. DNA </a:t>
            </a:r>
            <a:r>
              <a:rPr kumimoji="1" lang="cs-CZ" sz="2000" b="1" dirty="0" err="1">
                <a:solidFill>
                  <a:srgbClr val="000000"/>
                </a:solidFill>
                <a:latin typeface="Arial" charset="0"/>
              </a:rPr>
              <a:t>fingerprinty</a:t>
            </a: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. Analýza proteinů a proteinové </a:t>
            </a:r>
            <a:r>
              <a:rPr kumimoji="1" lang="cs-CZ" sz="2000" b="1" dirty="0" err="1">
                <a:solidFill>
                  <a:srgbClr val="000000"/>
                </a:solidFill>
                <a:latin typeface="Arial" charset="0"/>
              </a:rPr>
              <a:t>fingerprinty</a:t>
            </a: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Způsoby provedení hybridizace. Hybridizace v roztoku a na pevné fázi. Fluorescentní </a:t>
            </a:r>
            <a:r>
              <a:rPr kumimoji="1" lang="cs-CZ" sz="2000" b="1" i="1" dirty="0">
                <a:solidFill>
                  <a:srgbClr val="000000"/>
                </a:solidFill>
                <a:latin typeface="Arial" charset="0"/>
              </a:rPr>
              <a:t>in </a:t>
            </a:r>
            <a:r>
              <a:rPr kumimoji="1" lang="cs-CZ" sz="2000" b="1" i="1" dirty="0" err="1">
                <a:solidFill>
                  <a:srgbClr val="000000"/>
                </a:solidFill>
                <a:latin typeface="Arial" charset="0"/>
              </a:rPr>
              <a:t>situ</a:t>
            </a:r>
            <a:r>
              <a:rPr kumimoji="1" lang="cs-CZ" sz="20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hybridizace. Využití metod hybridizace v analýze mikroorganismů.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861" y="188640"/>
            <a:ext cx="7847013" cy="747936"/>
          </a:xfrm>
        </p:spPr>
        <p:txBody>
          <a:bodyPr/>
          <a:lstStyle/>
          <a:p>
            <a:r>
              <a:rPr kumimoji="0" lang="cs-CZ" sz="3600" b="1" i="1" dirty="0">
                <a:solidFill>
                  <a:srgbClr val="FF0000"/>
                </a:solidFill>
                <a:latin typeface="Arial" charset="0"/>
              </a:rPr>
              <a:t>Obsah přednášky II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79512" y="1268760"/>
            <a:ext cx="87129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0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Mikročipy, jejich konstrukce a jejich použití v mikrobiologii.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7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Různé způsoby sekvenování nukleových kyselin a analýza DNA sekvencí.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 startAt="7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Techniky rekombinantní DNA a jejich význam při studiu mikroorganismů.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 startAt="7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Příprava rekombinantních DNA molekul pro diagnostické účely. Sondy NK, jejich charakterizace a použití. Značení a způsoby detekce sond.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 startAt="7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Analýza mikrobiálních komunit – </a:t>
            </a:r>
            <a:r>
              <a:rPr kumimoji="1" lang="cs-CZ" sz="2000" b="1" dirty="0" err="1">
                <a:solidFill>
                  <a:srgbClr val="000000"/>
                </a:solidFill>
                <a:latin typeface="Arial" charset="0"/>
              </a:rPr>
              <a:t>metagenomika</a:t>
            </a: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35000" indent="-457200">
              <a:spcBef>
                <a:spcPts val="600"/>
              </a:spcBef>
              <a:spcAft>
                <a:spcPts val="600"/>
              </a:spcAft>
              <a:buAutoNum type="arabicParenR" startAt="7"/>
            </a:pPr>
            <a:r>
              <a:rPr kumimoji="1" lang="cs-CZ" sz="2000" b="1" dirty="0">
                <a:solidFill>
                  <a:srgbClr val="000000"/>
                </a:solidFill>
                <a:latin typeface="Arial" charset="0"/>
              </a:rPr>
              <a:t>Validace laboratorních mikrobiologických metod. Akreditace laboratoří.</a:t>
            </a:r>
          </a:p>
        </p:txBody>
      </p:sp>
    </p:spTree>
    <p:extLst>
      <p:ext uri="{BB962C8B-B14F-4D97-AF65-F5344CB8AC3E}">
        <p14:creationId xmlns:p14="http://schemas.microsoft.com/office/powerpoint/2010/main" val="59435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3632"/>
            <a:ext cx="6349430" cy="747936"/>
          </a:xfrm>
        </p:spPr>
        <p:txBody>
          <a:bodyPr/>
          <a:lstStyle/>
          <a:p>
            <a:r>
              <a:rPr kumimoji="0" lang="cs-CZ" sz="3600" b="1" i="1" dirty="0">
                <a:solidFill>
                  <a:srgbClr val="FF0000"/>
                </a:solidFill>
                <a:latin typeface="Arial" charset="0"/>
              </a:rPr>
              <a:t>Doporučená literatura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79512" y="2257673"/>
            <a:ext cx="8712968" cy="8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2150" indent="-514350">
              <a:spcBef>
                <a:spcPct val="20000"/>
              </a:spcBef>
              <a:buFontTx/>
              <a:buAutoNum type="arabicParenR"/>
            </a:pP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Persing</a:t>
            </a: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  et al. (2016): </a:t>
            </a:r>
            <a:r>
              <a:rPr kumimoji="1" lang="en-US" b="1" dirty="0">
                <a:solidFill>
                  <a:srgbClr val="000000"/>
                </a:solidFill>
                <a:latin typeface="Arial" charset="0"/>
              </a:rPr>
              <a:t>Molecular Microbiology: Diagnostic Principles and Practice</a:t>
            </a: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, 3rd </a:t>
            </a: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edition</a:t>
            </a:r>
            <a:endParaRPr kumimoji="1" lang="cs-CZ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7" descr="MCj037014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0" y="260648"/>
            <a:ext cx="1739900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317727"/>
            <a:ext cx="871296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2300" indent="-444500">
              <a:spcBef>
                <a:spcPct val="20000"/>
              </a:spcBef>
            </a:pP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3)  Šmarda et al. (2005): Metody molekulární biologie, MU Brno</a:t>
            </a:r>
          </a:p>
          <a:p>
            <a:pPr marL="622300" indent="-444500">
              <a:spcBef>
                <a:spcPct val="20000"/>
              </a:spcBef>
            </a:pP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4)  </a:t>
            </a: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Rolfs</a:t>
            </a: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 et al. (1992): PCR: </a:t>
            </a: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Clinical</a:t>
            </a: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Diagnostics</a:t>
            </a: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Research</a:t>
            </a: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Sringer-Verlag</a:t>
            </a: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cs-CZ" b="1" dirty="0" err="1">
                <a:solidFill>
                  <a:srgbClr val="000000"/>
                </a:solidFill>
                <a:latin typeface="Arial" charset="0"/>
              </a:rPr>
              <a:t>Berlin</a:t>
            </a:r>
            <a:endParaRPr kumimoji="1" lang="cs-CZ" b="1" dirty="0">
              <a:solidFill>
                <a:srgbClr val="000000"/>
              </a:solidFill>
              <a:latin typeface="Arial" charset="0"/>
            </a:endParaRPr>
          </a:p>
          <a:p>
            <a:pPr marL="622300" indent="-444500">
              <a:spcBef>
                <a:spcPct val="20000"/>
              </a:spcBef>
            </a:pP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5)  www.farmakogenomika.cz</a:t>
            </a:r>
          </a:p>
          <a:p>
            <a:pPr marL="692150" indent="-514350">
              <a:spcBef>
                <a:spcPct val="20000"/>
              </a:spcBef>
              <a:buAutoNum type="arabicParenR"/>
            </a:pPr>
            <a:endParaRPr kumimoji="1" lang="cs-CZ" b="1" dirty="0">
              <a:solidFill>
                <a:srgbClr val="000000"/>
              </a:solidFill>
              <a:latin typeface="Arial" charset="0"/>
            </a:endParaRPr>
          </a:p>
          <a:p>
            <a:pPr marL="692150" indent="-514350">
              <a:spcBef>
                <a:spcPct val="20000"/>
              </a:spcBef>
              <a:buAutoNum type="arabicParenR"/>
            </a:pPr>
            <a:endParaRPr kumimoji="1" lang="cs-CZ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3068960"/>
            <a:ext cx="8533456" cy="12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kumimoji="1" lang="cs-CZ" b="1" dirty="0">
                <a:solidFill>
                  <a:srgbClr val="000000"/>
                </a:solidFill>
                <a:latin typeface="Arial" charset="0"/>
              </a:rPr>
              <a:t>2)   Brown (2007): Klonování genů a analýza DNA. Univerzita Palackého v Olomouci (1. české vydání, překlad 5. vydání)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8640"/>
            <a:ext cx="1561110" cy="20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7401494" cy="747936"/>
          </a:xfrm>
        </p:spPr>
        <p:txBody>
          <a:bodyPr/>
          <a:lstStyle/>
          <a:p>
            <a:r>
              <a:rPr kumimoji="0" lang="cs-CZ" sz="3600" b="1" i="1" dirty="0">
                <a:solidFill>
                  <a:srgbClr val="FF0000"/>
                </a:solidFill>
                <a:latin typeface="Arial" charset="0"/>
              </a:rPr>
              <a:t>Kde najdete studijní materiály?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763688" y="2140372"/>
            <a:ext cx="63253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2300" indent="-444500">
              <a:spcBef>
                <a:spcPct val="20000"/>
              </a:spcBef>
            </a:pPr>
            <a:r>
              <a:rPr kumimoji="1" lang="cs-CZ" sz="2800" b="1" dirty="0">
                <a:solidFill>
                  <a:srgbClr val="000000"/>
                </a:solidFill>
                <a:latin typeface="Arial" charset="0"/>
              </a:rPr>
              <a:t>Pokud toto čtete, tak jste je našli</a:t>
            </a:r>
          </a:p>
        </p:txBody>
      </p:sp>
      <p:pic>
        <p:nvPicPr>
          <p:cNvPr id="4" name="Picture 9" descr="MCAN00610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0604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861" y="188640"/>
            <a:ext cx="7847013" cy="747936"/>
          </a:xfrm>
        </p:spPr>
        <p:txBody>
          <a:bodyPr/>
          <a:lstStyle/>
          <a:p>
            <a:r>
              <a:rPr kumimoji="0" lang="cs-CZ" sz="3600" b="1" i="1" dirty="0">
                <a:solidFill>
                  <a:srgbClr val="FF0000"/>
                </a:solidFill>
                <a:latin typeface="Arial" charset="0"/>
              </a:rPr>
              <a:t>Podmínky ke zkoušce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576" y="1484784"/>
            <a:ext cx="77724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buClr>
                <a:srgbClr val="FF6600"/>
              </a:buClr>
              <a:buFont typeface="Wingdings" pitchFamily="2" charset="2"/>
              <a:buNone/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Písemný test, zisk alespoň 60% bodů</a:t>
            </a:r>
          </a:p>
          <a:p>
            <a:pPr marL="609600" indent="-609600" algn="ctr">
              <a:buClr>
                <a:srgbClr val="FF6600"/>
              </a:buClr>
              <a:buFont typeface="Wingdings" pitchFamily="2" charset="2"/>
              <a:buNone/>
            </a:pPr>
            <a:r>
              <a:rPr lang="cs-CZ" sz="2800" b="1" i="1" dirty="0">
                <a:solidFill>
                  <a:srgbClr val="000000"/>
                </a:solidFill>
                <a:latin typeface="Arial" charset="0"/>
              </a:rPr>
              <a:t>Ústní rozprava</a:t>
            </a:r>
            <a:endParaRPr lang="cs-CZ" sz="2800" b="1" i="1" noProof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72208" y="4941168"/>
            <a:ext cx="7772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Ptejte se mne na přednáškách, </a:t>
            </a:r>
          </a:p>
          <a:p>
            <a:pPr algn="ctr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u zkoušky se budu ptát já!</a:t>
            </a:r>
            <a:endParaRPr lang="cs-CZ" sz="2800" b="1" noProof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9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861" y="188640"/>
            <a:ext cx="7847013" cy="747936"/>
          </a:xfrm>
        </p:spPr>
        <p:txBody>
          <a:bodyPr/>
          <a:lstStyle/>
          <a:p>
            <a:r>
              <a:rPr kumimoji="0" lang="cs-CZ" sz="3600" b="1" i="1" dirty="0">
                <a:solidFill>
                  <a:srgbClr val="FF0000"/>
                </a:solidFill>
                <a:latin typeface="Arial" charset="0"/>
              </a:rPr>
              <a:t>A sledujte novinky 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99792" y="1556792"/>
            <a:ext cx="273630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buClr>
                <a:schemeClr val="tx1"/>
              </a:buClr>
              <a:buFont typeface="Wingdings" pitchFamily="2" charset="2"/>
              <a:buNone/>
            </a:pPr>
            <a:r>
              <a:rPr lang="cs-CZ" sz="2800" b="1" dirty="0">
                <a:solidFill>
                  <a:srgbClr val="000000"/>
                </a:solidFill>
                <a:latin typeface="Arial" charset="0"/>
              </a:rPr>
              <a:t>www.osel.cz</a:t>
            </a:r>
          </a:p>
        </p:txBody>
      </p:sp>
      <p:pic>
        <p:nvPicPr>
          <p:cNvPr id="7" name="Picture 4" descr="logo_ose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537" y="1562597"/>
            <a:ext cx="2057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7544" y="5877272"/>
            <a:ext cx="7559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http://www.plospathogens.org/home.action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75856" y="3773984"/>
            <a:ext cx="5129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http://www.the-scientist.com/</a:t>
            </a:r>
          </a:p>
        </p:txBody>
      </p:sp>
      <p:pic>
        <p:nvPicPr>
          <p:cNvPr id="10" name="Picture 8" descr="ts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197" y="3140968"/>
            <a:ext cx="2619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3491880" y="4845051"/>
            <a:ext cx="4912320" cy="971550"/>
            <a:chOff x="3491880" y="4495802"/>
            <a:chExt cx="4912320" cy="97155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491880" y="4495802"/>
              <a:ext cx="4912320" cy="97155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4549776"/>
              <a:ext cx="4343400" cy="781050"/>
            </a:xfrm>
            <a:prstGeom prst="rect">
              <a:avLst/>
            </a:prstGeom>
          </p:spPr>
        </p:pic>
      </p:grp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028" y="116632"/>
            <a:ext cx="12366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273333"/>
      </p:ext>
    </p:extLst>
  </p:cSld>
  <p:clrMapOvr>
    <a:masterClrMapping/>
  </p:clrMapOvr>
</p:sld>
</file>

<file path=ppt/theme/theme1.xml><?xml version="1.0" encoding="utf-8"?>
<a:theme xmlns:a="http://schemas.openxmlformats.org/drawingml/2006/main" name="Stuhy">
  <a:themeElements>
    <a:clrScheme name="Stuhy 4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Stuh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uhy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hy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hy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Office\Sablony\Návrhy prezentací\STUHY.POT</Template>
  <TotalTime>2199</TotalTime>
  <Words>362</Words>
  <Application>Microsoft Office PowerPoint</Application>
  <PresentationFormat>Předvádění na obrazovce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Stuhy</vt:lpstr>
      <vt:lpstr>Prezentace aplikace PowerPoint</vt:lpstr>
      <vt:lpstr>Speciální metody analýzy mikroorganizmů II</vt:lpstr>
      <vt:lpstr>Obsah přednášky I</vt:lpstr>
      <vt:lpstr>Obsah přednášky II</vt:lpstr>
      <vt:lpstr>Doporučená literatura</vt:lpstr>
      <vt:lpstr>Kde najdete studijní materiály?</vt:lpstr>
      <vt:lpstr>Podmínky ke zkoušce</vt:lpstr>
      <vt:lpstr>A sledujte novinky !</vt:lpstr>
    </vt:vector>
  </TitlesOfParts>
  <Company>FaF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Rekombinatní DNA-technologie</dc:title>
  <dc:creator>pc</dc:creator>
  <cp:lastModifiedBy>Milan Bartos</cp:lastModifiedBy>
  <cp:revision>392</cp:revision>
  <dcterms:created xsi:type="dcterms:W3CDTF">2001-05-03T12:28:36Z</dcterms:created>
  <dcterms:modified xsi:type="dcterms:W3CDTF">2017-09-14T06:09:35Z</dcterms:modified>
</cp:coreProperties>
</file>