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259" r:id="rId14"/>
    <p:sldId id="261" r:id="rId15"/>
    <p:sldId id="283" r:id="rId16"/>
    <p:sldId id="297" r:id="rId17"/>
    <p:sldId id="260" r:id="rId18"/>
    <p:sldId id="284" r:id="rId19"/>
    <p:sldId id="262" r:id="rId20"/>
    <p:sldId id="298" r:id="rId21"/>
    <p:sldId id="299" r:id="rId22"/>
    <p:sldId id="286" r:id="rId23"/>
    <p:sldId id="263" r:id="rId24"/>
    <p:sldId id="302" r:id="rId25"/>
    <p:sldId id="300" r:id="rId26"/>
    <p:sldId id="285" r:id="rId27"/>
    <p:sldId id="264" r:id="rId28"/>
    <p:sldId id="289" r:id="rId29"/>
    <p:sldId id="303" r:id="rId30"/>
    <p:sldId id="288" r:id="rId31"/>
    <p:sldId id="265" r:id="rId32"/>
    <p:sldId id="287" r:id="rId33"/>
    <p:sldId id="304" r:id="rId34"/>
    <p:sldId id="290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0000"/>
    <a:srgbClr val="CCFFFF"/>
    <a:srgbClr val="FFFF99"/>
    <a:srgbClr val="FFFF66"/>
    <a:srgbClr val="FF3300"/>
    <a:srgbClr val="009900"/>
    <a:srgbClr val="00CC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656" y="-114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://upload.wikimedia.org/wikipedia/en/f/f8/Blind_Watchmaker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upload.wikimedia.org/wikipedia/commons/a/a3/Tyrannosaurus_BW.jpg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hyperlink" Target="http://upload.wikimedia.org/wikipedia/commons/2/22/Albatros_ceja_negra_-_paso_drake_-_noviembre_2005.jpg" TargetMode="Externa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jpe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hyperlink" Target="http://upload.wikimedia.org/wikipedia/commons/6/63/Striped_skunk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05538" y="1751013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165475" y="1219200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87363" y="346075"/>
            <a:ext cx="80327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ADAPTACE A PŘÍRODNÍ VÝBĚR</a:t>
            </a:r>
            <a:endParaRPr lang="cs-CZ" sz="360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5918200" y="4003675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3825" y="1244600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9300" y="2924175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125" y="1497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334814" y="752311"/>
            <a:ext cx="1873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ADAPTACE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835400" cy="582612"/>
            <a:chOff x="1504" y="2521"/>
            <a:chExt cx="2416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9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proces adaptování se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997325" cy="641351"/>
            <a:chOff x="1512" y="2952"/>
            <a:chExt cx="2518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210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vlastní </a:t>
              </a:r>
              <a:r>
                <a:rPr lang="cs-CZ" b="0" u="sng" dirty="0">
                  <a:latin typeface="Arial" pitchFamily="34" charset="0"/>
                </a:rPr>
                <a:t>znak organismu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8741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latin typeface="Arial" pitchFamily="34" charset="0"/>
              </a:rPr>
              <a:t>znak, který svému nositeli umožňuje lépe přežít a rozmnožit </a:t>
            </a:r>
            <a:r>
              <a:rPr lang="cs-CZ" b="0" dirty="0" smtClean="0">
                <a:latin typeface="Arial" pitchFamily="34" charset="0"/>
              </a:rPr>
              <a:t>se</a:t>
            </a:r>
          </a:p>
          <a:p>
            <a:pPr defTabSz="360000"/>
            <a:endParaRPr lang="cs-CZ" b="0" dirty="0" smtClean="0">
              <a:latin typeface="Arial" pitchFamily="34" charset="0"/>
            </a:endParaRPr>
          </a:p>
          <a:p>
            <a:pPr defTabSz="360000"/>
            <a:r>
              <a:rPr lang="cs-CZ" b="0" dirty="0" smtClean="0">
                <a:latin typeface="Arial" pitchFamily="34" charset="0"/>
              </a:rPr>
              <a:t>podmínkou přírodní výběr, ohled na historii </a:t>
            </a:r>
          </a:p>
          <a:p>
            <a:pPr defTabSz="360000"/>
            <a:r>
              <a:rPr lang="cs-CZ" b="0" dirty="0" smtClean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(bezkřídlost blech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Collembola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)</a:t>
            </a:r>
            <a:endParaRPr lang="cs-CZ" b="0" dirty="0" smtClean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32"/>
          <p:cNvGrpSpPr>
            <a:grpSpLocks/>
          </p:cNvGrpSpPr>
          <p:nvPr/>
        </p:nvGrpSpPr>
        <p:grpSpPr bwMode="auto">
          <a:xfrm>
            <a:off x="5495926" y="2757487"/>
            <a:ext cx="2706688" cy="1565274"/>
            <a:chOff x="3462" y="1737"/>
            <a:chExt cx="1705" cy="986"/>
          </a:xfrm>
        </p:grpSpPr>
        <p:grpSp>
          <p:nvGrpSpPr>
            <p:cNvPr id="13321" name="Group 23"/>
            <p:cNvGrpSpPr>
              <a:grpSpLocks/>
            </p:cNvGrpSpPr>
            <p:nvPr/>
          </p:nvGrpSpPr>
          <p:grpSpPr bwMode="auto">
            <a:xfrm>
              <a:off x="3462" y="1837"/>
              <a:ext cx="834" cy="759"/>
              <a:chOff x="3706" y="414"/>
              <a:chExt cx="949" cy="942"/>
            </a:xfrm>
          </p:grpSpPr>
          <p:grpSp>
            <p:nvGrpSpPr>
              <p:cNvPr id="13325" name="Group 16"/>
              <p:cNvGrpSpPr>
                <a:grpSpLocks/>
              </p:cNvGrpSpPr>
              <p:nvPr/>
            </p:nvGrpSpPr>
            <p:grpSpPr bwMode="auto">
              <a:xfrm>
                <a:off x="4188" y="414"/>
                <a:ext cx="461" cy="461"/>
                <a:chOff x="278" y="0"/>
                <a:chExt cx="461" cy="461"/>
              </a:xfrm>
            </p:grpSpPr>
            <p:sp>
              <p:nvSpPr>
                <p:cNvPr id="1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8" y="0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78" y="46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1" name="Line 1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8" y="23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326" name="Line 19"/>
              <p:cNvSpPr>
                <a:spLocks noChangeShapeType="1"/>
              </p:cNvSpPr>
              <p:nvPr/>
            </p:nvSpPr>
            <p:spPr bwMode="auto">
              <a:xfrm flipH="1">
                <a:off x="3715" y="645"/>
                <a:ext cx="4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7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360" y="1001"/>
                <a:ext cx="7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8" name="Line 22"/>
              <p:cNvSpPr>
                <a:spLocks noChangeShapeType="1"/>
              </p:cNvSpPr>
              <p:nvPr/>
            </p:nvSpPr>
            <p:spPr bwMode="auto">
              <a:xfrm>
                <a:off x="3706" y="1355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324" y="1737"/>
              <a:ext cx="8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4324" y="2096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4324" y="2490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037" y="4151586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9" y="304800"/>
            <a:ext cx="2528888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</a:rPr>
              <a:t>chvostoskok nemá křídla, protože jeho předci je nikdy neměli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677103"/>
            <a:ext cx="2078038" cy="988685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</a:rPr>
              <a:t>blecha křídla ztratila sekundárně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50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latin typeface="Arial" pitchFamily="34" charset="0"/>
              </a:rPr>
              <a:t>… podobně bezkřídlé druhy octomilek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577096" y="403115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99288" y="2264837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 smtClean="0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9959" y="613415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 smtClean="0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 smtClean="0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646536" y="3268148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8" name="Picture 2" descr="Výsledek obrázku pro heterocephalus glaber bulb eating the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461" y="3295135"/>
            <a:ext cx="5176941" cy="2755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6604693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adaptace známy již dříve - filozofové, přírodní teologové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(</a:t>
            </a:r>
            <a:r>
              <a:rPr lang="cs-CZ" sz="2000" b="0" dirty="0">
                <a:latin typeface="Arial" pitchFamily="34" charset="0"/>
              </a:rPr>
              <a:t>sv. Augustin, sv. Tomáš </a:t>
            </a:r>
            <a:r>
              <a:rPr lang="cs-CZ" sz="2000" b="0" dirty="0" err="1">
                <a:latin typeface="Arial" pitchFamily="34" charset="0"/>
              </a:rPr>
              <a:t>Akvinský</a:t>
            </a:r>
            <a:r>
              <a:rPr lang="cs-CZ" sz="2000" b="0" dirty="0">
                <a:latin typeface="Arial" pitchFamily="34" charset="0"/>
              </a:rPr>
              <a:t>, William </a:t>
            </a:r>
            <a:r>
              <a:rPr lang="cs-CZ" sz="2000" b="0" dirty="0" err="1">
                <a:latin typeface="Arial" pitchFamily="34" charset="0"/>
              </a:rPr>
              <a:t>Paley</a:t>
            </a:r>
            <a:r>
              <a:rPr lang="cs-CZ" sz="2000" b="0" dirty="0">
                <a:latin typeface="Arial" pitchFamily="34" charset="0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přirovnání k hodináři, dnes </a:t>
            </a:r>
            <a:r>
              <a:rPr lang="cs-CZ" sz="2000" b="0" dirty="0">
                <a:latin typeface="Arial" pitchFamily="34" charset="0"/>
              </a:rPr>
              <a:t>„</a:t>
            </a:r>
            <a:r>
              <a:rPr lang="cs-CZ" sz="2000" b="0" i="1" dirty="0">
                <a:latin typeface="Arial" pitchFamily="34" charset="0"/>
              </a:rPr>
              <a:t>argument </a:t>
            </a:r>
            <a:r>
              <a:rPr lang="cs-CZ" sz="2000" b="0" i="1" dirty="0" err="1">
                <a:latin typeface="Arial" pitchFamily="34" charset="0"/>
              </a:rPr>
              <a:t>from</a:t>
            </a:r>
            <a:r>
              <a:rPr lang="cs-CZ" sz="2000" b="0" i="1" dirty="0">
                <a:latin typeface="Arial" pitchFamily="34" charset="0"/>
              </a:rPr>
              <a:t> design</a:t>
            </a:r>
            <a:r>
              <a:rPr lang="cs-CZ" sz="2000" b="0" dirty="0">
                <a:latin typeface="Arial" pitchFamily="34" charset="0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David Hume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Richard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Dawkins</a:t>
            </a:r>
            <a:r>
              <a:rPr lang="cs-CZ" sz="2000" b="0" dirty="0">
                <a:latin typeface="Arial" pitchFamily="34" charset="0"/>
              </a:rPr>
              <a:t>: „Slepý hodinář“ (</a:t>
            </a:r>
            <a:r>
              <a:rPr lang="cs-CZ" sz="2000" b="0" i="1" dirty="0">
                <a:latin typeface="Arial" pitchFamily="34" charset="0"/>
              </a:rPr>
              <a:t>Blind </a:t>
            </a:r>
            <a:r>
              <a:rPr lang="cs-CZ" sz="2000" b="0" i="1" dirty="0" err="1">
                <a:latin typeface="Arial" pitchFamily="34" charset="0"/>
              </a:rPr>
              <a:t>Watchmaker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69987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Vysvětlení adaptací: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nadpřirozená </a:t>
            </a:r>
            <a:r>
              <a:rPr lang="cs-CZ" sz="2000" b="0" dirty="0" smtClean="0">
                <a:latin typeface="Arial" pitchFamily="34" charset="0"/>
              </a:rPr>
              <a:t>bytost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latin typeface="Arial" pitchFamily="34" charset="0"/>
              </a:rPr>
              <a:t>lamarckismus</a:t>
            </a:r>
            <a:r>
              <a:rPr lang="cs-CZ" sz="2000" b="0" dirty="0">
                <a:latin typeface="Arial" pitchFamily="34" charset="0"/>
              </a:rPr>
              <a:t>, adaptivní mutace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zebra </a:t>
            </a:r>
            <a:r>
              <a:rPr lang="cs-CZ" sz="1800" b="0" dirty="0">
                <a:latin typeface="Arial" pitchFamily="34" charset="0"/>
              </a:rPr>
              <a:t>a lev: schopnost zesílení svalstva sama o sobě </a:t>
            </a:r>
            <a:r>
              <a:rPr lang="cs-CZ" sz="1800" b="0" dirty="0" smtClean="0">
                <a:latin typeface="Arial" pitchFamily="34" charset="0"/>
              </a:rPr>
              <a:t>adaptivní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ortogeneze ... </a:t>
            </a:r>
            <a:r>
              <a:rPr lang="cs-CZ" sz="1800" b="0" dirty="0" smtClean="0">
                <a:latin typeface="Arial" pitchFamily="34" charset="0"/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sz="2000" b="0" u="sng" dirty="0" smtClean="0">
                <a:latin typeface="Arial" pitchFamily="34" charset="0"/>
              </a:rPr>
              <a:t>přírodní </a:t>
            </a:r>
            <a:r>
              <a:rPr lang="cs-CZ" sz="2000" b="0" u="sng" dirty="0">
                <a:latin typeface="Arial" pitchFamily="34" charset="0"/>
              </a:rPr>
              <a:t>výběr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265988" y="404813"/>
            <a:ext cx="1371600" cy="4149725"/>
            <a:chOff x="4577" y="255"/>
            <a:chExt cx="864" cy="2614"/>
          </a:xfrm>
        </p:grpSpPr>
        <p:pic>
          <p:nvPicPr>
            <p:cNvPr id="14342" name="Picture 17" descr="Obálka: Slepý hodinář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702"/>
              <a:ext cx="748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19" descr="File:Blind Watchmaker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7" y="255"/>
              <a:ext cx="864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182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Koadaptace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775404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složité adaptace, vyžadující vzájemně koordinované změny více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	než </a:t>
            </a:r>
            <a:r>
              <a:rPr lang="cs-CZ" sz="2000" b="0" dirty="0">
                <a:latin typeface="Arial" pitchFamily="34" charset="0"/>
              </a:rPr>
              <a:t>1 části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krk žirafy – současné změny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kostí</a:t>
            </a:r>
            <a:r>
              <a:rPr lang="cs-CZ" sz="2000" b="0" dirty="0">
                <a:latin typeface="Arial" pitchFamily="34" charset="0"/>
              </a:rPr>
              <a:t>, svalů a cév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neovlivňují samostatné geny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genů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genové komplexy, „</a:t>
            </a:r>
            <a:r>
              <a:rPr lang="cs-CZ" sz="2000" b="0" dirty="0" err="1">
                <a:latin typeface="Arial" pitchFamily="34" charset="0"/>
              </a:rPr>
              <a:t>supergeny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orgánů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druhů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... viz také Vznik pohlavního 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rozmnožování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1279580" y="1020764"/>
            <a:ext cx="323037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1. Funkční mezičlánky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080794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obratlovci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1214188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chobotnice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hlavonožci, obratlovci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039006" y="304800"/>
            <a:ext cx="5220212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EVOLUCE SLOŽITÝCH ZNAKŮ</a:t>
            </a:r>
            <a:endParaRPr lang="cs-CZ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3728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Evoluce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299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Jak může být funkční poloviční </a:t>
            </a:r>
            <a:r>
              <a:rPr lang="cs-CZ" sz="2000" b="0" dirty="0" smtClean="0">
                <a:latin typeface="Arial" pitchFamily="34" charset="0"/>
              </a:rPr>
              <a:t>oko?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hlavonožci: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449263" y="1167634"/>
            <a:ext cx="86164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b="0" dirty="0" smtClean="0">
                <a:latin typeface="Arial" pitchFamily="34" charset="0"/>
              </a:rPr>
              <a:t>s</a:t>
            </a:r>
            <a:r>
              <a:rPr lang="cs-CZ" sz="2000" b="0" dirty="0" err="1">
                <a:latin typeface="Arial" pitchFamily="34" charset="0"/>
              </a:rPr>
              <a:t>větločivné</a:t>
            </a:r>
            <a:r>
              <a:rPr lang="cs-CZ" sz="2000" b="0" dirty="0">
                <a:latin typeface="Arial" pitchFamily="34" charset="0"/>
              </a:rPr>
              <a:t> orgány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nezávislý vznik 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5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0-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10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0 u různých skupin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bezobratlých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solidFill>
                  <a:srgbClr val="003399"/>
                </a:solidFill>
                <a:latin typeface="Arial" pitchFamily="34" charset="0"/>
              </a:rPr>
              <a:t>Nilsson</a:t>
            </a: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srgbClr val="003399"/>
                </a:solidFill>
                <a:latin typeface="Arial" pitchFamily="34" charset="0"/>
              </a:rPr>
              <a:t>&amp; </a:t>
            </a:r>
            <a:r>
              <a:rPr lang="en-US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US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</a:rPr>
              <a:t>(1994):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vrstva </a:t>
            </a:r>
            <a:r>
              <a:rPr lang="cs-CZ" sz="2000" b="0" dirty="0">
                <a:latin typeface="Arial" pitchFamily="34" charset="0"/>
              </a:rPr>
              <a:t>světločivných buněk mezi tmavou vrstvou buněk dole a průhlednou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	ochrannou </a:t>
            </a:r>
            <a:r>
              <a:rPr lang="cs-CZ" sz="2000" b="0" dirty="0">
                <a:latin typeface="Arial" pitchFamily="34" charset="0"/>
              </a:rPr>
              <a:t>vrstvou nahoře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náhodné </a:t>
            </a:r>
            <a:r>
              <a:rPr lang="cs-CZ" sz="2000" b="0" dirty="0">
                <a:latin typeface="Arial" pitchFamily="34" charset="0"/>
              </a:rPr>
              <a:t>změny </a:t>
            </a:r>
            <a:r>
              <a:rPr lang="en-US" sz="2000" b="0" dirty="0">
                <a:latin typeface="Arial" pitchFamily="34" charset="0"/>
              </a:rPr>
              <a:t>&lt;</a:t>
            </a:r>
            <a:r>
              <a:rPr lang="cs-CZ" sz="2000" b="0" dirty="0">
                <a:latin typeface="Arial" pitchFamily="34" charset="0"/>
              </a:rPr>
              <a:t>1%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změny k horšímu zavrhnuty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kritérium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= schopnost rozlišovat objekty v prostoru</a:t>
            </a:r>
            <a:r>
              <a:rPr lang="cs-CZ" sz="2000" b="0" dirty="0">
                <a:latin typeface="Arial" pitchFamily="34" charset="0"/>
              </a:rPr>
              <a:t> (optická fyzika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možnost kvantifikace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Evoluce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p:oleObj spid="_x0000_s3074" name="CorelPhotoPaint.Image.9" r:id="rId4" imgW="5533333" imgH="1809524" progId="">
              <p:embed/>
            </p:oleObj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4810125" y="1222375"/>
            <a:ext cx="2011363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1000 kroků: váčkové oko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3724275" y="5492750"/>
            <a:ext cx="2011363" cy="719138"/>
          </a:xfrm>
          <a:prstGeom prst="wedgeRectCallout">
            <a:avLst>
              <a:gd name="adj1" fmla="val 111722"/>
              <a:gd name="adj2" fmla="val -1557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2000 kroků: komorové oko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016750" y="5621338"/>
            <a:ext cx="1408113" cy="719137"/>
          </a:xfrm>
          <a:prstGeom prst="wedgeRectCallout">
            <a:avLst>
              <a:gd name="adj1" fmla="val -9190"/>
              <a:gd name="adj2" fmla="val -1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400 000 generací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28746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>
                <a:latin typeface="Arial" pitchFamily="34" charset="0"/>
                <a:sym typeface="Symbol" pitchFamily="18" charset="2"/>
              </a:rPr>
              <a:t>d</a:t>
            </a:r>
            <a:r>
              <a:rPr lang="en-US" sz="1600" b="0" dirty="0">
                <a:latin typeface="Arial" pitchFamily="34" charset="0"/>
                <a:sym typeface="Symbol" pitchFamily="18" charset="2"/>
              </a:rPr>
              <a:t> = 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průměr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Evoluce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4910960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preadaptace</a:t>
            </a:r>
            <a:r>
              <a:rPr lang="cs-CZ" sz="2000" b="0" dirty="0">
                <a:latin typeface="Arial" pitchFamily="34" charset="0"/>
              </a:rPr>
              <a:t> = posun funkce, </a:t>
            </a:r>
            <a:r>
              <a:rPr lang="cs-CZ" sz="2000" b="0" dirty="0" smtClean="0">
                <a:latin typeface="Arial" pitchFamily="34" charset="0"/>
              </a:rPr>
              <a:t/>
            </a:r>
            <a:br>
              <a:rPr lang="cs-CZ" sz="2000" b="0" dirty="0" smtClean="0"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	tj</a:t>
            </a:r>
            <a:r>
              <a:rPr lang="cs-CZ" sz="2000" b="0" dirty="0">
                <a:latin typeface="Arial" pitchFamily="34" charset="0"/>
              </a:rPr>
              <a:t>. použití znaku k jinému účelu</a:t>
            </a:r>
            <a:br>
              <a:rPr lang="cs-CZ" sz="20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>
                <a:latin typeface="Arial" pitchFamily="34" charset="0"/>
                <a:sym typeface="Symbol" pitchFamily="18" charset="2"/>
              </a:rPr>
              <a:t>Př.: </a:t>
            </a:r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švy na lebce savců (pomoc při narození) </a:t>
            </a:r>
            <a:r>
              <a:rPr lang="cs-CZ" sz="1800" b="0" dirty="0" smtClean="0">
                <a:latin typeface="Arial" pitchFamily="34" charset="0"/>
                <a:sym typeface="Symbol"/>
              </a:rPr>
              <a:t>	</a:t>
            </a:r>
            <a:br>
              <a:rPr lang="cs-CZ" sz="1800" b="0" dirty="0" smtClean="0">
                <a:latin typeface="Arial" pitchFamily="34" charset="0"/>
                <a:sym typeface="Symbol"/>
              </a:rPr>
            </a:b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 smtClean="0">
                <a:latin typeface="Arial" pitchFamily="34" charset="0"/>
                <a:sym typeface="Symbol"/>
              </a:rPr>
              <a:t/>
            </a:r>
            <a:br>
              <a:rPr lang="cs-CZ" sz="1800" b="0" dirty="0" smtClean="0">
                <a:latin typeface="Arial" pitchFamily="34" charset="0"/>
                <a:sym typeface="Symbol"/>
              </a:rPr>
            </a:br>
            <a:r>
              <a:rPr lang="cs-CZ" sz="1800" b="0" dirty="0" smtClean="0">
                <a:latin typeface="Arial" pitchFamily="34" charset="0"/>
                <a:sym typeface="Symbol"/>
              </a:rPr>
              <a:t>švy pravděpodobně umožňovaly růst mozku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2774621" y="304800"/>
            <a:ext cx="381386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2. </a:t>
            </a:r>
            <a:r>
              <a:rPr lang="cs-CZ" b="0" dirty="0" err="1" smtClean="0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smtClean="0">
                <a:solidFill>
                  <a:srgbClr val="E80000"/>
                </a:solidFill>
                <a:latin typeface="Arial" pitchFamily="34" charset="0"/>
              </a:rPr>
              <a:t>(preadaptace)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Složité znaky zřídka vznikají </a:t>
            </a:r>
            <a:r>
              <a:rPr lang="cs-CZ" sz="2000" b="0" i="1" dirty="0" smtClean="0">
                <a:latin typeface="Arial" pitchFamily="34" charset="0"/>
                <a:sym typeface="Symbol" pitchFamily="18" charset="2"/>
              </a:rPr>
              <a:t>de novo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, spíše modifikace existujících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struktur</a:t>
            </a:r>
          </a:p>
          <a:p>
            <a:pPr defTabSz="360000"/>
            <a:endParaRPr lang="cs-CZ" sz="2000" b="0" dirty="0" smtClean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cs-CZ" sz="2000" b="0" dirty="0" err="1" smtClean="0">
                <a:latin typeface="Arial" charset="0"/>
              </a:rPr>
              <a:t>François</a:t>
            </a:r>
            <a:r>
              <a:rPr lang="cs-CZ" sz="2000" b="0" dirty="0" smtClean="0">
                <a:latin typeface="Arial" charset="0"/>
              </a:rPr>
              <a:t> </a:t>
            </a:r>
            <a:r>
              <a:rPr lang="cs-CZ" sz="2000" b="0" dirty="0" err="1" smtClean="0">
                <a:latin typeface="Arial" charset="0"/>
              </a:rPr>
              <a:t>Jacob</a:t>
            </a:r>
            <a:r>
              <a:rPr lang="cs-CZ" sz="2000" b="0" dirty="0" smtClean="0">
                <a:latin typeface="Arial" charset="0"/>
              </a:rPr>
              <a:t> (1977): evoluční </a:t>
            </a:r>
            <a:r>
              <a:rPr lang="cs-CZ" sz="2000" b="0" dirty="0" smtClean="0">
                <a:latin typeface="Arial" charset="0"/>
              </a:rPr>
              <a:t>kutilství (doslova </a:t>
            </a:r>
            <a:r>
              <a:rPr lang="cs-CZ" sz="2000" b="0" dirty="0" err="1" smtClean="0">
                <a:latin typeface="Arial" charset="0"/>
              </a:rPr>
              <a:t>dráteničina</a:t>
            </a:r>
            <a:r>
              <a:rPr lang="cs-CZ" sz="2000" b="0" dirty="0" smtClean="0">
                <a:latin typeface="Arial" charset="0"/>
              </a:rPr>
              <a:t>) </a:t>
            </a:r>
            <a:r>
              <a:rPr lang="cs-CZ" sz="2000" b="0" dirty="0" smtClean="0">
                <a:latin typeface="Arial" charset="0"/>
              </a:rPr>
              <a:t/>
            </a:r>
            <a:br>
              <a:rPr lang="cs-CZ" sz="2000" b="0" dirty="0" smtClean="0">
                <a:latin typeface="Arial" charset="0"/>
              </a:rPr>
            </a:br>
            <a:r>
              <a:rPr lang="cs-CZ" sz="2000" b="0" dirty="0" smtClean="0">
                <a:latin typeface="Arial" charset="0"/>
              </a:rPr>
              <a:t>	= „</a:t>
            </a:r>
            <a:r>
              <a:rPr lang="cs-CZ" sz="2000" b="0" i="1" dirty="0" err="1" smtClean="0">
                <a:latin typeface="Arial" charset="0"/>
              </a:rPr>
              <a:t>evolutionary</a:t>
            </a:r>
            <a:r>
              <a:rPr lang="cs-CZ" sz="2000" b="0" i="1" dirty="0" smtClean="0">
                <a:latin typeface="Arial" charset="0"/>
              </a:rPr>
              <a:t> </a:t>
            </a:r>
            <a:r>
              <a:rPr lang="cs-CZ" sz="2000" b="0" i="1" dirty="0" err="1" smtClean="0">
                <a:latin typeface="Arial" charset="0"/>
              </a:rPr>
              <a:t>tinkering</a:t>
            </a:r>
            <a:r>
              <a:rPr lang="cs-CZ" sz="2000" b="0" dirty="0" smtClean="0">
                <a:latin typeface="Arial" charset="0"/>
              </a:rPr>
              <a:t>“</a:t>
            </a:r>
            <a:endParaRPr lang="cs-CZ" sz="2000" b="0" dirty="0" smtClean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3100551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800" b="0" dirty="0" smtClean="0">
                <a:latin typeface="Arial" pitchFamily="34" charset="0"/>
                <a:sym typeface="Symbol"/>
              </a:rPr>
              <a:t>musel být jiný účel!</a:t>
            </a:r>
            <a:endParaRPr kumimoji="0" lang="cs-CZ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77444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Př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.: peří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ptáků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jediný původ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teropodní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dinosauři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endParaRPr lang="cs-CZ" sz="2000" b="0" dirty="0" smtClean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„Závěr, že peří vzniklo kvůli létání, 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je jako tvrdit, že prsty vznikly kvůli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hře na piano.“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13013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Peří ptáků: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1. termoregulace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2. ochrana před slunečním zářením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3. signalizace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4. hmat (podobně jako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vibrisy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)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5. chytání kořisti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6. obrana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7. ochrana před vodou</a:t>
            </a:r>
          </a:p>
        </p:txBody>
      </p:sp>
      <p:pic>
        <p:nvPicPr>
          <p:cNvPr id="108568" name="Picture 24" descr="File:Tyrannosauru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887" y="327025"/>
            <a:ext cx="3063642" cy="16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78" name="Picture 34" descr="Soubor:Albatros ceja negra - paso drake - noviembre 200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5344" y="4692978"/>
            <a:ext cx="1889125" cy="182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062" y="4758558"/>
            <a:ext cx="2679584" cy="1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1" name="AutoShape 37"/>
          <p:cNvSpPr>
            <a:spLocks noChangeArrowheads="1"/>
          </p:cNvSpPr>
          <p:nvPr/>
        </p:nvSpPr>
        <p:spPr bwMode="auto">
          <a:xfrm>
            <a:off x="6627868" y="3797684"/>
            <a:ext cx="1976438" cy="719137"/>
          </a:xfrm>
          <a:prstGeom prst="wedgeRectCallout">
            <a:avLst>
              <a:gd name="adj1" fmla="val -75787"/>
              <a:gd name="adj2" fmla="val -31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Dilong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paradoxus</a:t>
            </a:r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termoregulace</a:t>
            </a:r>
          </a:p>
        </p:txBody>
      </p:sp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158712" y="3887294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Microraptor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gui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: klouzavý pohyb</a:t>
            </a:r>
          </a:p>
        </p:txBody>
      </p:sp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6350931" y="5485032"/>
            <a:ext cx="1257300" cy="717550"/>
          </a:xfrm>
          <a:prstGeom prst="wedgeRectCallout">
            <a:avLst>
              <a:gd name="adj1" fmla="val -94665"/>
              <a:gd name="adj2" fmla="val 20255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ptáci: </a:t>
            </a:r>
          </a:p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aktivní let</a:t>
            </a:r>
          </a:p>
        </p:txBody>
      </p:sp>
      <p:pic>
        <p:nvPicPr>
          <p:cNvPr id="108585" name="Picture 41" descr="dilong_paradox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0406" y="2175641"/>
            <a:ext cx="3389451" cy="22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86" name="AutoShape 42"/>
          <p:cNvSpPr>
            <a:spLocks noChangeArrowheads="1"/>
          </p:cNvSpPr>
          <p:nvPr/>
        </p:nvSpPr>
        <p:spPr bwMode="auto">
          <a:xfrm>
            <a:off x="8045450" y="1891534"/>
            <a:ext cx="890588" cy="477838"/>
          </a:xfrm>
          <a:prstGeom prst="wedgeRectCallout">
            <a:avLst>
              <a:gd name="adj1" fmla="val -35236"/>
              <a:gd name="adj2" fmla="val -796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>
                <a:latin typeface="Arial" pitchFamily="34" charset="0"/>
                <a:sym typeface="Symbol" pitchFamily="18" charset="2"/>
              </a:rPr>
              <a:t>T. rex</a:t>
            </a:r>
            <a:endParaRPr lang="cs-CZ" sz="1600" b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80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ploutve lalokoploutvých ryb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- pohyb po dně  šplhání na břeh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851996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Stephen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J.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Gould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, Elizabeth Vrba (1982):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snaha vyhnout se teleologii termínu „preadaptace“ </a:t>
            </a:r>
            <a:r>
              <a:rPr lang="cs-CZ" sz="2000" b="0" dirty="0" smtClean="0">
                <a:latin typeface="Arial" pitchFamily="34" charset="0"/>
                <a:sym typeface="Symbol"/>
              </a:rPr>
              <a:t> </a:t>
            </a:r>
            <a:r>
              <a:rPr lang="cs-CZ" sz="2000" b="0" dirty="0" smtClean="0">
                <a:latin typeface="Arial" pitchFamily="34" charset="0"/>
              </a:rPr>
              <a:t>pojem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sz="2000" b="0" dirty="0">
                <a:latin typeface="Arial" pitchFamily="34" charset="0"/>
              </a:rPr>
              <a:t> </a:t>
            </a:r>
            <a:endParaRPr lang="cs-CZ" sz="2000" b="0" dirty="0" smtClean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	= </a:t>
            </a:r>
            <a:r>
              <a:rPr lang="cs-CZ" sz="2000" b="0" dirty="0">
                <a:latin typeface="Arial" pitchFamily="34" charset="0"/>
              </a:rPr>
              <a:t>širší smysl - včetně původně neutrálních </a:t>
            </a:r>
            <a:r>
              <a:rPr lang="cs-CZ" sz="2000" b="0" dirty="0" smtClean="0">
                <a:latin typeface="Arial" pitchFamily="34" charset="0"/>
              </a:rPr>
              <a:t>znaků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podobně termín „kooptace“ (</a:t>
            </a:r>
            <a:r>
              <a:rPr lang="cs-CZ" sz="2000" b="0" i="1" dirty="0" smtClean="0">
                <a:latin typeface="Arial" pitchFamily="34" charset="0"/>
              </a:rPr>
              <a:t>co-</a:t>
            </a:r>
            <a:r>
              <a:rPr lang="cs-CZ" sz="2000" b="0" i="1" dirty="0" err="1" smtClean="0">
                <a:latin typeface="Arial" pitchFamily="34" charset="0"/>
              </a:rPr>
              <a:t>option</a:t>
            </a:r>
            <a:r>
              <a:rPr lang="cs-CZ" sz="2000" b="0" dirty="0" smtClean="0">
                <a:latin typeface="Arial" pitchFamily="34" charset="0"/>
              </a:rPr>
              <a:t>)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449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kutikula hmyzu (integument  kostra); mléčné žlázy savců (potní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žl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947714" y="327025"/>
            <a:ext cx="2632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Evoluční omezení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671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časové zpoždění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i="1" dirty="0" err="1">
                <a:latin typeface="Arial" pitchFamily="34" charset="0"/>
              </a:rPr>
              <a:t>time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lag</a:t>
            </a:r>
            <a:r>
              <a:rPr lang="cs-CZ" sz="2000" b="0" dirty="0">
                <a:latin typeface="Arial" pitchFamily="34" charset="0"/>
              </a:rPr>
              <a:t>): „neotropické anachronismy“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62070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genetická omezení</a:t>
            </a:r>
            <a:r>
              <a:rPr lang="cs-CZ" sz="2000" b="0" dirty="0">
                <a:latin typeface="Arial" pitchFamily="34" charset="0"/>
              </a:rPr>
              <a:t>: superdominance </a:t>
            </a:r>
            <a:br>
              <a:rPr lang="cs-CZ" sz="2000" b="0" dirty="0">
                <a:latin typeface="Arial" pitchFamily="34" charset="0"/>
              </a:rPr>
            </a:br>
            <a:r>
              <a:rPr lang="en-US" sz="2000" b="0" dirty="0" smtClean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(</a:t>
            </a:r>
            <a:r>
              <a:rPr lang="cs-CZ" sz="2000" b="0" dirty="0">
                <a:latin typeface="Arial" pitchFamily="34" charset="0"/>
              </a:rPr>
              <a:t>letální systém chromozomu 1 u </a:t>
            </a:r>
            <a:r>
              <a:rPr lang="cs-CZ" sz="2000" b="0" i="1" dirty="0" err="1">
                <a:latin typeface="Arial" pitchFamily="34" charset="0"/>
              </a:rPr>
              <a:t>Triturus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cristatus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13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latin typeface="Arial" pitchFamily="34" charset="0"/>
              </a:rPr>
              <a:t>Jsou adaptace vždy optimální?</a:t>
            </a:r>
            <a:endParaRPr lang="cs-CZ" b="0" dirty="0">
              <a:latin typeface="Arial" pitchFamily="34" charset="0"/>
            </a:endParaRP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31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  <a:t>fyzikální omezení</a:t>
            </a:r>
            <a:r>
              <a:rPr lang="cs-CZ" sz="2000" b="0" dirty="0" smtClean="0">
                <a:latin typeface="Arial" pitchFamily="34" charset="0"/>
              </a:rPr>
              <a:t>: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hmotnost roste s 3. mocninou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pevnost kosti roste s druhou mocninou (průřez kosti)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540526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ontogenetická omezení</a:t>
            </a:r>
            <a:r>
              <a:rPr lang="cs-CZ" sz="2000" b="0" dirty="0" smtClean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	vychýlení </a:t>
            </a:r>
            <a:r>
              <a:rPr lang="cs-CZ" sz="2000" b="0" dirty="0">
                <a:latin typeface="Arial" pitchFamily="34" charset="0"/>
              </a:rPr>
              <a:t>produkce různých fenotypů, nebo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omezení </a:t>
            </a:r>
            <a:r>
              <a:rPr lang="cs-CZ" sz="2000" b="0" dirty="0">
                <a:latin typeface="Arial" pitchFamily="34" charset="0"/>
              </a:rPr>
              <a:t>fenotypové variability způsobené strukturou,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charakterem</a:t>
            </a:r>
            <a:r>
              <a:rPr lang="cs-CZ" sz="2000" b="0" dirty="0">
                <a:latin typeface="Arial" pitchFamily="34" charset="0"/>
              </a:rPr>
              <a:t>, složením nebo dynamikou </a:t>
            </a:r>
            <a:r>
              <a:rPr lang="cs-CZ" sz="2000" b="0" dirty="0" smtClean="0">
                <a:latin typeface="Arial" pitchFamily="34" charset="0"/>
              </a:rPr>
              <a:t>vývojového systému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Pegasovi nemůžou vyrůst křídla 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644730" y="5813897"/>
            <a:ext cx="2382146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0" dirty="0" err="1" smtClean="0">
                <a:latin typeface="Arial" pitchFamily="34" charset="0"/>
                <a:sym typeface="Symbol" pitchFamily="18" charset="2"/>
              </a:rPr>
              <a:t>ontogenetick</a:t>
            </a:r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ý vývoj je „kanalizován“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p:oleObj spid="_x0000_s4098" name="CorelPhotoPaint.Image.9" r:id="rId4" imgW="5752381" imgH="2085714" progId="">
              <p:embed/>
            </p:oleObj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p:oleObj spid="_x0000_s4099" name="CorelPhotoPaint.Image.9" r:id="rId5" imgW="5723810" imgH="4133333" progId="">
              <p:embed/>
            </p:oleObj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4923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solidFill>
                  <a:srgbClr val="003399"/>
                </a:solidFill>
                <a:latin typeface="Arial" pitchFamily="34" charset="0"/>
              </a:rPr>
              <a:t>David Raup (1966):</a:t>
            </a:r>
            <a:br>
              <a:rPr lang="cs-CZ" sz="2000" b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>
                <a:latin typeface="Arial" pitchFamily="34" charset="0"/>
              </a:rPr>
              <a:t>morfoprostor popsaný </a:t>
            </a:r>
            <a:br>
              <a:rPr lang="cs-CZ" sz="1800" b="0">
                <a:latin typeface="Arial" pitchFamily="34" charset="0"/>
              </a:rPr>
            </a:br>
            <a:r>
              <a:rPr lang="cs-CZ" sz="1800" b="0">
                <a:latin typeface="Arial" pitchFamily="34" charset="0"/>
              </a:rPr>
              <a:t>  3 proměnnými</a:t>
            </a: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673850" y="1933575"/>
            <a:ext cx="2157413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růst velikosti</a:t>
            </a: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565900" y="417513"/>
            <a:ext cx="240347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vzdálenost od osy</a:t>
            </a: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682625" y="1771135"/>
            <a:ext cx="2014538" cy="939113"/>
          </a:xfrm>
          <a:prstGeom prst="wedgeRectCallout">
            <a:avLst>
              <a:gd name="adj1" fmla="val 127120"/>
              <a:gd name="adj2" fmla="val -75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rozsah pohybu podél osy</a:t>
            </a: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72313" y="4870450"/>
            <a:ext cx="1816100" cy="998538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jen některé tvary skutečně realizovány</a:t>
            </a: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462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historická omezení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změna adaptivní krajiny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200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Př.: hrtanový </a:t>
            </a:r>
            <a:r>
              <a:rPr lang="cs-CZ" sz="2000" b="0" dirty="0" smtClean="0">
                <a:latin typeface="Arial" pitchFamily="34" charset="0"/>
              </a:rPr>
              <a:t>nerv - </a:t>
            </a:r>
            <a:r>
              <a:rPr lang="cs-CZ" sz="2000" b="0" dirty="0">
                <a:latin typeface="Arial" pitchFamily="34" charset="0"/>
              </a:rPr>
              <a:t>jedna z větví bloudivého </a:t>
            </a:r>
            <a:r>
              <a:rPr lang="cs-CZ" sz="2000" b="0" dirty="0" smtClean="0">
                <a:latin typeface="Arial" pitchFamily="34" charset="0"/>
              </a:rPr>
              <a:t>nervu </a:t>
            </a:r>
            <a:r>
              <a:rPr lang="cs-CZ" sz="2000" b="0" dirty="0">
                <a:latin typeface="Arial" pitchFamily="34" charset="0"/>
              </a:rPr>
              <a:t>(</a:t>
            </a:r>
            <a:r>
              <a:rPr lang="cs-CZ" sz="2000" b="0" i="1" dirty="0" err="1">
                <a:latin typeface="Arial" pitchFamily="34" charset="0"/>
              </a:rPr>
              <a:t>nervus</a:t>
            </a:r>
            <a:r>
              <a:rPr lang="cs-CZ" sz="2000" b="0" i="1" dirty="0">
                <a:latin typeface="Arial" pitchFamily="34" charset="0"/>
              </a:rPr>
              <a:t> vagus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315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530 mil. let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dirty="0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kopinatec</a:t>
            </a:r>
            <a:endParaRPr lang="cs-CZ" sz="18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0" i="1">
                <a:latin typeface="Arial" pitchFamily="34" charset="0"/>
              </a:rPr>
              <a:t>Atta, Acromyrmex</a:t>
            </a:r>
            <a:r>
              <a:rPr lang="cs-CZ" sz="2000" b="0">
                <a:latin typeface="Arial" pitchFamily="34" charset="0"/>
              </a:rPr>
              <a:t>: </a:t>
            </a:r>
            <a:r>
              <a:rPr lang="cs-CZ" sz="1800" b="0">
                <a:latin typeface="Arial" pitchFamily="34" charset="0"/>
              </a:rPr>
              <a:t>větší dělníci - krájení listů, </a:t>
            </a:r>
          </a:p>
          <a:p>
            <a:r>
              <a:rPr lang="cs-CZ" sz="1800" b="0">
                <a:latin typeface="Arial" pitchFamily="34" charset="0"/>
              </a:rPr>
              <a:t>                                  vojáci - jejich ochrana, </a:t>
            </a:r>
          </a:p>
          <a:p>
            <a:r>
              <a:rPr lang="cs-CZ" sz="1800" b="0">
                <a:latin typeface="Arial" pitchFamily="34" charset="0"/>
              </a:rPr>
              <a:t>                                  malí dělníci - žvýkání listů, pěstování hub</a:t>
            </a:r>
            <a:endParaRPr lang="cs-CZ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581195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kompromis různých adaptivních </a:t>
            </a: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  <a:t>potřeb:</a:t>
            </a:r>
            <a:b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současné </a:t>
            </a:r>
            <a:r>
              <a:rPr lang="cs-CZ" sz="2000" b="0" dirty="0">
                <a:latin typeface="Arial" pitchFamily="34" charset="0"/>
              </a:rPr>
              <a:t>dýchání a příjem potravy při absenci sekundárního patra </a:t>
            </a:r>
            <a:endParaRPr lang="en-US" sz="2000" b="0" dirty="0">
              <a:latin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kompromis </a:t>
            </a:r>
            <a:r>
              <a:rPr lang="cs-CZ" sz="2000" b="0" dirty="0" err="1">
                <a:latin typeface="Arial" pitchFamily="34" charset="0"/>
              </a:rPr>
              <a:t>life</a:t>
            </a:r>
            <a:r>
              <a:rPr lang="cs-CZ" sz="2000" b="0" dirty="0">
                <a:latin typeface="Arial" pitchFamily="34" charset="0"/>
              </a:rPr>
              <a:t>-</a:t>
            </a:r>
            <a:r>
              <a:rPr lang="cs-CZ" sz="2000" b="0" dirty="0" err="1">
                <a:latin typeface="Arial" pitchFamily="34" charset="0"/>
              </a:rPr>
              <a:t>history</a:t>
            </a:r>
            <a:r>
              <a:rPr lang="cs-CZ" sz="2000" b="0" dirty="0">
                <a:latin typeface="Arial" pitchFamily="34" charset="0"/>
              </a:rPr>
              <a:t> parametrů (počet mláďat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věk při první reprodukci)</a:t>
            </a:r>
            <a:endParaRPr lang="en-US" sz="2000" b="0" dirty="0">
              <a:latin typeface="Arial" pitchFamily="34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rozdělení času mezi různé aktivity (příjem potravy, odpočinek, …)</a:t>
            </a:r>
            <a:endParaRPr lang="cs-CZ" sz="2000" b="0" dirty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6764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konflikt na různých úrovních</a:t>
            </a:r>
            <a:r>
              <a:rPr lang="cs-CZ" sz="2000" b="0" dirty="0">
                <a:latin typeface="Arial" pitchFamily="34" charset="0"/>
              </a:rPr>
              <a:t>: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  selekce na úrovni genu vs. selekce na úrovni organismu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734113" y="327025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Metody studia adaptací: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12115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strukturní složitost: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>
                <a:latin typeface="Arial" pitchFamily="34" charset="0"/>
              </a:rPr>
              <a:t>čím složitější, tím pravděpodobnější,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že jde o adaptace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účelnost, demonstrace funkce: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 err="1">
                <a:latin typeface="Arial" pitchFamily="34" charset="0"/>
              </a:rPr>
              <a:t>Bergmannovo</a:t>
            </a:r>
            <a:r>
              <a:rPr lang="cs-CZ" sz="1800" b="0" dirty="0">
                <a:latin typeface="Arial" pitchFamily="34" charset="0"/>
              </a:rPr>
              <a:t> a Allenovo pravidlo,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křídlo sokola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krahujce atd.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r>
              <a:rPr lang="cs-CZ" sz="18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komparativní metoda: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spojení s fylogenetickou analýzou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</a:rPr>
              <a:t>Někdy nelze ani experimentem jednoznačně určit, zda se </a:t>
            </a:r>
            <a:r>
              <a:rPr lang="cs-CZ" sz="2000" b="0" dirty="0" smtClean="0">
                <a:latin typeface="Arial" pitchFamily="34" charset="0"/>
              </a:rPr>
              <a:t>daná vlastnost vyvinula </a:t>
            </a:r>
            <a:r>
              <a:rPr lang="cs-CZ" sz="2000" b="0" dirty="0">
                <a:latin typeface="Arial" pitchFamily="34" charset="0"/>
              </a:rPr>
              <a:t>k určitému cíli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u="sng" dirty="0">
                <a:latin typeface="Arial" pitchFamily="34" charset="0"/>
                <a:sym typeface="Symbol" pitchFamily="18" charset="2"/>
              </a:rPr>
              <a:t>nebezpečí záměny funkce a </a:t>
            </a:r>
            <a:r>
              <a:rPr lang="cs-CZ" sz="2000" b="0" u="sng" dirty="0" smtClean="0">
                <a:latin typeface="Arial" pitchFamily="34" charset="0"/>
                <a:sym typeface="Symbol" pitchFamily="18" charset="2"/>
              </a:rPr>
              <a:t>účinku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: </a:t>
            </a:r>
            <a:endParaRPr lang="cs-CZ" sz="2000" b="0" dirty="0" smtClean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např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 alkaloidy a terpeny u rostlin (odpuzování hmyzu 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odpadní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produkty metabolismu)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942" y="987972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9463" y="956442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>
                  <a:latin typeface="Arial" pitchFamily="34" charset="0"/>
                  <a:sym typeface="Symbol" pitchFamily="18" charset="2"/>
                </a:rPr>
                <a:t>nefylogenetické</a:t>
              </a:r>
              <a:r>
                <a:rPr lang="cs-CZ" sz="1400" b="0" dirty="0">
                  <a:latin typeface="Arial" pitchFamily="34" charset="0"/>
                  <a:sym typeface="Symbol" pitchFamily="18" charset="2"/>
                </a:rPr>
                <a:t> statistické metody předpokládají, že srovnávané druhy jsou všechny stejně příbuzné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638315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fyzikální a chemické zákony: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barva </a:t>
            </a:r>
            <a:r>
              <a:rPr lang="cs-CZ" sz="1800" b="0" dirty="0">
                <a:latin typeface="Arial" pitchFamily="34" charset="0"/>
              </a:rPr>
              <a:t>hemoglobinu, návrat létající ryby do vody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kulturní dědičnost některých vzorců chování</a:t>
            </a:r>
            <a:br>
              <a:rPr lang="cs-CZ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 smtClean="0">
                <a:latin typeface="Arial" pitchFamily="34" charset="0"/>
              </a:rPr>
              <a:t>pseudogeny</a:t>
            </a:r>
            <a:r>
              <a:rPr lang="cs-CZ" sz="1800" b="0" dirty="0">
                <a:latin typeface="Arial" pitchFamily="34" charset="0"/>
              </a:rPr>
              <a:t>; přechod k partenogenezi u </a:t>
            </a:r>
            <a:r>
              <a:rPr lang="cs-CZ" sz="1800" b="0" i="1" dirty="0">
                <a:latin typeface="Arial" pitchFamily="34" charset="0"/>
              </a:rPr>
              <a:t>D. </a:t>
            </a:r>
            <a:r>
              <a:rPr lang="cs-CZ" sz="1800" b="0" i="1" dirty="0" err="1">
                <a:latin typeface="Arial" pitchFamily="34" charset="0"/>
              </a:rPr>
              <a:t>mercatorum</a:t>
            </a:r>
            <a:r>
              <a:rPr lang="cs-CZ" sz="1800" b="0" dirty="0">
                <a:latin typeface="Arial" pitchFamily="34" charset="0"/>
              </a:rPr>
              <a:t>;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ztráta </a:t>
            </a:r>
            <a:r>
              <a:rPr lang="cs-CZ" sz="1800" b="0" dirty="0">
                <a:latin typeface="Arial" pitchFamily="34" charset="0"/>
              </a:rPr>
              <a:t>struktury v důsledku akumulace škodlivých mutací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korelace se selektovaným znakem: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 smtClean="0">
                <a:latin typeface="Arial" pitchFamily="34" charset="0"/>
              </a:rPr>
              <a:t>hitchhiking</a:t>
            </a:r>
            <a:r>
              <a:rPr lang="cs-CZ" sz="1800" b="0" dirty="0">
                <a:latin typeface="Arial" pitchFamily="34" charset="0"/>
              </a:rPr>
              <a:t>, pleiotropie</a:t>
            </a:r>
          </a:p>
          <a:p>
            <a:pPr defTabSz="360000"/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</a:t>
            </a:r>
            <a:r>
              <a:rPr lang="cs-CZ" sz="1800" b="0" dirty="0" smtClean="0">
                <a:solidFill>
                  <a:srgbClr val="E80000"/>
                </a:solidFill>
                <a:latin typeface="Arial" pitchFamily="34" charset="0"/>
              </a:rPr>
              <a:t>:</a:t>
            </a:r>
            <a:endParaRPr lang="cs-CZ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4618487" y="3994707"/>
          <a:ext cx="3679117" cy="2117767"/>
        </p:xfrm>
        <a:graphic>
          <a:graphicData uri="http://schemas.openxmlformats.org/presentationml/2006/ole">
            <p:oleObj spid="_x0000_s5122" name="CorelPhotoPaint.Image.9" r:id="rId4" imgW="2200000" imgH="1266332" progId="">
              <p:embed/>
            </p:oleObj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5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45364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 smtClean="0">
                <a:solidFill>
                  <a:srgbClr val="E80000"/>
                </a:solidFill>
                <a:latin typeface="Arial" pitchFamily="34" charset="0"/>
              </a:rPr>
              <a:t>v </a:t>
            </a:r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adaptivní krajině mnoho vrcholů: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kryptické </a:t>
            </a:r>
            <a:r>
              <a:rPr lang="cs-CZ" sz="1800" b="0" dirty="0">
                <a:latin typeface="Arial" pitchFamily="34" charset="0"/>
              </a:rPr>
              <a:t>nebo aposematické zbarvení;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lokomoce </a:t>
            </a:r>
            <a:r>
              <a:rPr lang="cs-CZ" sz="1800" b="0" dirty="0">
                <a:latin typeface="Arial" pitchFamily="34" charset="0"/>
              </a:rPr>
              <a:t>klokana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zebry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 smtClean="0">
                <a:solidFill>
                  <a:srgbClr val="E80000"/>
                </a:solidFill>
                <a:latin typeface="Arial" pitchFamily="34" charset="0"/>
              </a:rPr>
              <a:t>fylogeneze</a:t>
            </a:r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bezkřídlost</a:t>
            </a:r>
            <a:r>
              <a:rPr lang="cs-CZ" sz="1800" b="0" dirty="0">
                <a:latin typeface="Arial" pitchFamily="34" charset="0"/>
              </a:rPr>
              <a:t>, </a:t>
            </a:r>
            <a:r>
              <a:rPr lang="en-US" sz="1800" b="0" dirty="0">
                <a:latin typeface="Arial" pitchFamily="34" charset="0"/>
              </a:rPr>
              <a:t/>
            </a:r>
            <a:br>
              <a:rPr lang="en-US" sz="1800" b="0" dirty="0">
                <a:latin typeface="Arial" pitchFamily="34" charset="0"/>
              </a:rPr>
            </a:br>
            <a:r>
              <a:rPr lang="cs-CZ" sz="1800" b="0" dirty="0" smtClean="0">
                <a:latin typeface="Arial" pitchFamily="34" charset="0"/>
              </a:rPr>
              <a:t>	</a:t>
            </a:r>
            <a:r>
              <a:rPr lang="cs-CZ" sz="1800" b="0" dirty="0" err="1" smtClean="0">
                <a:latin typeface="Arial" pitchFamily="34" charset="0"/>
              </a:rPr>
              <a:t>eusociální</a:t>
            </a:r>
            <a:r>
              <a:rPr lang="cs-CZ" sz="1800" b="0" dirty="0" smtClean="0">
                <a:latin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</a:rPr>
              <a:t>chování </a:t>
            </a:r>
            <a:r>
              <a:rPr lang="cs-CZ" sz="1800" b="0" dirty="0" err="1" smtClean="0">
                <a:latin typeface="Arial" pitchFamily="34" charset="0"/>
              </a:rPr>
              <a:t>rypošů</a:t>
            </a:r>
            <a:endParaRPr lang="cs-CZ" sz="1800" b="0" dirty="0">
              <a:latin typeface="Arial" pitchFamily="34" charset="0"/>
            </a:endParaRP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6592" y="253086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318602"/>
            <a:ext cx="673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>
                <a:latin typeface="Arial" pitchFamily="34" charset="0"/>
              </a:rPr>
              <a:t>zorila</a:t>
            </a:r>
            <a:endParaRPr lang="cs-CZ" sz="1600" b="0" dirty="0">
              <a:latin typeface="Arial" pitchFamily="34" charset="0"/>
            </a:endParaRP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12257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203869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851647" y="6039666"/>
            <a:ext cx="776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smtClean="0">
                <a:latin typeface="Arial" pitchFamily="34" charset="0"/>
              </a:rPr>
              <a:t>klokan</a:t>
            </a:r>
            <a:endParaRPr lang="cs-CZ" sz="1600" b="0" dirty="0">
              <a:latin typeface="Arial" pitchFamily="34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48490" y="2513872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smtClean="0">
                <a:latin typeface="Arial" pitchFamily="34" charset="0"/>
              </a:rPr>
              <a:t>antilopa</a:t>
            </a:r>
            <a:endParaRPr lang="cs-CZ" sz="16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362075"/>
            <a:ext cx="285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4186238"/>
            <a:ext cx="3538537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913" y="1798638"/>
            <a:ext cx="33067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 r="34682"/>
          <a:stretch>
            <a:fillRect/>
          </a:stretch>
        </p:blipFill>
        <p:spPr bwMode="auto">
          <a:xfrm>
            <a:off x="6240463" y="1571625"/>
            <a:ext cx="2641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3" y="4476750"/>
            <a:ext cx="369728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030913" y="6083300"/>
            <a:ext cx="23342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parazité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hostitelé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35991" cy="5042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b="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history</a:t>
            </a: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strategie 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= časování a způsob investování do přežití a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reprodukce po celé období života jedince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např. načasování pohlavní dospělosti, zrání a stárnutí, 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počet a velikost	potomstva, 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reprodukce jedenkrát za život (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</a:rPr>
              <a:t>semelparity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opakovaně (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</a:rPr>
              <a:t>iteroparity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Př.: paví očka (gupky) na severu Trinidadu a Tobaga: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horní a dolní toky odděleny vodopády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 bariéra pro gupky i predátory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horní: mírný predační tlak (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dolní: silný predační tlak (např. 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cs-CZ" sz="2000" b="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 odlišné zbarvení,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antipredační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chování,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life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history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parametry 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(odlišný počet a velikost potomstva, věk první reprodukce, časování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senescence)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6374" y="118950"/>
            <a:ext cx="4126167" cy="480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675586" y="573206"/>
            <a:ext cx="2932385" cy="845689"/>
          </a:xfrm>
          <a:prstGeom prst="wedgeRectCallout">
            <a:avLst>
              <a:gd name="adj1" fmla="val -96331"/>
              <a:gd name="adj2" fmla="val 8632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méně většího potomstva, pozdější reprodukce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835573" y="4582903"/>
            <a:ext cx="2932385" cy="845689"/>
          </a:xfrm>
          <a:prstGeom prst="wedgeRectCallout">
            <a:avLst>
              <a:gd name="adj1" fmla="val -6725"/>
              <a:gd name="adj2" fmla="val -1324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více menšího potomstva, dřívější reprodukce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41132" y="5770179"/>
            <a:ext cx="434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evoluční kompromis (</a:t>
            </a:r>
            <a:r>
              <a:rPr lang="cs-CZ" b="0" i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trade</a:t>
            </a:r>
            <a:r>
              <a:rPr lang="cs-CZ" b="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b="0" i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off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698725" y="3573518"/>
            <a:ext cx="3020598" cy="2914612"/>
            <a:chOff x="5698725" y="3573518"/>
            <a:chExt cx="3020598" cy="2914612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5400000">
              <a:off x="5751718" y="3520525"/>
              <a:ext cx="2914612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298406" y="4114800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734175" y="4202906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162925" y="554355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6970178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</a:t>
            </a:r>
            <a:r>
              <a:rPr lang="cs-CZ" sz="20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Reznick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</a:t>
            </a:r>
            <a:r>
              <a:rPr lang="cs-CZ" sz="20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Endler</a:t>
            </a: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. (1990):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transport 100 samců a 100 samic z dolního toku na horní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po 5 a 12 letech měly samice méně většího potomstva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tato vlastnost dědičná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93238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gupky ze silněji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predovaných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oblastí tvoří větší a těsnější hejna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11271" y="304800"/>
            <a:ext cx="468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Co musí evoluční teorie vysvětlit: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2026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latin typeface="Arial" pitchFamily="34" charset="0"/>
              </a:rPr>
              <a:t>vznik složitých adaptací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vznik znaků, jako rekombinace, pohlavní rozmnožování,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programovaná délka života včetně senescence a smrti, posunutí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segregačního poměru, které nositeli nepřinášejí (nebo zdánlivě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nepřinášejí) užitek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kooperace v rámci druhu a mezi druhy </a:t>
            </a:r>
            <a:r>
              <a:rPr lang="cs-CZ" sz="2000" b="0">
                <a:latin typeface="Arial" pitchFamily="34" charset="0"/>
                <a:sym typeface="Symbol" pitchFamily="18" charset="2"/>
              </a:rPr>
              <a:t> antagonismus v rámci druhu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r>
              <a:rPr lang="cs-CZ" sz="2000" b="0">
                <a:latin typeface="Arial" pitchFamily="34" charset="0"/>
                <a:sym typeface="Symbol" pitchFamily="18" charset="2"/>
              </a:rPr>
              <a:t>  (např. infanticida) a mezi druhy (např. kastrace hostitele parazitem)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„škodlivé“ adaptace (např. včelí žihadlo)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</TotalTime>
  <Words>666</Words>
  <Application>Microsoft Office PowerPoint</Application>
  <PresentationFormat>Předvádění na obrazovce (4:3)</PresentationFormat>
  <Paragraphs>204</Paragraphs>
  <Slides>34</Slides>
  <Notes>26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Výchozí návrh</vt:lpstr>
      <vt:lpstr>CorelPhotoPaint.Image.9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133</cp:revision>
  <dcterms:created xsi:type="dcterms:W3CDTF">2002-02-28T16:27:36Z</dcterms:created>
  <dcterms:modified xsi:type="dcterms:W3CDTF">2017-11-08T14:50:13Z</dcterms:modified>
</cp:coreProperties>
</file>