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1" r:id="rId4"/>
    <p:sldId id="272" r:id="rId5"/>
    <p:sldId id="300" r:id="rId6"/>
    <p:sldId id="273" r:id="rId7"/>
    <p:sldId id="258" r:id="rId8"/>
    <p:sldId id="274" r:id="rId9"/>
    <p:sldId id="260" r:id="rId10"/>
    <p:sldId id="261" r:id="rId11"/>
    <p:sldId id="262" r:id="rId12"/>
    <p:sldId id="263" r:id="rId13"/>
    <p:sldId id="264" r:id="rId14"/>
    <p:sldId id="275" r:id="rId15"/>
    <p:sldId id="280" r:id="rId16"/>
    <p:sldId id="281" r:id="rId17"/>
    <p:sldId id="276" r:id="rId18"/>
    <p:sldId id="277" r:id="rId19"/>
    <p:sldId id="278" r:id="rId20"/>
    <p:sldId id="282" r:id="rId21"/>
    <p:sldId id="283" r:id="rId22"/>
    <p:sldId id="284" r:id="rId23"/>
    <p:sldId id="285" r:id="rId24"/>
    <p:sldId id="286" r:id="rId25"/>
    <p:sldId id="290" r:id="rId26"/>
    <p:sldId id="287" r:id="rId27"/>
    <p:sldId id="288" r:id="rId28"/>
    <p:sldId id="289" r:id="rId29"/>
    <p:sldId id="291" r:id="rId30"/>
    <p:sldId id="292" r:id="rId31"/>
    <p:sldId id="295" r:id="rId32"/>
    <p:sldId id="293" r:id="rId33"/>
    <p:sldId id="294" r:id="rId34"/>
    <p:sldId id="301" r:id="rId35"/>
    <p:sldId id="302" r:id="rId36"/>
    <p:sldId id="296" r:id="rId37"/>
    <p:sldId id="297" r:id="rId38"/>
    <p:sldId id="298" r:id="rId39"/>
    <p:sldId id="299" r:id="rId40"/>
  </p:sldIdLst>
  <p:sldSz cx="12192000" cy="6858000"/>
  <p:notesSz cx="6761163" cy="99425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A5D7C-9298-4CC3-BF72-AC292835CC2F}" type="datetimeFigureOut">
              <a:rPr lang="cs-CZ"/>
              <a:pPr>
                <a:defRPr/>
              </a:pPr>
              <a:t>25. 10. 2017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6DCB4-7E81-4BD6-8DF0-914B4AF528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0020E-F85E-4B3D-8E4C-8B88C88288B8}" type="datetimeFigureOut">
              <a:rPr lang="cs-CZ"/>
              <a:pPr>
                <a:defRPr/>
              </a:pPr>
              <a:t>25. 10. 2017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2B2A0-1545-480A-97A4-20C155B143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CEA7F-DC9A-4B5C-8028-A51926E41E11}" type="datetimeFigureOut">
              <a:rPr lang="cs-CZ"/>
              <a:pPr>
                <a:defRPr/>
              </a:pPr>
              <a:t>25. 10. 2017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6724A-C844-49D0-A77A-11D5D753A4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2F96D-1189-4198-B753-EC6EFB30AD39}" type="datetimeFigureOut">
              <a:rPr lang="cs-CZ"/>
              <a:pPr>
                <a:defRPr/>
              </a:pPr>
              <a:t>25. 10. 2017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ED8E3-3D72-4DB6-B6FF-60EBFAADC4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6BE41-B945-4486-8743-3929F7B1B12F}" type="datetimeFigureOut">
              <a:rPr lang="cs-CZ"/>
              <a:pPr>
                <a:defRPr/>
              </a:pPr>
              <a:t>25. 10. 2017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87D78-CA69-4262-9B03-4525B5B14C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C9CF8-1E17-4BEE-A532-C646541487DD}" type="datetimeFigureOut">
              <a:rPr lang="cs-CZ"/>
              <a:pPr>
                <a:defRPr/>
              </a:pPr>
              <a:t>25. 10. 2017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CD2A6-2300-4BBA-8355-CF664F7AE9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76AB0-F73E-444D-84B2-A2099D5DF26A}" type="datetimeFigureOut">
              <a:rPr lang="cs-CZ"/>
              <a:pPr>
                <a:defRPr/>
              </a:pPr>
              <a:t>25. 10. 2017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36709-ABE9-47EF-AFB0-A66D95F5BF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6A88C-8864-4D08-B780-F3F4A0487E49}" type="datetimeFigureOut">
              <a:rPr lang="cs-CZ"/>
              <a:pPr>
                <a:defRPr/>
              </a:pPr>
              <a:t>25. 10. 2017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22294-CD6A-48A8-82C5-DC2BC9E8E5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4317F-215F-4E3A-85F7-74DCBC209C81}" type="datetimeFigureOut">
              <a:rPr lang="cs-CZ"/>
              <a:pPr>
                <a:defRPr/>
              </a:pPr>
              <a:t>25. 10. 2017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98718-FB8E-4E95-925B-08D82F7F4F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82DD9-A5FC-4D77-8004-0AB9F11A39D1}" type="datetimeFigureOut">
              <a:rPr lang="cs-CZ"/>
              <a:pPr>
                <a:defRPr/>
              </a:pPr>
              <a:t>25. 10. 2017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3C9C8-083B-4FC6-8746-D31E6FD838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07696-740B-46D5-8C1B-36A9AB97B57A}" type="datetimeFigureOut">
              <a:rPr lang="cs-CZ"/>
              <a:pPr>
                <a:defRPr/>
              </a:pPr>
              <a:t>25. 10. 2017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29C81-A2AA-461A-B00A-E9F15E66C2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8E3487-0D4F-47A6-AC74-4A1B747551CC}" type="datetimeFigureOut">
              <a:rPr lang="cs-CZ"/>
              <a:pPr>
                <a:defRPr/>
              </a:pPr>
              <a:t>25. 10. 2017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242069-E6B5-4D67-8138-610ED2078B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s://c14.arch.ox.ac.uk/oxcal/OxCal.html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c14.arch.ox.ac.uk/oxcal/OxCal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4"/>
          <p:cNvSpPr txBox="1">
            <a:spLocks noChangeArrowheads="1"/>
          </p:cNvSpPr>
          <p:nvPr/>
        </p:nvSpPr>
        <p:spPr bwMode="auto">
          <a:xfrm>
            <a:off x="0" y="285750"/>
            <a:ext cx="8836025" cy="10160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>
                <a:latin typeface="Calibri" pitchFamily="34" charset="0"/>
              </a:rPr>
              <a:t>Datovací metody: přehled metod</a:t>
            </a:r>
          </a:p>
          <a:p>
            <a:pPr algn="ctr">
              <a:spcBef>
                <a:spcPct val="50000"/>
              </a:spcBef>
            </a:pPr>
            <a:r>
              <a:rPr lang="cs-CZ" sz="2400" b="1">
                <a:latin typeface="Calibri" pitchFamily="34" charset="0"/>
              </a:rPr>
              <a:t>(M. Walker 2004: Quaternary dating methods)</a:t>
            </a:r>
          </a:p>
        </p:txBody>
      </p:sp>
      <p:sp>
        <p:nvSpPr>
          <p:cNvPr id="13314" name="TextovéPole 11"/>
          <p:cNvSpPr txBox="1">
            <a:spLocks noChangeArrowheads="1"/>
          </p:cNvSpPr>
          <p:nvPr/>
        </p:nvSpPr>
        <p:spPr bwMode="auto">
          <a:xfrm>
            <a:off x="273050" y="1449388"/>
            <a:ext cx="8728075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 Light" pitchFamily="34" charset="0"/>
              <a:buAutoNum type="arabicPeriod"/>
            </a:pPr>
            <a:r>
              <a:rPr lang="cs-CZ" b="1" dirty="0">
                <a:latin typeface="Calibri" pitchFamily="34" charset="0"/>
              </a:rPr>
              <a:t>Radiometrické datovací metody</a:t>
            </a:r>
            <a:r>
              <a:rPr lang="cs-CZ" dirty="0">
                <a:latin typeface="Calibri" pitchFamily="34" charset="0"/>
              </a:rPr>
              <a:t>: </a:t>
            </a:r>
          </a:p>
          <a:p>
            <a:pPr marL="342900" indent="-342900">
              <a:buFont typeface="Arial" charset="0"/>
              <a:buChar char="•"/>
            </a:pPr>
            <a:endParaRPr lang="cs-CZ" dirty="0">
              <a:latin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cs-CZ" dirty="0">
                <a:latin typeface="Calibri" pitchFamily="34" charset="0"/>
              </a:rPr>
              <a:t>Radiokarbonové datování (radioaktivní nestabilní </a:t>
            </a:r>
            <a:r>
              <a:rPr lang="cs-CZ" dirty="0"/>
              <a:t>izotop </a:t>
            </a:r>
            <a:r>
              <a:rPr lang="cs-CZ" baseline="30000" dirty="0">
                <a:latin typeface="Calibri" pitchFamily="34" charset="0"/>
              </a:rPr>
              <a:t>14</a:t>
            </a:r>
            <a:r>
              <a:rPr lang="cs-CZ" dirty="0">
                <a:latin typeface="Calibri" pitchFamily="34" charset="0"/>
              </a:rPr>
              <a:t>C, dosah ca 50 000 let)</a:t>
            </a:r>
          </a:p>
          <a:p>
            <a:pPr marL="342900" indent="-342900">
              <a:buFont typeface="Arial" charset="0"/>
              <a:buChar char="•"/>
            </a:pPr>
            <a:endParaRPr lang="cs-CZ" dirty="0">
              <a:latin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cs-CZ" dirty="0">
                <a:latin typeface="Calibri" pitchFamily="34" charset="0"/>
              </a:rPr>
              <a:t>Datování pomocí jiných radioaktivních izotopů: s </a:t>
            </a:r>
            <a:r>
              <a:rPr lang="cs-CZ" i="1" dirty="0">
                <a:latin typeface="Calibri" pitchFamily="34" charset="0"/>
              </a:rPr>
              <a:t>dlouhým poločasem rozpadu </a:t>
            </a:r>
            <a:r>
              <a:rPr lang="cs-CZ" dirty="0">
                <a:latin typeface="Calibri" pitchFamily="34" charset="0"/>
              </a:rPr>
              <a:t>(argonové řady pro datování vulkanitů, uranové řady pro karbonáty) pro vyšší stáří a s </a:t>
            </a:r>
            <a:r>
              <a:rPr lang="cs-CZ" i="1" dirty="0">
                <a:latin typeface="Calibri" pitchFamily="34" charset="0"/>
              </a:rPr>
              <a:t>krátkým poločasem rozpadu  </a:t>
            </a:r>
            <a:r>
              <a:rPr lang="cs-CZ" baseline="30000" dirty="0">
                <a:latin typeface="Calibri" pitchFamily="34" charset="0"/>
              </a:rPr>
              <a:t>210</a:t>
            </a:r>
            <a:r>
              <a:rPr lang="cs-CZ" dirty="0">
                <a:latin typeface="Calibri" pitchFamily="34" charset="0"/>
              </a:rPr>
              <a:t>Pb, </a:t>
            </a:r>
            <a:r>
              <a:rPr lang="cs-CZ" baseline="30000" dirty="0">
                <a:latin typeface="Calibri" pitchFamily="34" charset="0"/>
              </a:rPr>
              <a:t>137</a:t>
            </a:r>
            <a:r>
              <a:rPr lang="cs-CZ" dirty="0">
                <a:latin typeface="Calibri" pitchFamily="34" charset="0"/>
              </a:rPr>
              <a:t>Cs, </a:t>
            </a:r>
            <a:r>
              <a:rPr lang="cs-CZ" baseline="30000" dirty="0">
                <a:latin typeface="Calibri" pitchFamily="34" charset="0"/>
              </a:rPr>
              <a:t>32</a:t>
            </a:r>
            <a:r>
              <a:rPr lang="cs-CZ" dirty="0">
                <a:latin typeface="Calibri" pitchFamily="34" charset="0"/>
              </a:rPr>
              <a:t>Si pro stáří několik desítek let </a:t>
            </a:r>
          </a:p>
          <a:p>
            <a:pPr marL="342900" indent="-342900">
              <a:buFont typeface="Arial" charset="0"/>
              <a:buChar char="•"/>
            </a:pPr>
            <a:endParaRPr lang="cs-CZ" dirty="0">
              <a:latin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cs-CZ" i="1" dirty="0">
                <a:latin typeface="Calibri" pitchFamily="34" charset="0"/>
              </a:rPr>
              <a:t>Luminiscenční metody</a:t>
            </a:r>
            <a:r>
              <a:rPr lang="cs-CZ" dirty="0">
                <a:latin typeface="Calibri" pitchFamily="34" charset="0"/>
              </a:rPr>
              <a:t> (elektrony se uvolňují teplem nebo světlem), „</a:t>
            </a:r>
            <a:r>
              <a:rPr lang="cs-CZ" i="1" dirty="0" err="1">
                <a:latin typeface="Calibri" pitchFamily="34" charset="0"/>
              </a:rPr>
              <a:t>Electron</a:t>
            </a:r>
            <a:r>
              <a:rPr lang="cs-CZ" i="1" dirty="0">
                <a:latin typeface="Calibri" pitchFamily="34" charset="0"/>
              </a:rPr>
              <a:t> spin resonance </a:t>
            </a:r>
            <a:r>
              <a:rPr lang="cs-CZ" i="1" dirty="0" err="1">
                <a:latin typeface="Calibri" pitchFamily="34" charset="0"/>
              </a:rPr>
              <a:t>dating</a:t>
            </a:r>
            <a:r>
              <a:rPr lang="cs-CZ" dirty="0">
                <a:latin typeface="Calibri" pitchFamily="34" charset="0"/>
              </a:rPr>
              <a:t>“ (chycené elektrony se uvolňují z krystalické mřížky pomocí magnetického působení)</a:t>
            </a:r>
          </a:p>
        </p:txBody>
      </p:sp>
      <p:pic>
        <p:nvPicPr>
          <p:cNvPr id="13315" name="Obrázek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25" y="4595813"/>
            <a:ext cx="3068638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ovéPole 12"/>
          <p:cNvSpPr txBox="1">
            <a:spLocks noChangeArrowheads="1"/>
          </p:cNvSpPr>
          <p:nvPr/>
        </p:nvSpPr>
        <p:spPr bwMode="auto">
          <a:xfrm>
            <a:off x="5842000" y="6021388"/>
            <a:ext cx="304006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latin typeface="Calibri" pitchFamily="34" charset="0"/>
              </a:rPr>
              <a:t>Opticky stimulovaná luminiscence (OSL): použito modré světlo pro datování zrn písku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60413" y="879475"/>
            <a:ext cx="10093325" cy="3692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+mn-lt"/>
                <a:cs typeface="+mn-cs"/>
              </a:rPr>
              <a:t>NORPEC (</a:t>
            </a:r>
            <a:r>
              <a:rPr lang="cs-CZ" b="1" dirty="0" err="1">
                <a:latin typeface="+mn-lt"/>
                <a:cs typeface="+mn-cs"/>
              </a:rPr>
              <a:t>Norwegian</a:t>
            </a:r>
            <a:r>
              <a:rPr lang="cs-CZ" b="1" dirty="0">
                <a:latin typeface="+mn-lt"/>
                <a:cs typeface="+mn-cs"/>
              </a:rPr>
              <a:t> Past </a:t>
            </a:r>
            <a:r>
              <a:rPr lang="cs-CZ" b="1" dirty="0" err="1">
                <a:latin typeface="+mn-lt"/>
                <a:cs typeface="+mn-cs"/>
              </a:rPr>
              <a:t>Environment</a:t>
            </a:r>
            <a:r>
              <a:rPr lang="cs-CZ" b="1" dirty="0">
                <a:latin typeface="+mn-lt"/>
                <a:cs typeface="+mn-cs"/>
              </a:rPr>
              <a:t> </a:t>
            </a:r>
            <a:r>
              <a:rPr lang="cs-CZ" b="1" i="1" dirty="0">
                <a:latin typeface="+mn-lt"/>
                <a:cs typeface="+mn-cs"/>
              </a:rPr>
              <a:t>&amp; </a:t>
            </a:r>
            <a:r>
              <a:rPr lang="cs-CZ" b="1" dirty="0" err="1">
                <a:latin typeface="+mn-lt"/>
                <a:cs typeface="+mn-cs"/>
              </a:rPr>
              <a:t>Climate</a:t>
            </a:r>
            <a:r>
              <a:rPr lang="cs-CZ" b="1" dirty="0">
                <a:latin typeface="+mn-lt"/>
                <a:cs typeface="+mn-cs"/>
              </a:rPr>
              <a:t> </a:t>
            </a:r>
            <a:r>
              <a:rPr lang="cs-CZ" b="1" dirty="0" err="1">
                <a:latin typeface="+mn-lt"/>
                <a:cs typeface="+mn-cs"/>
              </a:rPr>
              <a:t>project</a:t>
            </a:r>
            <a:r>
              <a:rPr lang="cs-CZ" b="1" dirty="0">
                <a:latin typeface="+mn-lt"/>
                <a:cs typeface="+mn-cs"/>
              </a:rPr>
              <a:t>) </a:t>
            </a:r>
            <a:r>
              <a:rPr lang="cs-CZ" b="1" dirty="0" err="1">
                <a:latin typeface="+mn-lt"/>
                <a:cs typeface="+mn-cs"/>
              </a:rPr>
              <a:t>sampling</a:t>
            </a:r>
            <a:r>
              <a:rPr lang="cs-CZ" b="1" dirty="0">
                <a:latin typeface="+mn-lt"/>
                <a:cs typeface="+mn-cs"/>
              </a:rPr>
              <a:t> </a:t>
            </a:r>
            <a:r>
              <a:rPr lang="cs-CZ" b="1" dirty="0" err="1">
                <a:latin typeface="+mn-lt"/>
                <a:cs typeface="+mn-cs"/>
              </a:rPr>
              <a:t>protocol</a:t>
            </a:r>
            <a:r>
              <a:rPr lang="cs-CZ" b="1" dirty="0">
                <a:latin typeface="+mn-lt"/>
                <a:cs typeface="+mn-cs"/>
              </a:rPr>
              <a:t> </a:t>
            </a:r>
            <a:r>
              <a:rPr lang="cs-CZ" b="1" dirty="0" err="1">
                <a:latin typeface="+mn-lt"/>
                <a:cs typeface="+mn-cs"/>
              </a:rPr>
              <a:t>for</a:t>
            </a:r>
            <a:r>
              <a:rPr lang="cs-CZ" b="1" dirty="0">
                <a:latin typeface="+mn-lt"/>
                <a:cs typeface="+mn-cs"/>
              </a:rPr>
              <a:t> AMS </a:t>
            </a:r>
            <a:r>
              <a:rPr lang="cs-CZ" b="1" dirty="0" err="1">
                <a:latin typeface="+mn-lt"/>
                <a:cs typeface="+mn-cs"/>
              </a:rPr>
              <a:t>radiocarbon</a:t>
            </a:r>
            <a:r>
              <a:rPr lang="cs-CZ" b="1" dirty="0">
                <a:latin typeface="+mn-lt"/>
                <a:cs typeface="+mn-cs"/>
              </a:rPr>
              <a:t> </a:t>
            </a:r>
            <a:r>
              <a:rPr lang="cs-CZ" b="1" dirty="0" err="1">
                <a:latin typeface="+mn-lt"/>
                <a:cs typeface="+mn-cs"/>
              </a:rPr>
              <a:t>dating</a:t>
            </a:r>
            <a:endParaRPr lang="cs-CZ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by Hi</a:t>
            </a:r>
            <a:r>
              <a:rPr lang="cs-CZ" b="1" dirty="0" err="1">
                <a:latin typeface="+mn-lt"/>
                <a:cs typeface="+mn-cs"/>
              </a:rPr>
              <a:t>ll</a:t>
            </a:r>
            <a:r>
              <a:rPr lang="en-US" b="1" dirty="0" err="1">
                <a:latin typeface="+mn-lt"/>
                <a:cs typeface="+mn-cs"/>
              </a:rPr>
              <a:t>ary</a:t>
            </a:r>
            <a:r>
              <a:rPr lang="en-US" b="1" dirty="0">
                <a:latin typeface="+mn-lt"/>
                <a:cs typeface="+mn-cs"/>
              </a:rPr>
              <a:t>. H. Birks &amp; A.F. </a:t>
            </a:r>
            <a:r>
              <a:rPr lang="en-US" b="1" dirty="0" err="1">
                <a:latin typeface="+mn-lt"/>
                <a:cs typeface="+mn-cs"/>
              </a:rPr>
              <a:t>Lotter</a:t>
            </a:r>
            <a:endParaRPr lang="cs-CZ" b="1" i="1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  <a:cs typeface="+mn-cs"/>
              </a:rPr>
              <a:t>Pro AMS je potřeba jen malé množství materiálu – </a:t>
            </a:r>
            <a:r>
              <a:rPr lang="cs-CZ" i="1" dirty="0">
                <a:latin typeface="+mn-lt"/>
                <a:cs typeface="+mn-cs"/>
              </a:rPr>
              <a:t>výhoda</a:t>
            </a:r>
            <a:r>
              <a:rPr lang="cs-CZ" dirty="0">
                <a:latin typeface="+mn-lt"/>
                <a:cs typeface="+mn-cs"/>
              </a:rPr>
              <a:t>: přesnější datování (jednotlivá semínka) x </a:t>
            </a:r>
            <a:r>
              <a:rPr lang="cs-CZ" i="1" dirty="0">
                <a:latin typeface="+mn-lt"/>
                <a:cs typeface="+mn-cs"/>
              </a:rPr>
              <a:t>nevýhoda</a:t>
            </a:r>
            <a:r>
              <a:rPr lang="cs-CZ" dirty="0">
                <a:latin typeface="+mn-lt"/>
                <a:cs typeface="+mn-cs"/>
              </a:rPr>
              <a:t>: i malá kontaminace může hodně ovlivnit výsledné datování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i="1" dirty="0">
                <a:latin typeface="+mn-lt"/>
                <a:cs typeface="+mn-cs"/>
              </a:rPr>
              <a:t>Hlavní zásady</a:t>
            </a:r>
            <a:r>
              <a:rPr lang="cs-CZ" dirty="0">
                <a:latin typeface="+mn-lt"/>
                <a:cs typeface="+mn-cs"/>
              </a:rPr>
              <a:t>: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+mn-lt"/>
                <a:cs typeface="+mn-cs"/>
              </a:rPr>
              <a:t>Vzorky sedimentu uchovávat v chladu a co nejdříve zpracovat nebo na delší dobu zamrazit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+mn-lt"/>
                <a:cs typeface="+mn-cs"/>
              </a:rPr>
              <a:t>Sediment vyplavit a vybrat vhodné </a:t>
            </a:r>
            <a:r>
              <a:rPr lang="cs-CZ" dirty="0" err="1">
                <a:latin typeface="+mn-lt"/>
                <a:cs typeface="+mn-cs"/>
              </a:rPr>
              <a:t>makrozbytky</a:t>
            </a:r>
            <a:endParaRPr lang="cs-CZ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+mn-lt"/>
                <a:cs typeface="+mn-cs"/>
              </a:rPr>
              <a:t>Vybrané </a:t>
            </a:r>
            <a:r>
              <a:rPr lang="cs-CZ" dirty="0" err="1">
                <a:latin typeface="+mn-lt"/>
                <a:cs typeface="+mn-cs"/>
              </a:rPr>
              <a:t>makrozbytky</a:t>
            </a:r>
            <a:r>
              <a:rPr lang="cs-CZ" dirty="0">
                <a:latin typeface="+mn-lt"/>
                <a:cs typeface="+mn-cs"/>
              </a:rPr>
              <a:t> očistit od všech nečistot ulpívajících na povrchu (pozor na vlákna: vlna dělá vzorky mladší, umělá vlákna zase starší)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+mn-lt"/>
                <a:cs typeface="+mn-cs"/>
              </a:rPr>
              <a:t>Dobře vysušit bez kontaktu s papírem (na skleněné </a:t>
            </a:r>
            <a:r>
              <a:rPr lang="cs-CZ" dirty="0" err="1">
                <a:latin typeface="+mn-lt"/>
                <a:cs typeface="+mn-cs"/>
              </a:rPr>
              <a:t>petričce</a:t>
            </a:r>
            <a:r>
              <a:rPr lang="cs-CZ" dirty="0">
                <a:latin typeface="+mn-lt"/>
                <a:cs typeface="+mn-cs"/>
              </a:rPr>
              <a:t>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+mn-lt"/>
                <a:cs typeface="+mn-cs"/>
              </a:rPr>
              <a:t>Dobře vysušené uzavřít do </a:t>
            </a:r>
            <a:r>
              <a:rPr lang="cs-CZ" dirty="0" err="1">
                <a:latin typeface="+mn-lt"/>
                <a:cs typeface="+mn-cs"/>
              </a:rPr>
              <a:t>epruvetky</a:t>
            </a:r>
            <a:r>
              <a:rPr lang="cs-CZ" dirty="0">
                <a:latin typeface="+mn-lt"/>
                <a:cs typeface="+mn-cs"/>
              </a:rPr>
              <a:t> a dát do ledničky a co nejdříve poslat, případně hluboko zmrazit</a:t>
            </a:r>
          </a:p>
        </p:txBody>
      </p:sp>
      <p:sp>
        <p:nvSpPr>
          <p:cNvPr id="22530" name="TextovéPole 2"/>
          <p:cNvSpPr txBox="1">
            <a:spLocks noChangeArrowheads="1"/>
          </p:cNvSpPr>
          <p:nvPr/>
        </p:nvSpPr>
        <p:spPr bwMode="auto">
          <a:xfrm>
            <a:off x="760413" y="5059363"/>
            <a:ext cx="929798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i="1">
                <a:latin typeface="Calibri" pitchFamily="34" charset="0"/>
              </a:rPr>
              <a:t>Protokol pro laboratoř </a:t>
            </a:r>
            <a:r>
              <a:rPr lang="cs-CZ">
                <a:latin typeface="Calibri" pitchFamily="34" charset="0"/>
              </a:rPr>
              <a:t>ke každému vzorku: název lokality, souřadnice, ID vrtu, datum vrtání, hloubka vzorku, jeho ID, předpokládané stáří, typ materiálu použitý pro datování (např. jehlice smrku, semena ostřice atd.), datum přípravy vzorku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79413" y="450850"/>
            <a:ext cx="739760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err="1">
                <a:latin typeface="+mn-lt"/>
                <a:cs typeface="+mn-cs"/>
              </a:rPr>
              <a:t>Depth-age</a:t>
            </a:r>
            <a:r>
              <a:rPr lang="cs-CZ" b="1" dirty="0">
                <a:latin typeface="+mn-lt"/>
                <a:cs typeface="+mn-cs"/>
              </a:rPr>
              <a:t> model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b="1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+mn-lt"/>
                <a:cs typeface="+mn-cs"/>
              </a:rPr>
              <a:t>Slouží k odečtu stáří jednotlivých vrstev profilů a ke stanovení rychlosti sedimentace v jednotlivých obdobích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+mn-lt"/>
                <a:cs typeface="+mn-cs"/>
              </a:rPr>
              <a:t>Např. program </a:t>
            </a:r>
            <a:r>
              <a:rPr lang="cs-CZ" dirty="0" err="1">
                <a:latin typeface="+mn-lt"/>
                <a:cs typeface="+mn-cs"/>
              </a:rPr>
              <a:t>Oxcal</a:t>
            </a:r>
            <a:r>
              <a:rPr lang="cs-CZ" dirty="0">
                <a:latin typeface="+mn-lt"/>
                <a:cs typeface="+mn-cs"/>
              </a:rPr>
              <a:t> k modelování </a:t>
            </a:r>
            <a:r>
              <a:rPr lang="cs-CZ" dirty="0" err="1"/>
              <a:t>depth-age</a:t>
            </a:r>
            <a:r>
              <a:rPr lang="cs-CZ" dirty="0"/>
              <a:t> </a:t>
            </a:r>
            <a:r>
              <a:rPr lang="cs-CZ" dirty="0" smtClean="0">
                <a:latin typeface="+mn-lt"/>
                <a:cs typeface="+mn-cs"/>
              </a:rPr>
              <a:t>křivky (</a:t>
            </a:r>
            <a:r>
              <a:rPr lang="cs-CZ" dirty="0">
                <a:latin typeface="+mn-lt"/>
                <a:cs typeface="+mn-cs"/>
                <a:hlinkClick r:id="rId2"/>
              </a:rPr>
              <a:t>https://c14.arch.ox.ac.uk/</a:t>
            </a:r>
            <a:r>
              <a:rPr lang="cs-CZ" dirty="0" err="1">
                <a:latin typeface="+mn-lt"/>
                <a:cs typeface="+mn-cs"/>
                <a:hlinkClick r:id="rId2"/>
              </a:rPr>
              <a:t>oxcal</a:t>
            </a:r>
            <a:r>
              <a:rPr lang="cs-CZ" dirty="0">
                <a:latin typeface="+mn-lt"/>
                <a:cs typeface="+mn-cs"/>
                <a:hlinkClick r:id="rId2"/>
              </a:rPr>
              <a:t>/OxCal.html</a:t>
            </a:r>
            <a:r>
              <a:rPr lang="cs-CZ" dirty="0">
                <a:latin typeface="+mn-lt"/>
                <a:cs typeface="+mn-cs"/>
              </a:rPr>
              <a:t>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err="1">
                <a:latin typeface="+mn-lt"/>
                <a:cs typeface="+mn-cs"/>
              </a:rPr>
              <a:t>File</a:t>
            </a:r>
            <a:r>
              <a:rPr lang="cs-CZ" dirty="0">
                <a:latin typeface="+mn-lt"/>
                <a:cs typeface="+mn-cs"/>
              </a:rPr>
              <a:t> – </a:t>
            </a:r>
            <a:r>
              <a:rPr lang="cs-CZ" dirty="0" smtClean="0">
                <a:latin typeface="+mn-lt"/>
                <a:cs typeface="+mn-cs"/>
              </a:rPr>
              <a:t>New </a:t>
            </a:r>
            <a:r>
              <a:rPr lang="cs-CZ" dirty="0" smtClean="0"/>
              <a:t>– </a:t>
            </a:r>
            <a:r>
              <a:rPr lang="cs-CZ" dirty="0" smtClean="0">
                <a:latin typeface="+mn-lt"/>
                <a:cs typeface="+mn-cs"/>
              </a:rPr>
              <a:t>Insert </a:t>
            </a:r>
            <a:r>
              <a:rPr lang="cs-CZ" dirty="0" err="1" smtClean="0">
                <a:latin typeface="+mn-lt"/>
                <a:cs typeface="+mn-cs"/>
              </a:rPr>
              <a:t>P_sequence</a:t>
            </a:r>
            <a:r>
              <a:rPr lang="cs-CZ" dirty="0" smtClean="0">
                <a:latin typeface="+mn-lt"/>
                <a:cs typeface="+mn-cs"/>
              </a:rPr>
              <a:t> (nastavit: k</a:t>
            </a:r>
            <a:r>
              <a:rPr lang="cs-CZ" baseline="-25000" dirty="0" smtClean="0">
                <a:latin typeface="+mn-lt"/>
                <a:cs typeface="+mn-cs"/>
              </a:rPr>
              <a:t>0</a:t>
            </a:r>
            <a:r>
              <a:rPr lang="cs-CZ" dirty="0" smtClean="0">
                <a:latin typeface="+mn-lt"/>
                <a:cs typeface="+mn-cs"/>
              </a:rPr>
              <a:t>, </a:t>
            </a:r>
            <a:r>
              <a:rPr lang="cs-CZ" dirty="0" err="1" smtClean="0">
                <a:latin typeface="+mn-lt"/>
                <a:cs typeface="+mn-cs"/>
              </a:rPr>
              <a:t>Interpolation</a:t>
            </a:r>
            <a:r>
              <a:rPr lang="cs-CZ" dirty="0" smtClean="0">
                <a:latin typeface="+mn-lt"/>
                <a:cs typeface="+mn-cs"/>
              </a:rPr>
              <a:t>, </a:t>
            </a:r>
            <a:r>
              <a:rPr lang="cs-CZ" dirty="0" smtClean="0"/>
              <a:t>log10(k/k</a:t>
            </a:r>
            <a:r>
              <a:rPr lang="cs-CZ" baseline="-25000" dirty="0" smtClean="0"/>
              <a:t>0</a:t>
            </a:r>
            <a:r>
              <a:rPr lang="cs-CZ" dirty="0" smtClean="0"/>
              <a:t>), pokud pravidelná sedimentace, nastavuje se 1; možnost nastavit flexibilní k : U (-2,+2) když se v profilu mění rychlost sedimentace)</a:t>
            </a:r>
            <a:r>
              <a:rPr lang="cs-CZ" dirty="0" smtClean="0">
                <a:latin typeface="+mn-lt"/>
                <a:cs typeface="+mn-cs"/>
              </a:rPr>
              <a:t> </a:t>
            </a:r>
            <a:endParaRPr lang="cs-CZ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latin typeface="+mn-lt"/>
                <a:cs typeface="+mn-cs"/>
              </a:rPr>
              <a:t>Insert </a:t>
            </a:r>
            <a:r>
              <a:rPr lang="cs-CZ" dirty="0" err="1" smtClean="0">
                <a:latin typeface="+mn-lt"/>
                <a:cs typeface="+mn-cs"/>
              </a:rPr>
              <a:t>Boundary</a:t>
            </a:r>
            <a:r>
              <a:rPr lang="cs-CZ" dirty="0" smtClean="0">
                <a:latin typeface="+mn-lt"/>
                <a:cs typeface="+mn-cs"/>
              </a:rPr>
              <a:t> (</a:t>
            </a:r>
            <a:r>
              <a:rPr lang="cs-CZ" dirty="0" err="1" smtClean="0">
                <a:latin typeface="+mn-lt"/>
                <a:cs typeface="+mn-cs"/>
              </a:rPr>
              <a:t>bottom</a:t>
            </a:r>
            <a:r>
              <a:rPr lang="cs-CZ" dirty="0" smtClean="0">
                <a:latin typeface="+mn-lt"/>
                <a:cs typeface="+mn-cs"/>
              </a:rPr>
              <a:t>) </a:t>
            </a:r>
            <a:r>
              <a:rPr lang="cs-CZ" dirty="0" smtClean="0"/>
              <a:t>– </a:t>
            </a:r>
            <a:r>
              <a:rPr lang="cs-CZ" dirty="0" err="1" smtClean="0"/>
              <a:t>Modifiers</a:t>
            </a:r>
            <a:r>
              <a:rPr lang="cs-CZ" dirty="0" smtClean="0"/>
              <a:t> – </a:t>
            </a:r>
            <a:r>
              <a:rPr lang="cs-CZ" dirty="0" err="1" smtClean="0"/>
              <a:t>Position</a:t>
            </a:r>
            <a:r>
              <a:rPr lang="cs-CZ" dirty="0" smtClean="0"/>
              <a:t> – z (hloubka v cm)</a:t>
            </a:r>
            <a:endParaRPr lang="cs-CZ" dirty="0" smtClean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latin typeface="+mn-lt"/>
                <a:cs typeface="+mn-cs"/>
              </a:rPr>
              <a:t>Insert </a:t>
            </a:r>
            <a:r>
              <a:rPr lang="cs-CZ" dirty="0" err="1" smtClean="0">
                <a:latin typeface="+mn-lt"/>
                <a:cs typeface="+mn-cs"/>
              </a:rPr>
              <a:t>R_date</a:t>
            </a:r>
            <a:r>
              <a:rPr lang="cs-CZ" dirty="0" smtClean="0">
                <a:latin typeface="+mn-lt"/>
                <a:cs typeface="+mn-cs"/>
              </a:rPr>
              <a:t> (radiokarbonová </a:t>
            </a:r>
            <a:r>
              <a:rPr lang="cs-CZ" dirty="0">
                <a:latin typeface="+mn-lt"/>
                <a:cs typeface="+mn-cs"/>
              </a:rPr>
              <a:t>nekalibrovaná data z laboratoře s </a:t>
            </a:r>
            <a:r>
              <a:rPr lang="cs-CZ" dirty="0" smtClean="0">
                <a:latin typeface="+mn-lt"/>
                <a:cs typeface="+mn-cs"/>
              </a:rPr>
              <a:t>chybou) </a:t>
            </a:r>
            <a:r>
              <a:rPr lang="cs-CZ" dirty="0"/>
              <a:t>– </a:t>
            </a:r>
            <a:r>
              <a:rPr lang="cs-CZ" dirty="0" err="1"/>
              <a:t>Modifiers</a:t>
            </a:r>
            <a:r>
              <a:rPr lang="cs-CZ" dirty="0"/>
              <a:t> – </a:t>
            </a:r>
            <a:r>
              <a:rPr lang="cs-CZ" dirty="0" err="1"/>
              <a:t>Position</a:t>
            </a:r>
            <a:r>
              <a:rPr lang="cs-CZ" dirty="0"/>
              <a:t> – z (hloubka v cm</a:t>
            </a:r>
            <a:r>
              <a:rPr lang="cs-CZ" dirty="0" smtClean="0"/>
              <a:t>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Insert </a:t>
            </a:r>
            <a:r>
              <a:rPr lang="cs-CZ" dirty="0" err="1" smtClean="0"/>
              <a:t>C_date</a:t>
            </a:r>
            <a:r>
              <a:rPr lang="cs-CZ" dirty="0" smtClean="0"/>
              <a:t> (datum odběru) </a:t>
            </a:r>
            <a:r>
              <a:rPr lang="cs-CZ" dirty="0"/>
              <a:t>– </a:t>
            </a:r>
            <a:r>
              <a:rPr lang="cs-CZ" dirty="0" err="1"/>
              <a:t>Modifiers</a:t>
            </a:r>
            <a:r>
              <a:rPr lang="cs-CZ" dirty="0"/>
              <a:t> – </a:t>
            </a:r>
            <a:r>
              <a:rPr lang="cs-CZ" dirty="0" err="1"/>
              <a:t>Position</a:t>
            </a:r>
            <a:r>
              <a:rPr lang="cs-CZ" dirty="0"/>
              <a:t> – z (hloubka v cm</a:t>
            </a:r>
            <a:r>
              <a:rPr lang="cs-CZ" dirty="0" smtClean="0"/>
              <a:t>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Insert </a:t>
            </a:r>
            <a:r>
              <a:rPr lang="cs-CZ" dirty="0" err="1" smtClean="0"/>
              <a:t>Boundary</a:t>
            </a:r>
            <a:r>
              <a:rPr lang="cs-CZ" dirty="0" smtClean="0"/>
              <a:t> (horní hranice) - ukončení</a:t>
            </a:r>
            <a:endParaRPr lang="cs-CZ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err="1" smtClean="0">
                <a:latin typeface="+mn-lt"/>
                <a:cs typeface="+mn-cs"/>
              </a:rPr>
              <a:t>File</a:t>
            </a:r>
            <a:r>
              <a:rPr lang="cs-CZ" dirty="0" smtClean="0">
                <a:latin typeface="+mn-lt"/>
                <a:cs typeface="+mn-cs"/>
              </a:rPr>
              <a:t> </a:t>
            </a:r>
            <a:r>
              <a:rPr lang="cs-CZ" dirty="0" smtClean="0"/>
              <a:t>– </a:t>
            </a:r>
            <a:r>
              <a:rPr lang="cs-CZ" dirty="0" err="1" smtClean="0"/>
              <a:t>Save</a:t>
            </a:r>
            <a:r>
              <a:rPr lang="cs-CZ" dirty="0" smtClean="0"/>
              <a:t> as</a:t>
            </a:r>
            <a:r>
              <a:rPr lang="cs-CZ" dirty="0" smtClean="0">
                <a:latin typeface="+mn-lt"/>
                <a:cs typeface="+mn-cs"/>
              </a:rPr>
              <a:t> (uložit) </a:t>
            </a:r>
            <a:r>
              <a:rPr lang="cs-CZ" dirty="0">
                <a:latin typeface="+mn-lt"/>
                <a:cs typeface="+mn-cs"/>
              </a:rPr>
              <a:t>a </a:t>
            </a:r>
            <a:r>
              <a:rPr lang="cs-CZ" dirty="0" smtClean="0">
                <a:latin typeface="+mn-lt"/>
                <a:cs typeface="+mn-cs"/>
              </a:rPr>
              <a:t>RUN (modrá šipka vpravo)</a:t>
            </a:r>
            <a:endParaRPr lang="cs-CZ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+mn-lt"/>
                <a:cs typeface="+mn-cs"/>
              </a:rPr>
              <a:t>Různá nastavení ve „</a:t>
            </a:r>
            <a:r>
              <a:rPr lang="cs-CZ" dirty="0" err="1">
                <a:latin typeface="+mn-lt"/>
                <a:cs typeface="+mn-cs"/>
              </a:rPr>
              <a:t>Format</a:t>
            </a:r>
            <a:r>
              <a:rPr lang="cs-CZ" dirty="0">
                <a:latin typeface="+mn-lt"/>
                <a:cs typeface="+mn-cs"/>
              </a:rPr>
              <a:t>“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b="1" dirty="0">
              <a:latin typeface="+mn-lt"/>
              <a:cs typeface="+mn-cs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 flipV="1">
            <a:off x="8770938" y="-2090738"/>
            <a:ext cx="8955087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23556" name="TextovéPole 3"/>
          <p:cNvSpPr txBox="1">
            <a:spLocks noChangeArrowheads="1"/>
          </p:cNvSpPr>
          <p:nvPr/>
        </p:nvSpPr>
        <p:spPr bwMode="auto">
          <a:xfrm>
            <a:off x="4583151" y="5331986"/>
            <a:ext cx="29315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dirty="0" smtClean="0">
                <a:latin typeface="Calibri" pitchFamily="34" charset="0"/>
              </a:rPr>
              <a:t>UG-19960,1130±30,50 cm</a:t>
            </a:r>
            <a:endParaRPr lang="cs-CZ" sz="1400" dirty="0">
              <a:latin typeface="Calibri" pitchFamily="34" charset="0"/>
            </a:endParaRPr>
          </a:p>
          <a:p>
            <a:r>
              <a:rPr lang="cs-CZ" sz="1400" dirty="0" smtClean="0">
                <a:latin typeface="Calibri" pitchFamily="34" charset="0"/>
              </a:rPr>
              <a:t>UG-19961,2190±30,98 cm</a:t>
            </a:r>
            <a:endParaRPr lang="cs-CZ" sz="1400" dirty="0">
              <a:latin typeface="Calibri" pitchFamily="34" charset="0"/>
            </a:endParaRPr>
          </a:p>
          <a:p>
            <a:r>
              <a:rPr lang="cs-CZ" sz="1400" dirty="0" err="1" smtClean="0">
                <a:latin typeface="Calibri" pitchFamily="34" charset="0"/>
              </a:rPr>
              <a:t>Boundary</a:t>
            </a:r>
            <a:r>
              <a:rPr lang="cs-CZ" sz="1400" dirty="0" smtClean="0">
                <a:latin typeface="Calibri" pitchFamily="34" charset="0"/>
              </a:rPr>
              <a:t> (</a:t>
            </a:r>
            <a:r>
              <a:rPr lang="cs-CZ" sz="1400" dirty="0" err="1" smtClean="0">
                <a:latin typeface="Calibri" pitchFamily="34" charset="0"/>
              </a:rPr>
              <a:t>peat</a:t>
            </a:r>
            <a:r>
              <a:rPr lang="cs-CZ" sz="1400" dirty="0" smtClean="0">
                <a:latin typeface="Calibri" pitchFamily="34" charset="0"/>
              </a:rPr>
              <a:t>/CaCO3), 115 cm </a:t>
            </a:r>
          </a:p>
          <a:p>
            <a:r>
              <a:rPr lang="cs-CZ" sz="1400" dirty="0" smtClean="0">
                <a:latin typeface="Calibri" pitchFamily="34" charset="0"/>
              </a:rPr>
              <a:t>UG-19962,2810±25,146 cm</a:t>
            </a:r>
            <a:endParaRPr lang="cs-CZ" sz="1400" dirty="0">
              <a:latin typeface="Calibri" pitchFamily="34" charset="0"/>
            </a:endParaRPr>
          </a:p>
          <a:p>
            <a:r>
              <a:rPr lang="cs-CZ" sz="1400" dirty="0" smtClean="0">
                <a:latin typeface="Calibri" pitchFamily="34" charset="0"/>
              </a:rPr>
              <a:t>UG-19963,3930±25,218 cm</a:t>
            </a:r>
            <a:endParaRPr lang="cs-CZ" sz="1400" dirty="0">
              <a:latin typeface="Calibri" pitchFamily="34" charset="0"/>
            </a:endParaRPr>
          </a:p>
          <a:p>
            <a:r>
              <a:rPr lang="cs-CZ" sz="1400" dirty="0" smtClean="0">
                <a:latin typeface="Calibri" pitchFamily="34" charset="0"/>
              </a:rPr>
              <a:t>UG-19964,6490±25, 298 cm</a:t>
            </a:r>
            <a:endParaRPr lang="cs-CZ" sz="1400" dirty="0">
              <a:latin typeface="Calibri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3" t="10101" r="10935" b="17576"/>
          <a:stretch/>
        </p:blipFill>
        <p:spPr>
          <a:xfrm>
            <a:off x="7536874" y="500522"/>
            <a:ext cx="4433452" cy="6357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4"/>
          <p:cNvSpPr txBox="1">
            <a:spLocks noChangeArrowheads="1"/>
          </p:cNvSpPr>
          <p:nvPr/>
        </p:nvSpPr>
        <p:spPr bwMode="auto">
          <a:xfrm>
            <a:off x="0" y="214313"/>
            <a:ext cx="9585325" cy="4572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latin typeface="Calibri" pitchFamily="34" charset="0"/>
              </a:rPr>
              <a:t>1. Radiometrické datovací metody: Datování pomocí izotopů argonu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93725" y="1235075"/>
            <a:ext cx="7151688" cy="56323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cs-CZ" b="1" dirty="0">
                <a:latin typeface="Calibri" pitchFamily="34" charset="0"/>
              </a:rPr>
              <a:t>1. </a:t>
            </a:r>
            <a:r>
              <a:rPr lang="cs-CZ" b="1" dirty="0" err="1">
                <a:latin typeface="Calibri" pitchFamily="34" charset="0"/>
              </a:rPr>
              <a:t>Potassium</a:t>
            </a:r>
            <a:r>
              <a:rPr lang="cs-CZ" b="1" dirty="0">
                <a:latin typeface="Calibri" pitchFamily="34" charset="0"/>
              </a:rPr>
              <a:t>-argon datování (</a:t>
            </a:r>
            <a:r>
              <a:rPr lang="cs-CZ" b="1" baseline="30000" dirty="0">
                <a:latin typeface="Calibri" pitchFamily="34" charset="0"/>
              </a:rPr>
              <a:t>40</a:t>
            </a:r>
            <a:r>
              <a:rPr lang="cs-CZ" b="1" dirty="0">
                <a:latin typeface="Calibri" pitchFamily="34" charset="0"/>
              </a:rPr>
              <a:t>K/</a:t>
            </a:r>
            <a:r>
              <a:rPr lang="cs-CZ" b="1" baseline="30000" dirty="0">
                <a:latin typeface="Calibri" pitchFamily="34" charset="0"/>
              </a:rPr>
              <a:t>40</a:t>
            </a:r>
            <a:r>
              <a:rPr lang="cs-CZ" b="1" dirty="0">
                <a:latin typeface="Calibri" pitchFamily="34" charset="0"/>
              </a:rPr>
              <a:t>Ar) </a:t>
            </a:r>
          </a:p>
          <a:p>
            <a:pPr>
              <a:buFont typeface="Arial" charset="0"/>
              <a:buChar char="•"/>
            </a:pPr>
            <a:r>
              <a:rPr lang="cs-CZ" dirty="0">
                <a:latin typeface="Calibri" pitchFamily="34" charset="0"/>
              </a:rPr>
              <a:t>Vyvinuto 1960</a:t>
            </a:r>
          </a:p>
          <a:p>
            <a:pPr>
              <a:buFont typeface="Arial" charset="0"/>
              <a:buChar char="•"/>
            </a:pPr>
            <a:r>
              <a:rPr lang="cs-CZ" dirty="0">
                <a:latin typeface="Calibri" pitchFamily="34" charset="0"/>
              </a:rPr>
              <a:t>Založeno na rozpadu radioaktivního izotopu </a:t>
            </a:r>
            <a:r>
              <a:rPr lang="cs-CZ" baseline="-25000" dirty="0" smtClean="0">
                <a:latin typeface="Calibri" pitchFamily="34" charset="0"/>
              </a:rPr>
              <a:t>19</a:t>
            </a:r>
            <a:r>
              <a:rPr lang="cs-CZ" baseline="30000" dirty="0" smtClean="0">
                <a:latin typeface="Calibri" pitchFamily="34" charset="0"/>
              </a:rPr>
              <a:t>40</a:t>
            </a:r>
            <a:r>
              <a:rPr lang="cs-CZ" dirty="0" smtClean="0">
                <a:latin typeface="Calibri" pitchFamily="34" charset="0"/>
              </a:rPr>
              <a:t>K </a:t>
            </a:r>
            <a:r>
              <a:rPr lang="cs-CZ" dirty="0">
                <a:latin typeface="Calibri" pitchFamily="34" charset="0"/>
              </a:rPr>
              <a:t>(poločas rozpadu 1250 mil let) relativně ke stabilnímu </a:t>
            </a:r>
            <a:r>
              <a:rPr lang="cs-CZ" baseline="-25000" dirty="0" smtClean="0">
                <a:latin typeface="Calibri" pitchFamily="34" charset="0"/>
              </a:rPr>
              <a:t>18</a:t>
            </a:r>
            <a:r>
              <a:rPr lang="cs-CZ" baseline="30000" dirty="0" smtClean="0">
                <a:latin typeface="Calibri" pitchFamily="34" charset="0"/>
              </a:rPr>
              <a:t>40</a:t>
            </a:r>
            <a:r>
              <a:rPr lang="cs-CZ" dirty="0" smtClean="0">
                <a:latin typeface="Calibri" pitchFamily="34" charset="0"/>
              </a:rPr>
              <a:t>Ar </a:t>
            </a:r>
            <a:r>
              <a:rPr lang="cs-CZ" dirty="0">
                <a:latin typeface="Calibri" pitchFamily="34" charset="0"/>
              </a:rPr>
              <a:t>(plyn) (produkt </a:t>
            </a:r>
            <a:r>
              <a:rPr lang="cs-CZ" dirty="0" smtClean="0">
                <a:latin typeface="Calibri" pitchFamily="34" charset="0"/>
              </a:rPr>
              <a:t>rozpadu, záchyt elektronu)</a:t>
            </a:r>
            <a:endParaRPr lang="cs-CZ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cs-CZ" dirty="0">
                <a:latin typeface="Calibri" pitchFamily="34" charset="0"/>
              </a:rPr>
              <a:t>Využívá se k datování vyvřelých hornin (nejstarší horniny na Zemi)</a:t>
            </a:r>
          </a:p>
          <a:p>
            <a:pPr>
              <a:buFont typeface="Arial" charset="0"/>
              <a:buChar char="•"/>
            </a:pPr>
            <a:r>
              <a:rPr lang="cs-CZ" dirty="0">
                <a:latin typeface="Calibri" pitchFamily="34" charset="0"/>
              </a:rPr>
              <a:t>Pro kvartér jde použít pouze pro vulkanické horniny starší 100 000 let (malá přesnost)</a:t>
            </a:r>
          </a:p>
          <a:p>
            <a:pPr>
              <a:buFont typeface="Arial" charset="0"/>
              <a:buChar char="•"/>
            </a:pPr>
            <a:endParaRPr lang="cs-CZ" dirty="0">
              <a:latin typeface="Calibri" pitchFamily="34" charset="0"/>
            </a:endParaRPr>
          </a:p>
          <a:p>
            <a:r>
              <a:rPr lang="cs-CZ" b="1" dirty="0">
                <a:latin typeface="Calibri" pitchFamily="34" charset="0"/>
              </a:rPr>
              <a:t>2. Argon-argon datování (</a:t>
            </a:r>
            <a:r>
              <a:rPr lang="cs-CZ" b="1" baseline="30000" dirty="0">
                <a:latin typeface="Calibri" pitchFamily="34" charset="0"/>
              </a:rPr>
              <a:t>40</a:t>
            </a:r>
            <a:r>
              <a:rPr lang="cs-CZ" b="1" dirty="0">
                <a:latin typeface="Calibri" pitchFamily="34" charset="0"/>
              </a:rPr>
              <a:t>Ar/</a:t>
            </a:r>
            <a:r>
              <a:rPr lang="cs-CZ" b="1" baseline="30000" dirty="0">
                <a:latin typeface="Calibri" pitchFamily="34" charset="0"/>
              </a:rPr>
              <a:t>39</a:t>
            </a:r>
            <a:r>
              <a:rPr lang="cs-CZ" b="1" dirty="0">
                <a:latin typeface="Calibri" pitchFamily="34" charset="0"/>
              </a:rPr>
              <a:t>Ar)</a:t>
            </a:r>
          </a:p>
          <a:p>
            <a:pPr>
              <a:buFont typeface="Arial" charset="0"/>
              <a:buChar char="•"/>
            </a:pPr>
            <a:r>
              <a:rPr lang="cs-CZ" dirty="0">
                <a:latin typeface="Calibri" pitchFamily="34" charset="0"/>
              </a:rPr>
              <a:t>Přesnější, proto vhodná i pro mladší vzorky (10 000 let a starší)</a:t>
            </a:r>
          </a:p>
          <a:p>
            <a:r>
              <a:rPr lang="cs-CZ" b="1" dirty="0">
                <a:latin typeface="Calibri" pitchFamily="34" charset="0"/>
              </a:rPr>
              <a:t> </a:t>
            </a:r>
          </a:p>
          <a:p>
            <a:r>
              <a:rPr lang="cs-CZ" b="1" dirty="0">
                <a:latin typeface="Calibri" pitchFamily="34" charset="0"/>
              </a:rPr>
              <a:t>Příklady využití:</a:t>
            </a:r>
          </a:p>
          <a:p>
            <a:pPr>
              <a:buFont typeface="Arial" charset="0"/>
              <a:buChar char="•"/>
            </a:pPr>
            <a:r>
              <a:rPr lang="cs-CZ" dirty="0">
                <a:latin typeface="Calibri" pitchFamily="34" charset="0"/>
              </a:rPr>
              <a:t>Hlavní příspěvek tohoto typu datování </a:t>
            </a:r>
            <a:r>
              <a:rPr lang="cs-CZ" dirty="0" smtClean="0">
                <a:latin typeface="Calibri" pitchFamily="34" charset="0"/>
              </a:rPr>
              <a:t>bylo </a:t>
            </a:r>
            <a:r>
              <a:rPr lang="cs-CZ" dirty="0">
                <a:latin typeface="Calibri" pitchFamily="34" charset="0"/>
              </a:rPr>
              <a:t>datování lávy a vulkanických materiálů spojených s nálezy raných hominidů v </a:t>
            </a:r>
            <a:r>
              <a:rPr lang="cs-CZ" dirty="0" smtClean="0">
                <a:latin typeface="Calibri" pitchFamily="34" charset="0"/>
              </a:rPr>
              <a:t>Africe (ca 2.4 mil let)</a:t>
            </a:r>
            <a:endParaRPr lang="cs-CZ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cs-CZ" dirty="0">
                <a:latin typeface="Calibri" pitchFamily="34" charset="0"/>
              </a:rPr>
              <a:t>Vývoj ledovcových chronologií pomocí datování vrstviček sopečného popela (</a:t>
            </a:r>
            <a:r>
              <a:rPr lang="cs-CZ" dirty="0" err="1">
                <a:latin typeface="Calibri" pitchFamily="34" charset="0"/>
              </a:rPr>
              <a:t>tephry</a:t>
            </a:r>
            <a:r>
              <a:rPr lang="cs-CZ" dirty="0">
                <a:latin typeface="Calibri" pitchFamily="34" charset="0"/>
              </a:rPr>
              <a:t>), které jsou uzavřené v ledu (Yukon, Patagonie)</a:t>
            </a:r>
          </a:p>
          <a:p>
            <a:pPr>
              <a:buFont typeface="Arial" charset="0"/>
              <a:buChar char="•"/>
            </a:pPr>
            <a:r>
              <a:rPr lang="cs-CZ" dirty="0">
                <a:latin typeface="Calibri" pitchFamily="34" charset="0"/>
              </a:rPr>
              <a:t>Datování sopečných událostí</a:t>
            </a:r>
          </a:p>
          <a:p>
            <a:r>
              <a:rPr lang="cs-CZ" dirty="0">
                <a:latin typeface="Calibri" pitchFamily="34" charset="0"/>
              </a:rPr>
              <a:t>  </a:t>
            </a:r>
          </a:p>
          <a:p>
            <a:endParaRPr lang="cs-CZ" b="1" dirty="0">
              <a:latin typeface="Calibri" pitchFamily="34" charset="0"/>
            </a:endParaRPr>
          </a:p>
        </p:txBody>
      </p:sp>
      <p:pic>
        <p:nvPicPr>
          <p:cNvPr id="24579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5413" y="3016250"/>
            <a:ext cx="4327525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Přímá spojnice se šipkou 5"/>
          <p:cNvCxnSpPr/>
          <p:nvPr/>
        </p:nvCxnSpPr>
        <p:spPr>
          <a:xfrm>
            <a:off x="7043596" y="3204927"/>
            <a:ext cx="701817" cy="3463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4"/>
          <p:cNvSpPr txBox="1">
            <a:spLocks noChangeArrowheads="1"/>
          </p:cNvSpPr>
          <p:nvPr/>
        </p:nvSpPr>
        <p:spPr bwMode="auto">
          <a:xfrm>
            <a:off x="0" y="214313"/>
            <a:ext cx="12053888" cy="46196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>
                <a:latin typeface="Calibri" pitchFamily="34" charset="0"/>
              </a:rPr>
              <a:t>1. Radiometrické datovací metody: Datování pomocí izotopových řad uranu a thoria</a:t>
            </a:r>
          </a:p>
        </p:txBody>
      </p:sp>
      <p:sp>
        <p:nvSpPr>
          <p:cNvPr id="25602" name="TextovéPole 8"/>
          <p:cNvSpPr txBox="1">
            <a:spLocks noChangeArrowheads="1"/>
          </p:cNvSpPr>
          <p:nvPr/>
        </p:nvSpPr>
        <p:spPr bwMode="auto">
          <a:xfrm>
            <a:off x="166688" y="996950"/>
            <a:ext cx="5192963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s-CZ" dirty="0">
                <a:latin typeface="Calibri" pitchFamily="34" charset="0"/>
              </a:rPr>
              <a:t>Využití od stovek let po 350 000 let při použití spektrometrie alfa částic a po 500 000 let při použití hmotnostní spektrometrie</a:t>
            </a:r>
          </a:p>
          <a:p>
            <a:pPr marL="285750" indent="-285750">
              <a:buFont typeface="Arial" charset="0"/>
              <a:buChar char="•"/>
            </a:pPr>
            <a:r>
              <a:rPr lang="cs-CZ" dirty="0">
                <a:latin typeface="Calibri" pitchFamily="34" charset="0"/>
              </a:rPr>
              <a:t>Využití pro vápnité sedimenty (krápníky, travertiny) a organismy vytvářející vápenaté schránky (měkkýši, koráli) </a:t>
            </a:r>
          </a:p>
          <a:p>
            <a:pPr marL="285750" indent="-285750">
              <a:buFont typeface="Arial" charset="0"/>
              <a:buChar char="•"/>
            </a:pPr>
            <a:r>
              <a:rPr lang="cs-CZ" dirty="0">
                <a:latin typeface="Calibri" pitchFamily="34" charset="0"/>
              </a:rPr>
              <a:t>Řady rozpadu začínající </a:t>
            </a:r>
            <a:r>
              <a:rPr lang="cs-CZ" baseline="30000" dirty="0">
                <a:latin typeface="Calibri" pitchFamily="34" charset="0"/>
              </a:rPr>
              <a:t>238</a:t>
            </a:r>
            <a:r>
              <a:rPr lang="cs-CZ" dirty="0">
                <a:latin typeface="Calibri" pitchFamily="34" charset="0"/>
              </a:rPr>
              <a:t>U a </a:t>
            </a:r>
            <a:r>
              <a:rPr lang="cs-CZ" baseline="30000" dirty="0">
                <a:latin typeface="Calibri" pitchFamily="34" charset="0"/>
              </a:rPr>
              <a:t>235</a:t>
            </a:r>
            <a:r>
              <a:rPr lang="cs-CZ" dirty="0">
                <a:latin typeface="Calibri" pitchFamily="34" charset="0"/>
              </a:rPr>
              <a:t>U a </a:t>
            </a:r>
            <a:r>
              <a:rPr lang="cs-CZ" baseline="30000" dirty="0">
                <a:latin typeface="Calibri" pitchFamily="34" charset="0"/>
              </a:rPr>
              <a:t>232</a:t>
            </a:r>
            <a:r>
              <a:rPr lang="cs-CZ" dirty="0">
                <a:latin typeface="Calibri" pitchFamily="34" charset="0"/>
              </a:rPr>
              <a:t>Th</a:t>
            </a:r>
          </a:p>
          <a:p>
            <a:pPr marL="285750" indent="-285750">
              <a:buFont typeface="Arial" charset="0"/>
              <a:buChar char="•"/>
            </a:pPr>
            <a:r>
              <a:rPr lang="cs-CZ" dirty="0">
                <a:latin typeface="Calibri" pitchFamily="34" charset="0"/>
              </a:rPr>
              <a:t>Mateřské izotopy stabilnější než dceřiné (delší poločas rozpadu), rozpad až do </a:t>
            </a:r>
            <a:r>
              <a:rPr lang="cs-CZ" dirty="0" err="1">
                <a:latin typeface="Calibri" pitchFamily="34" charset="0"/>
              </a:rPr>
              <a:t>equilibria</a:t>
            </a:r>
            <a:endParaRPr lang="cs-CZ" dirty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cs-CZ" dirty="0">
                <a:latin typeface="Calibri" pitchFamily="34" charset="0"/>
              </a:rPr>
              <a:t>2 metody založená na separaci produktů rozpadu: „</a:t>
            </a:r>
            <a:r>
              <a:rPr lang="cs-CZ" dirty="0" err="1">
                <a:latin typeface="Calibri" pitchFamily="34" charset="0"/>
              </a:rPr>
              <a:t>daughter</a:t>
            </a:r>
            <a:r>
              <a:rPr lang="cs-CZ" dirty="0">
                <a:latin typeface="Calibri" pitchFamily="34" charset="0"/>
              </a:rPr>
              <a:t> deficient“ (DD nedostatek) a „</a:t>
            </a:r>
            <a:r>
              <a:rPr lang="cs-CZ" dirty="0" err="1">
                <a:latin typeface="Calibri" pitchFamily="34" charset="0"/>
              </a:rPr>
              <a:t>daughter</a:t>
            </a:r>
            <a:r>
              <a:rPr lang="cs-CZ" dirty="0">
                <a:latin typeface="Calibri" pitchFamily="34" charset="0"/>
              </a:rPr>
              <a:t> </a:t>
            </a:r>
            <a:r>
              <a:rPr lang="cs-CZ" dirty="0" err="1">
                <a:latin typeface="Calibri" pitchFamily="34" charset="0"/>
              </a:rPr>
              <a:t>excess</a:t>
            </a:r>
            <a:r>
              <a:rPr lang="cs-CZ" dirty="0">
                <a:latin typeface="Calibri" pitchFamily="34" charset="0"/>
              </a:rPr>
              <a:t>“ (DE nadbytek)</a:t>
            </a:r>
          </a:p>
          <a:p>
            <a:pPr marL="285750" indent="-285750">
              <a:buFont typeface="Arial" charset="0"/>
              <a:buChar char="•"/>
            </a:pPr>
            <a:r>
              <a:rPr lang="cs-CZ" dirty="0">
                <a:latin typeface="Calibri" pitchFamily="34" charset="0"/>
              </a:rPr>
              <a:t>DD: měří se poměr </a:t>
            </a:r>
            <a:r>
              <a:rPr lang="cs-CZ" baseline="30000" dirty="0">
                <a:latin typeface="Calibri" pitchFamily="34" charset="0"/>
              </a:rPr>
              <a:t>230</a:t>
            </a:r>
            <a:r>
              <a:rPr lang="cs-CZ" dirty="0">
                <a:latin typeface="Calibri" pitchFamily="34" charset="0"/>
              </a:rPr>
              <a:t>Th/</a:t>
            </a:r>
            <a:r>
              <a:rPr lang="cs-CZ" baseline="30000" dirty="0">
                <a:latin typeface="Calibri" pitchFamily="34" charset="0"/>
              </a:rPr>
              <a:t>234</a:t>
            </a:r>
            <a:r>
              <a:rPr lang="cs-CZ" dirty="0">
                <a:latin typeface="Calibri" pitchFamily="34" charset="0"/>
              </a:rPr>
              <a:t>U: rozpuštěný </a:t>
            </a:r>
            <a:r>
              <a:rPr lang="cs-CZ" baseline="30000" dirty="0">
                <a:latin typeface="Calibri" pitchFamily="34" charset="0"/>
              </a:rPr>
              <a:t>234</a:t>
            </a:r>
            <a:r>
              <a:rPr lang="cs-CZ" dirty="0">
                <a:latin typeface="Calibri" pitchFamily="34" charset="0"/>
              </a:rPr>
              <a:t>U zabudovávají do schránek, kde se začíná rozkládat na </a:t>
            </a:r>
            <a:r>
              <a:rPr lang="cs-CZ" baseline="30000" dirty="0">
                <a:latin typeface="Calibri" pitchFamily="34" charset="0"/>
              </a:rPr>
              <a:t>230</a:t>
            </a:r>
            <a:r>
              <a:rPr lang="cs-CZ" dirty="0">
                <a:latin typeface="Calibri" pitchFamily="34" charset="0"/>
              </a:rPr>
              <a:t>Th (to není rozpustné, nepřijímají do schránek). Podobně </a:t>
            </a:r>
            <a:r>
              <a:rPr lang="cs-CZ" dirty="0" err="1">
                <a:latin typeface="Calibri" pitchFamily="34" charset="0"/>
              </a:rPr>
              <a:t>prota</a:t>
            </a:r>
            <a:r>
              <a:rPr lang="cs-CZ" dirty="0" err="1"/>
              <a:t>c</a:t>
            </a:r>
            <a:r>
              <a:rPr lang="cs-CZ" dirty="0" err="1">
                <a:latin typeface="Calibri" pitchFamily="34" charset="0"/>
              </a:rPr>
              <a:t>tinium</a:t>
            </a:r>
            <a:r>
              <a:rPr lang="cs-CZ" dirty="0">
                <a:latin typeface="Calibri" pitchFamily="34" charset="0"/>
              </a:rPr>
              <a:t> </a:t>
            </a:r>
            <a:r>
              <a:rPr lang="cs-CZ" baseline="30000" dirty="0">
                <a:latin typeface="Calibri" pitchFamily="34" charset="0"/>
              </a:rPr>
              <a:t>231</a:t>
            </a:r>
            <a:r>
              <a:rPr lang="cs-CZ" dirty="0">
                <a:latin typeface="Calibri" pitchFamily="34" charset="0"/>
              </a:rPr>
              <a:t>Pa/</a:t>
            </a:r>
            <a:r>
              <a:rPr lang="cs-CZ" baseline="30000" dirty="0">
                <a:latin typeface="Calibri" pitchFamily="34" charset="0"/>
              </a:rPr>
              <a:t>235</a:t>
            </a:r>
            <a:r>
              <a:rPr lang="cs-CZ" dirty="0">
                <a:latin typeface="Calibri" pitchFamily="34" charset="0"/>
              </a:rPr>
              <a:t>U.</a:t>
            </a:r>
          </a:p>
          <a:p>
            <a:pPr marL="285750" indent="-285750">
              <a:buFont typeface="Arial" charset="0"/>
              <a:buChar char="•"/>
            </a:pPr>
            <a:r>
              <a:rPr lang="cs-CZ" dirty="0">
                <a:latin typeface="Calibri" pitchFamily="34" charset="0"/>
              </a:rPr>
              <a:t>DE: produkty rozpadu </a:t>
            </a:r>
            <a:r>
              <a:rPr lang="cs-CZ" baseline="30000" dirty="0">
                <a:latin typeface="Calibri" pitchFamily="34" charset="0"/>
              </a:rPr>
              <a:t>230</a:t>
            </a:r>
            <a:r>
              <a:rPr lang="cs-CZ" dirty="0">
                <a:latin typeface="Calibri" pitchFamily="34" charset="0"/>
              </a:rPr>
              <a:t>Th a </a:t>
            </a:r>
            <a:r>
              <a:rPr lang="cs-CZ" baseline="30000" dirty="0">
                <a:latin typeface="Calibri" pitchFamily="34" charset="0"/>
              </a:rPr>
              <a:t>231</a:t>
            </a:r>
            <a:r>
              <a:rPr lang="cs-CZ" dirty="0">
                <a:latin typeface="Calibri" pitchFamily="34" charset="0"/>
              </a:rPr>
              <a:t>Pa se uvolňují a klesají do sedimentu na dno. Stáří sedimentů lze stanovit měřením rozpadu </a:t>
            </a:r>
            <a:r>
              <a:rPr lang="cs-CZ" dirty="0" err="1">
                <a:latin typeface="Calibri" pitchFamily="34" charset="0"/>
              </a:rPr>
              <a:t>Th</a:t>
            </a:r>
            <a:r>
              <a:rPr lang="cs-CZ" dirty="0">
                <a:latin typeface="Calibri" pitchFamily="34" charset="0"/>
              </a:rPr>
              <a:t> a Pa v profilu</a:t>
            </a:r>
          </a:p>
        </p:txBody>
      </p:sp>
      <p:pic>
        <p:nvPicPr>
          <p:cNvPr id="25603" name="Obrázek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2088" y="808038"/>
            <a:ext cx="6919912" cy="573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ál 12"/>
          <p:cNvSpPr/>
          <p:nvPr/>
        </p:nvSpPr>
        <p:spPr>
          <a:xfrm>
            <a:off x="6400800" y="1211263"/>
            <a:ext cx="1104900" cy="2339975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" name="Ovál 13"/>
          <p:cNvSpPr/>
          <p:nvPr/>
        </p:nvSpPr>
        <p:spPr>
          <a:xfrm rot="19923934">
            <a:off x="7764463" y="995363"/>
            <a:ext cx="1104900" cy="2339975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cxnSp>
        <p:nvCxnSpPr>
          <p:cNvPr id="16" name="Přímá spojnice se šipkou 15"/>
          <p:cNvCxnSpPr/>
          <p:nvPr/>
        </p:nvCxnSpPr>
        <p:spPr>
          <a:xfrm>
            <a:off x="5735638" y="1995488"/>
            <a:ext cx="0" cy="65246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V="1">
            <a:off x="8832850" y="3302000"/>
            <a:ext cx="465138" cy="41592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8" name="TextovéPole 18"/>
          <p:cNvSpPr txBox="1">
            <a:spLocks noChangeArrowheads="1"/>
          </p:cNvSpPr>
          <p:nvPr/>
        </p:nvSpPr>
        <p:spPr bwMode="auto">
          <a:xfrm>
            <a:off x="5307013" y="2119313"/>
            <a:ext cx="409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dirty="0">
                <a:solidFill>
                  <a:srgbClr val="C00000"/>
                </a:solidFill>
                <a:latin typeface="Calibri" pitchFamily="34" charset="0"/>
              </a:rPr>
              <a:t>α</a:t>
            </a:r>
            <a:endParaRPr lang="cs-CZ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5609" name="TextovéPole 19"/>
          <p:cNvSpPr txBox="1">
            <a:spLocks noChangeArrowheads="1"/>
          </p:cNvSpPr>
          <p:nvPr/>
        </p:nvSpPr>
        <p:spPr bwMode="auto">
          <a:xfrm>
            <a:off x="8915400" y="3589338"/>
            <a:ext cx="409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dirty="0">
                <a:solidFill>
                  <a:srgbClr val="C00000"/>
                </a:solidFill>
                <a:latin typeface="Calibri" pitchFamily="34" charset="0"/>
              </a:rPr>
              <a:t>β</a:t>
            </a:r>
            <a:endParaRPr lang="cs-CZ" dirty="0">
              <a:solidFill>
                <a:srgbClr val="C00000"/>
              </a:solidFill>
              <a:latin typeface="Calibri" pitchFamily="34" charset="0"/>
            </a:endParaRPr>
          </a:p>
        </p:txBody>
      </p:sp>
      <p:cxnSp>
        <p:nvCxnSpPr>
          <p:cNvPr id="19" name="Přímá spojnice se šipkou 18"/>
          <p:cNvCxnSpPr/>
          <p:nvPr/>
        </p:nvCxnSpPr>
        <p:spPr>
          <a:xfrm flipV="1">
            <a:off x="6268283" y="2263366"/>
            <a:ext cx="621404" cy="68122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>
            <a:spLocks noChangeArrowheads="1"/>
          </p:cNvSpPr>
          <p:nvPr/>
        </p:nvSpPr>
        <p:spPr bwMode="auto">
          <a:xfrm>
            <a:off x="6514723" y="2528573"/>
            <a:ext cx="409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dirty="0">
                <a:solidFill>
                  <a:srgbClr val="C00000"/>
                </a:solidFill>
                <a:latin typeface="Calibri" pitchFamily="34" charset="0"/>
              </a:rPr>
              <a:t>β</a:t>
            </a:r>
            <a:endParaRPr lang="cs-CZ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Obráze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113" y="320675"/>
            <a:ext cx="7723187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Přímá spojnice se šipkou 4"/>
          <p:cNvCxnSpPr/>
          <p:nvPr/>
        </p:nvCxnSpPr>
        <p:spPr>
          <a:xfrm flipH="1" flipV="1">
            <a:off x="5367338" y="1473200"/>
            <a:ext cx="3289300" cy="91440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7" name="TextovéPole 5"/>
          <p:cNvSpPr txBox="1">
            <a:spLocks noChangeArrowheads="1"/>
          </p:cNvSpPr>
          <p:nvPr/>
        </p:nvSpPr>
        <p:spPr bwMode="auto">
          <a:xfrm>
            <a:off x="8537575" y="1930400"/>
            <a:ext cx="3243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rgbClr val="C00000"/>
                </a:solidFill>
                <a:latin typeface="Calibri" pitchFamily="34" charset="0"/>
              </a:rPr>
              <a:t>Důležitá je uzavřenost systému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50875" y="4927600"/>
            <a:ext cx="7223125" cy="1755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rgbClr val="C00000"/>
                </a:solidFill>
                <a:latin typeface="+mn-lt"/>
                <a:cs typeface="+mn-cs"/>
              </a:rPr>
              <a:t>Aplikace: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C00000"/>
                </a:solidFill>
                <a:latin typeface="+mn-lt"/>
                <a:cs typeface="+mn-cs"/>
              </a:rPr>
              <a:t>Kolísání hladiny moří podle datování korálů a datování podmořských karbonátových ploten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C00000"/>
                </a:solidFill>
                <a:latin typeface="+mn-lt"/>
                <a:cs typeface="+mn-cs"/>
              </a:rPr>
              <a:t>Datování krasů (krápníky)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C00000"/>
                </a:solidFill>
                <a:latin typeface="+mn-lt"/>
                <a:cs typeface="+mn-cs"/>
              </a:rPr>
              <a:t>Datování organických sedimentů s rezidui karbonátů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C00000"/>
                </a:solidFill>
                <a:latin typeface="+mn-lt"/>
                <a:cs typeface="+mn-cs"/>
              </a:rPr>
              <a:t>Datování zubů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Obrázek 1"/>
          <p:cNvPicPr>
            <a:picLocks noChangeAspect="1"/>
          </p:cNvPicPr>
          <p:nvPr/>
        </p:nvPicPr>
        <p:blipFill rotWithShape="1">
          <a:blip r:embed="rId2"/>
          <a:srcRect t="1930"/>
          <a:stretch/>
        </p:blipFill>
        <p:spPr bwMode="auto">
          <a:xfrm>
            <a:off x="442913" y="878186"/>
            <a:ext cx="11109325" cy="549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988070" y="199633"/>
            <a:ext cx="10088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 dirty="0">
                <a:solidFill>
                  <a:srgbClr val="FF0000"/>
                </a:solidFill>
              </a:rPr>
              <a:t>Analýza krápníků:</a:t>
            </a:r>
            <a:r>
              <a:rPr lang="cs-CZ" dirty="0">
                <a:solidFill>
                  <a:srgbClr val="FF0000"/>
                </a:solidFill>
              </a:rPr>
              <a:t> Teplota odvozená z delta</a:t>
            </a:r>
            <a:r>
              <a:rPr lang="cs-CZ" baseline="30000" dirty="0">
                <a:solidFill>
                  <a:srgbClr val="FF0000"/>
                </a:solidFill>
              </a:rPr>
              <a:t>18</a:t>
            </a:r>
            <a:r>
              <a:rPr lang="cs-CZ" dirty="0">
                <a:solidFill>
                  <a:srgbClr val="FF0000"/>
                </a:solidFill>
              </a:rPr>
              <a:t>O ve vztahu k časové ose založené na uran/thoriovém datování a </a:t>
            </a:r>
            <a:r>
              <a:rPr lang="cs-CZ" dirty="0" smtClean="0">
                <a:solidFill>
                  <a:srgbClr val="FF0000"/>
                </a:solidFill>
              </a:rPr>
              <a:t>porovnání </a:t>
            </a:r>
            <a:r>
              <a:rPr lang="cs-CZ" dirty="0">
                <a:solidFill>
                  <a:srgbClr val="FF0000"/>
                </a:solidFill>
              </a:rPr>
              <a:t>s historickým měřením a </a:t>
            </a:r>
            <a:r>
              <a:rPr lang="cs-CZ" dirty="0" smtClean="0">
                <a:solidFill>
                  <a:srgbClr val="FF0000"/>
                </a:solidFill>
              </a:rPr>
              <a:t>údaji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-3175"/>
            <a:ext cx="10498138" cy="676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ovéPole 2"/>
          <p:cNvSpPr txBox="1">
            <a:spLocks noChangeArrowheads="1"/>
          </p:cNvSpPr>
          <p:nvPr/>
        </p:nvSpPr>
        <p:spPr bwMode="auto">
          <a:xfrm>
            <a:off x="4037013" y="546100"/>
            <a:ext cx="2732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FF0000"/>
                </a:solidFill>
                <a:latin typeface="Calibri" pitchFamily="34" charset="0"/>
              </a:rPr>
              <a:t>Vrt Grónským ledovcem</a:t>
            </a:r>
          </a:p>
        </p:txBody>
      </p:sp>
      <p:sp>
        <p:nvSpPr>
          <p:cNvPr id="28675" name="TextovéPole 3"/>
          <p:cNvSpPr txBox="1">
            <a:spLocks noChangeArrowheads="1"/>
          </p:cNvSpPr>
          <p:nvPr/>
        </p:nvSpPr>
        <p:spPr bwMode="auto">
          <a:xfrm>
            <a:off x="2397125" y="4783138"/>
            <a:ext cx="71151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Calibri" pitchFamily="34" charset="0"/>
              </a:rPr>
              <a:t>Analýza krápníků severní Norsko: </a:t>
            </a:r>
            <a:r>
              <a:rPr lang="cs-CZ" b="1" baseline="30000" dirty="0">
                <a:solidFill>
                  <a:srgbClr val="FF0000"/>
                </a:solidFill>
                <a:latin typeface="Calibri" pitchFamily="34" charset="0"/>
              </a:rPr>
              <a:t>18</a:t>
            </a:r>
            <a:r>
              <a:rPr lang="cs-CZ" b="1" dirty="0">
                <a:solidFill>
                  <a:srgbClr val="FF0000"/>
                </a:solidFill>
                <a:latin typeface="Calibri" pitchFamily="34" charset="0"/>
              </a:rPr>
              <a:t>O (obsah koreluje s teplotou) + datování uranovými řadami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4"/>
          <p:cNvSpPr txBox="1">
            <a:spLocks noChangeArrowheads="1"/>
          </p:cNvSpPr>
          <p:nvPr/>
        </p:nvSpPr>
        <p:spPr bwMode="auto">
          <a:xfrm>
            <a:off x="0" y="214313"/>
            <a:ext cx="11839575" cy="46196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latin typeface="Calibri" pitchFamily="34" charset="0"/>
              </a:rPr>
              <a:t>1. Radiometrické datovací metody: Datování pomocí izotopů s krátkým poločasem rozpadu</a:t>
            </a:r>
          </a:p>
        </p:txBody>
      </p:sp>
      <p:sp>
        <p:nvSpPr>
          <p:cNvPr id="29698" name="TextovéPole 2"/>
          <p:cNvSpPr txBox="1">
            <a:spLocks noChangeArrowheads="1"/>
          </p:cNvSpPr>
          <p:nvPr/>
        </p:nvSpPr>
        <p:spPr bwMode="auto">
          <a:xfrm>
            <a:off x="439738" y="1425575"/>
            <a:ext cx="9891712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s-CZ" dirty="0">
                <a:latin typeface="Calibri" pitchFamily="34" charset="0"/>
              </a:rPr>
              <a:t>Nejpoužívanější je </a:t>
            </a:r>
            <a:r>
              <a:rPr lang="cs-CZ" b="1" baseline="30000" dirty="0">
                <a:latin typeface="Calibri" pitchFamily="34" charset="0"/>
              </a:rPr>
              <a:t>210</a:t>
            </a:r>
            <a:r>
              <a:rPr lang="cs-CZ" b="1" dirty="0">
                <a:latin typeface="Calibri" pitchFamily="34" charset="0"/>
              </a:rPr>
              <a:t>Pb</a:t>
            </a:r>
            <a:r>
              <a:rPr lang="cs-CZ" dirty="0">
                <a:latin typeface="Calibri" pitchFamily="34" charset="0"/>
              </a:rPr>
              <a:t> (poločas rozpadu 22.26 let) </a:t>
            </a:r>
          </a:p>
          <a:p>
            <a:pPr marL="285750" indent="-285750">
              <a:buFont typeface="Arial" charset="0"/>
              <a:buChar char="•"/>
            </a:pPr>
            <a:endParaRPr lang="cs-CZ" dirty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cs-CZ" dirty="0">
                <a:latin typeface="Calibri" pitchFamily="34" charset="0"/>
              </a:rPr>
              <a:t>Objeveno v šedesátých letech</a:t>
            </a:r>
          </a:p>
          <a:p>
            <a:pPr marL="285750" indent="-285750">
              <a:buFont typeface="Arial" charset="0"/>
              <a:buChar char="•"/>
            </a:pPr>
            <a:endParaRPr lang="cs-CZ" dirty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cs-CZ" dirty="0">
                <a:latin typeface="Calibri" pitchFamily="34" charset="0"/>
              </a:rPr>
              <a:t>Primární použití bylo pro datování jezerních sedimentů do 150 let</a:t>
            </a:r>
          </a:p>
          <a:p>
            <a:pPr marL="285750" indent="-285750">
              <a:buFont typeface="Arial" charset="0"/>
              <a:buChar char="•"/>
            </a:pPr>
            <a:endParaRPr lang="cs-CZ" dirty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cs-CZ" dirty="0">
                <a:latin typeface="Calibri" pitchFamily="34" charset="0"/>
              </a:rPr>
              <a:t>Vzniká </a:t>
            </a:r>
            <a:r>
              <a:rPr lang="cs-CZ" b="1" dirty="0">
                <a:latin typeface="Calibri" pitchFamily="34" charset="0"/>
              </a:rPr>
              <a:t>rozpadem radonu v atmosféře </a:t>
            </a:r>
            <a:r>
              <a:rPr lang="cs-CZ" dirty="0">
                <a:latin typeface="Calibri" pitchFamily="34" charset="0"/>
              </a:rPr>
              <a:t>a akumuluje se v jezerních a mořských sedimentech, v půdě, rašelině a ledovci, kde se dále rozpadá na </a:t>
            </a:r>
            <a:r>
              <a:rPr lang="cs-CZ" baseline="30000" dirty="0">
                <a:latin typeface="Calibri" pitchFamily="34" charset="0"/>
              </a:rPr>
              <a:t>206</a:t>
            </a:r>
            <a:r>
              <a:rPr lang="cs-CZ" dirty="0">
                <a:latin typeface="Calibri" pitchFamily="34" charset="0"/>
              </a:rPr>
              <a:t>Pb během ca 150 let</a:t>
            </a:r>
          </a:p>
          <a:p>
            <a:pPr marL="285750" indent="-285750">
              <a:buFont typeface="Arial" charset="0"/>
              <a:buChar char="•"/>
            </a:pPr>
            <a:endParaRPr lang="cs-CZ" b="1" dirty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cs-CZ" b="1" dirty="0">
                <a:latin typeface="Calibri" pitchFamily="34" charset="0"/>
              </a:rPr>
              <a:t>Měřením poměru </a:t>
            </a:r>
            <a:r>
              <a:rPr lang="cs-CZ" b="1" baseline="30000" dirty="0">
                <a:latin typeface="Calibri" pitchFamily="34" charset="0"/>
              </a:rPr>
              <a:t>210</a:t>
            </a:r>
            <a:r>
              <a:rPr lang="cs-CZ" b="1" dirty="0">
                <a:latin typeface="Calibri" pitchFamily="34" charset="0"/>
              </a:rPr>
              <a:t>Pb/</a:t>
            </a:r>
            <a:r>
              <a:rPr lang="cs-CZ" b="1" baseline="30000" dirty="0">
                <a:latin typeface="Calibri" pitchFamily="34" charset="0"/>
              </a:rPr>
              <a:t>206</a:t>
            </a:r>
            <a:r>
              <a:rPr lang="cs-CZ" b="1" dirty="0">
                <a:latin typeface="Calibri" pitchFamily="34" charset="0"/>
              </a:rPr>
              <a:t>Pb </a:t>
            </a:r>
            <a:r>
              <a:rPr lang="cs-CZ" dirty="0">
                <a:latin typeface="Calibri" pitchFamily="34" charset="0"/>
              </a:rPr>
              <a:t>v profilu ve vztahu k hloubce a při předpokladu, že přísun </a:t>
            </a:r>
            <a:r>
              <a:rPr lang="cs-CZ" baseline="30000" dirty="0">
                <a:latin typeface="Calibri" pitchFamily="34" charset="0"/>
              </a:rPr>
              <a:t>210</a:t>
            </a:r>
            <a:r>
              <a:rPr lang="cs-CZ" dirty="0">
                <a:latin typeface="Calibri" pitchFamily="34" charset="0"/>
              </a:rPr>
              <a:t>Pb do atmosféry je konstantní, lze stanovit dobu, která uplynula od uložení </a:t>
            </a:r>
            <a:r>
              <a:rPr lang="cs-CZ" baseline="30000" dirty="0">
                <a:latin typeface="Calibri" pitchFamily="34" charset="0"/>
              </a:rPr>
              <a:t>210</a:t>
            </a:r>
            <a:r>
              <a:rPr lang="cs-CZ" dirty="0">
                <a:latin typeface="Calibri" pitchFamily="34" charset="0"/>
              </a:rPr>
              <a:t>Pb do sedimentu (čím delší je ta doba, tím větší obsah </a:t>
            </a:r>
            <a:r>
              <a:rPr lang="cs-CZ" baseline="30000" dirty="0">
                <a:latin typeface="Calibri" pitchFamily="34" charset="0"/>
              </a:rPr>
              <a:t>206</a:t>
            </a:r>
            <a:r>
              <a:rPr lang="cs-CZ" dirty="0">
                <a:latin typeface="Calibri" pitchFamily="34" charset="0"/>
              </a:rPr>
              <a:t>Pb)</a:t>
            </a:r>
          </a:p>
          <a:p>
            <a:pPr marL="285750" indent="-285750">
              <a:buFont typeface="Arial" charset="0"/>
              <a:buChar char="•"/>
            </a:pPr>
            <a:endParaRPr lang="cs-CZ" dirty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cs-CZ" dirty="0">
                <a:latin typeface="Calibri" pitchFamily="34" charset="0"/>
              </a:rPr>
              <a:t>Problémy: sedimenty většinou obsahují i nějaké </a:t>
            </a:r>
            <a:r>
              <a:rPr lang="cs-CZ" baseline="30000" dirty="0">
                <a:latin typeface="Calibri" pitchFamily="34" charset="0"/>
              </a:rPr>
              <a:t>210</a:t>
            </a:r>
            <a:r>
              <a:rPr lang="cs-CZ" dirty="0">
                <a:latin typeface="Calibri" pitchFamily="34" charset="0"/>
              </a:rPr>
              <a:t>Pb z rozpadové řady uranu a to musí být odděleno od toho z atmosféry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636588"/>
            <a:ext cx="9782175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ovéPole 2"/>
          <p:cNvSpPr txBox="1">
            <a:spLocks noChangeArrowheads="1"/>
          </p:cNvSpPr>
          <p:nvPr/>
        </p:nvSpPr>
        <p:spPr bwMode="auto">
          <a:xfrm>
            <a:off x="6586538" y="6138863"/>
            <a:ext cx="56054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i="1">
                <a:latin typeface="Calibri" pitchFamily="34" charset="0"/>
              </a:rPr>
              <a:t>Anderson et al. 2012: </a:t>
            </a:r>
            <a:r>
              <a:rPr lang="en-US" sz="1400" i="1">
                <a:latin typeface="Calibri" pitchFamily="34" charset="0"/>
              </a:rPr>
              <a:t>Climate forcing of diatom productivity in a lowland,</a:t>
            </a:r>
          </a:p>
          <a:p>
            <a:r>
              <a:rPr lang="en-US" sz="1400" i="1">
                <a:latin typeface="Calibri" pitchFamily="34" charset="0"/>
              </a:rPr>
              <a:t>eutrophic lake: White Lough revisited</a:t>
            </a:r>
            <a:r>
              <a:rPr lang="cs-CZ" sz="1400" i="1">
                <a:latin typeface="Calibri" pitchFamily="34" charset="0"/>
              </a:rPr>
              <a:t>. Freshwater. Biol. 57, 2030–2043.</a:t>
            </a:r>
          </a:p>
        </p:txBody>
      </p:sp>
      <p:sp>
        <p:nvSpPr>
          <p:cNvPr id="30723" name="TextovéPole 3"/>
          <p:cNvSpPr txBox="1">
            <a:spLocks noChangeArrowheads="1"/>
          </p:cNvSpPr>
          <p:nvPr/>
        </p:nvSpPr>
        <p:spPr bwMode="auto">
          <a:xfrm>
            <a:off x="3122613" y="238125"/>
            <a:ext cx="743372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FF0000"/>
                </a:solidFill>
                <a:latin typeface="Calibri" pitchFamily="34" charset="0"/>
              </a:rPr>
              <a:t>Použili datování </a:t>
            </a:r>
            <a:r>
              <a:rPr lang="cs-CZ" baseline="30000" dirty="0">
                <a:solidFill>
                  <a:srgbClr val="FF0000"/>
                </a:solidFill>
                <a:latin typeface="Calibri" pitchFamily="34" charset="0"/>
              </a:rPr>
              <a:t>210</a:t>
            </a:r>
            <a:r>
              <a:rPr lang="cs-CZ" dirty="0">
                <a:solidFill>
                  <a:srgbClr val="FF0000"/>
                </a:solidFill>
                <a:latin typeface="Calibri" pitchFamily="34" charset="0"/>
              </a:rPr>
              <a:t>Pb v 15 cm intervalech destilací </a:t>
            </a:r>
            <a:r>
              <a:rPr lang="cs-CZ" baseline="30000" dirty="0">
                <a:solidFill>
                  <a:srgbClr val="FF0000"/>
                </a:solidFill>
                <a:latin typeface="Calibri" pitchFamily="34" charset="0"/>
              </a:rPr>
              <a:t>210</a:t>
            </a:r>
            <a:r>
              <a:rPr lang="cs-CZ" dirty="0">
                <a:solidFill>
                  <a:srgbClr val="FF0000"/>
                </a:solidFill>
                <a:latin typeface="Calibri" pitchFamily="34" charset="0"/>
              </a:rPr>
              <a:t>Pb a alfa-spektrometrií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4"/>
          <p:cNvSpPr txBox="1">
            <a:spLocks noChangeArrowheads="1"/>
          </p:cNvSpPr>
          <p:nvPr/>
        </p:nvSpPr>
        <p:spPr bwMode="auto">
          <a:xfrm>
            <a:off x="0" y="214313"/>
            <a:ext cx="8836025" cy="46196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latin typeface="Calibri" pitchFamily="34" charset="0"/>
              </a:rPr>
              <a:t>1. Radiometrické datovací metody: Luminiscence</a:t>
            </a:r>
          </a:p>
        </p:txBody>
      </p:sp>
      <p:sp>
        <p:nvSpPr>
          <p:cNvPr id="31746" name="TextovéPole 2"/>
          <p:cNvSpPr txBox="1">
            <a:spLocks noChangeArrowheads="1"/>
          </p:cNvSpPr>
          <p:nvPr/>
        </p:nvSpPr>
        <p:spPr bwMode="auto">
          <a:xfrm>
            <a:off x="606425" y="1293813"/>
            <a:ext cx="1041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s-CZ" dirty="0">
                <a:latin typeface="Calibri" pitchFamily="34" charset="0"/>
              </a:rPr>
              <a:t>Všechen materiál, který obsahuje </a:t>
            </a:r>
            <a:r>
              <a:rPr lang="cs-CZ" b="1" dirty="0">
                <a:latin typeface="Calibri" pitchFamily="34" charset="0"/>
              </a:rPr>
              <a:t>uran, thorium nebo draslík </a:t>
            </a:r>
            <a:r>
              <a:rPr lang="cs-CZ" dirty="0">
                <a:latin typeface="Calibri" pitchFamily="34" charset="0"/>
              </a:rPr>
              <a:t>(všechny sedimenty a vulkanické horniny), jsou vystavené neustálému bombardování </a:t>
            </a:r>
            <a:r>
              <a:rPr lang="el-GR" b="1" dirty="0">
                <a:latin typeface="Calibri" pitchFamily="34" charset="0"/>
              </a:rPr>
              <a:t>α</a:t>
            </a:r>
            <a:r>
              <a:rPr lang="cs-CZ" b="1" dirty="0">
                <a:latin typeface="Calibri" pitchFamily="34" charset="0"/>
              </a:rPr>
              <a:t>, </a:t>
            </a:r>
            <a:r>
              <a:rPr lang="el-GR" b="1" dirty="0">
                <a:latin typeface="Calibri" pitchFamily="34" charset="0"/>
              </a:rPr>
              <a:t>β</a:t>
            </a:r>
            <a:r>
              <a:rPr lang="cs-CZ" b="1" dirty="0">
                <a:latin typeface="Calibri" pitchFamily="34" charset="0"/>
              </a:rPr>
              <a:t> a </a:t>
            </a:r>
            <a:r>
              <a:rPr lang="el-GR" b="1" dirty="0">
                <a:latin typeface="Calibri" pitchFamily="34" charset="0"/>
              </a:rPr>
              <a:t>γ</a:t>
            </a:r>
            <a:r>
              <a:rPr lang="cs-CZ" b="1" dirty="0">
                <a:latin typeface="Calibri" pitchFamily="34" charset="0"/>
              </a:rPr>
              <a:t> částicemi</a:t>
            </a:r>
            <a:r>
              <a:rPr lang="cs-CZ" dirty="0">
                <a:latin typeface="Calibri" pitchFamily="34" charset="0"/>
              </a:rPr>
              <a:t>, které se uvolňují při rozpadu</a:t>
            </a:r>
          </a:p>
          <a:p>
            <a:pPr marL="285750" indent="-285750">
              <a:buFont typeface="Arial" charset="0"/>
              <a:buChar char="•"/>
            </a:pPr>
            <a:endParaRPr lang="cs-CZ" dirty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cs-CZ" dirty="0">
                <a:latin typeface="Calibri" pitchFamily="34" charset="0"/>
              </a:rPr>
              <a:t>To vede k ionizaci atomů a </a:t>
            </a:r>
            <a:r>
              <a:rPr lang="cs-CZ" b="1" dirty="0">
                <a:latin typeface="Calibri" pitchFamily="34" charset="0"/>
              </a:rPr>
              <a:t>uvolněné elektrony jsou pohlcovány do krystalické mřížky minerálů</a:t>
            </a:r>
          </a:p>
          <a:p>
            <a:pPr marL="285750" indent="-285750">
              <a:buFont typeface="Arial" charset="0"/>
              <a:buChar char="•"/>
            </a:pPr>
            <a:endParaRPr lang="cs-CZ" dirty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cs-CZ" dirty="0">
                <a:latin typeface="Calibri" pitchFamily="34" charset="0"/>
              </a:rPr>
              <a:t>Tyto elektronu mohou být znovu uvolněny zahříváním </a:t>
            </a:r>
            <a:r>
              <a:rPr lang="cs-CZ" b="1" dirty="0">
                <a:latin typeface="Calibri" pitchFamily="34" charset="0"/>
              </a:rPr>
              <a:t>(</a:t>
            </a:r>
            <a:r>
              <a:rPr lang="cs-CZ" b="1" dirty="0" err="1">
                <a:latin typeface="Calibri" pitchFamily="34" charset="0"/>
              </a:rPr>
              <a:t>thermoluminiscence</a:t>
            </a:r>
            <a:r>
              <a:rPr lang="cs-CZ" dirty="0">
                <a:latin typeface="Calibri" pitchFamily="34" charset="0"/>
              </a:rPr>
              <a:t>) – projevuje se charakteristickou emisí světla, která odpovídá množství pohlcených elektronů, intenzita termoluminiscence odpovídá době po kterou byl objekt vystaven záření (od vzniku po současnost), </a:t>
            </a:r>
            <a:r>
              <a:rPr lang="cs-CZ" b="1" dirty="0">
                <a:latin typeface="Calibri" pitchFamily="34" charset="0"/>
              </a:rPr>
              <a:t>využití: </a:t>
            </a:r>
            <a:r>
              <a:rPr lang="cs-CZ" dirty="0">
                <a:latin typeface="Calibri" pitchFamily="34" charset="0"/>
              </a:rPr>
              <a:t>datování</a:t>
            </a:r>
            <a:r>
              <a:rPr lang="cs-CZ" b="1" dirty="0">
                <a:latin typeface="Calibri" pitchFamily="34" charset="0"/>
              </a:rPr>
              <a:t> vypálených předmětů (keramika) nebo spraší. Proč? </a:t>
            </a:r>
            <a:r>
              <a:rPr lang="cs-CZ" dirty="0">
                <a:latin typeface="Calibri" pitchFamily="34" charset="0"/>
              </a:rPr>
              <a:t>Vysoká teplota a dlouhé vystavení slunečnímu světlu „vyprázdní“ elektronové pasti v minerálech, tzn. </a:t>
            </a:r>
            <a:r>
              <a:rPr lang="cs-CZ" b="1" dirty="0" smtClean="0">
                <a:latin typeface="Calibri" pitchFamily="34" charset="0"/>
              </a:rPr>
              <a:t>termoluminiscenční </a:t>
            </a:r>
            <a:r>
              <a:rPr lang="cs-CZ" b="1" dirty="0">
                <a:latin typeface="Calibri" pitchFamily="34" charset="0"/>
              </a:rPr>
              <a:t>hodiny se vynulují</a:t>
            </a:r>
            <a:r>
              <a:rPr lang="cs-CZ" dirty="0">
                <a:latin typeface="Calibri" pitchFamily="34" charset="0"/>
              </a:rPr>
              <a:t>. Měříme tedy dobu od vypálení keramiky nebo „vybělení“ tedy uložení spraši.</a:t>
            </a:r>
          </a:p>
          <a:p>
            <a:pPr marL="285750" indent="-285750">
              <a:buFont typeface="Arial" charset="0"/>
              <a:buChar char="•"/>
            </a:pPr>
            <a:endParaRPr lang="cs-CZ" b="1" dirty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cs-CZ" b="1" dirty="0">
                <a:latin typeface="Calibri" pitchFamily="34" charset="0"/>
              </a:rPr>
              <a:t>Opticky stimulovaná luminiscence (OSL, 1985) – </a:t>
            </a:r>
            <a:r>
              <a:rPr lang="cs-CZ" dirty="0">
                <a:latin typeface="Calibri" pitchFamily="34" charset="0"/>
              </a:rPr>
              <a:t>datování sedimentů, které před pohřbením nebyly dlouho vystavené světlu</a:t>
            </a:r>
            <a:r>
              <a:rPr lang="cs-CZ" dirty="0" smtClean="0">
                <a:latin typeface="Calibri" pitchFamily="34" charset="0"/>
              </a:rPr>
              <a:t>. Elektrony </a:t>
            </a:r>
            <a:r>
              <a:rPr lang="cs-CZ" dirty="0">
                <a:latin typeface="Calibri" pitchFamily="34" charset="0"/>
              </a:rPr>
              <a:t>jsou z pastí uvolňované světlem (např. zelený laser nebo infračervené záření). Vzorky se musí odebírat tak, aby se nedostaly na světlo!</a:t>
            </a:r>
          </a:p>
          <a:p>
            <a:pPr marL="285750" indent="-285750">
              <a:buFont typeface="Arial" charset="0"/>
              <a:buChar char="•"/>
            </a:pPr>
            <a:endParaRPr lang="cs-CZ" dirty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cs-CZ" b="1" dirty="0">
                <a:latin typeface="Calibri" pitchFamily="34" charset="0"/>
              </a:rPr>
              <a:t>Důležitý parametr</a:t>
            </a:r>
            <a:r>
              <a:rPr lang="cs-CZ" dirty="0">
                <a:latin typeface="Calibri" pitchFamily="34" charset="0"/>
              </a:rPr>
              <a:t>, který je potřeba znát: množství elektronů, které ta která hornina je schopná pohltit za určitý čas tzv. „dose </a:t>
            </a:r>
            <a:r>
              <a:rPr lang="cs-CZ" dirty="0" err="1">
                <a:latin typeface="Calibri" pitchFamily="34" charset="0"/>
              </a:rPr>
              <a:t>rate</a:t>
            </a:r>
            <a:r>
              <a:rPr lang="cs-CZ" dirty="0">
                <a:latin typeface="Calibri" pitchFamily="34" charset="0"/>
              </a:rPr>
              <a:t>“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ovéPole 2"/>
          <p:cNvSpPr txBox="1">
            <a:spLocks noChangeArrowheads="1"/>
          </p:cNvSpPr>
          <p:nvPr/>
        </p:nvSpPr>
        <p:spPr bwMode="auto">
          <a:xfrm>
            <a:off x="712788" y="392113"/>
            <a:ext cx="1068705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dirty="0">
                <a:latin typeface="Calibri" pitchFamily="34" charset="0"/>
              </a:rPr>
              <a:t>2.</a:t>
            </a:r>
            <a:r>
              <a:rPr lang="cs-CZ" dirty="0">
                <a:latin typeface="Calibri" pitchFamily="34" charset="0"/>
              </a:rPr>
              <a:t> </a:t>
            </a:r>
            <a:r>
              <a:rPr lang="cs-CZ" b="1" dirty="0">
                <a:latin typeface="Calibri" pitchFamily="34" charset="0"/>
              </a:rPr>
              <a:t>Datování využívající roční přírůstky</a:t>
            </a:r>
            <a:r>
              <a:rPr lang="cs-CZ" dirty="0">
                <a:latin typeface="Calibri" pitchFamily="34" charset="0"/>
              </a:rPr>
              <a:t> tzv. </a:t>
            </a:r>
            <a:r>
              <a:rPr lang="cs-CZ" i="1" dirty="0">
                <a:latin typeface="Calibri" pitchFamily="34" charset="0"/>
              </a:rPr>
              <a:t>„</a:t>
            </a:r>
            <a:r>
              <a:rPr lang="cs-CZ" dirty="0" err="1">
                <a:latin typeface="Calibri" pitchFamily="34" charset="0"/>
              </a:rPr>
              <a:t>Annually</a:t>
            </a:r>
            <a:r>
              <a:rPr lang="cs-CZ" dirty="0">
                <a:latin typeface="Calibri" pitchFamily="34" charset="0"/>
              </a:rPr>
              <a:t> </a:t>
            </a:r>
            <a:r>
              <a:rPr lang="cs-CZ" dirty="0" err="1">
                <a:latin typeface="Calibri" pitchFamily="34" charset="0"/>
              </a:rPr>
              <a:t>banded</a:t>
            </a:r>
            <a:r>
              <a:rPr lang="cs-CZ" dirty="0">
                <a:latin typeface="Calibri" pitchFamily="34" charset="0"/>
              </a:rPr>
              <a:t> </a:t>
            </a:r>
            <a:r>
              <a:rPr lang="cs-CZ" dirty="0" err="1">
                <a:latin typeface="Calibri" pitchFamily="34" charset="0"/>
              </a:rPr>
              <a:t>record</a:t>
            </a:r>
            <a:r>
              <a:rPr lang="cs-CZ" dirty="0">
                <a:latin typeface="Calibri" pitchFamily="34" charset="0"/>
              </a:rPr>
              <a:t>“ neboli přírůstkové metody (</a:t>
            </a:r>
            <a:r>
              <a:rPr lang="cs-CZ" dirty="0" err="1">
                <a:latin typeface="Calibri" pitchFamily="34" charset="0"/>
              </a:rPr>
              <a:t>Incremental</a:t>
            </a:r>
            <a:r>
              <a:rPr lang="cs-CZ" dirty="0">
                <a:latin typeface="Calibri" pitchFamily="34" charset="0"/>
              </a:rPr>
              <a:t> </a:t>
            </a:r>
            <a:r>
              <a:rPr lang="cs-CZ" dirty="0" err="1">
                <a:latin typeface="Calibri" pitchFamily="34" charset="0"/>
              </a:rPr>
              <a:t>methods</a:t>
            </a:r>
            <a:r>
              <a:rPr lang="cs-CZ" dirty="0">
                <a:latin typeface="Calibri" pitchFamily="34" charset="0"/>
              </a:rPr>
              <a:t>): </a:t>
            </a:r>
          </a:p>
          <a:p>
            <a:pPr>
              <a:buFont typeface="Calibri Light" pitchFamily="34" charset="0"/>
              <a:buAutoNum type="arabicPeriod"/>
            </a:pPr>
            <a:endParaRPr lang="cs-CZ" i="1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cs-CZ" i="1" dirty="0">
                <a:latin typeface="Calibri" pitchFamily="34" charset="0"/>
              </a:rPr>
              <a:t>dendrochronologie</a:t>
            </a:r>
            <a:r>
              <a:rPr lang="cs-CZ" dirty="0">
                <a:latin typeface="Calibri" pitchFamily="34" charset="0"/>
              </a:rPr>
              <a:t> (letokruhy)</a:t>
            </a:r>
          </a:p>
          <a:p>
            <a:pPr>
              <a:buFont typeface="Arial" charset="0"/>
              <a:buChar char="•"/>
            </a:pPr>
            <a:r>
              <a:rPr lang="cs-CZ" i="1" dirty="0">
                <a:latin typeface="Calibri" pitchFamily="34" charset="0"/>
              </a:rPr>
              <a:t>chronologie varv</a:t>
            </a:r>
            <a:r>
              <a:rPr lang="cs-CZ" dirty="0">
                <a:latin typeface="Calibri" pitchFamily="34" charset="0"/>
              </a:rPr>
              <a:t> (varvy jsou jednotlivé vrstvičky sedimentu odpovídající jednotlivým </a:t>
            </a:r>
            <a:r>
              <a:rPr lang="cs-CZ" dirty="0" smtClean="0">
                <a:latin typeface="Calibri" pitchFamily="34" charset="0"/>
              </a:rPr>
              <a:t>letům  </a:t>
            </a:r>
            <a:r>
              <a:rPr lang="cs-CZ" dirty="0">
                <a:latin typeface="Calibri" pitchFamily="34" charset="0"/>
              </a:rPr>
              <a:t>– jezerní nebo mořské): podle varv z jezera ve Švýcarsku spočítáno LGM poměrně přesně (16-20 tis. let BP)</a:t>
            </a:r>
          </a:p>
          <a:p>
            <a:pPr>
              <a:buFont typeface="Arial" charset="0"/>
              <a:buChar char="•"/>
            </a:pPr>
            <a:r>
              <a:rPr lang="cs-CZ" i="1" dirty="0" err="1">
                <a:latin typeface="Calibri" pitchFamily="34" charset="0"/>
              </a:rPr>
              <a:t>lichenometrie</a:t>
            </a:r>
            <a:r>
              <a:rPr lang="cs-CZ" dirty="0">
                <a:latin typeface="Calibri" pitchFamily="34" charset="0"/>
              </a:rPr>
              <a:t> (</a:t>
            </a:r>
            <a:r>
              <a:rPr lang="cs-CZ" dirty="0"/>
              <a:t>pravidelné </a:t>
            </a:r>
            <a:r>
              <a:rPr lang="cs-CZ" dirty="0" err="1">
                <a:latin typeface="Calibri" pitchFamily="34" charset="0"/>
              </a:rPr>
              <a:t>přírůst</a:t>
            </a:r>
            <a:r>
              <a:rPr lang="cs-CZ" dirty="0" err="1"/>
              <a:t>ání</a:t>
            </a:r>
            <a:r>
              <a:rPr lang="cs-CZ" dirty="0"/>
              <a:t> stélky</a:t>
            </a:r>
            <a:r>
              <a:rPr lang="cs-CZ" dirty="0">
                <a:latin typeface="Calibri" pitchFamily="34" charset="0"/>
              </a:rPr>
              <a:t> lišejníků),</a:t>
            </a:r>
          </a:p>
          <a:p>
            <a:pPr>
              <a:buFont typeface="Arial" charset="0"/>
              <a:buChar char="•"/>
            </a:pPr>
            <a:r>
              <a:rPr lang="cs-CZ" dirty="0">
                <a:latin typeface="Calibri" pitchFamily="34" charset="0"/>
              </a:rPr>
              <a:t>Roční vrstevnatost ledovce, krápníků nebo korálů.</a:t>
            </a:r>
          </a:p>
          <a:p>
            <a:pPr>
              <a:buFont typeface="Calibri Light" pitchFamily="34" charset="0"/>
              <a:buAutoNum type="arabicPeriod"/>
            </a:pPr>
            <a:endParaRPr lang="cs-CZ" dirty="0">
              <a:latin typeface="Calibri" pitchFamily="34" charset="0"/>
            </a:endParaRPr>
          </a:p>
          <a:p>
            <a:r>
              <a:rPr lang="cs-CZ" b="1" dirty="0">
                <a:latin typeface="Calibri" pitchFamily="34" charset="0"/>
              </a:rPr>
              <a:t>3. Metody věkové ekvivalence „Age </a:t>
            </a:r>
            <a:r>
              <a:rPr lang="cs-CZ" b="1" dirty="0" err="1">
                <a:latin typeface="Calibri" pitchFamily="34" charset="0"/>
              </a:rPr>
              <a:t>equivalence</a:t>
            </a:r>
            <a:r>
              <a:rPr lang="cs-CZ" b="1" dirty="0">
                <a:latin typeface="Calibri" pitchFamily="34" charset="0"/>
              </a:rPr>
              <a:t>“ </a:t>
            </a:r>
            <a:r>
              <a:rPr lang="cs-CZ" dirty="0">
                <a:latin typeface="Calibri" pitchFamily="34" charset="0"/>
              </a:rPr>
              <a:t>: nemohou být sami o </a:t>
            </a:r>
            <a:r>
              <a:rPr lang="cs-CZ" dirty="0" smtClean="0">
                <a:latin typeface="Calibri" pitchFamily="34" charset="0"/>
              </a:rPr>
              <a:t>sobě, </a:t>
            </a:r>
            <a:r>
              <a:rPr lang="cs-CZ" dirty="0">
                <a:latin typeface="Calibri" pitchFamily="34" charset="0"/>
              </a:rPr>
              <a:t>ale využívají porovnání s datovanými vrstvami jinde</a:t>
            </a:r>
          </a:p>
          <a:p>
            <a:pPr>
              <a:buFont typeface="Arial" charset="0"/>
              <a:buChar char="•"/>
            </a:pPr>
            <a:r>
              <a:rPr lang="cs-CZ" i="1" dirty="0" err="1">
                <a:latin typeface="Calibri" pitchFamily="34" charset="0"/>
              </a:rPr>
              <a:t>chronostratigrafie</a:t>
            </a:r>
            <a:r>
              <a:rPr lang="cs-CZ" i="1" dirty="0">
                <a:latin typeface="Calibri" pitchFamily="34" charset="0"/>
              </a:rPr>
              <a:t> izotopů kyslíků </a:t>
            </a:r>
            <a:r>
              <a:rPr lang="cs-CZ" dirty="0">
                <a:latin typeface="Calibri" pitchFamily="34" charset="0"/>
              </a:rPr>
              <a:t>v hlubokomořských sedimentech</a:t>
            </a:r>
          </a:p>
          <a:p>
            <a:pPr>
              <a:buFont typeface="Arial" charset="0"/>
              <a:buChar char="•"/>
            </a:pPr>
            <a:r>
              <a:rPr lang="cs-CZ" i="1" dirty="0" err="1">
                <a:latin typeface="Calibri" pitchFamily="34" charset="0"/>
              </a:rPr>
              <a:t>tephrachronologie</a:t>
            </a:r>
            <a:r>
              <a:rPr lang="cs-CZ" dirty="0">
                <a:latin typeface="Calibri" pitchFamily="34" charset="0"/>
              </a:rPr>
              <a:t> (vrstvičky sopečného popela)</a:t>
            </a:r>
          </a:p>
          <a:p>
            <a:pPr>
              <a:buFont typeface="Arial" charset="0"/>
              <a:buChar char="•"/>
            </a:pPr>
            <a:r>
              <a:rPr lang="cs-CZ" i="1" dirty="0" err="1">
                <a:latin typeface="Calibri" pitchFamily="34" charset="0"/>
              </a:rPr>
              <a:t>paleomagnetismus</a:t>
            </a:r>
            <a:endParaRPr lang="cs-CZ" i="1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cs-CZ" i="1" dirty="0" err="1">
                <a:latin typeface="Calibri" pitchFamily="34" charset="0"/>
              </a:rPr>
              <a:t>paleopůdy</a:t>
            </a:r>
            <a:r>
              <a:rPr lang="cs-CZ" dirty="0">
                <a:latin typeface="Calibri" pitchFamily="34" charset="0"/>
              </a:rPr>
              <a:t> </a:t>
            </a:r>
          </a:p>
          <a:p>
            <a:endParaRPr lang="cs-CZ" dirty="0">
              <a:latin typeface="Calibri" pitchFamily="34" charset="0"/>
            </a:endParaRPr>
          </a:p>
          <a:p>
            <a:r>
              <a:rPr lang="cs-CZ" b="1" dirty="0">
                <a:latin typeface="Calibri" pitchFamily="34" charset="0"/>
              </a:rPr>
              <a:t>4. Relativní datovací metody: </a:t>
            </a:r>
            <a:r>
              <a:rPr lang="cs-CZ" dirty="0">
                <a:latin typeface="Calibri" pitchFamily="34" charset="0"/>
              </a:rPr>
              <a:t>něco je starší nebo mladší , používají se hlavně v </a:t>
            </a:r>
          </a:p>
          <a:p>
            <a:r>
              <a:rPr lang="cs-CZ" dirty="0">
                <a:latin typeface="Calibri" pitchFamily="34" charset="0"/>
              </a:rPr>
              <a:t>geologických vědách a jsou základem stratigrafie. Po srovnání s nějakým</a:t>
            </a:r>
          </a:p>
          <a:p>
            <a:r>
              <a:rPr lang="cs-CZ" dirty="0">
                <a:latin typeface="Calibri" pitchFamily="34" charset="0"/>
              </a:rPr>
              <a:t>referenčním vzorkem datovaným např. </a:t>
            </a:r>
            <a:r>
              <a:rPr lang="cs-CZ" baseline="30000" dirty="0">
                <a:latin typeface="Calibri" pitchFamily="34" charset="0"/>
              </a:rPr>
              <a:t>14</a:t>
            </a:r>
            <a:r>
              <a:rPr lang="cs-CZ" dirty="0">
                <a:latin typeface="Calibri" pitchFamily="34" charset="0"/>
              </a:rPr>
              <a:t>C je možné určit stáří</a:t>
            </a:r>
          </a:p>
          <a:p>
            <a:r>
              <a:rPr lang="cs-CZ" dirty="0">
                <a:latin typeface="Calibri" pitchFamily="34" charset="0"/>
              </a:rPr>
              <a:t>(např. míra zvětrávání hornin)</a:t>
            </a:r>
          </a:p>
        </p:txBody>
      </p:sp>
      <p:pic>
        <p:nvPicPr>
          <p:cNvPr id="14338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23263" y="3989388"/>
            <a:ext cx="3656012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ovéPole 4"/>
          <p:cNvSpPr txBox="1">
            <a:spLocks noChangeArrowheads="1"/>
          </p:cNvSpPr>
          <p:nvPr/>
        </p:nvSpPr>
        <p:spPr bwMode="auto">
          <a:xfrm>
            <a:off x="8312150" y="6305550"/>
            <a:ext cx="1163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stalaktit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4"/>
          <p:cNvSpPr txBox="1">
            <a:spLocks noChangeArrowheads="1"/>
          </p:cNvSpPr>
          <p:nvPr/>
        </p:nvSpPr>
        <p:spPr bwMode="auto">
          <a:xfrm>
            <a:off x="0" y="214313"/>
            <a:ext cx="8836025" cy="46196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latin typeface="Calibri" pitchFamily="34" charset="0"/>
              </a:rPr>
              <a:t>2. Přírůstkové datovací metody: Dendrochronologie</a:t>
            </a:r>
          </a:p>
        </p:txBody>
      </p:sp>
      <p:sp>
        <p:nvSpPr>
          <p:cNvPr id="32770" name="TextovéPole 4"/>
          <p:cNvSpPr txBox="1">
            <a:spLocks noChangeArrowheads="1"/>
          </p:cNvSpPr>
          <p:nvPr/>
        </p:nvSpPr>
        <p:spPr bwMode="auto">
          <a:xfrm>
            <a:off x="842963" y="106838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pic>
        <p:nvPicPr>
          <p:cNvPr id="32771" name="Picture 8" descr="stam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855" y="1055876"/>
            <a:ext cx="3781425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ovéPole 6"/>
          <p:cNvSpPr txBox="1">
            <a:spLocks noChangeArrowheads="1"/>
          </p:cNvSpPr>
          <p:nvPr/>
        </p:nvSpPr>
        <p:spPr bwMode="auto">
          <a:xfrm>
            <a:off x="4999038" y="1020763"/>
            <a:ext cx="691197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s-CZ" sz="1600" b="1" dirty="0">
                <a:latin typeface="Calibri" pitchFamily="34" charset="0"/>
              </a:rPr>
              <a:t>Datování pomocí počítání letokruhů</a:t>
            </a:r>
            <a:r>
              <a:rPr lang="cs-CZ" sz="1600" dirty="0">
                <a:latin typeface="Calibri" pitchFamily="34" charset="0"/>
              </a:rPr>
              <a:t>, co rok to jeden letokruh: jarní (řídké, světlé) + letní  (husté, tmavší) dřevo</a:t>
            </a:r>
          </a:p>
          <a:p>
            <a:pPr marL="285750" indent="-285750">
              <a:buFont typeface="Arial" charset="0"/>
              <a:buChar char="•"/>
            </a:pPr>
            <a:endParaRPr lang="cs-CZ" sz="1600" dirty="0" smtClean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cs-CZ" sz="1600" dirty="0" smtClean="0">
                <a:latin typeface="Calibri" pitchFamily="34" charset="0"/>
              </a:rPr>
              <a:t>Strom </a:t>
            </a:r>
            <a:r>
              <a:rPr lang="cs-CZ" sz="1600" dirty="0">
                <a:latin typeface="Calibri" pitchFamily="34" charset="0"/>
              </a:rPr>
              <a:t>se buď pokácí nebo se vyvrtá vrtákem váleček, na několika místech se spočítá buď vizuálně nebo pomocí </a:t>
            </a:r>
            <a:r>
              <a:rPr lang="cs-CZ" sz="1600" dirty="0" smtClean="0">
                <a:latin typeface="Calibri" pitchFamily="34" charset="0"/>
              </a:rPr>
              <a:t>elektroniky (LAPE: dendrochronologická laboratoř: měřící přístroj s odečítacím modulem +software pro měření a datování vzorků)  </a:t>
            </a:r>
            <a:endParaRPr lang="cs-CZ" sz="1600" dirty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cs-CZ" sz="1600" dirty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cs-CZ" sz="1600" dirty="0">
                <a:latin typeface="Calibri" pitchFamily="34" charset="0"/>
              </a:rPr>
              <a:t>Nejvíce využívané </a:t>
            </a:r>
            <a:r>
              <a:rPr lang="cs-CZ" sz="1600" b="1" dirty="0">
                <a:latin typeface="Calibri" pitchFamily="34" charset="0"/>
              </a:rPr>
              <a:t>jehličnany (</a:t>
            </a:r>
            <a:r>
              <a:rPr lang="cs-CZ" sz="1600" b="1" i="1" dirty="0" err="1">
                <a:latin typeface="Calibri" pitchFamily="34" charset="0"/>
              </a:rPr>
              <a:t>Pinus</a:t>
            </a:r>
            <a:r>
              <a:rPr lang="cs-CZ" sz="1600" b="1" dirty="0">
                <a:latin typeface="Calibri" pitchFamily="34" charset="0"/>
              </a:rPr>
              <a:t>, </a:t>
            </a:r>
            <a:r>
              <a:rPr lang="cs-CZ" sz="1600" b="1" i="1" dirty="0" err="1" smtClean="0">
                <a:latin typeface="Calibri" pitchFamily="34" charset="0"/>
              </a:rPr>
              <a:t>Sequoia</a:t>
            </a:r>
            <a:r>
              <a:rPr lang="cs-CZ" sz="1600" b="1" dirty="0">
                <a:latin typeface="Calibri" pitchFamily="34" charset="0"/>
              </a:rPr>
              <a:t>) </a:t>
            </a:r>
            <a:r>
              <a:rPr lang="cs-CZ" sz="1600" dirty="0">
                <a:latin typeface="Calibri" pitchFamily="34" charset="0"/>
              </a:rPr>
              <a:t> – jednodušší stavba, snazší rozlišit letokruhy, z listnáčů nejpoužívanější </a:t>
            </a:r>
            <a:r>
              <a:rPr lang="cs-CZ" sz="1600" b="1" i="1" dirty="0" err="1">
                <a:latin typeface="Calibri" pitchFamily="34" charset="0"/>
              </a:rPr>
              <a:t>Quercus</a:t>
            </a:r>
            <a:r>
              <a:rPr lang="cs-CZ" sz="1600" dirty="0">
                <a:latin typeface="Calibri" pitchFamily="34" charset="0"/>
              </a:rPr>
              <a:t> (kruhovitě pórovitá dřevina)</a:t>
            </a:r>
          </a:p>
          <a:p>
            <a:pPr marL="285750" indent="-285750">
              <a:buFont typeface="Arial" charset="0"/>
              <a:buChar char="•"/>
            </a:pPr>
            <a:endParaRPr lang="cs-CZ" sz="1600" dirty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cs-CZ" sz="1600" dirty="0">
                <a:latin typeface="Calibri" pitchFamily="34" charset="0"/>
              </a:rPr>
              <a:t>Šířka letokruhů – ovlivňována podmínkami prostředí (sucho, vlhko), nejvýznamnějším faktorem je </a:t>
            </a:r>
            <a:r>
              <a:rPr lang="cs-CZ" sz="1600" b="1" dirty="0">
                <a:latin typeface="Calibri" pitchFamily="34" charset="0"/>
              </a:rPr>
              <a:t>klima – </a:t>
            </a:r>
            <a:r>
              <a:rPr lang="cs-CZ" sz="1600" dirty="0">
                <a:latin typeface="Calibri" pitchFamily="34" charset="0"/>
              </a:rPr>
              <a:t>studuje samostatný obor</a:t>
            </a:r>
            <a:r>
              <a:rPr lang="cs-CZ" sz="1600" b="1" dirty="0">
                <a:latin typeface="Calibri" pitchFamily="34" charset="0"/>
              </a:rPr>
              <a:t> </a:t>
            </a:r>
            <a:r>
              <a:rPr lang="cs-CZ" sz="1600" b="1" dirty="0" err="1">
                <a:latin typeface="Calibri" pitchFamily="34" charset="0"/>
              </a:rPr>
              <a:t>dendroklimatologie</a:t>
            </a:r>
            <a:r>
              <a:rPr lang="cs-CZ" sz="1600" b="1" dirty="0">
                <a:latin typeface="Calibri" pitchFamily="34" charset="0"/>
              </a:rPr>
              <a:t> </a:t>
            </a:r>
            <a:r>
              <a:rPr lang="cs-CZ" sz="1600" dirty="0">
                <a:latin typeface="Calibri" pitchFamily="34" charset="0"/>
              </a:rPr>
              <a:t>(měření šířky letokruhů nebo hustoty dřeva pomocí paprsků X, tzv. X-</a:t>
            </a:r>
            <a:r>
              <a:rPr lang="cs-CZ" sz="1600" dirty="0" err="1">
                <a:latin typeface="Calibri" pitchFamily="34" charset="0"/>
              </a:rPr>
              <a:t>ray</a:t>
            </a:r>
            <a:r>
              <a:rPr lang="cs-CZ" sz="1600" dirty="0">
                <a:latin typeface="Calibri" pitchFamily="34" charset="0"/>
              </a:rPr>
              <a:t> </a:t>
            </a:r>
            <a:r>
              <a:rPr lang="cs-CZ" sz="1600" dirty="0" err="1">
                <a:latin typeface="Calibri" pitchFamily="34" charset="0"/>
              </a:rPr>
              <a:t>densitometry</a:t>
            </a:r>
            <a:r>
              <a:rPr lang="cs-CZ" sz="1600" dirty="0">
                <a:latin typeface="Calibri" pitchFamily="34" charset="0"/>
              </a:rPr>
              <a:t>“ - přesnější)</a:t>
            </a:r>
          </a:p>
          <a:p>
            <a:pPr marL="285750" indent="-285750">
              <a:buFont typeface="Arial" charset="0"/>
              <a:buChar char="•"/>
            </a:pPr>
            <a:endParaRPr lang="cs-CZ" sz="1600" dirty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cs-CZ" sz="1600" b="1" dirty="0">
                <a:latin typeface="Calibri" pitchFamily="34" charset="0"/>
              </a:rPr>
              <a:t>Problémy</a:t>
            </a:r>
            <a:r>
              <a:rPr lang="cs-CZ" sz="1600" dirty="0">
                <a:latin typeface="Calibri" pitchFamily="34" charset="0"/>
              </a:rPr>
              <a:t>: mladší dřeviny rostou víc (širší letokruhy) než  starší, může se lišit v různé výšce od země, v příznivých podmínkách i dva letokruhy za rok (tzv. „</a:t>
            </a:r>
            <a:r>
              <a:rPr lang="cs-CZ" sz="1600" dirty="0" err="1">
                <a:latin typeface="Calibri" pitchFamily="34" charset="0"/>
              </a:rPr>
              <a:t>false</a:t>
            </a:r>
            <a:r>
              <a:rPr lang="cs-CZ" sz="1600" dirty="0">
                <a:latin typeface="Calibri" pitchFamily="34" charset="0"/>
              </a:rPr>
              <a:t> </a:t>
            </a:r>
            <a:r>
              <a:rPr lang="cs-CZ" sz="1600" dirty="0" err="1">
                <a:latin typeface="Calibri" pitchFamily="34" charset="0"/>
              </a:rPr>
              <a:t>rings</a:t>
            </a:r>
            <a:r>
              <a:rPr lang="cs-CZ" sz="1600" dirty="0">
                <a:latin typeface="Calibri" pitchFamily="34" charset="0"/>
              </a:rPr>
              <a:t>“) nebo naopak ve špatných podmínkách je letokruh neidentifikovatelný (tzv. „</a:t>
            </a:r>
            <a:r>
              <a:rPr lang="cs-CZ" sz="1600" dirty="0" err="1">
                <a:latin typeface="Calibri" pitchFamily="34" charset="0"/>
              </a:rPr>
              <a:t>missing</a:t>
            </a:r>
            <a:r>
              <a:rPr lang="cs-CZ" sz="1600" dirty="0">
                <a:latin typeface="Calibri" pitchFamily="34" charset="0"/>
              </a:rPr>
              <a:t>“ nebo „</a:t>
            </a:r>
            <a:r>
              <a:rPr lang="cs-CZ" sz="1600" dirty="0" err="1">
                <a:latin typeface="Calibri" pitchFamily="34" charset="0"/>
              </a:rPr>
              <a:t>partial</a:t>
            </a:r>
            <a:r>
              <a:rPr lang="cs-CZ" sz="1600" dirty="0">
                <a:latin typeface="Calibri" pitchFamily="34" charset="0"/>
              </a:rPr>
              <a:t> </a:t>
            </a:r>
            <a:r>
              <a:rPr lang="cs-CZ" sz="1600" dirty="0" err="1">
                <a:latin typeface="Calibri" pitchFamily="34" charset="0"/>
              </a:rPr>
              <a:t>rings</a:t>
            </a:r>
            <a:r>
              <a:rPr lang="cs-CZ" sz="1600" dirty="0">
                <a:latin typeface="Calibri" pitchFamily="34" charset="0"/>
              </a:rPr>
              <a:t>“)</a:t>
            </a:r>
          </a:p>
        </p:txBody>
      </p:sp>
      <p:pic>
        <p:nvPicPr>
          <p:cNvPr id="1026" name="Picture 2" descr="Výsledek obrázku pro Sequo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684" y="3929566"/>
            <a:ext cx="1799974" cy="229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97941" y="6209809"/>
            <a:ext cx="4526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 smtClean="0"/>
              <a:t>Sequoiadendron</a:t>
            </a:r>
            <a:r>
              <a:rPr lang="cs-CZ" sz="1200" dirty="0" smtClean="0"/>
              <a:t> </a:t>
            </a:r>
            <a:r>
              <a:rPr lang="cs-CZ" sz="1200" dirty="0" err="1" smtClean="0"/>
              <a:t>giganteum</a:t>
            </a:r>
            <a:r>
              <a:rPr lang="cs-CZ" sz="1200" dirty="0" smtClean="0"/>
              <a:t> (</a:t>
            </a:r>
            <a:r>
              <a:rPr lang="cs-CZ" sz="1200" dirty="0" err="1" smtClean="0"/>
              <a:t>Sequoia</a:t>
            </a:r>
            <a:r>
              <a:rPr lang="cs-CZ" sz="1200" dirty="0" smtClean="0"/>
              <a:t> </a:t>
            </a:r>
            <a:r>
              <a:rPr lang="cs-CZ" sz="1200" dirty="0" err="1"/>
              <a:t>National</a:t>
            </a:r>
            <a:r>
              <a:rPr lang="cs-CZ" sz="1200" dirty="0"/>
              <a:t> </a:t>
            </a:r>
            <a:r>
              <a:rPr lang="cs-CZ" sz="1200" dirty="0" smtClean="0"/>
              <a:t>Park, </a:t>
            </a:r>
            <a:r>
              <a:rPr lang="cs-CZ" sz="1200" dirty="0" err="1" smtClean="0"/>
              <a:t>California</a:t>
            </a:r>
            <a:r>
              <a:rPr lang="cs-CZ" sz="1200" dirty="0" smtClean="0"/>
              <a:t>), 2300-2700 let starý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663" y="122238"/>
            <a:ext cx="7610475" cy="641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extovéPole 2"/>
          <p:cNvSpPr txBox="1">
            <a:spLocks noChangeArrowheads="1"/>
          </p:cNvSpPr>
          <p:nvPr/>
        </p:nvSpPr>
        <p:spPr bwMode="auto">
          <a:xfrm>
            <a:off x="8062913" y="676275"/>
            <a:ext cx="372903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Calibri" pitchFamily="34" charset="0"/>
              </a:rPr>
              <a:t>Indexy, které řeší rozdílnou šířku letokruhů u mladých a starých </a:t>
            </a:r>
            <a:r>
              <a:rPr lang="cs-CZ" b="1" dirty="0" smtClean="0">
                <a:solidFill>
                  <a:srgbClr val="FF0000"/>
                </a:solidFill>
                <a:latin typeface="Calibri" pitchFamily="34" charset="0"/>
              </a:rPr>
              <a:t>stromů. </a:t>
            </a:r>
          </a:p>
          <a:p>
            <a:endParaRPr lang="cs-CZ" b="1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cs-CZ" b="1" dirty="0" smtClean="0">
                <a:solidFill>
                  <a:srgbClr val="FF0000"/>
                </a:solidFill>
                <a:latin typeface="Calibri" pitchFamily="34" charset="0"/>
              </a:rPr>
              <a:t>Po </a:t>
            </a:r>
            <a:r>
              <a:rPr lang="cs-CZ" b="1" dirty="0">
                <a:solidFill>
                  <a:srgbClr val="FF0000"/>
                </a:solidFill>
                <a:latin typeface="Calibri" pitchFamily="34" charset="0"/>
              </a:rPr>
              <a:t>odseparování vlivu věku dostaneme čistý vliv podmínek prostředí, resp. klimatu  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791375" y="919736"/>
            <a:ext cx="2473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00B0F0"/>
                </a:solidFill>
              </a:rPr>
              <a:t>Mladší strom, rychlejší růst</a:t>
            </a:r>
            <a:endParaRPr lang="cs-CZ" sz="1400" dirty="0">
              <a:solidFill>
                <a:srgbClr val="00B0F0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H="1">
            <a:off x="2073245" y="1092820"/>
            <a:ext cx="647653" cy="56970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301625"/>
            <a:ext cx="6427787" cy="635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ovéPole 2"/>
          <p:cNvSpPr txBox="1">
            <a:spLocks noChangeArrowheads="1"/>
          </p:cNvSpPr>
          <p:nvPr/>
        </p:nvSpPr>
        <p:spPr bwMode="auto">
          <a:xfrm>
            <a:off x="6915150" y="546100"/>
            <a:ext cx="437832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FF0000"/>
                </a:solidFill>
                <a:latin typeface="Calibri" pitchFamily="34" charset="0"/>
              </a:rPr>
              <a:t>Cross-dating – </a:t>
            </a:r>
            <a:r>
              <a:rPr lang="cs-CZ">
                <a:solidFill>
                  <a:srgbClr val="FF0000"/>
                </a:solidFill>
                <a:latin typeface="Calibri" pitchFamily="34" charset="0"/>
              </a:rPr>
              <a:t>využívá se skupin odlišných letokruhů (nápadně úzké nebo naopak široké) jako</a:t>
            </a:r>
            <a:r>
              <a:rPr lang="cs-CZ" b="1">
                <a:solidFill>
                  <a:srgbClr val="FF0000"/>
                </a:solidFill>
                <a:latin typeface="Calibri" pitchFamily="34" charset="0"/>
              </a:rPr>
              <a:t> márkrů</a:t>
            </a:r>
          </a:p>
          <a:p>
            <a:endParaRPr lang="cs-CZ" b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cs-CZ" b="1">
                <a:solidFill>
                  <a:srgbClr val="FF0000"/>
                </a:solidFill>
                <a:latin typeface="Calibri" pitchFamily="34" charset="0"/>
              </a:rPr>
              <a:t>Tzv. „master chronology“</a:t>
            </a:r>
            <a:r>
              <a:rPr lang="cs-CZ">
                <a:solidFill>
                  <a:srgbClr val="FF0000"/>
                </a:solidFill>
                <a:latin typeface="Calibri" pitchFamily="34" charset="0"/>
              </a:rPr>
              <a:t> (na základě recentních stromů)</a:t>
            </a:r>
          </a:p>
          <a:p>
            <a:r>
              <a:rPr lang="cs-CZ" b="1">
                <a:solidFill>
                  <a:srgbClr val="FF0000"/>
                </a:solidFill>
                <a:latin typeface="Calibri" pitchFamily="34" charset="0"/>
              </a:rPr>
              <a:t>+ „floating chronology“ </a:t>
            </a:r>
            <a:r>
              <a:rPr lang="cs-CZ">
                <a:solidFill>
                  <a:srgbClr val="FF0000"/>
                </a:solidFill>
                <a:latin typeface="Calibri" pitchFamily="34" charset="0"/>
              </a:rPr>
              <a:t>(sestavená napojením řady fosilních kmenů pomocí markrů)   </a:t>
            </a:r>
          </a:p>
        </p:txBody>
      </p:sp>
      <p:sp>
        <p:nvSpPr>
          <p:cNvPr id="4" name="Ovál 3"/>
          <p:cNvSpPr/>
          <p:nvPr/>
        </p:nvSpPr>
        <p:spPr>
          <a:xfrm>
            <a:off x="3895725" y="546100"/>
            <a:ext cx="307975" cy="4632325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4652963" y="544513"/>
            <a:ext cx="298450" cy="2246312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3273425" y="4654550"/>
            <a:ext cx="407988" cy="1328738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795338" y="606425"/>
            <a:ext cx="10853737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atin typeface="+mn-lt"/>
                <a:cs typeface="+mn-cs"/>
              </a:rPr>
              <a:t>Aplikace: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latin typeface="+mn-lt"/>
                <a:cs typeface="+mn-cs"/>
              </a:rPr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latin typeface="+mn-lt"/>
                <a:cs typeface="+mn-cs"/>
              </a:rPr>
              <a:t>Podle šířky letokruhů mohou </a:t>
            </a:r>
            <a:r>
              <a:rPr lang="cs-CZ" sz="2400" dirty="0">
                <a:latin typeface="+mn-lt"/>
                <a:cs typeface="+mn-cs"/>
              </a:rPr>
              <a:t>být detekovány různé události v minulosti: změny klimatu, vulkanické erupce: prach a sírany mohou způsobit snížení přísunu slunečních paprsků a klesá na několik let teplota (např. lze identifikovat letokruhy poškozené mrazem několik let po sobě)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4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+mn-lt"/>
                <a:cs typeface="+mn-cs"/>
              </a:rPr>
              <a:t>Uplatnění v archeologii (datace různých objektů vyrobených ze dřeva)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4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+mn-lt"/>
                <a:cs typeface="+mn-cs"/>
              </a:rPr>
              <a:t>Kalibrace radiokarbonových dat  (asi nejvýznamnější)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738" y="1852613"/>
            <a:ext cx="11376025" cy="333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ovéPole 2"/>
          <p:cNvSpPr txBox="1">
            <a:spLocks noChangeArrowheads="1"/>
          </p:cNvSpPr>
          <p:nvPr/>
        </p:nvSpPr>
        <p:spPr bwMode="auto">
          <a:xfrm>
            <a:off x="949325" y="736600"/>
            <a:ext cx="103552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>
                <a:solidFill>
                  <a:srgbClr val="FF0000"/>
                </a:solidFill>
                <a:latin typeface="Calibri" pitchFamily="34" charset="0"/>
              </a:rPr>
              <a:t>Northern Chronology Average</a:t>
            </a:r>
          </a:p>
          <a:p>
            <a:r>
              <a:rPr lang="cs-CZ" sz="2400">
                <a:solidFill>
                  <a:srgbClr val="FF0000"/>
                </a:solidFill>
                <a:latin typeface="Calibri" pitchFamily="34" charset="0"/>
              </a:rPr>
              <a:t>(založeno na datech ze severní polokoule mezi 60 a 70 stupni sev. šířky </a:t>
            </a:r>
            <a:endParaRPr lang="cs-CZ" sz="2400" b="1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3016250" y="4025900"/>
            <a:ext cx="593725" cy="154305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68" name="TextovéPole 5"/>
          <p:cNvSpPr txBox="1">
            <a:spLocks noChangeArrowheads="1"/>
          </p:cNvSpPr>
          <p:nvPr/>
        </p:nvSpPr>
        <p:spPr bwMode="auto">
          <a:xfrm>
            <a:off x="1566863" y="5616575"/>
            <a:ext cx="28940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FF0000"/>
                </a:solidFill>
                <a:latin typeface="Calibri" pitchFamily="34" charset="0"/>
              </a:rPr>
              <a:t>Pokles teploty v 6. století</a:t>
            </a: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3894138" y="4070350"/>
            <a:ext cx="1889125" cy="1111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0" name="TextovéPole 8"/>
          <p:cNvSpPr txBox="1">
            <a:spLocks noChangeArrowheads="1"/>
          </p:cNvSpPr>
          <p:nvPr/>
        </p:nvSpPr>
        <p:spPr bwMode="auto">
          <a:xfrm>
            <a:off x="3895725" y="4918075"/>
            <a:ext cx="17319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rgbClr val="FF0000"/>
                </a:solidFill>
                <a:latin typeface="Calibri" pitchFamily="34" charset="0"/>
              </a:rPr>
              <a:t>Chladné klima</a:t>
            </a:r>
          </a:p>
          <a:p>
            <a:pPr algn="ctr"/>
            <a:r>
              <a:rPr lang="cs-CZ" b="1">
                <a:solidFill>
                  <a:srgbClr val="FF0000"/>
                </a:solidFill>
                <a:latin typeface="Calibri" pitchFamily="34" charset="0"/>
              </a:rPr>
              <a:t>Dark Ages</a:t>
            </a:r>
          </a:p>
        </p:txBody>
      </p:sp>
      <p:cxnSp>
        <p:nvCxnSpPr>
          <p:cNvPr id="10" name="Přímá spojnice 9"/>
          <p:cNvCxnSpPr/>
          <p:nvPr/>
        </p:nvCxnSpPr>
        <p:spPr>
          <a:xfrm>
            <a:off x="5686425" y="1884363"/>
            <a:ext cx="903288" cy="793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2" name="TextovéPole 11"/>
          <p:cNvSpPr txBox="1">
            <a:spLocks noChangeArrowheads="1"/>
          </p:cNvSpPr>
          <p:nvPr/>
        </p:nvSpPr>
        <p:spPr bwMode="auto">
          <a:xfrm>
            <a:off x="5372100" y="5086350"/>
            <a:ext cx="1733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rgbClr val="FF0000"/>
                </a:solidFill>
                <a:latin typeface="Calibri" pitchFamily="34" charset="0"/>
              </a:rPr>
              <a:t>Medieval Warm Period</a:t>
            </a:r>
          </a:p>
        </p:txBody>
      </p:sp>
      <p:cxnSp>
        <p:nvCxnSpPr>
          <p:cNvPr id="13" name="Přímá spojnice 12"/>
          <p:cNvCxnSpPr/>
          <p:nvPr/>
        </p:nvCxnSpPr>
        <p:spPr>
          <a:xfrm flipV="1">
            <a:off x="6837363" y="4081463"/>
            <a:ext cx="3441700" cy="4286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4" name="TextovéPole 15"/>
          <p:cNvSpPr txBox="1">
            <a:spLocks noChangeArrowheads="1"/>
          </p:cNvSpPr>
          <p:nvPr/>
        </p:nvSpPr>
        <p:spPr bwMode="auto">
          <a:xfrm>
            <a:off x="7983538" y="5175250"/>
            <a:ext cx="1733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rgbClr val="FF0000"/>
                </a:solidFill>
                <a:latin typeface="Calibri" pitchFamily="34" charset="0"/>
              </a:rPr>
              <a:t>Little Ice Age</a:t>
            </a:r>
          </a:p>
        </p:txBody>
      </p:sp>
      <p:cxnSp>
        <p:nvCxnSpPr>
          <p:cNvPr id="17" name="Přímá spojnice se šipkou 16"/>
          <p:cNvCxnSpPr/>
          <p:nvPr/>
        </p:nvCxnSpPr>
        <p:spPr>
          <a:xfrm flipV="1">
            <a:off x="771525" y="4918075"/>
            <a:ext cx="0" cy="116205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6" name="TextovéPole 17"/>
          <p:cNvSpPr txBox="1">
            <a:spLocks noChangeArrowheads="1"/>
          </p:cNvSpPr>
          <p:nvPr/>
        </p:nvSpPr>
        <p:spPr bwMode="auto">
          <a:xfrm>
            <a:off x="414337" y="6221413"/>
            <a:ext cx="61983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Calibri" pitchFamily="34" charset="0"/>
              </a:rPr>
              <a:t>Osa y: Relativní změna teploty odvozená z šířky letokruhů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Obráze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475" y="96838"/>
            <a:ext cx="5522913" cy="658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ovéPole 3"/>
          <p:cNvSpPr txBox="1">
            <a:spLocks noChangeArrowheads="1"/>
          </p:cNvSpPr>
          <p:nvPr/>
        </p:nvSpPr>
        <p:spPr bwMode="auto">
          <a:xfrm>
            <a:off x="6472238" y="700088"/>
            <a:ext cx="2292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rgbClr val="FF0000"/>
                </a:solidFill>
                <a:latin typeface="Calibri" pitchFamily="34" charset="0"/>
              </a:rPr>
              <a:t>Evropské duby</a:t>
            </a:r>
          </a:p>
        </p:txBody>
      </p:sp>
      <p:sp>
        <p:nvSpPr>
          <p:cNvPr id="37891" name="TextovéPole 4"/>
          <p:cNvSpPr txBox="1">
            <a:spLocks noChangeArrowheads="1"/>
          </p:cNvSpPr>
          <p:nvPr/>
        </p:nvSpPr>
        <p:spPr bwMode="auto">
          <a:xfrm>
            <a:off x="6481763" y="2943225"/>
            <a:ext cx="1806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i="1" dirty="0" err="1">
                <a:solidFill>
                  <a:srgbClr val="FF0000"/>
                </a:solidFill>
                <a:latin typeface="Calibri" pitchFamily="34" charset="0"/>
              </a:rPr>
              <a:t>Pinus</a:t>
            </a:r>
            <a:r>
              <a:rPr lang="cs-CZ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cs-CZ" i="1" dirty="0" err="1">
                <a:solidFill>
                  <a:srgbClr val="FF0000"/>
                </a:solidFill>
                <a:latin typeface="Calibri" pitchFamily="34" charset="0"/>
              </a:rPr>
              <a:t>longaeva</a:t>
            </a:r>
            <a:endParaRPr lang="cs-CZ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7892" name="TextovéPole 5"/>
          <p:cNvSpPr txBox="1">
            <a:spLocks noChangeArrowheads="1"/>
          </p:cNvSpPr>
          <p:nvPr/>
        </p:nvSpPr>
        <p:spPr bwMode="auto">
          <a:xfrm>
            <a:off x="6480175" y="4935538"/>
            <a:ext cx="1806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i="1" dirty="0" err="1">
                <a:solidFill>
                  <a:srgbClr val="FF0000"/>
                </a:solidFill>
                <a:latin typeface="Calibri" pitchFamily="34" charset="0"/>
              </a:rPr>
              <a:t>Pinus</a:t>
            </a:r>
            <a:r>
              <a:rPr lang="cs-CZ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cs-CZ" i="1" dirty="0" err="1">
                <a:solidFill>
                  <a:srgbClr val="FF0000"/>
                </a:solidFill>
                <a:latin typeface="Calibri" pitchFamily="34" charset="0"/>
              </a:rPr>
              <a:t>balfouriana</a:t>
            </a:r>
            <a:endParaRPr lang="cs-CZ" i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4"/>
          <p:cNvSpPr txBox="1">
            <a:spLocks noChangeArrowheads="1"/>
          </p:cNvSpPr>
          <p:nvPr/>
        </p:nvSpPr>
        <p:spPr bwMode="auto">
          <a:xfrm>
            <a:off x="0" y="214313"/>
            <a:ext cx="8836025" cy="83185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latin typeface="Calibri" pitchFamily="34" charset="0"/>
              </a:rPr>
              <a:t>2. Přírůstkové datovací metody: chronologie varv (ze švédštiny „varv“= úsek) </a:t>
            </a:r>
          </a:p>
        </p:txBody>
      </p:sp>
      <p:sp>
        <p:nvSpPr>
          <p:cNvPr id="38914" name="TextovéPole 2"/>
          <p:cNvSpPr txBox="1">
            <a:spLocks noChangeArrowheads="1"/>
          </p:cNvSpPr>
          <p:nvPr/>
        </p:nvSpPr>
        <p:spPr bwMode="auto">
          <a:xfrm>
            <a:off x="220663" y="1333500"/>
            <a:ext cx="7031037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>
                <a:latin typeface="Calibri" pitchFamily="34" charset="0"/>
              </a:rPr>
              <a:t>Využívá rytmického ukládání sedimentů , což vytváří vrstevnatost (laminaci). Analyzují se laminované sedimenty, kde každá vrstvička odpovídá jednomu roku</a:t>
            </a:r>
          </a:p>
          <a:p>
            <a:endParaRPr lang="cs-CZ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cs-CZ" b="1" dirty="0" err="1">
                <a:latin typeface="Calibri" pitchFamily="34" charset="0"/>
              </a:rPr>
              <a:t>Glaciolakustrinní</a:t>
            </a:r>
            <a:r>
              <a:rPr lang="cs-CZ" b="1" dirty="0">
                <a:latin typeface="Calibri" pitchFamily="34" charset="0"/>
              </a:rPr>
              <a:t> varvy: </a:t>
            </a:r>
            <a:r>
              <a:rPr lang="cs-CZ" dirty="0">
                <a:latin typeface="Calibri" pitchFamily="34" charset="0"/>
              </a:rPr>
              <a:t>vytváří se v </a:t>
            </a:r>
            <a:r>
              <a:rPr lang="cs-CZ" dirty="0" err="1">
                <a:latin typeface="Calibri" pitchFamily="34" charset="0"/>
              </a:rPr>
              <a:t>proglaciálních</a:t>
            </a:r>
            <a:r>
              <a:rPr lang="cs-CZ" dirty="0">
                <a:latin typeface="Calibri" pitchFamily="34" charset="0"/>
              </a:rPr>
              <a:t> jezerech nebo mělkých mořích každoročně zásobovaných materiálem při jarním tání ledu. Hrubší částice klesají ke dnu, zatímco jemnější zůstávají v suspenzi. V zimě jezero zamrzne a jíl postupně klesá ke dnu a vytváří zimní jílovitou vrstvu. Měření pod mikroskopem nebo dalšími technikami: X-radiografie, skenovací elektronový mikroskop atd. </a:t>
            </a:r>
          </a:p>
          <a:p>
            <a:pPr>
              <a:buFont typeface="Arial" charset="0"/>
              <a:buChar char="•"/>
            </a:pPr>
            <a:endParaRPr lang="cs-CZ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cs-CZ" b="1" dirty="0" err="1">
                <a:latin typeface="Calibri" pitchFamily="34" charset="0"/>
              </a:rPr>
              <a:t>Lakustrinní</a:t>
            </a:r>
            <a:r>
              <a:rPr lang="cs-CZ" b="1" dirty="0">
                <a:latin typeface="Calibri" pitchFamily="34" charset="0"/>
              </a:rPr>
              <a:t> varvy</a:t>
            </a:r>
            <a:r>
              <a:rPr lang="cs-CZ" dirty="0">
                <a:latin typeface="Calibri" pitchFamily="34" charset="0"/>
              </a:rPr>
              <a:t>: jen v hlubokých jezerech, kde je u dna málo kyslíku a nežije tam moc organismů, které by sedimenty na dně promíchávaly, </a:t>
            </a:r>
            <a:r>
              <a:rPr lang="cs-CZ" dirty="0" err="1">
                <a:latin typeface="Calibri" pitchFamily="34" charset="0"/>
              </a:rPr>
              <a:t>holomiktická</a:t>
            </a:r>
            <a:r>
              <a:rPr lang="cs-CZ" dirty="0">
                <a:latin typeface="Calibri" pitchFamily="34" charset="0"/>
              </a:rPr>
              <a:t> jezera (bez varv), </a:t>
            </a:r>
            <a:r>
              <a:rPr lang="cs-CZ" dirty="0" err="1">
                <a:latin typeface="Calibri" pitchFamily="34" charset="0"/>
              </a:rPr>
              <a:t>meromiktická</a:t>
            </a:r>
            <a:r>
              <a:rPr lang="cs-CZ" dirty="0">
                <a:latin typeface="Calibri" pitchFamily="34" charset="0"/>
              </a:rPr>
              <a:t> jezera (jemná laminace je přítomná)</a:t>
            </a:r>
          </a:p>
          <a:p>
            <a:pPr>
              <a:buFont typeface="Arial" charset="0"/>
              <a:buChar char="•"/>
            </a:pPr>
            <a:endParaRPr lang="cs-CZ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cs-CZ" dirty="0">
                <a:latin typeface="Calibri" pitchFamily="34" charset="0"/>
              </a:rPr>
              <a:t>Další typy varv: např. při sezónní variabilitě ve srážení CaCO</a:t>
            </a:r>
            <a:r>
              <a:rPr lang="cs-CZ" baseline="-25000" dirty="0">
                <a:latin typeface="Calibri" pitchFamily="34" charset="0"/>
              </a:rPr>
              <a:t>3</a:t>
            </a:r>
            <a:r>
              <a:rPr lang="cs-CZ" dirty="0">
                <a:latin typeface="Calibri" pitchFamily="34" charset="0"/>
              </a:rPr>
              <a:t> (léto, víc srážení, světlá vrstvička x v zimě méně srážení, usazuje se organika, tmavá vrstva)       </a:t>
            </a:r>
          </a:p>
        </p:txBody>
      </p:sp>
      <p:pic>
        <p:nvPicPr>
          <p:cNvPr id="38915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1700" y="1333500"/>
            <a:ext cx="4730750" cy="550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ovéPole 4"/>
          <p:cNvSpPr txBox="1">
            <a:spLocks noChangeArrowheads="1"/>
          </p:cNvSpPr>
          <p:nvPr/>
        </p:nvSpPr>
        <p:spPr bwMode="auto">
          <a:xfrm>
            <a:off x="7481888" y="6021388"/>
            <a:ext cx="4002087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>
                <a:latin typeface="Calibri" pitchFamily="34" charset="0"/>
              </a:rPr>
              <a:t>Jižní Finsko, ukládáno v Baltském moři při ústupu pevninského ledovce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3550" y="511175"/>
            <a:ext cx="4606925" cy="4430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atin typeface="+mn-lt"/>
                <a:cs typeface="+mn-cs"/>
              </a:rPr>
              <a:t>Aplikace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>
                <a:latin typeface="+mn-lt"/>
                <a:cs typeface="+mn-cs"/>
              </a:rPr>
              <a:t>Rekonstrukce ústupu ledovce </a:t>
            </a:r>
            <a:r>
              <a:rPr lang="cs-CZ" dirty="0">
                <a:latin typeface="+mn-lt"/>
                <a:cs typeface="+mn-cs"/>
              </a:rPr>
              <a:t>(především Skandinávie, </a:t>
            </a:r>
            <a:r>
              <a:rPr lang="cs-CZ" dirty="0" err="1">
                <a:latin typeface="+mn-lt"/>
                <a:cs typeface="+mn-cs"/>
              </a:rPr>
              <a:t>sev</a:t>
            </a:r>
            <a:r>
              <a:rPr lang="cs-CZ" dirty="0">
                <a:latin typeface="+mn-lt"/>
                <a:cs typeface="+mn-cs"/>
              </a:rPr>
              <a:t>. Amerika – ústup Laurentinského ledovce, ale nebylo moc zkoumáno)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  <a:cs typeface="+mn-cs"/>
              </a:rPr>
              <a:t>První to zkoumal de </a:t>
            </a:r>
            <a:r>
              <a:rPr lang="cs-CZ" dirty="0" err="1">
                <a:latin typeface="+mn-lt"/>
                <a:cs typeface="+mn-cs"/>
              </a:rPr>
              <a:t>Geer</a:t>
            </a:r>
            <a:r>
              <a:rPr lang="cs-CZ" dirty="0">
                <a:latin typeface="+mn-lt"/>
                <a:cs typeface="+mn-cs"/>
              </a:rPr>
              <a:t> (1912) – střední Švédsko, identifikoval nápadné varvy – velký přínos materiálu (přechod pozdní glaciál/holocén). Tento výchozí bod de </a:t>
            </a:r>
            <a:r>
              <a:rPr lang="cs-CZ" dirty="0" err="1">
                <a:latin typeface="+mn-lt"/>
                <a:cs typeface="+mn-cs"/>
              </a:rPr>
              <a:t>Geerovy</a:t>
            </a:r>
            <a:r>
              <a:rPr lang="cs-CZ" dirty="0">
                <a:latin typeface="+mn-lt"/>
                <a:cs typeface="+mn-cs"/>
              </a:rPr>
              <a:t> časové škály byl vzat jako klíčová reference pro další práce (tzv. nulová varva), starší varvy pak dostaly zápornou hodnotu, mladší kladnou.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</p:txBody>
      </p:sp>
      <p:pic>
        <p:nvPicPr>
          <p:cNvPr id="39938" name="Obrázek 3"/>
          <p:cNvPicPr>
            <a:picLocks noChangeAspect="1"/>
          </p:cNvPicPr>
          <p:nvPr/>
        </p:nvPicPr>
        <p:blipFill>
          <a:blip r:embed="rId2"/>
          <a:srcRect t="2634"/>
          <a:stretch>
            <a:fillRect/>
          </a:stretch>
        </p:blipFill>
        <p:spPr bwMode="auto">
          <a:xfrm>
            <a:off x="5616575" y="347663"/>
            <a:ext cx="6450013" cy="633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ovéPole 4"/>
          <p:cNvSpPr txBox="1">
            <a:spLocks noChangeArrowheads="1"/>
          </p:cNvSpPr>
          <p:nvPr/>
        </p:nvSpPr>
        <p:spPr bwMode="auto">
          <a:xfrm>
            <a:off x="8470900" y="3314700"/>
            <a:ext cx="676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b="1">
                <a:solidFill>
                  <a:srgbClr val="FF0000"/>
                </a:solidFill>
                <a:latin typeface="Calibri" pitchFamily="34" charset="0"/>
              </a:rPr>
              <a:t>13 150 (2500)</a:t>
            </a:r>
          </a:p>
        </p:txBody>
      </p:sp>
      <p:cxnSp>
        <p:nvCxnSpPr>
          <p:cNvPr id="7" name="Přímá spojnice 6"/>
          <p:cNvCxnSpPr>
            <a:stCxn id="39939" idx="0"/>
          </p:cNvCxnSpPr>
          <p:nvPr/>
        </p:nvCxnSpPr>
        <p:spPr>
          <a:xfrm flipV="1">
            <a:off x="8809038" y="2933700"/>
            <a:ext cx="1403350" cy="3810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 flipV="1">
            <a:off x="8086725" y="711200"/>
            <a:ext cx="1517650" cy="40163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2" name="TextovéPole 9"/>
          <p:cNvSpPr txBox="1">
            <a:spLocks noChangeArrowheads="1"/>
          </p:cNvSpPr>
          <p:nvPr/>
        </p:nvSpPr>
        <p:spPr bwMode="auto">
          <a:xfrm>
            <a:off x="8251825" y="1112838"/>
            <a:ext cx="676275" cy="522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b="1">
                <a:solidFill>
                  <a:srgbClr val="FF0000"/>
                </a:solidFill>
                <a:latin typeface="Calibri" pitchFamily="34" charset="0"/>
              </a:rPr>
              <a:t>12 500 (1850)</a:t>
            </a:r>
          </a:p>
        </p:txBody>
      </p:sp>
      <p:sp>
        <p:nvSpPr>
          <p:cNvPr id="39943" name="TextovéPole 13"/>
          <p:cNvSpPr txBox="1">
            <a:spLocks noChangeArrowheads="1"/>
          </p:cNvSpPr>
          <p:nvPr/>
        </p:nvSpPr>
        <p:spPr bwMode="auto">
          <a:xfrm>
            <a:off x="5842000" y="6186488"/>
            <a:ext cx="1960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i="1">
                <a:latin typeface="Calibri" pitchFamily="34" charset="0"/>
              </a:rPr>
              <a:t>Wohlfahrt et al. 1988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27038" y="688975"/>
            <a:ext cx="3990975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>
                <a:latin typeface="+mn-lt"/>
                <a:cs typeface="+mn-cs"/>
              </a:rPr>
              <a:t>Datování změn ve využívání krajiny v okolí jezera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  <a:cs typeface="+mn-cs"/>
              </a:rPr>
              <a:t>Jezero </a:t>
            </a:r>
            <a:r>
              <a:rPr lang="cs-CZ" dirty="0" err="1">
                <a:latin typeface="+mn-lt"/>
                <a:cs typeface="+mn-cs"/>
              </a:rPr>
              <a:t>Jues</a:t>
            </a:r>
            <a:r>
              <a:rPr lang="cs-CZ" dirty="0">
                <a:latin typeface="+mn-lt"/>
                <a:cs typeface="+mn-cs"/>
              </a:rPr>
              <a:t> v pohoří </a:t>
            </a:r>
            <a:r>
              <a:rPr lang="cs-CZ" dirty="0" err="1">
                <a:latin typeface="+mn-lt"/>
                <a:cs typeface="+mn-cs"/>
              </a:rPr>
              <a:t>Hartz</a:t>
            </a:r>
            <a:r>
              <a:rPr lang="cs-CZ" dirty="0">
                <a:latin typeface="+mn-lt"/>
                <a:cs typeface="+mn-cs"/>
              </a:rPr>
              <a:t>, analyzovány ročně laminované jezerní sedimenty které byly doplněny kalibrovaným radiokarbonovým stářím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>
                <a:latin typeface="+mn-lt"/>
                <a:cs typeface="+mn-cs"/>
              </a:rPr>
              <a:t>Kalibrace radiokarbonových dat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  <a:cs typeface="+mn-cs"/>
              </a:rPr>
              <a:t>IntCal98 obsahuje série mořských varv tvořených mořskými planktonními organismy z Venezuely doplněných radiokarbonovým datováním (pokrývá období 9 – 14.5 tis. </a:t>
            </a:r>
            <a:r>
              <a:rPr lang="cs-CZ" dirty="0" err="1">
                <a:latin typeface="+mn-lt"/>
                <a:cs typeface="+mn-cs"/>
              </a:rPr>
              <a:t>cal</a:t>
            </a:r>
            <a:r>
              <a:rPr lang="cs-CZ" dirty="0">
                <a:latin typeface="+mn-lt"/>
                <a:cs typeface="+mn-cs"/>
              </a:rPr>
              <a:t>. BP)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</p:txBody>
      </p:sp>
      <p:pic>
        <p:nvPicPr>
          <p:cNvPr id="40962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7375" y="153988"/>
            <a:ext cx="7712075" cy="658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ovéPole 4"/>
          <p:cNvSpPr txBox="1">
            <a:spLocks noChangeArrowheads="1"/>
          </p:cNvSpPr>
          <p:nvPr/>
        </p:nvSpPr>
        <p:spPr bwMode="auto">
          <a:xfrm>
            <a:off x="2790825" y="6294438"/>
            <a:ext cx="1958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i="1">
                <a:latin typeface="Calibri" pitchFamily="34" charset="0"/>
              </a:rPr>
              <a:t>Zolitschka et al. (2003)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4"/>
          <p:cNvSpPr txBox="1">
            <a:spLocks noChangeArrowheads="1"/>
          </p:cNvSpPr>
          <p:nvPr/>
        </p:nvSpPr>
        <p:spPr bwMode="auto">
          <a:xfrm>
            <a:off x="0" y="214313"/>
            <a:ext cx="8836025" cy="46196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latin typeface="Calibri" pitchFamily="34" charset="0"/>
              </a:rPr>
              <a:t>2. Přírůstkové datovací metody: lichenometrie</a:t>
            </a:r>
          </a:p>
        </p:txBody>
      </p:sp>
      <p:sp>
        <p:nvSpPr>
          <p:cNvPr id="41986" name="TextovéPole 2"/>
          <p:cNvSpPr txBox="1">
            <a:spLocks noChangeArrowheads="1"/>
          </p:cNvSpPr>
          <p:nvPr/>
        </p:nvSpPr>
        <p:spPr bwMode="auto">
          <a:xfrm>
            <a:off x="487363" y="1211263"/>
            <a:ext cx="70183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s-CZ">
                <a:latin typeface="Calibri" pitchFamily="34" charset="0"/>
              </a:rPr>
              <a:t>Metoda využívající </a:t>
            </a:r>
            <a:r>
              <a:rPr lang="cs-CZ" b="1">
                <a:latin typeface="Calibri" pitchFamily="34" charset="0"/>
              </a:rPr>
              <a:t>přírůstky stélky lišejníků</a:t>
            </a:r>
          </a:p>
          <a:p>
            <a:pPr marL="285750" indent="-285750">
              <a:buFont typeface="Arial" charset="0"/>
              <a:buChar char="•"/>
            </a:pPr>
            <a:r>
              <a:rPr lang="cs-CZ">
                <a:latin typeface="Calibri" pitchFamily="34" charset="0"/>
              </a:rPr>
              <a:t>Lišejníky jsou symbiotické organismy tvořené řasou (fotosyntéza) a houbou, která tvoří ochranu řase</a:t>
            </a:r>
          </a:p>
          <a:p>
            <a:pPr marL="285750" indent="-285750">
              <a:buFont typeface="Arial" charset="0"/>
              <a:buChar char="•"/>
            </a:pPr>
            <a:r>
              <a:rPr lang="cs-CZ">
                <a:latin typeface="Calibri" pitchFamily="34" charset="0"/>
              </a:rPr>
              <a:t>Poprvé použil Beschel 1973, využil přímého </a:t>
            </a:r>
            <a:r>
              <a:rPr lang="cs-CZ" b="1">
                <a:latin typeface="Calibri" pitchFamily="34" charset="0"/>
              </a:rPr>
              <a:t>vztahu mezi velikostí lišejníku a jeho stářím</a:t>
            </a:r>
          </a:p>
          <a:p>
            <a:pPr marL="285750" indent="-285750">
              <a:buFont typeface="Arial" charset="0"/>
              <a:buChar char="•"/>
            </a:pPr>
            <a:r>
              <a:rPr lang="cs-CZ" b="1">
                <a:latin typeface="Calibri" pitchFamily="34" charset="0"/>
              </a:rPr>
              <a:t>Předpoklady:</a:t>
            </a:r>
            <a:r>
              <a:rPr lang="cs-CZ">
                <a:latin typeface="Calibri" pitchFamily="34" charset="0"/>
              </a:rPr>
              <a:t> a) nebyla dlouhá doba mezi vznikem horniny a osídlením jejího povrchu lišejníkem; b) musíme znát, jak rychle příslušný lišejník roste</a:t>
            </a:r>
          </a:p>
          <a:p>
            <a:pPr marL="285750" indent="-285750">
              <a:buFont typeface="Arial" charset="0"/>
              <a:buChar char="•"/>
            </a:pPr>
            <a:r>
              <a:rPr lang="cs-CZ">
                <a:latin typeface="Calibri" pitchFamily="34" charset="0"/>
              </a:rPr>
              <a:t>Některé druhy lišejníků mohou růst kontinuálně i několik tisíc let (např. </a:t>
            </a:r>
            <a:r>
              <a:rPr lang="cs-CZ" i="1">
                <a:latin typeface="Calibri" pitchFamily="34" charset="0"/>
              </a:rPr>
              <a:t>Rhizocarpon geographicum</a:t>
            </a:r>
            <a:r>
              <a:rPr lang="cs-CZ">
                <a:latin typeface="Calibri" pitchFamily="34" charset="0"/>
              </a:rPr>
              <a:t>). Většinou je metoda omezená na ca 4.500 let BP (chladné a suché kontinentální oblasti, např. Grónsko) a pouhých 500 let a méně jinde</a:t>
            </a:r>
          </a:p>
        </p:txBody>
      </p:sp>
      <p:pic>
        <p:nvPicPr>
          <p:cNvPr id="41987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6150" y="879475"/>
            <a:ext cx="32766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Obráze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0538" y="3549650"/>
            <a:ext cx="33242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ovéPole 5"/>
          <p:cNvSpPr txBox="1">
            <a:spLocks noChangeArrowheads="1"/>
          </p:cNvSpPr>
          <p:nvPr/>
        </p:nvSpPr>
        <p:spPr bwMode="auto">
          <a:xfrm>
            <a:off x="7481888" y="6435725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i="1">
                <a:latin typeface="Calibri" pitchFamily="34" charset="0"/>
              </a:rPr>
              <a:t>https://www.google.cz/#q=rhizocarpon%20geographicum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ovéPole 3"/>
          <p:cNvSpPr txBox="1">
            <a:spLocks noChangeArrowheads="1"/>
          </p:cNvSpPr>
          <p:nvPr/>
        </p:nvSpPr>
        <p:spPr bwMode="auto">
          <a:xfrm>
            <a:off x="344488" y="1603375"/>
            <a:ext cx="1060450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dirty="0">
                <a:latin typeface="Calibri" pitchFamily="34" charset="0"/>
              </a:rPr>
              <a:t>Stanovení stáří Země – pomohl vynález radioaktivity </a:t>
            </a:r>
          </a:p>
          <a:p>
            <a:endParaRPr lang="cs-CZ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cs-CZ" dirty="0">
                <a:latin typeface="Calibri" pitchFamily="34" charset="0"/>
              </a:rPr>
              <a:t>Do té doby se vycházelo ze Starého Zákona a předpokládalo se stáří Země kolem 6000 před současností</a:t>
            </a:r>
          </a:p>
          <a:p>
            <a:r>
              <a:rPr lang="cs-CZ" dirty="0">
                <a:latin typeface="Calibri" pitchFamily="34" charset="0"/>
              </a:rPr>
              <a:t>Např. 1654 arcibiskup James </a:t>
            </a:r>
            <a:r>
              <a:rPr lang="cs-CZ" dirty="0" err="1">
                <a:latin typeface="Calibri" pitchFamily="34" charset="0"/>
              </a:rPr>
              <a:t>Ussher</a:t>
            </a:r>
            <a:r>
              <a:rPr lang="cs-CZ" dirty="0">
                <a:latin typeface="Calibri" pitchFamily="34" charset="0"/>
              </a:rPr>
              <a:t> na základě studia Starého Zákona publikoval práci, podle které Země vznikla v sobotu 23. října 4004 BC a následující pátek byl stvořen člověk </a:t>
            </a:r>
            <a:r>
              <a:rPr lang="cs-CZ" dirty="0">
                <a:latin typeface="Calibri" pitchFamily="34" charset="0"/>
                <a:sym typeface="Wingdings" pitchFamily="2" charset="2"/>
              </a:rPr>
              <a:t></a:t>
            </a:r>
          </a:p>
          <a:p>
            <a:pPr>
              <a:buFont typeface="Arial" charset="0"/>
              <a:buChar char="•"/>
            </a:pPr>
            <a:endParaRPr lang="cs-CZ" dirty="0">
              <a:latin typeface="Calibri" pitchFamily="34" charset="0"/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r>
              <a:rPr lang="cs-CZ" dirty="0">
                <a:latin typeface="Calibri" pitchFamily="34" charset="0"/>
                <a:sym typeface="Wingdings" pitchFamily="2" charset="2"/>
              </a:rPr>
              <a:t>19. st, John Joly, spočítal obsah solí sodíku ve světových oceánech a každoroční přísun sodíku erozí hornin a došel ke stáří Země 100 milionů let.</a:t>
            </a:r>
          </a:p>
          <a:p>
            <a:pPr>
              <a:buFont typeface="Arial" charset="0"/>
              <a:buChar char="•"/>
            </a:pPr>
            <a:endParaRPr lang="cs-CZ" dirty="0">
              <a:latin typeface="Calibri" pitchFamily="34" charset="0"/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r>
              <a:rPr lang="cs-CZ" dirty="0">
                <a:latin typeface="Calibri" pitchFamily="34" charset="0"/>
                <a:sym typeface="Wingdings" pitchFamily="2" charset="2"/>
              </a:rPr>
              <a:t>Kolem roku 1880 angl. </a:t>
            </a:r>
            <a:r>
              <a:rPr lang="cs-CZ" dirty="0" smtClean="0">
                <a:latin typeface="Calibri" pitchFamily="34" charset="0"/>
                <a:sym typeface="Wingdings" pitchFamily="2" charset="2"/>
              </a:rPr>
              <a:t>přírodovědec </a:t>
            </a:r>
            <a:r>
              <a:rPr lang="cs-CZ" dirty="0">
                <a:latin typeface="Calibri" pitchFamily="34" charset="0"/>
                <a:sym typeface="Wingdings" pitchFamily="2" charset="2"/>
              </a:rPr>
              <a:t>A.R. </a:t>
            </a:r>
            <a:r>
              <a:rPr lang="cs-CZ" dirty="0" err="1">
                <a:latin typeface="Calibri" pitchFamily="34" charset="0"/>
                <a:sym typeface="Wingdings" pitchFamily="2" charset="2"/>
              </a:rPr>
              <a:t>Wallace</a:t>
            </a:r>
            <a:r>
              <a:rPr lang="cs-CZ" dirty="0">
                <a:latin typeface="Calibri" pitchFamily="34" charset="0"/>
                <a:sym typeface="Wingdings" pitchFamily="2" charset="2"/>
              </a:rPr>
              <a:t> odhadoval stáří Země na 400 milionů let</a:t>
            </a:r>
          </a:p>
          <a:p>
            <a:pPr>
              <a:buFont typeface="Arial" charset="0"/>
              <a:buChar char="•"/>
            </a:pPr>
            <a:endParaRPr lang="cs-CZ" dirty="0">
              <a:latin typeface="Calibri" pitchFamily="34" charset="0"/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r>
              <a:rPr lang="cs-CZ" dirty="0">
                <a:latin typeface="Calibri" pitchFamily="34" charset="0"/>
                <a:sym typeface="Wingdings" pitchFamily="2" charset="2"/>
              </a:rPr>
              <a:t>Po objevu radioaktivity, už první výpočty na základě množství radia v zemském plášti ukázaly překvapivě vysoký věk planety v řádu miliard</a:t>
            </a:r>
            <a:r>
              <a:rPr lang="cs-CZ" dirty="0">
                <a:sym typeface="Wingdings" pitchFamily="2" charset="2"/>
              </a:rPr>
              <a:t> let</a:t>
            </a:r>
          </a:p>
          <a:p>
            <a:r>
              <a:rPr lang="cs-CZ" dirty="0">
                <a:latin typeface="Calibri" pitchFamily="34" charset="0"/>
                <a:sym typeface="Wingdings" pitchFamily="2" charset="2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cs-CZ" dirty="0">
                <a:latin typeface="Calibri" pitchFamily="34" charset="0"/>
              </a:rPr>
              <a:t>roku 1906 E. </a:t>
            </a:r>
            <a:r>
              <a:rPr lang="cs-CZ" dirty="0" err="1">
                <a:latin typeface="Calibri" pitchFamily="34" charset="0"/>
              </a:rPr>
              <a:t>Rutherford</a:t>
            </a:r>
            <a:r>
              <a:rPr lang="cs-CZ" dirty="0">
                <a:latin typeface="Calibri" pitchFamily="34" charset="0"/>
              </a:rPr>
              <a:t> na základě radioaktivního rozpadu uranu odhadl stáří Země na několik miliard   </a:t>
            </a:r>
          </a:p>
        </p:txBody>
      </p:sp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0" y="285750"/>
            <a:ext cx="8836025" cy="83185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>
                <a:latin typeface="Calibri" pitchFamily="34" charset="0"/>
              </a:rPr>
              <a:t>Datovací metody: stanovení stáří Země a jednotlivých geologických epoch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Obrázek 1"/>
          <p:cNvPicPr>
            <a:picLocks noChangeAspect="1"/>
          </p:cNvPicPr>
          <p:nvPr/>
        </p:nvPicPr>
        <p:blipFill>
          <a:blip r:embed="rId2"/>
          <a:srcRect l="4144" r="5347"/>
          <a:stretch>
            <a:fillRect/>
          </a:stretch>
        </p:blipFill>
        <p:spPr bwMode="auto">
          <a:xfrm>
            <a:off x="204788" y="225425"/>
            <a:ext cx="826135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8455025" y="273050"/>
            <a:ext cx="356235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+mn-lt"/>
                <a:cs typeface="+mn-cs"/>
              </a:rPr>
              <a:t>Použití: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b="1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>
                <a:latin typeface="+mn-lt"/>
                <a:cs typeface="+mn-cs"/>
              </a:rPr>
              <a:t>ústup ledovce: </a:t>
            </a:r>
            <a:r>
              <a:rPr lang="cs-CZ" dirty="0">
                <a:latin typeface="+mn-lt"/>
                <a:cs typeface="+mn-cs"/>
              </a:rPr>
              <a:t>velikost lišejníku (průměr stélky) je nejdříve stanovena pro povrch morén známého stáří (radiometricky datované nebo historické doklady, např. letecké fotografie) a poté sestrojena růstová křivka. Následně je možné podle velikosti největších lišejníků určit i stáří morén, kde není k dispozici žádný údaj o jejich stáří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>
                <a:latin typeface="+mn-lt"/>
                <a:cs typeface="+mn-cs"/>
              </a:rPr>
              <a:t>Poskytuje časovou škálu pro studium kolonizace nových substrátů</a:t>
            </a:r>
            <a:r>
              <a:rPr lang="cs-CZ" dirty="0">
                <a:latin typeface="+mn-lt"/>
                <a:cs typeface="+mn-cs"/>
              </a:rPr>
              <a:t> různými organismy</a:t>
            </a:r>
          </a:p>
        </p:txBody>
      </p:sp>
      <p:sp>
        <p:nvSpPr>
          <p:cNvPr id="43011" name="TextovéPole 3"/>
          <p:cNvSpPr txBox="1">
            <a:spLocks noChangeArrowheads="1"/>
          </p:cNvSpPr>
          <p:nvPr/>
        </p:nvSpPr>
        <p:spPr bwMode="auto">
          <a:xfrm>
            <a:off x="225425" y="5414963"/>
            <a:ext cx="118713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latin typeface="Calibri" pitchFamily="34" charset="0"/>
              </a:rPr>
              <a:t>Opět i řada problémů:  </a:t>
            </a:r>
          </a:p>
          <a:p>
            <a:pPr>
              <a:buFont typeface="Arial" charset="0"/>
              <a:buChar char="•"/>
            </a:pPr>
            <a:r>
              <a:rPr lang="cs-CZ">
                <a:latin typeface="Calibri" pitchFamily="34" charset="0"/>
              </a:rPr>
              <a:t>Ne všechny lišejníky jsou vhodné (podmínkou pravidelný růst)</a:t>
            </a:r>
          </a:p>
          <a:p>
            <a:pPr>
              <a:buFont typeface="Arial" charset="0"/>
              <a:buChar char="•"/>
            </a:pPr>
            <a:r>
              <a:rPr lang="cs-CZ">
                <a:latin typeface="Calibri" pitchFamily="34" charset="0"/>
              </a:rPr>
              <a:t>Platnost vždy omezená jen pro území, odkud je růstová křivka</a:t>
            </a:r>
            <a:r>
              <a:rPr lang="cs-CZ"/>
              <a:t>,</a:t>
            </a:r>
            <a:r>
              <a:rPr lang="cs-CZ">
                <a:latin typeface="Calibri" pitchFamily="34" charset="0"/>
              </a:rPr>
              <a:t> protože rychlost růstu je ovlivněna různými podmínkami prostředí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ovéPole 1"/>
          <p:cNvSpPr txBox="1">
            <a:spLocks noChangeArrowheads="1"/>
          </p:cNvSpPr>
          <p:nvPr/>
        </p:nvSpPr>
        <p:spPr bwMode="auto">
          <a:xfrm>
            <a:off x="463550" y="474663"/>
            <a:ext cx="9963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dirty="0">
                <a:latin typeface="Calibri" pitchFamily="34" charset="0"/>
              </a:rPr>
              <a:t>Ústup ledovců od </a:t>
            </a:r>
            <a:r>
              <a:rPr lang="cs-CZ" b="1" dirty="0" smtClean="0">
                <a:latin typeface="Calibri" pitchFamily="34" charset="0"/>
              </a:rPr>
              <a:t>malé </a:t>
            </a:r>
            <a:r>
              <a:rPr lang="cs-CZ" b="1" dirty="0">
                <a:latin typeface="Calibri" pitchFamily="34" charset="0"/>
              </a:rPr>
              <a:t>doby ledové studován např. ve Skandinávii </a:t>
            </a:r>
            <a:r>
              <a:rPr lang="cs-CZ" dirty="0">
                <a:latin typeface="Calibri" pitchFamily="34" charset="0"/>
              </a:rPr>
              <a:t>(datování na základě </a:t>
            </a:r>
            <a:r>
              <a:rPr lang="cs-CZ" dirty="0" err="1">
                <a:latin typeface="Calibri" pitchFamily="34" charset="0"/>
              </a:rPr>
              <a:t>lichenometrie</a:t>
            </a:r>
            <a:r>
              <a:rPr lang="cs-CZ" dirty="0">
                <a:latin typeface="Calibri" pitchFamily="34" charset="0"/>
              </a:rPr>
              <a:t>)</a:t>
            </a:r>
          </a:p>
          <a:p>
            <a:r>
              <a:rPr lang="cs-CZ" dirty="0" err="1">
                <a:latin typeface="Calibri" pitchFamily="34" charset="0"/>
              </a:rPr>
              <a:t>Bergsetbreen</a:t>
            </a:r>
            <a:r>
              <a:rPr lang="cs-CZ" dirty="0">
                <a:latin typeface="Calibri" pitchFamily="34" charset="0"/>
              </a:rPr>
              <a:t> – sled 14 morén, které byly vytvořeny při krátkodobých růstech ledovce v rámci postupného ústupu (celkem 4 km), který začal v polovině 18. století (</a:t>
            </a:r>
            <a:r>
              <a:rPr lang="cs-CZ" i="1" dirty="0" err="1">
                <a:latin typeface="Calibri" pitchFamily="34" charset="0"/>
              </a:rPr>
              <a:t>Bickerton</a:t>
            </a:r>
            <a:r>
              <a:rPr lang="cs-CZ" i="1" dirty="0">
                <a:latin typeface="Calibri" pitchFamily="34" charset="0"/>
              </a:rPr>
              <a:t> and </a:t>
            </a:r>
            <a:r>
              <a:rPr lang="cs-CZ" i="1" dirty="0" err="1">
                <a:latin typeface="Calibri" pitchFamily="34" charset="0"/>
              </a:rPr>
              <a:t>Matthews</a:t>
            </a:r>
            <a:r>
              <a:rPr lang="cs-CZ" i="1" dirty="0">
                <a:latin typeface="Calibri" pitchFamily="34" charset="0"/>
              </a:rPr>
              <a:t> 1993</a:t>
            </a:r>
            <a:r>
              <a:rPr lang="cs-CZ" dirty="0">
                <a:latin typeface="Calibri" pitchFamily="34" charset="0"/>
              </a:rPr>
              <a:t>)</a:t>
            </a:r>
          </a:p>
        </p:txBody>
      </p:sp>
      <p:pic>
        <p:nvPicPr>
          <p:cNvPr id="44034" name="Obráze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790950" y="-1709737"/>
            <a:ext cx="3968750" cy="1062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Přímá spojnice se šipkou 6"/>
          <p:cNvCxnSpPr/>
          <p:nvPr/>
        </p:nvCxnSpPr>
        <p:spPr>
          <a:xfrm flipV="1">
            <a:off x="5332413" y="5284788"/>
            <a:ext cx="0" cy="81915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9498013" y="5353050"/>
            <a:ext cx="0" cy="820738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V="1">
            <a:off x="10267950" y="5327650"/>
            <a:ext cx="0" cy="81915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10645775" y="5326063"/>
            <a:ext cx="0" cy="81915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9" name="TextovéPole 11"/>
          <p:cNvSpPr txBox="1">
            <a:spLocks noChangeArrowheads="1"/>
          </p:cNvSpPr>
          <p:nvPr/>
        </p:nvSpPr>
        <p:spPr bwMode="auto">
          <a:xfrm>
            <a:off x="4987925" y="6173788"/>
            <a:ext cx="854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1815</a:t>
            </a:r>
          </a:p>
        </p:txBody>
      </p:sp>
      <p:sp>
        <p:nvSpPr>
          <p:cNvPr id="44040" name="TextovéPole 12"/>
          <p:cNvSpPr txBox="1">
            <a:spLocks noChangeArrowheads="1"/>
          </p:cNvSpPr>
          <p:nvPr/>
        </p:nvSpPr>
        <p:spPr bwMode="auto">
          <a:xfrm>
            <a:off x="9070975" y="6245225"/>
            <a:ext cx="854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1910</a:t>
            </a:r>
          </a:p>
        </p:txBody>
      </p:sp>
      <p:sp>
        <p:nvSpPr>
          <p:cNvPr id="44041" name="TextovéPole 13"/>
          <p:cNvSpPr txBox="1">
            <a:spLocks noChangeArrowheads="1"/>
          </p:cNvSpPr>
          <p:nvPr/>
        </p:nvSpPr>
        <p:spPr bwMode="auto">
          <a:xfrm>
            <a:off x="9793288" y="6254750"/>
            <a:ext cx="8556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1931</a:t>
            </a:r>
          </a:p>
        </p:txBody>
      </p:sp>
      <p:sp>
        <p:nvSpPr>
          <p:cNvPr id="44042" name="TextovéPole 14"/>
          <p:cNvSpPr txBox="1">
            <a:spLocks noChangeArrowheads="1"/>
          </p:cNvSpPr>
          <p:nvPr/>
        </p:nvSpPr>
        <p:spPr bwMode="auto">
          <a:xfrm>
            <a:off x="10491788" y="6264275"/>
            <a:ext cx="855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1937</a:t>
            </a:r>
          </a:p>
        </p:txBody>
      </p:sp>
      <p:sp>
        <p:nvSpPr>
          <p:cNvPr id="44043" name="TextovéPole 15"/>
          <p:cNvSpPr txBox="1">
            <a:spLocks noChangeArrowheads="1"/>
          </p:cNvSpPr>
          <p:nvPr/>
        </p:nvSpPr>
        <p:spPr bwMode="auto">
          <a:xfrm>
            <a:off x="890588" y="5889625"/>
            <a:ext cx="4035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Predikované stáří se shoduje perfektně se stářím doloženým historicky +- 4 roky</a:t>
            </a:r>
          </a:p>
        </p:txBody>
      </p:sp>
      <p:sp>
        <p:nvSpPr>
          <p:cNvPr id="44044" name="TextovéPole 16"/>
          <p:cNvSpPr txBox="1">
            <a:spLocks noChangeArrowheads="1"/>
          </p:cNvSpPr>
          <p:nvPr/>
        </p:nvSpPr>
        <p:spPr bwMode="auto">
          <a:xfrm>
            <a:off x="3097213" y="5030788"/>
            <a:ext cx="855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1779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4"/>
          <p:cNvSpPr txBox="1">
            <a:spLocks noChangeArrowheads="1"/>
          </p:cNvSpPr>
          <p:nvPr/>
        </p:nvSpPr>
        <p:spPr bwMode="auto">
          <a:xfrm>
            <a:off x="0" y="214313"/>
            <a:ext cx="8836025" cy="46196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latin typeface="Calibri" pitchFamily="34" charset="0"/>
              </a:rPr>
              <a:t>2. Přírůstkové datovací metody: roční vrstvičky v ledovci</a:t>
            </a:r>
          </a:p>
        </p:txBody>
      </p:sp>
      <p:sp>
        <p:nvSpPr>
          <p:cNvPr id="45058" name="TextovéPole 2"/>
          <p:cNvSpPr txBox="1">
            <a:spLocks noChangeArrowheads="1"/>
          </p:cNvSpPr>
          <p:nvPr/>
        </p:nvSpPr>
        <p:spPr bwMode="auto">
          <a:xfrm>
            <a:off x="153988" y="819150"/>
            <a:ext cx="11887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s-CZ" dirty="0">
                <a:latin typeface="Calibri" pitchFamily="34" charset="0"/>
              </a:rPr>
              <a:t>Horní vrstvy ledovce obsahují také roční laminaci, která odráží roční přírůstky sněhu na povrch ledovcového příkrovu</a:t>
            </a:r>
          </a:p>
          <a:p>
            <a:pPr marL="285750" indent="-285750">
              <a:buFont typeface="Arial" charset="0"/>
              <a:buChar char="•"/>
            </a:pPr>
            <a:r>
              <a:rPr lang="cs-CZ" dirty="0">
                <a:latin typeface="Calibri" pitchFamily="34" charset="0"/>
              </a:rPr>
              <a:t>Čím hlouběji, tím jsou vrstvičky užší a hůře rozeznatelné, mohou být také více deformované.</a:t>
            </a:r>
          </a:p>
          <a:p>
            <a:pPr marL="285750" indent="-285750">
              <a:buFont typeface="Arial" charset="0"/>
              <a:buChar char="•"/>
            </a:pPr>
            <a:r>
              <a:rPr lang="cs-CZ" dirty="0">
                <a:latin typeface="Calibri" pitchFamily="34" charset="0"/>
              </a:rPr>
              <a:t>Zároveň s vizuální analýzou ledu lze měřit i různé parametry odrážející změny prostředí (např. klima): </a:t>
            </a:r>
            <a:r>
              <a:rPr lang="el-GR" dirty="0">
                <a:latin typeface="Calibri" pitchFamily="34" charset="0"/>
              </a:rPr>
              <a:t>σ</a:t>
            </a:r>
            <a:r>
              <a:rPr lang="cs-CZ" dirty="0">
                <a:latin typeface="Calibri" pitchFamily="34" charset="0"/>
              </a:rPr>
              <a:t> </a:t>
            </a:r>
            <a:r>
              <a:rPr lang="cs-CZ" baseline="30000" dirty="0">
                <a:latin typeface="Calibri" pitchFamily="34" charset="0"/>
              </a:rPr>
              <a:t>18</a:t>
            </a:r>
            <a:r>
              <a:rPr lang="cs-CZ" dirty="0">
                <a:latin typeface="Calibri" pitchFamily="34" charset="0"/>
              </a:rPr>
              <a:t>O izotop kyslíku, konduktivita ledu, obsah prachu a mikročástic, chemické složení</a:t>
            </a:r>
          </a:p>
        </p:txBody>
      </p:sp>
      <p:pic>
        <p:nvPicPr>
          <p:cNvPr id="45059" name="Obrázek 3"/>
          <p:cNvPicPr>
            <a:picLocks noChangeAspect="1"/>
          </p:cNvPicPr>
          <p:nvPr/>
        </p:nvPicPr>
        <p:blipFill>
          <a:blip r:embed="rId2"/>
          <a:srcRect l="5348" r="4822" b="41544"/>
          <a:stretch>
            <a:fillRect/>
          </a:stretch>
        </p:blipFill>
        <p:spPr bwMode="auto">
          <a:xfrm>
            <a:off x="6330950" y="2684463"/>
            <a:ext cx="5710238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ovéPole 4"/>
          <p:cNvSpPr txBox="1">
            <a:spLocks noChangeArrowheads="1"/>
          </p:cNvSpPr>
          <p:nvPr/>
        </p:nvSpPr>
        <p:spPr bwMode="auto">
          <a:xfrm>
            <a:off x="153988" y="2303463"/>
            <a:ext cx="59975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s-CZ">
                <a:latin typeface="Calibri" pitchFamily="34" charset="0"/>
              </a:rPr>
              <a:t>Grónsko – ledovec narůstal relativně rychle, vhodné na analýzu. </a:t>
            </a:r>
          </a:p>
          <a:p>
            <a:pPr marL="285750" indent="-285750">
              <a:buFont typeface="Arial" charset="0"/>
              <a:buChar char="•"/>
            </a:pPr>
            <a:r>
              <a:rPr lang="cs-CZ">
                <a:latin typeface="Calibri" pitchFamily="34" charset="0"/>
              </a:rPr>
              <a:t>Dva vrty: </a:t>
            </a:r>
            <a:r>
              <a:rPr lang="cs-CZ" b="1">
                <a:latin typeface="Calibri" pitchFamily="34" charset="0"/>
              </a:rPr>
              <a:t>GRIP (Greenland Ice Core Project, evropský projek</a:t>
            </a:r>
            <a:r>
              <a:rPr lang="cs-CZ" b="1"/>
              <a:t>t</a:t>
            </a:r>
            <a:r>
              <a:rPr lang="cs-CZ" b="1">
                <a:latin typeface="Calibri" pitchFamily="34" charset="0"/>
              </a:rPr>
              <a:t>, 1992) </a:t>
            </a:r>
            <a:r>
              <a:rPr lang="cs-CZ">
                <a:latin typeface="Calibri" pitchFamily="34" charset="0"/>
              </a:rPr>
              <a:t>přímé počítání ročních přírůstků je základem časové škály jdoucí zpět 14.5 tisíc let; </a:t>
            </a:r>
            <a:r>
              <a:rPr lang="cs-CZ" b="1">
                <a:latin typeface="Calibri" pitchFamily="34" charset="0"/>
              </a:rPr>
              <a:t>GISP2 (Greenland Ice-Sheet Project 2, americký projekt, 1993) </a:t>
            </a:r>
            <a:r>
              <a:rPr lang="cs-CZ">
                <a:latin typeface="Calibri" pitchFamily="34" charset="0"/>
              </a:rPr>
              <a:t>umožnil vytvoření chronologie do 17.4 tisíc let přímým počítáním a 40.5 tisíc let za použití interpolace. Na to jsou navázány analýzy izotopů kyslíků jako ukazatele globálních klimatických změn.</a:t>
            </a:r>
          </a:p>
          <a:p>
            <a:pPr marL="285750" indent="-285750">
              <a:buFont typeface="Arial" charset="0"/>
              <a:buChar char="•"/>
            </a:pPr>
            <a:r>
              <a:rPr lang="cs-CZ">
                <a:latin typeface="Calibri" pitchFamily="34" charset="0"/>
              </a:rPr>
              <a:t>Celkem tyto dva profily dosahují podloží v hloubce ca 3 km a pokrývají posledních 100 000 let</a:t>
            </a:r>
          </a:p>
          <a:p>
            <a:pPr marL="285750" indent="-285750">
              <a:buFont typeface="Arial" charset="0"/>
              <a:buChar char="•"/>
            </a:pPr>
            <a:r>
              <a:rPr lang="cs-CZ">
                <a:latin typeface="Calibri" pitchFamily="34" charset="0"/>
              </a:rPr>
              <a:t>Antarktický vrt Vostok (rusko-francouzský) poskytuje záznam starý 400 000 let. Analýzy jsou ale obtížnější (pomalejší přirůstání ledu, větší difuze izotopů)  </a:t>
            </a:r>
            <a:r>
              <a:rPr lang="cs-CZ" b="1">
                <a:latin typeface="Calibri" pitchFamily="34" charset="0"/>
              </a:rPr>
              <a:t>     </a:t>
            </a:r>
          </a:p>
          <a:p>
            <a:pPr marL="285750" indent="-285750"/>
            <a:endParaRPr lang="cs-CZ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1675" y="196850"/>
            <a:ext cx="8585200" cy="651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603564" y="486685"/>
            <a:ext cx="10840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/>
              <a:t>Evropský </a:t>
            </a:r>
            <a:r>
              <a:rPr lang="cs-CZ" b="1" dirty="0"/>
              <a:t>projekt na Antarktidě (EPICA) </a:t>
            </a:r>
            <a:r>
              <a:rPr lang="cs-CZ" dirty="0" smtClean="0"/>
              <a:t>probíhá, podílí </a:t>
            </a:r>
            <a:r>
              <a:rPr lang="cs-CZ" dirty="0"/>
              <a:t>se na něm 10 evropských </a:t>
            </a:r>
            <a:r>
              <a:rPr lang="cs-CZ" dirty="0" smtClean="0"/>
              <a:t>zemí.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30724" y="1287049"/>
            <a:ext cx="105412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Drilling was completed at this site in December 2004, reaching a drilling depth of 3270.2 m, 5 m above bedrock.  The retrieved core will extend the record to an age estimated to be around 890 000 years old.</a:t>
            </a:r>
            <a:endParaRPr lang="cs-CZ" dirty="0"/>
          </a:p>
        </p:txBody>
      </p:sp>
      <p:pic>
        <p:nvPicPr>
          <p:cNvPr id="1028" name="Picture 4" descr="EPICA DOME C : dril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11" y="2686977"/>
            <a:ext cx="4733296" cy="354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63211"/>
              </p:ext>
            </p:extLst>
          </p:nvPr>
        </p:nvGraphicFramePr>
        <p:xfrm>
          <a:off x="6002446" y="3123446"/>
          <a:ext cx="5513561" cy="2644140"/>
        </p:xfrm>
        <a:graphic>
          <a:graphicData uri="http://schemas.openxmlformats.org/drawingml/2006/table">
            <a:tbl>
              <a:tblPr/>
              <a:tblGrid>
                <a:gridCol w="1874068"/>
                <a:gridCol w="2009869"/>
                <a:gridCol w="1629624"/>
              </a:tblGrid>
              <a:tr h="303157">
                <a:tc>
                  <a:txBody>
                    <a:bodyPr/>
                    <a:lstStyle/>
                    <a:p>
                      <a:pPr algn="l" fontAlgn="base"/>
                      <a:r>
                        <a:rPr lang="cs-CZ" sz="1000" b="1" dirty="0">
                          <a:effectLst/>
                        </a:rPr>
                        <a:t/>
                      </a:r>
                      <a:br>
                        <a:rPr lang="cs-CZ" sz="1000" b="1" dirty="0">
                          <a:effectLst/>
                        </a:rPr>
                      </a:br>
                      <a:endParaRPr lang="cs-CZ" sz="1000" dirty="0"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cs-CZ" sz="1000" b="1" dirty="0" smtClean="0">
                          <a:effectLst/>
                        </a:rPr>
                        <a:t>Concordia Station, Dome C</a:t>
                      </a:r>
                      <a:endParaRPr lang="cs-CZ" sz="1000" dirty="0"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1" dirty="0" err="1" smtClean="0">
                          <a:effectLst/>
                        </a:rPr>
                        <a:t>Kohnen</a:t>
                      </a:r>
                      <a:r>
                        <a:rPr lang="cs-CZ" sz="1000" b="1" dirty="0" smtClean="0">
                          <a:effectLst/>
                        </a:rPr>
                        <a:t> Station, </a:t>
                      </a:r>
                      <a:r>
                        <a:rPr lang="cs-CZ" sz="1000" b="1" dirty="0" err="1" smtClean="0">
                          <a:effectLst/>
                        </a:rPr>
                        <a:t>Dronning</a:t>
                      </a:r>
                      <a:r>
                        <a:rPr lang="cs-CZ" sz="1000" b="1" dirty="0" smtClean="0">
                          <a:effectLst/>
                        </a:rPr>
                        <a:t> Maud Land</a:t>
                      </a:r>
                      <a:endParaRPr lang="cs-CZ" sz="1000" dirty="0" smtClean="0">
                        <a:effectLst/>
                      </a:endParaRPr>
                    </a:p>
                    <a:p>
                      <a:endParaRPr lang="cs-CZ" sz="1000" dirty="0"/>
                    </a:p>
                  </a:txBody>
                  <a:tcPr>
                    <a:lnL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157">
                <a:tc>
                  <a:txBody>
                    <a:bodyPr/>
                    <a:lstStyle/>
                    <a:p>
                      <a:pPr algn="l" fontAlgn="base"/>
                      <a:r>
                        <a:rPr lang="cs-CZ" sz="1000">
                          <a:effectLst/>
                        </a:rPr>
                        <a:t>Co-ordinates</a:t>
                      </a: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000">
                          <a:effectLst/>
                        </a:rPr>
                        <a:t>75°06’04"S; 123°20’52"E </a:t>
                      </a:r>
                      <a:br>
                        <a:rPr lang="pt-BR" sz="1000">
                          <a:effectLst/>
                        </a:rPr>
                      </a:br>
                      <a:r>
                        <a:rPr lang="pt-BR" sz="1000">
                          <a:effectLst/>
                        </a:rPr>
                        <a:t>(or 75°06’S; 123°21’E)</a:t>
                      </a: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000">
                          <a:effectLst/>
                        </a:rPr>
                        <a:t>75°00'06"S; 00°04'04"E </a:t>
                      </a:r>
                      <a:br>
                        <a:rPr lang="pt-BR" sz="1000">
                          <a:effectLst/>
                        </a:rPr>
                      </a:br>
                      <a:r>
                        <a:rPr lang="pt-BR" sz="1000">
                          <a:effectLst/>
                        </a:rPr>
                        <a:t>(or 75°00'S; 00°04'E)</a:t>
                      </a: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665">
                <a:tc>
                  <a:txBody>
                    <a:bodyPr/>
                    <a:lstStyle/>
                    <a:p>
                      <a:pPr algn="l" fontAlgn="base"/>
                      <a:r>
                        <a:rPr lang="cs-CZ" sz="1000">
                          <a:effectLst/>
                        </a:rPr>
                        <a:t>Altitude (above sea level)</a:t>
                      </a: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cs-CZ" sz="1000">
                          <a:effectLst/>
                        </a:rPr>
                        <a:t>3233 m</a:t>
                      </a: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cs-CZ" sz="1000">
                          <a:effectLst/>
                        </a:rPr>
                        <a:t>2892 m</a:t>
                      </a: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3157">
                <a:tc>
                  <a:txBody>
                    <a:bodyPr/>
                    <a:lstStyle/>
                    <a:p>
                      <a:pPr algn="l" fontAlgn="base"/>
                      <a:r>
                        <a:rPr lang="cs-CZ" sz="1000">
                          <a:effectLst/>
                        </a:rPr>
                        <a:t>Mean annual surface temperature</a:t>
                      </a: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>
                          <a:effectLst/>
                        </a:rPr>
                        <a:t>-54.5°C 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(10 m depth measurement)</a:t>
                      </a: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cs-CZ" sz="1000">
                          <a:effectLst/>
                        </a:rPr>
                        <a:t>-44.6°C</a:t>
                      </a: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89126">
                <a:tc>
                  <a:txBody>
                    <a:bodyPr/>
                    <a:lstStyle/>
                    <a:p>
                      <a:pPr algn="l" fontAlgn="base"/>
                      <a:r>
                        <a:rPr lang="cs-CZ" sz="1000">
                          <a:effectLst/>
                        </a:rPr>
                        <a:t>Mean annual accumulation rate</a:t>
                      </a: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>
                          <a:effectLst/>
                        </a:rPr>
                        <a:t>25.0 kg m-2 year-1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(used for present time scale)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25.6 kg.m-2.year-1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(using Tambora)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25.4 kg.m-2.year-1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(last 1000 years)</a:t>
                      </a: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>
                          <a:effectLst/>
                        </a:rPr>
                        <a:t>64.0+0.5  kg.m-2.year-1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(for last 1000 and last 4000 years)</a:t>
                      </a: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665">
                <a:tc>
                  <a:txBody>
                    <a:bodyPr/>
                    <a:lstStyle/>
                    <a:p>
                      <a:pPr algn="l" fontAlgn="base"/>
                      <a:r>
                        <a:rPr lang="cs-CZ" sz="1000">
                          <a:effectLst/>
                        </a:rPr>
                        <a:t>Measured ice thickness</a:t>
                      </a: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cs-CZ" sz="1000">
                          <a:effectLst/>
                        </a:rPr>
                        <a:t>3309±22 m</a:t>
                      </a: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cs-CZ" sz="1000">
                          <a:effectLst/>
                        </a:rPr>
                        <a:t>2750+50 m</a:t>
                      </a: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665">
                <a:tc>
                  <a:txBody>
                    <a:bodyPr/>
                    <a:lstStyle/>
                    <a:p>
                      <a:pPr algn="l" fontAlgn="base"/>
                      <a:r>
                        <a:rPr lang="cs-CZ" sz="1000">
                          <a:effectLst/>
                        </a:rPr>
                        <a:t>Notation of ice cores</a:t>
                      </a: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cs-CZ" sz="1000">
                          <a:effectLst/>
                        </a:rPr>
                        <a:t>EDC96 and EDC99</a:t>
                      </a: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cs-CZ" sz="1000" dirty="0">
                          <a:effectLst/>
                        </a:rPr>
                        <a:t> </a:t>
                      </a: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451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1/1e/EPICA_delta_D_plot.svg/1024px-EPICA_delta_D_plot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95"/>
          <a:stretch/>
        </p:blipFill>
        <p:spPr bwMode="auto">
          <a:xfrm>
            <a:off x="416458" y="993121"/>
            <a:ext cx="10550876" cy="406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15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74663" y="320675"/>
            <a:ext cx="11210925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+mn-lt"/>
                <a:cs typeface="+mn-cs"/>
              </a:rPr>
              <a:t>Ledovec je velmi významným archivem změn prostředí v minulosti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+mn-lt"/>
                <a:cs typeface="+mn-cs"/>
              </a:rPr>
              <a:t>Obsahuje záznam změny atmosférických plynů (CO</a:t>
            </a:r>
            <a:r>
              <a:rPr lang="cs-CZ" baseline="-25000" dirty="0">
                <a:latin typeface="+mn-lt"/>
                <a:cs typeface="+mn-cs"/>
              </a:rPr>
              <a:t>2</a:t>
            </a:r>
            <a:r>
              <a:rPr lang="cs-CZ" dirty="0">
                <a:latin typeface="+mn-lt"/>
                <a:cs typeface="+mn-cs"/>
              </a:rPr>
              <a:t>, metan) v bublinách vzduchu uzavřených v ledovci, sopečný prach, variabilitu v různých izotopech (hlavně kyslíku, </a:t>
            </a:r>
            <a:r>
              <a:rPr lang="el-GR" dirty="0">
                <a:latin typeface="+mn-lt"/>
                <a:cs typeface="+mn-cs"/>
              </a:rPr>
              <a:t>σ</a:t>
            </a:r>
            <a:r>
              <a:rPr lang="cs-CZ" baseline="30000" dirty="0">
                <a:latin typeface="+mn-lt"/>
                <a:cs typeface="+mn-cs"/>
              </a:rPr>
              <a:t>18</a:t>
            </a:r>
            <a:r>
              <a:rPr lang="cs-CZ" dirty="0">
                <a:latin typeface="+mn-lt"/>
                <a:cs typeface="+mn-cs"/>
              </a:rPr>
              <a:t>O/</a:t>
            </a:r>
            <a:r>
              <a:rPr lang="cs-CZ" baseline="30000" dirty="0">
                <a:latin typeface="+mn-lt"/>
                <a:cs typeface="+mn-cs"/>
              </a:rPr>
              <a:t>16</a:t>
            </a:r>
            <a:r>
              <a:rPr lang="cs-CZ" dirty="0">
                <a:latin typeface="+mn-lt"/>
                <a:cs typeface="+mn-cs"/>
              </a:rPr>
              <a:t>O – odráží teplotu vzduchu)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+mn-lt"/>
                <a:cs typeface="+mn-cs"/>
              </a:rPr>
              <a:t>Hlavní výstup – ukázalo </a:t>
            </a:r>
            <a:r>
              <a:rPr lang="cs-CZ" dirty="0" smtClean="0">
                <a:latin typeface="+mn-lt"/>
                <a:cs typeface="+mn-cs"/>
              </a:rPr>
              <a:t>se, </a:t>
            </a:r>
            <a:r>
              <a:rPr lang="cs-CZ" dirty="0">
                <a:latin typeface="+mn-lt"/>
                <a:cs typeface="+mn-cs"/>
              </a:rPr>
              <a:t>jak proměnlivé klima na Zemi v minulosti bylo, že pohled o střídání dlouhých studených glaciálů (ca 100 000 let) a kratších teplých interglaciálů (ca 10 000) je velmi zjednodušený. Mezi 20 000 a 115 000 BP bylo minimálně 25 velkých klimatických fluktuací se změnou teploty až o 15 °C.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</p:txBody>
      </p:sp>
      <p:pic>
        <p:nvPicPr>
          <p:cNvPr id="47106" name="Obrázek 2"/>
          <p:cNvPicPr>
            <a:picLocks noChangeAspect="1"/>
          </p:cNvPicPr>
          <p:nvPr/>
        </p:nvPicPr>
        <p:blipFill>
          <a:blip r:embed="rId2"/>
          <a:srcRect t="9892"/>
          <a:stretch>
            <a:fillRect/>
          </a:stretch>
        </p:blipFill>
        <p:spPr bwMode="auto">
          <a:xfrm>
            <a:off x="4641850" y="3641725"/>
            <a:ext cx="731996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ovéPole 3"/>
          <p:cNvSpPr txBox="1">
            <a:spLocks noChangeArrowheads="1"/>
          </p:cNvSpPr>
          <p:nvPr/>
        </p:nvSpPr>
        <p:spPr bwMode="auto">
          <a:xfrm>
            <a:off x="463550" y="3729038"/>
            <a:ext cx="41624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s-CZ" dirty="0">
                <a:latin typeface="Calibri" pitchFamily="34" charset="0"/>
              </a:rPr>
              <a:t>Oteplení bylo často rychlé třeba jen 50 let, ochlazování bylo většinou výrazně pomalejší</a:t>
            </a:r>
          </a:p>
          <a:p>
            <a:pPr marL="285750" indent="-285750">
              <a:buFont typeface="Arial" charset="0"/>
              <a:buChar char="•"/>
            </a:pPr>
            <a:r>
              <a:rPr lang="cs-CZ" dirty="0">
                <a:latin typeface="Calibri" pitchFamily="34" charset="0"/>
              </a:rPr>
              <a:t>Cykly teplejších a chladnějších výkyvů byly 500- 2000 let</a:t>
            </a:r>
          </a:p>
          <a:p>
            <a:pPr marL="285750" indent="-285750">
              <a:buFont typeface="Arial" charset="0"/>
              <a:buChar char="•"/>
            </a:pPr>
            <a:r>
              <a:rPr lang="cs-CZ" dirty="0">
                <a:latin typeface="Calibri" pitchFamily="34" charset="0"/>
              </a:rPr>
              <a:t>Tyto výkyvy odrážejí kombinaci zpětných mechanismů zahrnujících fluktuace ledovcového příkrovu, oceánografické změny a variabilitu atmosférické cirkulace</a:t>
            </a:r>
          </a:p>
        </p:txBody>
      </p:sp>
      <p:sp>
        <p:nvSpPr>
          <p:cNvPr id="47108" name="Line 6"/>
          <p:cNvSpPr>
            <a:spLocks noChangeShapeType="1"/>
          </p:cNvSpPr>
          <p:nvPr/>
        </p:nvSpPr>
        <p:spPr bwMode="auto">
          <a:xfrm flipH="1" flipV="1">
            <a:off x="11237913" y="4502150"/>
            <a:ext cx="531812" cy="2809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10793413" y="5267325"/>
            <a:ext cx="1289050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>
                <a:solidFill>
                  <a:srgbClr val="FF0000"/>
                </a:solidFill>
              </a:rPr>
              <a:t>Eem (114-130 ka BP)</a:t>
            </a:r>
          </a:p>
        </p:txBody>
      </p:sp>
      <p:sp>
        <p:nvSpPr>
          <p:cNvPr id="47110" name="Line 8"/>
          <p:cNvSpPr>
            <a:spLocks noChangeShapeType="1"/>
          </p:cNvSpPr>
          <p:nvPr/>
        </p:nvSpPr>
        <p:spPr bwMode="auto">
          <a:xfrm>
            <a:off x="5256213" y="3756025"/>
            <a:ext cx="633412" cy="3984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7111" name="Text Box 9"/>
          <p:cNvSpPr txBox="1">
            <a:spLocks noChangeArrowheads="1"/>
          </p:cNvSpPr>
          <p:nvPr/>
        </p:nvSpPr>
        <p:spPr bwMode="auto">
          <a:xfrm>
            <a:off x="4430713" y="3422650"/>
            <a:ext cx="90646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>
                <a:solidFill>
                  <a:srgbClr val="FF0000"/>
                </a:solidFill>
              </a:rPr>
              <a:t>Holocén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4"/>
          <p:cNvSpPr txBox="1">
            <a:spLocks noChangeArrowheads="1"/>
          </p:cNvSpPr>
          <p:nvPr/>
        </p:nvSpPr>
        <p:spPr bwMode="auto">
          <a:xfrm>
            <a:off x="0" y="214313"/>
            <a:ext cx="10414000" cy="46196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latin typeface="Calibri" pitchFamily="34" charset="0"/>
              </a:rPr>
              <a:t>3. Metody věkové equivalence (Age equivalent stratigraphic markers methods)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85750" y="2327275"/>
            <a:ext cx="10104438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 err="1">
                <a:latin typeface="+mn-lt"/>
                <a:cs typeface="+mn-cs"/>
              </a:rPr>
              <a:t>Paleomagnetismus</a:t>
            </a:r>
            <a:r>
              <a:rPr lang="cs-CZ" b="1" dirty="0">
                <a:latin typeface="+mn-lt"/>
                <a:cs typeface="+mn-cs"/>
              </a:rPr>
              <a:t> </a:t>
            </a:r>
            <a:r>
              <a:rPr lang="cs-CZ" dirty="0">
                <a:latin typeface="+mn-lt"/>
                <a:cs typeface="+mn-cs"/>
              </a:rPr>
              <a:t>– založeno na změnách v zemském magnetickém poli, které jsou zaznamenány v horninách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 err="1">
                <a:latin typeface="+mn-lt"/>
                <a:cs typeface="+mn-cs"/>
              </a:rPr>
              <a:t>Tephrochronologie</a:t>
            </a:r>
            <a:r>
              <a:rPr lang="cs-CZ" dirty="0">
                <a:latin typeface="+mn-lt"/>
                <a:cs typeface="+mn-cs"/>
              </a:rPr>
              <a:t> – použití vrstviček sopečného prachu jako indikátoru stáří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b="1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 err="1">
                <a:latin typeface="+mn-lt"/>
                <a:cs typeface="+mn-cs"/>
              </a:rPr>
              <a:t>Chronostratigrafie</a:t>
            </a:r>
            <a:r>
              <a:rPr lang="cs-CZ" b="1" dirty="0">
                <a:latin typeface="+mn-lt"/>
                <a:cs typeface="+mn-cs"/>
              </a:rPr>
              <a:t> izotopů kyslíku</a:t>
            </a:r>
            <a:r>
              <a:rPr lang="cs-CZ" dirty="0">
                <a:latin typeface="+mn-lt"/>
                <a:cs typeface="+mn-cs"/>
              </a:rPr>
              <a:t> – využívají globálně synchronní změny v izotopovém záznamu v hlubokomořských sedimentech. Referenční stratigrafie jsou datovány pomocí </a:t>
            </a:r>
            <a:r>
              <a:rPr lang="cs-CZ" dirty="0" err="1">
                <a:latin typeface="+mn-lt"/>
                <a:cs typeface="+mn-cs"/>
              </a:rPr>
              <a:t>paleomagnetismu</a:t>
            </a:r>
            <a:r>
              <a:rPr lang="cs-CZ" dirty="0">
                <a:latin typeface="+mn-lt"/>
                <a:cs typeface="+mn-cs"/>
              </a:rPr>
              <a:t> nebo nastavení orbitálních parametrů.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  <a:cs typeface="+mn-cs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>
              <a:latin typeface="+mn-lt"/>
              <a:cs typeface="+mn-cs"/>
            </a:endParaRPr>
          </a:p>
        </p:txBody>
      </p:sp>
      <p:sp>
        <p:nvSpPr>
          <p:cNvPr id="48131" name="TextovéPole 3"/>
          <p:cNvSpPr txBox="1">
            <a:spLocks noChangeArrowheads="1"/>
          </p:cNvSpPr>
          <p:nvPr/>
        </p:nvSpPr>
        <p:spPr bwMode="auto">
          <a:xfrm>
            <a:off x="238125" y="985838"/>
            <a:ext cx="117316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V mnoha kvartérních uloženinách se vyskytují tzv. </a:t>
            </a:r>
            <a:r>
              <a:rPr lang="cs-CZ" b="1">
                <a:latin typeface="Calibri" pitchFamily="34" charset="0"/>
              </a:rPr>
              <a:t>markrové horizonty</a:t>
            </a:r>
            <a:r>
              <a:rPr lang="cs-CZ">
                <a:latin typeface="Calibri" pitchFamily="34" charset="0"/>
              </a:rPr>
              <a:t>, které lze najít na různých místech. Sami o sobě nepomohou datovat, pokud ale jsou někde jednou datované (buď radiometricky nebo pomocí přírůstkových metod), mohou se pak využívat jako indikátory stáří.  Vzhledem k jejich širokému rozšíření pak mohou být podkladem pro stratigrafické členění.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883819" y="-1356518"/>
            <a:ext cx="4181475" cy="1156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TextovéPole 2"/>
          <p:cNvSpPr txBox="1">
            <a:spLocks noChangeArrowheads="1"/>
          </p:cNvSpPr>
          <p:nvPr/>
        </p:nvSpPr>
        <p:spPr bwMode="auto">
          <a:xfrm>
            <a:off x="747713" y="506413"/>
            <a:ext cx="1052195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cs-CZ">
                <a:latin typeface="Calibri" pitchFamily="34" charset="0"/>
              </a:rPr>
              <a:t>Normální polarita – ta dnešní (černě), reverzní – ta opačná (bíle)</a:t>
            </a:r>
          </a:p>
          <a:p>
            <a:r>
              <a:rPr lang="cs-CZ">
                <a:latin typeface="Calibri" pitchFamily="34" charset="0"/>
              </a:rPr>
              <a:t>Dlouhá období stabilní polarity – </a:t>
            </a:r>
            <a:r>
              <a:rPr lang="cs-CZ" b="1">
                <a:latin typeface="Calibri" pitchFamily="34" charset="0"/>
              </a:rPr>
              <a:t>epochy (Brunhes, Matuyama, Gauss)</a:t>
            </a:r>
            <a:r>
              <a:rPr lang="cs-CZ">
                <a:latin typeface="Calibri" pitchFamily="34" charset="0"/>
              </a:rPr>
              <a:t>, kratší </a:t>
            </a:r>
            <a:r>
              <a:rPr lang="cs-CZ" b="1">
                <a:latin typeface="Calibri" pitchFamily="34" charset="0"/>
              </a:rPr>
              <a:t>události (Jaramillo, Olduvai)</a:t>
            </a:r>
            <a:r>
              <a:rPr lang="cs-CZ">
                <a:latin typeface="Calibri" pitchFamily="34" charset="0"/>
              </a:rPr>
              <a:t> a nejkratší </a:t>
            </a:r>
            <a:r>
              <a:rPr lang="cs-CZ" b="1">
                <a:latin typeface="Calibri" pitchFamily="34" charset="0"/>
              </a:rPr>
              <a:t>„excursions“</a:t>
            </a:r>
          </a:p>
          <a:p>
            <a:pPr>
              <a:buFontTx/>
              <a:buChar char="•"/>
            </a:pPr>
            <a:r>
              <a:rPr lang="cs-CZ">
                <a:latin typeface="Calibri" pitchFamily="34" charset="0"/>
              </a:rPr>
              <a:t>Pokud je paleomagnetický záznam ve vulkanických horninách, lze datovat pomocí K-Ar metody – vznikla tak datovaná paleomagnetická stratigrafie.  </a:t>
            </a:r>
          </a:p>
          <a:p>
            <a:pPr>
              <a:buFontTx/>
              <a:buChar char="•"/>
            </a:pPr>
            <a:r>
              <a:rPr lang="cs-CZ">
                <a:latin typeface="Calibri" pitchFamily="34" charset="0"/>
              </a:rPr>
              <a:t>Tato magnetická časová škála slouží jako reference a porovnáním s ní je možné stanovit stáří sedimentů např. v jednotlivých hlubokomořských vrtech.</a:t>
            </a:r>
            <a:endParaRPr lang="cs-CZ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Obrázek 2"/>
          <p:cNvPicPr>
            <a:picLocks noChangeAspect="1"/>
          </p:cNvPicPr>
          <p:nvPr/>
        </p:nvPicPr>
        <p:blipFill>
          <a:blip r:embed="rId2"/>
          <a:srcRect l="12750" t="16592" b="12727"/>
          <a:stretch>
            <a:fillRect/>
          </a:stretch>
        </p:blipFill>
        <p:spPr bwMode="auto">
          <a:xfrm>
            <a:off x="7967663" y="300038"/>
            <a:ext cx="4271962" cy="597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4053485" y="499278"/>
            <a:ext cx="3592512" cy="3138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err="1">
                <a:latin typeface="+mn-lt"/>
                <a:cs typeface="+mn-cs"/>
              </a:rPr>
              <a:t>Tephrochronologie</a:t>
            </a:r>
            <a:endParaRPr lang="cs-CZ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b="1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+mn-lt"/>
                <a:cs typeface="+mn-cs"/>
              </a:rPr>
              <a:t>Využití v oblastech s častou sopečnou aktivitou (v rámci Evropy </a:t>
            </a:r>
            <a:r>
              <a:rPr lang="cs-CZ" dirty="0" err="1">
                <a:latin typeface="+mn-lt"/>
                <a:cs typeface="+mn-cs"/>
              </a:rPr>
              <a:t>sz</a:t>
            </a:r>
            <a:r>
              <a:rPr lang="cs-CZ" dirty="0">
                <a:latin typeface="+mn-lt"/>
                <a:cs typeface="+mn-cs"/>
              </a:rPr>
              <a:t>. a j. Evropa, ale i střední Evropa)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+mn-lt"/>
                <a:cs typeface="+mn-cs"/>
              </a:rPr>
              <a:t>Např.</a:t>
            </a:r>
            <a:r>
              <a:rPr lang="cs-CZ" b="1" dirty="0">
                <a:latin typeface="+mn-lt"/>
                <a:cs typeface="+mn-cs"/>
              </a:rPr>
              <a:t> </a:t>
            </a:r>
            <a:r>
              <a:rPr lang="cs-CZ" b="1" dirty="0" err="1">
                <a:latin typeface="+mn-lt"/>
                <a:cs typeface="+mn-cs"/>
              </a:rPr>
              <a:t>Laacher</a:t>
            </a:r>
            <a:r>
              <a:rPr lang="cs-CZ" b="1" dirty="0">
                <a:latin typeface="+mn-lt"/>
                <a:cs typeface="+mn-cs"/>
              </a:rPr>
              <a:t> </a:t>
            </a:r>
            <a:r>
              <a:rPr lang="cs-CZ" b="1" dirty="0" err="1">
                <a:latin typeface="+mn-lt"/>
                <a:cs typeface="+mn-cs"/>
              </a:rPr>
              <a:t>See</a:t>
            </a:r>
            <a:r>
              <a:rPr lang="cs-CZ" b="1" dirty="0">
                <a:latin typeface="+mn-lt"/>
                <a:cs typeface="+mn-cs"/>
              </a:rPr>
              <a:t> </a:t>
            </a:r>
            <a:r>
              <a:rPr lang="cs-CZ" b="1" dirty="0" err="1">
                <a:latin typeface="+mn-lt"/>
                <a:cs typeface="+mn-cs"/>
              </a:rPr>
              <a:t>tephra</a:t>
            </a:r>
            <a:r>
              <a:rPr lang="cs-CZ" b="1" dirty="0">
                <a:latin typeface="+mn-lt"/>
                <a:cs typeface="+mn-cs"/>
              </a:rPr>
              <a:t> </a:t>
            </a:r>
            <a:r>
              <a:rPr lang="cs-CZ" b="1" dirty="0" smtClean="0">
                <a:latin typeface="+mn-lt"/>
                <a:cs typeface="+mn-cs"/>
              </a:rPr>
              <a:t>(Německo, 12920 </a:t>
            </a:r>
            <a:r>
              <a:rPr lang="cs-CZ" b="1" dirty="0" err="1" smtClean="0">
                <a:latin typeface="+mn-lt"/>
                <a:cs typeface="+mn-cs"/>
              </a:rPr>
              <a:t>cal</a:t>
            </a:r>
            <a:r>
              <a:rPr lang="cs-CZ" b="1" dirty="0" smtClean="0">
                <a:latin typeface="+mn-lt"/>
                <a:cs typeface="+mn-cs"/>
              </a:rPr>
              <a:t>. </a:t>
            </a:r>
            <a:r>
              <a:rPr lang="cs-CZ" b="1" dirty="0">
                <a:latin typeface="+mn-lt"/>
                <a:cs typeface="+mn-cs"/>
              </a:rPr>
              <a:t>BP) </a:t>
            </a:r>
            <a:r>
              <a:rPr lang="cs-CZ" dirty="0">
                <a:latin typeface="+mn-lt"/>
                <a:cs typeface="+mn-cs"/>
              </a:rPr>
              <a:t>nalezena na 437 místech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+mn-lt"/>
                <a:cs typeface="+mn-cs"/>
              </a:rPr>
              <a:t>Každý </a:t>
            </a:r>
            <a:r>
              <a:rPr lang="cs-CZ" dirty="0" err="1">
                <a:latin typeface="+mn-lt"/>
                <a:cs typeface="+mn-cs"/>
              </a:rPr>
              <a:t>tephra</a:t>
            </a:r>
            <a:r>
              <a:rPr lang="cs-CZ" dirty="0">
                <a:latin typeface="+mn-lt"/>
                <a:cs typeface="+mn-cs"/>
              </a:rPr>
              <a:t> horizont má unikátní geochemické složení </a:t>
            </a:r>
          </a:p>
        </p:txBody>
      </p:sp>
      <p:pic>
        <p:nvPicPr>
          <p:cNvPr id="50179" name="Obrázek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050" y="501650"/>
            <a:ext cx="3709988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ovéPole 7"/>
          <p:cNvSpPr txBox="1">
            <a:spLocks noChangeArrowheads="1"/>
          </p:cNvSpPr>
          <p:nvPr/>
        </p:nvSpPr>
        <p:spPr bwMode="auto">
          <a:xfrm>
            <a:off x="8218488" y="5759450"/>
            <a:ext cx="10795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Skotsko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/>
          <a:srcRect l="19857" t="47130" r="32040" b="4950"/>
          <a:stretch/>
        </p:blipFill>
        <p:spPr>
          <a:xfrm>
            <a:off x="3539905" y="4046558"/>
            <a:ext cx="3693813" cy="2299922"/>
          </a:xfrm>
          <a:prstGeom prst="rect">
            <a:avLst/>
          </a:prstGeom>
        </p:spPr>
      </p:pic>
      <p:pic>
        <p:nvPicPr>
          <p:cNvPr id="1028" name="Picture 4" descr="Výsledek obrázku pro Laacher s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78" y="368908"/>
            <a:ext cx="2028039" cy="152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ovéPole 1"/>
          <p:cNvSpPr txBox="1">
            <a:spLocks noChangeArrowheads="1"/>
          </p:cNvSpPr>
          <p:nvPr/>
        </p:nvSpPr>
        <p:spPr bwMode="auto">
          <a:xfrm>
            <a:off x="177800" y="903288"/>
            <a:ext cx="110093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s-CZ">
                <a:latin typeface="Calibri" pitchFamily="34" charset="0"/>
              </a:rPr>
              <a:t>První metody pro datování kvartérního materiálu se vyvinuly po </a:t>
            </a:r>
            <a:r>
              <a:rPr lang="cs-CZ" b="1">
                <a:latin typeface="Calibri" pitchFamily="34" charset="0"/>
              </a:rPr>
              <a:t>objevu radioaktivity:</a:t>
            </a:r>
            <a:r>
              <a:rPr lang="cs-CZ">
                <a:latin typeface="Calibri" pitchFamily="34" charset="0"/>
              </a:rPr>
              <a:t> Becquerell (1896, záření uranu) a M. Sklodowska-Curie (polonium a radium, 1898, záření nazvala radioaktivitou: schopnost atomu přeměnit se na jiný a přitom se uvolňuje záření)</a:t>
            </a:r>
          </a:p>
        </p:txBody>
      </p:sp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0" y="214313"/>
            <a:ext cx="8836025" cy="46196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latin typeface="Calibri" pitchFamily="34" charset="0"/>
              </a:rPr>
              <a:t>1. Radiometrické datovací metody: Radiokarbonové datování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404813" y="2165350"/>
            <a:ext cx="11388725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latin typeface="Calibri" pitchFamily="34" charset="0"/>
              </a:rPr>
              <a:t>Atomové jádro a radioaktivita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dirty="0">
                <a:latin typeface="Calibri" pitchFamily="34" charset="0"/>
              </a:rPr>
              <a:t> atomové (=protonové) číslo (počet protonů), hmotnostní číslo (počet neutronů a protonů v jádře), elektrony (záporný náboj, obal) např. </a:t>
            </a:r>
            <a:r>
              <a:rPr lang="cs-CZ" baseline="-25000" dirty="0">
                <a:latin typeface="Calibri" pitchFamily="34" charset="0"/>
              </a:rPr>
              <a:t>92</a:t>
            </a:r>
            <a:r>
              <a:rPr lang="cs-CZ" baseline="30000" dirty="0">
                <a:latin typeface="Calibri" pitchFamily="34" charset="0"/>
              </a:rPr>
              <a:t>238</a:t>
            </a:r>
            <a:r>
              <a:rPr lang="cs-CZ" dirty="0">
                <a:latin typeface="Calibri" pitchFamily="34" charset="0"/>
              </a:rPr>
              <a:t>U</a:t>
            </a:r>
            <a:r>
              <a:rPr lang="cs-CZ" baseline="30000" dirty="0">
                <a:latin typeface="Calibri" pitchFamily="34" charset="0"/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dirty="0">
                <a:latin typeface="Calibri" pitchFamily="34" charset="0"/>
              </a:rPr>
              <a:t>Prvky se navzájem liší atomovým číslem, tzn. v počtu protonů v jádře. Pokud se liší v neutronech, nazýváme je </a:t>
            </a:r>
            <a:r>
              <a:rPr lang="cs-CZ" b="1" dirty="0">
                <a:latin typeface="Calibri" pitchFamily="34" charset="0"/>
              </a:rPr>
              <a:t>izotopy</a:t>
            </a:r>
            <a:r>
              <a:rPr lang="cs-CZ" dirty="0">
                <a:latin typeface="Calibri" pitchFamily="34" charset="0"/>
              </a:rPr>
              <a:t> (např. kyslík s atomovým číslem 16 může mít 18 nebo 16 neutronů: </a:t>
            </a:r>
            <a:r>
              <a:rPr lang="cs-CZ" baseline="30000" dirty="0">
                <a:latin typeface="Calibri" pitchFamily="34" charset="0"/>
              </a:rPr>
              <a:t>18</a:t>
            </a:r>
            <a:r>
              <a:rPr lang="cs-CZ" dirty="0">
                <a:latin typeface="Calibri" pitchFamily="34" charset="0"/>
              </a:rPr>
              <a:t>O, </a:t>
            </a:r>
            <a:r>
              <a:rPr lang="cs-CZ" baseline="30000" dirty="0">
                <a:latin typeface="Calibri" pitchFamily="34" charset="0"/>
              </a:rPr>
              <a:t>16</a:t>
            </a:r>
            <a:r>
              <a:rPr lang="cs-CZ" dirty="0">
                <a:latin typeface="Calibri" pitchFamily="34" charset="0"/>
              </a:rPr>
              <a:t>O). Mají stejné chemické vlastnosti (počet elektronů zůstává stejný), ale jinou hmotnost. Jednotlivé izotopy prvků se nazývají </a:t>
            </a:r>
            <a:r>
              <a:rPr lang="cs-CZ" b="1" dirty="0">
                <a:latin typeface="Calibri" pitchFamily="34" charset="0"/>
              </a:rPr>
              <a:t>nuklidy.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dirty="0">
                <a:latin typeface="Calibri" pitchFamily="34" charset="0"/>
              </a:rPr>
              <a:t>Pokud má jádro moc nebo málo neutronů, stává se nestabilní a dochází ke spontánní emisi částic nebo energie. Takovým izotopům říkáme </a:t>
            </a:r>
            <a:r>
              <a:rPr lang="cs-CZ" b="1" dirty="0">
                <a:latin typeface="Calibri" pitchFamily="34" charset="0"/>
              </a:rPr>
              <a:t>radioaktivní nuklidy</a:t>
            </a:r>
            <a:r>
              <a:rPr lang="cs-CZ" dirty="0">
                <a:latin typeface="Calibri" pitchFamily="34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dirty="0">
                <a:latin typeface="Calibri" pitchFamily="34" charset="0"/>
              </a:rPr>
              <a:t>Tři typy emise během radioaktivního rozpadu: a) </a:t>
            </a:r>
            <a:r>
              <a:rPr lang="cs-CZ" b="1" dirty="0">
                <a:latin typeface="Calibri" pitchFamily="34" charset="0"/>
              </a:rPr>
              <a:t>alfa částice (jádro helia)</a:t>
            </a:r>
            <a:r>
              <a:rPr lang="cs-CZ" dirty="0">
                <a:latin typeface="Calibri" pitchFamily="34" charset="0"/>
              </a:rPr>
              <a:t> se skládá ze 2 protonů a 2 neutronů a je kladně nabitá (při kolizi s okolními atomy si doplní elektrony a vytvoří helium), např. uran, radon, radiu a thorium jsou </a:t>
            </a:r>
            <a:r>
              <a:rPr lang="el-GR" dirty="0">
                <a:latin typeface="Calibri" pitchFamily="34" charset="0"/>
              </a:rPr>
              <a:t>α</a:t>
            </a:r>
            <a:r>
              <a:rPr lang="cs-CZ" dirty="0">
                <a:latin typeface="Calibri" pitchFamily="34" charset="0"/>
              </a:rPr>
              <a:t> zářiči b) </a:t>
            </a:r>
            <a:r>
              <a:rPr lang="cs-CZ" b="1" dirty="0">
                <a:latin typeface="Calibri" pitchFamily="34" charset="0"/>
              </a:rPr>
              <a:t>beta částice </a:t>
            </a:r>
            <a:r>
              <a:rPr lang="cs-CZ" dirty="0">
                <a:latin typeface="Calibri" pitchFamily="34" charset="0"/>
              </a:rPr>
              <a:t>se skládá z elektronů a je nabitá záporně (např. </a:t>
            </a:r>
            <a:r>
              <a:rPr lang="cs-CZ" baseline="30000" dirty="0">
                <a:latin typeface="Calibri" pitchFamily="34" charset="0"/>
              </a:rPr>
              <a:t>90</a:t>
            </a:r>
            <a:r>
              <a:rPr lang="cs-CZ" dirty="0">
                <a:latin typeface="Calibri" pitchFamily="34" charset="0"/>
              </a:rPr>
              <a:t>Sr), c) </a:t>
            </a:r>
            <a:r>
              <a:rPr lang="cs-CZ" b="1" dirty="0" err="1">
                <a:latin typeface="Calibri" pitchFamily="34" charset="0"/>
              </a:rPr>
              <a:t>gamma</a:t>
            </a:r>
            <a:r>
              <a:rPr lang="cs-CZ" b="1" dirty="0">
                <a:latin typeface="Calibri" pitchFamily="34" charset="0"/>
              </a:rPr>
              <a:t> částice – </a:t>
            </a:r>
            <a:r>
              <a:rPr lang="cs-CZ" dirty="0">
                <a:latin typeface="Calibri" pitchFamily="34" charset="0"/>
              </a:rPr>
              <a:t>elektromagnetické záření bez náboje</a:t>
            </a:r>
            <a:r>
              <a:rPr lang="cs-CZ" b="1" dirty="0">
                <a:latin typeface="Calibri" pitchFamily="34" charset="0"/>
              </a:rPr>
              <a:t>, </a:t>
            </a:r>
            <a:r>
              <a:rPr lang="cs-CZ" dirty="0">
                <a:latin typeface="Calibri" pitchFamily="34" charset="0"/>
              </a:rPr>
              <a:t>tvoří kosmické záření a doprovází radioaktivní rozpad (např. </a:t>
            </a:r>
            <a:r>
              <a:rPr lang="cs-CZ" baseline="30000" dirty="0">
                <a:latin typeface="Calibri" pitchFamily="34" charset="0"/>
              </a:rPr>
              <a:t>137</a:t>
            </a:r>
            <a:r>
              <a:rPr lang="cs-CZ" dirty="0">
                <a:latin typeface="Calibri" pitchFamily="34" charset="0"/>
              </a:rPr>
              <a:t>Cs), + d) </a:t>
            </a:r>
            <a:r>
              <a:rPr lang="cs-CZ" b="1" dirty="0">
                <a:latin typeface="Calibri" pitchFamily="34" charset="0"/>
              </a:rPr>
              <a:t>záchyt elektronu</a:t>
            </a:r>
            <a:r>
              <a:rPr lang="cs-CZ" dirty="0">
                <a:latin typeface="Calibri" pitchFamily="34" charset="0"/>
              </a:rPr>
              <a:t> </a:t>
            </a:r>
            <a:r>
              <a:rPr lang="cs-CZ" b="1" dirty="0">
                <a:latin typeface="Calibri" pitchFamily="34" charset="0"/>
              </a:rPr>
              <a:t>–</a:t>
            </a:r>
            <a:r>
              <a:rPr lang="cs-CZ" dirty="0">
                <a:latin typeface="Calibri" pitchFamily="34" charset="0"/>
              </a:rPr>
              <a:t> proton v jádře zachytí elektron k jádru nejbližší a přemění se na neutron za vzniku prvku o jedno protonové číslo menší. Tato přeměna je doprovázena charakteristickým rentgenovým (X) a gama zářením.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4"/>
          <p:cNvSpPr txBox="1">
            <a:spLocks noChangeArrowheads="1"/>
          </p:cNvSpPr>
          <p:nvPr/>
        </p:nvSpPr>
        <p:spPr bwMode="auto">
          <a:xfrm>
            <a:off x="1204913" y="844550"/>
            <a:ext cx="5802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679450" y="528638"/>
            <a:ext cx="1048067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b="1" dirty="0">
                <a:latin typeface="Calibri" pitchFamily="34" charset="0"/>
              </a:rPr>
              <a:t>Willard F. Libby</a:t>
            </a:r>
            <a:r>
              <a:rPr lang="en-US" dirty="0">
                <a:latin typeface="Calibri" pitchFamily="34" charset="0"/>
              </a:rPr>
              <a:t> (1908-1980), </a:t>
            </a:r>
            <a:r>
              <a:rPr lang="en-US" dirty="0" err="1">
                <a:latin typeface="Calibri" pitchFamily="34" charset="0"/>
              </a:rPr>
              <a:t>americký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chemik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b="1" dirty="0">
                <a:latin typeface="Calibri" pitchFamily="34" charset="0"/>
              </a:rPr>
              <a:t>– </a:t>
            </a:r>
            <a:r>
              <a:rPr lang="en-US" b="1" dirty="0" err="1">
                <a:latin typeface="Calibri" pitchFamily="34" charset="0"/>
              </a:rPr>
              <a:t>objev</a:t>
            </a:r>
            <a:r>
              <a:rPr lang="cs-CZ" b="1" dirty="0">
                <a:latin typeface="Calibri" pitchFamily="34" charset="0"/>
              </a:rPr>
              <a:t> radiokarbonových hodin </a:t>
            </a:r>
            <a:r>
              <a:rPr lang="cs-CZ" dirty="0">
                <a:latin typeface="Calibri" pitchFamily="34" charset="0"/>
              </a:rPr>
              <a:t>(1960 za to dostal Nobelovu cenu)</a:t>
            </a:r>
          </a:p>
          <a:p>
            <a:pPr>
              <a:buFont typeface="Arial" charset="0"/>
              <a:buChar char="•"/>
            </a:pPr>
            <a:endParaRPr lang="cs-CZ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cs-CZ" dirty="0">
                <a:latin typeface="Calibri" pitchFamily="34" charset="0"/>
              </a:rPr>
              <a:t>Protony kosmických paprsků vystřelují z jader ve svrchní atmosféře neutrony, které zase bombardují atomy </a:t>
            </a:r>
            <a:r>
              <a:rPr lang="cs-CZ" baseline="30000" dirty="0">
                <a:latin typeface="Calibri" pitchFamily="34" charset="0"/>
              </a:rPr>
              <a:t>14</a:t>
            </a:r>
            <a:r>
              <a:rPr lang="cs-CZ" dirty="0">
                <a:latin typeface="Calibri" pitchFamily="34" charset="0"/>
              </a:rPr>
              <a:t>N (hlavní složka atmosféry) a vzniká tak </a:t>
            </a:r>
            <a:r>
              <a:rPr lang="cs-CZ" b="1" dirty="0">
                <a:latin typeface="Calibri" pitchFamily="34" charset="0"/>
              </a:rPr>
              <a:t>nestabilní radioaktivní </a:t>
            </a:r>
            <a:r>
              <a:rPr lang="cs-CZ" b="1" baseline="30000" dirty="0">
                <a:latin typeface="Calibri" pitchFamily="34" charset="0"/>
              </a:rPr>
              <a:t>14</a:t>
            </a:r>
            <a:r>
              <a:rPr lang="cs-CZ" b="1" dirty="0">
                <a:latin typeface="Calibri" pitchFamily="34" charset="0"/>
              </a:rPr>
              <a:t>C izotop (</a:t>
            </a:r>
            <a:r>
              <a:rPr lang="cs-CZ" dirty="0">
                <a:latin typeface="Calibri" pitchFamily="34" charset="0"/>
              </a:rPr>
              <a:t>M. Kamen a S. Ruben ho poprvé izolovali v laboratoři)</a:t>
            </a:r>
          </a:p>
          <a:p>
            <a:pPr>
              <a:buFont typeface="Arial" charset="0"/>
              <a:buChar char="•"/>
            </a:pPr>
            <a:r>
              <a:rPr lang="cs-CZ" baseline="30000" dirty="0">
                <a:latin typeface="Calibri" pitchFamily="34" charset="0"/>
              </a:rPr>
              <a:t>14</a:t>
            </a:r>
            <a:r>
              <a:rPr lang="cs-CZ" dirty="0">
                <a:latin typeface="Calibri" pitchFamily="34" charset="0"/>
              </a:rPr>
              <a:t>N (7 protonů+7 neutronů) + neutron = </a:t>
            </a:r>
            <a:r>
              <a:rPr lang="cs-CZ" baseline="30000" dirty="0">
                <a:latin typeface="Calibri" pitchFamily="34" charset="0"/>
              </a:rPr>
              <a:t>14</a:t>
            </a:r>
            <a:r>
              <a:rPr lang="cs-CZ" dirty="0">
                <a:latin typeface="Calibri" pitchFamily="34" charset="0"/>
              </a:rPr>
              <a:t>C (6 protonů + 8 neutronů) + proton</a:t>
            </a:r>
          </a:p>
        </p:txBody>
      </p:sp>
      <p:pic>
        <p:nvPicPr>
          <p:cNvPr id="17411" name="Obráze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0913" y="2589213"/>
            <a:ext cx="4319587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703263" y="3052763"/>
            <a:ext cx="6092825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dirty="0">
                <a:latin typeface="Calibri" pitchFamily="34" charset="0"/>
              </a:rPr>
              <a:t>poměr nestabilního </a:t>
            </a:r>
            <a:r>
              <a:rPr lang="pl-PL" baseline="30000" dirty="0">
                <a:latin typeface="Calibri" pitchFamily="34" charset="0"/>
              </a:rPr>
              <a:t>14</a:t>
            </a:r>
            <a:r>
              <a:rPr lang="pl-PL" dirty="0">
                <a:latin typeface="Calibri" pitchFamily="34" charset="0"/>
              </a:rPr>
              <a:t>C ku stabilním </a:t>
            </a:r>
            <a:r>
              <a:rPr lang="pl-PL" baseline="30000" dirty="0">
                <a:latin typeface="Calibri" pitchFamily="34" charset="0"/>
              </a:rPr>
              <a:t>12</a:t>
            </a:r>
            <a:r>
              <a:rPr lang="pl-PL" dirty="0">
                <a:latin typeface="Calibri" pitchFamily="34" charset="0"/>
              </a:rPr>
              <a:t>C a </a:t>
            </a:r>
            <a:r>
              <a:rPr lang="pl-PL" baseline="30000" dirty="0">
                <a:latin typeface="Calibri" pitchFamily="34" charset="0"/>
              </a:rPr>
              <a:t>13</a:t>
            </a:r>
            <a:r>
              <a:rPr lang="pl-PL" dirty="0">
                <a:latin typeface="Calibri" pitchFamily="34" charset="0"/>
              </a:rPr>
              <a:t>C je v a</a:t>
            </a:r>
            <a:r>
              <a:rPr lang="cs-CZ" dirty="0" err="1">
                <a:latin typeface="Calibri" pitchFamily="34" charset="0"/>
              </a:rPr>
              <a:t>tmosféře</a:t>
            </a:r>
            <a:r>
              <a:rPr lang="cs-CZ" dirty="0">
                <a:latin typeface="Calibri" pitchFamily="34" charset="0"/>
              </a:rPr>
              <a:t> konstantní (ca 1:1 bilionu), </a:t>
            </a:r>
          </a:p>
          <a:p>
            <a:r>
              <a:rPr lang="cs-CZ" dirty="0">
                <a:latin typeface="Calibri" pitchFamily="34" charset="0"/>
              </a:rPr>
              <a:t>- tento poměr se ukládá do živých tkání (producenti asimilují, konzumenti konzumují</a:t>
            </a:r>
            <a:r>
              <a:rPr lang="cs-CZ" dirty="0"/>
              <a:t> </a:t>
            </a:r>
            <a:r>
              <a:rPr lang="cs-CZ" dirty="0">
                <a:latin typeface="Calibri" pitchFamily="34" charset="0"/>
              </a:rPr>
              <a:t> producenty)</a:t>
            </a:r>
          </a:p>
          <a:p>
            <a:r>
              <a:rPr lang="pt-BR" dirty="0">
                <a:latin typeface="Calibri" pitchFamily="34" charset="0"/>
              </a:rPr>
              <a:t>- po smrti (zpuštění hodin) se nestabilní </a:t>
            </a:r>
            <a:r>
              <a:rPr lang="pt-BR" baseline="30000" dirty="0">
                <a:latin typeface="Calibri" pitchFamily="34" charset="0"/>
              </a:rPr>
              <a:t>14</a:t>
            </a:r>
            <a:r>
              <a:rPr lang="pt-BR" dirty="0">
                <a:latin typeface="Calibri" pitchFamily="34" charset="0"/>
              </a:rPr>
              <a:t>C rozpadá na </a:t>
            </a:r>
            <a:r>
              <a:rPr lang="pt-BR" baseline="30000" dirty="0">
                <a:latin typeface="Calibri" pitchFamily="34" charset="0"/>
              </a:rPr>
              <a:t>14</a:t>
            </a:r>
            <a:r>
              <a:rPr lang="pt-BR" dirty="0">
                <a:latin typeface="Calibri" pitchFamily="34" charset="0"/>
              </a:rPr>
              <a:t>N</a:t>
            </a:r>
            <a:r>
              <a:rPr lang="cs-CZ" dirty="0">
                <a:latin typeface="Calibri" pitchFamily="34" charset="0"/>
              </a:rPr>
              <a:t> (vyzáření beta částic)</a:t>
            </a:r>
            <a:endParaRPr lang="pt-BR" dirty="0">
              <a:latin typeface="Calibri" pitchFamily="34" charset="0"/>
            </a:endParaRPr>
          </a:p>
          <a:p>
            <a:r>
              <a:rPr lang="pl-PL" dirty="0">
                <a:latin typeface="Calibri" pitchFamily="34" charset="0"/>
              </a:rPr>
              <a:t>– </a:t>
            </a:r>
            <a:r>
              <a:rPr lang="pl-PL" b="1" dirty="0">
                <a:latin typeface="Calibri" pitchFamily="34" charset="0"/>
              </a:rPr>
              <a:t>za 5730 let </a:t>
            </a:r>
            <a:r>
              <a:rPr lang="pl-PL" dirty="0">
                <a:latin typeface="Calibri" pitchFamily="34" charset="0"/>
              </a:rPr>
              <a:t>je koncentrace poloviční </a:t>
            </a:r>
            <a:r>
              <a:rPr lang="pl-PL" dirty="0" smtClean="0">
                <a:latin typeface="Calibri" pitchFamily="34" charset="0"/>
              </a:rPr>
              <a:t> (poločas rozpadu)</a:t>
            </a:r>
            <a:endParaRPr lang="pl-PL" dirty="0">
              <a:latin typeface="Calibri" pitchFamily="34" charset="0"/>
            </a:endParaRPr>
          </a:p>
          <a:p>
            <a:r>
              <a:rPr lang="pl-PL" dirty="0">
                <a:latin typeface="Calibri" pitchFamily="34" charset="0"/>
              </a:rPr>
              <a:t>- omezení na ca 45,000 let, 8 poločasů rozpadu – </a:t>
            </a:r>
            <a:r>
              <a:rPr lang="cs-CZ" dirty="0">
                <a:latin typeface="Calibri" pitchFamily="34" charset="0"/>
              </a:rPr>
              <a:t>ještě měřitelná koncentrace </a:t>
            </a:r>
            <a:r>
              <a:rPr lang="cs-CZ" baseline="30000" dirty="0">
                <a:latin typeface="Calibri" pitchFamily="34" charset="0"/>
              </a:rPr>
              <a:t>14</a:t>
            </a:r>
            <a:r>
              <a:rPr lang="cs-CZ" dirty="0">
                <a:latin typeface="Calibri" pitchFamily="34" charset="0"/>
              </a:rPr>
              <a:t>C</a:t>
            </a:r>
          </a:p>
          <a:p>
            <a:pPr>
              <a:spcBef>
                <a:spcPct val="50000"/>
              </a:spcBef>
            </a:pPr>
            <a:endParaRPr lang="cs-CZ" dirty="0">
              <a:latin typeface="Calibri" pitchFamily="34" charset="0"/>
            </a:endParaRP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8440738" y="3200400"/>
            <a:ext cx="294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rgbClr val="FF0000"/>
                </a:solidFill>
                <a:latin typeface="Calibri" pitchFamily="34" charset="0"/>
              </a:rPr>
              <a:t>Radioaktivní rozpad je vždy exponenciální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19063" y="261938"/>
            <a:ext cx="9559925" cy="50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+mn-lt"/>
                <a:cs typeface="+mn-cs"/>
              </a:rPr>
              <a:t>Radiokarbonové datování je jedno z nejvýznamnějších pro posledních 50 000 let, především pro biotická </a:t>
            </a:r>
            <a:r>
              <a:rPr lang="cs-CZ" dirty="0" err="1">
                <a:latin typeface="+mn-lt"/>
                <a:cs typeface="+mn-cs"/>
              </a:rPr>
              <a:t>proxy</a:t>
            </a:r>
            <a:endParaRPr lang="cs-CZ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>
                <a:latin typeface="+mn-lt"/>
                <a:cs typeface="+mn-cs"/>
              </a:rPr>
              <a:t>Co lze </a:t>
            </a:r>
            <a:r>
              <a:rPr lang="cs-CZ" b="1" dirty="0" smtClean="0">
                <a:latin typeface="+mn-lt"/>
                <a:cs typeface="+mn-cs"/>
              </a:rPr>
              <a:t>datovat</a:t>
            </a:r>
            <a:r>
              <a:rPr lang="cs-CZ" dirty="0" smtClean="0">
                <a:latin typeface="+mn-lt"/>
                <a:cs typeface="+mn-cs"/>
              </a:rPr>
              <a:t>: vše co má uhlík - </a:t>
            </a:r>
            <a:r>
              <a:rPr lang="cs-CZ" dirty="0">
                <a:latin typeface="+mn-lt"/>
                <a:cs typeface="+mn-cs"/>
              </a:rPr>
              <a:t>nejčastěji se datuje  </a:t>
            </a:r>
            <a:r>
              <a:rPr lang="cs-CZ" dirty="0" smtClean="0">
                <a:latin typeface="+mn-lt"/>
                <a:cs typeface="+mn-cs"/>
              </a:rPr>
              <a:t>dřevo (ale dřevní elementy odumírají ještě za života stromu</a:t>
            </a:r>
            <a:r>
              <a:rPr lang="cs-CZ" dirty="0"/>
              <a:t> !!</a:t>
            </a:r>
            <a:r>
              <a:rPr lang="cs-CZ" dirty="0" smtClean="0">
                <a:latin typeface="+mn-lt"/>
                <a:cs typeface="+mn-cs"/>
              </a:rPr>
              <a:t>), </a:t>
            </a:r>
            <a:r>
              <a:rPr lang="cs-CZ" dirty="0">
                <a:latin typeface="+mn-lt"/>
                <a:cs typeface="+mn-cs"/>
              </a:rPr>
              <a:t>rašelina, organické jezerní sedimenty, zbytky </a:t>
            </a:r>
            <a:r>
              <a:rPr lang="cs-CZ" dirty="0" smtClean="0">
                <a:latin typeface="+mn-lt"/>
                <a:cs typeface="+mn-cs"/>
              </a:rPr>
              <a:t>rostlin (semena), </a:t>
            </a:r>
            <a:r>
              <a:rPr lang="cs-CZ" dirty="0">
                <a:latin typeface="+mn-lt"/>
                <a:cs typeface="+mn-cs"/>
              </a:rPr>
              <a:t>uhlíky, ulity měkkýšů a korály. Více problematické jsou kosti a půda. Radiokarbonová data lze získat i z netradičních materiálů jako je oblečení, výrobky z kovů nebo fosilní pigment.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>
                <a:latin typeface="+mn-lt"/>
                <a:cs typeface="+mn-cs"/>
              </a:rPr>
              <a:t>Nejčastější metody: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i="1" dirty="0">
                <a:latin typeface="+mn-lt"/>
                <a:cs typeface="+mn-cs"/>
              </a:rPr>
              <a:t>Konvenční metody </a:t>
            </a:r>
            <a:r>
              <a:rPr lang="cs-CZ" dirty="0">
                <a:latin typeface="+mn-lt"/>
                <a:cs typeface="+mn-cs"/>
              </a:rPr>
              <a:t>(„</a:t>
            </a:r>
            <a:r>
              <a:rPr lang="cs-CZ" dirty="0" err="1">
                <a:latin typeface="+mn-lt"/>
                <a:cs typeface="+mn-cs"/>
              </a:rPr>
              <a:t>decay</a:t>
            </a:r>
            <a:r>
              <a:rPr lang="cs-CZ" dirty="0">
                <a:latin typeface="+mn-lt"/>
                <a:cs typeface="+mn-cs"/>
              </a:rPr>
              <a:t> </a:t>
            </a:r>
            <a:r>
              <a:rPr lang="cs-CZ" dirty="0" err="1">
                <a:latin typeface="+mn-lt"/>
                <a:cs typeface="+mn-cs"/>
              </a:rPr>
              <a:t>counting</a:t>
            </a:r>
            <a:r>
              <a:rPr lang="cs-CZ" dirty="0">
                <a:latin typeface="+mn-lt"/>
                <a:cs typeface="+mn-cs"/>
              </a:rPr>
              <a:t>“) stanovují počet radioaktivních přeměn ve vzorku za časovou jednotku, tj.</a:t>
            </a:r>
            <a:r>
              <a:rPr lang="cs-CZ" i="1" dirty="0">
                <a:latin typeface="+mn-lt"/>
                <a:cs typeface="+mn-cs"/>
              </a:rPr>
              <a:t> </a:t>
            </a:r>
            <a:r>
              <a:rPr lang="cs-CZ" dirty="0">
                <a:latin typeface="+mn-lt"/>
                <a:cs typeface="+mn-cs"/>
              </a:rPr>
              <a:t>měří se emise beta paprsků u </a:t>
            </a:r>
            <a:r>
              <a:rPr lang="cs-CZ" baseline="30000" dirty="0">
                <a:latin typeface="+mn-lt"/>
                <a:cs typeface="+mn-cs"/>
              </a:rPr>
              <a:t>14</a:t>
            </a:r>
            <a:r>
              <a:rPr lang="cs-CZ" dirty="0">
                <a:latin typeface="+mn-lt"/>
                <a:cs typeface="+mn-cs"/>
              </a:rPr>
              <a:t>C atomů za určitý čas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i="1" dirty="0" err="1">
                <a:latin typeface="+mn-lt"/>
                <a:cs typeface="+mn-cs"/>
              </a:rPr>
              <a:t>Accelerator</a:t>
            </a:r>
            <a:r>
              <a:rPr lang="cs-CZ" i="1" dirty="0">
                <a:latin typeface="+mn-lt"/>
                <a:cs typeface="+mn-cs"/>
              </a:rPr>
              <a:t> </a:t>
            </a:r>
            <a:r>
              <a:rPr lang="cs-CZ" i="1" dirty="0" err="1">
                <a:latin typeface="+mn-lt"/>
                <a:cs typeface="+mn-cs"/>
              </a:rPr>
              <a:t>mass</a:t>
            </a:r>
            <a:r>
              <a:rPr lang="cs-CZ" i="1" dirty="0">
                <a:latin typeface="+mn-lt"/>
                <a:cs typeface="+mn-cs"/>
              </a:rPr>
              <a:t> spektrometry (</a:t>
            </a:r>
            <a:r>
              <a:rPr lang="cs-CZ" dirty="0">
                <a:latin typeface="+mn-lt"/>
                <a:cs typeface="+mn-cs"/>
              </a:rPr>
              <a:t>AMS): Atomový hmotnostní spektrometr využívá elektromagnetického urychlovače částic k přímému počítání jednotlivých atomů („direct </a:t>
            </a:r>
            <a:r>
              <a:rPr lang="cs-CZ" dirty="0" err="1">
                <a:latin typeface="+mn-lt"/>
                <a:cs typeface="+mn-cs"/>
              </a:rPr>
              <a:t>counting</a:t>
            </a:r>
            <a:r>
              <a:rPr lang="cs-CZ" dirty="0">
                <a:latin typeface="+mn-lt"/>
                <a:cs typeface="+mn-cs"/>
              </a:rPr>
              <a:t>“) s hmotovými čísly 12, 13 a 14, které jsou pak přepočítány na aktivitu </a:t>
            </a:r>
            <a:r>
              <a:rPr lang="cs-CZ" baseline="30000" dirty="0">
                <a:latin typeface="+mn-lt"/>
                <a:cs typeface="+mn-cs"/>
              </a:rPr>
              <a:t>14</a:t>
            </a:r>
            <a:r>
              <a:rPr lang="cs-CZ" dirty="0">
                <a:latin typeface="+mn-lt"/>
                <a:cs typeface="+mn-cs"/>
              </a:rPr>
              <a:t>C.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  <a:cs typeface="+mn-cs"/>
              </a:rPr>
              <a:t>     Výhoda: stačí velice málo materiálu – jednotky až stovky mg </a:t>
            </a:r>
            <a:endParaRPr lang="cs-CZ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>
                <a:latin typeface="+mn-lt"/>
                <a:cs typeface="+mn-cs"/>
              </a:rPr>
              <a:t>(</a:t>
            </a:r>
            <a:r>
              <a:rPr lang="cs-CZ" dirty="0">
                <a:latin typeface="+mn-lt"/>
                <a:cs typeface="+mn-cs"/>
              </a:rPr>
              <a:t>např. 1 hořčičné semínko, pylový koncentrát, vlákna, uhlíkaté příměsi v keramice)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+mn-lt"/>
                <a:cs typeface="+mn-cs"/>
              </a:rPr>
              <a:t>Existuje celá řada laboratoří, v Polsku (Poznaň), v Holandsku (Groningen),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  <a:cs typeface="+mn-cs"/>
              </a:rPr>
              <a:t> Anglie (Londýn), </a:t>
            </a:r>
            <a:r>
              <a:rPr lang="cs-CZ" dirty="0" smtClean="0">
                <a:latin typeface="+mn-lt"/>
                <a:cs typeface="+mn-cs"/>
              </a:rPr>
              <a:t>Maďarsko (Debrecen), USA </a:t>
            </a:r>
            <a:r>
              <a:rPr lang="cs-CZ" dirty="0">
                <a:latin typeface="+mn-lt"/>
                <a:cs typeface="+mn-cs"/>
              </a:rPr>
              <a:t>(např. University of </a:t>
            </a:r>
            <a:r>
              <a:rPr lang="cs-CZ" dirty="0" smtClean="0">
                <a:latin typeface="+mn-lt"/>
                <a:cs typeface="+mn-cs"/>
              </a:rPr>
              <a:t>Georgia)</a:t>
            </a:r>
            <a:endParaRPr lang="cs-CZ" dirty="0">
              <a:latin typeface="+mn-lt"/>
              <a:cs typeface="+mn-cs"/>
            </a:endParaRPr>
          </a:p>
        </p:txBody>
      </p:sp>
      <p:pic>
        <p:nvPicPr>
          <p:cNvPr id="18434" name="Obráze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7400" y="3983038"/>
            <a:ext cx="3670300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ovéPole 2"/>
          <p:cNvSpPr txBox="1">
            <a:spLocks noChangeArrowheads="1"/>
          </p:cNvSpPr>
          <p:nvPr/>
        </p:nvSpPr>
        <p:spPr bwMode="auto">
          <a:xfrm>
            <a:off x="474663" y="320675"/>
            <a:ext cx="1148397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dirty="0">
                <a:latin typeface="Calibri" pitchFamily="34" charset="0"/>
              </a:rPr>
              <a:t>Ale:</a:t>
            </a:r>
            <a:r>
              <a:rPr lang="cs-CZ" dirty="0">
                <a:latin typeface="Calibri" pitchFamily="34" charset="0"/>
              </a:rPr>
              <a:t> ukázalo se, že původní předpoklad, že relativní obsah izotopu </a:t>
            </a:r>
            <a:r>
              <a:rPr lang="cs-CZ" baseline="30000" dirty="0">
                <a:latin typeface="Calibri" pitchFamily="34" charset="0"/>
              </a:rPr>
              <a:t>14</a:t>
            </a:r>
            <a:r>
              <a:rPr lang="cs-CZ" dirty="0">
                <a:latin typeface="Calibri" pitchFamily="34" charset="0"/>
              </a:rPr>
              <a:t>C v atmosféře je dlouhodobě stabilní se nepotvrdil.</a:t>
            </a:r>
          </a:p>
          <a:p>
            <a:endParaRPr lang="cs-CZ" dirty="0">
              <a:latin typeface="Calibri" pitchFamily="34" charset="0"/>
            </a:endParaRPr>
          </a:p>
          <a:p>
            <a:r>
              <a:rPr lang="cs-CZ" b="1" dirty="0">
                <a:latin typeface="Calibri" pitchFamily="34" charset="0"/>
              </a:rPr>
              <a:t>Důvody:</a:t>
            </a:r>
            <a:r>
              <a:rPr lang="cs-CZ" dirty="0">
                <a:latin typeface="Calibri" pitchFamily="34" charset="0"/>
              </a:rPr>
              <a:t> Proměnlivá aktivita slunce a změny v magnetickém poli</a:t>
            </a:r>
          </a:p>
          <a:p>
            <a:endParaRPr lang="cs-CZ" dirty="0">
              <a:latin typeface="Calibri" pitchFamily="34" charset="0"/>
            </a:endParaRPr>
          </a:p>
          <a:p>
            <a:r>
              <a:rPr lang="cs-CZ" b="1" dirty="0">
                <a:latin typeface="Calibri" pitchFamily="34" charset="0"/>
              </a:rPr>
              <a:t>Důsledek:</a:t>
            </a:r>
            <a:r>
              <a:rPr lang="cs-CZ" dirty="0">
                <a:latin typeface="Calibri" pitchFamily="34" charset="0"/>
              </a:rPr>
              <a:t> zjištěný (nekalibrovaný) věk není absolutní, nutná kalibrace ˗ nekalibrovaná </a:t>
            </a:r>
            <a:r>
              <a:rPr lang="cs-CZ" baseline="30000" dirty="0">
                <a:latin typeface="Calibri" pitchFamily="34" charset="0"/>
              </a:rPr>
              <a:t>14</a:t>
            </a:r>
            <a:r>
              <a:rPr lang="cs-CZ" dirty="0">
                <a:latin typeface="Calibri" pitchFamily="34" charset="0"/>
              </a:rPr>
              <a:t>C data jsou vždy znatelně mladší než absolutní</a:t>
            </a:r>
          </a:p>
          <a:p>
            <a:endParaRPr lang="cs-CZ" dirty="0">
              <a:latin typeface="Calibri" pitchFamily="34" charset="0"/>
            </a:endParaRPr>
          </a:p>
          <a:p>
            <a:r>
              <a:rPr lang="cs-CZ" b="1" dirty="0">
                <a:latin typeface="Calibri" pitchFamily="34" charset="0"/>
              </a:rPr>
              <a:t>Řešení:</a:t>
            </a:r>
            <a:r>
              <a:rPr lang="cs-CZ" dirty="0">
                <a:latin typeface="Calibri" pitchFamily="34" charset="0"/>
              </a:rPr>
              <a:t> zavedení kalibrace neboli korekce časových údajů na podkladě křivky popisující vývoj atmosférických </a:t>
            </a:r>
            <a:r>
              <a:rPr lang="cs-CZ" baseline="30000" dirty="0" smtClean="0">
                <a:latin typeface="Calibri" pitchFamily="34" charset="0"/>
              </a:rPr>
              <a:t>14</a:t>
            </a:r>
            <a:r>
              <a:rPr lang="cs-CZ" dirty="0" smtClean="0">
                <a:latin typeface="Calibri" pitchFamily="34" charset="0"/>
              </a:rPr>
              <a:t>C </a:t>
            </a:r>
            <a:r>
              <a:rPr lang="cs-CZ" dirty="0">
                <a:latin typeface="Calibri" pitchFamily="34" charset="0"/>
              </a:rPr>
              <a:t>koncentrací během minulosti. První takovou křivku se podařilo získat radiokarbonovým datováním jednotlivých letokruhů dlouhověkých borovic (</a:t>
            </a:r>
            <a:r>
              <a:rPr lang="cs-CZ" i="1" dirty="0" err="1">
                <a:latin typeface="Calibri" pitchFamily="34" charset="0"/>
              </a:rPr>
              <a:t>Pinus</a:t>
            </a:r>
            <a:r>
              <a:rPr lang="cs-CZ" i="1" dirty="0">
                <a:latin typeface="Calibri" pitchFamily="34" charset="0"/>
              </a:rPr>
              <a:t> </a:t>
            </a:r>
            <a:r>
              <a:rPr lang="cs-CZ" i="1" dirty="0" err="1">
                <a:latin typeface="Calibri" pitchFamily="34" charset="0"/>
              </a:rPr>
              <a:t>longaeva</a:t>
            </a:r>
            <a:r>
              <a:rPr lang="cs-CZ" i="1" dirty="0">
                <a:latin typeface="Calibri" pitchFamily="34" charset="0"/>
              </a:rPr>
              <a:t> = </a:t>
            </a:r>
            <a:r>
              <a:rPr lang="cs-CZ" i="1" dirty="0" err="1">
                <a:latin typeface="Calibri" pitchFamily="34" charset="0"/>
              </a:rPr>
              <a:t>aristata</a:t>
            </a:r>
            <a:r>
              <a:rPr lang="cs-CZ" dirty="0">
                <a:latin typeface="Calibri" pitchFamily="34" charset="0"/>
              </a:rPr>
              <a:t>) z </a:t>
            </a:r>
            <a:r>
              <a:rPr lang="cs-CZ" dirty="0" err="1">
                <a:latin typeface="Calibri" pitchFamily="34" charset="0"/>
              </a:rPr>
              <a:t>jz</a:t>
            </a:r>
            <a:r>
              <a:rPr lang="cs-CZ" dirty="0">
                <a:latin typeface="Calibri" pitchFamily="34" charset="0"/>
              </a:rPr>
              <a:t>. USA – dožívají se až 5 000 let. </a:t>
            </a:r>
          </a:p>
          <a:p>
            <a:r>
              <a:rPr lang="cs-CZ" dirty="0">
                <a:latin typeface="Calibri" pitchFamily="34" charset="0"/>
              </a:rPr>
              <a:t>Napojením na fosilní kmeny z Irska a Německa – souvislá křivka do 11,300 BP (IntCal98; </a:t>
            </a:r>
            <a:r>
              <a:rPr lang="cs-CZ" dirty="0" err="1">
                <a:latin typeface="Calibri" pitchFamily="34" charset="0"/>
              </a:rPr>
              <a:t>Stuiver</a:t>
            </a:r>
            <a:r>
              <a:rPr lang="cs-CZ" dirty="0">
                <a:latin typeface="Calibri" pitchFamily="34" charset="0"/>
              </a:rPr>
              <a:t> and Van der </a:t>
            </a:r>
            <a:r>
              <a:rPr lang="cs-CZ" dirty="0" err="1">
                <a:latin typeface="Calibri" pitchFamily="34" charset="0"/>
              </a:rPr>
              <a:t>Pflicht</a:t>
            </a:r>
            <a:r>
              <a:rPr lang="cs-CZ" dirty="0">
                <a:latin typeface="Calibri" pitchFamily="34" charset="0"/>
              </a:rPr>
              <a:t> 1998). Novější kalibrační křivka (IntCal04) byla konstruována do 26,000 BP a využívá párová radiokarbonová a uranová data z korálů a </a:t>
            </a:r>
            <a:r>
              <a:rPr lang="cs-CZ" dirty="0" err="1">
                <a:latin typeface="Calibri" pitchFamily="34" charset="0"/>
              </a:rPr>
              <a:t>foraminifer</a:t>
            </a:r>
            <a:r>
              <a:rPr lang="cs-CZ" dirty="0">
                <a:latin typeface="Calibri" pitchFamily="34" charset="0"/>
              </a:rPr>
              <a:t> (</a:t>
            </a:r>
            <a:r>
              <a:rPr lang="cs-CZ" dirty="0" err="1">
                <a:latin typeface="Calibri" pitchFamily="34" charset="0"/>
              </a:rPr>
              <a:t>Reimer</a:t>
            </a:r>
            <a:r>
              <a:rPr lang="cs-CZ" dirty="0">
                <a:latin typeface="Calibri" pitchFamily="34" charset="0"/>
              </a:rPr>
              <a:t> et al. 2004). Program </a:t>
            </a:r>
            <a:r>
              <a:rPr lang="cs-CZ" dirty="0" err="1">
                <a:latin typeface="Calibri" pitchFamily="34" charset="0"/>
              </a:rPr>
              <a:t>Oxcal</a:t>
            </a:r>
            <a:r>
              <a:rPr lang="cs-CZ" dirty="0">
                <a:latin typeface="Calibri" pitchFamily="34" charset="0"/>
              </a:rPr>
              <a:t>  </a:t>
            </a:r>
            <a:r>
              <a:rPr lang="cs-CZ" dirty="0">
                <a:latin typeface="Calibri" pitchFamily="34" charset="0"/>
                <a:hlinkClick r:id="rId2"/>
              </a:rPr>
              <a:t>https://c14.arch.ox.ac.uk/oxcal/OxCal.html</a:t>
            </a:r>
            <a:endParaRPr lang="cs-CZ" dirty="0">
              <a:latin typeface="Calibri" pitchFamily="34" charset="0"/>
            </a:endParaRPr>
          </a:p>
          <a:p>
            <a:r>
              <a:rPr lang="cs-CZ" dirty="0">
                <a:latin typeface="Calibri" pitchFamily="34" charset="0"/>
              </a:rPr>
              <a:t>Nejnovější je křivka IntCal13 a sahá 50 000 let zpátky.   </a:t>
            </a:r>
          </a:p>
        </p:txBody>
      </p:sp>
      <p:pic>
        <p:nvPicPr>
          <p:cNvPr id="19458" name="Obrázek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138" y="4344988"/>
            <a:ext cx="3516312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Obrázek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4288" y="4314825"/>
            <a:ext cx="57118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913" y="1187450"/>
            <a:ext cx="6427787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ovéPole 2"/>
          <p:cNvSpPr txBox="1">
            <a:spLocks noChangeArrowheads="1"/>
          </p:cNvSpPr>
          <p:nvPr/>
        </p:nvSpPr>
        <p:spPr bwMode="auto">
          <a:xfrm>
            <a:off x="1839913" y="582613"/>
            <a:ext cx="41687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>
                <a:latin typeface="Calibri" pitchFamily="34" charset="0"/>
              </a:rPr>
              <a:t>Kalibrační křivka IntCal98</a:t>
            </a:r>
          </a:p>
        </p:txBody>
      </p:sp>
      <p:pic>
        <p:nvPicPr>
          <p:cNvPr id="20483" name="Obrázek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4013" y="936625"/>
            <a:ext cx="5126037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5600" y="395288"/>
            <a:ext cx="10807700" cy="6186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+mn-lt"/>
                <a:cs typeface="+mn-cs"/>
              </a:rPr>
              <a:t>Další možné komplikace a chyby radiokarbonového datování: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b="1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i="1" dirty="0">
                <a:latin typeface="+mn-lt"/>
                <a:cs typeface="+mn-cs"/>
              </a:rPr>
              <a:t>Kontaminace mladším materiálem: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  <a:cs typeface="+mn-cs"/>
              </a:rPr>
              <a:t> - hlubší vrstvy mohou být kontaminovány mladšími kořeny nebo </a:t>
            </a:r>
            <a:r>
              <a:rPr lang="cs-CZ" dirty="0" err="1">
                <a:latin typeface="+mn-lt"/>
                <a:cs typeface="+mn-cs"/>
              </a:rPr>
              <a:t>huminovými</a:t>
            </a:r>
            <a:r>
              <a:rPr lang="cs-CZ" dirty="0">
                <a:latin typeface="+mn-lt"/>
                <a:cs typeface="+mn-cs"/>
              </a:rPr>
              <a:t> kyselinami (problém datování vzorků sedimentů tzv. „</a:t>
            </a:r>
            <a:r>
              <a:rPr lang="cs-CZ" dirty="0" err="1">
                <a:latin typeface="+mn-lt"/>
                <a:cs typeface="+mn-cs"/>
              </a:rPr>
              <a:t>bulk</a:t>
            </a:r>
            <a:r>
              <a:rPr lang="cs-CZ" dirty="0">
                <a:latin typeface="+mn-lt"/>
                <a:cs typeface="+mn-cs"/>
              </a:rPr>
              <a:t>“)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dirty="0" err="1">
                <a:latin typeface="+mn-lt"/>
                <a:cs typeface="+mn-cs"/>
              </a:rPr>
              <a:t>bioturbace</a:t>
            </a:r>
            <a:r>
              <a:rPr lang="cs-CZ" dirty="0">
                <a:latin typeface="+mn-lt"/>
                <a:cs typeface="+mn-cs"/>
              </a:rPr>
              <a:t> (půdními organismy, ryby v případě jezer atd</a:t>
            </a:r>
            <a:r>
              <a:rPr lang="cs-CZ" dirty="0" smtClean="0">
                <a:latin typeface="+mn-lt"/>
                <a:cs typeface="+mn-cs"/>
              </a:rPr>
              <a:t>.), růst kořenů</a:t>
            </a:r>
            <a:endParaRPr lang="cs-CZ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  <a:cs typeface="+mn-cs"/>
              </a:rPr>
              <a:t>Relativně malá kontaminace recentním uhlíkem způsobí velkou chybu (výrazně vyšší aktivita </a:t>
            </a:r>
            <a:r>
              <a:rPr lang="cs-CZ" dirty="0" err="1">
                <a:latin typeface="+mn-lt"/>
                <a:cs typeface="+mn-cs"/>
              </a:rPr>
              <a:t>radiokarbonu</a:t>
            </a:r>
            <a:r>
              <a:rPr lang="cs-CZ" dirty="0">
                <a:latin typeface="+mn-lt"/>
                <a:cs typeface="+mn-cs"/>
              </a:rPr>
              <a:t> </a:t>
            </a:r>
            <a:r>
              <a:rPr lang="cs-CZ" baseline="30000" dirty="0">
                <a:latin typeface="+mn-lt"/>
                <a:cs typeface="+mn-cs"/>
              </a:rPr>
              <a:t>14</a:t>
            </a:r>
            <a:r>
              <a:rPr lang="cs-CZ" dirty="0">
                <a:latin typeface="+mn-lt"/>
                <a:cs typeface="+mn-cs"/>
              </a:rPr>
              <a:t>C v současnosti oproti starým vzorkům). Čím starší vzorek, tím větší chyba. Např.: 1% kontaminace recentního karbonu do 17 tisíc let starého vzorku sníží stáří o 600 let.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cs-CZ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i="1" dirty="0">
                <a:latin typeface="+mn-lt"/>
                <a:cs typeface="+mn-cs"/>
              </a:rPr>
              <a:t>Kontaminace starším uhlíkem </a:t>
            </a:r>
            <a:r>
              <a:rPr lang="cs-CZ" dirty="0">
                <a:latin typeface="+mn-lt"/>
                <a:cs typeface="+mn-cs"/>
              </a:rPr>
              <a:t>– chyby při datování vápnitých jezerních sedimentů (starý uhlík z uhličitanu vápenatého)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  <a:cs typeface="+mn-cs"/>
              </a:rPr>
              <a:t>  tzv.  „hard </a:t>
            </a:r>
            <a:r>
              <a:rPr lang="cs-CZ" dirty="0" err="1">
                <a:latin typeface="+mn-lt"/>
                <a:cs typeface="+mn-cs"/>
              </a:rPr>
              <a:t>water</a:t>
            </a:r>
            <a:r>
              <a:rPr lang="cs-CZ" dirty="0">
                <a:latin typeface="+mn-lt"/>
                <a:cs typeface="+mn-cs"/>
              </a:rPr>
              <a:t> </a:t>
            </a:r>
            <a:r>
              <a:rPr lang="cs-CZ" dirty="0" err="1">
                <a:latin typeface="+mn-lt"/>
                <a:cs typeface="+mn-cs"/>
              </a:rPr>
              <a:t>error</a:t>
            </a:r>
            <a:r>
              <a:rPr lang="cs-CZ" dirty="0">
                <a:latin typeface="+mn-lt"/>
                <a:cs typeface="+mn-cs"/>
              </a:rPr>
              <a:t>“ vodní </a:t>
            </a:r>
            <a:r>
              <a:rPr lang="cs-CZ" dirty="0" err="1">
                <a:latin typeface="+mn-lt"/>
                <a:cs typeface="+mn-cs"/>
              </a:rPr>
              <a:t>makrofyta</a:t>
            </a:r>
            <a:r>
              <a:rPr lang="cs-CZ" dirty="0">
                <a:latin typeface="+mn-lt"/>
                <a:cs typeface="+mn-cs"/>
              </a:rPr>
              <a:t> přijímají CO</a:t>
            </a:r>
            <a:r>
              <a:rPr lang="cs-CZ" baseline="-25000" dirty="0">
                <a:latin typeface="+mn-lt"/>
                <a:cs typeface="+mn-cs"/>
              </a:rPr>
              <a:t>2</a:t>
            </a:r>
            <a:r>
              <a:rPr lang="cs-CZ" dirty="0">
                <a:latin typeface="+mn-lt"/>
                <a:cs typeface="+mn-cs"/>
              </a:rPr>
              <a:t> nejenom ze </a:t>
            </a:r>
            <a:r>
              <a:rPr lang="cs-CZ" dirty="0" smtClean="0">
                <a:latin typeface="+mn-lt"/>
                <a:cs typeface="+mn-cs"/>
              </a:rPr>
              <a:t>vzduchu, </a:t>
            </a:r>
            <a:r>
              <a:rPr lang="cs-CZ" dirty="0">
                <a:latin typeface="+mn-lt"/>
                <a:cs typeface="+mn-cs"/>
              </a:rPr>
              <a:t>ale i z vody, kde je rozpuštěný starý uhlík. Práce </a:t>
            </a:r>
            <a:r>
              <a:rPr lang="cs-CZ" dirty="0" err="1">
                <a:latin typeface="+mn-lt"/>
                <a:cs typeface="+mn-cs"/>
              </a:rPr>
              <a:t>Grimm</a:t>
            </a:r>
            <a:r>
              <a:rPr lang="cs-CZ" dirty="0">
                <a:latin typeface="+mn-lt"/>
                <a:cs typeface="+mn-cs"/>
              </a:rPr>
              <a:t> et al. 2009 – běžná </a:t>
            </a:r>
            <a:r>
              <a:rPr lang="cs-CZ" dirty="0" smtClean="0">
                <a:latin typeface="+mn-lt"/>
                <a:cs typeface="+mn-cs"/>
              </a:rPr>
              <a:t>chyba u jezer 500-2000.</a:t>
            </a:r>
            <a:endParaRPr lang="cs-CZ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i="1" dirty="0">
                <a:latin typeface="+mn-lt"/>
                <a:cs typeface="+mn-cs"/>
              </a:rPr>
              <a:t>Kontaminace při odebírání (vrtání) v terénu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i="1" dirty="0">
                <a:latin typeface="+mn-lt"/>
                <a:cs typeface="+mn-cs"/>
              </a:rPr>
              <a:t>Kontaminace při skladování vzorků na datování v laboratoři (růst </a:t>
            </a:r>
            <a:r>
              <a:rPr lang="cs-CZ" i="1" dirty="0" smtClean="0">
                <a:latin typeface="+mn-lt"/>
                <a:cs typeface="+mn-cs"/>
              </a:rPr>
              <a:t>hub-recentní uhlík)</a:t>
            </a:r>
            <a:endParaRPr lang="cs-CZ" i="1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i="1" dirty="0">
                <a:latin typeface="+mn-lt"/>
                <a:cs typeface="+mn-cs"/>
              </a:rPr>
              <a:t>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</TotalTime>
  <Words>4270</Words>
  <Application>Microsoft Office PowerPoint</Application>
  <PresentationFormat>Širokoúhlá obrazovka</PresentationFormat>
  <Paragraphs>328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Verdana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Michal</dc:creator>
  <cp:lastModifiedBy>reviewer</cp:lastModifiedBy>
  <cp:revision>168</cp:revision>
  <cp:lastPrinted>2017-10-23T09:28:38Z</cp:lastPrinted>
  <dcterms:created xsi:type="dcterms:W3CDTF">2013-10-21T10:07:55Z</dcterms:created>
  <dcterms:modified xsi:type="dcterms:W3CDTF">2017-10-25T15:06:34Z</dcterms:modified>
</cp:coreProperties>
</file>