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353" r:id="rId2"/>
    <p:sldId id="260" r:id="rId3"/>
    <p:sldId id="274" r:id="rId4"/>
    <p:sldId id="276" r:id="rId5"/>
    <p:sldId id="265" r:id="rId6"/>
    <p:sldId id="266" r:id="rId7"/>
    <p:sldId id="267" r:id="rId8"/>
    <p:sldId id="268" r:id="rId9"/>
    <p:sldId id="279" r:id="rId10"/>
    <p:sldId id="277" r:id="rId11"/>
    <p:sldId id="278" r:id="rId12"/>
    <p:sldId id="282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264" r:id="rId24"/>
    <p:sldId id="303" r:id="rId25"/>
    <p:sldId id="304" r:id="rId26"/>
    <p:sldId id="312" r:id="rId27"/>
    <p:sldId id="313" r:id="rId28"/>
    <p:sldId id="325" r:id="rId29"/>
    <p:sldId id="337" r:id="rId30"/>
    <p:sldId id="326" r:id="rId31"/>
    <p:sldId id="335" r:id="rId32"/>
    <p:sldId id="327" r:id="rId33"/>
    <p:sldId id="329" r:id="rId34"/>
    <p:sldId id="330" r:id="rId35"/>
    <p:sldId id="331" r:id="rId36"/>
    <p:sldId id="332" r:id="rId37"/>
    <p:sldId id="333" r:id="rId38"/>
    <p:sldId id="334" r:id="rId39"/>
    <p:sldId id="336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288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 varScale="1">
        <p:scale>
          <a:sx n="110" d="100"/>
          <a:sy n="110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10.11.2017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0347D-ED56-48D0-824E-56DBFB3C5F9C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46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1B6F1-A772-49D9-960D-F1232879BB7E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67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EB0F-D28F-4A2B-92A6-30296FBE847F}" type="datetime1">
              <a:rPr lang="cs-CZ" smtClean="0"/>
              <a:t>10.11.2017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5012-4D43-480B-87AC-47C341436C01}" type="datetime1">
              <a:rPr lang="cs-CZ" smtClean="0"/>
              <a:t>10.11.2017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6F5-99AA-40A4-B459-E8EB4A83F14D}" type="datetime1">
              <a:rPr lang="cs-CZ" smtClean="0"/>
              <a:t>10.11.2017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EB94-DB43-4693-8A4C-473A735506E7}" type="datetime1">
              <a:rPr lang="cs-CZ" smtClean="0"/>
              <a:t>10.11.2017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81B9-358A-4CCF-B751-F04837BA9DF6}" type="datetime1">
              <a:rPr lang="cs-CZ" smtClean="0"/>
              <a:t>10.11.2017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5EB5-B645-4473-B9F9-2B81B7DBEA6D}" type="datetime1">
              <a:rPr lang="cs-CZ" smtClean="0"/>
              <a:t>10.11.2017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107E-C88E-4D93-94CE-6F2C10530FA0}" type="datetime1">
              <a:rPr lang="cs-CZ" smtClean="0"/>
              <a:t>10.11.2017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335-0575-467B-A04C-4438B5C90711}" type="datetime1">
              <a:rPr lang="cs-CZ" smtClean="0"/>
              <a:t>10.11.2017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F6F8-A0A3-4784-9C4B-92F314619428}" type="datetime1">
              <a:rPr lang="cs-CZ" smtClean="0"/>
              <a:t>10.11.2017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43B5-A8B4-4013-A257-16D7EB8D0DAD}" type="datetime1">
              <a:rPr lang="cs-CZ" smtClean="0"/>
              <a:t>10.11.2017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F6FD-ACD4-41E2-A4C6-D1A371FF9C6E}" type="datetime1">
              <a:rPr lang="cs-CZ" smtClean="0"/>
              <a:t>10.11.2017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A4ED-C21B-42DB-90E8-90F683175418}" type="datetime1">
              <a:rPr lang="cs-CZ" smtClean="0"/>
              <a:t>10.11.2017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44344"/>
            <a:ext cx="7772400" cy="1470025"/>
          </a:xfrm>
        </p:spPr>
        <p:txBody>
          <a:bodyPr/>
          <a:lstStyle/>
          <a:p>
            <a:r>
              <a:rPr lang="cs-CZ" dirty="0" err="1" smtClean="0"/>
              <a:t>Bacillariophyceae</a:t>
            </a:r>
            <a:r>
              <a:rPr lang="cs-CZ" dirty="0" smtClean="0"/>
              <a:t> - Rozsivky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6400800" cy="1752600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61062"/>
            <a:ext cx="5393250" cy="54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7188" y="214313"/>
            <a:ext cx="77724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/>
              <a:t>Systém</a:t>
            </a:r>
            <a:endParaRPr lang="cs-CZ" sz="3600" dirty="0"/>
          </a:p>
        </p:txBody>
      </p:sp>
      <p:sp>
        <p:nvSpPr>
          <p:cNvPr id="14339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85750" y="714375"/>
            <a:ext cx="8572500" cy="58578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dirty="0" smtClean="0">
                <a:solidFill>
                  <a:srgbClr val="996633"/>
                </a:solidFill>
              </a:rPr>
              <a:t>    </a:t>
            </a:r>
            <a:r>
              <a:rPr lang="cs-CZ" sz="2400" u="sng" dirty="0" smtClean="0">
                <a:solidFill>
                  <a:srgbClr val="996633"/>
                </a:solidFill>
              </a:rPr>
              <a:t>1. Centrické rozsivky</a:t>
            </a:r>
            <a:r>
              <a:rPr lang="cs-CZ" sz="2400" dirty="0" smtClean="0">
                <a:solidFill>
                  <a:srgbClr val="996633"/>
                </a:solidFill>
              </a:rPr>
              <a:t> – </a:t>
            </a:r>
            <a:r>
              <a:rPr lang="cs-CZ" sz="2400" dirty="0" err="1" smtClean="0">
                <a:solidFill>
                  <a:srgbClr val="996633"/>
                </a:solidFill>
              </a:rPr>
              <a:t>valvární</a:t>
            </a:r>
            <a:r>
              <a:rPr lang="cs-CZ" sz="2400" dirty="0" smtClean="0">
                <a:solidFill>
                  <a:srgbClr val="996633"/>
                </a:solidFill>
              </a:rPr>
              <a:t> pohled je kruh</a:t>
            </a:r>
            <a:br>
              <a:rPr lang="cs-CZ" sz="2400" dirty="0" smtClean="0">
                <a:solidFill>
                  <a:srgbClr val="996633"/>
                </a:solidFill>
              </a:rPr>
            </a:br>
            <a:r>
              <a:rPr lang="cs-CZ" sz="2400" dirty="0" smtClean="0">
                <a:solidFill>
                  <a:srgbClr val="996633"/>
                </a:solidFill>
              </a:rPr>
              <a:t>Např. </a:t>
            </a:r>
            <a:r>
              <a:rPr lang="cs-CZ" sz="2400" i="1" dirty="0" err="1" smtClean="0">
                <a:solidFill>
                  <a:srgbClr val="996633"/>
                </a:solidFill>
              </a:rPr>
              <a:t>Coscinodiscus</a:t>
            </a:r>
            <a:r>
              <a:rPr lang="cs-CZ" sz="2400" dirty="0" smtClean="0">
                <a:solidFill>
                  <a:srgbClr val="996633"/>
                </a:solidFill>
              </a:rPr>
              <a:t>, </a:t>
            </a:r>
            <a:r>
              <a:rPr lang="cs-CZ" sz="2400" i="1" dirty="0" err="1" smtClean="0">
                <a:solidFill>
                  <a:srgbClr val="996633"/>
                </a:solidFill>
              </a:rPr>
              <a:t>Cyclotella</a:t>
            </a:r>
            <a:r>
              <a:rPr lang="cs-CZ" sz="2400" dirty="0" smtClean="0">
                <a:solidFill>
                  <a:srgbClr val="996633"/>
                </a:solidFill>
              </a:rPr>
              <a:t>, </a:t>
            </a:r>
            <a:r>
              <a:rPr lang="cs-CZ" sz="2400" i="1" dirty="0" err="1" smtClean="0">
                <a:solidFill>
                  <a:srgbClr val="996633"/>
                </a:solidFill>
              </a:rPr>
              <a:t>Aulacoseira</a:t>
            </a:r>
            <a:r>
              <a:rPr lang="cs-CZ" sz="2400" dirty="0" smtClean="0">
                <a:solidFill>
                  <a:srgbClr val="996633"/>
                </a:solidFill>
              </a:rPr>
              <a:t>, </a:t>
            </a:r>
            <a:r>
              <a:rPr lang="cs-CZ" sz="2400" i="1" dirty="0" err="1" smtClean="0">
                <a:solidFill>
                  <a:srgbClr val="996633"/>
                </a:solidFill>
              </a:rPr>
              <a:t>Melosira</a:t>
            </a:r>
            <a:endParaRPr lang="cs-CZ" sz="2400" i="1" dirty="0" smtClean="0">
              <a:solidFill>
                <a:srgbClr val="996633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u="sng" dirty="0" smtClean="0"/>
              <a:t>2. </a:t>
            </a:r>
            <a:r>
              <a:rPr lang="cs-CZ" sz="2400" u="sng" dirty="0" err="1" smtClean="0"/>
              <a:t>Penátní</a:t>
            </a:r>
            <a:r>
              <a:rPr lang="cs-CZ" sz="2400" u="sng" dirty="0" smtClean="0"/>
              <a:t> rozsivky </a:t>
            </a:r>
            <a:r>
              <a:rPr lang="cs-CZ" sz="2400" dirty="0" smtClean="0"/>
              <a:t>– podlouhlé, eliptické nebo kopinaté, </a:t>
            </a:r>
            <a:r>
              <a:rPr lang="cs-CZ" sz="2400" dirty="0" err="1" smtClean="0"/>
              <a:t>dvoustranně</a:t>
            </a:r>
            <a:r>
              <a:rPr lang="cs-CZ" sz="2400" dirty="0" smtClean="0"/>
              <a:t> souměrné</a:t>
            </a:r>
            <a:br>
              <a:rPr lang="cs-CZ" sz="2400" dirty="0" smtClean="0"/>
            </a:br>
            <a:r>
              <a:rPr lang="cs-CZ" sz="2400" dirty="0" smtClean="0"/>
              <a:t>2a. rozsivky bez </a:t>
            </a:r>
            <a:r>
              <a:rPr lang="cs-CZ" sz="2400" dirty="0" err="1" smtClean="0"/>
              <a:t>raphe</a:t>
            </a:r>
            <a:r>
              <a:rPr lang="cs-CZ" sz="2400" dirty="0" smtClean="0"/>
              <a:t> (</a:t>
            </a:r>
            <a:r>
              <a:rPr lang="cs-CZ" sz="2400" i="1" dirty="0" err="1" smtClean="0">
                <a:solidFill>
                  <a:schemeClr val="accent1"/>
                </a:solidFill>
              </a:rPr>
              <a:t>Tabellaria</a:t>
            </a:r>
            <a:r>
              <a:rPr lang="cs-CZ" sz="2400" i="1" dirty="0" smtClean="0">
                <a:solidFill>
                  <a:schemeClr val="accent1"/>
                </a:solidFill>
              </a:rPr>
              <a:t>, </a:t>
            </a:r>
            <a:r>
              <a:rPr lang="cs-CZ" sz="2400" i="1" dirty="0" err="1" smtClean="0">
                <a:solidFill>
                  <a:schemeClr val="accent1"/>
                </a:solidFill>
              </a:rPr>
              <a:t>Diatoma</a:t>
            </a:r>
            <a:r>
              <a:rPr lang="cs-CZ" sz="2400" i="1" dirty="0" smtClean="0">
                <a:solidFill>
                  <a:schemeClr val="accent1"/>
                </a:solidFill>
              </a:rPr>
              <a:t>, </a:t>
            </a:r>
            <a:r>
              <a:rPr lang="cs-CZ" sz="2400" i="1" dirty="0" err="1" smtClean="0">
                <a:solidFill>
                  <a:schemeClr val="accent1"/>
                </a:solidFill>
              </a:rPr>
              <a:t>Asterionella</a:t>
            </a:r>
            <a:r>
              <a:rPr lang="cs-CZ" sz="2400" i="1" dirty="0" smtClean="0">
                <a:solidFill>
                  <a:schemeClr val="accent1"/>
                </a:solidFill>
              </a:rPr>
              <a:t>, </a:t>
            </a:r>
            <a:r>
              <a:rPr lang="cs-CZ" sz="2400" i="1" dirty="0" err="1" smtClean="0">
                <a:solidFill>
                  <a:schemeClr val="accent1"/>
                </a:solidFill>
              </a:rPr>
              <a:t>Fragilaria</a:t>
            </a:r>
            <a:r>
              <a:rPr lang="cs-CZ" sz="2400" i="1" dirty="0" smtClean="0">
                <a:solidFill>
                  <a:schemeClr val="accent1"/>
                </a:solidFill>
              </a:rPr>
              <a:t>, </a:t>
            </a:r>
            <a:r>
              <a:rPr lang="cs-CZ" sz="2400" i="1" dirty="0" err="1" smtClean="0">
                <a:solidFill>
                  <a:schemeClr val="accent1"/>
                </a:solidFill>
              </a:rPr>
              <a:t>Synedra</a:t>
            </a:r>
            <a:r>
              <a:rPr lang="cs-CZ" sz="2400" i="1" dirty="0" smtClean="0"/>
              <a:t> </a:t>
            </a:r>
            <a:r>
              <a:rPr lang="cs-CZ" sz="2400" dirty="0" smtClean="0"/>
              <a:t>)</a:t>
            </a:r>
            <a:br>
              <a:rPr lang="cs-CZ" sz="2400" dirty="0" smtClean="0"/>
            </a:br>
            <a:r>
              <a:rPr lang="cs-CZ" sz="2400" dirty="0" smtClean="0"/>
              <a:t>2b. rozsivky s jedním </a:t>
            </a:r>
            <a:r>
              <a:rPr lang="cs-CZ" sz="2400" dirty="0" err="1" smtClean="0"/>
              <a:t>raphe</a:t>
            </a:r>
            <a:r>
              <a:rPr lang="cs-CZ" sz="2400" dirty="0" smtClean="0"/>
              <a:t> po celé délce jedné schránky (</a:t>
            </a:r>
            <a:r>
              <a:rPr lang="cs-CZ" sz="2400" i="1" dirty="0" err="1" smtClean="0">
                <a:solidFill>
                  <a:schemeClr val="accent1"/>
                </a:solidFill>
              </a:rPr>
              <a:t>Achnanthes</a:t>
            </a:r>
            <a:r>
              <a:rPr lang="cs-CZ" sz="2400" i="1" dirty="0" smtClean="0">
                <a:solidFill>
                  <a:schemeClr val="accent1"/>
                </a:solidFill>
              </a:rPr>
              <a:t>, </a:t>
            </a:r>
            <a:r>
              <a:rPr lang="cs-CZ" sz="2400" i="1" dirty="0" err="1" smtClean="0">
                <a:solidFill>
                  <a:schemeClr val="accent1"/>
                </a:solidFill>
              </a:rPr>
              <a:t>Diploneis</a:t>
            </a:r>
            <a:r>
              <a:rPr lang="cs-CZ" sz="2400" dirty="0" smtClean="0"/>
              <a:t>)</a:t>
            </a:r>
            <a:br>
              <a:rPr lang="cs-CZ" sz="2400" dirty="0" smtClean="0"/>
            </a:br>
            <a:r>
              <a:rPr lang="cs-CZ" sz="2400" dirty="0" smtClean="0"/>
              <a:t>2c. rozsivky se dvěma velmi krátkými </a:t>
            </a:r>
            <a:r>
              <a:rPr lang="cs-CZ" sz="2400" dirty="0" err="1" smtClean="0"/>
              <a:t>raphe</a:t>
            </a:r>
            <a:r>
              <a:rPr lang="cs-CZ" sz="2400" dirty="0" smtClean="0"/>
              <a:t> na konci schránky (</a:t>
            </a:r>
            <a:r>
              <a:rPr lang="cs-CZ" sz="2400" i="1" dirty="0" err="1" smtClean="0">
                <a:solidFill>
                  <a:schemeClr val="accent1"/>
                </a:solidFill>
              </a:rPr>
              <a:t>Eunotiales</a:t>
            </a:r>
            <a:r>
              <a:rPr lang="cs-CZ" sz="2400" dirty="0" smtClean="0"/>
              <a:t>)</a:t>
            </a:r>
            <a:br>
              <a:rPr lang="cs-CZ" sz="2400" dirty="0" smtClean="0"/>
            </a:br>
            <a:r>
              <a:rPr lang="cs-CZ" sz="2400" dirty="0" smtClean="0"/>
              <a:t>2d. rozsivky se dvěma </a:t>
            </a:r>
            <a:r>
              <a:rPr lang="cs-CZ" sz="2400" dirty="0" err="1" smtClean="0"/>
              <a:t>raphe</a:t>
            </a:r>
            <a:r>
              <a:rPr lang="cs-CZ" sz="2400" dirty="0" smtClean="0"/>
              <a:t> (</a:t>
            </a:r>
            <a:r>
              <a:rPr lang="cs-CZ" sz="2400" i="1" dirty="0" err="1" smtClean="0">
                <a:solidFill>
                  <a:schemeClr val="accent1"/>
                </a:solidFill>
              </a:rPr>
              <a:t>Navicula</a:t>
            </a:r>
            <a:r>
              <a:rPr lang="cs-CZ" sz="2400" i="1" dirty="0" smtClean="0">
                <a:solidFill>
                  <a:schemeClr val="accent1"/>
                </a:solidFill>
              </a:rPr>
              <a:t>, </a:t>
            </a:r>
            <a:r>
              <a:rPr lang="cs-CZ" sz="2400" i="1" dirty="0" err="1" smtClean="0">
                <a:solidFill>
                  <a:schemeClr val="accent1"/>
                </a:solidFill>
              </a:rPr>
              <a:t>Pinnularia</a:t>
            </a:r>
            <a:r>
              <a:rPr lang="cs-CZ" sz="2400" i="1" dirty="0" smtClean="0">
                <a:solidFill>
                  <a:schemeClr val="accent1"/>
                </a:solidFill>
              </a:rPr>
              <a:t>, </a:t>
            </a:r>
            <a:r>
              <a:rPr lang="cs-CZ" sz="2400" i="1" dirty="0" err="1" smtClean="0">
                <a:solidFill>
                  <a:schemeClr val="accent1"/>
                </a:solidFill>
              </a:rPr>
              <a:t>Cymbella</a:t>
            </a:r>
            <a:r>
              <a:rPr lang="cs-CZ" sz="2400" i="1" dirty="0" smtClean="0">
                <a:solidFill>
                  <a:schemeClr val="accent1"/>
                </a:solidFill>
              </a:rPr>
              <a:t>, </a:t>
            </a:r>
            <a:r>
              <a:rPr lang="cs-CZ" sz="2400" i="1" dirty="0" err="1" smtClean="0">
                <a:solidFill>
                  <a:schemeClr val="accent1"/>
                </a:solidFill>
              </a:rPr>
              <a:t>Gyrosigma</a:t>
            </a:r>
            <a:r>
              <a:rPr lang="cs-CZ" sz="2400" i="1" dirty="0" smtClean="0">
                <a:solidFill>
                  <a:schemeClr val="accent1"/>
                </a:solidFill>
              </a:rPr>
              <a:t>, </a:t>
            </a:r>
            <a:r>
              <a:rPr lang="cs-CZ" sz="2400" i="1" dirty="0" err="1" smtClean="0">
                <a:solidFill>
                  <a:schemeClr val="accent1"/>
                </a:solidFill>
              </a:rPr>
              <a:t>Gomphonema</a:t>
            </a:r>
            <a:r>
              <a:rPr lang="cs-CZ" sz="2400" dirty="0" smtClean="0"/>
              <a:t>)</a:t>
            </a:r>
            <a:br>
              <a:rPr lang="cs-CZ" sz="2400" dirty="0" smtClean="0"/>
            </a:br>
            <a:r>
              <a:rPr lang="cs-CZ" sz="2400" dirty="0" smtClean="0"/>
              <a:t>2e. rozsivky s </a:t>
            </a:r>
            <a:r>
              <a:rPr lang="cs-CZ" sz="2400" dirty="0" err="1" smtClean="0"/>
              <a:t>raphe</a:t>
            </a:r>
            <a:r>
              <a:rPr lang="cs-CZ" sz="2400" dirty="0" smtClean="0"/>
              <a:t> ve zvláštních kanálcích (</a:t>
            </a:r>
            <a:r>
              <a:rPr lang="cs-CZ" sz="2400" i="1" dirty="0" err="1" smtClean="0">
                <a:solidFill>
                  <a:schemeClr val="accent1"/>
                </a:solidFill>
              </a:rPr>
              <a:t>Nitzschia</a:t>
            </a:r>
            <a:r>
              <a:rPr lang="cs-CZ" sz="2400" i="1" dirty="0" smtClean="0">
                <a:solidFill>
                  <a:schemeClr val="accent1"/>
                </a:solidFill>
              </a:rPr>
              <a:t>, </a:t>
            </a:r>
            <a:r>
              <a:rPr lang="cs-CZ" sz="2400" i="1" dirty="0" err="1" smtClean="0">
                <a:solidFill>
                  <a:schemeClr val="accent1"/>
                </a:solidFill>
              </a:rPr>
              <a:t>Surirella</a:t>
            </a:r>
            <a:r>
              <a:rPr lang="cs-CZ" sz="2400" i="1" dirty="0" smtClean="0"/>
              <a:t>)</a:t>
            </a:r>
            <a:endParaRPr lang="cs-CZ" sz="24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7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Rozsivky bez </a:t>
            </a:r>
            <a:r>
              <a:rPr lang="cs-CZ" sz="4000" dirty="0" err="1" smtClean="0"/>
              <a:t>raphe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Valvy</a:t>
            </a:r>
            <a:r>
              <a:rPr lang="cs-CZ" sz="2400" dirty="0" smtClean="0"/>
              <a:t> dvoustraně souměrné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Nemají </a:t>
            </a:r>
            <a:r>
              <a:rPr lang="cs-CZ" sz="2400" dirty="0" err="1" smtClean="0"/>
              <a:t>raphe</a:t>
            </a:r>
            <a:r>
              <a:rPr lang="cs-CZ" sz="2400" dirty="0" smtClean="0"/>
              <a:t> (postrádají aktivní pohyb)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Občas mají </a:t>
            </a:r>
            <a:r>
              <a:rPr lang="cs-CZ" sz="2400" dirty="0" err="1" smtClean="0"/>
              <a:t>rimoportuly</a:t>
            </a:r>
            <a:r>
              <a:rPr lang="cs-CZ" sz="2400" dirty="0" smtClean="0"/>
              <a:t> (diagnostický znak)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1026" name="Picture 2" descr="C:\Users\bara\Desktop\araphid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50913"/>
            <a:ext cx="2478087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UEhQVFRUUFxcXFxcYFxwYFxcYFBoXFBcUFRQXHCYeFxwkGhQVHy8gJCcpLCwsFR4xNTAqNSYrLCkBCQoKDgwOGg8PGikfHxwsKSwsLCwsLCwsLCwsLCwsLCwsLCwsLCwpLCwsLCwpLCwsLCwsLCwsLCksLCwsLCwsLP/AABEIAMIBAwMBIgACEQEDEQH/xAAbAAACAgMBAAAAAAAAAAAAAAAAAQIFAwQGB//EAD0QAAEDAgQEBAQEBAUEAwAAAAEAAhEDIQQSMUEFIlFhBhNxkTKBobFCUsHRI2Ky8BQWcoKSJDNz4QcV8f/EABoBAAIDAQEAAAAAAAAAAAAAAAABAgMEBQb/xAAsEQACAgEEAQIFAwUAAAAAAAAAAQIRAwQSITFBE2EiMlFx8EKx0RQzgZGh/9oADAMBAAIRAxEAPwDuS8qeyXloCkVjSlMpBAqGkVKFEoAQTn191CVMBAUReCdymG2Ug1SDUBREBSyptClCB0IBMIAUoQALI2/X3I+o0WItseqyU2qLHRU4NvlE0XH/ALbRB607hr/WBB7g9VxnEOHVa7jVAhoz1NY+L4R7AE+srt/EGA81rSLOYcwOxu0upujVjsoBHYHZYsH5eUOc4tbNsjXFoEzAeGmf9X2WPNiWRqycZbTl+B+Fn5hnz5oJLWmIBtzPmGHQ31Gmy7jh3CBSOYuJdERJyjS17v0/F7BQpcaw45W1aQvpnAMzBsbzM3N1uioCLGR9PdXY4QxLgTluJvesZRmQrk0Ro1q9WFjZUlSr05UKdNStEaM7QpEIaFOEwoxIv1Uy1QcgVDPqk0xv9UmOU0AKe6YPdRUggBz3QnCEDNdEICEhgiEwUkxiThMBIBAiAYnTbdSIU2tQAEJgJkJFqQxpqDQppgCAmEQkAKcqDkm1fqotganHKsYd8EBzhkbOzqnID8sxPyVRxDirBQyU6jjlAa0gbMGVpkaaaLa8R0nPfhWDR1Y5p0yim+0bnWO6x1OCUovMb3IG5/RY87m1USyNJ8nHGrUJMODxBg1OaJkkidDL3n1dK1hjKjbhoB1LmHITBLnWFr2G0R3V/ia2GaC1jpnWBI91TV6MDl06kXvsuT62TG6s0/DLtG1/mqrTktqvIGUAPh20uJNzuABurLCf/IBmHBj75eV2UyBJIDgZGl7fRc9h2tILXQQTcDfdSZ4VbUP8N8g6tcIP7FaMesl1Ii8UPsd7S8UUCcriWOGocNNruEgbawrXD12PEsc1w/lId9l5jX8PYmmW+XcZgSAbyyT8LrHVaVGvVpmC0nKTeC10ibZhO5EmNlrjq41zwV+j9HZ7AAmvOcJ4srMt5lQXFqgFRoba+Y8530V5gvGs/E1jrCcj4dLgSAGOnMbEGDrF7haoZ4S6aK5Qku0dSQsbmrWpcdpGzi6mRIIqNLYI1Gb4fqtprg6MpBB3BBHuFeVGNtNTCfZCYEYTCEwgAhCaEAYYRCYQQkMEoQkCmA4ThCcJAIKYUQB81OEALKnCaSACEBDXKUIAhCklCbkxhKj5frGqGlSBUJDOc43xEGs6mZy0mMc4gC7nlxDZMxDQDYE8w0VK/jGZxAqua0yOcBwEwJzNuLF506DdXjcAzEh78xDvNqiduSo9kEb2a3fYKg4hwzyDzszNOjm/3Y+q5OonkjK10XY1FmHFYSliRDA3M58NFM3yMaQ4+WbgEt1PRU2J4S9rRleRMRMj4gXXHy2Vlh+BtfdrjBBHcfstXEYOqx4Bc8ObAa6TEdRssnqRkraL0q6Zq/x2OAgPJA1EgyLcw+fstzhviLK4Z6cHW1x+8LXr1q1M6NBMXLbb6RA3WbCY4SM1MEkQ4gAyARoLRaBE6BKo9ok0dRW8XUizK78YvYyPkP1WJ1fD1JcHZXOMwQYvJjRc3iTRJscricsEEBpmSSTAURhs5HlVLNaDrqTJJsNAPur3PJLumVbUdfT4Iysw5niALQZj5Lk8Th2tcWgkDQE/ijc9OsLZouxFMchzkNBMQ6xi2xJvp69Fr4io57pqN5ugnp0PZU5Ol8NDj32X3CeLmnG/zIHtrGi6jCvDn03Na1ufPOUES1uWMwIv8VjrquU4JgA4jlm/pZdtRYMwAEZGx/ygj6R7rp6Bza5fCKM1WZoSUiorolAk2pJgIAkhCECNcFSAQEwUiSIFQBushCjCYCLlNpUMqytCQA0KQSCaYDCITCEALKnCaEAEpFSQQgZjASfUyAuMANuSTYAXk9FOFVeI702082UVHtDndGMmq/3FPL/uVM3QzRw+ObRoNZPK0OyuALZBkhxDgJdLrkSCbqg4i+tUcRReHgBg5XAkl4cYidspn0W5V8Tvquf5ZOUzE69SSTYmYPSyp8Rj8rhnogwLn4XuOzjUEnWNuosuTly48jqVl8YSRqjilSkS10jsWfLaN7fJZWccaTdzR9IjsVBvEmGC4nMTTblfzgNpkulziJPMBYbErT8mi4OymwjcgxcQGu1kwTGizPBH9LLl7o63hePpkCXMPQZm/abLbxz6DhmIgCCS2D66f3ZcRT8OkEBjp1m1pEWkSJMn2UTUrUwct2wCZuOaDA37WU6ko7e/uR2pvhl9U4dQqi73CNDEErB/9BTPw1bjYjUdJBVWzirmnnp6xuR7SO6sMJxVjzcln+oW/wCQsqW5LwSpoYxD2EQQ4NblAIEjWO5ImxlW2CrZhdpaHEZoNjlADbOtrmvOjlqVMS1zrFsdRH1K3Rhy4AA29ZV2LLNflkHRf8JokDNIgRIDQ02HaQVcUqYAkXzcxPWdPpCo+H4Ko0QZyayYNzYG/r9lfMEADoAPZd3BJuNtUZJdgVGFJJWkRQhMIhACLUJoQBihRCbU4QMaTWpptSARapQmmAmMQShSISIQAwnCUKQCQiJTTLUw1FjFlQEwmWosCJC5LxtVcczWg5adISR+au+J/wCFF3pn7rq6tcAxBJ6Lm38POKFR5kA1akHYinFJgHUQ0n1JWXOm4uicavk5ng9fKx0loMwNLDYX/uy3qeKeWm+f2MdwqrFUG03FtwQTr26BZ8DxMUTmmzYIOhBBEfJef6lyaq+hrcR4e5zC4dzl0lx1P99FUUKLS03IiBGhH9lXOM44yoS2cueYJm5+yfCuDeYWkjRwnvH6KUU+hptIpcPw+q2cof8A7THztrqfdbGIxeJbAccwDYuGktkRIIEzAiTMSvSq3BW06eVtnOBtEAyDItpH6rz/AIrwIsfYONj3IjaYutc4Tx1fkipqRjbx8Os6mRtcyLjLmyn1JjsFv0MNRqNgFkw3l5mkZSSLt5bhoBO+YKkp8Kc55ePhJkATbrr91uswBa2GOMm5AJgnbMd91W8tfQk0vBd0OG0xJaysJJDQ3nbZwBggZoAIuRcq/wCGtojRxPYyD6w4fLXY9FzWBL8O1pD9ZGRpMG0w7sY2XV8M4zTqtax9PLADRHMy0wL3GvRbcDwydtJMzzUvqWppmoW5QcoIJk2ht4jeTl9itl2qw4J4GZosABA6SXD5fDMdws0LqroziISTRCAIoampBACQpFNAjTz/ANhTUKdPodIMdZ1UgFGyaJShqUKTQmBJAQmSmAkJpSkxGNxM629FV4zitXnNIUg1lTy5qF0ucLPLQ3QAmLm5BVsXLz/i3G/LytGVxNaqSAb/ABPdLr2+IRZZcuTZFsklbo7SpiKrWy6pSFtRTgDuczzZaWE4zVsXPoVAXEDI1zXFrdX3cRvouXxOJfiDNZ0MaLNb8Pa34j3KMNix/iQxsBraW4Ni4OuYuNvosK1rlKoou9KkdFifENQ1mU2uo0w/MZLXPcGtcWBxGYNGYtfA6CTqt7F45zG5jXYAdC6mIPoA4fdcHULjVblufKogGDs0EkEgTcm/UlbT8I9zC55iCDfoLENG2sqyWqlGTjQvTVJnUYPGVQ+Xmk4F1srXAlth5l3EASQIVrSwFSm3KyC0TA0cASTAkgG53IXK4aofOpMEmWObYSfiN4kfm+i7ylVmmw/mYw+7Qf1WvBL1E2yuSpnDcawzqjrtax5Ia0uEOm3NzWg3uJ0XF8U4dVAzEcvKTa4zta9s/wDIL2h4BsRI6ESPYqqxnhmg+eUsJj4DGhm7dPsoZNLCTtcE45HH3PHIGXUtcDrEj5CbK64Fj3U35s2b5/cFdlxHwRnLiC105dRlNnZibdpGu65/iHgh7C4gOibACQAdddSJb9Vino59Iu9WD74OmwviemaZNR7Q5oJOY7ayFQYjxMxz3OYW5n5YcQWkDLlIE6W66qnxPAnt/wC2S6XAZdJmbHbZVmPpVCA1zSTOt5vcCRI0Sn6jSTEoRfJ0Ye0HTLIsJ6/RZWOaAC5uYz1G3dcxw7FPZEyRaARIg/ZdVguIUiWONmzzMiZPb2WVQknRKSotaODo1WS4Gn0vPtPRb3D3U2vptGa08xAaD69dbKgzkkkZj9FYcIz5w4iALn5D9p9lqxZHuSUf+FMlx2dY2M742hvzaLqZWKgyGgnU3Pq66k2rJIg2i+1+i7svoZyaIQUBRAIRCEFACypoAQgDEWBEJ1KgaJJgDqqDiWNqVi5lBwZTYGOqP/E4PJGWnsLAy72VMpk0bfFOMimcjGuq1LcrRZuYwDUfowfXspcK44Kj/LcACZDXtJLHOGrZIBB3AOsGFQMxzaLnFl2T8OxE7T91ztPipoYhzXS6m4kttcAmQWzYOF+bbVZI6qLlRZ6bas9Yc1RIWtwTija7BzNc4AEkGQ4H8XrsRGvYhbrmLemVdmIIIUsqiUmBhefuPuvL+KgvrsAdADyYsJc4NdNhJsNyvT6+i8sxjicVTvYOabkwCSJibdrdFz9V8jLcfzouGYV2UuvYH1JVFwes9mNcZOZ0C0btvYi4jZdPh8VlpuLhYEx8zZcviaYZjGgwZaDci0gnfvC5WLh/nsaV5N2hWc3EtcALNHU7OBlztbldI7DGo09DP7rmfOHmtywbAEgQPzazJ1gm2ivXY4s8sA2OYn3Agq+bW6VlTXCo1aVfLjKTHGC1jSeYNuSSLutsDB10XouEdNGketNn9IXm+FqB3EajhO2jgLZAfxC+9t16ThR/Bpf+Kn9WhdXSVtde37FWXtAkVIBBWsqItKlKAk5FDFUoNdq0H5X91oYjw/Rf+GLzYwt+UByVAUlTwdTMjMYdEzfQEAi/dYv8oXBBpyA0aFumptNze/ddFKJS2J9pBZVUOE1GEwGGf5p20ANMLO+k8tyluWQQTyxDrGA3WxI2W/mUKhsU1FLwKwcEApuSAUhCKJTShADSlEJgIAAUJwhIDlamHpvfTqVXuq5DZrzLLWvTFid5K0HYtjg8MAbScHhw/CGned4PMGjcEbqt4IQ4OzExBH6BUDRUwtQlwkMvcZmxs5rTYncHsuF/UyyGuOOizwddwcaVU8w+GdSHXA9iCjHYAuAG7dD6rX4xQNVgqszQ3QkBuaSXPJAN3EkR6FdJ4de2vR571GA36qmWPm4sndKyl8Kcddh6nlVHZQ12/wALToTAHNb6L1bDYhtRgc2439fXdeQeK8NDvMaIO46gfqNl1PgvxVOVrpuIJ6wLQBoR9rLqabNvjRTkj+pHbOasblsPG6wPC19lJqV3QF5VxKoDiRaIeRczNwLCeUTovV67V5Hxyn/HmSCHkWBgcwMz10WHUq4tF2L5joMI/Ow5rfEb7RqVQ46pmxrSRykUwJnbMNr6ldW3CGS0byDHTa/QrneKN/6mm5pAy8pdcQQegO4IC5WO+L9zQuyGGpE4mD+awAIAGWYuP7ldJj8NlbT7TPz6/NVnDQ0Y1pMatdGuaAQTO+oV14gcG0x0c4CN4zXPZXZFd/nBC+jm+BOnFvOYA809+UDKF65TAFOmBtTZ/SF5VwcRjntYbZQZjUFutvT6L1cfAz/Qz+kLraT5P9fsU5XyjGkQolMFbCkJSJTKQKAIFAKZCAEATlEpIhADJSOiCgBAiRUSmVGUABQE0BAEVJqEAoAyBCbShSoR4z4dZUp1QyoC3MJuCJG9j0cPuupxdFrmupvaHWMdQegPdV3HcG7DssCCcsS4ucSds3QAEQNwSYWfhfFW1mjNIeLE9Y6915rUY3jlZsi7Vo5TCVTQqBr+am6IJG3rqCNLdlbDipoVg5hBm5AENGvKT1gT81LjnCMznNGjjmYehO36KswFB1UGjUkOpkhosADMEutfXrv3RGV9+C2ky/4hUbXIqNFj+HoVQ4qi7DVA6mSOYR/KSM0DtOiufCWIaKhoVfxWB6HYjqCFbeIeAMY12a7XWJGxAJBHdKG6Er8EeFwdF4T46K9ITY6CTJkAEjQRrIHSeiunNXlPh3iBw72tqfiNnN+4HXT1mN16rg8R5jAdDaR0MT7GV2cWRTVmaUdrowVWLyLjkf4h8g5WvBJv/K6BPQCF7DVXkXixoa5/Z+m1xYnrPTsqdSvhJYvnOhp+IpaHNbq2TsQO8X0XNcRjzGMmXS5+kk5hbue/orbD4YPpFw/K23Yx+yquL0SMRSLQTyQIJB+K1xouNBttf5NKSTIYjiDm4lriSSwNF4kDpGgtsrrH13VW1Yk5bjU/Abx8zKqKuBL8QGx8TgBOkwdCdd10lPDxRqu6CPdwB+yvyLngXSKTw5T/AIzn2kB2s3IFrDe69e/Czsxv9IXk/AqxFSuBMDzDAEjY3v3XrNYWb6D7BdjSXs5M+btGugpqJK1lIEqUqAKcoAYTSaU0AJMpJoAESiE0AIhYyFkhBCBAAiU0oQAkBBQmBlabIUAUIsRTcZ4cKtMjeLEWN9QDt/6C8qr0H4araQJgi8DdoAOq9nc1cr4u8PiqM41bPznr239fVYc2NTjRohLazHwvDOr021GgHY9iLEFUXifh5oVX1AOV0OHYmJ9SCJ9lDw94hfhnGlIDXOnS4JAG+mivONYttQAEcjxJJvqMp9FyXGMOC5XZyNd2YCuwiRAdBk5psSdvQd1Z4bjLqlMtcZabgT8JVIzD/wCGqwSC2SB6EaDvB1WzS/gvBiab/p/f7onG1cSfBlxuHNQQ0w8ad+09103gbxIQRTebNBaRFyJ2A3BJMno7qq8YVuVtRpkfZaeOZ5NVtZgOR5vGocLkH7hS0uZwlT6IzSkqPWqzF5N4zoTWeCbeZa/4o6DsDr1XovhzHipSySCWtBbeSWHb5H6OauP8W02+a/NtVEQdJJJBA6i8nounn/tujPjfxIhgGGnTOkNYSfUKpdiQ7EtaY5QJm9zJiP12XRVcGRhHu/Mb+gvHvCoOCcOccQXHoCTcRyxqPVcXHCmm/P8AJpvtlpw+m12Npi0cpeQeX8TRH6rqMfwzLhqjG3JJPtoFxf8AiTTqB4MkC298zon72XU4PjpqNaDqSQf5jay274R3RkVST4aOV8PBrn1jGrCO2kHder4kaeg+wXmPh/D5KtZubLBrgdzJIbdemVv0H2XR0i+B/cry9mB6i9TIUCxaioYUkg1OEABCiSpKJCAAOUpUAFIJAMJhRhMFAEkiEAolMAISKcpIEJCJQEANCJQgRjWN7ZF1kBTIVTRYjyzxxwTJUzN+E3cYvNojrPT90cG4gauHLTd9P3IXccc4UKoNpkEe9rLgcTwx2ErBw+EG4+l/Vc3VYN8bXgvxy8Mhj+FGszlEkafsjgzhWb5DwbA8oAk6iSf5e/bouhweUgVaZgEz1j5DdUuNwP8A1Tnt5S6Ht2BtcH6rDik4qmW3ZnwtM0ppPOh97Wkne/urLB02wadX4HiJi7Ts8dwVKjw6niGM/DJs8CA1x5QDOthBJvotpnBq9LlezO3Ytvb0N1c8Er3R6K3JD8MF2Hc6nMmiTUAA+MRDgPVhJvOg6JeKsOaj6mS7TVpvBG7X0Rf3B9laHhjmuovALqgcBlGpZcw6dAP1Vk/gUsAFTy35A1xADhYlzYEi7cxAI6ldOGOThtfkpcvi3IqMc1wa1kTDQ4jq4iw+VlXcE4W5oL5+EC4OrnuDQO+v0XWM4c6Zc9rnAQDkIsNzzm6WE4OW/FUDhmz5QzKARJG5sJ0Va0dSu+g3ujheJYF4aH3OanRfB2JY0P8AnKlh8OZbH80fMj9l2uK4O4wG1GlgBGRzTo4zZ7TttylRPBYDcgYC07yfeyhk0TlPciaycUaLeGmma1SIDqZP+57CHfULo6zpJhV9LBVIio5mUmYbMmfwydBfot117roQhsVIpbt2zGUwmUgpiAORKcJQgAUSpFKEgIkpymWoBQBKUJEJpgIFNCQQA1GFIlKUAKEwEShAgzITDUIA1yskqtPF2TE/dZWcTYdwqN1krRuQqjxFwQVqZAiY6Xi1h0PdWNPGtO491sMeCk2Pg8ooh1B5abMcf+J7nrpZWrqgflnUgtPbcH7rovE3BWu5mjMSOZg1/wDI0aZhF+o7qp4fw1oA8ybmGZBmmxIMa/Luubl0rc7h5LlNVyYuA4eM1KpEHR228EHb/wDV1tPCVnU6X8RrbNOYgl4b+XLobHWRoEv8vUy5j3tPLfJ1tHN06wt+rUMrp4MeyNMpk7ZmLgNNTqdyB1/ZIuWtQxbXzlMwYNjrpaddDp0WZXkRg6x6d+qYcoKQKAJSnKgEwgAJSlOUkAKU0gE4QAKJKmEi1AEQUwFFimgAUVLLCMiQwhACCEIECIWDE4vIWiJn+/dadbiWWo5hDiB0LSbhp+EtsOaJnVQlljHsdGfF8SDHZSCbTYjcwJvYTv8A+0ncUYGtJJGYSLTuBt3KwcQxQZldGfNmBPLbLYgnIe46KPEMQ1hY6C8EOAIy2DYLo5egcf8AbG6ollab569h0beFxzahIaTbWQRuRv3aVsyqkcWY0Gc4IAJADLSC4iYGl9Yv6rK3izZj+JrGjYNyJt3B7qcc8a5fImmb5rRZNajT5gDwCA4AidYi2hSVyn9CJxz8BTzgeWzT8o6nst/C4VjSIa0W2AHRCFhx+CeVu2bmHpCAIHt6q4weGb+VvsOiELS+ileCeMYM+g+BVHCnkVKJBMmpBO5sbE7oQow7LzqajBOgWs5okIQtHgiafB/h+bv6nqxyhCEkRXQg1AaOiEJjQ2tUg0dEIQHgWVLKhCBEg1GUdE0JjIvbZYykhAE2tUgEIQAEIIQhIDE/UoKSEwEpIQkwJNCcIQgRjqUWukOaCLWIneN0ihCiuxgCmhCmRP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6" descr="data:image/jpeg;base64,/9j/4AAQSkZJRgABAQAAAQABAAD/2wCEAAkGBhQSERUUEhQVFRUUFxcXFxcYFxwYFxcYFBoXFBcUFRQXHCYeFxwkGhQVHy8gJCcpLCwsFR4xNTAqNSYrLCkBCQoKDgwOGg8PGikfHxwsKSwsLCwsLCwsLCwsLCwsLCwsLCwsLCwpLCwsLCwpLCwsLCwsLCwsLCksLCwsLCwsLP/AABEIAMIBAwMBIgACEQEDEQH/xAAbAAACAgMBAAAAAAAAAAAAAAAAAQIFAwQGB//EAD0QAAEDAgQEBAQEBAUEAwAAAAEAAhEDIQQSMUEFIlFhBhNxkTKBobFCUsHRI2Ky8BQWcoKSJDNz4QcV8f/EABoBAAIDAQEAAAAAAAAAAAAAAAABAgMEBQb/xAAsEQACAgEEAQIFAwUAAAAAAAAAAQIRAwQSITFBE2EiMlFx8EKx0RQzgZGh/9oADAMBAAIRAxEAPwDuS8qeyXloCkVjSlMpBAqGkVKFEoAQTn191CVMBAUReCdymG2Ug1SDUBREBSyptClCB0IBMIAUoQALI2/X3I+o0WItseqyU2qLHRU4NvlE0XH/ALbRB607hr/WBB7g9VxnEOHVa7jVAhoz1NY+L4R7AE+srt/EGA81rSLOYcwOxu0upujVjsoBHYHZYsH5eUOc4tbNsjXFoEzAeGmf9X2WPNiWRqycZbTl+B+Fn5hnz5oJLWmIBtzPmGHQ31Gmy7jh3CBSOYuJdERJyjS17v0/F7BQpcaw45W1aQvpnAMzBsbzM3N1uioCLGR9PdXY4QxLgTluJvesZRmQrk0Ro1q9WFjZUlSr05UKdNStEaM7QpEIaFOEwoxIv1Uy1QcgVDPqk0xv9UmOU0AKe6YPdRUggBz3QnCEDNdEICEhgiEwUkxiThMBIBAiAYnTbdSIU2tQAEJgJkJFqQxpqDQppgCAmEQkAKcqDkm1fqotganHKsYd8EBzhkbOzqnID8sxPyVRxDirBQyU6jjlAa0gbMGVpkaaaLa8R0nPfhWDR1Y5p0yim+0bnWO6x1OCUovMb3IG5/RY87m1USyNJ8nHGrUJMODxBg1OaJkkidDL3n1dK1hjKjbhoB1LmHITBLnWFr2G0R3V/ia2GaC1jpnWBI91TV6MDl06kXvsuT62TG6s0/DLtG1/mqrTktqvIGUAPh20uJNzuABurLCf/IBmHBj75eV2UyBJIDgZGl7fRc9h2tILXQQTcDfdSZ4VbUP8N8g6tcIP7FaMesl1Ii8UPsd7S8UUCcriWOGocNNruEgbawrXD12PEsc1w/lId9l5jX8PYmmW+XcZgSAbyyT8LrHVaVGvVpmC0nKTeC10ibZhO5EmNlrjq41zwV+j9HZ7AAmvOcJ4srMt5lQXFqgFRoba+Y8530V5gvGs/E1jrCcj4dLgSAGOnMbEGDrF7haoZ4S6aK5Qku0dSQsbmrWpcdpGzi6mRIIqNLYI1Gb4fqtprg6MpBB3BBHuFeVGNtNTCfZCYEYTCEwgAhCaEAYYRCYQQkMEoQkCmA4ThCcJAIKYUQB81OEALKnCaSACEBDXKUIAhCklCbkxhKj5frGqGlSBUJDOc43xEGs6mZy0mMc4gC7nlxDZMxDQDYE8w0VK/jGZxAqua0yOcBwEwJzNuLF506DdXjcAzEh78xDvNqiduSo9kEb2a3fYKg4hwzyDzszNOjm/3Y+q5OonkjK10XY1FmHFYSliRDA3M58NFM3yMaQ4+WbgEt1PRU2J4S9rRleRMRMj4gXXHy2Vlh+BtfdrjBBHcfstXEYOqx4Bc8ObAa6TEdRssnqRkraL0q6Zq/x2OAgPJA1EgyLcw+fstzhviLK4Z6cHW1x+8LXr1q1M6NBMXLbb6RA3WbCY4SM1MEkQ4gAyARoLRaBE6BKo9ok0dRW8XUizK78YvYyPkP1WJ1fD1JcHZXOMwQYvJjRc3iTRJscricsEEBpmSSTAURhs5HlVLNaDrqTJJsNAPur3PJLumVbUdfT4Iysw5niALQZj5Lk8Th2tcWgkDQE/ijc9OsLZouxFMchzkNBMQ6xi2xJvp69Fr4io57pqN5ugnp0PZU5Ol8NDj32X3CeLmnG/zIHtrGi6jCvDn03Na1ufPOUES1uWMwIv8VjrquU4JgA4jlm/pZdtRYMwAEZGx/ygj6R7rp6Bza5fCKM1WZoSUiorolAk2pJgIAkhCECNcFSAQEwUiSIFQBushCjCYCLlNpUMqytCQA0KQSCaYDCITCEALKnCaEAEpFSQQgZjASfUyAuMANuSTYAXk9FOFVeI702082UVHtDndGMmq/3FPL/uVM3QzRw+ObRoNZPK0OyuALZBkhxDgJdLrkSCbqg4i+tUcRReHgBg5XAkl4cYidspn0W5V8Tvquf5ZOUzE69SSTYmYPSyp8Rj8rhnogwLn4XuOzjUEnWNuosuTly48jqVl8YSRqjilSkS10jsWfLaN7fJZWccaTdzR9IjsVBvEmGC4nMTTblfzgNpkulziJPMBYbErT8mi4OymwjcgxcQGu1kwTGizPBH9LLl7o63hePpkCXMPQZm/abLbxz6DhmIgCCS2D66f3ZcRT8OkEBjp1m1pEWkSJMn2UTUrUwct2wCZuOaDA37WU6ko7e/uR2pvhl9U4dQqi73CNDEErB/9BTPw1bjYjUdJBVWzirmnnp6xuR7SO6sMJxVjzcln+oW/wCQsqW5LwSpoYxD2EQQ4NblAIEjWO5ImxlW2CrZhdpaHEZoNjlADbOtrmvOjlqVMS1zrFsdRH1K3Rhy4AA29ZV2LLNflkHRf8JokDNIgRIDQ02HaQVcUqYAkXzcxPWdPpCo+H4Ko0QZyayYNzYG/r9lfMEADoAPZd3BJuNtUZJdgVGFJJWkRQhMIhACLUJoQBihRCbU4QMaTWpptSARapQmmAmMQShSISIQAwnCUKQCQiJTTLUw1FjFlQEwmWosCJC5LxtVcczWg5adISR+au+J/wCFF3pn7rq6tcAxBJ6Lm38POKFR5kA1akHYinFJgHUQ0n1JWXOm4uicavk5ng9fKx0loMwNLDYX/uy3qeKeWm+f2MdwqrFUG03FtwQTr26BZ8DxMUTmmzYIOhBBEfJef6lyaq+hrcR4e5zC4dzl0lx1P99FUUKLS03IiBGhH9lXOM44yoS2cueYJm5+yfCuDeYWkjRwnvH6KUU+hptIpcPw+q2cof8A7THztrqfdbGIxeJbAccwDYuGktkRIIEzAiTMSvSq3BW06eVtnOBtEAyDItpH6rz/AIrwIsfYONj3IjaYutc4Tx1fkipqRjbx8Os6mRtcyLjLmyn1JjsFv0MNRqNgFkw3l5mkZSSLt5bhoBO+YKkp8Kc55ePhJkATbrr91uswBa2GOMm5AJgnbMd91W8tfQk0vBd0OG0xJaysJJDQ3nbZwBggZoAIuRcq/wCGtojRxPYyD6w4fLXY9FzWBL8O1pD9ZGRpMG0w7sY2XV8M4zTqtax9PLADRHMy0wL3GvRbcDwydtJMzzUvqWppmoW5QcoIJk2ht4jeTl9itl2qw4J4GZosABA6SXD5fDMdws0LqroziISTRCAIoampBACQpFNAjTz/ANhTUKdPodIMdZ1UgFGyaJShqUKTQmBJAQmSmAkJpSkxGNxM629FV4zitXnNIUg1lTy5qF0ucLPLQ3QAmLm5BVsXLz/i3G/LytGVxNaqSAb/ABPdLr2+IRZZcuTZFsklbo7SpiKrWy6pSFtRTgDuczzZaWE4zVsXPoVAXEDI1zXFrdX3cRvouXxOJfiDNZ0MaLNb8Pa34j3KMNix/iQxsBraW4Ni4OuYuNvosK1rlKoou9KkdFifENQ1mU2uo0w/MZLXPcGtcWBxGYNGYtfA6CTqt7F45zG5jXYAdC6mIPoA4fdcHULjVblufKogGDs0EkEgTcm/UlbT8I9zC55iCDfoLENG2sqyWqlGTjQvTVJnUYPGVQ+Xmk4F1srXAlth5l3EASQIVrSwFSm3KyC0TA0cASTAkgG53IXK4aofOpMEmWObYSfiN4kfm+i7ylVmmw/mYw+7Qf1WvBL1E2yuSpnDcawzqjrtax5Ia0uEOm3NzWg3uJ0XF8U4dVAzEcvKTa4zta9s/wDIL2h4BsRI6ESPYqqxnhmg+eUsJj4DGhm7dPsoZNLCTtcE45HH3PHIGXUtcDrEj5CbK64Fj3U35s2b5/cFdlxHwRnLiC105dRlNnZibdpGu65/iHgh7C4gOibACQAdddSJb9Vino59Iu9WD74OmwviemaZNR7Q5oJOY7ayFQYjxMxz3OYW5n5YcQWkDLlIE6W66qnxPAnt/wC2S6XAZdJmbHbZVmPpVCA1zSTOt5vcCRI0Sn6jSTEoRfJ0Ye0HTLIsJ6/RZWOaAC5uYz1G3dcxw7FPZEyRaARIg/ZdVguIUiWONmzzMiZPb2WVQknRKSotaODo1WS4Gn0vPtPRb3D3U2vptGa08xAaD69dbKgzkkkZj9FYcIz5w4iALn5D9p9lqxZHuSUf+FMlx2dY2M742hvzaLqZWKgyGgnU3Pq66k2rJIg2i+1+i7svoZyaIQUBRAIRCEFACypoAQgDEWBEJ1KgaJJgDqqDiWNqVi5lBwZTYGOqP/E4PJGWnsLAy72VMpk0bfFOMimcjGuq1LcrRZuYwDUfowfXspcK44Kj/LcACZDXtJLHOGrZIBB3AOsGFQMxzaLnFl2T8OxE7T91ztPipoYhzXS6m4kttcAmQWzYOF+bbVZI6qLlRZ6bas9Yc1RIWtwTija7BzNc4AEkGQ4H8XrsRGvYhbrmLemVdmIIIUsqiUmBhefuPuvL+KgvrsAdADyYsJc4NdNhJsNyvT6+i8sxjicVTvYOabkwCSJibdrdFz9V8jLcfzouGYV2UuvYH1JVFwes9mNcZOZ0C0btvYi4jZdPh8VlpuLhYEx8zZcviaYZjGgwZaDci0gnfvC5WLh/nsaV5N2hWc3EtcALNHU7OBlztbldI7DGo09DP7rmfOHmtywbAEgQPzazJ1gm2ivXY4s8sA2OYn3Agq+bW6VlTXCo1aVfLjKTHGC1jSeYNuSSLutsDB10XouEdNGketNn9IXm+FqB3EajhO2jgLZAfxC+9t16ThR/Bpf+Kn9WhdXSVtde37FWXtAkVIBBWsqItKlKAk5FDFUoNdq0H5X91oYjw/Rf+GLzYwt+UByVAUlTwdTMjMYdEzfQEAi/dYv8oXBBpyA0aFumptNze/ddFKJS2J9pBZVUOE1GEwGGf5p20ANMLO+k8tyluWQQTyxDrGA3WxI2W/mUKhsU1FLwKwcEApuSAUhCKJTShADSlEJgIAAUJwhIDlamHpvfTqVXuq5DZrzLLWvTFid5K0HYtjg8MAbScHhw/CGned4PMGjcEbqt4IQ4OzExBH6BUDRUwtQlwkMvcZmxs5rTYncHsuF/UyyGuOOizwddwcaVU8w+GdSHXA9iCjHYAuAG7dD6rX4xQNVgqszQ3QkBuaSXPJAN3EkR6FdJ4de2vR571GA36qmWPm4sndKyl8Kcddh6nlVHZQ12/wALToTAHNb6L1bDYhtRgc2439fXdeQeK8NDvMaIO46gfqNl1PgvxVOVrpuIJ6wLQBoR9rLqabNvjRTkj+pHbOasblsPG6wPC19lJqV3QF5VxKoDiRaIeRczNwLCeUTovV67V5Hxyn/HmSCHkWBgcwMz10WHUq4tF2L5joMI/Ow5rfEb7RqVQ46pmxrSRykUwJnbMNr6ldW3CGS0byDHTa/QrneKN/6mm5pAy8pdcQQegO4IC5WO+L9zQuyGGpE4mD+awAIAGWYuP7ldJj8NlbT7TPz6/NVnDQ0Y1pMatdGuaAQTO+oV14gcG0x0c4CN4zXPZXZFd/nBC+jm+BOnFvOYA809+UDKF65TAFOmBtTZ/SF5VwcRjntYbZQZjUFutvT6L1cfAz/Qz+kLraT5P9fsU5XyjGkQolMFbCkJSJTKQKAIFAKZCAEATlEpIhADJSOiCgBAiRUSmVGUABQE0BAEVJqEAoAyBCbShSoR4z4dZUp1QyoC3MJuCJG9j0cPuupxdFrmupvaHWMdQegPdV3HcG7DssCCcsS4ucSds3QAEQNwSYWfhfFW1mjNIeLE9Y6915rUY3jlZsi7Vo5TCVTQqBr+am6IJG3rqCNLdlbDipoVg5hBm5AENGvKT1gT81LjnCMznNGjjmYehO36KswFB1UGjUkOpkhosADMEutfXrv3RGV9+C2ky/4hUbXIqNFj+HoVQ4qi7DVA6mSOYR/KSM0DtOiufCWIaKhoVfxWB6HYjqCFbeIeAMY12a7XWJGxAJBHdKG6Er8EeFwdF4T46K9ITY6CTJkAEjQRrIHSeiunNXlPh3iBw72tqfiNnN+4HXT1mN16rg8R5jAdDaR0MT7GV2cWRTVmaUdrowVWLyLjkf4h8g5WvBJv/K6BPQCF7DVXkXixoa5/Z+m1xYnrPTsqdSvhJYvnOhp+IpaHNbq2TsQO8X0XNcRjzGMmXS5+kk5hbue/orbD4YPpFw/K23Yx+yquL0SMRSLQTyQIJB+K1xouNBttf5NKSTIYjiDm4lriSSwNF4kDpGgtsrrH13VW1Yk5bjU/Abx8zKqKuBL8QGx8TgBOkwdCdd10lPDxRqu6CPdwB+yvyLngXSKTw5T/AIzn2kB2s3IFrDe69e/Czsxv9IXk/AqxFSuBMDzDAEjY3v3XrNYWb6D7BdjSXs5M+btGugpqJK1lIEqUqAKcoAYTSaU0AJMpJoAESiE0AIhYyFkhBCBAAiU0oQAkBBQmBlabIUAUIsRTcZ4cKtMjeLEWN9QDt/6C8qr0H4araQJgi8DdoAOq9nc1cr4u8PiqM41bPznr239fVYc2NTjRohLazHwvDOr021GgHY9iLEFUXifh5oVX1AOV0OHYmJ9SCJ9lDw94hfhnGlIDXOnS4JAG+mivONYttQAEcjxJJvqMp9FyXGMOC5XZyNd2YCuwiRAdBk5psSdvQd1Z4bjLqlMtcZabgT8JVIzD/wCGqwSC2SB6EaDvB1WzS/gvBiab/p/f7onG1cSfBlxuHNQQ0w8ad+09103gbxIQRTebNBaRFyJ2A3BJMno7qq8YVuVtRpkfZaeOZ5NVtZgOR5vGocLkH7hS0uZwlT6IzSkqPWqzF5N4zoTWeCbeZa/4o6DsDr1XovhzHipSySCWtBbeSWHb5H6OauP8W02+a/NtVEQdJJJBA6i8nounn/tujPjfxIhgGGnTOkNYSfUKpdiQ7EtaY5QJm9zJiP12XRVcGRhHu/Mb+gvHvCoOCcOccQXHoCTcRyxqPVcXHCmm/P8AJpvtlpw+m12Npi0cpeQeX8TRH6rqMfwzLhqjG3JJPtoFxf8AiTTqB4MkC298zon72XU4PjpqNaDqSQf5jay274R3RkVST4aOV8PBrn1jGrCO2kHder4kaeg+wXmPh/D5KtZubLBrgdzJIbdemVv0H2XR0i+B/cry9mB6i9TIUCxaioYUkg1OEABCiSpKJCAAOUpUAFIJAMJhRhMFAEkiEAolMAISKcpIEJCJQEANCJQgRjWN7ZF1kBTIVTRYjyzxxwTJUzN+E3cYvNojrPT90cG4gauHLTd9P3IXccc4UKoNpkEe9rLgcTwx2ErBw+EG4+l/Vc3VYN8bXgvxy8Mhj+FGszlEkafsjgzhWb5DwbA8oAk6iSf5e/bouhweUgVaZgEz1j5DdUuNwP8A1Tnt5S6Ht2BtcH6rDik4qmW3ZnwtM0ppPOh97Wkne/urLB02wadX4HiJi7Ts8dwVKjw6niGM/DJs8CA1x5QDOthBJvotpnBq9LlezO3Ytvb0N1c8Er3R6K3JD8MF2Hc6nMmiTUAA+MRDgPVhJvOg6JeKsOaj6mS7TVpvBG7X0Rf3B9laHhjmuovALqgcBlGpZcw6dAP1Vk/gUsAFTy35A1xADhYlzYEi7cxAI6ldOGOThtfkpcvi3IqMc1wa1kTDQ4jq4iw+VlXcE4W5oL5+EC4OrnuDQO+v0XWM4c6Zc9rnAQDkIsNzzm6WE4OW/FUDhmz5QzKARJG5sJ0Va0dSu+g3ujheJYF4aH3OanRfB2JY0P8AnKlh8OZbH80fMj9l2uK4O4wG1GlgBGRzTo4zZ7TttylRPBYDcgYC07yfeyhk0TlPciaycUaLeGmma1SIDqZP+57CHfULo6zpJhV9LBVIio5mUmYbMmfwydBfot117roQhsVIpbt2zGUwmUgpiAORKcJQgAUSpFKEgIkpymWoBQBKUJEJpgIFNCQQA1GFIlKUAKEwEShAgzITDUIA1yskqtPF2TE/dZWcTYdwqN1krRuQqjxFwQVqZAiY6Xi1h0PdWNPGtO491sMeCk2Pg8ooh1B5abMcf+J7nrpZWrqgflnUgtPbcH7rovE3BWu5mjMSOZg1/wDI0aZhF+o7qp4fw1oA8ybmGZBmmxIMa/Luubl0rc7h5LlNVyYuA4eM1KpEHR228EHb/wDV1tPCVnU6X8RrbNOYgl4b+XLobHWRoEv8vUy5j3tPLfJ1tHN06wt+rUMrp4MeyNMpk7ZmLgNNTqdyB1/ZIuWtQxbXzlMwYNjrpaddDp0WZXkRg6x6d+qYcoKQKAJSnKgEwgAJSlOUkAKU0gE4QAKJKmEi1AEQUwFFimgAUVLLCMiQwhACCEIECIWDE4vIWiJn+/dadbiWWo5hDiB0LSbhp+EtsOaJnVQlljHsdGfF8SDHZSCbTYjcwJvYTv8A+0ncUYGtJJGYSLTuBt3KwcQxQZldGfNmBPLbLYgnIe46KPEMQ1hY6C8EOAIy2DYLo5egcf8AbG6ollab569h0beFxzahIaTbWQRuRv3aVsyqkcWY0Gc4IAJADLSC4iYGl9Yv6rK3izZj+JrGjYNyJt3B7qcc8a5fImmb5rRZNajT5gDwCA4AidYi2hSVyn9CJxz8BTzgeWzT8o6nst/C4VjSIa0W2AHRCFhx+CeVu2bmHpCAIHt6q4weGb+VvsOiELS+ileCeMYM+g+BVHCnkVKJBMmpBO5sbE7oQow7LzqajBOgWs5okIQtHgiafB/h+bv6nqxyhCEkRXQg1AaOiEJjQ2tUg0dEIQHgWVLKhCBEg1GUdE0JjIvbZYykhAE2tUgEIQAEIIQhIDE/UoKSEwEpIQkwJNCcIQgRjqUWukOaCLWIneN0ihCiuxgCmhCmRP/Z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C:\Users\bara\Desktop\cox_tabfl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3634234" cy="26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0496" y="6157865"/>
            <a:ext cx="339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Staurosira</a:t>
            </a:r>
            <a:r>
              <a:rPr lang="cs-CZ" i="1" dirty="0" smtClean="0"/>
              <a:t> </a:t>
            </a:r>
            <a:r>
              <a:rPr lang="cs-CZ" i="1" dirty="0" err="1" smtClean="0"/>
              <a:t>construens</a:t>
            </a:r>
            <a:r>
              <a:rPr lang="cs-CZ" i="1" dirty="0" smtClean="0"/>
              <a:t> </a:t>
            </a:r>
            <a:r>
              <a:rPr lang="cs-CZ" dirty="0" smtClean="0"/>
              <a:t>var. </a:t>
            </a:r>
            <a:r>
              <a:rPr lang="cs-CZ" dirty="0" err="1" smtClean="0"/>
              <a:t>venter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51027" y="6150457"/>
            <a:ext cx="219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Tabellaria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2" name="Picture 5" descr="C:\Users\bara\Desktop\Staurosira_construens_var_venter_IH042875_ID_2001_3_18_493-139x4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5276"/>
            <a:ext cx="787229" cy="28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357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Rozsivky s raphe na jedné valvě</a:t>
            </a:r>
          </a:p>
        </p:txBody>
      </p:sp>
      <p:sp>
        <p:nvSpPr>
          <p:cNvPr id="819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altLang="cs-CZ" sz="2000" dirty="0" smtClean="0"/>
              <a:t> Redukce </a:t>
            </a:r>
            <a:r>
              <a:rPr lang="cs-CZ" altLang="cs-CZ" sz="2000" dirty="0" err="1" smtClean="0"/>
              <a:t>raphe</a:t>
            </a:r>
            <a:r>
              <a:rPr lang="cs-CZ" altLang="cs-CZ" sz="2000" dirty="0" smtClean="0"/>
              <a:t> na jedné </a:t>
            </a:r>
            <a:r>
              <a:rPr lang="cs-CZ" altLang="cs-CZ" sz="2000" dirty="0" err="1" smtClean="0"/>
              <a:t>valvě</a:t>
            </a:r>
            <a:r>
              <a:rPr lang="cs-CZ" altLang="cs-CZ" sz="2000" dirty="0" smtClean="0"/>
              <a:t>, vyplněno křemíkem (</a:t>
            </a:r>
            <a:r>
              <a:rPr lang="cs-CZ" altLang="cs-CZ" sz="2000" dirty="0" err="1" smtClean="0"/>
              <a:t>pseudoraphe</a:t>
            </a:r>
            <a:r>
              <a:rPr lang="cs-CZ" altLang="cs-CZ" sz="2000" dirty="0" smtClean="0"/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dirty="0" smtClean="0"/>
              <a:t> Odlišná </a:t>
            </a:r>
            <a:r>
              <a:rPr lang="cs-CZ" altLang="cs-CZ" sz="2000" dirty="0" err="1" smtClean="0"/>
              <a:t>striace</a:t>
            </a:r>
            <a:r>
              <a:rPr lang="cs-CZ" altLang="cs-CZ" sz="2000" dirty="0" smtClean="0"/>
              <a:t> na </a:t>
            </a:r>
            <a:r>
              <a:rPr lang="cs-CZ" altLang="cs-CZ" sz="2000" dirty="0" err="1" smtClean="0"/>
              <a:t>valvě</a:t>
            </a:r>
            <a:r>
              <a:rPr lang="cs-CZ" altLang="cs-CZ" sz="2000" dirty="0" smtClean="0"/>
              <a:t> s </a:t>
            </a:r>
            <a:r>
              <a:rPr lang="cs-CZ" altLang="cs-CZ" sz="2000" dirty="0" err="1" smtClean="0"/>
              <a:t>raphe</a:t>
            </a:r>
            <a:r>
              <a:rPr lang="cs-CZ" altLang="cs-CZ" sz="2000" dirty="0" smtClean="0"/>
              <a:t> a bez </a:t>
            </a:r>
            <a:r>
              <a:rPr lang="cs-CZ" altLang="cs-CZ" sz="2000" dirty="0" err="1" smtClean="0"/>
              <a:t>raphe</a:t>
            </a:r>
            <a:endParaRPr lang="cs-CZ" altLang="cs-CZ" sz="20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dirty="0" smtClean="0"/>
              <a:t> Bilaterálně symetrické</a:t>
            </a:r>
          </a:p>
          <a:p>
            <a:pPr marL="0" indent="0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dirty="0" smtClean="0"/>
              <a:t> Řád </a:t>
            </a:r>
            <a:r>
              <a:rPr lang="cs-CZ" altLang="cs-CZ" sz="2000" dirty="0" err="1" smtClean="0"/>
              <a:t>Achnanthales</a:t>
            </a:r>
            <a:endParaRPr lang="cs-CZ" altLang="cs-CZ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dirty="0" smtClean="0"/>
              <a:t>	 </a:t>
            </a:r>
            <a:r>
              <a:rPr lang="cs-CZ" altLang="cs-CZ" sz="2000" i="1" dirty="0" err="1" smtClean="0"/>
              <a:t>Achnanthes</a:t>
            </a:r>
            <a:endParaRPr lang="cs-CZ" altLang="cs-CZ" sz="2000" i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 smtClean="0"/>
              <a:t> 	 </a:t>
            </a:r>
            <a:r>
              <a:rPr lang="cs-CZ" altLang="cs-CZ" sz="2000" i="1" dirty="0" err="1" smtClean="0"/>
              <a:t>Cocconeis</a:t>
            </a:r>
            <a:endParaRPr lang="cs-CZ" altLang="cs-CZ" sz="2000" i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 smtClean="0"/>
              <a:t> 	 </a:t>
            </a:r>
            <a:r>
              <a:rPr lang="cs-CZ" altLang="cs-CZ" sz="2000" i="1" dirty="0" err="1" smtClean="0"/>
              <a:t>Psammothidium</a:t>
            </a:r>
            <a:endParaRPr lang="cs-CZ" altLang="cs-CZ" sz="2000" i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 smtClean="0"/>
              <a:t> 	 </a:t>
            </a:r>
            <a:r>
              <a:rPr lang="cs-CZ" altLang="cs-CZ" sz="2000" i="1" dirty="0" err="1" smtClean="0"/>
              <a:t>Planothidium</a:t>
            </a:r>
            <a:endParaRPr lang="cs-CZ" altLang="cs-CZ" sz="2000" i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dirty="0" smtClean="0"/>
              <a:t> 	</a:t>
            </a:r>
            <a:r>
              <a:rPr lang="cs-CZ" altLang="cs-CZ" sz="2000" i="1" dirty="0" smtClean="0"/>
              <a:t> </a:t>
            </a:r>
            <a:r>
              <a:rPr lang="cs-CZ" altLang="cs-CZ" sz="2000" i="1" dirty="0" err="1" smtClean="0"/>
              <a:t>Karayevia</a:t>
            </a:r>
            <a:endParaRPr lang="cs-CZ" altLang="cs-CZ" sz="2000" i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 smtClean="0"/>
              <a:t>	 </a:t>
            </a:r>
            <a:r>
              <a:rPr lang="cs-CZ" altLang="cs-CZ" sz="2000" i="1" dirty="0" err="1" smtClean="0"/>
              <a:t>Lemnicola</a:t>
            </a:r>
            <a:endParaRPr lang="cs-CZ" altLang="cs-CZ" sz="2000" i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 smtClean="0"/>
              <a:t>	 </a:t>
            </a:r>
            <a:r>
              <a:rPr lang="cs-CZ" altLang="cs-CZ" sz="2000" i="1" dirty="0" err="1" smtClean="0"/>
              <a:t>Achnanthidium</a:t>
            </a:r>
            <a:endParaRPr lang="cs-CZ" altLang="cs-CZ" sz="2000" i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 smtClean="0"/>
              <a:t> 	 </a:t>
            </a:r>
            <a:r>
              <a:rPr lang="cs-CZ" altLang="cs-CZ" sz="2000" i="1" dirty="0" err="1" smtClean="0"/>
              <a:t>Eucocconeis</a:t>
            </a:r>
            <a:endParaRPr lang="cs-CZ" altLang="cs-CZ" sz="2000" dirty="0" smtClean="0"/>
          </a:p>
        </p:txBody>
      </p:sp>
      <p:pic>
        <p:nvPicPr>
          <p:cNvPr id="8197" name="Picture 2" descr="http://westerndiatoms.colorado.edu/images/glossary_images/P_curtissimum_rapheles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4184650"/>
            <a:ext cx="308768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ovéPole 6"/>
          <p:cNvSpPr txBox="1">
            <a:spLocks noChangeArrowheads="1"/>
          </p:cNvSpPr>
          <p:nvPr/>
        </p:nvSpPr>
        <p:spPr bwMode="auto">
          <a:xfrm>
            <a:off x="6011863" y="3573463"/>
            <a:ext cx="410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err="1"/>
              <a:t>Psammothidium</a:t>
            </a:r>
            <a:r>
              <a:rPr lang="cs-CZ" altLang="cs-CZ" i="1" dirty="0"/>
              <a:t> </a:t>
            </a:r>
            <a:r>
              <a:rPr lang="cs-CZ" altLang="cs-CZ" i="1" dirty="0" err="1"/>
              <a:t>curtissimum</a:t>
            </a:r>
            <a:endParaRPr lang="cs-CZ" altLang="cs-CZ" i="1" dirty="0"/>
          </a:p>
          <a:p>
            <a:pPr eaLnBrk="1" hangingPunct="1"/>
            <a:r>
              <a:rPr lang="cs-CZ" altLang="cs-CZ" dirty="0" err="1"/>
              <a:t>heterovalvární</a:t>
            </a:r>
            <a:endParaRPr lang="cs-CZ" altLang="cs-CZ" dirty="0"/>
          </a:p>
        </p:txBody>
      </p:sp>
      <p:pic>
        <p:nvPicPr>
          <p:cNvPr id="7" name="Picture 4" descr="http://t1.gstatic.com/images?q=tbn:ANd9GcQtdEiV-17pc4hfgaW0v_7_zAnQM5djUJy4-cDfR0hrt53L42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49176" y="4597934"/>
            <a:ext cx="2665809" cy="176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6"/>
          <p:cNvSpPr txBox="1">
            <a:spLocks noChangeArrowheads="1"/>
          </p:cNvSpPr>
          <p:nvPr/>
        </p:nvSpPr>
        <p:spPr bwMode="auto">
          <a:xfrm>
            <a:off x="3707904" y="3861048"/>
            <a:ext cx="410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err="1" smtClean="0"/>
              <a:t>Achnanthes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coarctata</a:t>
            </a:r>
            <a:endParaRPr lang="cs-CZ" altLang="cs-CZ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2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i="1" smtClean="0"/>
              <a:t>Rozsivky s raphe na obou valvách</a:t>
            </a:r>
          </a:p>
        </p:txBody>
      </p:sp>
      <p:sp>
        <p:nvSpPr>
          <p:cNvPr id="12292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r>
              <a:rPr lang="en-US" altLang="cs-CZ" sz="2400" smtClean="0"/>
              <a:t>Valv</a:t>
            </a:r>
            <a:r>
              <a:rPr lang="cs-CZ" altLang="cs-CZ" sz="2400" smtClean="0"/>
              <a:t>y bilaterálně symetrické</a:t>
            </a:r>
            <a:endParaRPr lang="en-US" altLang="cs-CZ" sz="2400" smtClean="0"/>
          </a:p>
          <a:p>
            <a:r>
              <a:rPr lang="en-US" altLang="cs-CZ" sz="2400" smtClean="0"/>
              <a:t>Raphe </a:t>
            </a:r>
            <a:r>
              <a:rPr lang="cs-CZ" altLang="cs-CZ" sz="2400" smtClean="0"/>
              <a:t>vyvinuto na obou valvách</a:t>
            </a:r>
          </a:p>
          <a:p>
            <a:r>
              <a:rPr lang="cs-CZ" altLang="cs-CZ" sz="2400" smtClean="0"/>
              <a:t>Buňky mohou být velmi pohyblivé</a:t>
            </a:r>
            <a:endParaRPr lang="en-US" altLang="cs-CZ" sz="2400" smtClean="0"/>
          </a:p>
          <a:p>
            <a:r>
              <a:rPr lang="cs-CZ" altLang="cs-CZ" sz="2400" smtClean="0"/>
              <a:t>Tato skupina má největší diverzitu mezi sladkovodními rozsivkami</a:t>
            </a:r>
            <a:endParaRPr lang="en-US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12293" name="Picture 6" descr="https://encrypted-tbn3.gstatic.com/images?q=tbn:ANd9GcQ4eUMyU7FU7aCzE9pqfMe8kLXf52W9WayNeVPWuxkcie_Yfa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341153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ovéPole 1"/>
          <p:cNvSpPr txBox="1">
            <a:spLocks noChangeArrowheads="1"/>
          </p:cNvSpPr>
          <p:nvPr/>
        </p:nvSpPr>
        <p:spPr bwMode="auto">
          <a:xfrm>
            <a:off x="5435600" y="6430963"/>
            <a:ext cx="321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/>
              <a:t>Navicula lanceolata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2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Rody vzniklé z rodu </a:t>
            </a:r>
            <a:r>
              <a:rPr lang="cs-CZ" altLang="cs-CZ" sz="3600" i="1" smtClean="0"/>
              <a:t>Navicula</a:t>
            </a:r>
          </a:p>
        </p:txBody>
      </p:sp>
      <p:sp>
        <p:nvSpPr>
          <p:cNvPr id="16388" name="Zástupný symbol pro obsah 5"/>
          <p:cNvSpPr>
            <a:spLocks noGrp="1"/>
          </p:cNvSpPr>
          <p:nvPr>
            <p:ph idx="1"/>
          </p:nvPr>
        </p:nvSpPr>
        <p:spPr>
          <a:xfrm>
            <a:off x="2268538" y="1844675"/>
            <a:ext cx="8229600" cy="4525963"/>
          </a:xfrm>
        </p:spPr>
        <p:txBody>
          <a:bodyPr/>
          <a:lstStyle/>
          <a:p>
            <a:pPr lvl="2"/>
            <a:r>
              <a:rPr lang="en-US" altLang="cs-CZ" i="1" smtClean="0"/>
              <a:t>Craticula		Cosmioneis</a:t>
            </a:r>
          </a:p>
          <a:p>
            <a:pPr lvl="2"/>
            <a:r>
              <a:rPr lang="en-US" altLang="cs-CZ" i="1" smtClean="0"/>
              <a:t>Sellaphora		Microcostatus</a:t>
            </a:r>
          </a:p>
          <a:p>
            <a:pPr lvl="2"/>
            <a:r>
              <a:rPr lang="en-US" altLang="cs-CZ" i="1" smtClean="0"/>
              <a:t>Luticola		Diadesmis</a:t>
            </a:r>
          </a:p>
          <a:p>
            <a:pPr lvl="2"/>
            <a:r>
              <a:rPr lang="en-US" altLang="cs-CZ" i="1" smtClean="0"/>
              <a:t>Geissleria		Fistulifera</a:t>
            </a:r>
          </a:p>
          <a:p>
            <a:pPr lvl="2"/>
            <a:r>
              <a:rPr lang="en-US" altLang="cs-CZ" i="1" smtClean="0"/>
              <a:t>Hippodonta		Adlafia</a:t>
            </a:r>
          </a:p>
          <a:p>
            <a:pPr lvl="2"/>
            <a:r>
              <a:rPr lang="en-US" altLang="cs-CZ" i="1" smtClean="0"/>
              <a:t>Fallacia		Mayamaea</a:t>
            </a:r>
          </a:p>
          <a:p>
            <a:pPr lvl="2"/>
            <a:r>
              <a:rPr lang="en-US" altLang="cs-CZ" i="1" smtClean="0"/>
              <a:t>Chamaepinnularia	Kobayasiella</a:t>
            </a:r>
          </a:p>
          <a:p>
            <a:pPr lvl="2"/>
            <a:r>
              <a:rPr lang="en-US" altLang="cs-CZ" i="1" smtClean="0"/>
              <a:t>Muelleria		Placoneis</a:t>
            </a:r>
          </a:p>
          <a:p>
            <a:pPr lvl="2"/>
            <a:r>
              <a:rPr lang="en-US" altLang="cs-CZ" i="1" smtClean="0"/>
              <a:t>Cavinula		Aneumast</a:t>
            </a:r>
            <a:r>
              <a:rPr lang="cs-CZ" altLang="cs-CZ" i="1" smtClean="0"/>
              <a:t>us</a:t>
            </a:r>
            <a:endParaRPr lang="en-US" altLang="cs-CZ" smtClean="0"/>
          </a:p>
          <a:p>
            <a:pPr lvl="2"/>
            <a:r>
              <a:rPr lang="en-US" altLang="cs-CZ" i="1" smtClean="0">
                <a:solidFill>
                  <a:srgbClr val="000000"/>
                </a:solidFill>
              </a:rPr>
              <a:t>Decussata		</a:t>
            </a:r>
            <a:endParaRPr lang="en-US" altLang="cs-CZ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16389" name="Picture 2" descr="https://encrypted-tbn1.gstatic.com/images?q=tbn:ANd9GcSCiRuS1dw7eLttpUiW6ZcjU6cvswyF2-CK2NtPLwv1gG5G_X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708275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0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340768"/>
            <a:ext cx="1434679" cy="146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4"/>
          <p:cNvSpPr>
            <a:spLocks noGrp="1"/>
          </p:cNvSpPr>
          <p:nvPr>
            <p:ph type="title"/>
          </p:nvPr>
        </p:nvSpPr>
        <p:spPr>
          <a:xfrm>
            <a:off x="395288" y="25082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Rozsivky s kanálkovou raphe</a:t>
            </a:r>
          </a:p>
        </p:txBody>
      </p:sp>
      <p:sp>
        <p:nvSpPr>
          <p:cNvPr id="3076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/>
              <a:t>Rhopalodiales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/>
              <a:t>Bacillariales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/>
              <a:t>Surirellales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Kanálková </a:t>
            </a:r>
            <a:r>
              <a:rPr lang="cs-CZ" altLang="cs-CZ" sz="2400" dirty="0" err="1" smtClean="0"/>
              <a:t>raphe</a:t>
            </a:r>
            <a:r>
              <a:rPr lang="cs-CZ" altLang="cs-CZ" sz="2400" dirty="0" smtClean="0"/>
              <a:t>: štěrbina, pod níž probíhá trubice překlenutá křemitými můstky (</a:t>
            </a:r>
            <a:r>
              <a:rPr lang="cs-CZ" altLang="cs-CZ" sz="2400" b="1" dirty="0" smtClean="0"/>
              <a:t>fibuly</a:t>
            </a:r>
            <a:r>
              <a:rPr lang="cs-CZ" altLang="cs-CZ" sz="2400" dirty="0" smtClean="0"/>
              <a:t>). Trubice je spojena s vnitřním prostorem buňky otvory (</a:t>
            </a:r>
            <a:r>
              <a:rPr lang="cs-CZ" altLang="cs-CZ" sz="2400" b="1" dirty="0" err="1" smtClean="0"/>
              <a:t>portuly</a:t>
            </a:r>
            <a:r>
              <a:rPr lang="cs-CZ" altLang="cs-CZ" sz="2400" dirty="0" smtClean="0"/>
              <a:t>). Kanálková </a:t>
            </a:r>
            <a:r>
              <a:rPr lang="cs-CZ" altLang="cs-CZ" sz="2400" dirty="0" err="1" smtClean="0"/>
              <a:t>raphe</a:t>
            </a:r>
            <a:r>
              <a:rPr lang="cs-CZ" altLang="cs-CZ" sz="2400" dirty="0" smtClean="0"/>
              <a:t> bývá uložena blízko okraje </a:t>
            </a:r>
            <a:r>
              <a:rPr lang="cs-CZ" altLang="cs-CZ" sz="2400" dirty="0" err="1" smtClean="0"/>
              <a:t>valvy</a:t>
            </a:r>
            <a:r>
              <a:rPr lang="cs-CZ" altLang="cs-CZ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  <p:pic>
        <p:nvPicPr>
          <p:cNvPr id="3077" name="Picture 3" descr="C:\Users\bara\Desktop\Nitzschia_kurzeana_SEM-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608513"/>
            <a:ext cx="200183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s://encrypted-tbn0.gstatic.com/images?q=tbn:ANd9GcRJ-Y311Y0IuJ8s8qQXtyB3z9EOlob6Lu_wPqm85tuugmo-J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3810000"/>
            <a:ext cx="895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encrypted-tbn0.gstatic.com/images?q=tbn:ANd9GcSTxgnj2geP-IFx3zi0j6o4tA25x68fsC5Jgfps7VNBWDkZyj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76511" y="4723209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6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i="1" dirty="0" err="1" smtClean="0"/>
              <a:t>Eunotiales</a:t>
            </a:r>
            <a:endParaRPr lang="cs-CZ" altLang="cs-CZ" sz="3600" i="1" dirty="0" smtClean="0"/>
          </a:p>
        </p:txBody>
      </p:sp>
      <p:sp>
        <p:nvSpPr>
          <p:cNvPr id="1946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r>
              <a:rPr lang="cs-CZ" altLang="cs-CZ" dirty="0" err="1" smtClean="0"/>
              <a:t>Raphe</a:t>
            </a:r>
            <a:r>
              <a:rPr lang="cs-CZ" altLang="cs-CZ" dirty="0" smtClean="0"/>
              <a:t> velmi redukované, nízká motilita</a:t>
            </a:r>
            <a:endParaRPr lang="en-US" altLang="cs-CZ" dirty="0" smtClean="0"/>
          </a:p>
          <a:p>
            <a:r>
              <a:rPr lang="en-US" altLang="cs-CZ" dirty="0" smtClean="0"/>
              <a:t>Rap</a:t>
            </a:r>
            <a:r>
              <a:rPr lang="cs-CZ" altLang="cs-CZ" dirty="0" smtClean="0"/>
              <a:t>he na boku</a:t>
            </a:r>
          </a:p>
          <a:p>
            <a:r>
              <a:rPr lang="cs-CZ" altLang="cs-CZ" dirty="0" smtClean="0"/>
              <a:t>Na </a:t>
            </a:r>
            <a:r>
              <a:rPr lang="cs-CZ" altLang="cs-CZ" dirty="0" err="1" smtClean="0"/>
              <a:t>valvách</a:t>
            </a:r>
            <a:r>
              <a:rPr lang="cs-CZ" altLang="cs-CZ" dirty="0" smtClean="0"/>
              <a:t> mohou být </a:t>
            </a:r>
            <a:r>
              <a:rPr lang="cs-CZ" altLang="cs-CZ" dirty="0" err="1" smtClean="0"/>
              <a:t>rimoportuly</a:t>
            </a:r>
            <a:endParaRPr lang="cs-CZ" altLang="cs-CZ" dirty="0" smtClean="0"/>
          </a:p>
          <a:p>
            <a:r>
              <a:rPr lang="cs-CZ" altLang="cs-CZ" dirty="0" smtClean="0"/>
              <a:t>Malá skupina, </a:t>
            </a:r>
            <a:r>
              <a:rPr lang="cs-CZ" altLang="cs-CZ" dirty="0" err="1" smtClean="0"/>
              <a:t>acidobionti</a:t>
            </a:r>
            <a:endParaRPr lang="en-US" altLang="cs-CZ" dirty="0" smtClean="0"/>
          </a:p>
          <a:p>
            <a:pPr lvl="1"/>
            <a:r>
              <a:rPr lang="en-US" altLang="cs-CZ" i="1" dirty="0" err="1" smtClean="0"/>
              <a:t>Eunotia</a:t>
            </a:r>
            <a:endParaRPr lang="en-US" altLang="cs-CZ" i="1" dirty="0" smtClean="0"/>
          </a:p>
          <a:p>
            <a:pPr lvl="1"/>
            <a:r>
              <a:rPr lang="en-US" altLang="cs-CZ" i="1" dirty="0" err="1" smtClean="0"/>
              <a:t>Actinella</a:t>
            </a:r>
            <a:endParaRPr lang="en-US" altLang="cs-CZ" i="1" dirty="0" smtClean="0"/>
          </a:p>
          <a:p>
            <a:pPr lvl="1"/>
            <a:r>
              <a:rPr lang="en-US" altLang="cs-CZ" i="1" dirty="0" err="1" smtClean="0"/>
              <a:t>Semiorbis</a:t>
            </a:r>
            <a:endParaRPr lang="en-US" altLang="cs-CZ" i="1" dirty="0" smtClean="0"/>
          </a:p>
          <a:p>
            <a:pPr lvl="1"/>
            <a:r>
              <a:rPr lang="en-US" altLang="cs-CZ" i="1" dirty="0" err="1" smtClean="0"/>
              <a:t>Peronia</a:t>
            </a:r>
            <a:endParaRPr lang="en-US" altLang="cs-CZ" i="1" dirty="0" smtClean="0"/>
          </a:p>
          <a:p>
            <a:endParaRPr lang="cs-CZ" altLang="cs-CZ" sz="2400" dirty="0" smtClean="0"/>
          </a:p>
        </p:txBody>
      </p:sp>
      <p:pic>
        <p:nvPicPr>
          <p:cNvPr id="5" name="Picture 8" descr="http://westerndiatoms.colorado.edu/images/sized/images/genus_representative_images/Eunotia_iconic_1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58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s://encrypted-tbn0.gstatic.com/images?q=tbn:ANd9GcQuQHN_aK_oCsYz9vnXibmuSuGvt-nnKtORjHQscl0IildTg1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5475288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4386263" y="648811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err="1"/>
              <a:t>Eunotia</a:t>
            </a:r>
            <a:r>
              <a:rPr lang="cs-CZ" altLang="cs-CZ" i="1" dirty="0"/>
              <a:t> </a:t>
            </a:r>
            <a:r>
              <a:rPr lang="cs-CZ" altLang="cs-CZ" i="1" dirty="0" err="1"/>
              <a:t>fallax</a:t>
            </a:r>
            <a:endParaRPr lang="cs-CZ" altLang="cs-CZ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8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Cymbelloidní rozsivky</a:t>
            </a:r>
            <a:endParaRPr lang="cs-CZ" altLang="cs-CZ" sz="3600" i="1" smtClean="0"/>
          </a:p>
        </p:txBody>
      </p:sp>
      <p:sp>
        <p:nvSpPr>
          <p:cNvPr id="24580" name="Zástupný symbol pro obsah 5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Asymetrické k apikální ose</a:t>
            </a:r>
          </a:p>
          <a:p>
            <a:pPr eaLnBrk="1" hangingPunct="1"/>
            <a:r>
              <a:rPr lang="cs-CZ" altLang="cs-CZ" sz="2400" i="1" smtClean="0"/>
              <a:t>Amphora</a:t>
            </a:r>
          </a:p>
          <a:p>
            <a:pPr eaLnBrk="1" hangingPunct="1"/>
            <a:r>
              <a:rPr lang="cs-CZ" altLang="cs-CZ" sz="2400" i="1" smtClean="0"/>
              <a:t>Cymbella</a:t>
            </a:r>
          </a:p>
          <a:p>
            <a:pPr eaLnBrk="1" hangingPunct="1"/>
            <a:r>
              <a:rPr lang="cs-CZ" altLang="cs-CZ" sz="2400" i="1" smtClean="0"/>
              <a:t>Cymbopleura</a:t>
            </a:r>
          </a:p>
          <a:p>
            <a:pPr eaLnBrk="1" hangingPunct="1"/>
            <a:r>
              <a:rPr lang="cs-CZ" altLang="cs-CZ" sz="2400" i="1" smtClean="0"/>
              <a:t>Encyonema</a:t>
            </a:r>
          </a:p>
          <a:p>
            <a:pPr eaLnBrk="1" hangingPunct="1"/>
            <a:r>
              <a:rPr lang="cs-CZ" altLang="cs-CZ" sz="2400" i="1" smtClean="0"/>
              <a:t>Encyonopsis</a:t>
            </a:r>
          </a:p>
          <a:p>
            <a:pPr eaLnBrk="1" hangingPunct="1"/>
            <a:r>
              <a:rPr lang="cs-CZ" altLang="cs-CZ" sz="2400" i="1" smtClean="0"/>
              <a:t>Reimeria</a:t>
            </a:r>
          </a:p>
        </p:txBody>
      </p:sp>
      <p:sp>
        <p:nvSpPr>
          <p:cNvPr id="24581" name="TextovéPole 1"/>
          <p:cNvSpPr txBox="1">
            <a:spLocks noChangeArrowheads="1"/>
          </p:cNvSpPr>
          <p:nvPr/>
        </p:nvSpPr>
        <p:spPr bwMode="auto">
          <a:xfrm>
            <a:off x="4787900" y="6475413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 i="1"/>
          </a:p>
        </p:txBody>
      </p:sp>
      <p:pic>
        <p:nvPicPr>
          <p:cNvPr id="6" name="Picture 9" descr="https://encrypted-tbn0.gstatic.com/images?q=tbn:ANd9GcTh6m6XYK3mgatO2U58_kVmo_Kf8pVIpUI5pGdGr8rYU9ip8R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4435475"/>
            <a:ext cx="5857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6659563" y="6475413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err="1"/>
              <a:t>Amphora</a:t>
            </a:r>
            <a:r>
              <a:rPr lang="cs-CZ" altLang="cs-CZ" i="1" dirty="0"/>
              <a:t> </a:t>
            </a:r>
            <a:r>
              <a:rPr lang="cs-CZ" altLang="cs-CZ" i="1" dirty="0" err="1"/>
              <a:t>veneta</a:t>
            </a:r>
            <a:endParaRPr lang="cs-CZ" altLang="cs-CZ" i="1" dirty="0"/>
          </a:p>
        </p:txBody>
      </p:sp>
      <p:pic>
        <p:nvPicPr>
          <p:cNvPr id="8" name="Picture 7" descr="https://encrypted-tbn3.gstatic.com/images?q=tbn:ANd9GcQ_oTKigZsxoPAVhzIZMOn-J0Ddg_DxqdVUl4TkuBExIM0Wqe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5607" y="4427934"/>
            <a:ext cx="36766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3130351" y="6526465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err="1"/>
              <a:t>Cymbella</a:t>
            </a:r>
            <a:r>
              <a:rPr lang="cs-CZ" altLang="cs-CZ" i="1" dirty="0"/>
              <a:t> </a:t>
            </a:r>
            <a:r>
              <a:rPr lang="cs-CZ" altLang="cs-CZ" i="1" dirty="0" err="1"/>
              <a:t>lanceolata</a:t>
            </a:r>
            <a:endParaRPr lang="cs-CZ" altLang="cs-CZ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1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err="1" smtClean="0"/>
              <a:t>Gomphoidní</a:t>
            </a:r>
            <a:r>
              <a:rPr lang="cs-CZ" altLang="cs-CZ" sz="2800" dirty="0" smtClean="0"/>
              <a:t> rozsivky- asymetrické</a:t>
            </a:r>
            <a:endParaRPr lang="cs-CZ" altLang="cs-CZ" sz="2800" i="1" dirty="0" smtClean="0"/>
          </a:p>
        </p:txBody>
      </p:sp>
      <p:sp>
        <p:nvSpPr>
          <p:cNvPr id="3076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/>
              <a:t>Valvy</a:t>
            </a:r>
            <a:r>
              <a:rPr lang="cs-CZ" altLang="cs-CZ" sz="2400" dirty="0" smtClean="0"/>
              <a:t> jsou asymetrické k </a:t>
            </a:r>
            <a:r>
              <a:rPr lang="cs-CZ" altLang="cs-CZ" sz="2400" dirty="0" err="1" smtClean="0"/>
              <a:t>transapikální</a:t>
            </a:r>
            <a:r>
              <a:rPr lang="cs-CZ" altLang="cs-CZ" sz="2400" dirty="0" smtClean="0"/>
              <a:t> ose, symetrické k apikální ose</a:t>
            </a:r>
          </a:p>
          <a:p>
            <a:pPr eaLnBrk="1" hangingPunct="1"/>
            <a:r>
              <a:rPr lang="cs-CZ" altLang="cs-CZ" sz="2400" dirty="0" smtClean="0"/>
              <a:t>Tvar </a:t>
            </a:r>
            <a:r>
              <a:rPr lang="cs-CZ" altLang="cs-CZ" sz="2400" dirty="0" err="1" smtClean="0"/>
              <a:t>frustuly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klavátní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heteropolární</a:t>
            </a:r>
            <a:r>
              <a:rPr lang="cs-CZ" altLang="cs-CZ" sz="2400" dirty="0" smtClean="0"/>
              <a:t>)</a:t>
            </a:r>
          </a:p>
          <a:p>
            <a:pPr eaLnBrk="1" hangingPunct="1"/>
            <a:r>
              <a:rPr lang="cs-CZ" altLang="cs-CZ" sz="2400" dirty="0" smtClean="0"/>
              <a:t>Z pleurálního pohledu klínovitý tvar</a:t>
            </a:r>
          </a:p>
          <a:p>
            <a:pPr eaLnBrk="1" hangingPunct="1"/>
            <a:r>
              <a:rPr lang="cs-CZ" altLang="cs-CZ" sz="2400" dirty="0" smtClean="0"/>
              <a:t>Výrazné koncové pole (tvorba stopek)</a:t>
            </a:r>
          </a:p>
          <a:p>
            <a:pPr eaLnBrk="1" hangingPunct="1"/>
            <a:r>
              <a:rPr lang="cs-CZ" altLang="cs-CZ" sz="2400" dirty="0" smtClean="0"/>
              <a:t>Různé ekologické nároky druhů</a:t>
            </a:r>
          </a:p>
          <a:p>
            <a:pPr eaLnBrk="1" hangingPunct="1"/>
            <a:endParaRPr lang="cs-CZ" altLang="cs-CZ" sz="2400" dirty="0" smtClean="0"/>
          </a:p>
        </p:txBody>
      </p:sp>
      <p:pic>
        <p:nvPicPr>
          <p:cNvPr id="3077" name="Picture 7" descr="http://westerndiatoms.colorado.edu/images/sized/images/genus_representative_images/Gomphonem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29" y="18864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http://t2.gstatic.com/images?q=tbn:ANd9GcSzMoAYb9TIyp8GCsFrmUP1RrTh46pLhnFKLvC4X8BCRw6LYJJ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3436938"/>
            <a:ext cx="13239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ovéPole 7"/>
          <p:cNvSpPr txBox="1">
            <a:spLocks noChangeArrowheads="1"/>
          </p:cNvSpPr>
          <p:nvPr/>
        </p:nvSpPr>
        <p:spPr bwMode="auto">
          <a:xfrm>
            <a:off x="5003800" y="6516688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/>
              <a:t>Gomphonema acuminatum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4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dpis 4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i="1" smtClean="0"/>
              <a:t>Didymosphenia</a:t>
            </a:r>
          </a:p>
        </p:txBody>
      </p:sp>
      <p:sp>
        <p:nvSpPr>
          <p:cNvPr id="7172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7173" name="Picture 6" descr="http://www.sciencelearn.org.nz/var/sciencelearn/storage/images/science-stories/resource-management/sci-media/images/didymo/84150-2-eng-NZ/Didymo_full_size_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584575"/>
            <a:ext cx="4848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http://media.wiley.com/mrw_images/els/articles/a0000315/image_n/nfg00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196975"/>
            <a:ext cx="38179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http://www.nwcouncil.org/blog/wp-content/uploads/2011/01/didym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47625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3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Nejbližší příbuzní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err="1" smtClean="0"/>
              <a:t>Bolidophyta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Jednobuněční bičíkovci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Mořský </a:t>
            </a:r>
            <a:r>
              <a:rPr lang="cs-CZ" sz="2400" dirty="0" err="1" smtClean="0"/>
              <a:t>pikoplankton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Objeveny až r. 1990</a:t>
            </a:r>
          </a:p>
          <a:p>
            <a:endParaRPr lang="cs-CZ" dirty="0"/>
          </a:p>
        </p:txBody>
      </p:sp>
      <p:pic>
        <p:nvPicPr>
          <p:cNvPr id="4098" name="Picture 2" descr="C:\Users\bara\Desktop\bolidomon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39" y="2996952"/>
            <a:ext cx="40671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17918" y="57239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Bolidomonas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5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i="1" smtClean="0"/>
              <a:t>Didymosphenia</a:t>
            </a:r>
          </a:p>
        </p:txBody>
      </p:sp>
      <p:sp>
        <p:nvSpPr>
          <p:cNvPr id="922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9221" name="Picture 2" descr="http://www.bullseyegraphicdesign.com/Didymo%20Poster%20Revised%206-8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557338"/>
            <a:ext cx="68770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Centrické rozsivky</a:t>
            </a:r>
          </a:p>
        </p:txBody>
      </p:sp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r>
              <a:rPr lang="cs-CZ" altLang="cs-CZ" sz="2400" smtClean="0"/>
              <a:t>Valvy s radiální symetrií (většinou)</a:t>
            </a:r>
          </a:p>
          <a:p>
            <a:r>
              <a:rPr lang="cs-CZ" altLang="cs-CZ" sz="2400" smtClean="0"/>
              <a:t>Frustuly bez raphe, buňky se aktivně nepohybují</a:t>
            </a:r>
          </a:p>
          <a:p>
            <a:r>
              <a:rPr lang="cs-CZ" altLang="cs-CZ" sz="2400" smtClean="0"/>
              <a:t>Frustuly mohou mít fultoportuly a rimoportuly</a:t>
            </a:r>
          </a:p>
          <a:p>
            <a:pPr eaLnBrk="1" hangingPunct="1"/>
            <a:r>
              <a:rPr lang="cs-CZ" altLang="cs-CZ" sz="2400" smtClean="0"/>
              <a:t>Pohlavní rozmnožování je oogamie</a:t>
            </a:r>
          </a:p>
        </p:txBody>
      </p:sp>
      <p:sp>
        <p:nvSpPr>
          <p:cNvPr id="4101" name="TextovéPole 1"/>
          <p:cNvSpPr txBox="1">
            <a:spLocks noChangeArrowheads="1"/>
          </p:cNvSpPr>
          <p:nvPr/>
        </p:nvSpPr>
        <p:spPr bwMode="auto">
          <a:xfrm>
            <a:off x="4643438" y="6489700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 i="1"/>
          </a:p>
        </p:txBody>
      </p:sp>
      <p:pic>
        <p:nvPicPr>
          <p:cNvPr id="7" name="Picture 9" descr="https://encrypted-tbn3.gstatic.com/images?q=tbn:ANd9GcSfNl_Z7ZZ6TlvQCiOH21tFfEZEJQ6q2uh2feD9L-zGyhs_g-Wb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52214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5832475" y="4514850"/>
            <a:ext cx="331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err="1"/>
              <a:t>Cyclotella</a:t>
            </a:r>
            <a:r>
              <a:rPr lang="cs-CZ" altLang="cs-CZ" i="1" dirty="0"/>
              <a:t> </a:t>
            </a:r>
            <a:r>
              <a:rPr lang="cs-CZ" altLang="cs-CZ" i="1" dirty="0" err="1"/>
              <a:t>meneghiniana</a:t>
            </a:r>
            <a:endParaRPr lang="cs-CZ" altLang="cs-CZ" i="1" dirty="0"/>
          </a:p>
        </p:txBody>
      </p:sp>
      <p:pic>
        <p:nvPicPr>
          <p:cNvPr id="9" name="Picture 15" descr="http://nivalis.jp/kibun/microscope/gallery/puncticulata/puncticulata_praetermis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1" y="5027296"/>
            <a:ext cx="38385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1116538" y="4544672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err="1"/>
              <a:t>Puncticulata</a:t>
            </a:r>
            <a:r>
              <a:rPr lang="cs-CZ" altLang="cs-CZ" i="1" dirty="0"/>
              <a:t> </a:t>
            </a:r>
            <a:r>
              <a:rPr lang="cs-CZ" altLang="cs-CZ" i="1" dirty="0" err="1"/>
              <a:t>praetermissa</a:t>
            </a:r>
            <a:endParaRPr lang="cs-CZ" altLang="cs-CZ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2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i="1" smtClean="0"/>
              <a:t>Melosira</a:t>
            </a:r>
          </a:p>
        </p:txBody>
      </p:sp>
      <p:sp>
        <p:nvSpPr>
          <p:cNvPr id="1536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Pleura hodně prodloužená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Tvoří kolonie, téměř vždy je najdeme v pleurálním pohledu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Bez ornamentace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Bez trnů</a:t>
            </a:r>
            <a:endParaRPr lang="en-US" altLang="cs-CZ" sz="2400" smtClean="0"/>
          </a:p>
          <a:p>
            <a:pPr eaLnBrk="1" hangingPunct="1"/>
            <a:endParaRPr lang="cs-CZ" altLang="cs-CZ" sz="2400" smtClean="0"/>
          </a:p>
        </p:txBody>
      </p:sp>
      <p:sp>
        <p:nvSpPr>
          <p:cNvPr id="15365" name="TextovéPole 1"/>
          <p:cNvSpPr txBox="1">
            <a:spLocks noChangeArrowheads="1"/>
          </p:cNvSpPr>
          <p:nvPr/>
        </p:nvSpPr>
        <p:spPr bwMode="auto">
          <a:xfrm>
            <a:off x="5219700" y="6475413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/>
              <a:t>Melosira varians</a:t>
            </a:r>
          </a:p>
        </p:txBody>
      </p:sp>
      <p:pic>
        <p:nvPicPr>
          <p:cNvPr id="15366" name="Picture 7" descr="http://westerndiatoms.colorado.edu/images/sized/images/genus_representative_images/Melosir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58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9" descr="data:image/jpeg;base64,/9j/4AAQSkZJRgABAQAAAQABAAD/2wBDAAkGBwgHBgkIBwgKCgkLDRYPDQwMDRsUFRAWIB0iIiAdHx8kKDQsJCYxJx8fLT0tMTU3Ojo6Iys/RD84QzQ5Ojf/2wBDAQoKCg0MDRoPDxo3JR8lNzc3Nzc3Nzc3Nzc3Nzc3Nzc3Nzc3Nzc3Nzc3Nzc3Nzc3Nzc3Nzc3Nzc3Nzc3Nzc3Nzf/wAARCADnANoDASIAAhEBAxEB/8QAGgAAAgMBAQAAAAAAAAAAAAAAAgMAAQQFBv/EADoQAAEDAgQDBgQFAwQDAQAAAAEAAhEDIQQSMUETUWEFIjJScZEzcoGhBhQjQrEVk+E0VJLRJGTB8P/EABQBAQAAAAAAAAAAAAAAAAAAAAD/xAAUEQEAAAAAAAAAAAAAAAAAAAAA/9oADAMBAAIRAxEAPwD2r3P4ju+7xHcqi9/nd7lU/wCI71P8qhCCw58eN3urDnx43e6FEAgsOdN3u9yjDnn959yqi6sx7ILD3D97vcqjUd5ne6ElCZKAjUf5ne5U4j/O73Q6BSIQEXP87vdUHP1zu/5Km95s6eqGm1zabWudJGpAiUBF7/M73Kmd3nd7lWYiEJiUF53+d3upnf53e6DdRAXEf53e6sVH+d3/ACS5UCB/Ed53e6viP87vdIHqiB6oHh7j+93upmd5ne6WDzRNPVAUu8zvdCXPjxu90QVOEhAGd273e6md/nd7qEKkEzv87vcrbTe7ht7ztBusN9lsp/Db6BBhqfEd6lUo8S91/wBxViJgIJ3hBb9U0MPikgAaKgFZJi+iC5QnVSfdT1QUReFIhXEGZtGiF7wB1QQwNSqqPFkh9aNCkPqTcnRBqdVjdL40BY3VgJukPxbZgG6DpcZQVuq5RxYG6EY0HmOqDscUIhVB3XHbi2nxOITW4kRYg/VB1Q4HQqLAyufRPZWB1QaFYKBrgd0aAplGClAogUDmlFMhJBRhyCyN0BCbshPRAC2U/ht9Ase17LbS+Gz5Qg57xL3fMf5VsEP+is+N3zFEghMR1VE3VEgkgG6sBAFPMSc4i9oOqbpqqEAJNWplEICq1YFljqVC5DUfOphYa+IiQCgdWrtY0wb8ysb8SX2bdKbTfWcS8mJsFvw+EsJQYxTq1NSYTaeAcbrp06IBiAnNGUwg5zOzpN0f9OEaLof/AKyIyBCDkv7NtYLPU7Pc3wzK72Y5oIMKBrXcid0Hmv8AyKJ5jqn0MY0mD3Su2/C032gLm47sstl1MCUDadZaadTMFwGvq4d4bVBLZXQw+IDrg2QdQK5SadQGxTUBgowUmYKMFA5pRJTTtN00IBIWun8NuugWYha6Y/Tb6BBgPjd8xQh06TCN/jf6lASQbaIABdxDDQBud00QhbJ0EIjDbkXhAFaplCw1X6mUyu+SsGJrQCNkGfFYgizddkqhTNR2YmShDX1C5zRK04arRbRD6hLC12hCDZQoBrQtQAAhLo1A890J7WlxuEEAuCjDJNtExtMEQmsp36IM4pidY+isNhahSAJgz1UyWtCDK4e20K2gASLD+VoybxJ5ITTvduyBLbXBJ6bBMBDm30V5bXgQUBbmF3EHogyY3s9tZhLQuBVZUwdfct5L1rTI5SsnaOBbXpm14QczC4gPAI02XRpvkSvPDNg8QWPPdJgALr4apoEG1WDCAGyuUDmHdNBWdpTmOQMWunPDbbYLIFspzw2+gQcyvUc3EBnDJY4mXDY9VI5lHV8bvUoGlAQsTEQlV3wEwmJ58lkxLz9UGatUgE7rmVCalTKteJflaTyWfCNL3Zjug14fDu4diMxCqvgTVYwlrQGtIfGpW6iyACbJ0ctEHOwGExP5vO8tbRaPCNZXXYHCo7vQ1sKmNsIC0BrSO8BfmEF04c3MITYCARECBHJTNCA3ZWgEuLTPup1tPJJL51+inF5oHHKAJMHRWWAjclKzttJF+aa0zpCBdSmDvolPbF4FtFrgESI11lA9vRBkGW5F09neaRIIQZYMjSdFJIAMC6Djdt4EEGowX5rndn1nAZX+Jp+y9TiaIrUCOi8jXH5XGlrp1g2Qd6k6WpgWTCPlsLS0oDamsKSNU1iBzVtp/DbfYLAwzMLoUx+m30CDm1T+o75iqCKp8R/zFCNEA1GMDuJHfiJWCuSXcluqnurBUNyg52NIy6zJWnAUoALtYWOveu0Lq4YANEoNOwRUnd8ATqhcLSEyiCQHaBBoAINk5uhlLGmkq5O5QQ2Fkpz3ZssW5q6jgBc6IAcwkICmxPJWLifsUBeGxM3RSgKAYJ2RtdAiUoyRAMHmrFig2Ui1rYGnJEQLx/KzUny4tgjqtIvbdAp7QlxaAfcJzhZLDmukAkEaoLpmBBuvOfiKllfLZBPReiYDmAJNiuZ+IaZNGQQIG6Dm9nvzNYeYXSC4nZbu6Lz3l2mmyAhqnMKUmMhA9mi30/hs9Aue1b6fw2+gQYajWuL3McHAOMwdEAWLBYvh499AAlrs2bpB1W4i8g2QKreErnVI7y6Ndvd3XPf+6yDm1APzAkrq4cZmi91yKpP5ocoXXwnhCB5Y95AiBzWpsWAFgEgEgp2fKyd4QaGwWzPqhLucg9UthLjmc4mUVRr5BDrREQgBzQHE+ZAQRBaQBN0ZBDYKoHYnXRBHEb6q+psENTNAiOqWDUdWc1wHCDR6koHqW2UgqBA2nsVoBDRJKzUWw4mTJWtgkHMgF3MJRsbC6c+wSXC+4QEwyQsH4gA/KknQXW5mYGDKw/iBx/Lc51Qeb7LuXSZObZdtmi4vZQEuIES9dpoMIGD1TWJbWkprGgXJQNaFupj9NuugWJrREzZbKbm8NvoEGWu9pqPORocSbgapQO6Kr8R3qUEnQoKqCWrBUFyF0HAFuqw1mw4lBycUMtRruq6GEeC0XWTGsNz9VeAqSBe4Qdf6prB3gSRCSzveyYwx9ED2uLJlpgbhMYc7QYgcikuGZkAlNpaQZjQSgp7ZPIJRbcTsbLS5uZKc28bnZAskc1YgGZiVMridLKzTDhcaII0ZQRJPqiA74EW5omU77prGEaoIxpiWa7SniQBOqFogK3H3QUbmNlmxeMo4So1tSe8tDT3pOy5Hb1B1ZrDSBNQO+yDq4KszFFxYLBcb8UVQGluYQBMLudkYcYXAjOO9En1Xj/xFW/MY1jRs6LboL7KpxTaTve66uYNCx4ZuVgA2stLQTcoDNU7Icz5kIw0bp7GCECKIeXZnkxyXXpVG8Jlv2hZAwRaFsptbw23GgQY6nxHX/cUGqZUHfdHMpZQTQLNXbaRputAQVGZm9EHMxDczCufQdwq+4ErrVG3giy52LpWJbqNEHXovzU5Ccy4XH7OxUDIZnqurQMxZA9hG9k9jiYg2WYNLXSdNkbHCReOiDU0zqryNLp3SWvjdODge9MyEFhjToo1gjVW06XV5iN0FU2FrYcZRgABCHWuoHcxZARNkD3IS/UC5CDvF1wI9UBA31KZTpB7rwSlwSSI0TZFFpc61kCe2Ma3CYUiTJ0AXiqDXYnGmqRZpt1K2dvdoHE4kUqRLjMQCmYDD8KmBv/8AUGum2AnNCWOSexqAM0G6qrixSabq8Qwhsry3avaFd2LNBrSwemqDvjtYOsDK6tDFTRpmNWj+F5PC0yAHWJheiw7jwKfdHgH8IN1Szn73KA3CN3xHfMULgCZOyBd1NhorIuqQZ6rN1jrUgdrrpuAIWarThBw61N1GpxGzG66vZ+Ma9gE3S6tMOkLn1aT8O7PSkidEHpGCbkzyVZXbmRNgFy8B2lm7rjfquswtqt7joKApAkHXmja4Df6IMpGpUmIgD6oHNqSQPYxorL3ZiIvzSmmNh9SiEZiSI6zugYX+YnRTMYtJCGTYRPVXcRAIvdBAIgk2PRGJi9/VXlAAka6Kq9ajh2F9RzWwJuUDWgMbmdZed/EHbDcrqVMuJ07u6T2x206qBToOlp3BXPwmDdUeKtYXGjeSC+z8M7PxXthx0HJdhoyhDTYGgIhdATBdbKTJCytC24Y2QDXZLSNCRqvJdtVThqzG1RNQzlcRK9tVphwhcftDsenigc4nkeSDjYdmWkzK7MSAZAsDyXdw76nAp9weAb9FyadL8jIMkaLrYeow0KZnVg/hBte79Yt3JP8AKtLcIxDn9SL+qPNJghBRQmxhMIQuEgkkSgFCROuqgndC/OCDTa0gnvSb/RAipSukVaUjRbXjkkupzug5FfCSc1M5XKUsZXwpDXg+q6L2AaJLqbXaiehQaMJ2s19nxZdFmJo1BsvO1cC0maZLT0ShSxVI5mvzRtKD1jTT1zBXNM6kLyfHx4EEO+ir81j7DK4em6D2Gek3VwhKq43DUx4xI2leSq1e0HCwcBrqhOErVGtdVqBp/dG6Ds47t6O7RiTo5catjMR2g7IAerjon0Oz6bKrSAXEDdbKNCmARkAQZsPgGsOY9525K3MaGhHwyxjQlOflN9EDQJRhsKmCQCE1rUEa1Oa7hgnkqa2E1rbIDoVqjntD8rmuEgt26FbOEHCQsdJjabiWiCVobWIQZMbgOI8A0QRFzKul2fTFNgFIwGhbRXB3Wpjhkb6BBxanxHep/lU3VXU+I/5ih0uCgYD1VlsoAZKMbmZGyAHTF0uUxxzaiEvKUAlUf5RQqhADm9Ep1OxkLRCBwmQRZBmLLSFVNhcn5Bo37q6YLXkOFkCDTM6KuEdlsIBEhDAlBmFIja6IUZ1g9E+ApZAsUhIOhCY1rWkQIVgKAIDezM1c+vT8TTN11KYmLpeIojWEHNwGIyvNKrII6LqBosQVz61MsIqN1GvoujhqgqUwgMNsjaoBFlYMIClBEOJzG6hchJQXmMSRBW2k48Nl/wBoWHbVbaRPDZ8oQYKkio61iSq2RP8AiPJ8xQhrnOGXTcIIArzKnUqoqNcSQ2IyxqVDAjrogsndQgEKg26JAt8ASbKBtkbqQe3K4SCjFMAQECCOikHMNMsX5p2QKsug3QILCDLVRaZkp5ahLZ1QKaFITQ28qFvRArKpl5psK8qBQarDZ2TMoRNagGmHNdfQJz2Z2yFWWUxnJBjdS1BCz0arcNiG0nGA42XTewE6LBjKM1KYykkmxA0Qb3QRIS3IabnBgDwVJn/pBCZUVMkiS0joigQgi20p4bPlCxLbS+Gz5QgwPAzu+YpmFp8asGF7KYcCMz3Q0W3S6nxH+pV0QXluVkzfK6yDoN7NyiBj8DMz8X/CP8k+CP6hgbzP6o/6WCqC6Ayhlc7clA6m9p7wggTrsg3Dsof7/Bf3v8Kx2ZB/1+C/vf4XPFyog6Q7Ngf6/Bf3f8K/6d/72C/u/wCFy25gDJJvPoikwg6X9NH++wf93/CzYrDfl3NHGo1ZGtJ0x6rPmVhyCy1Vlm6ueaoutrAQCWuBBbBvcKFt0cg7qqpOWGa7lBQZYKZYRT3QVJQVlRZVQKCuXmk4UiA+LE7IGwobJNB5LMrnhz22ceqMklAWYc1Tj9UAhug1Qhz6bjm7zf4QDiqz6VEuY3MRss3Z+JfiwS9rm5D9CtrtwIQCGuLWti06IDU6oRM3uUSCRzWuk/8ASZY+ELGttOOG2+wQZX0aud3d/cdxzU4VTyn3CiiAi2udZMaSRZVkrO8QJ9SFFEFcGp5fuFfBqeX7hRRBBRqEwG/cKGjUjw/cKKIIaNQR3fuFBRqeX7hRRBODUIu37hLqU6ubwExoJCiiCUaFQSS036hN4dTy/cKKIJwqnl+4U4VTZv3CiiCuFU3b9wpwqnl+4UUQTg1PL9wr4FTy/cKKIKNKp5PuFTqDy67T7hRRBZpVPJ9wqNJ4N2n3CiiCcGpPh+4U4NTy/cKKIJwanl+4W2nSfw293YbhRRB//9k="/>
          <p:cNvSpPr>
            <a:spLocks noChangeAspect="1" noChangeArrowheads="1"/>
          </p:cNvSpPr>
          <p:nvPr/>
        </p:nvSpPr>
        <p:spPr bwMode="auto">
          <a:xfrm>
            <a:off x="144463" y="-1050925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8" name="AutoShape 11" descr="data:image/jpeg;base64,/9j/4AAQSkZJRgABAQAAAQABAAD/2wBDAAkGBwgHBgkIBwgKCgkLDRYPDQwMDRsUFRAWIB0iIiAdHx8kKDQsJCYxJx8fLT0tMTU3Ojo6Iys/RD84QzQ5Ojf/2wBDAQoKCg0MDRoPDxo3JR8lNzc3Nzc3Nzc3Nzc3Nzc3Nzc3Nzc3Nzc3Nzc3Nzc3Nzc3Nzc3Nzc3Nzc3Nzc3Nzc3Nzf/wAARCADnANoDASIAAhEBAxEB/8QAGgAAAgMBAQAAAAAAAAAAAAAAAgMAAQQFBv/EADoQAAEDAgQDBgQFAwQDAQAAAAEAAhEDIQQSMUETUWEFIjJScZEzcoGhBhQjQrEVk+E0VJLRJGTB8P/EABQBAQAAAAAAAAAAAAAAAAAAAAD/xAAUEQEAAAAAAAAAAAAAAAAAAAAA/9oADAMBAAIRAxEAPwD2r3P4ju+7xHcqi9/nd7lU/wCI71P8qhCCw58eN3urDnx43e6FEAgsOdN3u9yjDnn959yqi6sx7ILD3D97vcqjUd5ne6ElCZKAjUf5ne5U4j/O73Q6BSIQEXP87vdUHP1zu/5Km95s6eqGm1zabWudJGpAiUBF7/M73Kmd3nd7lWYiEJiUF53+d3upnf53e6DdRAXEf53e6sVH+d3/ACS5UCB/Ed53e6viP87vdIHqiB6oHh7j+93upmd5ne6WDzRNPVAUu8zvdCXPjxu90QVOEhAGd273e6md/nd7qEKkEzv87vcrbTe7ht7ztBusN9lsp/Db6BBhqfEd6lUo8S91/wBxViJgIJ3hBb9U0MPikgAaKgFZJi+iC5QnVSfdT1QUReFIhXEGZtGiF7wB1QQwNSqqPFkh9aNCkPqTcnRBqdVjdL40BY3VgJukPxbZgG6DpcZQVuq5RxYG6EY0HmOqDscUIhVB3XHbi2nxOITW4kRYg/VB1Q4HQqLAyufRPZWB1QaFYKBrgd0aAplGClAogUDmlFMhJBRhyCyN0BCbshPRAC2U/ht9Ase17LbS+Gz5Qg57xL3fMf5VsEP+is+N3zFEghMR1VE3VEgkgG6sBAFPMSc4i9oOqbpqqEAJNWplEICq1YFljqVC5DUfOphYa+IiQCgdWrtY0wb8ysb8SX2bdKbTfWcS8mJsFvw+EsJQYxTq1NSYTaeAcbrp06IBiAnNGUwg5zOzpN0f9OEaLof/AKyIyBCDkv7NtYLPU7Pc3wzK72Y5oIMKBrXcid0Hmv8AyKJ5jqn0MY0mD3Su2/C032gLm47sstl1MCUDadZaadTMFwGvq4d4bVBLZXQw+IDrg2QdQK5SadQGxTUBgowUmYKMFA5pRJTTtN00IBIWun8NuugWYha6Y/Tb6BBgPjd8xQh06TCN/jf6lASQbaIABdxDDQBud00QhbJ0EIjDbkXhAFaplCw1X6mUyu+SsGJrQCNkGfFYgizddkqhTNR2YmShDX1C5zRK04arRbRD6hLC12hCDZQoBrQtQAAhLo1A890J7WlxuEEAuCjDJNtExtMEQmsp36IM4pidY+isNhahSAJgz1UyWtCDK4e20K2gASLD+VoybxJ5ITTvduyBLbXBJ6bBMBDm30V5bXgQUBbmF3EHogyY3s9tZhLQuBVZUwdfct5L1rTI5SsnaOBbXpm14QczC4gPAI02XRpvkSvPDNg8QWPPdJgALr4apoEG1WDCAGyuUDmHdNBWdpTmOQMWunPDbbYLIFspzw2+gQcyvUc3EBnDJY4mXDY9VI5lHV8bvUoGlAQsTEQlV3wEwmJ58lkxLz9UGatUgE7rmVCalTKteJflaTyWfCNL3Zjug14fDu4diMxCqvgTVYwlrQGtIfGpW6iyACbJ0ctEHOwGExP5vO8tbRaPCNZXXYHCo7vQ1sKmNsIC0BrSO8BfmEF04c3MITYCARECBHJTNCA3ZWgEuLTPup1tPJJL51+inF5oHHKAJMHRWWAjclKzttJF+aa0zpCBdSmDvolPbF4FtFrgESI11lA9vRBkGW5F09neaRIIQZYMjSdFJIAMC6Djdt4EEGowX5rndn1nAZX+Jp+y9TiaIrUCOi8jXH5XGlrp1g2Qd6k6WpgWTCPlsLS0oDamsKSNU1iBzVtp/DbfYLAwzMLoUx+m30CDm1T+o75iqCKp8R/zFCNEA1GMDuJHfiJWCuSXcluqnurBUNyg52NIy6zJWnAUoALtYWOveu0Lq4YANEoNOwRUnd8ATqhcLSEyiCQHaBBoAINk5uhlLGmkq5O5QQ2Fkpz3ZssW5q6jgBc6IAcwkICmxPJWLifsUBeGxM3RSgKAYJ2RtdAiUoyRAMHmrFig2Ui1rYGnJEQLx/KzUny4tgjqtIvbdAp7QlxaAfcJzhZLDmukAkEaoLpmBBuvOfiKllfLZBPReiYDmAJNiuZ+IaZNGQQIG6Dm9nvzNYeYXSC4nZbu6Lz3l2mmyAhqnMKUmMhA9mi30/hs9Aue1b6fw2+gQYajWuL3McHAOMwdEAWLBYvh499AAlrs2bpB1W4i8g2QKreErnVI7y6Ndvd3XPf+6yDm1APzAkrq4cZmi91yKpP5ocoXXwnhCB5Y95AiBzWpsWAFgEgEgp2fKyd4QaGwWzPqhLucg9UthLjmc4mUVRr5BDrREQgBzQHE+ZAQRBaQBN0ZBDYKoHYnXRBHEb6q+psENTNAiOqWDUdWc1wHCDR6koHqW2UgqBA2nsVoBDRJKzUWw4mTJWtgkHMgF3MJRsbC6c+wSXC+4QEwyQsH4gA/KknQXW5mYGDKw/iBx/Lc51Qeb7LuXSZObZdtmi4vZQEuIES9dpoMIGD1TWJbWkprGgXJQNaFupj9NuugWJrREzZbKbm8NvoEGWu9pqPORocSbgapQO6Kr8R3qUEnQoKqCWrBUFyF0HAFuqw1mw4lBycUMtRruq6GEeC0XWTGsNz9VeAqSBe4Qdf6prB3gSRCSzveyYwx9ED2uLJlpgbhMYc7QYgcikuGZkAlNpaQZjQSgp7ZPIJRbcTsbLS5uZKc28bnZAskc1YgGZiVMridLKzTDhcaII0ZQRJPqiA74EW5omU77prGEaoIxpiWa7SniQBOqFogK3H3QUbmNlmxeMo4So1tSe8tDT3pOy5Hb1B1ZrDSBNQO+yDq4KszFFxYLBcb8UVQGluYQBMLudkYcYXAjOO9En1Xj/xFW/MY1jRs6LboL7KpxTaTve66uYNCx4ZuVgA2stLQTcoDNU7Icz5kIw0bp7GCECKIeXZnkxyXXpVG8Jlv2hZAwRaFsptbw23GgQY6nxHX/cUGqZUHfdHMpZQTQLNXbaRputAQVGZm9EHMxDczCufQdwq+4ErrVG3giy52LpWJbqNEHXovzU5Ccy4XH7OxUDIZnqurQMxZA9hG9k9jiYg2WYNLXSdNkbHCReOiDU0zqryNLp3SWvjdODge9MyEFhjToo1gjVW06XV5iN0FU2FrYcZRgABCHWuoHcxZARNkD3IS/UC5CDvF1wI9UBA31KZTpB7rwSlwSSI0TZFFpc61kCe2Ma3CYUiTJ0AXiqDXYnGmqRZpt1K2dvdoHE4kUqRLjMQCmYDD8KmBv/8AUGum2AnNCWOSexqAM0G6qrixSabq8Qwhsry3avaFd2LNBrSwemqDvjtYOsDK6tDFTRpmNWj+F5PC0yAHWJheiw7jwKfdHgH8IN1Szn73KA3CN3xHfMULgCZOyBd1NhorIuqQZ6rN1jrUgdrrpuAIWarThBw61N1GpxGzG66vZ+Ma9gE3S6tMOkLn1aT8O7PSkidEHpGCbkzyVZXbmRNgFy8B2lm7rjfquswtqt7joKApAkHXmja4Df6IMpGpUmIgD6oHNqSQPYxorL3ZiIvzSmmNh9SiEZiSI6zugYX+YnRTMYtJCGTYRPVXcRAIvdBAIgk2PRGJi9/VXlAAka6Kq9ajh2F9RzWwJuUDWgMbmdZed/EHbDcrqVMuJ07u6T2x206qBToOlp3BXPwmDdUeKtYXGjeSC+z8M7PxXthx0HJdhoyhDTYGgIhdATBdbKTJCytC24Y2QDXZLSNCRqvJdtVThqzG1RNQzlcRK9tVphwhcftDsenigc4nkeSDjYdmWkzK7MSAZAsDyXdw76nAp9weAb9FyadL8jIMkaLrYeow0KZnVg/hBte79Yt3JP8AKtLcIxDn9SL+qPNJghBRQmxhMIQuEgkkSgFCROuqgndC/OCDTa0gnvSb/RAipSukVaUjRbXjkkupzug5FfCSc1M5XKUsZXwpDXg+q6L2AaJLqbXaiehQaMJ2s19nxZdFmJo1BsvO1cC0maZLT0ShSxVI5mvzRtKD1jTT1zBXNM6kLyfHx4EEO+ir81j7DK4em6D2Gek3VwhKq43DUx4xI2leSq1e0HCwcBrqhOErVGtdVqBp/dG6Ds47t6O7RiTo5catjMR2g7IAerjon0Oz6bKrSAXEDdbKNCmARkAQZsPgGsOY9525K3MaGhHwyxjQlOflN9EDQJRhsKmCQCE1rUEa1Oa7hgnkqa2E1rbIDoVqjntD8rmuEgt26FbOEHCQsdJjabiWiCVobWIQZMbgOI8A0QRFzKul2fTFNgFIwGhbRXB3Wpjhkb6BBxanxHep/lU3VXU+I/5ih0uCgYD1VlsoAZKMbmZGyAHTF0uUxxzaiEvKUAlUf5RQqhADm9Ep1OxkLRCBwmQRZBmLLSFVNhcn5Bo37q6YLXkOFkCDTM6KuEdlsIBEhDAlBmFIja6IUZ1g9E+ApZAsUhIOhCY1rWkQIVgKAIDezM1c+vT8TTN11KYmLpeIojWEHNwGIyvNKrII6LqBosQVz61MsIqN1GvoujhqgqUwgMNsjaoBFlYMIClBEOJzG6hchJQXmMSRBW2k48Nl/wBoWHbVbaRPDZ8oQYKkio61iSq2RP8AiPJ8xQhrnOGXTcIIArzKnUqoqNcSQ2IyxqVDAjrogsndQgEKg26JAt8ASbKBtkbqQe3K4SCjFMAQECCOikHMNMsX5p2QKsug3QILCDLVRaZkp5ahLZ1QKaFITQ28qFvRArKpl5psK8qBQarDZ2TMoRNagGmHNdfQJz2Z2yFWWUxnJBjdS1BCz0arcNiG0nGA42XTewE6LBjKM1KYykkmxA0Qb3QRIS3IabnBgDwVJn/pBCZUVMkiS0joigQgi20p4bPlCxLbS+Gz5QgwPAzu+YpmFp8asGF7KYcCMz3Q0W3S6nxH+pV0QXluVkzfK6yDoN7NyiBj8DMz8X/CP8k+CP6hgbzP6o/6WCqC6Ayhlc7clA6m9p7wggTrsg3Dsof7/Bf3v8Kx2ZB/1+C/vf4XPFyog6Q7Ngf6/Bf3f8K/6d/72C/u/wCFy25gDJJvPoikwg6X9NH++wf93/CzYrDfl3NHGo1ZGtJ0x6rPmVhyCy1Vlm6ueaoutrAQCWuBBbBvcKFt0cg7qqpOWGa7lBQZYKZYRT3QVJQVlRZVQKCuXmk4UiA+LE7IGwobJNB5LMrnhz22ceqMklAWYc1Tj9UAhug1Qhz6bjm7zf4QDiqz6VEuY3MRss3Z+JfiwS9rm5D9CtrtwIQCGuLWti06IDU6oRM3uUSCRzWuk/8ASZY+ELGttOOG2+wQZX0aud3d/cdxzU4VTyn3CiiAi2udZMaSRZVkrO8QJ9SFFEFcGp5fuFfBqeX7hRRBBRqEwG/cKGjUjw/cKKIIaNQR3fuFBRqeX7hRRBODUIu37hLqU6ubwExoJCiiCUaFQSS036hN4dTy/cKKIJwqnl+4U4VTZv3CiiCuFU3b9wpwqnl+4UUQTg1PL9wr4FTy/cKKIKNKp5PuFTqDy67T7hRRBZpVPJ9wqNJ4N2n3CiiCcGpPh+4U4NTy/cKKIJwanl+4W2nSfw293YbhRRB//9k="/>
          <p:cNvSpPr>
            <a:spLocks noChangeAspect="1" noChangeArrowheads="1"/>
          </p:cNvSpPr>
          <p:nvPr/>
        </p:nvSpPr>
        <p:spPr bwMode="auto">
          <a:xfrm>
            <a:off x="296863" y="-898525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9" name="AutoShape 13" descr="data:image/jpeg;base64,/9j/4AAQSkZJRgABAQAAAQABAAD/2wBDAAkGBwgHBgkIBwgKCgkLDRYPDQwMDRsUFRAWIB0iIiAdHx8kKDQsJCYxJx8fLT0tMTU3Ojo6Iys/RD84QzQ5Ojf/2wBDAQoKCg0MDRoPDxo3JR8lNzc3Nzc3Nzc3Nzc3Nzc3Nzc3Nzc3Nzc3Nzc3Nzc3Nzc3Nzc3Nzc3Nzc3Nzc3Nzc3Nzf/wAARCADnANoDASIAAhEBAxEB/8QAGgAAAgMBAQAAAAAAAAAAAAAAAgMAAQQFBv/EADoQAAEDAgQDBgQFAwQDAQAAAAEAAhEDIQQSMUETUWEFIjJScZEzcoGhBhQjQrEVk+E0VJLRJGTB8P/EABQBAQAAAAAAAAAAAAAAAAAAAAD/xAAUEQEAAAAAAAAAAAAAAAAAAAAA/9oADAMBAAIRAxEAPwD2r3P4ju+7xHcqi9/nd7lU/wCI71P8qhCCw58eN3urDnx43e6FEAgsOdN3u9yjDnn959yqi6sx7ILD3D97vcqjUd5ne6ElCZKAjUf5ne5U4j/O73Q6BSIQEXP87vdUHP1zu/5Km95s6eqGm1zabWudJGpAiUBF7/M73Kmd3nd7lWYiEJiUF53+d3upnf53e6DdRAXEf53e6sVH+d3/ACS5UCB/Ed53e6viP87vdIHqiB6oHh7j+93upmd5ne6WDzRNPVAUu8zvdCXPjxu90QVOEhAGd273e6md/nd7qEKkEzv87vcrbTe7ht7ztBusN9lsp/Db6BBhqfEd6lUo8S91/wBxViJgIJ3hBb9U0MPikgAaKgFZJi+iC5QnVSfdT1QUReFIhXEGZtGiF7wB1QQwNSqqPFkh9aNCkPqTcnRBqdVjdL40BY3VgJukPxbZgG6DpcZQVuq5RxYG6EY0HmOqDscUIhVB3XHbi2nxOITW4kRYg/VB1Q4HQqLAyufRPZWB1QaFYKBrgd0aAplGClAogUDmlFMhJBRhyCyN0BCbshPRAC2U/ht9Ase17LbS+Gz5Qg57xL3fMf5VsEP+is+N3zFEghMR1VE3VEgkgG6sBAFPMSc4i9oOqbpqqEAJNWplEICq1YFljqVC5DUfOphYa+IiQCgdWrtY0wb8ysb8SX2bdKbTfWcS8mJsFvw+EsJQYxTq1NSYTaeAcbrp06IBiAnNGUwg5zOzpN0f9OEaLof/AKyIyBCDkv7NtYLPU7Pc3wzK72Y5oIMKBrXcid0Hmv8AyKJ5jqn0MY0mD3Su2/C032gLm47sstl1MCUDadZaadTMFwGvq4d4bVBLZXQw+IDrg2QdQK5SadQGxTUBgowUmYKMFA5pRJTTtN00IBIWun8NuugWYha6Y/Tb6BBgPjd8xQh06TCN/jf6lASQbaIABdxDDQBud00QhbJ0EIjDbkXhAFaplCw1X6mUyu+SsGJrQCNkGfFYgizddkqhTNR2YmShDX1C5zRK04arRbRD6hLC12hCDZQoBrQtQAAhLo1A890J7WlxuEEAuCjDJNtExtMEQmsp36IM4pidY+isNhahSAJgz1UyWtCDK4e20K2gASLD+VoybxJ5ITTvduyBLbXBJ6bBMBDm30V5bXgQUBbmF3EHogyY3s9tZhLQuBVZUwdfct5L1rTI5SsnaOBbXpm14QczC4gPAI02XRpvkSvPDNg8QWPPdJgALr4apoEG1WDCAGyuUDmHdNBWdpTmOQMWunPDbbYLIFspzw2+gQcyvUc3EBnDJY4mXDY9VI5lHV8bvUoGlAQsTEQlV3wEwmJ58lkxLz9UGatUgE7rmVCalTKteJflaTyWfCNL3Zjug14fDu4diMxCqvgTVYwlrQGtIfGpW6iyACbJ0ctEHOwGExP5vO8tbRaPCNZXXYHCo7vQ1sKmNsIC0BrSO8BfmEF04c3MITYCARECBHJTNCA3ZWgEuLTPup1tPJJL51+inF5oHHKAJMHRWWAjclKzttJF+aa0zpCBdSmDvolPbF4FtFrgESI11lA9vRBkGW5F09neaRIIQZYMjSdFJIAMC6Djdt4EEGowX5rndn1nAZX+Jp+y9TiaIrUCOi8jXH5XGlrp1g2Qd6k6WpgWTCPlsLS0oDamsKSNU1iBzVtp/DbfYLAwzMLoUx+m30CDm1T+o75iqCKp8R/zFCNEA1GMDuJHfiJWCuSXcluqnurBUNyg52NIy6zJWnAUoALtYWOveu0Lq4YANEoNOwRUnd8ATqhcLSEyiCQHaBBoAINk5uhlLGmkq5O5QQ2Fkpz3ZssW5q6jgBc6IAcwkICmxPJWLifsUBeGxM3RSgKAYJ2RtdAiUoyRAMHmrFig2Ui1rYGnJEQLx/KzUny4tgjqtIvbdAp7QlxaAfcJzhZLDmukAkEaoLpmBBuvOfiKllfLZBPReiYDmAJNiuZ+IaZNGQQIG6Dm9nvzNYeYXSC4nZbu6Lz3l2mmyAhqnMKUmMhA9mi30/hs9Aue1b6fw2+gQYajWuL3McHAOMwdEAWLBYvh499AAlrs2bpB1W4i8g2QKreErnVI7y6Ndvd3XPf+6yDm1APzAkrq4cZmi91yKpP5ocoXXwnhCB5Y95AiBzWpsWAFgEgEgp2fKyd4QaGwWzPqhLucg9UthLjmc4mUVRr5BDrREQgBzQHE+ZAQRBaQBN0ZBDYKoHYnXRBHEb6q+psENTNAiOqWDUdWc1wHCDR6koHqW2UgqBA2nsVoBDRJKzUWw4mTJWtgkHMgF3MJRsbC6c+wSXC+4QEwyQsH4gA/KknQXW5mYGDKw/iBx/Lc51Qeb7LuXSZObZdtmi4vZQEuIES9dpoMIGD1TWJbWkprGgXJQNaFupj9NuugWJrREzZbKbm8NvoEGWu9pqPORocSbgapQO6Kr8R3qUEnQoKqCWrBUFyF0HAFuqw1mw4lBycUMtRruq6GEeC0XWTGsNz9VeAqSBe4Qdf6prB3gSRCSzveyYwx9ED2uLJlpgbhMYc7QYgcikuGZkAlNpaQZjQSgp7ZPIJRbcTsbLS5uZKc28bnZAskc1YgGZiVMridLKzTDhcaII0ZQRJPqiA74EW5omU77prGEaoIxpiWa7SniQBOqFogK3H3QUbmNlmxeMo4So1tSe8tDT3pOy5Hb1B1ZrDSBNQO+yDq4KszFFxYLBcb8UVQGluYQBMLudkYcYXAjOO9En1Xj/xFW/MY1jRs6LboL7KpxTaTve66uYNCx4ZuVgA2stLQTcoDNU7Icz5kIw0bp7GCECKIeXZnkxyXXpVG8Jlv2hZAwRaFsptbw23GgQY6nxHX/cUGqZUHfdHMpZQTQLNXbaRputAQVGZm9EHMxDczCufQdwq+4ErrVG3giy52LpWJbqNEHXovzU5Ccy4XH7OxUDIZnqurQMxZA9hG9k9jiYg2WYNLXSdNkbHCReOiDU0zqryNLp3SWvjdODge9MyEFhjToo1gjVW06XV5iN0FU2FrYcZRgABCHWuoHcxZARNkD3IS/UC5CDvF1wI9UBA31KZTpB7rwSlwSSI0TZFFpc61kCe2Ma3CYUiTJ0AXiqDXYnGmqRZpt1K2dvdoHE4kUqRLjMQCmYDD8KmBv/8AUGum2AnNCWOSexqAM0G6qrixSabq8Qwhsry3avaFd2LNBrSwemqDvjtYOsDK6tDFTRpmNWj+F5PC0yAHWJheiw7jwKfdHgH8IN1Szn73KA3CN3xHfMULgCZOyBd1NhorIuqQZ6rN1jrUgdrrpuAIWarThBw61N1GpxGzG66vZ+Ma9gE3S6tMOkLn1aT8O7PSkidEHpGCbkzyVZXbmRNgFy8B2lm7rjfquswtqt7joKApAkHXmja4Df6IMpGpUmIgD6oHNqSQPYxorL3ZiIvzSmmNh9SiEZiSI6zugYX+YnRTMYtJCGTYRPVXcRAIvdBAIgk2PRGJi9/VXlAAka6Kq9ajh2F9RzWwJuUDWgMbmdZed/EHbDcrqVMuJ07u6T2x206qBToOlp3BXPwmDdUeKtYXGjeSC+z8M7PxXthx0HJdhoyhDTYGgIhdATBdbKTJCytC24Y2QDXZLSNCRqvJdtVThqzG1RNQzlcRK9tVphwhcftDsenigc4nkeSDjYdmWkzK7MSAZAsDyXdw76nAp9weAb9FyadL8jIMkaLrYeow0KZnVg/hBte79Yt3JP8AKtLcIxDn9SL+qPNJghBRQmxhMIQuEgkkSgFCROuqgndC/OCDTa0gnvSb/RAipSukVaUjRbXjkkupzug5FfCSc1M5XKUsZXwpDXg+q6L2AaJLqbXaiehQaMJ2s19nxZdFmJo1BsvO1cC0maZLT0ShSxVI5mvzRtKD1jTT1zBXNM6kLyfHx4EEO+ir81j7DK4em6D2Gek3VwhKq43DUx4xI2leSq1e0HCwcBrqhOErVGtdVqBp/dG6Ds47t6O7RiTo5catjMR2g7IAerjon0Oz6bKrSAXEDdbKNCmARkAQZsPgGsOY9525K3MaGhHwyxjQlOflN9EDQJRhsKmCQCE1rUEa1Oa7hgnkqa2E1rbIDoVqjntD8rmuEgt26FbOEHCQsdJjabiWiCVobWIQZMbgOI8A0QRFzKul2fTFNgFIwGhbRXB3Wpjhkb6BBxanxHep/lU3VXU+I/5ih0uCgYD1VlsoAZKMbmZGyAHTF0uUxxzaiEvKUAlUf5RQqhADm9Ep1OxkLRCBwmQRZBmLLSFVNhcn5Bo37q6YLXkOFkCDTM6KuEdlsIBEhDAlBmFIja6IUZ1g9E+ApZAsUhIOhCY1rWkQIVgKAIDezM1c+vT8TTN11KYmLpeIojWEHNwGIyvNKrII6LqBosQVz61MsIqN1GvoujhqgqUwgMNsjaoBFlYMIClBEOJzG6hchJQXmMSRBW2k48Nl/wBoWHbVbaRPDZ8oQYKkio61iSq2RP8AiPJ8xQhrnOGXTcIIArzKnUqoqNcSQ2IyxqVDAjrogsndQgEKg26JAt8ASbKBtkbqQe3K4SCjFMAQECCOikHMNMsX5p2QKsug3QILCDLVRaZkp5ahLZ1QKaFITQ28qFvRArKpl5psK8qBQarDZ2TMoRNagGmHNdfQJz2Z2yFWWUxnJBjdS1BCz0arcNiG0nGA42XTewE6LBjKM1KYykkmxA0Qb3QRIS3IabnBgDwVJn/pBCZUVMkiS0joigQgi20p4bPlCxLbS+Gz5QgwPAzu+YpmFp8asGF7KYcCMz3Q0W3S6nxH+pV0QXluVkzfK6yDoN7NyiBj8DMz8X/CP8k+CP6hgbzP6o/6WCqC6Ayhlc7clA6m9p7wggTrsg3Dsof7/Bf3v8Kx2ZB/1+C/vf4XPFyog6Q7Ngf6/Bf3f8K/6d/72C/u/wCFy25gDJJvPoikwg6X9NH++wf93/CzYrDfl3NHGo1ZGtJ0x6rPmVhyCy1Vlm6ueaoutrAQCWuBBbBvcKFt0cg7qqpOWGa7lBQZYKZYRT3QVJQVlRZVQKCuXmk4UiA+LE7IGwobJNB5LMrnhz22ceqMklAWYc1Tj9UAhug1Qhz6bjm7zf4QDiqz6VEuY3MRss3Z+JfiwS9rm5D9CtrtwIQCGuLWti06IDU6oRM3uUSCRzWuk/8ASZY+ELGttOOG2+wQZX0aud3d/cdxzU4VTyn3CiiAi2udZMaSRZVkrO8QJ9SFFEFcGp5fuFfBqeX7hRRBBRqEwG/cKGjUjw/cKKIIaNQR3fuFBRqeX7hRRBODUIu37hLqU6ubwExoJCiiCUaFQSS036hN4dTy/cKKIJwqnl+4U4VTZv3CiiCuFU3b9wpwqnl+4UUQTg1PL9wr4FTy/cKKIKNKp5PuFTqDy67T7hRRBZpVPJ9wqNJ4N2n3CiiCcGpPh+4U4NTy/cKKIJwanl+4W2nSfw293YbhRRB//9k="/>
          <p:cNvSpPr>
            <a:spLocks noChangeAspect="1" noChangeArrowheads="1"/>
          </p:cNvSpPr>
          <p:nvPr/>
        </p:nvSpPr>
        <p:spPr bwMode="auto">
          <a:xfrm>
            <a:off x="449263" y="-746125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5370" name="Picture 15" descr="http://craticula.ncl.ac.uk/EADiatomKey/images/uk000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06938"/>
            <a:ext cx="20161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AutoShape 17" descr="data:image/jpeg;base64,/9j/4AAQSkZJRgABAQAAAQABAAD/2wCEAAkGBhQQEBQUExQVFRUWGBoYGBcYGRUYHhgZGB0aGhwdGhYXHCYfGBwjGhcdHy8gJCcpLCwsFR8xNTAqNSYrLCkBCQoKDgwOGg8PGiwkHyQqLC0qNSwyLDArLyksKSwsMCwqNCstLDAqLCovLSwsLCwsLC0wLywsLSkqLCwsLC8sLP/AABEIANMA7wMBIgACEQEDEQH/xAAbAAACAgMBAAAAAAAAAAAAAAAABQQGAQIDB//EAEAQAAIBAwIEBAQEBAQFAwUAAAECAwAEERIhBQYxQRMiUWEycYGRFCOhsQdCUsEWYnKSFSSCotEz4fBTc4Oy8f/EABoBAAMBAQEBAAAAAAAAAAAAAAACAwEEBQb/xAA0EQABAwICCQQCAgEEAwAAAAABAAIRAyESMQRBUWFxgZGh8BMisdHB4RTxMgVCUmIVM7L/2gAMAwEAAhEDEQA/APS6KKMVVcaKKyRWMVsIRRRijFCEUUYoxWIRRWdNGmhCxRRijFCEUUaaKEIooooQiiiihCKKKKEIooooQiiiihCKKKKEIooooQisg1iihCjx8UhPR8jrtvtWTzBar1kP2qjS300Xm8AojRuGCI4XT6h+nXA+tc7Distxb/lxLmMjVjQzMD6K4OehPbpXINPpG+ExxH2rGgdvnRX1OYbRzgSEH3qXfXEVuoeWQBW2XG5b5DvVN4Jfo6oDiQM3mLgLpPTwyo+E9cMO+Kl33HVhuG8uowqFTV1Gd2A9CqjcjsSewzdmkUnsLxIAznjCn6ZxQL+eDims3N1qvUTfRGrS35wtpSAkcxLEKoKMNROwwTtVM4dxJppisJe9mznSJZRHEGJOWLYHt1PwnrXHjb3+cxyxuFOl40bLIxI2DMoIGw+E+tc509pMNp83Ejt9wqeh/wBvj9L0CfmiGNW1w3GQxXCxs+4/0g1xbmZMahZ3pHr4TD9688HON2kpjji8OXUD4apkk4wMgeYj64ra2vp45He5LrKv5i4ZgyYyTlD1G/T0z6Ug08t/ypjk4n6+UxoDUT2+ivQ15vgMBmETaRtuw69MZG2fatW5jcDP/D7jGM/FGP0ZwR9QKrnFONyi3iZFVhnx2YAYOQfDBXoGD75xuFXvVfa4In8MBZJdJeWUtqKytg4UHbKAbn3q1bTabI9JoJInMmONx4UraJcJcYHL6KvcvOKoAZLXws4x4s8KZz6Atk/QUf41g1EBYWIJGFuYBqx3Quw1CqZYXV3LI0v4hwkCeeUxKy7dhgqCe+akxLBJ4QhvPCkK4IkiTS5LFj0+AksfX5Vzf+QcAcVMTuLo52nzUn9AbfhXODmVX6W0pHqklvLt66Y5CT9BTNGQx+KHHhYLFztpA65968ojAhnYsyRSIwyUyMlSNwMAA6TqG2/errf8V/5PDOihnDlwBhY1PmLeuGAI9Q6j3rr0fSG6RNoOevLdMzuyUqlMsNr+dt9ymcnHI13MM2OxdoIs/JZJAw+oqHJzvagOWVlCDJ/Mgb7BXNUO6tvx80cccmsuTJqcsFQHc6idy3rjqT1xTGdJpbkWZNtBHpbDRRBsbY+Jyc9c5rmP+oDFhawa8y4WG66r6G0/H6Vzh5ot3JCgtjHwTW79RkbLITW7ccjzjwrkH3RP0829Ua8gkAiTxbd9C6QZMR7L76CKifitbhZvCkgiceIElD5D+X8vSA2xOewGKQf6i43DB3nuRmt9Aaz8L0ODmC1fOHYFdmDaBj5gsCK3i4nE+ShdlzjUEZlJ9mTIP0qv8EuZfw8oVwTMPDiJByFGcEnOWOjy+oKr86qnF+ZAXVfidwFB1MiRJ0wqjA6em2/frXY/SWYQWiZ7eX/amKR1r1EzL/nz/wDbk/8AFBmHqw77o42H/TXn/FONRwLGISkqjGdbSAgdwfMQR9K4y3lxGjXCW0bxF/II5ZtYBG+AMEJnfpuaizSi8TgMcvybJjRi0r0T8Sn/ANRPqcfvXRWyMjBHqCCPuK8wXntTKNXiR5GDiR30H1IJBOPSrly9xzDBpiDpBV2xjVnGjK9znv6MfSrUq4qODIIJynX0t3SPploklP8AB9P7UYPp+oqlcc49JEHJjGpF1Ss+lvM3RQWBwBlRgDuPXNRk49mLUJI5ZgoOhIU0gntnHUVj9JpsME7rSfjLqgUnESr6M+hrYo39LfaqQ3EpgcOhQNgq4hWZCSB5cx407fykg5z1rHEOKPbgs3iYxsfDmj83cbyeUYz12qY02jME9if0m9F2xXgRt/SftQUYdj9jVQ4Vx0TPFollQPKEKtucaTklWJ0kHuCRjfatuM8wvA+hXmuZGLFYomZdMYOAzackkkbYwMHvXUHsLPUm3m0x37qeAzC43/EXn/Jhz4USmPSR8f8AUx+ZrhwbmeO3j8KWLUScKFADe+DVquOCwxMCGIkK7++e9Ir+2SWNPDQGSNsasb77V86cLpY4WXVOsJGOD+LK3gOJYgNTZOiRMHfUh+LT1yKxzTw2aV4pIyD4mUYlsAMwA39dgftTLlHhjtf3JTGhAoJO/mbII+2oVL4laCK3X+cxSgD3OoocD214z7VfF6bw0GbDuNerYgO1a5/H9KbyxYW/C7OPLhjI+qRlI3fGMbdQvT6VD5shhS2MkJEiPJqIGCVJ7jvSXi9uWRFIKkO3l+XtTuw5c/CwBy2XfB0dhn2pIYYe9xmUXBgKVy5wqXQ86LpZsaSR58D0NIeaIdWl5diDjDHcg7EManW8t0Lhh+I0jTsvbb2FLrrhkhjmkuckhe/fp0+9YWND8WK3fYsBSuXjCLbtEpY5wMvsF0bpjHXr0z2FZkiiheFUTKhVDHu57sT6n1qffzabC2aKJF8QsWDdyDvuenQU7mt7dbCGWJFDvpJ7nONxv03rRgZkDckc8r9LJ8Rc3zJQ+Zb5wgh8PwbdgMKBgN33P9q4py7EIQ8Sq8gGwPqKstnfx39uYZh5lHX3FRrHlj8LIJAxZd6kQWMjKOhWYpVD4rZyG5jkO0hXVp69BjB9D6U1kSaa2aAR/mPKPLkeZFU7DOBgPn9K7cfjDzMAwBCplvQsxP7V1tZwZxEGVtIkdT1z2+nQ/erYiGgjZ+wgGxSFuXbqWWPBSMqfDC5Gx9GxtVrXlZLPU9xKXkI2C7YyKi8Xtgt3HoYDBMp0+pIxXSXTeXB8RmGrYb9vasMuALTA3C60m5CTcB4DFJPpllZAc756e2TUri3LsNmxEEgnaUb5K5XRhj07kDAp/fcq2sOyai2O5zmkEPDo1n7jv9QGx+uKUvxy4Exs2omFC4PxhDH5HaNlBZV6jcjJU/1FVx9a1tuHwsYWdRpkMhI7qikhTntnrWOF8onw5BLkNrKrjqAu7H9KsEVhE2BEracBcn+nAOM+uaYtax3sJ8HnRMXS0jZbuVH4PyXEymVpC6BiApwdu2fWu1zw6SBwyqfKfy9Ixt8xTTiGIYtOyFhsKUpzFcogXUCqkbnFb76wkd1OQM1G5r5aMoEjhEnfoBgErsMkVwNpNptiwKArod8ZAKNgHHodwflT3m7h0k/4aeM6i4MWB2LjY/elkN680iRFSvhyR9yNix2Ptj9hS0nFjQ6f8Z5ZhODJyXXiMmiIhwGkmIl0tvhei6h7bn5/IUv5dt5buN0iiIGTllAA+/8AamVzwmV5FaXCCdniGTuAgYjHsQM/WrHwSMW0EYtfMh+L3Pc1WlQDwWjPOfOCmX4TdeeHht0dULW8ojRtfoC396nQm4tWR2KkTAq1u24ZOm/oa9B4xzGYYtRTJ9D/AOKqHGI/xw/Ev5JIxlR0BA7ChzXxFUCDzTB4mQlUyfg3lhkBKw+dMnzNFIpXSG6nbbP+Q+tQhxBp5AgUuWC6mXy6iF6Fh6acfp60zu+ILPOEkTxIyAVl/mTyhWH3zt7ZosL6FrmY4YBGIVemBsu+MZO1TaHYIdfXz+5mf6TOtI1x2KazSXMyi47LsSK4cBuzHIdfwu2x/er9DaRRQeBvp0nUf3NUvgEFqJWYsXKk6F6irGHNc5wso21KG/MbW15cpbY0yS5Jx0IUev1rTi0sj35jbV5dL+g1eSQ7fM1D4lYrBcNr3WZtYx1AKv8A3OPrT3mBgEhYAGZmWMZ2LEgZBz7D7ioOcA9uHZE77fEJwJO/+vtcbeX8RezHAByreo32/tTa94fO6mTIx0GPaoXB7m3t/HDnVNncDfGNsZpjw/mLEYcISmrDD0+lVqYXWYMo+EpPuJKqdmW8bzZLDO4ONs7g075zdjFE4wylCGA6dutacf5nhmGII8P3YjFaWlwssQgLEbNv7EY/elqNdhDyLjVuQIxQqpLfs1lFHpPk8Y/7tZXHyIFNoLOQ21ooJCtGpP8AqxvXNLFUfwJDpRWZc5Azo1E5Pvt96dyXoAgjPwou/rmldUM+0b+spyBHbmu/A+CssDsM533NLbW5uGGA2cnTge5xTw8aDWrxx7MelKuX7pYXGoEuOxrBVdhdI1pI1qBeolrLIjDW+qPPU9FkDfoc/SunlS4ikRQFMTL6/EzYP1LD7Up4k00l6ZeniSgY9AVK/wB6fQyxjCalIS28xznzMS6Ae+3SnqAgBwvt6QnbnB8yTLh8MT3DyEDe2VQPRgTq/XH2qumQQzI5ORq/SpHDbj8PNHNI2pXDZB2wCTinvA7CC9csVGlTkCsLcEuOWX4hYc7qHx+4TxkKkksBtn17VHu+GNC8cjkaGbcfSufHkia9AhYEL1HpW/HeMQtCu41J4mR7hCF/7mH2pD7MIaDvRmUS8aWWSYRuuVEgI+uMio3BuMS25hATWHYjSfUD1qu8uxL5yT55Cd+mS6k4+Wc/arm1v4XggrgxFt+3mzj61R5DDgAkb+CaJaSufEuJPPNmaLyr2FMIeT4LmLxRIVG/0rnKnjRMY18/p/8APnS6yvnhhaJvKxPwnbFYKji2G2IKTK6Ym/8Aw9rGqNqBuY1HyQ62++ildtxNJJ5LgRaZPYnGwwNumcnPzFQL6aKK3j1tqJkDEDIxvjr8mNduE3IML4jYaD4i77kBXP1G4/SmLhgdiGZ4LQDk3cs3d1JdLZxkMHeWRlznZc6uv+imCtJZvHCjbKMn51rPx0eLA22FhXJwNvFA9Oh0/tTDmGyDiORRjtmmZWdTeGjIz1krHNBUbivMJdlaQArnBrrzOkQiiSMgiQgYHUA1Ft+DNNKIgMrsSe1S+O8HFtcROPhXfB9q2rhLgSfclAhqhT2sUKPHFnXHglj6mRlx+/2pVZQotxO7YYFzj9B+9TRxBbi4kMQ8zlFII2yZHBz9xSv/AIW0UM5k2csCB65kbp9BmoyR7XZmON/6ViJk8uVlYuP8UmF2fAbyL5ABuH6AgVxuLRLBQ0jAu+SsC41hj/VjtSa3aWC7j8KCZzFkqkp05bfGdKkHuevat7Th0sytKyuhZyGbKuxc9QTs39hXQHMayHuCkWGbBaT3ZubiE3Hl8JSVEfVhtgMT/mwNvWsc065RBAxbWupjJ3DOVcEY9FOfvT7g1tHE/wDJNMx3CfBFoK6VLEbE9Sx6BWx13341wl2uYLiPDLJGRoB0lpIySpX01LkD5KKSkH1cVRtg0SON8uMnPOE7XBtj55rVas7oM67FXJ0SMPhLrkEg+5GR86t/B+FuxZDqWIjzOcAZ9qq97aeadYHQTOVZopcKylepVlypJG3RelaXPG7mWBY4w2kSJGwEiY1N0ztqwT9K5j7yIMbZsR17IjWLpvJy/wDhbghnVogR5z1APbA71G5hnnmuM2qrbxxrvI2AAgO7t+m3U0ttIL5JHM1sTE3kOplAyOjKVJ8wx/8AytkhlklCTSaozpbw1Ku0j9VRlTpjOcHYdTWufBnEDA49hr82oIOxacWjSSTZ9bHL5OVLE6FBAO/m0kj5V0iVzbpKzbwN4M5+ZzG+CO6Fc+5qbxHgcgsEkWMCSJ01DPmwWBVi3bzfy52VvfAUcRnWORyZ7czZKtA5aE5Y5xuCpILHBO3od6vUa5gYP3lbkDPwVovPnm1P4OEyThXgniwGG52J9sVO4/O3D545ZI0kDDBAPXHXGRtVSupJVRFNlMmrDB0KyZxvqUpnoN96mcUt764mLyIFTAw8zqgA05AGehPy70jXENuW4b/8fkFYG7lO/wARrd3IzCkMYGQWIB1L5gduu9ZmthFK7R+cMpBCgk6mRmQAdQATt9qScI4bE0qBpRNI4wI4slUzvp1dB7n037Va34U72lsy+SSViA64yrKGaJiv83wnK9SDjc1WlRNQOwWAbvg5njq+lhdhib388+lXW4obq2WBgHOnZ165X1Hbau3COJvZx4kBBceTqM7Vrw6+aKZ5oQsM5Ua7eTQFZmPmMMhOnTgFvrg1huM38kQxCHUPlRiKXBznqjagPpUMUewwBNwTF/Nlinz3pjy/ykyj8ROugdSWOMg1A4lHavJpjwQWYE5wBq6bnruKX8a4hfX5ErhUj2XwjJoCkZ3Ktvv/AOK0t+D2wkhSYMSxzJh3wF7dVAJPsaHDC4lzpOxuruiDwUiThqFWVsqVKlMb5XSDnA3+EE1OgeSS9hgJJRlALLkqSo6g+lSbizZ41mijYeZbdcjBOgHDHGTpMYZDj1PocrOX+HPDd5t50eJiwMQkQHQ4JKgMfKynuNjimeCwYn7LdO35WkSLeeXVnVmilZUkVRGfiJ61kcKjv7nxJZNOF2CnGoiqzZ5YyI1tLIQurSCjNgnqfNQvHTDHG/4S4WRJCsQ0lQ+Rkgkjfb0BzRTaYc1pExY2+0kRePlR+d+Ixw3wRE8scelR1JY9SfcVPl4mLVFRwxVoUUrjDKX6nf2A+ZNL7K1upLrxWh0XDeZUC6tC/wBT6iAg9NWKs8/ARoWTCspjKSNjZpzoKYzuVwPiO2NxtTspGoA0XAbJvnHnVNIbc5qtycWTxGRFeQKQXVgA6qNl2Uny4zv71c+Ic12Ulor6mURkDw+5NUmxsCkguYHyWJ8AkAkS4Ikt5hka9um/mA7EZrrxmS2mgGtRb3AlGtVyVOxIK56Hp5e2aanUY50Fs25gxf6yztvSFh2q7W3PcBizDGdYHQjH3NU+54jc8Tu1AOMdhsFHfJqXFzDb2zRgxF104cgYyfYnY0iu75ZJsWiymNjqICnWMEZXY9Mipsn3OAjYStwprPDFZTSqjuzKwMrbBQRqYAfLUn3pdYcS8O2MM+X1ya0cnoukeX75pwvCZJ2/MULggtH5SQGw2qUj0VR8iyil/FY0LK6wM0Mq6lCE+RwxDr7b9vSsa6A0OvOu142d/hMbmVdo+RyAwNyTrIJbDasr0wc7VJuOU/EUKbrAHZUA+5zk0zzRmvewMzgdAuHG7alEPJ8abGZmXuoGM/MkmnF5axTRCJlKquChU4ZCOhBrFFNJGSUyc0uuOXfEHmu5P9RSMt/uxvUduUQzxsbosYjlMwpsSCN8fFse9OaKwhpzA6D6TBzhrSiLlLTjF9MgHZFUbn5g1unLjr8PEbjB7FY/3Cgj6YppmilwM/4joPpGJ2090uHKkfgtCZzpfdsIdz/u3rl/hl8Bf+ITgKMYCRHb08yk/em1FO847PvxhYDGVkkXk1AysbqVyDnDxxkZ9wANjXSHk6BekpG+Swig1H/qZSab0VMUmDJo6D6Teo7ao44LECcy3Dg9VzGgb2JjRWx7Z3qRcKskZjZB4ewCjI04OQVI3DAgEEdKKKcANEBKTNyoU/AIpPilmI6eZLV/+5oix+pri3K0GVIY5XOk+FAMahgnCqBn3xTOilNNhzA6BNjdtKWJyvCu6yEN/UIYMn5sVyfqa2blyM5zM+/UiKBW/wByqCKY0Uvo0yZwieARjdtUBeVoPD8PxZtIbUPM+xG4IIbr79fetJuWomHmcsfVoYycnvtjf3plRmqP9/8AndYDGSTycoW7YyIsjPmETIxyO7RyjPr07VuOWlwAJiAMaf8A1zpIGMjM2x+VNaKmaTDqW43bUuj4CqAgPFhjlvyZWLEd21TEMfmDTBYlEfh5b4tfiHBYyf1EdCO2npjas0VUWsEspDJyTEW1BYxkhiBJKill6N4ZRgCO2DtXN+SWKFA4UGXxSRKrsWxpJ88I/k29NgasVGai6hTdmE4qOGtVi95OdyGkeSRl6Zlt0A+gXf8ASo9vydJ5R50C6h+WbfJDdckMCc+uDVvO9YxU/wCLSiIW+q5I+GcvSQiY+An5sfhnU5dsb5LPg5LbbDYaRSyTlJyBgzxE4JSIKy5AwSCxBGR/Lvg98VcKAKu+m14DSBASh5F0UVijJrcQUsQWaKxk0Z9qMQRiCzmisb0ZNGIIxBZorXes5NGIIxBZorGTRk0YgjEFmisZNGTRiCMQWaKxk1jJoxBGILaitcms5NGIIxBZorXJrOTRiCMQWaxRk0ZNGIIxBZorGTWMmjEEYgtqKxk0ZNGIIxBZorGTRk0YgjEFmisZNGTRiCMQWaKxk0CjEEYgs0UFcUVFc6MUUUYoQiijFBFCEUUGsZoRCzRRRQhFFYrNCIWKzWM1mhCKKKKEIooooQiijFFCEUUUYoQiijFGKEIooxRihCKKyFrFahFFFArEKrXPMNyNOhJN9/zEXpnBI8Nt8d/beullzYzTCJlwxGQCpUMB1KMWOrHp5eh37VTOKccumvJY4ZGjCNgDv9M0zbjM4t2E+mRsjTsF9mLEDOAuWP8AoFcNWpUZW9NpEHKSZnzeu4UmlmIq18V5kCIHiKshydec7Z07AKc+bb+X2zSJf4jh2KxaZGBAYaGTGogDqjdSQPqKXXMXiNLApIATIfy4YHKjIONLAgjI3w9R+QeGzJcMv4jTH4ZRBpQ43ycDGBvvmuerpxGIgXERM5HhrTM0cYbnjuVog5xPmEhhjZdipeQEH3BtQa04jz4INKMIzI4cqFOsArp0qxVQULZJywwAN9ziovBeXTKZVMmVV28zYZpD6nPalnM38P8ATquI3MDqVOYxlWzgEtFkaG6ZKnB7ir/yqYdgDvdzidmSUUxiun1lzPJKI/PDqkHkXwbhSxwWKjMu5wCffFc7jnXwXKS+ErDqPDuvL/q0ltI9zVCvwRIqSXTSCMq4beIhiAMooOxA2zmrPwDhca28j3U7oA4eGUyNqG241A6j9981Oppj6TfeJOqJ8PRUFBhyT+25pklAMS28gPTS9x9P5CMkdjiu541cAgGCLJ/l8Sct6DyrEdtu+OlVuwttXiTx3KS7kKBga5CMKCNsPnHUdOh9I3Pt/c+HbpGQks5DSNkDJRAFUEjIAIJJHf6Venpge0+y+8utAk6xI6dlJ1CHRPx9KyXHNxiYCUWseezXgVv9rxf3qSvH5N/yRtufzug65/8AQxj36V5Da8vmJhHcy26IejDU2nPrsoq+8X5Lt0tI1tZF8QhFLuWdJgO0iDZgc56bYHpUzpsPDIF8oDo6l/2qmi2J+vpObPniN5XjKHKCM5SWOQEyHGMqB8OQT1wGycU4Xi+U1eFJjr3/AHCEfrXmV9ytfCYgvApPxMJhvtjdUjDH2BG3r1qx3XA42SJbjVOTgTzuDl9tyB2XsB6VdrqrjeBa8X86qTmsERrTu55yhiYLIGVj2LL+uF2+tNLXiSSAkZ8vxZ7D64z26hdjnpvXn15x61hleFHEMQKgBUjKY6boV6evzqWeLx2oi0sdEQaX8voIwTsQCcphm0xknGx9BUKelkugtPMZ27d0PoQ2fPlWwcd1MQkMjY9Co+uGAOPfp6E1zbmHG3hNnIGC8J65xnEgxnB6+leacW5eubi7m0TxtGzk+d3wc4yMDqA2V/6aacJ/h9dRTRM1zFGFdXzE8uSEOdIj+Fs77npk+tadKDjgY/3LfRDRL1Yb7+I0UGrxEZcZxkEgkAn4kdlG+B671iHnZmtxMVtkDKGCtJJkf6g2kDB9614tw64HiTxTxaTkmOdA6r03TGGQ7Dvj2qvPxPxLcxa7bxnIKyKhQbMTjIznc989arUqV6brgEbcUdRbLnuSsp03tJGfD9EK1WvMFxPGGj/BZI7yZye+Asv963TjNwG8N5LfxQASgjKtp/qCtKdQ9xmvM7WAQExyMW3JZY9QyOvl+dYTjksV9qJfw4ZQVjYZITSCQMjURoYpjpg5pf5NWfaBzyVP47Da69RmvbpckyQqoGpm8NSFUjqWZwFG3vSeDnVpGcRXSSLHu7pax6FHqHeQa/8ApBrHP3DtdrDE0yxp4x1a9RV0iBRFYLv6H0z9Kh8I4Bb3SqJ7okR4ZI40aFFIxgtrJdyPoPak0nT3MAc2AD/1B+QZ6jmlpUG/7ptx+0wuObJkdU8ScuegWzQg576jgAb9c0vf+JEyyhV1yDRKpBjjQiVWwu6asjY59iKnNFfQRf8ALXayxqTgSRqxAO/xjc0pupoLqVXnj1ugwZNckTnG/wAUTLsCTj51mkaTWpGSAWHIjDP/AMtjqmpsY7lnMp5Y89Fz53MYOcBkBOcZx1U5x3xj3ra65ulXB1MAdxqjiUkdsam71D4bLbG4QwI5kQEFpJZp8KeoXxmYJnG+KmWXKqPM0gMsce50JIwTJ9EOQv0xWeq40PWJAO+fxN1hDQ7CRqWeE85tOwCklm1aQ6xhXKnDKHUbPnoMj57Uw4xxuRFDRZKkhUVSgZ9jliz7KBpI7dMd6W8Y5dEatOkskgXRhPy8qVbYBlQEjznJbOBqpS/G1eJvxEqKQ+IyM/mADDKcb5R9f+6hulu9PGBPCfqdnQngpptcRB/eyOQMjhuU6Hi9pLcO0g0P0B6Vy47wNZl1CZdAWWRh/kjVdvr5h/10s4HwwzKGZemxHvXXmZhEjqqkfkTK2nsDIikn2wcfWuK381pvP6KvHtwjd0kfiV35f4Yt5Kh8TBuA4GM+Xw1Unbps+n7Go/GS1lcGC3A0jdnO5JP7VnkuQrLZNFqKxm5V1I3GoIR9wM/Wu3MvDpmuNagnUPqDXommBOESdXAEgdgpB5xuk5meBt/fNR7Di9zK2jwwFH8w7/ap/EeJyupic4BwNjvgYpjbyraQgvgHST9fnVb4uviqXU9vv61yVKpa4BzRxVGwTIyVlPK9tKqO8AkcKMtn03pTxvg8F4oSEaWQ7oSTsOwrhwDmN44SGyQuRnvSvh9zI91qjyCSd/asp1a0kv1ZGEYI1lTeWQsDXZVP/QjD6eo8QOCufqAaa8RtI3shLKSXt01oe58xOPqGA+lZjEMcN2oP59zrJGCM+VQoyfq2PnSy6Hi8NVlLHGoMM7nSAVGPlqP0rHuNcjCSBYffUyOaYCD5r87LX/DI4pEHikMaDZ+nQ9setM+J2ScOtwYiZGXYMd8Y9BWn8Oo1SwijZvPKzOw6EZJG9Wfi9hGkJD7qa7GenRinvMdVz1Hku3KocI40SmuRmLNvnA+dPuXuOG4RtshNj71XuHW0BOgsQDT8XEVqgihGM7k+prnoU8FUvJT1YLcICX8d5KtLh1m80UpxsvTr3FK5VjtxcQKxeRYpJCxAyQh0IPqAWx/mp/ZXmbhdXwg/+wqs87skU4mQ/HLLHJ1+FQpx+v6U40n16xbGQtv3FDacFjCbGfi3Ra2N2sVujMR0wrDBz1zt77N/11YOULSeVGllJCk+QH0rbk/gFu8DJOozbyMo9ManC/cRj7VYRfK2y+VV6VShooBNTO5+VOppBc2IvkeST84FVttGcats0kTgcUSI+ehBPuO9T+cuGfjFVFbBGOlRoeSp2iCySYUAZ3pdMpOqOaA6L5JqDg1l9qf/APF7byMFQ4H9IpPzPwgXciXSuqaBplQBsOVV9GOwJDaT8qXcatxZqpJ8tT+WuIxy8LnLHLHxJAu2fLgAgHqQBXJT9SiMIktmO6pAIxNzzCk8xiK5kEUhzEHXWVO+m5GRn28WP9qqXHOEOkwgwQVYLq9R6/UVabSwRJHV+n4dTnfrG64Of933qTx6YTm2lQZBQZYDupw3/n5Gqsa5zwP9oH7736JgYyTC2m8CDSi50rknrk1Qb/iKyEyFNI3yF6GvUCI4rcscA6TknvXn7X9vpbWvVu1VdVbWZYZGFGlIcSFYuTWg0OVXTnqTt+9b8dt5PALW8wYLnIBGcUk4pxBHiEdupzncilVlaTxuDodVOze9KCPTwkWzTYCX4pU3gE7tC2XYiQPEdwN3BXf0Ix+taco2McxlWVCyxRxOqjAKyOzq+D6kD7Zpta8sIkczk+U5YD3Cg/eqnyJdaC0jAlSI9WR/MUc6hv1wcfI09NzX0KscuPlktYnE94zbhjmI7z2XpHAJYULRsVJJz1pNzpw+NEl8IAl4t9+uZowQPnvn5VTw9uqGVnOxzk5zTMzeNaxOuoFmIQMCusApkb+gZmHr2pmNb6uPDnIvuEpix2bTrb3IH7Vg5EuoofDVsKxWR2J7amCjJ/8Ax7fOpHEuZYpLoKGGkYHpk0hv+FzIrSYDCMtE6g7qoZCpOOxGo57avelXFOXJtKyLGcsQQQa5w31Hl4dJIAsctaYNaC4xYuMcAYHYL0S+4Glwhye2cUiHDFEbKmOuN6m8G4XcSWwUvpJ2J79KRcUt1tSAHZ2yc+gx61Jjmzgrukg2StaZhpVn4Ly/FFARIAdRya5rBCokCaQ+klD6nriscvcQ/FW2R1U6T/Y1tFbQSEiV9Gk9c6f1rvqmiKEuNu6i3H6hBzVOt+Kia7ifIB8R2xnp5NP3/wDerL/D6MSG4zjQHXQO38xJ39VauVzc2KCVYPDe40MwG2SQMZGO5yM/PNJOK8RmsLNmiVTFKwGe/nXQNu3kU/XFcL6QPtpmMUAdZ/PyusXERvUS24gFuiE3Xx2KY/pLZwParrzfxAfhtvWqz/Djg0M6fiEbPh+Uoeqn3q43fC45VzIyrH6sQP3rsbQD349hUKrwCAc15zwdjPMqKCcDc085l/I8PY5HWrDwayhthIY2jJ6AhlOcfWps0cEuTLpz7ntXK+pgecTTC0vmIVJ4fxEyHEYJJ6YBpVzfbuIgjAllnnc49MIv6n96vPLNzGsjmOMEKT5gM7ft+tVzmKZTdvJGTJ5XDr2VpNcisPbSFBP+Wu2iykx1iJzjlr2LQXGqy1hmeNrK18BnhCTZ3UMq5PqqtnJ9ctSzjXH4YANB2746Urx4cTLDMswV216d8NohBzj0YMfqaW3fDo5ggMy+Y7+1ec2oRUzMA7+6GUTgBdrv1ur5wXwmRZNjqGRRdX5kLIuwpXDe2UCpbmTGkbtnp9aj2/MVgrmKOXLscAnpn512sp031PVJUi12oHcofPloZo1076cbV15Y5MHgHVJhkOrT6LJg7/arHwvgySK3iDL7/bsRXnfNVzccPv1YalQKm2TpkXVvns2MikrvNV5pUzBCtSOEQm80+sTSA7KGg75IkkJJ+0f2qTyTOPAQSncFiM9OuAfqBUi54YoSfUdEckluF2+EkPq+fU1BeJlmEaplMhRjGRp26CuWo95bA226Kobq3XVn4i34pNCdelVziHJAVAjSoGPbIBqw3N7+GtJZcYZFwPavO7Phv4oiUyFpGOevSu9/p0KYsuWkC9xg2XpnLljBbRYYrrHUnH6Vpc8UWfUqds70si4cBEAzbqdxnrTK1sEVSR0xvUaGiM0hpqSb9ktR+F11X3vv+WKgFmEmSBk5wGJ/7QarvK1szzyRr0K6xjoVyRt9xV5sbW3jMmlg8jo5EZYZzjSML131frSvh0tvZpJcAqwSPRseiySIcN6EOuMH3qjKHo0ajCb6uJCyo8PdhaD7wORZPyYAS6XjFlEseRFKxxpkLRKV/wAxQEqfY42PY10uLocQgcQqX0+QMmQqlRrGh+pfIJx3yfWrlHytCFxmTHcGSdv/ANpjUqx4OkLZXJPbJY4PsGZse+nGe+aGaAwODySXDafOgVXaSSI1Lze+sPChhtbkuryRvolDEEOGLEMyjB15U6WyMgA7gVO/hvzLJPDLa3Dgm3A0StsWQsVKsehKkbHOSD9aufFOXkuCCXZDvuMHr12fK/dSfeoY5PQDAbbOSDHAQx9SDAd6szRzTeXNMyZ736ix6pDUBp4Sl8vEp4pP+Xje4UZLBGRVA9dTkfpXn3Fp7qK4HiogZ8sseoEgEk7kEjpXpd3yUsihdegDONIjTGevwW4P61D4h/D3xQh8UMylciQuwZcYYFgARq23Az5eu5pX0HvfJa0DvPI/hayrTaN/mxV3gMF0rTiKaO2KkLIjBiQxAYaVA6YYeb3pBFwa6e6Nq7iV3DOG8RtAC9SwxkH2xXo/+E2ySIrTJPRXmiB2xuEj3xjqc1r/AIdmRSojtFUnUdMsoOeg8xgz09/pUxo2kXGIRFhGRjPPbtKr/Ipkn2/aqnL3APBvV1MJJEjdvLEVRVxjLuTlj2AG5PbG4ccwCO3gNrciVvFfyeGY8B4xjGqQgAsozjODuBv1eQcElRAEWHrnHjyHcb5wYt9/Wi74VczDTLFbSI3xq0gIbHTKtAQd987dBW/wXvpxUcJBEcuUcuN7pP5AD/aIH9qhcg8SSzluJG8bDKA0XhZO2Rq1awp+lMeYOHxcWuEKzj8Oi40sWj0uOoZW79wdwQdqdQcmyRMzRQW8ZbY/85O23XZTbsE+lSoeX500lYLYOpyr/iXZgfdmt8t8jkU5o6TcAwDr9s5ea0xqU5xefK86HIEatJ4TBtAJDLIB3xtvuc7YptcX11ZW1vDKGUyE6pZADpUdAf8ANj1qyjkZmmkuJFi8VpVddLKcKF6BSEXPi+fUf9pxTh+EuQVbBUtqwzazn3Z7kg/bHtR6T2yHku5RFuMFYawtAXn8XMIiVwJXkB2CL0z8hU+z4T4tukifkNl4VY7hiwPlI6E6gAPcmrLJytqXDRwHfUMrDsfUaZAc496a2fCMfGQcDCquyrnByF3AORnqxJA3AGKmzQwD7Z35cPLJXVpaRHVeccWvVsJRoUK9vhG7mSNlAIfHxbgn2IIrtwn+Hc1wqzKUSN2Drq+LQ3m6dtj3q5cQ5VEzhnEcmO7agx2wCW1Kcgbb6jgbsa1/wio+GOIZJJHmwScDJAmUHYAb56U7NGFM6ydeV++2TzTP0gnJVbnbkmTrDpdDpXOdwScb+1YtuQYhKkUk0YIIBCbnVjtj9zVxi5a0kgKiI6lZFRnjDA/KVtJ/zDf9wq4dybcRQpGRbNp6t490pbcnzaEz39TWVNGc9gFIlvQ/nz4xlcNzuqVxXjN/bXLi2uJJIY9lciNhhdm2J+EHIz3x8q5xpdcSnja9kJj7v4YIAU50KqADLYxnJxtV8Tk1t829lv1xLc7+ucqM7VIh5YlU+WO1Ur0PiTE4PXcqSK06PVMZAiwMX/vstGk026uykcRjE8ZVx+WZIyoz5vy9K5JPrqxn2968x4wBGT4Us8dwu7o7HUjDfDI+MY9RsdsZFenycIumGCbXYf13G+Tvk6d813HD7nIObTbYEiZyPqwzT1NDMgtcOF436lGlpGGyqU/M161tpmtFnDoBqVJYi+RsfLqGSMH4e9cYI+HWjKJFnhI+I7SAYwCMIAw+L+mrVccsSSNl2tSf9Fx98BwM1EX+HcbSxySmBwhYlRC+HypHn1SHVgkMPdRU3aJVfZ9T27sU9xCo2swXAjp+Cq3xHmKQuVs9UCBviEbPLIMA6i0g0ou+AACdu3SuTcw8SmXwEmRyVZneRIlZVUZ2caPTGyk716HZ8DEYPmGcAZ0Ak4GNyxyfuK1k5eDjBkwD10xRr+uacaOWWYYjIn9faX1W5m68y4Zy3FbyRyRPJLcFtXiHYAru35jDGSMrjPQ71dbjh+iICJI5Gkw+nSPzV38xz8eksRjr5Q3TNOrfl5EGC7sP6ToGx6jYf/Mdqm3FhHIio6gquygZXSPQEb4+dNS0WP8A2unzlHXfmsfpGKItw3iP3xXXNGaKK6VyoozRRQhGaKKKEIooooQgUZoooQijNFFCEZrOqsUUIWM0VmihbKKM0UULEZozRRQhFFFFCEZozRRQhGaKKKEIooooQiiisqaELFFFFCEUUUUIRQKKKEIooooQiiiihCKKKKEIooooQiiiihCKKKKEIooooQiiiihCKKKKEIooooQig1mihCxRRRQhf//Z"/>
          <p:cNvSpPr>
            <a:spLocks noChangeAspect="1" noChangeArrowheads="1"/>
          </p:cNvSpPr>
          <p:nvPr/>
        </p:nvSpPr>
        <p:spPr bwMode="auto">
          <a:xfrm>
            <a:off x="144463" y="-960438"/>
            <a:ext cx="227647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72" name="AutoShape 19" descr="data:image/jpeg;base64,/9j/4AAQSkZJRgABAQAAAQABAAD/2wCEAAkGBhQQEBQUExQVFRUWGBoYGBcYGRUYHhgZGB0aGhwdGhYXHCYfGBwjGhcdHy8gJCcpLCwsFR8xNTAqNSYrLCkBCQoKDgwOGg8PGiwkHyQqLC0qNSwyLDArLyksKSwsMCwqNCstLDAqLCovLSwsLCwsLC0wLywsLSkqLCwsLC8sLP/AABEIANMA7wMBIgACEQEDEQH/xAAbAAACAgMBAAAAAAAAAAAAAAAABQQGAQIDB//EAEAQAAIBAwIEBAQEBAQFAwUAAAECAwAEERIhBQYxQRMiUWEycYGRFCOhsQdCUsEWYnKSFSSCotEz4fBTc4Oy8f/EABoBAAMBAQEBAAAAAAAAAAAAAAACAwEEBQb/xAA0EQABAwICCQQCAgEEAwAAAAABAAIRAyESMQRBUWFxgZGh8BMisdHB4RTxMgVCUmIVM7L/2gAMAwEAAhEDEQA/APS6KKMVVcaKKyRWMVsIRRRijFCEUUYoxWIRRWdNGmhCxRRijFCEUUaaKEIooooQiiiihCKKKKEIooooQiiiihCKKKKEIooooQisg1iihCjx8UhPR8jrtvtWTzBar1kP2qjS300Xm8AojRuGCI4XT6h+nXA+tc7Distxb/lxLmMjVjQzMD6K4OehPbpXINPpG+ExxH2rGgdvnRX1OYbRzgSEH3qXfXEVuoeWQBW2XG5b5DvVN4Jfo6oDiQM3mLgLpPTwyo+E9cMO+Kl33HVhuG8uowqFTV1Gd2A9CqjcjsSewzdmkUnsLxIAznjCn6ZxQL+eDims3N1qvUTfRGrS35wtpSAkcxLEKoKMNROwwTtVM4dxJppisJe9mznSJZRHEGJOWLYHt1PwnrXHjb3+cxyxuFOl40bLIxI2DMoIGw+E+tc509pMNp83Ejt9wqeh/wBvj9L0CfmiGNW1w3GQxXCxs+4/0g1xbmZMahZ3pHr4TD9688HON2kpjji8OXUD4apkk4wMgeYj64ra2vp45He5LrKv5i4ZgyYyTlD1G/T0z6Ug08t/ypjk4n6+UxoDUT2+ivQ15vgMBmETaRtuw69MZG2fatW5jcDP/D7jGM/FGP0ZwR9QKrnFONyi3iZFVhnx2YAYOQfDBXoGD75xuFXvVfa4In8MBZJdJeWUtqKytg4UHbKAbn3q1bTabI9JoJInMmONx4UraJcJcYHL6KvcvOKoAZLXws4x4s8KZz6Atk/QUf41g1EBYWIJGFuYBqx3Quw1CqZYXV3LI0v4hwkCeeUxKy7dhgqCe+akxLBJ4QhvPCkK4IkiTS5LFj0+AksfX5Vzf+QcAcVMTuLo52nzUn9AbfhXODmVX6W0pHqklvLt66Y5CT9BTNGQx+KHHhYLFztpA65968ojAhnYsyRSIwyUyMlSNwMAA6TqG2/errf8V/5PDOihnDlwBhY1PmLeuGAI9Q6j3rr0fSG6RNoOevLdMzuyUqlMsNr+dt9ymcnHI13MM2OxdoIs/JZJAw+oqHJzvagOWVlCDJ/Mgb7BXNUO6tvx80cccmsuTJqcsFQHc6idy3rjqT1xTGdJpbkWZNtBHpbDRRBsbY+Jyc9c5rmP+oDFhawa8y4WG66r6G0/H6Vzh5ot3JCgtjHwTW79RkbLITW7ccjzjwrkH3RP0829Ua8gkAiTxbd9C6QZMR7L76CKifitbhZvCkgiceIElD5D+X8vSA2xOewGKQf6i43DB3nuRmt9Aaz8L0ODmC1fOHYFdmDaBj5gsCK3i4nE+ShdlzjUEZlJ9mTIP0qv8EuZfw8oVwTMPDiJByFGcEnOWOjy+oKr86qnF+ZAXVfidwFB1MiRJ0wqjA6em2/frXY/SWYQWiZ7eX/amKR1r1EzL/nz/wDbk/8AFBmHqw77o42H/TXn/FONRwLGISkqjGdbSAgdwfMQR9K4y3lxGjXCW0bxF/II5ZtYBG+AMEJnfpuaizSi8TgMcvybJjRi0r0T8Sn/ANRPqcfvXRWyMjBHqCCPuK8wXntTKNXiR5GDiR30H1IJBOPSrly9xzDBpiDpBV2xjVnGjK9znv6MfSrUq4qODIIJynX0t3SPploklP8AB9P7UYPp+oqlcc49JEHJjGpF1Ss+lvM3RQWBwBlRgDuPXNRk49mLUJI5ZgoOhIU0gntnHUVj9JpsME7rSfjLqgUnESr6M+hrYo39LfaqQ3EpgcOhQNgq4hWZCSB5cx407fykg5z1rHEOKPbgs3iYxsfDmj83cbyeUYz12qY02jME9if0m9F2xXgRt/SftQUYdj9jVQ4Vx0TPFollQPKEKtucaTklWJ0kHuCRjfatuM8wvA+hXmuZGLFYomZdMYOAzackkkbYwMHvXUHsLPUm3m0x37qeAzC43/EXn/Jhz4USmPSR8f8AUx+ZrhwbmeO3j8KWLUScKFADe+DVquOCwxMCGIkK7++e9Ir+2SWNPDQGSNsasb77V86cLpY4WXVOsJGOD+LK3gOJYgNTZOiRMHfUh+LT1yKxzTw2aV4pIyD4mUYlsAMwA39dgftTLlHhjtf3JTGhAoJO/mbII+2oVL4laCK3X+cxSgD3OoocD214z7VfF6bw0GbDuNerYgO1a5/H9KbyxYW/C7OPLhjI+qRlI3fGMbdQvT6VD5shhS2MkJEiPJqIGCVJ7jvSXi9uWRFIKkO3l+XtTuw5c/CwBy2XfB0dhn2pIYYe9xmUXBgKVy5wqXQ86LpZsaSR58D0NIeaIdWl5diDjDHcg7EManW8t0Lhh+I0jTsvbb2FLrrhkhjmkuckhe/fp0+9YWND8WK3fYsBSuXjCLbtEpY5wMvsF0bpjHXr0z2FZkiiheFUTKhVDHu57sT6n1qffzabC2aKJF8QsWDdyDvuenQU7mt7dbCGWJFDvpJ7nONxv03rRgZkDckc8r9LJ8Rc3zJQ+Zb5wgh8PwbdgMKBgN33P9q4py7EIQ8Sq8gGwPqKstnfx39uYZh5lHX3FRrHlj8LIJAxZd6kQWMjKOhWYpVD4rZyG5jkO0hXVp69BjB9D6U1kSaa2aAR/mPKPLkeZFU7DOBgPn9K7cfjDzMAwBCplvQsxP7V1tZwZxEGVtIkdT1z2+nQ/erYiGgjZ+wgGxSFuXbqWWPBSMqfDC5Gx9GxtVrXlZLPU9xKXkI2C7YyKi8Xtgt3HoYDBMp0+pIxXSXTeXB8RmGrYb9vasMuALTA3C60m5CTcB4DFJPpllZAc756e2TUri3LsNmxEEgnaUb5K5XRhj07kDAp/fcq2sOyai2O5zmkEPDo1n7jv9QGx+uKUvxy4Exs2omFC4PxhDH5HaNlBZV6jcjJU/1FVx9a1tuHwsYWdRpkMhI7qikhTntnrWOF8onw5BLkNrKrjqAu7H9KsEVhE2BEracBcn+nAOM+uaYtax3sJ8HnRMXS0jZbuVH4PyXEymVpC6BiApwdu2fWu1zw6SBwyqfKfy9Ixt8xTTiGIYtOyFhsKUpzFcogXUCqkbnFb76wkd1OQM1G5r5aMoEjhEnfoBgErsMkVwNpNptiwKArod8ZAKNgHHodwflT3m7h0k/4aeM6i4MWB2LjY/elkN680iRFSvhyR9yNix2Ptj9hS0nFjQ6f8Z5ZhODJyXXiMmiIhwGkmIl0tvhei6h7bn5/IUv5dt5buN0iiIGTllAA+/8AamVzwmV5FaXCCdniGTuAgYjHsQM/WrHwSMW0EYtfMh+L3Pc1WlQDwWjPOfOCmX4TdeeHht0dULW8ojRtfoC396nQm4tWR2KkTAq1u24ZOm/oa9B4xzGYYtRTJ9D/AOKqHGI/xw/Ev5JIxlR0BA7ChzXxFUCDzTB4mQlUyfg3lhkBKw+dMnzNFIpXSG6nbbP+Q+tQhxBp5AgUuWC6mXy6iF6Fh6acfp60zu+ILPOEkTxIyAVl/mTyhWH3zt7ZosL6FrmY4YBGIVemBsu+MZO1TaHYIdfXz+5mf6TOtI1x2KazSXMyi47LsSK4cBuzHIdfwu2x/er9DaRRQeBvp0nUf3NUvgEFqJWYsXKk6F6irGHNc5wso21KG/MbW15cpbY0yS5Jx0IUev1rTi0sj35jbV5dL+g1eSQ7fM1D4lYrBcNr3WZtYx1AKv8A3OPrT3mBgEhYAGZmWMZ2LEgZBz7D7ioOcA9uHZE77fEJwJO/+vtcbeX8RezHAByreo32/tTa94fO6mTIx0GPaoXB7m3t/HDnVNncDfGNsZpjw/mLEYcISmrDD0+lVqYXWYMo+EpPuJKqdmW8bzZLDO4ONs7g075zdjFE4wylCGA6dutacf5nhmGII8P3YjFaWlwssQgLEbNv7EY/elqNdhDyLjVuQIxQqpLfs1lFHpPk8Y/7tZXHyIFNoLOQ21ooJCtGpP8AqxvXNLFUfwJDpRWZc5Azo1E5Pvt96dyXoAgjPwou/rmldUM+0b+spyBHbmu/A+CssDsM533NLbW5uGGA2cnTge5xTw8aDWrxx7MelKuX7pYXGoEuOxrBVdhdI1pI1qBeolrLIjDW+qPPU9FkDfoc/SunlS4ikRQFMTL6/EzYP1LD7Up4k00l6ZeniSgY9AVK/wB6fQyxjCalIS28xznzMS6Ae+3SnqAgBwvt6QnbnB8yTLh8MT3DyEDe2VQPRgTq/XH2qumQQzI5ORq/SpHDbj8PNHNI2pXDZB2wCTinvA7CC9csVGlTkCsLcEuOWX4hYc7qHx+4TxkKkksBtn17VHu+GNC8cjkaGbcfSufHkia9AhYEL1HpW/HeMQtCu41J4mR7hCF/7mH2pD7MIaDvRmUS8aWWSYRuuVEgI+uMio3BuMS25hATWHYjSfUD1qu8uxL5yT55Cd+mS6k4+Wc/arm1v4XggrgxFt+3mzj61R5DDgAkb+CaJaSufEuJPPNmaLyr2FMIeT4LmLxRIVG/0rnKnjRMY18/p/8APnS6yvnhhaJvKxPwnbFYKji2G2IKTK6Ym/8Aw9rGqNqBuY1HyQ62++ildtxNJJ5LgRaZPYnGwwNumcnPzFQL6aKK3j1tqJkDEDIxvjr8mNduE3IML4jYaD4i77kBXP1G4/SmLhgdiGZ4LQDk3cs3d1JdLZxkMHeWRlznZc6uv+imCtJZvHCjbKMn51rPx0eLA22FhXJwNvFA9Oh0/tTDmGyDiORRjtmmZWdTeGjIz1krHNBUbivMJdlaQArnBrrzOkQiiSMgiQgYHUA1Ft+DNNKIgMrsSe1S+O8HFtcROPhXfB9q2rhLgSfclAhqhT2sUKPHFnXHglj6mRlx+/2pVZQotxO7YYFzj9B+9TRxBbi4kMQ8zlFII2yZHBz9xSv/AIW0UM5k2csCB65kbp9BmoyR7XZmON/6ViJk8uVlYuP8UmF2fAbyL5ABuH6AgVxuLRLBQ0jAu+SsC41hj/VjtSa3aWC7j8KCZzFkqkp05bfGdKkHuevat7Th0sytKyuhZyGbKuxc9QTs39hXQHMayHuCkWGbBaT3ZubiE3Hl8JSVEfVhtgMT/mwNvWsc065RBAxbWupjJ3DOVcEY9FOfvT7g1tHE/wDJNMx3CfBFoK6VLEbE9Sx6BWx13341wl2uYLiPDLJGRoB0lpIySpX01LkD5KKSkH1cVRtg0SON8uMnPOE7XBtj55rVas7oM67FXJ0SMPhLrkEg+5GR86t/B+FuxZDqWIjzOcAZ9qq97aeadYHQTOVZopcKylepVlypJG3RelaXPG7mWBY4w2kSJGwEiY1N0ztqwT9K5j7yIMbZsR17IjWLpvJy/wDhbghnVogR5z1APbA71G5hnnmuM2qrbxxrvI2AAgO7t+m3U0ttIL5JHM1sTE3kOplAyOjKVJ8wx/8AytkhlklCTSaozpbw1Ku0j9VRlTpjOcHYdTWufBnEDA49hr82oIOxacWjSSTZ9bHL5OVLE6FBAO/m0kj5V0iVzbpKzbwN4M5+ZzG+CO6Fc+5qbxHgcgsEkWMCSJ01DPmwWBVi3bzfy52VvfAUcRnWORyZ7czZKtA5aE5Y5xuCpILHBO3od6vUa5gYP3lbkDPwVovPnm1P4OEyThXgniwGG52J9sVO4/O3D545ZI0kDDBAPXHXGRtVSupJVRFNlMmrDB0KyZxvqUpnoN96mcUt764mLyIFTAw8zqgA05AGehPy70jXENuW4b/8fkFYG7lO/wARrd3IzCkMYGQWIB1L5gduu9ZmthFK7R+cMpBCgk6mRmQAdQATt9qScI4bE0qBpRNI4wI4slUzvp1dB7n037Va34U72lsy+SSViA64yrKGaJiv83wnK9SDjc1WlRNQOwWAbvg5njq+lhdhib388+lXW4obq2WBgHOnZ165X1Hbau3COJvZx4kBBceTqM7Vrw6+aKZ5oQsM5Ua7eTQFZmPmMMhOnTgFvrg1huM38kQxCHUPlRiKXBznqjagPpUMUewwBNwTF/Nlinz3pjy/ykyj8ROugdSWOMg1A4lHavJpjwQWYE5wBq6bnruKX8a4hfX5ErhUj2XwjJoCkZ3Ktvv/AOK0t+D2wkhSYMSxzJh3wF7dVAJPsaHDC4lzpOxuruiDwUiThqFWVsqVKlMb5XSDnA3+EE1OgeSS9hgJJRlALLkqSo6g+lSbizZ41mijYeZbdcjBOgHDHGTpMYZDj1PocrOX+HPDd5t50eJiwMQkQHQ4JKgMfKynuNjimeCwYn7LdO35WkSLeeXVnVmilZUkVRGfiJ61kcKjv7nxJZNOF2CnGoiqzZ5YyI1tLIQurSCjNgnqfNQvHTDHG/4S4WRJCsQ0lQ+Rkgkjfb0BzRTaYc1pExY2+0kRePlR+d+Ixw3wRE8scelR1JY9SfcVPl4mLVFRwxVoUUrjDKX6nf2A+ZNL7K1upLrxWh0XDeZUC6tC/wBT6iAg9NWKs8/ARoWTCspjKSNjZpzoKYzuVwPiO2NxtTspGoA0XAbJvnHnVNIbc5qtycWTxGRFeQKQXVgA6qNl2Uny4zv71c+Ic12Ulor6mURkDw+5NUmxsCkguYHyWJ8AkAkS4Ikt5hka9um/mA7EZrrxmS2mgGtRb3AlGtVyVOxIK56Hp5e2aanUY50Fs25gxf6yztvSFh2q7W3PcBizDGdYHQjH3NU+54jc8Tu1AOMdhsFHfJqXFzDb2zRgxF104cgYyfYnY0iu75ZJsWiymNjqICnWMEZXY9Mipsn3OAjYStwprPDFZTSqjuzKwMrbBQRqYAfLUn3pdYcS8O2MM+X1ya0cnoukeX75pwvCZJ2/MULggtH5SQGw2qUj0VR8iyil/FY0LK6wM0Mq6lCE+RwxDr7b9vSsa6A0OvOu142d/hMbmVdo+RyAwNyTrIJbDasr0wc7VJuOU/EUKbrAHZUA+5zk0zzRmvewMzgdAuHG7alEPJ8abGZmXuoGM/MkmnF5axTRCJlKquChU4ZCOhBrFFNJGSUyc0uuOXfEHmu5P9RSMt/uxvUduUQzxsbosYjlMwpsSCN8fFse9OaKwhpzA6D6TBzhrSiLlLTjF9MgHZFUbn5g1unLjr8PEbjB7FY/3Cgj6YppmilwM/4joPpGJ2090uHKkfgtCZzpfdsIdz/u3rl/hl8Bf+ITgKMYCRHb08yk/em1FO847PvxhYDGVkkXk1AysbqVyDnDxxkZ9wANjXSHk6BekpG+Swig1H/qZSab0VMUmDJo6D6Teo7ao44LECcy3Dg9VzGgb2JjRWx7Z3qRcKskZjZB4ewCjI04OQVI3DAgEEdKKKcANEBKTNyoU/AIpPilmI6eZLV/+5oix+pri3K0GVIY5XOk+FAMahgnCqBn3xTOilNNhzA6BNjdtKWJyvCu6yEN/UIYMn5sVyfqa2blyM5zM+/UiKBW/wByqCKY0Uvo0yZwieARjdtUBeVoPD8PxZtIbUPM+xG4IIbr79fetJuWomHmcsfVoYycnvtjf3plRmqP9/8AndYDGSTycoW7YyIsjPmETIxyO7RyjPr07VuOWlwAJiAMaf8A1zpIGMjM2x+VNaKmaTDqW43bUuj4CqAgPFhjlvyZWLEd21TEMfmDTBYlEfh5b4tfiHBYyf1EdCO2npjas0VUWsEspDJyTEW1BYxkhiBJKill6N4ZRgCO2DtXN+SWKFA4UGXxSRKrsWxpJ88I/k29NgasVGai6hTdmE4qOGtVi95OdyGkeSRl6Zlt0A+gXf8ASo9vydJ5R50C6h+WbfJDdckMCc+uDVvO9YxU/wCLSiIW+q5I+GcvSQiY+An5sfhnU5dsb5LPg5LbbDYaRSyTlJyBgzxE4JSIKy5AwSCxBGR/Lvg98VcKAKu+m14DSBASh5F0UVijJrcQUsQWaKxk0Z9qMQRiCzmisb0ZNGIIxBZorXes5NGIIxBZorGTRk0YgjEFmisZNGTRiCMQWaKxk1jJoxBGILaitcms5NGIIxBZorXJrOTRiCMQWaxRk0ZNGIIxBZorGTWMmjEEYgtqKxk0ZNGIIxBZorGTRk0YgjEFmisZNGTRiCMQWaKxk0CjEEYgs0UFcUVFc6MUUUYoQiijFBFCEUUGsZoRCzRRRQhFFYrNCIWKzWM1mhCKKKKEIooooQiijFFCEUUUYoQiijFGKEIooxRihCKKyFrFahFFFArEKrXPMNyNOhJN9/zEXpnBI8Nt8d/beullzYzTCJlwxGQCpUMB1KMWOrHp5eh37VTOKccumvJY4ZGjCNgDv9M0zbjM4t2E+mRsjTsF9mLEDOAuWP8AoFcNWpUZW9NpEHKSZnzeu4UmlmIq18V5kCIHiKshydec7Z07AKc+bb+X2zSJf4jh2KxaZGBAYaGTGogDqjdSQPqKXXMXiNLApIATIfy4YHKjIONLAgjI3w9R+QeGzJcMv4jTH4ZRBpQ43ycDGBvvmuerpxGIgXERM5HhrTM0cYbnjuVog5xPmEhhjZdipeQEH3BtQa04jz4INKMIzI4cqFOsArp0qxVQULZJywwAN9ziovBeXTKZVMmVV28zYZpD6nPalnM38P8ATquI3MDqVOYxlWzgEtFkaG6ZKnB7ir/yqYdgDvdzidmSUUxiun1lzPJKI/PDqkHkXwbhSxwWKjMu5wCffFc7jnXwXKS+ErDqPDuvL/q0ltI9zVCvwRIqSXTSCMq4beIhiAMooOxA2zmrPwDhca28j3U7oA4eGUyNqG241A6j9981Oppj6TfeJOqJ8PRUFBhyT+25pklAMS28gPTS9x9P5CMkdjiu541cAgGCLJ/l8Sct6DyrEdtu+OlVuwttXiTx3KS7kKBga5CMKCNsPnHUdOh9I3Pt/c+HbpGQks5DSNkDJRAFUEjIAIJJHf6Venpge0+y+8utAk6xI6dlJ1CHRPx9KyXHNxiYCUWseezXgVv9rxf3qSvH5N/yRtufzug65/8AQxj36V5Da8vmJhHcy26IejDU2nPrsoq+8X5Lt0tI1tZF8QhFLuWdJgO0iDZgc56bYHpUzpsPDIF8oDo6l/2qmi2J+vpObPniN5XjKHKCM5SWOQEyHGMqB8OQT1wGycU4Xi+U1eFJjr3/AHCEfrXmV9ytfCYgvApPxMJhvtjdUjDH2BG3r1qx3XA42SJbjVOTgTzuDl9tyB2XsB6VdrqrjeBa8X86qTmsERrTu55yhiYLIGVj2LL+uF2+tNLXiSSAkZ8vxZ7D64z26hdjnpvXn15x61hleFHEMQKgBUjKY6boV6evzqWeLx2oi0sdEQaX8voIwTsQCcphm0xknGx9BUKelkugtPMZ27d0PoQ2fPlWwcd1MQkMjY9Co+uGAOPfp6E1zbmHG3hNnIGC8J65xnEgxnB6+leacW5eubi7m0TxtGzk+d3wc4yMDqA2V/6aacJ/h9dRTRM1zFGFdXzE8uSEOdIj+Fs77npk+tadKDjgY/3LfRDRL1Yb7+I0UGrxEZcZxkEgkAn4kdlG+B671iHnZmtxMVtkDKGCtJJkf6g2kDB9614tw64HiTxTxaTkmOdA6r03TGGQ7Dvj2qvPxPxLcxa7bxnIKyKhQbMTjIznc989arUqV6brgEbcUdRbLnuSsp03tJGfD9EK1WvMFxPGGj/BZI7yZye+Asv963TjNwG8N5LfxQASgjKtp/qCtKdQ9xmvM7WAQExyMW3JZY9QyOvl+dYTjksV9qJfw4ZQVjYZITSCQMjURoYpjpg5pf5NWfaBzyVP47Da69RmvbpckyQqoGpm8NSFUjqWZwFG3vSeDnVpGcRXSSLHu7pax6FHqHeQa/8ApBrHP3DtdrDE0yxp4x1a9RV0iBRFYLv6H0z9Kh8I4Bb3SqJ7okR4ZI40aFFIxgtrJdyPoPak0nT3MAc2AD/1B+QZ6jmlpUG/7ptx+0wuObJkdU8ScuegWzQg576jgAb9c0vf+JEyyhV1yDRKpBjjQiVWwu6asjY59iKnNFfQRf8ALXayxqTgSRqxAO/xjc0pupoLqVXnj1ugwZNckTnG/wAUTLsCTj51mkaTWpGSAWHIjDP/AMtjqmpsY7lnMp5Y89Fz53MYOcBkBOcZx1U5x3xj3ra65ulXB1MAdxqjiUkdsam71D4bLbG4QwI5kQEFpJZp8KeoXxmYJnG+KmWXKqPM0gMsce50JIwTJ9EOQv0xWeq40PWJAO+fxN1hDQ7CRqWeE85tOwCklm1aQ6xhXKnDKHUbPnoMj57Uw4xxuRFDRZKkhUVSgZ9jliz7KBpI7dMd6W8Y5dEatOkskgXRhPy8qVbYBlQEjznJbOBqpS/G1eJvxEqKQ+IyM/mADDKcb5R9f+6hulu9PGBPCfqdnQngpptcRB/eyOQMjhuU6Hi9pLcO0g0P0B6Vy47wNZl1CZdAWWRh/kjVdvr5h/10s4HwwzKGZemxHvXXmZhEjqqkfkTK2nsDIikn2wcfWuK381pvP6KvHtwjd0kfiV35f4Yt5Kh8TBuA4GM+Xw1Unbps+n7Go/GS1lcGC3A0jdnO5JP7VnkuQrLZNFqKxm5V1I3GoIR9wM/Wu3MvDpmuNagnUPqDXommBOESdXAEgdgpB5xuk5meBt/fNR7Di9zK2jwwFH8w7/ap/EeJyupic4BwNjvgYpjbyraQgvgHST9fnVb4uviqXU9vv61yVKpa4BzRxVGwTIyVlPK9tKqO8AkcKMtn03pTxvg8F4oSEaWQ7oSTsOwrhwDmN44SGyQuRnvSvh9zI91qjyCSd/asp1a0kv1ZGEYI1lTeWQsDXZVP/QjD6eo8QOCufqAaa8RtI3shLKSXt01oe58xOPqGA+lZjEMcN2oP59zrJGCM+VQoyfq2PnSy6Hi8NVlLHGoMM7nSAVGPlqP0rHuNcjCSBYffUyOaYCD5r87LX/DI4pEHikMaDZ+nQ9setM+J2ScOtwYiZGXYMd8Y9BWn8Oo1SwijZvPKzOw6EZJG9Wfi9hGkJD7qa7GenRinvMdVz1Hku3KocI40SmuRmLNvnA+dPuXuOG4RtshNj71XuHW0BOgsQDT8XEVqgihGM7k+prnoU8FUvJT1YLcICX8d5KtLh1m80UpxsvTr3FK5VjtxcQKxeRYpJCxAyQh0IPqAWx/mp/ZXmbhdXwg/+wqs87skU4mQ/HLLHJ1+FQpx+v6U40n16xbGQtv3FDacFjCbGfi3Ra2N2sVujMR0wrDBz1zt77N/11YOULSeVGllJCk+QH0rbk/gFu8DJOozbyMo9ManC/cRj7VYRfK2y+VV6VShooBNTO5+VOppBc2IvkeST84FVttGcats0kTgcUSI+ehBPuO9T+cuGfjFVFbBGOlRoeSp2iCySYUAZ3pdMpOqOaA6L5JqDg1l9qf/APF7byMFQ4H9IpPzPwgXciXSuqaBplQBsOVV9GOwJDaT8qXcatxZqpJ8tT+WuIxy8LnLHLHxJAu2fLgAgHqQBXJT9SiMIktmO6pAIxNzzCk8xiK5kEUhzEHXWVO+m5GRn28WP9qqXHOEOkwgwQVYLq9R6/UVabSwRJHV+n4dTnfrG64Of933qTx6YTm2lQZBQZYDupw3/n5Gqsa5zwP9oH7736JgYyTC2m8CDSi50rknrk1Qb/iKyEyFNI3yF6GvUCI4rcscA6TknvXn7X9vpbWvVu1VdVbWZYZGFGlIcSFYuTWg0OVXTnqTt+9b8dt5PALW8wYLnIBGcUk4pxBHiEdupzncilVlaTxuDodVOze9KCPTwkWzTYCX4pU3gE7tC2XYiQPEdwN3BXf0Ix+taco2McxlWVCyxRxOqjAKyOzq+D6kD7Zpta8sIkczk+U5YD3Cg/eqnyJdaC0jAlSI9WR/MUc6hv1wcfI09NzX0KscuPlktYnE94zbhjmI7z2XpHAJYULRsVJJz1pNzpw+NEl8IAl4t9+uZowQPnvn5VTw9uqGVnOxzk5zTMzeNaxOuoFmIQMCusApkb+gZmHr2pmNb6uPDnIvuEpix2bTrb3IH7Vg5EuoofDVsKxWR2J7amCjJ/8Ax7fOpHEuZYpLoKGGkYHpk0hv+FzIrSYDCMtE6g7qoZCpOOxGo57avelXFOXJtKyLGcsQQQa5w31Hl4dJIAsctaYNaC4xYuMcAYHYL0S+4Glwhye2cUiHDFEbKmOuN6m8G4XcSWwUvpJ2J79KRcUt1tSAHZ2yc+gx61Jjmzgrukg2StaZhpVn4Ly/FFARIAdRya5rBCokCaQ+klD6nriscvcQ/FW2R1U6T/Y1tFbQSEiV9Gk9c6f1rvqmiKEuNu6i3H6hBzVOt+Kia7ifIB8R2xnp5NP3/wDerL/D6MSG4zjQHXQO38xJ39VauVzc2KCVYPDe40MwG2SQMZGO5yM/PNJOK8RmsLNmiVTFKwGe/nXQNu3kU/XFcL6QPtpmMUAdZ/PyusXERvUS24gFuiE3Xx2KY/pLZwParrzfxAfhtvWqz/Djg0M6fiEbPh+Uoeqn3q43fC45VzIyrH6sQP3rsbQD349hUKrwCAc15zwdjPMqKCcDc085l/I8PY5HWrDwayhthIY2jJ6AhlOcfWps0cEuTLpz7ntXK+pgecTTC0vmIVJ4fxEyHEYJJ6YBpVzfbuIgjAllnnc49MIv6n96vPLNzGsjmOMEKT5gM7ft+tVzmKZTdvJGTJ5XDr2VpNcisPbSFBP+Wu2iykx1iJzjlr2LQXGqy1hmeNrK18BnhCTZ3UMq5PqqtnJ9ctSzjXH4YANB2746Urx4cTLDMswV216d8NohBzj0YMfqaW3fDo5ggMy+Y7+1ec2oRUzMA7+6GUTgBdrv1ur5wXwmRZNjqGRRdX5kLIuwpXDe2UCpbmTGkbtnp9aj2/MVgrmKOXLscAnpn512sp031PVJUi12oHcofPloZo1076cbV15Y5MHgHVJhkOrT6LJg7/arHwvgySK3iDL7/bsRXnfNVzccPv1YalQKm2TpkXVvns2MikrvNV5pUzBCtSOEQm80+sTSA7KGg75IkkJJ+0f2qTyTOPAQSncFiM9OuAfqBUi54YoSfUdEckluF2+EkPq+fU1BeJlmEaplMhRjGRp26CuWo95bA226Kobq3XVn4i34pNCdelVziHJAVAjSoGPbIBqw3N7+GtJZcYZFwPavO7Phv4oiUyFpGOevSu9/p0KYsuWkC9xg2XpnLljBbRYYrrHUnH6Vpc8UWfUqds70si4cBEAzbqdxnrTK1sEVSR0xvUaGiM0hpqSb9ktR+F11X3vv+WKgFmEmSBk5wGJ/7QarvK1szzyRr0K6xjoVyRt9xV5sbW3jMmlg8jo5EZYZzjSML131frSvh0tvZpJcAqwSPRseiySIcN6EOuMH3qjKHo0ajCb6uJCyo8PdhaD7wORZPyYAS6XjFlEseRFKxxpkLRKV/wAxQEqfY42PY10uLocQgcQqX0+QMmQqlRrGh+pfIJx3yfWrlHytCFxmTHcGSdv/ANpjUqx4OkLZXJPbJY4PsGZse+nGe+aGaAwODySXDafOgVXaSSI1Lze+sPChhtbkuryRvolDEEOGLEMyjB15U6WyMgA7gVO/hvzLJPDLa3Dgm3A0StsWQsVKsehKkbHOSD9aufFOXkuCCXZDvuMHr12fK/dSfeoY5PQDAbbOSDHAQx9SDAd6szRzTeXNMyZ736ix6pDUBp4Sl8vEp4pP+Xje4UZLBGRVA9dTkfpXn3Fp7qK4HiogZ8sseoEgEk7kEjpXpd3yUsihdegDONIjTGevwW4P61D4h/D3xQh8UMylciQuwZcYYFgARq23Az5eu5pX0HvfJa0DvPI/hayrTaN/mxV3gMF0rTiKaO2KkLIjBiQxAYaVA6YYeb3pBFwa6e6Nq7iV3DOG8RtAC9SwxkH2xXo/+E2ySIrTJPRXmiB2xuEj3xjqc1r/AIdmRSojtFUnUdMsoOeg8xgz09/pUxo2kXGIRFhGRjPPbtKr/Ipkn2/aqnL3APBvV1MJJEjdvLEVRVxjLuTlj2AG5PbG4ccwCO3gNrciVvFfyeGY8B4xjGqQgAsozjODuBv1eQcElRAEWHrnHjyHcb5wYt9/Wi74VczDTLFbSI3xq0gIbHTKtAQd987dBW/wXvpxUcJBEcuUcuN7pP5AD/aIH9qhcg8SSzluJG8bDKA0XhZO2Rq1awp+lMeYOHxcWuEKzj8Oi40sWj0uOoZW79wdwQdqdQcmyRMzRQW8ZbY/85O23XZTbsE+lSoeX500lYLYOpyr/iXZgfdmt8t8jkU5o6TcAwDr9s5ea0xqU5xefK86HIEatJ4TBtAJDLIB3xtvuc7YptcX11ZW1vDKGUyE6pZADpUdAf8ANj1qyjkZmmkuJFi8VpVddLKcKF6BSEXPi+fUf9pxTh+EuQVbBUtqwzazn3Z7kg/bHtR6T2yHku5RFuMFYawtAXn8XMIiVwJXkB2CL0z8hU+z4T4tukifkNl4VY7hiwPlI6E6gAPcmrLJytqXDRwHfUMrDsfUaZAc496a2fCMfGQcDCquyrnByF3AORnqxJA3AGKmzQwD7Z35cPLJXVpaRHVeccWvVsJRoUK9vhG7mSNlAIfHxbgn2IIrtwn+Hc1wqzKUSN2Drq+LQ3m6dtj3q5cQ5VEzhnEcmO7agx2wCW1Kcgbb6jgbsa1/wio+GOIZJJHmwScDJAmUHYAb56U7NGFM6ydeV++2TzTP0gnJVbnbkmTrDpdDpXOdwScb+1YtuQYhKkUk0YIIBCbnVjtj9zVxi5a0kgKiI6lZFRnjDA/KVtJ/zDf9wq4dybcRQpGRbNp6t490pbcnzaEz39TWVNGc9gFIlvQ/nz4xlcNzuqVxXjN/bXLi2uJJIY9lciNhhdm2J+EHIz3x8q5xpdcSnja9kJj7v4YIAU50KqADLYxnJxtV8Tk1t829lv1xLc7+ucqM7VIh5YlU+WO1Ur0PiTE4PXcqSK06PVMZAiwMX/vstGk026uykcRjE8ZVx+WZIyoz5vy9K5JPrqxn2968x4wBGT4Us8dwu7o7HUjDfDI+MY9RsdsZFenycIumGCbXYf13G+Tvk6d813HD7nIObTbYEiZyPqwzT1NDMgtcOF436lGlpGGyqU/M161tpmtFnDoBqVJYi+RsfLqGSMH4e9cYI+HWjKJFnhI+I7SAYwCMIAw+L+mrVccsSSNl2tSf9Fx98BwM1EX+HcbSxySmBwhYlRC+HypHn1SHVgkMPdRU3aJVfZ9T27sU9xCo2swXAjp+Cq3xHmKQuVs9UCBviEbPLIMA6i0g0ou+AACdu3SuTcw8SmXwEmRyVZneRIlZVUZ2caPTGyk716HZ8DEYPmGcAZ0Ak4GNyxyfuK1k5eDjBkwD10xRr+uacaOWWYYjIn9faX1W5m68y4Zy3FbyRyRPJLcFtXiHYAru35jDGSMrjPQ71dbjh+iICJI5Gkw+nSPzV38xz8eksRjr5Q3TNOrfl5EGC7sP6ToGx6jYf/Mdqm3FhHIio6gquygZXSPQEb4+dNS0WP8A2unzlHXfmsfpGKItw3iP3xXXNGaKK6VyoozRRQhGaKKKEIooooQgUZoooQijNFFCEZrOqsUUIWM0VmihbKKM0UULEZozRRQhFFFFCEZozRRQhGaKKKEIooooQiiisqaELFFFFCEUUUUIRQKKKEIooooQiiiihCKKKKEIooooQiiiihCKKKKEIooooQiiiihCKKKKEIooooQig1mihCxRRRQhf//Z"/>
          <p:cNvSpPr>
            <a:spLocks noChangeAspect="1" noChangeArrowheads="1"/>
          </p:cNvSpPr>
          <p:nvPr/>
        </p:nvSpPr>
        <p:spPr bwMode="auto">
          <a:xfrm>
            <a:off x="296863" y="-808038"/>
            <a:ext cx="227647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5373" name="Picture 21" descr="http://www.diatomloir.eu/Diatodouces/Chlordeux/Melosira%20varia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5013325"/>
            <a:ext cx="20955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7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1115" flipV="1">
            <a:off x="5330363" y="293478"/>
            <a:ext cx="1059745" cy="1080119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Ekologie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Jedna </a:t>
            </a:r>
            <a:r>
              <a:rPr lang="cs-CZ" sz="2400" dirty="0"/>
              <a:t>z hlavních </a:t>
            </a:r>
            <a:r>
              <a:rPr lang="cs-CZ" sz="2400" dirty="0" err="1"/>
              <a:t>akvatických</a:t>
            </a:r>
            <a:r>
              <a:rPr lang="cs-CZ" sz="2400" dirty="0"/>
              <a:t> fotosyntetických </a:t>
            </a:r>
            <a:r>
              <a:rPr lang="cs-CZ" sz="2400" dirty="0" smtClean="0"/>
              <a:t>skupin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ůležitá </a:t>
            </a:r>
            <a:r>
              <a:rPr lang="cs-CZ" sz="2400" dirty="0"/>
              <a:t>součást globální primární produkce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ořské </a:t>
            </a:r>
            <a:r>
              <a:rPr lang="cs-CZ" sz="2400" dirty="0"/>
              <a:t>i sladkovodní </a:t>
            </a:r>
            <a:r>
              <a:rPr lang="cs-CZ" sz="1800" dirty="0"/>
              <a:t>(</a:t>
            </a:r>
            <a:r>
              <a:rPr lang="cs-CZ" sz="1800" i="1" dirty="0"/>
              <a:t>centrické-převážně mořské, ve sladkých vodách planktonní, </a:t>
            </a:r>
            <a:r>
              <a:rPr lang="cs-CZ" sz="1800" i="1" dirty="0" err="1"/>
              <a:t>penátní</a:t>
            </a:r>
            <a:r>
              <a:rPr lang="cs-CZ" sz="1800" i="1" dirty="0"/>
              <a:t> často sladkovodní a přisedlé</a:t>
            </a:r>
            <a:r>
              <a:rPr lang="cs-CZ" sz="1800" dirty="0"/>
              <a:t>)</a:t>
            </a:r>
          </a:p>
          <a:p>
            <a:r>
              <a:rPr lang="cs-CZ" sz="2400" dirty="0" smtClean="0"/>
              <a:t>Plankton</a:t>
            </a:r>
            <a:endParaRPr lang="cs-CZ" sz="2400" dirty="0"/>
          </a:p>
          <a:p>
            <a:r>
              <a:rPr lang="cs-CZ" sz="2400" dirty="0" smtClean="0"/>
              <a:t>Bentos</a:t>
            </a:r>
            <a:endParaRPr lang="cs-CZ" sz="2400" dirty="0"/>
          </a:p>
          <a:p>
            <a:r>
              <a:rPr lang="cs-CZ" sz="2400" dirty="0"/>
              <a:t>P</a:t>
            </a:r>
            <a:r>
              <a:rPr lang="cs-CZ" sz="2400" dirty="0" smtClean="0"/>
              <a:t>erifyton</a:t>
            </a:r>
            <a:endParaRPr lang="cs-CZ" sz="2400" dirty="0"/>
          </a:p>
          <a:p>
            <a:r>
              <a:rPr lang="cs-CZ" sz="2400" dirty="0" smtClean="0"/>
              <a:t>Mohou </a:t>
            </a:r>
            <a:r>
              <a:rPr lang="cs-CZ" sz="2400" dirty="0"/>
              <a:t>žít </a:t>
            </a:r>
            <a:r>
              <a:rPr lang="cs-CZ" sz="2400" dirty="0" err="1"/>
              <a:t>epizoicky</a:t>
            </a:r>
            <a:r>
              <a:rPr lang="cs-CZ" sz="2400" dirty="0"/>
              <a:t> (velryby) i </a:t>
            </a:r>
            <a:r>
              <a:rPr lang="cs-CZ" sz="2400" dirty="0" err="1"/>
              <a:t>endozoicky</a:t>
            </a:r>
            <a:r>
              <a:rPr lang="cs-CZ" sz="2400" dirty="0"/>
              <a:t> (</a:t>
            </a:r>
            <a:r>
              <a:rPr lang="cs-CZ" sz="2400" dirty="0" err="1"/>
              <a:t>dírkonoši</a:t>
            </a:r>
            <a:r>
              <a:rPr lang="cs-CZ" sz="2400" dirty="0"/>
              <a:t>)</a:t>
            </a:r>
          </a:p>
          <a:p>
            <a:r>
              <a:rPr lang="cs-CZ" sz="2400" dirty="0" smtClean="0"/>
              <a:t>Jarní </a:t>
            </a:r>
            <a:r>
              <a:rPr lang="cs-CZ" sz="2400" dirty="0"/>
              <a:t>a podzimní vrchol ve sladkých </a:t>
            </a:r>
            <a:r>
              <a:rPr lang="cs-CZ" sz="2400" dirty="0" smtClean="0"/>
              <a:t>vodách</a:t>
            </a:r>
          </a:p>
          <a:p>
            <a:r>
              <a:rPr lang="cs-CZ" sz="2400" dirty="0" smtClean="0"/>
              <a:t>Ekologické nároky mnohdy druhově specifické (biomonitoring)</a:t>
            </a:r>
            <a:endParaRPr lang="cs-CZ" sz="2400" dirty="0"/>
          </a:p>
          <a:p>
            <a:r>
              <a:rPr lang="cs-CZ" sz="2400" dirty="0" smtClean="0"/>
              <a:t>Pevnost </a:t>
            </a:r>
            <a:r>
              <a:rPr lang="cs-CZ" sz="2400" dirty="0"/>
              <a:t>schránky- zachování v sedimentech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6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10795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Mořský fytoplankton</a:t>
            </a:r>
          </a:p>
        </p:txBody>
      </p:sp>
      <p:sp>
        <p:nvSpPr>
          <p:cNvPr id="7172" name="Zástupný symbol pro obsah 5"/>
          <p:cNvSpPr>
            <a:spLocks noGrp="1"/>
          </p:cNvSpPr>
          <p:nvPr>
            <p:ph idx="1"/>
          </p:nvPr>
        </p:nvSpPr>
        <p:spPr>
          <a:xfrm>
            <a:off x="528638" y="18446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400" smtClean="0"/>
          </a:p>
          <a:p>
            <a:pPr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7173" name="Picture 2" descr="C:\Users\bara\Desktop\fytoplank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412875"/>
            <a:ext cx="58451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5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10795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Ekologie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28638" y="184467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dirty="0"/>
              <a:t>Vodní květ (sinice) x vegetační zákal (</a:t>
            </a:r>
            <a:r>
              <a:rPr lang="cs-CZ" sz="2400" dirty="0" err="1"/>
              <a:t>zlativky</a:t>
            </a:r>
            <a:r>
              <a:rPr lang="cs-CZ" sz="2400" dirty="0"/>
              <a:t>, rozsivky</a:t>
            </a:r>
            <a:r>
              <a:rPr lang="cs-CZ" sz="24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cs-CZ" sz="2400" dirty="0" smtClean="0"/>
              <a:t>Bentos</a:t>
            </a:r>
          </a:p>
          <a:p>
            <a:pPr>
              <a:defRPr/>
            </a:pPr>
            <a:r>
              <a:rPr lang="cs-CZ" sz="2400" dirty="0"/>
              <a:t>Rozsivky jsou nejčastěji přichyceny k substrátu pomocí slizu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/>
              <a:t>Způsoby </a:t>
            </a:r>
            <a:r>
              <a:rPr lang="cs-CZ" sz="2400" dirty="0"/>
              <a:t>přichycení k substrátu:</a:t>
            </a:r>
          </a:p>
          <a:p>
            <a:pPr>
              <a:defRPr/>
            </a:pPr>
            <a:r>
              <a:rPr lang="cs-CZ" sz="2400" dirty="0"/>
              <a:t>Celou plochou: </a:t>
            </a:r>
            <a:r>
              <a:rPr lang="cs-CZ" sz="2400" i="1" dirty="0" err="1"/>
              <a:t>Cocconeis</a:t>
            </a:r>
            <a:endParaRPr lang="cs-CZ" sz="2400" i="1" dirty="0"/>
          </a:p>
          <a:p>
            <a:pPr>
              <a:defRPr/>
            </a:pPr>
            <a:r>
              <a:rPr lang="cs-CZ" sz="2400" dirty="0"/>
              <a:t>Jedním koncem: </a:t>
            </a:r>
            <a:r>
              <a:rPr lang="cs-CZ" sz="2400" i="1" dirty="0" err="1"/>
              <a:t>Fragilaria</a:t>
            </a:r>
            <a:endParaRPr lang="cs-CZ" sz="2400" i="1" dirty="0"/>
          </a:p>
          <a:p>
            <a:pPr>
              <a:defRPr/>
            </a:pPr>
            <a:r>
              <a:rPr lang="cs-CZ" sz="2400" dirty="0"/>
              <a:t>Slizové stopky: </a:t>
            </a:r>
            <a:r>
              <a:rPr lang="cs-CZ" sz="2400" i="1" dirty="0" err="1"/>
              <a:t>Gomphonema</a:t>
            </a:r>
            <a:endParaRPr lang="cs-CZ" sz="2400" i="1" dirty="0"/>
          </a:p>
          <a:p>
            <a:pPr>
              <a:defRPr/>
            </a:pPr>
            <a:r>
              <a:rPr lang="cs-CZ" sz="2400" dirty="0"/>
              <a:t>Slizové trubice: </a:t>
            </a:r>
            <a:r>
              <a:rPr lang="cs-CZ" sz="2400" i="1" dirty="0" err="1"/>
              <a:t>Encyonema</a:t>
            </a:r>
            <a:endParaRPr lang="cs-CZ" sz="2400" i="1" dirty="0"/>
          </a:p>
          <a:p>
            <a:pPr>
              <a:lnSpc>
                <a:spcPct val="80000"/>
              </a:lnSpc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defRPr/>
            </a:pPr>
            <a:endParaRPr lang="cs-CZ" sz="24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5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98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Význam rozsivek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  <a:defRPr/>
            </a:pPr>
            <a:endParaRPr lang="cs-CZ" sz="4200" dirty="0" smtClean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r>
              <a:rPr lang="cs-CZ" sz="5000" dirty="0" smtClean="0"/>
              <a:t>Biomonitoring</a:t>
            </a:r>
            <a:endParaRPr lang="cs-CZ" sz="5000" dirty="0"/>
          </a:p>
          <a:p>
            <a:pPr>
              <a:lnSpc>
                <a:spcPct val="80000"/>
              </a:lnSpc>
              <a:defRPr/>
            </a:pPr>
            <a:r>
              <a:rPr lang="cs-CZ" sz="5000" dirty="0" smtClean="0"/>
              <a:t>Biopaliva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 smtClean="0"/>
              <a:t>Forenzní </a:t>
            </a:r>
            <a:r>
              <a:rPr lang="cs-CZ" sz="5000" dirty="0" err="1" smtClean="0"/>
              <a:t>diatomologie</a:t>
            </a:r>
            <a:endParaRPr lang="cs-CZ" sz="5000" dirty="0" smtClean="0"/>
          </a:p>
          <a:p>
            <a:pPr>
              <a:lnSpc>
                <a:spcPct val="80000"/>
              </a:lnSpc>
              <a:defRPr/>
            </a:pPr>
            <a:r>
              <a:rPr lang="cs-CZ" sz="5000" dirty="0" smtClean="0"/>
              <a:t>Testování optických mikroskopů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 smtClean="0"/>
              <a:t>Diatomit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 smtClean="0"/>
              <a:t>Výzkum klimatických změn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 smtClean="0"/>
              <a:t>Paleoekologické rekonstrukce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 smtClean="0"/>
              <a:t>Detektory těžkých kovů a radiace </a:t>
            </a:r>
          </a:p>
          <a:p>
            <a:pPr>
              <a:lnSpc>
                <a:spcPct val="80000"/>
              </a:lnSpc>
              <a:defRPr/>
            </a:pPr>
            <a:endParaRPr lang="cs-CZ" sz="4200" dirty="0" smtClean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 smtClean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 smtClean="0"/>
          </a:p>
          <a:p>
            <a:pPr>
              <a:lnSpc>
                <a:spcPct val="80000"/>
              </a:lnSpc>
              <a:defRPr/>
            </a:pPr>
            <a:r>
              <a:rPr lang="cs-CZ" sz="5000" dirty="0" smtClean="0"/>
              <a:t>Podílí se min. 20% na veškerém objemu C fixovaného během fotosyntézy (více než deštné pralesy)</a:t>
            </a:r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 smtClean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cs-CZ" sz="5000" dirty="0" smtClean="0"/>
              <a:t>Rozsivkám vděčíme za náš každý pátý vdech…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defRPr/>
            </a:pPr>
            <a:endParaRPr lang="cs-CZ" sz="2400" dirty="0" smtClean="0"/>
          </a:p>
        </p:txBody>
      </p:sp>
      <p:pic>
        <p:nvPicPr>
          <p:cNvPr id="16389" name="Picture 2" descr="C:\Users\bara\Desktop\1-s2_0-S0048969709006275-gr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133600"/>
            <a:ext cx="20923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4356100" y="3284538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6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Praktické využití</a:t>
            </a:r>
          </a:p>
        </p:txBody>
      </p:sp>
      <p:sp>
        <p:nvSpPr>
          <p:cNvPr id="17412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Paleolimnologie</a:t>
            </a:r>
            <a:r>
              <a:rPr lang="cs-CZ" altLang="cs-CZ" sz="2400" dirty="0" smtClean="0"/>
              <a:t>: zjišťování </a:t>
            </a:r>
            <a:r>
              <a:rPr lang="cs-CZ" altLang="cs-CZ" sz="2400" dirty="0" err="1" smtClean="0"/>
              <a:t>subrecentní</a:t>
            </a:r>
            <a:r>
              <a:rPr lang="cs-CZ" altLang="cs-CZ" sz="2400" dirty="0" smtClean="0"/>
              <a:t> flóry, vývoje eutrofizace, acidifikace, globálního oteplování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Křemelina (diatomit): tepelně izolační materiál, filtrace, absorpční materiál, plnidlo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Diatomit + nitroglycerin= dynamit 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Potravinářský průmysl: zdroj betakarotenu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Farmaceutický průmysl: prášek proti střevním parazitům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Nanotechnologie</a:t>
            </a:r>
          </a:p>
        </p:txBody>
      </p:sp>
      <p:sp>
        <p:nvSpPr>
          <p:cNvPr id="17413" name="AutoShape 2" descr="data:image/jpeg;base64,/9j/4AAQSkZJRgABAQAAAQABAAD/2wCEAAkGBhQPDxAQEBAUFA8VFA8UFBQQDxQUFBcUFBQVFRQVGBUXHCYeFxojGRQVHy8gIycpLC0tFR4xNTAqNSYrLCkBCQoKDgwOGQ8PGikkHiUsLC8pKio1LCkuLCwvLC0tLywsLCksNSosLCksNSwsLCosLCwpNSksLCwqLCwsKSwsLP/AABEIAOIA3wMBIgACEQEDEQH/xAAcAAEAAQUBAQAAAAAAAAAAAAAAAQMFBgcIBAL/xABHEAABAwICBgcFBgMGBAcAAAABAAIDBBEFEgYHITFBURMiYXGBkaEUMkJSsQgjYnKSwYKy0RUzQ3PC8FOis+EWJCU1RGOD/8QAGwEBAAIDAQEAAAAAAAAAAAAAAAMEAgUGAQf/xAAtEQEAAgIBAwEGBgMBAAAAAAAAAQIDEQQFEiExIjJBUXGxBhNhgZHBM2LwFP/aAAwDAQACEQMRAD8A3iiIgKEK+C7zWFrxX1H2l18F4XnmrmtIzEC/Mqtl5mPF70wyisz6PWpVFsw8OaqNKnpmrf3Z280+kRFK8EREBERAREQEREBQpRAREQEREBERAREQERfId2LybRAOXxIdnavrMeSpvJ5KnnvHbPr/ABLKFrxSstdu0PtduzZy3rwVNK+XI94sGgX7+fdtVxqpbn3HnKR8Ow9i8VFpIKmnmdlylriwZesT22XJXw1y2yTktMePH6thjmaxHbH/AEvVRSudmAdsuAHW4btnM7Fdo22srPg8TS1rg5xIuOIAPHqq8Mk7fNbTpMx2R3T9PKtn96YhWRQpXTKwiIgIi+JZQwFziA0AkkmwAG8k8EH2i1Fpj9oGGnc6KgjFQ8XBleS2K/4bbX+gWtMS114pOTaqETflgiY31ILvVB1RdFydBpriz+t/aFQPzTO+iv2Fa0MWgsXVTZm/LPEHA/xNAPqg6TRa00L12U9bIKarZ7NVE2F3XieeQefdJ5FbKCCURQglFCIJRQiCURQglERAXw51uC+1BWF4mY8ToeTEqjoqeaQ7MscjvJpKxzQHCg2hgkI67w57r8Q5xt6WXr0+qsmHVFvecGxjve4BXnCaToaeGIfBHG3yaAqd8FM1oraNxEf2ki01jwmKiawki9jwvceHJVeiHAr7IQBSV42OviKxEMZtM+o0L6UKVaiNRpiIiL0Fz/rz1julldhlM+0LDaoc0++//h3+VvHme5bp0rxZ1LRzSxtLpsuWJo3ulf1Yx+ojyWC6DaroaQe0VQbUVzjne94zMY520hgO83PvH0Qc+R4FUObnbTTFnzNgkLfMCyp0EH3zWuG4m4I5cwu1YmjKABs7ljWl+hdHWMzzwASjY2WMBsgvwzDeOw3QaFwLRmorn5aeIvAPWduYO9x2eCzRupisy36SC/y5nfW1ltLCKFlPEyKJgbG0WAaPU9var0w7EHLum+rqro2GWWA5W/4kZzst2kbvFbP1GafuroHUVQ/NUQNBY5x6z4d23mWmwvyIW05Iw4FrgC0ixBFwQeBC0pj+jTcAx6hr6cZKKolMUjR7sbpOq8flIOYD8J5IN2IiIJREQQUuiIJUKUQEREBfDivor4NhtJ2Dmo77nxD2GNacMziih4SVcF+5l3n6LKAsM0o0hpxU0DjOwtjme5+V2bKOjcATbtKuDNYVC429paO8OA87KOk1i9vPyWI4+a0bikz+0skUWXxDM17Q5rg5pAIINwQeIKqKwrIspUKUBERBYtIJ2mSKL4gDLblY5WnzJ8lFJNsWBV+lrXaTz0rndX2eKBvLpGkzEd/XcPALMIpLFBjOPa6PZq19FTUT6p8V+lLHWtlF3hoAN8vEmyymHSGPEKSnqoSejkDjZw2tI2Fp7Qbha6xnVrKcTdW0VaYOlLzJlB6RpeOuGkbCHbdh5rNMAwYUVJFSxkljMxu73nOcS5xJ7SStVyur8XjX7L28/p519U9cF7RuGodYGKyiqqjJVVMVbHPGKSGPMIjAbWc0g+9x7VvfReumdR0zqkWndFGZARY5y0XuOa8bY2ucC5jS9u4uaCR3E7lcGVPNbDDmpmpF8c7iUVqzWdSuwqQVgWutokwaoPxRugkYeThI0fRxHisr6YLVOvbStrKZlAw3kkc18lvhYw5mg9pdY9wUrFtPQvGPbMOpKi9y+KMu/MBZ3qCr0tXfZ6xbpcLkgJ2wTPA/K8B49S7yW0UEqLIpQQllKICiylEBERBC1brbnm6aKNr3CIxl2QGwLgbEnnsW0lrzWtT9alk/zGfQqHP7ktr0eY/9dd/r9mqhC75VUhoy69yBbfbapI3qvRna4di1UPoP5UU3aPi3Nq6mzYbT/hzs/S9wHpZZMsK1Uz3o5GfLM/1DSs2W3xTukPm3UKdnKyR/tKFKhSpFIXxNKGNc5xs1oJJ7ALlfaxHWtjvseEVcgNnvZ0TPzSdX6ElBy/j2Munr6iqDiHvmkka4GxHWJaQfJbK0M1tzTOjppqV08psA+D3iOLntOzZxNwtVYZhz6maOCJuaSRwa0dp/ZdKaJaHw4RTCNgDp3D72UjrOPEA8GjgFjbep16vY9V8o4wdrivVIQ1pAN1a4puSq9KTsA2r5deuet7Umk9878+d+W4msT5ifDw6R4t7JTyThucsAOW9r7QN/Desbp9a8Jbd0EoPIZD63WysOwcAZpAHEi2Ui4APPmtQa0NDm0FQ2WBuWnmzWaNzJBtc0cgRtHiu56JxMnF43bk9Znevk13IvW1vZVcW1pyPaW00fR3+N5DnDuaNg9Vq3SN7pAZHuLn57uc43JvxJV3Xir4czXt5j14LdK7Nfs4YpkraunJ2SQteO+J1vpJ6LoJcm6p8W9lxmjeTZrnmJ3dICzb4kHwXWSAiIgIiIJUKVCCUREELQ2vHTWaHEYqZluhijZIWke8997knfsAA81vpc/faQw8Nq6OcDa+J7HH8jrj0cV5MRMalnS9sdotWdTDEKXS6OQ9cFhJ72+ayCif1gRuIWrQtg6NuPQQ35elzZa/PhrTUw7To/U83Km2LL51G9tg6pdL4xW1WHyHK9zmuiJOx5aLPb38R3Lb4XJel9CYZhVROLXXbtaSCHDc4HhuC2dq+18xvY2nxQ5JBYCoAux/8AmAe67t3dyuYZiaRpzPU6ZK8m/wCZ6zO/2+DcyleWgxOKoYHwSskYdzo3hw9F6bqVrkrQn2jNJc81PQMOyMdNLb5nCzAe5tz/ABBb3qJ2xsc95sxoLnE7g0C5PkuONLscNfX1VUd0kjy3sZezB4NACDY2oTRwOfUV7xsjtFFf5nC7z4NsP4lteqfmJVi1aYd7NgtIy1nSh0zv/wBDcf8ALlHgr8YtqCgyO25XnCKC5zncN3aVQw+izut8I3n9lkDW2FhuXmhKwXXLTh2GZuLJoXDxJafRyzpYXrf/APaZf8yD/qBejRKoT7wq688zrlBjL5TFPmbsLX5h3g3C7LwPERU0sE4NxJFG/Z+JoJ9brjTE2Wld2m/mujtQukQqcLFOT95TOLCOOR3WYe7ePBBspERBKhEQSoUqEEoiICwTW/oV/aeHksIFRBmljJ3EAddh7wPMLO1Rqo8zHNPFrh5iyPY1vy4xgweR0gjyOBvtuCABzWeU0Qja1o3NAA8F7a1lrDkXN8ivKtVlyzd9G6b03Hw4tas7mfs8emcd6dx5Fp9Vr5bMx6LPTOAFyWcFrMhW+LPszDmvxBTWetvnH2l68Oxiamdnp5pInc43lv0WZ4drxxSEBpnbKB/xomuP6gASsARWnOs00l1u4hiEToJZmshd7zIWBmYcnHeR2XWOaP4S6sq4KZgu6WRjNnInafK6ty3DqA0ULpZcRkb1WXihvxe4ddw7hs/i7EG45KDIyNkY6rGtYAOTRYJFh7jv2D1XvVVo3IKlJAGNsFXXyxfSCFietKmz4TUWF8vRv8GvBPossVDEKJs8UkL9rHtcw9zhZBy4vJbfzG/9irxjOFPpKiWnk96Nxb3j4XeIsVZsRaQOkb7zd45t4hB4sSoekFx743do5K6aq9Mf7KxFj3kink+6mHJpOx/e11j3X5rzQyh7Q5u4/wC7K0YxSWOcbjv70HZzHhwBBuCAQQbgg7iFK1FqK1he0QjDah338Tbwucdr4h8Pe36dy26glFCIJUKVCCUREEKHC6lQUGg9I4Mk9Q35Z5R4FxI+qtCyjTyDLXVQ5ujf5tH9CsXWmyRq0w+p8K/fgpb5xH2hcKWXKYX/ACvjPk8Jrp1Zim/9So2Wp3kGaNo2RvdueBwaTv5HvVBm2I9l1vekgZV0MbJWh8csDQ9p3FrmC6t8SfWHMfiOn+O31hxiivmmujLsNr56R1yGOuxx+KN21jvL1BVjV5ya46P4HJXVMVNCLySOA7APicewC5XWWAYLHQ0sNLCLRxtDb8Sfice0m58Vr3UloWKWm9tlb/5icdS42sh4eLt/dZbRBQSq0e9UVWj3oK7F9r4aV9oCIiDWOuPRjPGyujb1mWZLbiw+67wOzuPYtQvFwQupqulbLG+N4ux7S1wPEEWK5u0nwJ1DVy07tzT1D8zDtafJBhEc5p5XNP8Adn6HcR3K6Sxh7SDtaRv+hXixqnuzMN7foVTwWt/wnfwnt5IPLSVctFUMlicWTRODmOHMHYe5daaDaWsxWiiqWWDj1ZWfJIPeHdxHYVy5itFnbce+31HELJtSmmhw/EBDI61NUlrHXOxsn+G/zNj2HsQdPIiICIiAiIghEQoNSazqfLXE/PCw+LS4f0WDLZetaD72mfzZKz1BWtFqc8avL6R0a/dxKfT+5emm2tcFuzQSoz4dSnkzL+klv7LSVGdrh2Lbmq6fNQZfkllb9Hf6lLxZ9pr/AMRU3gi3ytH2YB9pDAhakrWjbd0Dz2e+y/d1vNaq0HwD2/EKamPuOeC/8jes70FvFdC68qTpMEnPFj4XjweAfQrWn2fsMzVVVUEf3cbWDvkdt9GlbFw7eMTA0BrRZoAAA4AbAF6Gqi1VmFB9KoCqa+2oPQ0qqvNG7gvQ0oJREQFrXXRgOeCKsaOtGQx5/A89Xyd/MtlKz6X0PT4fVxWveGS35gCW+oCDl6ePM1zeYIWLA2PaFlbn7Cey6xRx2lBklHXiVoPxj3h+6s2IQ9HKbbNzhb/fNUaScseHDx7uKuGNgEMcDzHhsKDqHVhpR/aOF08zjeVo6KXnnZsv4ix8Vld1oT7OGO5Z6qiceq9gmYPxMIa/0c3yW+G8W/7sUFRFSBuPxD6hVGuuLoJREQQiIgwbWrD9xTyfLLb9TT/RanlZYm639pFgba2nfA82vta4fC4e6VqSv0OrIHFhpzIODoxmae228eSocnHM27odn0Lm4q4fyrWiJiZ9fHhYKRpvfhYrZ2qSUmGqb8IlaQeFy3b9AsWw7QWtqHAGLoWcXSm1h2NG0raujuAMoYGwx7eLnHe5x3kpx8dot3S865zsN8M4qzE2mY9POtMa10zZcDq+3om+b2rDPs/QWoqt/F07W/pjB/1rLteDL4HU24OgPlIFif2f5gaCqZxFRc9zo2gfylX3GtoqqwqkqjSgqqWlfIKlBVBVdjl5WuVVjkHpRfDXL7QFQrv7qS+7I/8AlKrqwae4w2jwyrmcbWic1v5n9Ro83BBy9iUuWJ557B4rHF7sTrhIQ1vuj1K8KD6Y6xB5WKyvWPo/7LUxSsFoKqGGojtuBe0GRo7n381iS3frCwb2jRbDaq3Xp2QXNv8ADkAY7/mDEGAapMS9nxqhdewfIYj3StLB6uHkurXmz29oI/cLjPR2QtrKVw3ieAjvD2rsup3x/mHrdBINnkcxfy2KYPiHIn+v7qJPfZ/H+yqNZa/ag+kREEIilAUEKUQQApREGK60qLpsGr2AXPRFw72EO/Zab1BYyI6uopXG3TMD2/njvs/S4+S6HrqUTRSRO917HsPc4EH6rjtssuF4gS3qzU0zh4scQQewjZ4oOslLTZWjRfSWLEaVlTCdhFntvtY/4mFXZBUBX0HqiCvoPQVgV9hyoBy+g9B6WyKo2VeQOX0HIPbnWivtC6ZB7osNidfKRLPY/Fb7th7gS494WcaxtZEWEwENIfWvB6KO/u//AGP5NHquYq2tfPK+WVxdI9znOc47S4m5KCgiIgLqifB8+i/s5G32AED8QjD2+tlzHhFAaiohgYLukkjYB2ucB+67JqqQNpXxD3RC5g7gzKEHI2g9F0+J0MQ+Kogv3B4J9AV1/VHbGPxfRc2ah8G6bGGyEdWnjlkJ/ER0bf5if4V0u+K7mu5X9UH3l48VKIgIiIIUhQpQEREBERAXOX2gNFDT1za1jfuqkDMRuEzBY/qaAe8OXRqsOm2irMUopaWTYXC8bvkkHuu89/YSg5X0S0yqMLm6Wnd1TYSRu2seBwI58jvC3totrboq4Na+QU8/Fkxs0n8Mm4+Nlzxi+FSUk8tPO0tljcWuB5jiOYO8HtXjQdkMeHAEEEHcQbjzC+lyPhukdTS/3FTLH2MlcB+m9lkFNrexNn/yy788Ubv9KDphAub5NdGJkW6dg7RCy6tVdrHxGcEPrpbHgxwj/kAQdL4ppDBSNzVM8cbfxvAJ7m7z4Baw0v19gB0WGsJdu6eVtgO1jOPefJaWmnc8lz3Oc47y5xJ8yqaD0V1fJPI6WZ7nyuN3OebuJ7150RARFVpaV0sjI42l0j3BrWtFyXE2ACDZGoXRk1OJ+0ub91TNz3O7pXXEY8NrvALpSRmZpbwII89ixjVvoaMKoI4Nhmd95M4cZHDaO4DZ4LKUGG6utXDMGbUWk6SSZ9y7LlswE5GepusyREBERAREQQgRSgIiICIiAiIg11rZ1XNxWLp6cBtdGNnAStHwOPPkVzPWUb4ZHxSsLJGEtc1wsQRvBC7dWEawtVlPi7S/ZFWAWbM0b7bmyD4h27wg5TRZLj+rytoqgQS07iXE5HsGaN45h27wNiqdRoJVsZmMV+NmuBd5KO2WlJ1aYhJXFe8brEzDHkX09hBIIsRvBFivdguj89dJ0VLC+WTfZg3DmSdgHepEa3or1j+htZh9va6aSIHc4gFp7MzSRfsVpgp3SODGNLnk2DWi5J7Agpostj1X1xZm6FoNr5TI3N5K30GhNZPVto207xO7g4WaAN7i7dlHNR1y0vOqzEpLYr1jdolZqendI5rGNLnuIDWtBJJO4ADeuiNUWqT2C1bWgGrI+7j3iEEbSebyNnYr7q71UwYS0SOtLWkdaVw2N5tjB90du8rOlIjEREBERAREQEREEKQoUhAREQEREBERBF14MRxuKAdd3W4NbtKqVdAZD/eOA5N3K3TaKtcQekeLcBbb3qrmtm1rHX+VjFXFveSf4YvjuIS1rhYZY23yt/c9qtEuGPHBbDbo0wfE70USaNMIIzu9Fp78DPkmbW8y3FOoYccRWkahqTEdBKeqlY+qY9guA98JAJHM3BB8ltrRXRalw6ARUcYaw2JdfM95+ZzuP0QaMtsB0jvIf0VQYDZnRiaQM5AgeHcr/Fpnw17bRuPh5UOVkwZrd1fE/Hx6pxuoppInw1AZKxwIdGRmuO7gtZ4RoVSUM8s1Ox13nqCVwcWN4hpt/wB1sQ6JM4PePL+in/wpHe+d3osM9OXljt1EQzwX4uKd7mZY2HADbuVShrcj2yMN7cuI4hZCdFmfO70VCn0LjYTaR9jw2W+ip14PIrMTC1PMwWiYlfKSrbKwPYbg/wC7KurZQ4IIXZmSOtxbsse8K5re4pvNfbjUtJkisW9idwIiKVgIiICIiAiIghSiICIiAiIgIiIChEQSiIghERBKIiAoREEoiICIiAiIgIiIP//Z"/>
          <p:cNvSpPr>
            <a:spLocks noChangeAspect="1" noChangeArrowheads="1"/>
          </p:cNvSpPr>
          <p:nvPr/>
        </p:nvSpPr>
        <p:spPr bwMode="auto">
          <a:xfrm>
            <a:off x="144463" y="-10287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4" name="AutoShape 4" descr="data:image/jpeg;base64,/9j/4AAQSkZJRgABAQAAAQABAAD/2wCEAAkGBhQPDxAQEBAUFA8VFA8UFBQQDxQUFBcUFBQVFRQVGBUXHCYeFxojGRQVHy8gIycpLC0tFR4xNTAqNSYrLCkBCQoKDgwOGQ8PGikkHiUsLC8pKio1LCkuLCwvLC0tLywsLCksNSosLCksNSwsLCosLCwpNSksLCwqLCwsKSwsLP/AABEIAOIA3wMBIgACEQEDEQH/xAAcAAEAAQUBAQAAAAAAAAAAAAAAAQMFBgcIBAL/xABHEAABAwICBgcFBgMGBAcAAAABAAIDBBEFEgYHITFBURMiYXGBkaEUMkJSsQgjYnKSwYKy0RUzQ3PC8FOis+EWJCU1RGOD/8QAGwEBAAIDAQEAAAAAAAAAAAAAAAMEAgUGAQf/xAAtEQEAAgIBAwEGBgMBAAAAAAAAAQIDEQQFEiExIjJBUXGxBhNhgZHBM2LwFP/aAAwDAQACEQMRAD8A3iiIgKEK+C7zWFrxX1H2l18F4XnmrmtIzEC/Mqtl5mPF70wyisz6PWpVFsw8OaqNKnpmrf3Z280+kRFK8EREBERAREQEREBQpRAREQEREBERAREQERfId2LybRAOXxIdnavrMeSpvJ5KnnvHbPr/ABLKFrxSstdu0PtduzZy3rwVNK+XI94sGgX7+fdtVxqpbn3HnKR8Ow9i8VFpIKmnmdlylriwZesT22XJXw1y2yTktMePH6thjmaxHbH/AEvVRSudmAdsuAHW4btnM7Fdo22srPg8TS1rg5xIuOIAPHqq8Mk7fNbTpMx2R3T9PKtn96YhWRQpXTKwiIgIi+JZQwFziA0AkkmwAG8k8EH2i1Fpj9oGGnc6KgjFQ8XBleS2K/4bbX+gWtMS114pOTaqETflgiY31ILvVB1RdFydBpriz+t/aFQPzTO+iv2Fa0MWgsXVTZm/LPEHA/xNAPqg6TRa00L12U9bIKarZ7NVE2F3XieeQefdJ5FbKCCURQglFCIJRQiCURQglERAXw51uC+1BWF4mY8ToeTEqjoqeaQ7MscjvJpKxzQHCg2hgkI67w57r8Q5xt6WXr0+qsmHVFvecGxjve4BXnCaToaeGIfBHG3yaAqd8FM1oraNxEf2ki01jwmKiawki9jwvceHJVeiHAr7IQBSV42OviKxEMZtM+o0L6UKVaiNRpiIiL0Fz/rz1julldhlM+0LDaoc0++//h3+VvHme5bp0rxZ1LRzSxtLpsuWJo3ulf1Yx+ojyWC6DaroaQe0VQbUVzjne94zMY520hgO83PvH0Qc+R4FUObnbTTFnzNgkLfMCyp0EH3zWuG4m4I5cwu1YmjKABs7ljWl+hdHWMzzwASjY2WMBsgvwzDeOw3QaFwLRmorn5aeIvAPWduYO9x2eCzRupisy36SC/y5nfW1ltLCKFlPEyKJgbG0WAaPU9var0w7EHLum+rqro2GWWA5W/4kZzst2kbvFbP1GafuroHUVQ/NUQNBY5x6z4d23mWmwvyIW05Iw4FrgC0ixBFwQeBC0pj+jTcAx6hr6cZKKolMUjR7sbpOq8flIOYD8J5IN2IiIJREQQUuiIJUKUQEREBfDivor4NhtJ2Dmo77nxD2GNacMziih4SVcF+5l3n6LKAsM0o0hpxU0DjOwtjme5+V2bKOjcATbtKuDNYVC429paO8OA87KOk1i9vPyWI4+a0bikz+0skUWXxDM17Q5rg5pAIINwQeIKqKwrIspUKUBERBYtIJ2mSKL4gDLblY5WnzJ8lFJNsWBV+lrXaTz0rndX2eKBvLpGkzEd/XcPALMIpLFBjOPa6PZq19FTUT6p8V+lLHWtlF3hoAN8vEmyymHSGPEKSnqoSejkDjZw2tI2Fp7Qbha6xnVrKcTdW0VaYOlLzJlB6RpeOuGkbCHbdh5rNMAwYUVJFSxkljMxu73nOcS5xJ7SStVyur8XjX7L28/p519U9cF7RuGodYGKyiqqjJVVMVbHPGKSGPMIjAbWc0g+9x7VvfReumdR0zqkWndFGZARY5y0XuOa8bY2ucC5jS9u4uaCR3E7lcGVPNbDDmpmpF8c7iUVqzWdSuwqQVgWutokwaoPxRugkYeThI0fRxHisr6YLVOvbStrKZlAw3kkc18lvhYw5mg9pdY9wUrFtPQvGPbMOpKi9y+KMu/MBZ3qCr0tXfZ6xbpcLkgJ2wTPA/K8B49S7yW0UEqLIpQQllKICiylEBERBC1brbnm6aKNr3CIxl2QGwLgbEnnsW0lrzWtT9alk/zGfQqHP7ktr0eY/9dd/r9mqhC75VUhoy69yBbfbapI3qvRna4di1UPoP5UU3aPi3Nq6mzYbT/hzs/S9wHpZZMsK1Uz3o5GfLM/1DSs2W3xTukPm3UKdnKyR/tKFKhSpFIXxNKGNc5xs1oJJ7ALlfaxHWtjvseEVcgNnvZ0TPzSdX6ElBy/j2Munr6iqDiHvmkka4GxHWJaQfJbK0M1tzTOjppqV08psA+D3iOLntOzZxNwtVYZhz6maOCJuaSRwa0dp/ZdKaJaHw4RTCNgDp3D72UjrOPEA8GjgFjbep16vY9V8o4wdrivVIQ1pAN1a4puSq9KTsA2r5deuet7Umk9878+d+W4msT5ifDw6R4t7JTyThucsAOW9r7QN/Desbp9a8Jbd0EoPIZD63WysOwcAZpAHEi2Ui4APPmtQa0NDm0FQ2WBuWnmzWaNzJBtc0cgRtHiu56JxMnF43bk9Znevk13IvW1vZVcW1pyPaW00fR3+N5DnDuaNg9Vq3SN7pAZHuLn57uc43JvxJV3Xir4czXt5j14LdK7Nfs4YpkraunJ2SQteO+J1vpJ6LoJcm6p8W9lxmjeTZrnmJ3dICzb4kHwXWSAiIgIiIJUKVCCUREELQ2vHTWaHEYqZluhijZIWke8997knfsAA81vpc/faQw8Nq6OcDa+J7HH8jrj0cV5MRMalnS9sdotWdTDEKXS6OQ9cFhJ72+ayCif1gRuIWrQtg6NuPQQ35elzZa/PhrTUw7To/U83Km2LL51G9tg6pdL4xW1WHyHK9zmuiJOx5aLPb38R3Lb4XJel9CYZhVROLXXbtaSCHDc4HhuC2dq+18xvY2nxQ5JBYCoAux/8AmAe67t3dyuYZiaRpzPU6ZK8m/wCZ6zO/2+DcyleWgxOKoYHwSskYdzo3hw9F6bqVrkrQn2jNJc81PQMOyMdNLb5nCzAe5tz/ABBb3qJ2xsc95sxoLnE7g0C5PkuONLscNfX1VUd0kjy3sZezB4NACDY2oTRwOfUV7xsjtFFf5nC7z4NsP4lteqfmJVi1aYd7NgtIy1nSh0zv/wBDcf8ALlHgr8YtqCgyO25XnCKC5zncN3aVQw+izut8I3n9lkDW2FhuXmhKwXXLTh2GZuLJoXDxJafRyzpYXrf/APaZf8yD/qBejRKoT7wq688zrlBjL5TFPmbsLX5h3g3C7LwPERU0sE4NxJFG/Z+JoJ9brjTE2Wld2m/mujtQukQqcLFOT95TOLCOOR3WYe7ePBBspERBKhEQSoUqEEoiICwTW/oV/aeHksIFRBmljJ3EAddh7wPMLO1Rqo8zHNPFrh5iyPY1vy4xgweR0gjyOBvtuCABzWeU0Qja1o3NAA8F7a1lrDkXN8ivKtVlyzd9G6b03Hw4tas7mfs8emcd6dx5Fp9Vr5bMx6LPTOAFyWcFrMhW+LPszDmvxBTWetvnH2l68Oxiamdnp5pInc43lv0WZ4drxxSEBpnbKB/xomuP6gASsARWnOs00l1u4hiEToJZmshd7zIWBmYcnHeR2XWOaP4S6sq4KZgu6WRjNnInafK6ty3DqA0ULpZcRkb1WXihvxe4ddw7hs/i7EG45KDIyNkY6rGtYAOTRYJFh7jv2D1XvVVo3IKlJAGNsFXXyxfSCFietKmz4TUWF8vRv8GvBPossVDEKJs8UkL9rHtcw9zhZBy4vJbfzG/9irxjOFPpKiWnk96Nxb3j4XeIsVZsRaQOkb7zd45t4hB4sSoekFx743do5K6aq9Mf7KxFj3kink+6mHJpOx/e11j3X5rzQyh7Q5u4/wC7K0YxSWOcbjv70HZzHhwBBuCAQQbgg7iFK1FqK1he0QjDah338Tbwucdr4h8Pe36dy26glFCIJUKVCCUREEKHC6lQUGg9I4Mk9Q35Z5R4FxI+qtCyjTyDLXVQ5ujf5tH9CsXWmyRq0w+p8K/fgpb5xH2hcKWXKYX/ACvjPk8Jrp1Zim/9So2Wp3kGaNo2RvdueBwaTv5HvVBm2I9l1vekgZV0MbJWh8csDQ9p3FrmC6t8SfWHMfiOn+O31hxiivmmujLsNr56R1yGOuxx+KN21jvL1BVjV5ya46P4HJXVMVNCLySOA7APicewC5XWWAYLHQ0sNLCLRxtDb8Sfice0m58Vr3UloWKWm9tlb/5icdS42sh4eLt/dZbRBQSq0e9UVWj3oK7F9r4aV9oCIiDWOuPRjPGyujb1mWZLbiw+67wOzuPYtQvFwQupqulbLG+N4ux7S1wPEEWK5u0nwJ1DVy07tzT1D8zDtafJBhEc5p5XNP8Adn6HcR3K6Sxh7SDtaRv+hXixqnuzMN7foVTwWt/wnfwnt5IPLSVctFUMlicWTRODmOHMHYe5daaDaWsxWiiqWWDj1ZWfJIPeHdxHYVy5itFnbce+31HELJtSmmhw/EBDI61NUlrHXOxsn+G/zNj2HsQdPIiICIiAiIghEQoNSazqfLXE/PCw+LS4f0WDLZetaD72mfzZKz1BWtFqc8avL6R0a/dxKfT+5emm2tcFuzQSoz4dSnkzL+klv7LSVGdrh2Lbmq6fNQZfkllb9Hf6lLxZ9pr/AMRU3gi3ytH2YB9pDAhakrWjbd0Dz2e+y/d1vNaq0HwD2/EKamPuOeC/8jes70FvFdC68qTpMEnPFj4XjweAfQrWn2fsMzVVVUEf3cbWDvkdt9GlbFw7eMTA0BrRZoAAA4AbAF6Gqi1VmFB9KoCqa+2oPQ0qqvNG7gvQ0oJREQFrXXRgOeCKsaOtGQx5/A89Xyd/MtlKz6X0PT4fVxWveGS35gCW+oCDl6ePM1zeYIWLA2PaFlbn7Cey6xRx2lBklHXiVoPxj3h+6s2IQ9HKbbNzhb/fNUaScseHDx7uKuGNgEMcDzHhsKDqHVhpR/aOF08zjeVo6KXnnZsv4ix8Vld1oT7OGO5Z6qiceq9gmYPxMIa/0c3yW+G8W/7sUFRFSBuPxD6hVGuuLoJREQQiIgwbWrD9xTyfLLb9TT/RanlZYm639pFgba2nfA82vta4fC4e6VqSv0OrIHFhpzIODoxmae228eSocnHM27odn0Lm4q4fyrWiJiZ9fHhYKRpvfhYrZ2qSUmGqb8IlaQeFy3b9AsWw7QWtqHAGLoWcXSm1h2NG0raujuAMoYGwx7eLnHe5x3kpx8dot3S865zsN8M4qzE2mY9POtMa10zZcDq+3om+b2rDPs/QWoqt/F07W/pjB/1rLteDL4HU24OgPlIFif2f5gaCqZxFRc9zo2gfylX3GtoqqwqkqjSgqqWlfIKlBVBVdjl5WuVVjkHpRfDXL7QFQrv7qS+7I/8AlKrqwae4w2jwyrmcbWic1v5n9Ro83BBy9iUuWJ557B4rHF7sTrhIQ1vuj1K8KD6Y6xB5WKyvWPo/7LUxSsFoKqGGojtuBe0GRo7n381iS3frCwb2jRbDaq3Xp2QXNv8ADkAY7/mDEGAapMS9nxqhdewfIYj3StLB6uHkurXmz29oI/cLjPR2QtrKVw3ieAjvD2rsup3x/mHrdBINnkcxfy2KYPiHIn+v7qJPfZ/H+yqNZa/ag+kREEIilAUEKUQQApREGK60qLpsGr2AXPRFw72EO/Zab1BYyI6uopXG3TMD2/njvs/S4+S6HrqUTRSRO917HsPc4EH6rjtssuF4gS3qzU0zh4scQQewjZ4oOslLTZWjRfSWLEaVlTCdhFntvtY/4mFXZBUBX0HqiCvoPQVgV9hyoBy+g9B6WyKo2VeQOX0HIPbnWivtC6ZB7osNidfKRLPY/Fb7th7gS494WcaxtZEWEwENIfWvB6KO/u//AGP5NHquYq2tfPK+WVxdI9znOc47S4m5KCgiIgLqifB8+i/s5G32AED8QjD2+tlzHhFAaiohgYLukkjYB2ucB+67JqqQNpXxD3RC5g7gzKEHI2g9F0+J0MQ+Kogv3B4J9AV1/VHbGPxfRc2ah8G6bGGyEdWnjlkJ/ER0bf5if4V0u+K7mu5X9UH3l48VKIgIiIIUhQpQEREBERAXOX2gNFDT1za1jfuqkDMRuEzBY/qaAe8OXRqsOm2irMUopaWTYXC8bvkkHuu89/YSg5X0S0yqMLm6Wnd1TYSRu2seBwI58jvC3totrboq4Na+QU8/Fkxs0n8Mm4+Nlzxi+FSUk8tPO0tljcWuB5jiOYO8HtXjQdkMeHAEEEHcQbjzC+lyPhukdTS/3FTLH2MlcB+m9lkFNrexNn/yy788Ubv9KDphAub5NdGJkW6dg7RCy6tVdrHxGcEPrpbHgxwj/kAQdL4ppDBSNzVM8cbfxvAJ7m7z4Baw0v19gB0WGsJdu6eVtgO1jOPefJaWmnc8lz3Oc47y5xJ8yqaD0V1fJPI6WZ7nyuN3OebuJ7150RARFVpaV0sjI42l0j3BrWtFyXE2ACDZGoXRk1OJ+0ub91TNz3O7pXXEY8NrvALpSRmZpbwII89ixjVvoaMKoI4Nhmd95M4cZHDaO4DZ4LKUGG6utXDMGbUWk6SSZ9y7LlswE5GepusyREBERAREQQgRSgIiICIiAiIg11rZ1XNxWLp6cBtdGNnAStHwOPPkVzPWUb4ZHxSsLJGEtc1wsQRvBC7dWEawtVlPi7S/ZFWAWbM0b7bmyD4h27wg5TRZLj+rytoqgQS07iXE5HsGaN45h27wNiqdRoJVsZmMV+NmuBd5KO2WlJ1aYhJXFe8brEzDHkX09hBIIsRvBFivdguj89dJ0VLC+WTfZg3DmSdgHepEa3or1j+htZh9va6aSIHc4gFp7MzSRfsVpgp3SODGNLnk2DWi5J7Agpostj1X1xZm6FoNr5TI3N5K30GhNZPVto207xO7g4WaAN7i7dlHNR1y0vOqzEpLYr1jdolZqendI5rGNLnuIDWtBJJO4ADeuiNUWqT2C1bWgGrI+7j3iEEbSebyNnYr7q71UwYS0SOtLWkdaVw2N5tjB90du8rOlIjEREBERAREQEREEKQoUhAREQEREBERBF14MRxuKAdd3W4NbtKqVdAZD/eOA5N3K3TaKtcQekeLcBbb3qrmtm1rHX+VjFXFveSf4YvjuIS1rhYZY23yt/c9qtEuGPHBbDbo0wfE70USaNMIIzu9Fp78DPkmbW8y3FOoYccRWkahqTEdBKeqlY+qY9guA98JAJHM3BB8ltrRXRalw6ARUcYaw2JdfM95+ZzuP0QaMtsB0jvIf0VQYDZnRiaQM5AgeHcr/Fpnw17bRuPh5UOVkwZrd1fE/Hx6pxuoppInw1AZKxwIdGRmuO7gtZ4RoVSUM8s1Ox13nqCVwcWN4hpt/wB1sQ6JM4PePL+in/wpHe+d3osM9OXljt1EQzwX4uKd7mZY2HADbuVShrcj2yMN7cuI4hZCdFmfO70VCn0LjYTaR9jw2W+ip14PIrMTC1PMwWiYlfKSrbKwPYbg/wC7KurZQ4IIXZmSOtxbsse8K5re4pvNfbjUtJkisW9idwIiKVgIiICIiAiIghSiICIiAiIgIiIChEQSiIghERBKIiAoREEoiICIiAiIgIiIP//Z"/>
          <p:cNvSpPr>
            <a:spLocks noChangeAspect="1" noChangeArrowheads="1"/>
          </p:cNvSpPr>
          <p:nvPr/>
        </p:nvSpPr>
        <p:spPr bwMode="auto">
          <a:xfrm>
            <a:off x="296863" y="-8763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7415" name="Picture 6" descr="http://www.tucnacivnalevu.estranky.cz/img/mid/2/tucnak-dynam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19400"/>
            <a:ext cx="16716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2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52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Rozsivky jako bioindikátory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i="1" dirty="0" smtClean="0"/>
              <a:t> </a:t>
            </a:r>
            <a:r>
              <a:rPr lang="cs-CZ" sz="2400" dirty="0" smtClean="0"/>
              <a:t>velmi krátký generační čas- vysoká frekvence dělení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 schopny indikovat změny prostředí v krátkém čase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400" dirty="0" smtClean="0"/>
              <a:t>Rozsivky jsou schopné indikovat: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organické znečištění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acidifikaci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err="1" smtClean="0"/>
              <a:t>trofii</a:t>
            </a:r>
            <a:r>
              <a:rPr lang="cs-CZ" sz="2400" dirty="0" smtClean="0"/>
              <a:t> toku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přítomnost těžkých kovů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případně radiaci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/>
              <a:t>klimatické změny v paleoekologických studiích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24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6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10795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Bioindikátory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528638" y="1844675"/>
            <a:ext cx="8229600" cy="4525963"/>
          </a:xfrm>
        </p:spPr>
        <p:txBody>
          <a:bodyPr/>
          <a:lstStyle/>
          <a:p>
            <a:r>
              <a:rPr lang="cs-CZ" altLang="cs-CZ" sz="2400" smtClean="0"/>
              <a:t>Kyselé vody, pH, dystrofie: </a:t>
            </a:r>
            <a:r>
              <a:rPr lang="cs-CZ" altLang="cs-CZ" sz="2400" i="1" smtClean="0"/>
              <a:t>Eunotia, Pinnularia</a:t>
            </a:r>
          </a:p>
          <a:p>
            <a:r>
              <a:rPr lang="cs-CZ" altLang="cs-CZ" sz="2400" smtClean="0"/>
              <a:t>Acidifikace: </a:t>
            </a:r>
            <a:r>
              <a:rPr lang="cs-CZ" altLang="cs-CZ" sz="2400" i="1" smtClean="0"/>
              <a:t>Eunotia</a:t>
            </a:r>
          </a:p>
          <a:p>
            <a:r>
              <a:rPr lang="cs-CZ" altLang="cs-CZ" sz="2400" smtClean="0"/>
              <a:t>Oligotrofie: </a:t>
            </a:r>
            <a:r>
              <a:rPr lang="cs-CZ" altLang="cs-CZ" sz="2400" i="1" smtClean="0"/>
              <a:t>Aulacoseira</a:t>
            </a:r>
          </a:p>
          <a:p>
            <a:r>
              <a:rPr lang="cs-CZ" altLang="cs-CZ" sz="2400" smtClean="0"/>
              <a:t>Mezotrofie: </a:t>
            </a:r>
            <a:r>
              <a:rPr lang="cs-CZ" altLang="cs-CZ" sz="2400" i="1" smtClean="0"/>
              <a:t>Asterionella</a:t>
            </a:r>
          </a:p>
          <a:p>
            <a:r>
              <a:rPr lang="cs-CZ" altLang="cs-CZ" sz="2400" smtClean="0"/>
              <a:t>Eutrofie: </a:t>
            </a:r>
            <a:r>
              <a:rPr lang="cs-CZ" altLang="cs-CZ" sz="2400" i="1" smtClean="0"/>
              <a:t>Stephanodiscus</a:t>
            </a:r>
          </a:p>
          <a:p>
            <a:pPr>
              <a:lnSpc>
                <a:spcPct val="80000"/>
              </a:lnSpc>
            </a:pPr>
            <a:endParaRPr lang="cs-CZ" altLang="cs-CZ" sz="2400" smtClean="0"/>
          </a:p>
          <a:p>
            <a:pPr>
              <a:lnSpc>
                <a:spcPct val="80000"/>
              </a:lnSpc>
            </a:pPr>
            <a:endParaRPr lang="cs-CZ" altLang="cs-CZ" sz="240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3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69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Obecná charakteristika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000" dirty="0" smtClean="0"/>
              <a:t>Jednobuněčné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Převážně vodní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Žijící jednotlivě či v koloniích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Dvoudílná </a:t>
            </a:r>
            <a:r>
              <a:rPr lang="cs-CZ" sz="2000" dirty="0"/>
              <a:t>křemitá </a:t>
            </a:r>
            <a:r>
              <a:rPr lang="cs-CZ" sz="2000" dirty="0" err="1" smtClean="0"/>
              <a:t>frustula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err="1" smtClean="0"/>
              <a:t>Diatotepin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/>
              <a:t>V</a:t>
            </a:r>
            <a:r>
              <a:rPr lang="cs-CZ" sz="2000" dirty="0" smtClean="0"/>
              <a:t>ychytávání kyseliny křemičité z prostředí, ukládání v SDV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Polymer </a:t>
            </a:r>
            <a:r>
              <a:rPr lang="cs-CZ" sz="2000" dirty="0" smtClean="0"/>
              <a:t>SiO</a:t>
            </a:r>
            <a:r>
              <a:rPr lang="cs-CZ" sz="2000" baseline="-25000" dirty="0" smtClean="0"/>
              <a:t>2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Hnědé chloroplasty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Chlorofyly a, c</a:t>
            </a:r>
            <a:r>
              <a:rPr lang="cs-CZ" sz="2000" baseline="-25000" dirty="0"/>
              <a:t>1</a:t>
            </a:r>
            <a:r>
              <a:rPr lang="cs-CZ" sz="2000" dirty="0"/>
              <a:t>,c</a:t>
            </a:r>
            <a:r>
              <a:rPr lang="cs-CZ" sz="2000" baseline="-25000" dirty="0"/>
              <a:t>2</a:t>
            </a:r>
            <a:r>
              <a:rPr lang="cs-CZ" sz="2000" dirty="0"/>
              <a:t>,c</a:t>
            </a:r>
            <a:r>
              <a:rPr lang="cs-CZ" sz="2000" baseline="-25000" dirty="0"/>
              <a:t>3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 err="1"/>
              <a:t>Xanthofyly</a:t>
            </a:r>
            <a:r>
              <a:rPr lang="cs-CZ" sz="2000" dirty="0"/>
              <a:t> - </a:t>
            </a:r>
            <a:r>
              <a:rPr lang="cs-CZ" sz="2000" dirty="0" err="1">
                <a:solidFill>
                  <a:srgbClr val="C00000"/>
                </a:solidFill>
              </a:rPr>
              <a:t>fukoxantin</a:t>
            </a:r>
            <a:r>
              <a:rPr lang="cs-CZ" sz="2000" dirty="0"/>
              <a:t>, </a:t>
            </a:r>
            <a:r>
              <a:rPr lang="cs-CZ" sz="2000" dirty="0" err="1"/>
              <a:t>diatoxantin</a:t>
            </a:r>
            <a:r>
              <a:rPr lang="cs-CZ" sz="2000" dirty="0"/>
              <a:t>, </a:t>
            </a:r>
            <a:r>
              <a:rPr lang="cs-CZ" sz="2000" dirty="0" err="1"/>
              <a:t>diadinoxantin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 smtClean="0"/>
              <a:t>Volutin, </a:t>
            </a:r>
            <a:r>
              <a:rPr lang="cs-CZ" sz="2000" dirty="0" err="1"/>
              <a:t>c</a:t>
            </a:r>
            <a:r>
              <a:rPr lang="cs-CZ" sz="2000" dirty="0" err="1" smtClean="0"/>
              <a:t>hrysolaminaran</a:t>
            </a:r>
            <a:r>
              <a:rPr lang="cs-CZ" sz="2000" dirty="0" smtClean="0"/>
              <a:t>, </a:t>
            </a:r>
            <a:r>
              <a:rPr lang="cs-CZ" sz="2000" dirty="0"/>
              <a:t>olej (</a:t>
            </a:r>
            <a:r>
              <a:rPr lang="cs-CZ" sz="2000" i="1" dirty="0"/>
              <a:t>vznik ropy</a:t>
            </a:r>
            <a:r>
              <a:rPr lang="cs-CZ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sz="2000" dirty="0" err="1" smtClean="0"/>
              <a:t>Diktyozomy</a:t>
            </a:r>
            <a:r>
              <a:rPr lang="cs-CZ" sz="2000" dirty="0" smtClean="0"/>
              <a:t> –produkce slizu a polysacharidů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 err="1"/>
              <a:t>Pleuronematický</a:t>
            </a:r>
            <a:r>
              <a:rPr lang="cs-CZ" sz="2000" dirty="0"/>
              <a:t> bičík - gamety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Auxospora</a:t>
            </a:r>
            <a:r>
              <a:rPr lang="cs-CZ" sz="2000" dirty="0"/>
              <a:t> </a:t>
            </a:r>
            <a:r>
              <a:rPr lang="cs-CZ" sz="2000" dirty="0" smtClean="0"/>
              <a:t>– zygota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Otevřená mitóza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Diplontní</a:t>
            </a:r>
            <a:r>
              <a:rPr lang="cs-CZ" sz="2000" dirty="0"/>
              <a:t> životní </a:t>
            </a:r>
            <a:r>
              <a:rPr lang="cs-CZ" sz="2000" dirty="0" smtClean="0"/>
              <a:t>cyklus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Klidová stádia 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Diatomit (křemelina</a:t>
            </a:r>
            <a:r>
              <a:rPr lang="cs-CZ" sz="2000" dirty="0" smtClean="0"/>
              <a:t>)</a:t>
            </a:r>
          </a:p>
          <a:p>
            <a:pPr>
              <a:lnSpc>
                <a:spcPct val="80000"/>
              </a:lnSpc>
            </a:pPr>
            <a:endParaRPr lang="cs-CZ" sz="2000" dirty="0" smtClean="0"/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 smtClean="0"/>
          </a:p>
          <a:p>
            <a:pPr>
              <a:lnSpc>
                <a:spcPct val="80000"/>
              </a:lnSpc>
            </a:pPr>
            <a:endParaRPr lang="cs-CZ" sz="2000" dirty="0" smtClean="0"/>
          </a:p>
          <a:p>
            <a:endParaRPr 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4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52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Biologické hodnocení kvality vody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Proč rozsivky: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c</a:t>
            </a:r>
            <a:r>
              <a:rPr lang="cs-CZ" sz="2400" dirty="0" smtClean="0"/>
              <a:t>itlivě reagují na změny jednotlivých faktorů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l</a:t>
            </a:r>
            <a:r>
              <a:rPr lang="cs-CZ" sz="2400" dirty="0" smtClean="0"/>
              <a:t>evné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v</a:t>
            </a:r>
            <a:r>
              <a:rPr lang="cs-CZ" sz="2400" dirty="0" smtClean="0"/>
              <a:t>e vodním prostředí hojně zastoupené- dominantní složka </a:t>
            </a:r>
            <a:r>
              <a:rPr lang="cs-CZ" sz="2400" dirty="0" err="1" smtClean="0"/>
              <a:t>fytobentosu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v</a:t>
            </a:r>
            <a:r>
              <a:rPr lang="cs-CZ" sz="2400" dirty="0" smtClean="0"/>
              <a:t>ýznam v potravním řetězci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j</a:t>
            </a:r>
            <a:r>
              <a:rPr lang="cs-CZ" sz="2400" dirty="0" smtClean="0"/>
              <a:t>ednoduché metody vzorkování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v</a:t>
            </a:r>
            <a:r>
              <a:rPr lang="cs-CZ" sz="2400" dirty="0" smtClean="0"/>
              <a:t>yhodnocení přesné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u</a:t>
            </a:r>
            <a:r>
              <a:rPr lang="cs-CZ" sz="2400" dirty="0" smtClean="0"/>
              <a:t>chování díky trvalým preparátům – archivace, případná kontrola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1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04" y="54959"/>
            <a:ext cx="1725159" cy="1758326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Rozsivky v sedimentech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832648"/>
          </a:xfrm>
        </p:spPr>
        <p:txBody>
          <a:bodyPr>
            <a:noAutofit/>
          </a:bodyPr>
          <a:lstStyle/>
          <a:p>
            <a:r>
              <a:rPr lang="cs-CZ" sz="2400" dirty="0" smtClean="0"/>
              <a:t>Schopny spolehlivě indikovat vlastnosti prostředí</a:t>
            </a:r>
          </a:p>
          <a:p>
            <a:r>
              <a:rPr lang="cs-CZ" sz="2400" dirty="0" smtClean="0"/>
              <a:t>Výborné zachování</a:t>
            </a:r>
          </a:p>
          <a:p>
            <a:r>
              <a:rPr lang="cs-CZ" sz="2400" dirty="0" smtClean="0"/>
              <a:t>Důležité srovnání s recentními daty</a:t>
            </a:r>
          </a:p>
          <a:p>
            <a:endParaRPr lang="cs-CZ" sz="2400" dirty="0" smtClean="0"/>
          </a:p>
          <a:p>
            <a:r>
              <a:rPr lang="cs-CZ" sz="2400" dirty="0" smtClean="0"/>
              <a:t>Rekonstrukce  fyzikálních parametrů prostředí: </a:t>
            </a:r>
            <a:r>
              <a:rPr lang="cs-CZ" sz="2400" dirty="0"/>
              <a:t>výška </a:t>
            </a:r>
            <a:r>
              <a:rPr lang="cs-CZ" sz="2400" dirty="0" smtClean="0"/>
              <a:t>hladiny vody, </a:t>
            </a:r>
            <a:r>
              <a:rPr lang="cs-CZ" sz="2400" dirty="0"/>
              <a:t>světelné podmínky, teplota a cirkulace </a:t>
            </a:r>
            <a:r>
              <a:rPr lang="cs-CZ" sz="2400" dirty="0" smtClean="0"/>
              <a:t>vody</a:t>
            </a:r>
          </a:p>
          <a:p>
            <a:endParaRPr lang="cs-CZ" sz="2400" dirty="0" smtClean="0"/>
          </a:p>
          <a:p>
            <a:r>
              <a:rPr lang="cs-CZ" sz="2400" dirty="0" smtClean="0"/>
              <a:t>Chemické parametry:  </a:t>
            </a:r>
            <a:r>
              <a:rPr lang="cs-CZ" sz="2400" dirty="0"/>
              <a:t>chemismus vody, </a:t>
            </a:r>
            <a:r>
              <a:rPr lang="cs-CZ" sz="2400" dirty="0" smtClean="0"/>
              <a:t>množství živin (především N a P), koncentrace </a:t>
            </a:r>
            <a:r>
              <a:rPr lang="cs-CZ" sz="2400" dirty="0"/>
              <a:t>uhlíku, </a:t>
            </a:r>
            <a:r>
              <a:rPr lang="cs-CZ" sz="2400" dirty="0" smtClean="0"/>
              <a:t>pH, konduktivita </a:t>
            </a:r>
            <a:r>
              <a:rPr lang="cs-CZ" sz="2400" dirty="0"/>
              <a:t>a </a:t>
            </a:r>
            <a:r>
              <a:rPr lang="cs-CZ" sz="2400" dirty="0" smtClean="0"/>
              <a:t>salinita</a:t>
            </a: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2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 smtClean="0"/>
              <a:t>Paleolimnologie</a:t>
            </a:r>
            <a:r>
              <a:rPr lang="cs-CZ" altLang="cs-CZ" sz="3200" dirty="0" smtClean="0"/>
              <a:t> na </a:t>
            </a:r>
            <a:r>
              <a:rPr lang="cs-CZ" altLang="cs-CZ" sz="3200" dirty="0" err="1" smtClean="0"/>
              <a:t>Svalbardu</a:t>
            </a:r>
            <a:endParaRPr lang="cs-CZ" altLang="cs-CZ" sz="3200" dirty="0" smtClean="0"/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</p:txBody>
      </p:sp>
      <p:pic>
        <p:nvPicPr>
          <p:cNvPr id="1026" name="Picture 2" descr="D:\AA prezentace rozsivky skola\Svalbard 2013 (0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77137"/>
            <a:ext cx="7575269" cy="50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0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68766"/>
            <a:ext cx="2157207" cy="219868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Retrospektivní metody na </a:t>
            </a:r>
            <a:r>
              <a:rPr lang="cs-CZ" sz="2800" dirty="0" err="1" smtClean="0"/>
              <a:t>Svalbardu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832648"/>
          </a:xfrm>
        </p:spPr>
        <p:txBody>
          <a:bodyPr>
            <a:noAutofit/>
          </a:bodyPr>
          <a:lstStyle/>
          <a:p>
            <a:r>
              <a:rPr lang="cs-CZ" sz="2400" dirty="0" smtClean="0"/>
              <a:t>Klima se mění</a:t>
            </a:r>
          </a:p>
          <a:p>
            <a:r>
              <a:rPr lang="cs-CZ" sz="2400" dirty="0" smtClean="0"/>
              <a:t>Změna bude mít/má dopad na lidstvo</a:t>
            </a:r>
          </a:p>
          <a:p>
            <a:r>
              <a:rPr lang="cs-CZ" sz="2400" dirty="0" smtClean="0"/>
              <a:t>Arktida/Antarktida – nedotčeny tolik lidskou činností</a:t>
            </a:r>
          </a:p>
          <a:p>
            <a:r>
              <a:rPr lang="cs-CZ" sz="2400" dirty="0" smtClean="0"/>
              <a:t>Jednoduché ekosystémy, krátké potravní řetězce</a:t>
            </a:r>
          </a:p>
          <a:p>
            <a:r>
              <a:rPr lang="cs-CZ" sz="2400" dirty="0" smtClean="0"/>
              <a:t>Pokud se klima mění zde to bude vidět nejdříve</a:t>
            </a:r>
          </a:p>
          <a:p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7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 smtClean="0"/>
              <a:t>Paleolimnologie</a:t>
            </a:r>
            <a:r>
              <a:rPr lang="cs-CZ" altLang="cs-CZ" sz="3200" dirty="0" smtClean="0"/>
              <a:t> na </a:t>
            </a:r>
            <a:r>
              <a:rPr lang="cs-CZ" altLang="cs-CZ" sz="3200" dirty="0" err="1" smtClean="0"/>
              <a:t>Svalbardu</a:t>
            </a:r>
            <a:endParaRPr lang="cs-CZ" altLang="cs-CZ" sz="3200" dirty="0" smtClean="0"/>
          </a:p>
        </p:txBody>
      </p:sp>
      <p:sp>
        <p:nvSpPr>
          <p:cNvPr id="10244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</p:txBody>
      </p:sp>
      <p:pic>
        <p:nvPicPr>
          <p:cNvPr id="2050" name="Picture 2" descr="D:\AA prezentace rozsivky skola\Svalbard 2013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93" y="1496088"/>
            <a:ext cx="7546831" cy="50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0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A prezentace rozsivky skola\Svalbard 2013 (6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507854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A prezentace rozsivky skola\Svalbard 2013 (6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91" y="-99392"/>
            <a:ext cx="54027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AA prezentace rozsivky skola\Svalbard 2013 (4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095" y="6628"/>
            <a:ext cx="5243618" cy="34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AA prezentace rozsivky skola\Svalbard 2013 (6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712" y="3501008"/>
            <a:ext cx="50785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1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A prezentace rozsivky skola\Svalbard 2013 (6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247" y="1"/>
            <a:ext cx="1033211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2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A prezentace rozsivky skola\Svalbard 2013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706" y="0"/>
            <a:ext cx="1033211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8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iatoms\Hybkaňa\770\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624"/>
            <a:ext cx="5382228" cy="67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4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iatoms\Hybkaňa\590\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01" y="79767"/>
            <a:ext cx="5429863" cy="67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Morfologie</a:t>
            </a:r>
          </a:p>
        </p:txBody>
      </p:sp>
      <p:sp>
        <p:nvSpPr>
          <p:cNvPr id="5124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Schránka- frustula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Epithéka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Hypothéka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Valva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Pleura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Raphe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Striae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Centrální nodulus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Radiálně souměrné – Centrické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Dvoustraně souměrné – Penátní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/>
            <a:endParaRPr lang="cs-CZ" altLang="cs-CZ" smtClean="0"/>
          </a:p>
        </p:txBody>
      </p:sp>
      <p:pic>
        <p:nvPicPr>
          <p:cNvPr id="5125" name="Picture 5" descr="C:\Users\bara\Desktop\Diatomees_cle0185cd-a3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31913"/>
            <a:ext cx="3429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308850" y="1628775"/>
            <a:ext cx="105251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461250" y="1781175"/>
            <a:ext cx="105251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308850" y="3644900"/>
            <a:ext cx="105251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308850" y="4149725"/>
            <a:ext cx="1050925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308850" y="2420938"/>
            <a:ext cx="1050925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Ss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343775" y="2962275"/>
            <a:ext cx="1052513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308850" y="3284538"/>
            <a:ext cx="1052513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33" name="TextovéPole 5"/>
          <p:cNvSpPr txBox="1">
            <a:spLocks noChangeArrowheads="1"/>
          </p:cNvSpPr>
          <p:nvPr/>
        </p:nvSpPr>
        <p:spPr bwMode="auto">
          <a:xfrm>
            <a:off x="7308850" y="1628775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Epithéka (valva)</a:t>
            </a:r>
          </a:p>
        </p:txBody>
      </p:sp>
      <p:sp>
        <p:nvSpPr>
          <p:cNvPr id="5134" name="TextovéPole 6"/>
          <p:cNvSpPr txBox="1">
            <a:spLocks noChangeArrowheads="1"/>
          </p:cNvSpPr>
          <p:nvPr/>
        </p:nvSpPr>
        <p:spPr bwMode="auto">
          <a:xfrm>
            <a:off x="7308850" y="2411413"/>
            <a:ext cx="105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striae</a:t>
            </a:r>
          </a:p>
        </p:txBody>
      </p:sp>
      <p:sp>
        <p:nvSpPr>
          <p:cNvPr id="5135" name="TextovéPole 7"/>
          <p:cNvSpPr txBox="1">
            <a:spLocks noChangeArrowheads="1"/>
          </p:cNvSpPr>
          <p:nvPr/>
        </p:nvSpPr>
        <p:spPr bwMode="auto">
          <a:xfrm>
            <a:off x="7343775" y="2971800"/>
            <a:ext cx="1333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pleura</a:t>
            </a:r>
          </a:p>
        </p:txBody>
      </p:sp>
      <p:sp>
        <p:nvSpPr>
          <p:cNvPr id="5136" name="TextovéPole 8"/>
          <p:cNvSpPr txBox="1">
            <a:spLocks noChangeArrowheads="1"/>
          </p:cNvSpPr>
          <p:nvPr/>
        </p:nvSpPr>
        <p:spPr bwMode="auto">
          <a:xfrm>
            <a:off x="7308850" y="3644900"/>
            <a:ext cx="120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raphe</a:t>
            </a:r>
          </a:p>
        </p:txBody>
      </p:sp>
      <p:sp>
        <p:nvSpPr>
          <p:cNvPr id="5137" name="TextovéPole 15"/>
          <p:cNvSpPr txBox="1">
            <a:spLocks noChangeArrowheads="1"/>
          </p:cNvSpPr>
          <p:nvPr/>
        </p:nvSpPr>
        <p:spPr bwMode="auto">
          <a:xfrm>
            <a:off x="7343775" y="4183063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hypothéka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3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>
                <a:solidFill>
                  <a:schemeClr val="accent5">
                    <a:lumMod val="75000"/>
                  </a:schemeClr>
                </a:solidFill>
              </a:rPr>
              <a:t>Hypkaňa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, rozsivky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1813" y="2037521"/>
            <a:ext cx="7543801" cy="40233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Rekonstrukce změn přírodních podmínek a procesů, </a:t>
            </a:r>
          </a:p>
          <a:p>
            <a:r>
              <a:rPr lang="cs-CZ" dirty="0"/>
              <a:t>Produktivita, </a:t>
            </a:r>
            <a:r>
              <a:rPr lang="cs-CZ" dirty="0" smtClean="0"/>
              <a:t>výška </a:t>
            </a:r>
            <a:r>
              <a:rPr lang="cs-CZ" dirty="0"/>
              <a:t>hladiny vody, rozvoj litorální vegetace</a:t>
            </a:r>
          </a:p>
          <a:p>
            <a:r>
              <a:rPr lang="cs-CZ" dirty="0"/>
              <a:t>201 druhů, 65 rodů</a:t>
            </a:r>
          </a:p>
          <a:p>
            <a:r>
              <a:rPr lang="cs-CZ" dirty="0" err="1"/>
              <a:t>A</a:t>
            </a:r>
            <a:r>
              <a:rPr lang="cs-CZ" dirty="0" err="1" smtClean="0"/>
              <a:t>erofytické</a:t>
            </a:r>
            <a:r>
              <a:rPr lang="cs-CZ" dirty="0"/>
              <a:t>, bentické, </a:t>
            </a:r>
            <a:r>
              <a:rPr lang="cs-CZ" dirty="0" err="1"/>
              <a:t>perifytické</a:t>
            </a:r>
            <a:r>
              <a:rPr lang="cs-CZ" dirty="0"/>
              <a:t>, </a:t>
            </a:r>
            <a:r>
              <a:rPr lang="cs-CZ" dirty="0" err="1"/>
              <a:t>tychoplanktonní</a:t>
            </a:r>
            <a:r>
              <a:rPr lang="cs-CZ" dirty="0"/>
              <a:t>, planktonní</a:t>
            </a:r>
          </a:p>
          <a:p>
            <a:r>
              <a:rPr lang="cs-CZ" dirty="0"/>
              <a:t>125 druhů se vyskytovalo v kalibračních </a:t>
            </a:r>
            <a:r>
              <a:rPr lang="cs-CZ" dirty="0" err="1" smtClean="0"/>
              <a:t>datasetech</a:t>
            </a:r>
            <a:r>
              <a:rPr lang="cs-CZ" dirty="0" smtClean="0"/>
              <a:t>, </a:t>
            </a:r>
            <a:r>
              <a:rPr lang="cs-CZ" dirty="0"/>
              <a:t>použito pro rekonstrukci </a:t>
            </a:r>
            <a:r>
              <a:rPr lang="cs-CZ" dirty="0" err="1"/>
              <a:t>TP</a:t>
            </a:r>
            <a:endParaRPr lang="cs-CZ" dirty="0"/>
          </a:p>
          <a:p>
            <a:r>
              <a:rPr lang="cs-CZ" dirty="0"/>
              <a:t>Transferová </a:t>
            </a:r>
            <a:r>
              <a:rPr lang="cs-CZ" dirty="0" err="1"/>
              <a:t>fce</a:t>
            </a:r>
            <a:r>
              <a:rPr lang="cs-CZ" dirty="0"/>
              <a:t> -  </a:t>
            </a:r>
            <a:r>
              <a:rPr lang="cs-CZ" dirty="0" err="1"/>
              <a:t>EDDI</a:t>
            </a:r>
            <a:r>
              <a:rPr lang="cs-CZ" dirty="0"/>
              <a:t> databáze</a:t>
            </a:r>
          </a:p>
          <a:p>
            <a:endParaRPr lang="cs-CZ" dirty="0"/>
          </a:p>
        </p:txBody>
      </p:sp>
      <p:pic>
        <p:nvPicPr>
          <p:cNvPr id="4" name="Picture 2" descr="C:\Documents and Settings\Daniel\Plocha\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31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67" y="114160"/>
            <a:ext cx="838561" cy="8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901"/>
            <a:ext cx="9144000" cy="53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828569"/>
            <a:ext cx="9144000" cy="52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44"/>
            <a:ext cx="9144000" cy="420051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76275" y="5877231"/>
            <a:ext cx="8296275" cy="568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1819274" y="2643193"/>
            <a:ext cx="133351" cy="1333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685923" y="2509841"/>
            <a:ext cx="133351" cy="1333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2247899" y="2509842"/>
            <a:ext cx="133351" cy="1333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 rot="16200000">
            <a:off x="-200025" y="2947992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-474435" y="2735497"/>
            <a:ext cx="1419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Age (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45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319"/>
            <a:ext cx="9144000" cy="420051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76274" y="5610225"/>
            <a:ext cx="8305801" cy="1714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Pěticípá hvězda 1"/>
          <p:cNvSpPr/>
          <p:nvPr/>
        </p:nvSpPr>
        <p:spPr>
          <a:xfrm>
            <a:off x="2895598" y="2476500"/>
            <a:ext cx="161927" cy="152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5467348" y="2000263"/>
            <a:ext cx="161927" cy="152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6081712" y="2400306"/>
            <a:ext cx="161927" cy="152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6000749" y="2152650"/>
            <a:ext cx="161927" cy="152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 rot="16200000">
            <a:off x="-152400" y="2857493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-449489" y="2678347"/>
            <a:ext cx="1419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Age (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92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24081"/>
            <a:ext cx="9144000" cy="420051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9301" y="4806950"/>
            <a:ext cx="8318500" cy="8032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2971799" y="2466973"/>
            <a:ext cx="133349" cy="119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3552822" y="2397912"/>
            <a:ext cx="133349" cy="119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3924295" y="2397911"/>
            <a:ext cx="133349" cy="119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5429249" y="2586042"/>
            <a:ext cx="133349" cy="119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6086473" y="2488403"/>
            <a:ext cx="133349" cy="1190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 rot="16200000">
            <a:off x="-95250" y="2912272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-448807" y="2628338"/>
            <a:ext cx="1419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Age (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9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2176469"/>
            <a:ext cx="9144000" cy="420051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2949" y="4276725"/>
            <a:ext cx="8305801" cy="57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Pěticípá hvězda 1"/>
          <p:cNvSpPr/>
          <p:nvPr/>
        </p:nvSpPr>
        <p:spPr>
          <a:xfrm>
            <a:off x="5553076" y="2038363"/>
            <a:ext cx="171450" cy="1523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4152901" y="2569378"/>
            <a:ext cx="171450" cy="1523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8220076" y="2190761"/>
            <a:ext cx="171450" cy="1523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7429501" y="2464610"/>
            <a:ext cx="171450" cy="1523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7029451" y="2038362"/>
            <a:ext cx="171450" cy="1523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 rot="16200000">
            <a:off x="-209550" y="2950377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-392339" y="2706937"/>
            <a:ext cx="1419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Age (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0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8369"/>
            <a:ext cx="9144000" cy="420051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2949" y="3556000"/>
            <a:ext cx="8315326" cy="682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Pěticípá hvězda 1"/>
          <p:cNvSpPr/>
          <p:nvPr/>
        </p:nvSpPr>
        <p:spPr>
          <a:xfrm>
            <a:off x="3771900" y="2343150"/>
            <a:ext cx="152400" cy="133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cípá hvězda 4"/>
          <p:cNvSpPr/>
          <p:nvPr/>
        </p:nvSpPr>
        <p:spPr>
          <a:xfrm>
            <a:off x="6076950" y="2476500"/>
            <a:ext cx="152400" cy="133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8648700" y="2393160"/>
            <a:ext cx="152400" cy="133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8382000" y="2438400"/>
            <a:ext cx="152400" cy="133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7067550" y="1938344"/>
            <a:ext cx="152400" cy="133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 rot="16200000">
            <a:off x="-133350" y="291465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-417285" y="2630716"/>
            <a:ext cx="1419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Age (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92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Děkuji za pozornost!</a:t>
            </a:r>
          </a:p>
        </p:txBody>
      </p:sp>
      <p:sp>
        <p:nvSpPr>
          <p:cNvPr id="34819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34820" name="Picture 2" descr="http://img1.etsystatic.com/000/0/5593202/il_fullxfull.89729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916113"/>
            <a:ext cx="7440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7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+          Rozmnožování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2047"/>
            <a:ext cx="962230" cy="9807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90" y="432046"/>
            <a:ext cx="935362" cy="953345"/>
          </a:xfrm>
          <a:prstGeom prst="rect">
            <a:avLst/>
          </a:prstGeom>
        </p:spPr>
      </p:pic>
      <p:pic>
        <p:nvPicPr>
          <p:cNvPr id="2050" name="Picture 2" descr="C:\Users\bara\Desktop\diatom_cy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66" y="1725348"/>
            <a:ext cx="7397950" cy="48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2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Nepohlavní rozmnožování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Výrazně častější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Rozdělení mateřské buňky na dvě poloviny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Každá dceřiná buňka získá polovinu schránky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Zděděná polovina představuje vždy novou EPITHÉKU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Aktivní dotvoření druhé poloviny schránky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Zmenšování rozměru schránek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                                                                          pohlavní rozmnožování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4951243"/>
            <a:ext cx="1835696" cy="1870989"/>
          </a:xfrm>
          <a:prstGeom prst="rect">
            <a:avLst/>
          </a:prstGeom>
        </p:spPr>
      </p:pic>
      <p:sp>
        <p:nvSpPr>
          <p:cNvPr id="2" name="Šipka doprava 1"/>
          <p:cNvSpPr/>
          <p:nvPr/>
        </p:nvSpPr>
        <p:spPr>
          <a:xfrm>
            <a:off x="4716016" y="422108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Pohlavní rozmnožování – </a:t>
            </a:r>
            <a:r>
              <a:rPr lang="cs-CZ" sz="4000" dirty="0" err="1" smtClean="0"/>
              <a:t>penátní</a:t>
            </a:r>
            <a:r>
              <a:rPr lang="cs-CZ" sz="4000" dirty="0" smtClean="0"/>
              <a:t> rozsivky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Meiotický vznik </a:t>
            </a:r>
            <a:r>
              <a:rPr lang="cs-CZ" sz="2400" dirty="0"/>
              <a:t>dvou haploidních gamet 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Izogamie (stejné gamety)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Anizogamie (rozdílná velikost gamet)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Gamety bez bičíků, pohyb améboidním způsobem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Splynutí protoplastů (konjugace)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Auxospora</a:t>
            </a:r>
            <a:r>
              <a:rPr lang="cs-CZ" sz="2400" dirty="0" smtClean="0"/>
              <a:t> (velká kulovitá buňka, podélné prodlužování)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Uvnitř </a:t>
            </a:r>
            <a:r>
              <a:rPr lang="cs-CZ" sz="2400" dirty="0" err="1" smtClean="0"/>
              <a:t>auxospory</a:t>
            </a:r>
            <a:r>
              <a:rPr lang="cs-CZ" sz="2400" dirty="0" smtClean="0"/>
              <a:t> dochází k mitóze- vznikne diploidní iniciální buňka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Vytvoření </a:t>
            </a:r>
            <a:r>
              <a:rPr lang="cs-CZ" sz="2400" dirty="0" err="1" smtClean="0"/>
              <a:t>frustuly</a:t>
            </a:r>
            <a:r>
              <a:rPr lang="cs-CZ" sz="2400" dirty="0" smtClean="0"/>
              <a:t> (</a:t>
            </a:r>
            <a:r>
              <a:rPr lang="cs-CZ" sz="2400" dirty="0" err="1" smtClean="0"/>
              <a:t>auxospora</a:t>
            </a:r>
            <a:r>
              <a:rPr lang="cs-CZ" sz="2400" dirty="0" smtClean="0"/>
              <a:t> kryta pouze polysacharidy)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4951243"/>
            <a:ext cx="1835696" cy="1870989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Pohlavní rozmnožování – centrické rozsivky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Oogamie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 jedné buňky vznikne oogonium, v něm </a:t>
            </a:r>
            <a:r>
              <a:rPr lang="cs-CZ" sz="2400" dirty="0" err="1" smtClean="0"/>
              <a:t>oosféra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Z druhé antheridium se 4 spermatozoidy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Spermatozoidy mají bičík!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proces podobný jako u </a:t>
            </a:r>
            <a:r>
              <a:rPr lang="cs-CZ" sz="2400" dirty="0" err="1" smtClean="0"/>
              <a:t>penátních</a:t>
            </a:r>
            <a:r>
              <a:rPr lang="cs-CZ" sz="2400" dirty="0" smtClean="0"/>
              <a:t> rozsivek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/>
              <a:t>Auxospora</a:t>
            </a:r>
            <a:r>
              <a:rPr lang="cs-CZ" sz="2400" dirty="0" smtClean="0"/>
              <a:t> a iniciální buňka vždy nápadně větší než vegetativní buňky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90711"/>
            <a:ext cx="2483769" cy="2531522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0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Vynález mikroskopu</a:t>
            </a:r>
          </a:p>
        </p:txBody>
      </p:sp>
      <p:sp>
        <p:nvSpPr>
          <p:cNvPr id="307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sp>
        <p:nvSpPr>
          <p:cNvPr id="3077" name="TextovéPole 2"/>
          <p:cNvSpPr txBox="1">
            <a:spLocks noChangeArrowheads="1"/>
          </p:cNvSpPr>
          <p:nvPr/>
        </p:nvSpPr>
        <p:spPr bwMode="auto">
          <a:xfrm>
            <a:off x="468313" y="1412875"/>
            <a:ext cx="813593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altLang="cs-CZ" sz="2400"/>
              <a:t> kolem roku 1590, holandský brusič čoček a výrobce brýlí  </a:t>
            </a:r>
            <a:r>
              <a:rPr lang="cs-CZ" altLang="cs-CZ" sz="2400" b="1"/>
              <a:t>Zacharias Jansen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400"/>
              <a:t> Velké zdokonalení  </a:t>
            </a:r>
            <a:r>
              <a:rPr lang="cs-CZ" altLang="cs-CZ" sz="2400" b="1"/>
              <a:t>Anthony Van Leeuwenhoek</a:t>
            </a:r>
            <a:r>
              <a:rPr lang="cs-CZ" altLang="cs-CZ" sz="2400"/>
              <a:t> (1632-1723), holandský obchodník s látkami</a:t>
            </a:r>
          </a:p>
          <a:p>
            <a:pPr eaLnBrk="1" hangingPunct="1">
              <a:buFont typeface="Arial" charset="0"/>
              <a:buChar char="•"/>
            </a:pPr>
            <a:endParaRPr lang="cs-CZ" altLang="cs-CZ"/>
          </a:p>
        </p:txBody>
      </p:sp>
      <p:pic>
        <p:nvPicPr>
          <p:cNvPr id="3078" name="Picture 2" descr="https://encrypted-tbn0.gstatic.com/images?q=tbn:ANd9GcQODKpAj4CbAqxUK7QXU4A6TPlHKtu6IaaMfSb-E1dv_UXtaf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4538"/>
            <a:ext cx="25177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https://encrypted-tbn0.gstatic.com/images?q=tbn:ANd9GcRNY60ZOsKWzjtKS7sxhc1T2feI9L9WnM7KRZ9iaZV9DSfXi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284538"/>
            <a:ext cx="42735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3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1020</Words>
  <Application>Microsoft Office PowerPoint</Application>
  <PresentationFormat>Předvádění na obrazovce (4:3)</PresentationFormat>
  <Paragraphs>325</Paragraphs>
  <Slides>48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 2</vt:lpstr>
      <vt:lpstr>Motiv systému Office</vt:lpstr>
      <vt:lpstr>Bacillariophyceae - Rozsivky</vt:lpstr>
      <vt:lpstr>Nejbližší příbuzní</vt:lpstr>
      <vt:lpstr>Obecná charakteristika</vt:lpstr>
      <vt:lpstr>Morfologie</vt:lpstr>
      <vt:lpstr>+          Rozmnožování</vt:lpstr>
      <vt:lpstr>Nepohlavní rozmnožování</vt:lpstr>
      <vt:lpstr>Pohlavní rozmnožování – penátní rozsivky</vt:lpstr>
      <vt:lpstr>Pohlavní rozmnožování – centrické rozsivky</vt:lpstr>
      <vt:lpstr>Vynález mikroskopu</vt:lpstr>
      <vt:lpstr>Systém</vt:lpstr>
      <vt:lpstr>Rozsivky bez raphe</vt:lpstr>
      <vt:lpstr>Rozsivky s raphe na jedné valvě</vt:lpstr>
      <vt:lpstr>Rozsivky s raphe na obou valvách</vt:lpstr>
      <vt:lpstr>Rody vzniklé z rodu Navicula</vt:lpstr>
      <vt:lpstr>Rozsivky s kanálkovou raphe</vt:lpstr>
      <vt:lpstr>Eunotiales</vt:lpstr>
      <vt:lpstr>Cymbelloidní rozsivky</vt:lpstr>
      <vt:lpstr>Gomphoidní rozsivky- asymetrické</vt:lpstr>
      <vt:lpstr>Didymosphenia</vt:lpstr>
      <vt:lpstr>Didymosphenia</vt:lpstr>
      <vt:lpstr>Centrické rozsivky</vt:lpstr>
      <vt:lpstr>Melosira</vt:lpstr>
      <vt:lpstr>Ekologie</vt:lpstr>
      <vt:lpstr>Mořský fytoplankton</vt:lpstr>
      <vt:lpstr>Ekologie</vt:lpstr>
      <vt:lpstr>Význam rozsivek</vt:lpstr>
      <vt:lpstr>Praktické využití</vt:lpstr>
      <vt:lpstr>Rozsivky jako bioindikátory</vt:lpstr>
      <vt:lpstr>Bioindikátory</vt:lpstr>
      <vt:lpstr>Biologické hodnocení kvality vody</vt:lpstr>
      <vt:lpstr>Rozsivky v sedimentech</vt:lpstr>
      <vt:lpstr>Paleolimnologie na Svalbardu</vt:lpstr>
      <vt:lpstr>Retrospektivní metody na Svalbardu</vt:lpstr>
      <vt:lpstr>Paleolimnologie na Svalbardu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Hypkaňa, rozsivky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Bara</cp:lastModifiedBy>
  <cp:revision>70</cp:revision>
  <dcterms:created xsi:type="dcterms:W3CDTF">2012-09-10T15:35:35Z</dcterms:created>
  <dcterms:modified xsi:type="dcterms:W3CDTF">2017-11-10T16:58:08Z</dcterms:modified>
</cp:coreProperties>
</file>