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2" r:id="rId2"/>
    <p:sldId id="365" r:id="rId3"/>
    <p:sldId id="398" r:id="rId4"/>
    <p:sldId id="412" r:id="rId5"/>
    <p:sldId id="413" r:id="rId6"/>
    <p:sldId id="414" r:id="rId7"/>
    <p:sldId id="415" r:id="rId8"/>
    <p:sldId id="416" r:id="rId9"/>
    <p:sldId id="417" r:id="rId10"/>
    <p:sldId id="419" r:id="rId11"/>
    <p:sldId id="427" r:id="rId12"/>
    <p:sldId id="430" r:id="rId13"/>
    <p:sldId id="429" r:id="rId14"/>
    <p:sldId id="426" r:id="rId15"/>
    <p:sldId id="420" r:id="rId16"/>
    <p:sldId id="421" r:id="rId17"/>
    <p:sldId id="422" r:id="rId18"/>
    <p:sldId id="424" r:id="rId19"/>
    <p:sldId id="43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E8B3A6"/>
    <a:srgbClr val="4F81BD"/>
    <a:srgbClr val="339933"/>
    <a:srgbClr val="59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6" autoAdjust="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15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6353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16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7958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8030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9643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11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2819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5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9512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51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5569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8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287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10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5970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4810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21.11.2017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9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21.11.2017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21.11.2017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426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21.11.2017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9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21.11.2017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460241"/>
            <a:ext cx="8572500" cy="494751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Analýza hlavních komponent (PCA)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404664"/>
            <a:ext cx="9036496" cy="1323439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Bi8600: Vícerozměrné metody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3. cvičení</a:t>
            </a:r>
            <a:endParaRPr lang="cs-CZ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Popis výstupů - příklad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3"/>
          <a:stretch/>
        </p:blipFill>
        <p:spPr bwMode="auto">
          <a:xfrm>
            <a:off x="688504" y="2204864"/>
            <a:ext cx="2824311" cy="2809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397516" y="2706293"/>
                <a:ext cx="1801775" cy="1366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105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103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98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93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16" y="2706293"/>
                <a:ext cx="1801775" cy="13662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86072" y="1507136"/>
                <a:ext cx="82809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Bylo provedeno měření objemu šedé hmoty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 cm</a:t>
                </a:r>
                <a:r>
                  <a:rPr lang="cs-CZ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 objemu </a:t>
                </a:r>
                <a:r>
                  <a:rPr lang="cs-CZ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likvoru</a:t>
                </a:r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 cm</a:t>
                </a:r>
                <a:r>
                  <a:rPr lang="cs-CZ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u pěti dětí. Naměřené hodnoty byly zaznamenány do matice </a:t>
                </a:r>
                <a14:m>
                  <m:oMath xmlns:m="http://schemas.openxmlformats.org/officeDocument/2006/math">
                    <m:r>
                      <a:rPr lang="cs-CZ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cs-CZ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GB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2" y="1507136"/>
                <a:ext cx="828092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51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6012160" y="4793454"/>
                <a:ext cx="2760371" cy="1371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793454"/>
                <a:ext cx="2760371" cy="1371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286072" y="5241974"/>
            <a:ext cx="5654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Jelikož jsou vstupní data měřena ve stejných jednotkách, analýza bude provedena na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kovarianční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matici, vstupní data jsou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centrov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průměrem →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Popis výstupů - příklad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86072" y="1507136"/>
                <a:ext cx="828092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Jelikož jsou proměnné hodnoceny ve stejných jednotkách, analýza je provedena na </a:t>
                </a:r>
                <a:r>
                  <a:rPr lang="cs-CZ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kovarianční</a:t>
                </a: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matici C:</a:t>
                </a: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D16349"/>
                  </a:buClr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Spočítáme-li determinant matice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, </a:t>
                </a: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dostáváme </a:t>
                </a:r>
                <a:r>
                  <a:rPr lang="cs-CZ" b="1" u="sng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vlastní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cs-CZ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 dosazení vlastních čísel spočítáme vlastní vektory:</a:t>
                </a: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2" y="1507136"/>
                <a:ext cx="8280920" cy="3970318"/>
              </a:xfrm>
              <a:prstGeom prst="rect">
                <a:avLst/>
              </a:prstGeom>
              <a:blipFill>
                <a:blip r:embed="rId2"/>
                <a:stretch>
                  <a:fillRect l="-515" t="-767" b="-13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11560" y="2204864"/>
                <a:ext cx="2759025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176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4864"/>
                <a:ext cx="2759025" cy="502958"/>
              </a:xfrm>
              <a:prstGeom prst="rect">
                <a:avLst/>
              </a:prstGeom>
              <a:blipFill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39552" y="3861048"/>
                <a:ext cx="12058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0">
                          <a:latin typeface="Cambria Math" panose="02040503050406030204" pitchFamily="18" charset="0"/>
                        </a:rPr>
                        <m:t>=184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61048"/>
                <a:ext cx="120588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93304" y="4283804"/>
                <a:ext cx="971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i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4" y="4283804"/>
                <a:ext cx="9716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93304" y="5517232"/>
                <a:ext cx="3451907" cy="530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  <m:e>
                                <m:r>
                                  <a:rPr lang="cs-CZ" sz="16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4" y="5517232"/>
                <a:ext cx="3451907" cy="5305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1619672" y="3882973"/>
            <a:ext cx="5409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buClr>
                <a:srgbClr val="D16349"/>
              </a:buClr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% rozptylu, které popisuje osa: 184/(184+14) *100 = 92.9 %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19673" y="4293096"/>
            <a:ext cx="5292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buClr>
                <a:srgbClr val="D16349"/>
              </a:buClr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% rozptylu, které popisuje osa: 14/(184+14) *100 = 7.1 %</a:t>
            </a:r>
          </a:p>
        </p:txBody>
      </p:sp>
      <p:sp>
        <p:nvSpPr>
          <p:cNvPr id="11" name="Pravá složená závorka 10"/>
          <p:cNvSpPr/>
          <p:nvPr/>
        </p:nvSpPr>
        <p:spPr>
          <a:xfrm>
            <a:off x="6885263" y="3892265"/>
            <a:ext cx="144016" cy="72000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7092280" y="3861048"/>
            <a:ext cx="2058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184+14=22+176 → PCA přerozděluje rozptyl původních dat</a:t>
            </a:r>
            <a:endParaRPr lang="cs-CZ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611560" y="2854034"/>
                <a:ext cx="4377865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Ι</m:t>
                          </m:r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6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176−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54034"/>
                <a:ext cx="4377865" cy="507960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3635896" y="3450486"/>
                <a:ext cx="9398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Ι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450486"/>
                <a:ext cx="93987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18"/>
          <p:cNvCxnSpPr/>
          <p:nvPr/>
        </p:nvCxnSpPr>
        <p:spPr>
          <a:xfrm flipV="1">
            <a:off x="8316416" y="2564904"/>
            <a:ext cx="0" cy="133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3419872" y="2564904"/>
            <a:ext cx="489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2195736" y="5517264"/>
            <a:ext cx="1663200" cy="28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 rot="10800000" flipH="1">
            <a:off x="3904968" y="5661264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4670999" y="5488157"/>
                <a:ext cx="2991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vlastní vektor asociovaný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9" y="5488157"/>
                <a:ext cx="2991653" cy="369332"/>
              </a:xfrm>
              <a:prstGeom prst="rect">
                <a:avLst/>
              </a:prstGeom>
              <a:blipFill>
                <a:blip r:embed="rId9"/>
                <a:stretch>
                  <a:fillRect l="-1629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Popis výstupů - příklad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93304" y="1331108"/>
                <a:ext cx="3451907" cy="530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  <m:e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4" y="1331108"/>
                <a:ext cx="3451907" cy="5305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251520" y="197911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00025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Nové osy (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jsou lineární kombinací původních proměnných: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507733" y="2420888"/>
                <a:ext cx="73766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=0,2169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+0,9762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)=0,2169∙1+0,9762∙(−5)=</m:t>
                      </m:r>
                      <m:r>
                        <a:rPr lang="en-US" sz="160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4,66</m:t>
                      </m:r>
                    </m:oMath>
                  </m:oMathPara>
                </a14:m>
                <a:endParaRPr lang="en-GB" sz="16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33" y="2420888"/>
                <a:ext cx="7376635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569934" y="2803287"/>
                <a:ext cx="78161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GB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b="0" i="0">
                        <a:latin typeface="Cambria Math" panose="02040503050406030204" pitchFamily="18" charset="0"/>
                      </a:rPr>
                      <m:t>=0,9762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GB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GB" sz="1600" b="0" i="0">
                        <a:latin typeface="Cambria Math" panose="02040503050406030204" pitchFamily="18" charset="0"/>
                      </a:rPr>
                      <m:t>0,2169</m:t>
                    </m:r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cs-CZ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0,9762</m:t>
                    </m:r>
                    <m:r>
                      <a:rPr lang="cs-CZ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∙1</m:t>
                    </m:r>
                    <m:r>
                      <a:rPr lang="cs-CZ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0,2169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cs-CZ" sz="16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(−5)</m:t>
                    </m:r>
                    <m:r>
                      <a:rPr lang="cs-CZ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2,06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34" y="2803287"/>
                <a:ext cx="7816114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délník 21"/>
          <p:cNvSpPr/>
          <p:nvPr/>
        </p:nvSpPr>
        <p:spPr>
          <a:xfrm>
            <a:off x="2481136" y="5013176"/>
            <a:ext cx="216000" cy="216024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bdélník 23"/>
          <p:cNvSpPr/>
          <p:nvPr/>
        </p:nvSpPr>
        <p:spPr>
          <a:xfrm>
            <a:off x="2084888" y="5193092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[101; 16]</a:t>
            </a:r>
            <a:endParaRPr lang="en-GB" dirty="0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026663"/>
            <a:ext cx="3427139" cy="3420000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3026663"/>
            <a:ext cx="3427139" cy="3420000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4907141" y="4293096"/>
            <a:ext cx="216000" cy="216024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4511165" y="3933056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[-4,66; 2,06]</a:t>
            </a:r>
            <a:endParaRPr lang="en-GB" dirty="0"/>
          </a:p>
        </p:txBody>
      </p:sp>
      <p:sp>
        <p:nvSpPr>
          <p:cNvPr id="30" name="Obdélník 29"/>
          <p:cNvSpPr/>
          <p:nvPr/>
        </p:nvSpPr>
        <p:spPr>
          <a:xfrm>
            <a:off x="6948264" y="3582501"/>
            <a:ext cx="2075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/>
              <a:t>PCA natočí datový prostor a vytvoří nové </a:t>
            </a:r>
            <a:r>
              <a:rPr lang="cs-CZ" dirty="0" smtClean="0"/>
              <a:t>osy tak, </a:t>
            </a:r>
            <a:r>
              <a:rPr lang="cs-CZ" dirty="0"/>
              <a:t>aby </a:t>
            </a:r>
            <a:r>
              <a:rPr lang="cs-CZ" dirty="0" smtClean="0"/>
              <a:t>popisovaly maximum variability původních dat.</a:t>
            </a:r>
          </a:p>
        </p:txBody>
      </p:sp>
    </p:spTree>
    <p:extLst>
      <p:ext uri="{BB962C8B-B14F-4D97-AF65-F5344CB8AC3E}">
        <p14:creationId xmlns:p14="http://schemas.microsoft.com/office/powerpoint/2010/main" val="18368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Popis výstupů - příklad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251519" y="1630541"/>
            <a:ext cx="85845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Každá </a:t>
            </a:r>
            <a:r>
              <a:rPr lang="cs-CZ" dirty="0"/>
              <a:t>další osa popisuje </a:t>
            </a:r>
            <a:r>
              <a:rPr lang="cs-CZ" dirty="0" smtClean="0"/>
              <a:t>rozptyl, </a:t>
            </a:r>
            <a:r>
              <a:rPr lang="cs-CZ" dirty="0"/>
              <a:t>který nebyl popsán osami předchozími – každá další osa je nezávislá </a:t>
            </a:r>
            <a:r>
              <a:rPr lang="cs-CZ" dirty="0" smtClean="0"/>
              <a:t>= </a:t>
            </a:r>
            <a:r>
              <a:rPr lang="cs-CZ" dirty="0"/>
              <a:t>kolmá na osy </a:t>
            </a:r>
            <a:r>
              <a:rPr lang="cs-CZ" dirty="0" smtClean="0"/>
              <a:t>předchozí.</a:t>
            </a:r>
            <a:endParaRPr lang="en-US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/>
              <a:t>Výběrem faktorových os přicházíme o </a:t>
            </a:r>
            <a:r>
              <a:rPr lang="cs-CZ" dirty="0" smtClean="0"/>
              <a:t>určité </a:t>
            </a:r>
            <a:r>
              <a:rPr lang="cs-CZ" dirty="0"/>
              <a:t>% </a:t>
            </a:r>
            <a:r>
              <a:rPr lang="cs-CZ" dirty="0" smtClean="0"/>
              <a:t>variability</a:t>
            </a:r>
            <a:endParaRPr lang="en-US" dirty="0" smtClean="0"/>
          </a:p>
          <a:p>
            <a:pPr marL="273050">
              <a:buClr>
                <a:srgbClr val="D16349"/>
              </a:buClr>
            </a:pPr>
            <a:r>
              <a:rPr lang="cs-CZ" dirty="0" smtClean="0"/>
              <a:t>původních dat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6" y="2132856"/>
            <a:ext cx="3427139" cy="3420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154" y="2132856"/>
            <a:ext cx="3427139" cy="342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4718" t="-5090" r="19903" b="36838"/>
          <a:stretch/>
        </p:blipFill>
        <p:spPr>
          <a:xfrm>
            <a:off x="6117976" y="5633885"/>
            <a:ext cx="2846512" cy="624337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6876256" y="5633885"/>
            <a:ext cx="504056" cy="31216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 rot="16865697">
            <a:off x="4795463" y="2932311"/>
            <a:ext cx="948995" cy="47792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 rot="21178176">
            <a:off x="2624716" y="3949448"/>
            <a:ext cx="948995" cy="47792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5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Grafické výstupy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64593" y="1362834"/>
            <a:ext cx="154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16349"/>
              </a:buClr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Biplot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korelací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539502" y="1628750"/>
          <a:ext cx="36004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Graph" r:id="rId4" imgW="3600000" imgH="3600000" progId="STATISTICA.Graph">
                  <p:embed/>
                </p:oleObj>
              </mc:Choice>
              <mc:Fallback>
                <p:oleObj name="Graph" r:id="rId4" imgW="360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02" y="1628750"/>
                        <a:ext cx="36004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1795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sp>
        <p:nvSpPr>
          <p:cNvPr id="8" name="TextBox 9"/>
          <p:cNvSpPr txBox="1"/>
          <p:nvPr/>
        </p:nvSpPr>
        <p:spPr>
          <a:xfrm>
            <a:off x="1835696" y="35730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proměnných</a:t>
            </a:r>
            <a:endParaRPr lang="cs-CZ" sz="1400" dirty="0"/>
          </a:p>
        </p:txBody>
      </p:sp>
      <p:sp>
        <p:nvSpPr>
          <p:cNvPr id="9" name="TextBox 10"/>
          <p:cNvSpPr txBox="1"/>
          <p:nvPr/>
        </p:nvSpPr>
        <p:spPr>
          <a:xfrm>
            <a:off x="2411760" y="551723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Jednotková kružnice - Hranice příspěvku k definici faktorové osy</a:t>
            </a:r>
          </a:p>
        </p:txBody>
      </p:sp>
      <p:cxnSp>
        <p:nvCxnSpPr>
          <p:cNvPr id="10" name="Straight Arrow Connector 13"/>
          <p:cNvCxnSpPr/>
          <p:nvPr/>
        </p:nvCxnSpPr>
        <p:spPr>
          <a:xfrm rot="5400000" flipH="1" flipV="1">
            <a:off x="-180528" y="4437112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4"/>
          <p:cNvCxnSpPr/>
          <p:nvPr/>
        </p:nvCxnSpPr>
        <p:spPr>
          <a:xfrm flipV="1">
            <a:off x="1475656" y="5085184"/>
            <a:ext cx="576064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7"/>
          <p:cNvCxnSpPr/>
          <p:nvPr/>
        </p:nvCxnSpPr>
        <p:spPr>
          <a:xfrm rot="5400000" flipH="1" flipV="1">
            <a:off x="2843808" y="4653136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8"/>
          <p:cNvCxnSpPr/>
          <p:nvPr/>
        </p:nvCxnSpPr>
        <p:spPr>
          <a:xfrm rot="5400000" flipH="1" flipV="1">
            <a:off x="2339752" y="2780928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9"/>
          <p:cNvCxnSpPr/>
          <p:nvPr/>
        </p:nvCxnSpPr>
        <p:spPr>
          <a:xfrm rot="10800000">
            <a:off x="1331640" y="3284984"/>
            <a:ext cx="792088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/>
          <p:cNvCxnSpPr/>
          <p:nvPr/>
        </p:nvCxnSpPr>
        <p:spPr>
          <a:xfrm rot="10800000">
            <a:off x="1403648" y="2852936"/>
            <a:ext cx="864096" cy="64807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4"/>
          <p:cNvCxnSpPr/>
          <p:nvPr/>
        </p:nvCxnSpPr>
        <p:spPr>
          <a:xfrm rot="10800000">
            <a:off x="1403648" y="3140969"/>
            <a:ext cx="808106" cy="407217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393108"/>
              </p:ext>
            </p:extLst>
          </p:nvPr>
        </p:nvGraphicFramePr>
        <p:xfrm>
          <a:off x="4499992" y="1700758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Graph" r:id="rId6" imgW="4320000" imgH="3600000" progId="STATISTICA.Graph">
                  <p:embed/>
                </p:oleObj>
              </mc:Choice>
              <mc:Fallback>
                <p:oleObj name="Graph" r:id="rId6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700758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9"/>
          <p:cNvSpPr txBox="1"/>
          <p:nvPr/>
        </p:nvSpPr>
        <p:spPr>
          <a:xfrm>
            <a:off x="6274181" y="42930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objektů</a:t>
            </a:r>
            <a:endParaRPr lang="cs-CZ" sz="1400" dirty="0"/>
          </a:p>
        </p:txBody>
      </p:sp>
      <p:cxnSp>
        <p:nvCxnSpPr>
          <p:cNvPr id="19" name="Straight Arrow Connector 30"/>
          <p:cNvCxnSpPr/>
          <p:nvPr/>
        </p:nvCxnSpPr>
        <p:spPr>
          <a:xfrm rot="16200000" flipV="1">
            <a:off x="6227291" y="3861048"/>
            <a:ext cx="360040" cy="36004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2"/>
          <p:cNvCxnSpPr/>
          <p:nvPr/>
        </p:nvCxnSpPr>
        <p:spPr>
          <a:xfrm flipV="1">
            <a:off x="7163395" y="3861048"/>
            <a:ext cx="504056" cy="43204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4"/>
          <p:cNvSpPr txBox="1"/>
          <p:nvPr/>
        </p:nvSpPr>
        <p:spPr>
          <a:xfrm>
            <a:off x="5435203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cxnSp>
        <p:nvCxnSpPr>
          <p:cNvPr id="22" name="Straight Arrow Connector 35"/>
          <p:cNvCxnSpPr/>
          <p:nvPr/>
        </p:nvCxnSpPr>
        <p:spPr>
          <a:xfrm rot="16200000" flipV="1">
            <a:off x="4643115" y="4077072"/>
            <a:ext cx="1368152" cy="136815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7"/>
          <p:cNvCxnSpPr/>
          <p:nvPr/>
        </p:nvCxnSpPr>
        <p:spPr>
          <a:xfrm flipV="1">
            <a:off x="6227291" y="5301208"/>
            <a:ext cx="576064" cy="144016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5838989" y="1340768"/>
            <a:ext cx="197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16349"/>
              </a:buClr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Biplot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vzdáleností</a:t>
            </a:r>
          </a:p>
        </p:txBody>
      </p:sp>
    </p:spTree>
    <p:extLst>
      <p:ext uri="{BB962C8B-B14F-4D97-AF65-F5344CB8AC3E}">
        <p14:creationId xmlns:p14="http://schemas.microsoft.com/office/powerpoint/2010/main" val="10577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0384" y="1702549"/>
            <a:ext cx="8500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Ideálně 2-3 osy, je však potřeba brát ohled na % rozptylu původních dat, který vybranými osami popíšeme.</a:t>
            </a:r>
          </a:p>
        </p:txBody>
      </p:sp>
    </p:spTree>
    <p:extLst>
      <p:ext uri="{BB962C8B-B14F-4D97-AF65-F5344CB8AC3E}">
        <p14:creationId xmlns:p14="http://schemas.microsoft.com/office/powerpoint/2010/main" val="17439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0384" y="1556792"/>
            <a:ext cx="8500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Kaiser-</a:t>
            </a: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Gutmanovo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kritérium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14375" indent="-285750">
              <a:buFont typeface="Wingdings" panose="05000000000000000000" pitchFamily="2" charset="2"/>
              <a:buChar char="ü"/>
            </a:pPr>
            <a:r>
              <a:rPr lang="cs-CZ" dirty="0" smtClean="0"/>
              <a:t>Pro další analýzu jsou vybrány osy s vlastním číslem &gt;1 (korelace) nebo větším než je průměrné </a:t>
            </a:r>
            <a:r>
              <a:rPr lang="cs-CZ" dirty="0" err="1" smtClean="0"/>
              <a:t>eigenvalue</a:t>
            </a:r>
            <a:r>
              <a:rPr lang="cs-CZ" dirty="0" smtClean="0"/>
              <a:t> (kovariance) </a:t>
            </a:r>
          </a:p>
          <a:p>
            <a:pPr marL="714375" indent="-285750">
              <a:buFont typeface="Wingdings" panose="05000000000000000000" pitchFamily="2" charset="2"/>
              <a:buChar char="ü"/>
            </a:pPr>
            <a:r>
              <a:rPr lang="cs-CZ" dirty="0" smtClean="0"/>
              <a:t>Logika je vybírat osy, které přispívají k vysvětlení variability dat více než připadá rovnoměrným rozdělením variability 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0384" y="1340768"/>
            <a:ext cx="8500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Scree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plot</a:t>
            </a:r>
          </a:p>
          <a:p>
            <a:pPr marL="809625" indent="-285750">
              <a:buFont typeface="Wingdings" panose="05000000000000000000" pitchFamily="2" charset="2"/>
              <a:buChar char="ü"/>
            </a:pPr>
            <a:r>
              <a:rPr lang="cs-CZ" dirty="0" smtClean="0"/>
              <a:t>Grafický nástroj hledající zlom ve vztahu počtu os a vyčerpané variability </a:t>
            </a: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35396"/>
              </p:ext>
            </p:extLst>
          </p:nvPr>
        </p:nvGraphicFramePr>
        <p:xfrm>
          <a:off x="323528" y="2204864"/>
          <a:ext cx="5463547" cy="409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04864"/>
                        <a:ext cx="5463547" cy="4097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1691856" y="4293272"/>
            <a:ext cx="3168000" cy="0"/>
          </a:xfrm>
          <a:prstGeom prst="line">
            <a:avLst/>
          </a:prstGeom>
          <a:ln w="19050">
            <a:solidFill>
              <a:srgbClr val="D16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6136" y="3429000"/>
            <a:ext cx="3174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Zlom ve vztahu mezi počtem nových os a popsanou variabilitou – pro další analýzu budou použity první dvě faktorové osy.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Tyto osy popisují téměř 96 % rozptylu původních dat.</a:t>
            </a:r>
            <a:endParaRPr lang="cs-CZ" dirty="0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75856" y="4581128"/>
            <a:ext cx="25922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512" y="1353542"/>
            <a:ext cx="867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Sheppardův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diagram</a:t>
            </a:r>
          </a:p>
          <a:p>
            <a:pPr marL="714375" indent="-285750">
              <a:buClr>
                <a:srgbClr val="D16349"/>
              </a:buClr>
              <a:buFont typeface="Wingdings" panose="05000000000000000000" pitchFamily="2" charset="2"/>
              <a:buChar char="ü"/>
            </a:pPr>
            <a:r>
              <a:rPr lang="cs-CZ" dirty="0" smtClean="0"/>
              <a:t>Vykresluje vzdálenosti </a:t>
            </a:r>
            <a:r>
              <a:rPr lang="cs-CZ" dirty="0"/>
              <a:t>v prostoru původních proměnných </a:t>
            </a:r>
            <a:r>
              <a:rPr lang="cs-CZ" dirty="0" smtClean="0"/>
              <a:t>proti vzdálenostem na nových osách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7077"/>
              </p:ext>
            </p:extLst>
          </p:nvPr>
        </p:nvGraphicFramePr>
        <p:xfrm>
          <a:off x="251520" y="2246311"/>
          <a:ext cx="5544616" cy="415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46311"/>
                        <a:ext cx="5544616" cy="415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/>
          <p:nvPr/>
        </p:nvSpPr>
        <p:spPr>
          <a:xfrm>
            <a:off x="2987824" y="2997024"/>
            <a:ext cx="1800000" cy="648000"/>
          </a:xfrm>
          <a:prstGeom prst="rect">
            <a:avLst/>
          </a:prstGeom>
          <a:noFill/>
          <a:ln w="38100">
            <a:solidFill>
              <a:srgbClr val="D163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6"/>
          <p:cNvSpPr/>
          <p:nvPr/>
        </p:nvSpPr>
        <p:spPr>
          <a:xfrm>
            <a:off x="1187624" y="4329256"/>
            <a:ext cx="900000" cy="1368000"/>
          </a:xfrm>
          <a:prstGeom prst="rect">
            <a:avLst/>
          </a:prstGeom>
          <a:noFill/>
          <a:ln w="38100">
            <a:solidFill>
              <a:srgbClr val="D163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7"/>
          <p:cNvSpPr txBox="1"/>
          <p:nvPr/>
        </p:nvSpPr>
        <p:spPr>
          <a:xfrm>
            <a:off x="6480720" y="2492896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optimální z hlediska zachování vzdáleností objektů lze považovat dvě nebo tři dimenze.</a:t>
            </a:r>
            <a:endParaRPr lang="cs-CZ" dirty="0"/>
          </a:p>
        </p:txBody>
      </p:sp>
      <p:cxnSp>
        <p:nvCxnSpPr>
          <p:cNvPr id="11" name="Straight Connector 9"/>
          <p:cNvCxnSpPr/>
          <p:nvPr/>
        </p:nvCxnSpPr>
        <p:spPr>
          <a:xfrm flipV="1">
            <a:off x="4823320" y="3129029"/>
            <a:ext cx="1692896" cy="227963"/>
          </a:xfrm>
          <a:prstGeom prst="line">
            <a:avLst/>
          </a:prstGeom>
          <a:ln w="28575">
            <a:solidFill>
              <a:srgbClr val="D16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/>
          <p:cNvCxnSpPr>
            <a:endCxn id="13" idx="1"/>
          </p:cNvCxnSpPr>
          <p:nvPr/>
        </p:nvCxnSpPr>
        <p:spPr>
          <a:xfrm>
            <a:off x="5283156" y="3501008"/>
            <a:ext cx="1233060" cy="965721"/>
          </a:xfrm>
          <a:prstGeom prst="line">
            <a:avLst/>
          </a:prstGeom>
          <a:ln w="28575">
            <a:solidFill>
              <a:srgbClr val="D1634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/>
          <p:nvPr/>
        </p:nvSpPr>
        <p:spPr>
          <a:xfrm>
            <a:off x="6516216" y="4005064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použití všech dimenzí jsou vzdálenosti perfektně zachovány.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0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Samostatný úkol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7736" y="1375023"/>
            <a:ext cx="8714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Skript s řešením zašlete na brozova</a:t>
            </a:r>
            <a:r>
              <a:rPr lang="en-US" dirty="0" smtClean="0">
                <a:latin typeface="Calibri" panose="020F0502020204030204" pitchFamily="34" charset="0"/>
              </a:rPr>
              <a:t>@</a:t>
            </a:r>
            <a:r>
              <a:rPr lang="cs-CZ" dirty="0" smtClean="0">
                <a:latin typeface="Calibri" panose="020F0502020204030204" pitchFamily="34" charset="0"/>
              </a:rPr>
              <a:t>iba.muni.cz. </a:t>
            </a:r>
          </a:p>
          <a:p>
            <a:pPr marL="285750" indent="-285750">
              <a:lnSpc>
                <a:spcPct val="150000"/>
              </a:lnSpc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Vstupem </a:t>
            </a:r>
            <a:r>
              <a:rPr lang="cs-CZ" dirty="0" smtClean="0">
                <a:latin typeface="Calibri" panose="020F0502020204030204" pitchFamily="34" charset="0"/>
              </a:rPr>
              <a:t>je </a:t>
            </a:r>
            <a:r>
              <a:rPr lang="cs-CZ" dirty="0" smtClean="0">
                <a:latin typeface="Calibri" panose="020F0502020204030204" pitchFamily="34" charset="0"/>
              </a:rPr>
              <a:t>matice korelací/kovariancí</a:t>
            </a:r>
            <a:r>
              <a:rPr lang="cs-CZ" dirty="0" smtClean="0">
                <a:latin typeface="Calibri" panose="020F0502020204030204" pitchFamily="34" charset="0"/>
              </a:rPr>
              <a:t>? Jaká je dimenze této </a:t>
            </a:r>
            <a:r>
              <a:rPr lang="cs-CZ" dirty="0" smtClean="0">
                <a:latin typeface="Calibri" panose="020F0502020204030204" pitchFamily="34" charset="0"/>
              </a:rPr>
              <a:t>matice?</a:t>
            </a:r>
            <a:endParaRPr lang="cs-CZ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Jaká je hodnota prvních dvou vlastních </a:t>
            </a:r>
            <a:r>
              <a:rPr lang="cs-CZ" dirty="0" smtClean="0">
                <a:latin typeface="Calibri" panose="020F0502020204030204" pitchFamily="34" charset="0"/>
              </a:rPr>
              <a:t>čísel? </a:t>
            </a:r>
            <a:r>
              <a:rPr lang="cs-CZ" dirty="0" smtClean="0">
                <a:latin typeface="Calibri" panose="020F0502020204030204" pitchFamily="34" charset="0"/>
              </a:rPr>
              <a:t>Co tyto hodnoty </a:t>
            </a:r>
            <a:r>
              <a:rPr lang="cs-CZ" dirty="0" smtClean="0">
                <a:latin typeface="Calibri" panose="020F0502020204030204" pitchFamily="34" charset="0"/>
              </a:rPr>
              <a:t>popisují?</a:t>
            </a:r>
            <a:endParaRPr lang="cs-CZ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Jaký počet os  byste vybrali pro popis dat dle Kaiser-</a:t>
            </a:r>
            <a:r>
              <a:rPr lang="cs-CZ" dirty="0" err="1" smtClean="0">
                <a:latin typeface="Calibri" panose="020F0502020204030204" pitchFamily="34" charset="0"/>
              </a:rPr>
              <a:t>Gutmanova</a:t>
            </a:r>
            <a:r>
              <a:rPr lang="cs-CZ" dirty="0" smtClean="0">
                <a:latin typeface="Calibri" panose="020F0502020204030204" pitchFamily="34" charset="0"/>
              </a:rPr>
              <a:t> kritéria </a:t>
            </a:r>
            <a:r>
              <a:rPr lang="cs-CZ" dirty="0" smtClean="0">
                <a:latin typeface="Calibri" panose="020F0502020204030204" pitchFamily="34" charset="0"/>
              </a:rPr>
              <a:t>a </a:t>
            </a:r>
            <a:r>
              <a:rPr lang="cs-CZ" dirty="0" smtClean="0">
                <a:latin typeface="Calibri" panose="020F0502020204030204" pitchFamily="34" charset="0"/>
              </a:rPr>
              <a:t>dle </a:t>
            </a:r>
            <a:r>
              <a:rPr lang="cs-CZ" dirty="0" err="1" smtClean="0">
                <a:latin typeface="Calibri" panose="020F0502020204030204" pitchFamily="34" charset="0"/>
              </a:rPr>
              <a:t>Sheppardova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</a:rPr>
              <a:t>diagram? </a:t>
            </a:r>
            <a:r>
              <a:rPr lang="cs-CZ" dirty="0" smtClean="0">
                <a:latin typeface="Calibri" panose="020F0502020204030204" pitchFamily="34" charset="0"/>
              </a:rPr>
              <a:t>Jaké % rozptylu dat popisuje vybraný počet </a:t>
            </a:r>
            <a:r>
              <a:rPr lang="cs-CZ" dirty="0" smtClean="0">
                <a:latin typeface="Calibri" panose="020F0502020204030204" pitchFamily="34" charset="0"/>
              </a:rPr>
              <a:t>os</a:t>
            </a:r>
            <a:r>
              <a:rPr lang="cs-CZ" dirty="0">
                <a:latin typeface="Calibri" panose="020F0502020204030204" pitchFamily="34" charset="0"/>
              </a:rPr>
              <a:t>?</a:t>
            </a:r>
            <a:endParaRPr lang="cs-CZ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Z </a:t>
            </a:r>
            <a:r>
              <a:rPr lang="cs-CZ" dirty="0" err="1" smtClean="0">
                <a:latin typeface="Calibri" panose="020F0502020204030204" pitchFamily="34" charset="0"/>
              </a:rPr>
              <a:t>biplotu</a:t>
            </a:r>
            <a:r>
              <a:rPr lang="cs-CZ" dirty="0" smtClean="0">
                <a:latin typeface="Calibri" panose="020F0502020204030204" pitchFamily="34" charset="0"/>
              </a:rPr>
              <a:t> korelací a vzdáleností řešte:</a:t>
            </a:r>
          </a:p>
          <a:p>
            <a:pPr marL="717550" indent="-342900">
              <a:lnSpc>
                <a:spcPct val="150000"/>
              </a:lnSpc>
              <a:buClr>
                <a:srgbClr val="D16349"/>
              </a:buClr>
              <a:buFont typeface="+mj-lt"/>
              <a:buAutoNum type="alphaLcParenR"/>
            </a:pPr>
            <a:r>
              <a:rPr lang="cs-CZ" dirty="0" smtClean="0">
                <a:latin typeface="Calibri" panose="020F0502020204030204" pitchFamily="34" charset="0"/>
              </a:rPr>
              <a:t>Jaká je korelace (kladná/záporná) váhy a délky vozidla?</a:t>
            </a:r>
          </a:p>
          <a:p>
            <a:pPr marL="717550" indent="-342900">
              <a:lnSpc>
                <a:spcPct val="150000"/>
              </a:lnSpc>
              <a:buClr>
                <a:srgbClr val="D16349"/>
              </a:buClr>
              <a:buFont typeface="+mj-lt"/>
              <a:buAutoNum type="alphaLcParenR"/>
            </a:pPr>
            <a:r>
              <a:rPr lang="cs-CZ" dirty="0" smtClean="0">
                <a:latin typeface="Calibri" panose="020F0502020204030204" pitchFamily="34" charset="0"/>
              </a:rPr>
              <a:t>Jaká je korelace </a:t>
            </a:r>
            <a:r>
              <a:rPr lang="cs-CZ" dirty="0">
                <a:latin typeface="Calibri" panose="020F0502020204030204" pitchFamily="34" charset="0"/>
              </a:rPr>
              <a:t>(kladná/záporná) </a:t>
            </a:r>
            <a:r>
              <a:rPr lang="cs-CZ" dirty="0" smtClean="0">
                <a:latin typeface="Calibri" panose="020F0502020204030204" pitchFamily="34" charset="0"/>
              </a:rPr>
              <a:t>efektivity spotřeby paliva („</a:t>
            </a:r>
            <a:r>
              <a:rPr lang="cs-CZ" dirty="0" err="1" smtClean="0">
                <a:latin typeface="Calibri" panose="020F0502020204030204" pitchFamily="34" charset="0"/>
              </a:rPr>
              <a:t>fuel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efficiency</a:t>
            </a:r>
            <a:r>
              <a:rPr lang="cs-CZ" dirty="0" smtClean="0">
                <a:latin typeface="Calibri" panose="020F0502020204030204" pitchFamily="34" charset="0"/>
              </a:rPr>
              <a:t>“) a velikosti motoru („</a:t>
            </a:r>
            <a:r>
              <a:rPr lang="cs-CZ" dirty="0" err="1" smtClean="0">
                <a:latin typeface="Calibri" panose="020F0502020204030204" pitchFamily="34" charset="0"/>
              </a:rPr>
              <a:t>engine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size</a:t>
            </a:r>
            <a:r>
              <a:rPr lang="cs-CZ" dirty="0" smtClean="0">
                <a:latin typeface="Calibri" panose="020F0502020204030204" pitchFamily="34" charset="0"/>
              </a:rPr>
              <a:t>“)?</a:t>
            </a:r>
          </a:p>
          <a:p>
            <a:pPr marL="717550" indent="-342900">
              <a:lnSpc>
                <a:spcPct val="150000"/>
              </a:lnSpc>
              <a:buClr>
                <a:srgbClr val="D16349"/>
              </a:buClr>
              <a:buFont typeface="+mj-lt"/>
              <a:buAutoNum type="alphaLcParenR"/>
            </a:pPr>
            <a:r>
              <a:rPr lang="cs-CZ" dirty="0" smtClean="0">
                <a:latin typeface="Calibri" panose="020F0502020204030204" pitchFamily="34" charset="0"/>
              </a:rPr>
              <a:t>Uveďte parametr, který nejvíce přispívá k definici druhé hlavní komponenty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  <a:endParaRPr lang="cs-CZ" dirty="0" smtClean="0">
              <a:latin typeface="Calibri" panose="020F0502020204030204" pitchFamily="34" charset="0"/>
            </a:endParaRPr>
          </a:p>
          <a:p>
            <a:pPr marL="717550" indent="-342900">
              <a:lnSpc>
                <a:spcPct val="150000"/>
              </a:lnSpc>
              <a:buClr>
                <a:srgbClr val="D16349"/>
              </a:buClr>
              <a:buFont typeface="+mj-lt"/>
              <a:buAutoNum type="alphaLcParenR"/>
            </a:pPr>
            <a:r>
              <a:rPr lang="cs-CZ" dirty="0" smtClean="0">
                <a:latin typeface="Calibri" panose="020F0502020204030204" pitchFamily="34" charset="0"/>
              </a:rPr>
              <a:t>Popište velikost motoru („</a:t>
            </a:r>
            <a:r>
              <a:rPr lang="cs-CZ" dirty="0" err="1" smtClean="0">
                <a:latin typeface="Calibri" panose="020F0502020204030204" pitchFamily="34" charset="0"/>
              </a:rPr>
              <a:t>engine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size</a:t>
            </a:r>
            <a:r>
              <a:rPr lang="cs-CZ" dirty="0" smtClean="0">
                <a:latin typeface="Calibri" panose="020F0502020204030204" pitchFamily="34" charset="0"/>
              </a:rPr>
              <a:t>“) a efektivitu paliva („</a:t>
            </a:r>
            <a:r>
              <a:rPr lang="cs-CZ" dirty="0" err="1" smtClean="0">
                <a:latin typeface="Calibri" panose="020F0502020204030204" pitchFamily="34" charset="0"/>
              </a:rPr>
              <a:t>fuel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efficiency</a:t>
            </a:r>
            <a:r>
              <a:rPr lang="cs-CZ" dirty="0" smtClean="0">
                <a:latin typeface="Calibri" panose="020F0502020204030204" pitchFamily="34" charset="0"/>
              </a:rPr>
              <a:t>“) modelu S-</a:t>
            </a:r>
            <a:r>
              <a:rPr lang="cs-CZ" dirty="0" err="1" smtClean="0">
                <a:latin typeface="Calibri" panose="020F0502020204030204" pitchFamily="34" charset="0"/>
              </a:rPr>
              <a:t>class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Analýza hlavních komponent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412776"/>
            <a:ext cx="8534400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 převážné většině případů existují mezi dimenzemi </a:t>
            </a:r>
            <a:r>
              <a:rPr lang="cs-CZ" b="1" dirty="0" smtClean="0"/>
              <a:t>korelační</a:t>
            </a:r>
            <a:r>
              <a:rPr lang="cs-CZ" dirty="0" smtClean="0"/>
              <a:t> </a:t>
            </a:r>
            <a:r>
              <a:rPr lang="cs-CZ" b="1" dirty="0" smtClean="0"/>
              <a:t>vztahy</a:t>
            </a:r>
            <a:r>
              <a:rPr lang="cs-CZ" dirty="0" smtClean="0"/>
              <a:t>, tedy dimenze se </a:t>
            </a:r>
            <a:r>
              <a:rPr lang="cs-CZ" b="1" dirty="0" smtClean="0"/>
              <a:t>navzájem vysvětlují </a:t>
            </a:r>
            <a:r>
              <a:rPr lang="cs-CZ" dirty="0" smtClean="0"/>
              <a:t>a pro popis kompletní informace v datech </a:t>
            </a:r>
            <a:r>
              <a:rPr lang="cs-CZ" b="1" dirty="0" smtClean="0"/>
              <a:t>není třeba všech dimenzí vstupního souboru.</a:t>
            </a:r>
            <a:endParaRPr lang="cs-CZ" b="1" dirty="0"/>
          </a:p>
        </p:txBody>
      </p:sp>
      <p:sp>
        <p:nvSpPr>
          <p:cNvPr id="2" name="Šipka dolů 1"/>
          <p:cNvSpPr/>
          <p:nvPr/>
        </p:nvSpPr>
        <p:spPr>
          <a:xfrm>
            <a:off x="4166900" y="2708920"/>
            <a:ext cx="380176" cy="413382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3"/>
          <p:cNvSpPr txBox="1">
            <a:spLocks/>
          </p:cNvSpPr>
          <p:nvPr/>
        </p:nvSpPr>
        <p:spPr bwMode="auto">
          <a:xfrm>
            <a:off x="1475656" y="3501008"/>
            <a:ext cx="5808402" cy="1728192"/>
          </a:xfrm>
          <a:prstGeom prst="roundRect">
            <a:avLst/>
          </a:prstGeom>
          <a:solidFill>
            <a:srgbClr val="E8B3A6"/>
          </a:solidFill>
          <a:ln w="9525">
            <a:solidFill>
              <a:srgbClr val="D16349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Popis a vizualizace vztahů mezi proměnnými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Výběr neredundantních proměnných pro další analýzy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Vytvoření zástupných faktorových os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Identifikace shluků v datech spjatých s variabilitou dat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Identifikace vícerozměrně odlehlých objektů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0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vstup?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2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</a:t>
            </a:r>
            <a:r>
              <a:rPr lang="cs-CZ" dirty="0"/>
              <a:t>vstup?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384" y="1556792"/>
            <a:ext cx="8500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Pracuje s asociační maticí korelací/kovariancí.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Kdy použijeme kterou matici?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Jaká bude dimenze matic?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1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/>
          <p:cNvCxnSpPr/>
          <p:nvPr/>
        </p:nvCxnSpPr>
        <p:spPr>
          <a:xfrm>
            <a:off x="3976936" y="5805264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211960" y="5888561"/>
            <a:ext cx="45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dirty="0" smtClean="0"/>
              <a:t>Pokud D(x</a:t>
            </a:r>
            <a:r>
              <a:rPr lang="cs-CZ" baseline="-25000" dirty="0" smtClean="0"/>
              <a:t>1</a:t>
            </a:r>
            <a:r>
              <a:rPr lang="cs-CZ" dirty="0" smtClean="0"/>
              <a:t>)=D(x</a:t>
            </a:r>
            <a:r>
              <a:rPr lang="cs-CZ" baseline="-25000" dirty="0" smtClean="0"/>
              <a:t>2</a:t>
            </a:r>
            <a:r>
              <a:rPr lang="cs-CZ" dirty="0" smtClean="0"/>
              <a:t>)=1 → kovariance = korelace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předpoklady?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</a:t>
            </a:r>
            <a:r>
              <a:rPr lang="cs-CZ" dirty="0"/>
              <a:t>předpoklady?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79512" y="1401376"/>
            <a:ext cx="8750424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Více objektů než proměnných (obvykle se uvádí 10x větší počet objektů než proměnných)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Souvisí s výpočtem asociační matice – korelace/kovariance vyžadují zhruba normální rozdělení proměnných.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436477" y="3472818"/>
            <a:ext cx="626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D16349"/>
                </a:solidFill>
              </a:rPr>
              <a:t>ALE! Jaké mohou být výjimky?</a:t>
            </a:r>
            <a:endParaRPr lang="en-GB" sz="2800" b="1" dirty="0">
              <a:solidFill>
                <a:srgbClr val="D16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290736"/>
            <a:ext cx="8826375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korelačního koeficientu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2784177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Identifikace</a:t>
            </a: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shluk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ů</a:t>
            </a: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2784177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Identifikace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odlehlých hodnot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3420616" y="567464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1475928" y="3530724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1634678" y="4234780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1418778" y="413953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1426716" y="5595268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263299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260759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1126678" y="396808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893441" y="54269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1761678" y="52872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953766" y="51650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1791841" y="52126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953766" y="52587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1680716" y="52491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912491" y="51285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1801366" y="537143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912491" y="50904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2085528" y="52126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893441" y="532380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831528" y="50713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2115691" y="51285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995041" y="50348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965003" y="4298280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3047553" y="42982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945953" y="43824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3006278" y="43363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884041" y="4493543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884041" y="43538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3015803" y="44665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3168203" y="44840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5635476" y="3956967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7929414" y="5654005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5964982" y="3530724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0,762</a:t>
            </a: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0,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001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6156176" y="4228430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5940276" y="413318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5948214" y="5598442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6313339" y="537460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6322864" y="52158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6565751" y="51872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6372200" y="5124251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6228184" y="5412283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6474941" y="5234359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6372200" y="5484291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7729389" y="43395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6" name="Rectangle 3"/>
          <p:cNvSpPr txBox="1">
            <a:spLocks/>
          </p:cNvSpPr>
          <p:nvPr/>
        </p:nvSpPr>
        <p:spPr bwMode="auto">
          <a:xfrm>
            <a:off x="286072" y="1687225"/>
            <a:ext cx="8750424" cy="7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Výjimkou jsou situace, kdy provádíme analýzu za účelem identifikace shluků / odlehlých hodnot.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1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4332</TotalTime>
  <Words>972</Words>
  <Application>Microsoft Office PowerPoint</Application>
  <PresentationFormat>Předvádění na obrazovce (4:3)</PresentationFormat>
  <Paragraphs>170</Paragraphs>
  <Slides>19</Slides>
  <Notes>14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Wingdings 2</vt:lpstr>
      <vt:lpstr>Administrativní</vt:lpstr>
      <vt:lpstr>Rovnice</vt:lpstr>
      <vt:lpstr>Graph</vt:lpstr>
      <vt:lpstr>Bi8600: Vícerozměrné metody  3. cvičení</vt:lpstr>
      <vt:lpstr>Analýza hlavních komponent – jaký je cíl?</vt:lpstr>
      <vt:lpstr>Analýza hlavních komponent – jaký je cíl?</vt:lpstr>
      <vt:lpstr>Analýza hlavních komponent – vstup?</vt:lpstr>
      <vt:lpstr>Analýza hlavních komponent – vstup?</vt:lpstr>
      <vt:lpstr>Jaký je vztah mezi kovariancí a korelací?</vt:lpstr>
      <vt:lpstr>Analýza hlavních komponent – předpoklady?</vt:lpstr>
      <vt:lpstr>Analýza hlavních komponent – předpoklady?</vt:lpstr>
      <vt:lpstr>Problémy s výpočtem korelačního koeficientu</vt:lpstr>
      <vt:lpstr>Popis výstupů - příklad</vt:lpstr>
      <vt:lpstr>Popis výstupů - příklad</vt:lpstr>
      <vt:lpstr>Popis výstupů - příklad</vt:lpstr>
      <vt:lpstr>Popis výstupů - příklad</vt:lpstr>
      <vt:lpstr>Grafické výstupy</vt:lpstr>
      <vt:lpstr>Jaký počet os popisuje dostatečně datový soubor?</vt:lpstr>
      <vt:lpstr>Jaký počet os popisuje dostatečně datový soubor?</vt:lpstr>
      <vt:lpstr>Jaký počet os popisuje dostatečně datový soubor?</vt:lpstr>
      <vt:lpstr>Jaký počet os popisuje dostatečně datový soubor?</vt:lpstr>
      <vt:lpstr>Samostatný 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brozova</cp:lastModifiedBy>
  <cp:revision>314</cp:revision>
  <dcterms:created xsi:type="dcterms:W3CDTF">2012-09-19T11:32:44Z</dcterms:created>
  <dcterms:modified xsi:type="dcterms:W3CDTF">2017-11-21T13:05:22Z</dcterms:modified>
</cp:coreProperties>
</file>