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52" r:id="rId2"/>
    <p:sldId id="440" r:id="rId3"/>
    <p:sldId id="442" r:id="rId4"/>
    <p:sldId id="441" r:id="rId5"/>
    <p:sldId id="448" r:id="rId6"/>
    <p:sldId id="444" r:id="rId7"/>
    <p:sldId id="445" r:id="rId8"/>
    <p:sldId id="446" r:id="rId9"/>
    <p:sldId id="447" r:id="rId10"/>
    <p:sldId id="419" r:id="rId11"/>
    <p:sldId id="425" r:id="rId12"/>
    <p:sldId id="438" r:id="rId13"/>
    <p:sldId id="439" r:id="rId14"/>
    <p:sldId id="421" r:id="rId15"/>
    <p:sldId id="426" r:id="rId16"/>
    <p:sldId id="427" r:id="rId17"/>
    <p:sldId id="428" r:id="rId18"/>
    <p:sldId id="429" r:id="rId19"/>
    <p:sldId id="430" r:id="rId20"/>
    <p:sldId id="431" r:id="rId21"/>
    <p:sldId id="435" r:id="rId22"/>
    <p:sldId id="434" r:id="rId23"/>
    <p:sldId id="433" r:id="rId24"/>
    <p:sldId id="42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E6A89A"/>
    <a:srgbClr val="D16349"/>
    <a:srgbClr val="4F81BD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6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05.12.2017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20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566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72283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05.12.2017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05.12.2017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05.12.2017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05.12.2017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05.12.2017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05.12.2017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2308324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Opakování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Ordinační metody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K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orespondenční analýza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Nemetrické </a:t>
            </a: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škálování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Diskriminační analýza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5709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Bi8600: Vícerozměrné metody </a:t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4.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- cíle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4138201"/>
            <a:ext cx="56015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Využití: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antropologii pro klasifikaci koster,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medicíně k určení rizikovosti pacientů,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ve finančnictví k předvídání krachů firem,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biologii ke klasifikaci rostlin,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sociologii u psychologických testů.</a:t>
            </a:r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395064" y="1844824"/>
            <a:ext cx="8316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zástupných proměnných</a:t>
            </a:r>
            <a:r>
              <a:rPr lang="cs-CZ" dirty="0" smtClean="0"/>
              <a:t>, které nejlépe odliší skupiny objektů.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pravidla pro klasifikaci </a:t>
            </a:r>
            <a:r>
              <a:rPr lang="cs-CZ" dirty="0" smtClean="0"/>
              <a:t>objektů do skupin.</a:t>
            </a:r>
          </a:p>
          <a:p>
            <a:pPr marL="809625" indent="-342900">
              <a:buAutoNum type="alphaLcParenR"/>
            </a:pPr>
            <a:r>
              <a:rPr lang="cs-CZ" dirty="0" smtClean="0"/>
              <a:t>Identifikace proměnných diskriminujících </a:t>
            </a:r>
            <a:r>
              <a:rPr lang="cs-CZ" dirty="0"/>
              <a:t>mezi předem danými skupinami </a:t>
            </a:r>
            <a:r>
              <a:rPr lang="cs-CZ" dirty="0" smtClean="0"/>
              <a:t>objektů. </a:t>
            </a:r>
          </a:p>
          <a:p>
            <a:pPr marL="809625" indent="-342900">
              <a:buAutoNum type="alphaLcParenR"/>
            </a:pPr>
            <a:r>
              <a:rPr lang="cs-CZ" dirty="0" smtClean="0"/>
              <a:t>Vyhodnocení klasifikace pro objekty, u kterých známe zařazení do skupin.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cs-CZ" b="1" u="sng" dirty="0" smtClean="0"/>
              <a:t>Klasifikace</a:t>
            </a:r>
            <a:r>
              <a:rPr lang="cs-CZ" dirty="0" smtClean="0"/>
              <a:t> nových objektů do skupin.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Výběr proměnných do modelu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32048" y="1484784"/>
            <a:ext cx="8316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Výběr provádíme na základě: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Expertní znalosti proměnných (zohledňujeme např. finanční zátěž, chybovost měření, vyplněnost).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Pozorovaných dat (hodnotíme korelace proměnných, přínos unikátní informace - % rozptylu, které popisuje, příspěvek k diskriminaci, atd. 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err="1" smtClean="0"/>
              <a:t>Dopředné</a:t>
            </a:r>
            <a:r>
              <a:rPr lang="cs-CZ" dirty="0" smtClean="0"/>
              <a:t>/zpětné eliminace (proměnné jsou postupně přidávány/odebírány  tak, aby došlo k významnému „zlepšení“ </a:t>
            </a:r>
            <a:r>
              <a:rPr lang="cs-CZ" dirty="0"/>
              <a:t>modelu).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0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algoritmus 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89736" y="1630541"/>
            <a:ext cx="48143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2 fáze výpočtu:</a:t>
            </a:r>
          </a:p>
          <a:p>
            <a:pPr marL="342900" indent="-342900">
              <a:buFont typeface="+mj-lt"/>
              <a:buAutoNum type="arabicPeriod"/>
            </a:pPr>
            <a:endParaRPr lang="cs-CZ" b="1" u="sng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Vytvoření </a:t>
            </a:r>
            <a:r>
              <a:rPr lang="cs-CZ" u="sng" dirty="0" smtClean="0"/>
              <a:t>kanonických os</a:t>
            </a:r>
            <a:endParaRPr lang="cs-CZ" dirty="0"/>
          </a:p>
          <a:p>
            <a:endParaRPr lang="cs-CZ" dirty="0" smtClean="0"/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Z </a:t>
            </a:r>
            <a:r>
              <a:rPr lang="cs-CZ" dirty="0"/>
              <a:t>původně vysokého počtu parametrů vytvoříme nové osy, které odliší shluky v </a:t>
            </a:r>
            <a:r>
              <a:rPr lang="cs-CZ" dirty="0" smtClean="0"/>
              <a:t>datech.</a:t>
            </a:r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Pomocí vlastních čísel opět vybíráme počet os, které nejlépe popisují rozdíl mezi skupinami.</a:t>
            </a:r>
            <a:endParaRPr lang="cs-CZ" dirty="0"/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/>
              <a:t>O</a:t>
            </a:r>
            <a:r>
              <a:rPr lang="cs-CZ" dirty="0" smtClean="0"/>
              <a:t>sy nejsou v prostoru původních proměnných ortogonální (jako tomu bylo u PCA).</a:t>
            </a:r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Maximální počet os je roven počtu skupin mínus jedna.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5439" t="16391" r="56615" b="5281"/>
          <a:stretch/>
        </p:blipFill>
        <p:spPr>
          <a:xfrm>
            <a:off x="5004048" y="1544080"/>
            <a:ext cx="3878208" cy="45399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37708" y="6084004"/>
            <a:ext cx="2598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/>
            <a:r>
              <a:rPr lang="cs-CZ" dirty="0" err="1" smtClean="0"/>
              <a:t>Kenkel</a:t>
            </a:r>
            <a:r>
              <a:rPr lang="cs-CZ" dirty="0" smtClean="0"/>
              <a:t> et al. (2002)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7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algoritmus II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24544" y="1630541"/>
            <a:ext cx="8711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2 fáze výpočtu:</a:t>
            </a:r>
          </a:p>
          <a:p>
            <a:pPr marL="609600"/>
            <a:endParaRPr lang="cs-CZ" u="sng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u="sng" dirty="0" smtClean="0"/>
              <a:t>Klasifikace</a:t>
            </a:r>
            <a:r>
              <a:rPr lang="cs-CZ" dirty="0" smtClean="0"/>
              <a:t> objektů do skupin.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Na vstupu definujeme apriorní pravděpodobnosti zařazení objektů do skupin.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Pro každý objekt je spočítána vzdálenost od </a:t>
            </a:r>
            <a:r>
              <a:rPr lang="cs-CZ" dirty="0" err="1" smtClean="0"/>
              <a:t>centroidu</a:t>
            </a:r>
            <a:r>
              <a:rPr lang="cs-CZ" dirty="0" smtClean="0"/>
              <a:t> dané skupiny.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Kombinací apriorní pravděpodobnosti a </a:t>
            </a:r>
            <a:r>
              <a:rPr lang="cs-CZ" dirty="0" err="1" smtClean="0"/>
              <a:t>Mahalanobisovy</a:t>
            </a:r>
            <a:r>
              <a:rPr lang="cs-CZ" dirty="0" smtClean="0"/>
              <a:t> vzdálenosti jsou spočítány posteriorní pravděpodobnosti zařazení objektu do dané skupiny.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Pro každou ze skupin je definována diskriminační funkce. Při klasifikaci nových objektů zařadíme objekt do té skupiny, kde diskriminační funkce nabývá maxima.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0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Popis </a:t>
            </a:r>
            <a:r>
              <a:rPr lang="cs-CZ" b="1" dirty="0"/>
              <a:t>významu proměnných v </a:t>
            </a:r>
            <a:r>
              <a:rPr lang="cs-CZ" b="1" dirty="0" smtClean="0"/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Parciální 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vektory,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čísla.</a:t>
            </a:r>
            <a:endParaRPr lang="cs-CZ" dirty="0"/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objektů: </a:t>
            </a:r>
            <a:endParaRPr lang="cs-CZ" b="1" dirty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vzdálenost,</a:t>
            </a:r>
            <a:r>
              <a:rPr lang="cs-CZ" dirty="0"/>
              <a:t> 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Diskriminační </a:t>
            </a:r>
            <a:r>
              <a:rPr lang="cs-CZ" dirty="0"/>
              <a:t>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Posteriorní pravděpodobnost.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Popis </a:t>
            </a:r>
            <a:r>
              <a:rPr lang="cs-CZ" b="1" u="sng" dirty="0">
                <a:solidFill>
                  <a:srgbClr val="FF0000"/>
                </a:solidFill>
              </a:rPr>
              <a:t>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lambda modelu </a:t>
            </a:r>
            <a:r>
              <a:rPr lang="cs-CZ" dirty="0" smtClean="0"/>
              <a:t>-  analogické s ANOVA – hodnotí podíl vnitroskupinového a celkového rozptylu (rozsah: 0–1; hodnoty blízké nule značí dobrou diskriminaci skupin),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čísla. </a:t>
            </a:r>
            <a:endParaRPr lang="cs-CZ" dirty="0"/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8056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modelu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>
                <a:solidFill>
                  <a:srgbClr val="FF0000"/>
                </a:solidFill>
              </a:rPr>
              <a:t>lambda proměnných </a:t>
            </a:r>
            <a:r>
              <a:rPr lang="cs-CZ" dirty="0" smtClean="0"/>
              <a:t>- </a:t>
            </a: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celého modelu při vyřazení dané proměnné </a:t>
            </a:r>
            <a:r>
              <a:rPr lang="cs-CZ" dirty="0" smtClean="0"/>
              <a:t>(naopak: čím větší, tím je proměnná důležitější pro diskriminaci),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8333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Parciální lambda</a:t>
            </a:r>
            <a:r>
              <a:rPr lang="cs-CZ" dirty="0" smtClean="0"/>
              <a:t>: </a:t>
            </a:r>
            <a:r>
              <a:rPr lang="cs-CZ" dirty="0"/>
              <a:t>unikátní příspěvek dané proměnné k </a:t>
            </a:r>
            <a:r>
              <a:rPr lang="cs-CZ" dirty="0" smtClean="0"/>
              <a:t>diskriminaci (čím nižší je hodnota, tím větší unikátní diskriminační sílu prediktor nese),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23131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Tolerance: </a:t>
            </a:r>
            <a:r>
              <a:rPr lang="cs-CZ" dirty="0"/>
              <a:t>unikátní variabilita proměnné nevysvětlená ostatními proměnnými v modelu </a:t>
            </a:r>
            <a:r>
              <a:rPr lang="cs-CZ" dirty="0" smtClean="0"/>
              <a:t>(1 - tolerance = R</a:t>
            </a:r>
            <a:r>
              <a:rPr lang="cs-CZ" baseline="30000" dirty="0" smtClean="0"/>
              <a:t>2</a:t>
            </a:r>
            <a:r>
              <a:rPr lang="cs-CZ" dirty="0" smtClean="0"/>
              <a:t> variabilita proměnné, kterou lze vysvětlit kombinací ostatních proměnných).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3996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375023"/>
            <a:ext cx="8711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Kanonická analýza</a:t>
            </a:r>
            <a:r>
              <a:rPr lang="cs-CZ" b="1" dirty="0" smtClean="0"/>
              <a:t>: </a:t>
            </a:r>
            <a:r>
              <a:rPr lang="cs-CZ" dirty="0" smtClean="0"/>
              <a:t>vytváří nové osy tak, aby jejich diskriminační funkce byla co největší (počet nových os = min(počet skupin, počet proměnných) -1)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vektory: </a:t>
            </a:r>
            <a:r>
              <a:rPr lang="cs-CZ" dirty="0"/>
              <a:t>určují směr nových os (definovány jako lineární kombinace proměnných v modelu</a:t>
            </a:r>
            <a:r>
              <a:rPr lang="cs-CZ" dirty="0" smtClean="0"/>
              <a:t>).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</a:t>
            </a:r>
            <a:r>
              <a:rPr lang="cs-CZ" u="sng" dirty="0">
                <a:solidFill>
                  <a:srgbClr val="FF0000"/>
                </a:solidFill>
              </a:rPr>
              <a:t>čísla: </a:t>
            </a:r>
            <a:r>
              <a:rPr lang="cs-CZ" dirty="0" smtClean="0"/>
              <a:t>popisují podíl variability mezi a v rámci skupin objektů na nových osách. Osy s nízkou hodnotou vlastního čísla nepřispívají k popisu rozdílu mezi skupinami.</a:t>
            </a:r>
          </a:p>
          <a:p>
            <a:pPr marL="620713" indent="-342900">
              <a:buFont typeface="+mj-lt"/>
              <a:buAutoNum type="alphaLcParenR"/>
            </a:pPr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6742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Opakování I.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84784"/>
            <a:ext cx="8662863" cy="459898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Popiš </a:t>
            </a:r>
            <a:r>
              <a:rPr lang="cs-CZ" sz="2000" dirty="0"/>
              <a:t>vícerozměrná data? Jaký je rozdíl mezi jednorozměrnou a vícerozměrnou analýzou?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 jaké situaci byste před analýzou standardizovali data? Popište, jak byste provedli.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Jaký je rozdíl mezi standardizací a transformací? Uveďte příklady transformací. </a:t>
            </a:r>
            <a:endParaRPr lang="cs-CZ" sz="20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Jaký je cíl ordinačních metod? Které ordinační metody znáte</a:t>
            </a:r>
            <a:r>
              <a:rPr lang="cs-CZ" sz="2000" dirty="0" smtClean="0"/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Jaký vztah mezi sebou mají nové osy z PCA? </a:t>
            </a:r>
            <a:endParaRPr lang="cs-CZ" sz="2000" dirty="0" smtClean="0"/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Čemu je roven součet vlastních čísel u PCA (zvlášť pro PCA s </a:t>
            </a:r>
            <a:r>
              <a:rPr lang="cs-CZ" sz="2000" dirty="0" err="1"/>
              <a:t>kovarianční</a:t>
            </a:r>
            <a:r>
              <a:rPr lang="cs-CZ" sz="2000" dirty="0"/>
              <a:t> a korelační maticí na vstupu</a:t>
            </a:r>
            <a:r>
              <a:rPr lang="cs-CZ" sz="2000" dirty="0" smtClean="0"/>
              <a:t>)?</a:t>
            </a:r>
            <a:endParaRPr lang="cs-CZ" sz="2000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78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Apriorní </a:t>
            </a:r>
            <a:r>
              <a:rPr lang="cs-CZ" u="sng" dirty="0" smtClean="0">
                <a:solidFill>
                  <a:srgbClr val="FF0000"/>
                </a:solidFill>
              </a:rPr>
              <a:t>pravděpodobnost</a:t>
            </a:r>
            <a:r>
              <a:rPr lang="cs-CZ" dirty="0" smtClean="0"/>
              <a:t>: </a:t>
            </a:r>
            <a:r>
              <a:rPr lang="cs-CZ" dirty="0"/>
              <a:t>pravděpodobnost výskytu objektu ve shluku (rovnoměrná/proporcionální/nastavená uživatelem na základě znalostí dané problematiky)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</a:t>
            </a:r>
            <a:r>
              <a:rPr lang="cs-CZ" dirty="0"/>
              <a:t>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7165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</a:t>
            </a:r>
            <a:r>
              <a:rPr lang="cs-CZ" dirty="0" smtClean="0"/>
              <a:t>pravděpodobnost</a:t>
            </a:r>
            <a:r>
              <a:rPr lang="cs-CZ" dirty="0"/>
              <a:t>,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Mahalanobisova</a:t>
            </a:r>
            <a:r>
              <a:rPr lang="cs-CZ" u="sng" dirty="0" smtClean="0">
                <a:solidFill>
                  <a:srgbClr val="FF0000"/>
                </a:solidFill>
              </a:rPr>
              <a:t> vzdálenost: </a:t>
            </a:r>
            <a:r>
              <a:rPr lang="cs-CZ" dirty="0" smtClean="0"/>
              <a:t>Používána </a:t>
            </a:r>
            <a:r>
              <a:rPr lang="cs-CZ" dirty="0"/>
              <a:t>pro popis vzdáleností objektů od </a:t>
            </a:r>
            <a:r>
              <a:rPr lang="cs-CZ" dirty="0" err="1"/>
              <a:t>centroidů</a:t>
            </a:r>
            <a:r>
              <a:rPr lang="cs-CZ" dirty="0"/>
              <a:t> skupin a následně pro výpočet </a:t>
            </a:r>
            <a:r>
              <a:rPr lang="cs-CZ" dirty="0" smtClean="0"/>
              <a:t>posteriorních pravděpodobností,</a:t>
            </a:r>
            <a:endParaRPr lang="cs-CZ" u="sng" dirty="0">
              <a:solidFill>
                <a:srgbClr val="FF0000"/>
              </a:solidFill>
            </a:endParaRP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7673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630541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Diskriminační funkce: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pro každou skupinu jedna rovnice, objekt je zařazen do skupiny s maximální hodnotou klasifikační </a:t>
            </a:r>
            <a:r>
              <a:rPr lang="cs-CZ" dirty="0" smtClean="0"/>
              <a:t>funkce. 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Posteriorní pravděpodobnost.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Posteriorní pravděpodobnost:</a:t>
            </a:r>
            <a:r>
              <a:rPr lang="cs-CZ" dirty="0"/>
              <a:t> </a:t>
            </a:r>
            <a:r>
              <a:rPr lang="cs-CZ" dirty="0" smtClean="0"/>
              <a:t>pravděpodobnost klasifikace objektu do dané skupiny (kombinace </a:t>
            </a:r>
            <a:r>
              <a:rPr lang="cs-CZ" dirty="0" err="1"/>
              <a:t>Mahalanobisových</a:t>
            </a:r>
            <a:r>
              <a:rPr lang="cs-CZ" dirty="0"/>
              <a:t> vzdáleností objektů od </a:t>
            </a:r>
            <a:r>
              <a:rPr lang="cs-CZ" dirty="0" err="1"/>
              <a:t>centroidů</a:t>
            </a:r>
            <a:r>
              <a:rPr lang="cs-CZ" dirty="0"/>
              <a:t> shluků </a:t>
            </a:r>
            <a:r>
              <a:rPr lang="cs-CZ" dirty="0" smtClean="0"/>
              <a:t>s </a:t>
            </a:r>
            <a:r>
              <a:rPr lang="cs-CZ" dirty="0"/>
              <a:t>apriorní </a:t>
            </a:r>
            <a:r>
              <a:rPr lang="cs-CZ" dirty="0" smtClean="0"/>
              <a:t>pravděpodobností).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Validace modelu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2048" y="1630541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Maximální predikční síla vs. minimální složitost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Ideálně na nezávislém datovém souboru, na kterém nebyl model vyvinut. Může se stát, že na naše data bude model sedět perfektně a na jiném souboru zcela selže (bude přetrénovaný).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Pokud nemáme takový další datový soubor, lze využít validačních technik: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err="1" smtClean="0"/>
              <a:t>Krosvalidace</a:t>
            </a:r>
            <a:r>
              <a:rPr lang="cs-CZ" dirty="0" smtClean="0"/>
              <a:t>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„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“,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Permutační metody.</a:t>
            </a:r>
            <a:endParaRPr lang="cs-CZ" dirty="0"/>
          </a:p>
          <a:p>
            <a:pPr>
              <a:buClr>
                <a:srgbClr val="D16349"/>
              </a:buClr>
            </a:pPr>
            <a:endParaRPr lang="pt-BR" dirty="0"/>
          </a:p>
          <a:p>
            <a:pPr>
              <a:buClr>
                <a:srgbClr val="D1634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4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Opakování II.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84784"/>
            <a:ext cx="8662863" cy="792088"/>
          </a:xfrm>
        </p:spPr>
        <p:txBody>
          <a:bodyPr/>
          <a:lstStyle/>
          <a:p>
            <a:r>
              <a:rPr lang="cs-CZ" sz="2000" dirty="0" smtClean="0"/>
              <a:t>Na </a:t>
            </a:r>
            <a:r>
              <a:rPr lang="cs-CZ" sz="2000" dirty="0"/>
              <a:t>kterém obrázku dochází k redukci vícerozměrného prostoru – 4b nebo 4c? Bude v tomto prostoru </a:t>
            </a:r>
            <a:r>
              <a:rPr lang="cs-CZ" sz="2000" dirty="0" smtClean="0"/>
              <a:t>mo</a:t>
            </a:r>
            <a:r>
              <a:rPr lang="cs-CZ" sz="2000" dirty="0"/>
              <a:t>žné</a:t>
            </a:r>
            <a:r>
              <a:rPr lang="cs-CZ" sz="2000" dirty="0" smtClean="0"/>
              <a:t> </a:t>
            </a:r>
            <a:r>
              <a:rPr lang="cs-CZ" sz="2000" dirty="0"/>
              <a:t>odlišit objekty 4 a 9</a:t>
            </a:r>
            <a:r>
              <a:rPr lang="cs-CZ" sz="2000" dirty="0" smtClean="0"/>
              <a:t>?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76872"/>
            <a:ext cx="6048672" cy="4089026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952080" y="6021288"/>
            <a:ext cx="1983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Kenkel</a:t>
            </a:r>
            <a:r>
              <a:rPr lang="cs-CZ" dirty="0" smtClean="0"/>
              <a:t> et al. (2002)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8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Korespondenční analýza - otázky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28800"/>
            <a:ext cx="8662863" cy="4598988"/>
          </a:xfrm>
        </p:spPr>
        <p:txBody>
          <a:bodyPr/>
          <a:lstStyle/>
          <a:p>
            <a:r>
              <a:rPr lang="cs-CZ" sz="2000" dirty="0" smtClean="0"/>
              <a:t>Korespondenční </a:t>
            </a:r>
            <a:r>
              <a:rPr lang="cs-CZ" sz="2000" dirty="0"/>
              <a:t>analýza je nástroj pro hodnocení vztahů mezi … a … datové matice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Co popisuje vlastní číslo v korespondenční analýze?</a:t>
            </a:r>
          </a:p>
          <a:p>
            <a:r>
              <a:rPr lang="cs-CZ" sz="2000" dirty="0"/>
              <a:t>Co značí vysoká hodnota inercie? V jaké situaci bude hodnota inercie nízká</a:t>
            </a:r>
            <a:r>
              <a:rPr lang="cs-CZ" sz="2000" dirty="0" smtClean="0"/>
              <a:t>?</a:t>
            </a:r>
          </a:p>
          <a:p>
            <a:pPr lvl="0"/>
            <a:r>
              <a:rPr lang="cs-CZ" sz="2000" dirty="0"/>
              <a:t>Vyberte, co lze interpretovat z </a:t>
            </a:r>
            <a:r>
              <a:rPr lang="cs-CZ" sz="2000" dirty="0" err="1"/>
              <a:t>biplotu</a:t>
            </a:r>
            <a:r>
              <a:rPr lang="cs-CZ" sz="2000" dirty="0"/>
              <a:t> korespondenční analýzy:</a:t>
            </a:r>
          </a:p>
          <a:p>
            <a:pPr marL="0" indent="0">
              <a:buNone/>
            </a:pPr>
            <a:r>
              <a:rPr lang="cs-CZ" sz="2000" dirty="0" smtClean="0"/>
              <a:t>	1) </a:t>
            </a:r>
            <a:r>
              <a:rPr lang="cs-CZ" sz="2000" dirty="0"/>
              <a:t>vztah objektů</a:t>
            </a:r>
          </a:p>
          <a:p>
            <a:pPr marL="0" indent="0">
              <a:buNone/>
            </a:pPr>
            <a:r>
              <a:rPr lang="cs-CZ" sz="2000" dirty="0" smtClean="0"/>
              <a:t>	2) </a:t>
            </a:r>
            <a:r>
              <a:rPr lang="cs-CZ" sz="2000" dirty="0"/>
              <a:t>vztah proměnných</a:t>
            </a:r>
          </a:p>
          <a:p>
            <a:pPr marL="0" indent="0">
              <a:buNone/>
            </a:pPr>
            <a:r>
              <a:rPr lang="cs-CZ" sz="2000" dirty="0" smtClean="0"/>
              <a:t>	3) </a:t>
            </a:r>
            <a:r>
              <a:rPr lang="cs-CZ" sz="2000" dirty="0"/>
              <a:t>vztah objektů a </a:t>
            </a:r>
            <a:r>
              <a:rPr lang="cs-CZ" sz="2000" dirty="0" smtClean="0"/>
              <a:t>proměnných</a:t>
            </a:r>
          </a:p>
          <a:p>
            <a:r>
              <a:rPr lang="cs-CZ" sz="2000" dirty="0" smtClean="0"/>
              <a:t>Jaký maximální počet nových os může vzniknout?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4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Korespondenční analýza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494308"/>
            <a:ext cx="8662863" cy="4598988"/>
          </a:xfrm>
        </p:spPr>
        <p:txBody>
          <a:bodyPr/>
          <a:lstStyle/>
          <a:p>
            <a:r>
              <a:rPr lang="cs-CZ" sz="2000" dirty="0" smtClean="0"/>
              <a:t>Analogie k PCA</a:t>
            </a:r>
          </a:p>
          <a:p>
            <a:r>
              <a:rPr lang="cs-CZ" sz="2000" dirty="0" smtClean="0"/>
              <a:t>Vstupní data  = agregované údaje objektů/vzorků (průměry, </a:t>
            </a:r>
            <a:r>
              <a:rPr lang="cs-CZ" sz="2000" dirty="0" smtClean="0"/>
              <a:t>počty)</a:t>
            </a:r>
            <a:endParaRPr lang="cs-CZ" sz="2000" dirty="0" smtClean="0"/>
          </a:p>
          <a:p>
            <a:r>
              <a:rPr lang="cs-CZ" sz="2000" dirty="0" smtClean="0"/>
              <a:t>Výpočet = analýza vlastních čísel na matici </a:t>
            </a:r>
            <a:r>
              <a:rPr lang="cs-CZ" sz="2000" dirty="0" err="1" smtClean="0"/>
              <a:t>chi</a:t>
            </a:r>
            <a:r>
              <a:rPr lang="cs-CZ" sz="2000" dirty="0" smtClean="0"/>
              <a:t>-kvadrát hodnot.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en-US" sz="2000" dirty="0" smtClean="0"/>
              <a:t>CA p</a:t>
            </a:r>
            <a:r>
              <a:rPr lang="cs-CZ" sz="2000" dirty="0" err="1" smtClean="0"/>
              <a:t>řerozděluje</a:t>
            </a:r>
            <a:r>
              <a:rPr lang="cs-CZ" sz="2000" dirty="0" smtClean="0"/>
              <a:t> inercii, vysoká inercie – silná vazba mezi řádky a sloupci</a:t>
            </a:r>
          </a:p>
          <a:p>
            <a:r>
              <a:rPr lang="cs-CZ" sz="2000" dirty="0" smtClean="0"/>
              <a:t>Využití: nejčastěji data abundancí (ekologii), dotazníkové studie</a:t>
            </a:r>
          </a:p>
          <a:p>
            <a:r>
              <a:rPr lang="cs-CZ" sz="2000" dirty="0" smtClean="0"/>
              <a:t>Nevýhoda: upřednostňuje unikátní málo četné kombinace</a:t>
            </a:r>
          </a:p>
          <a:p>
            <a:endParaRPr lang="cs-CZ" sz="20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3346"/>
          <a:stretch/>
        </p:blipFill>
        <p:spPr>
          <a:xfrm>
            <a:off x="3059832" y="4598613"/>
            <a:ext cx="2640415" cy="149468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636912"/>
            <a:ext cx="2774048" cy="70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453900"/>
            <a:ext cx="4464496" cy="2991324"/>
          </a:xfrm>
          <a:prstGeom prst="rect">
            <a:avLst/>
          </a:prstGeom>
        </p:spPr>
      </p:pic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>
          <a:xfrm>
            <a:off x="301624" y="228600"/>
            <a:ext cx="8662863" cy="758825"/>
          </a:xfrm>
        </p:spPr>
        <p:txBody>
          <a:bodyPr anchor="ctr"/>
          <a:lstStyle/>
          <a:p>
            <a:r>
              <a:rPr lang="cs-CZ" dirty="0"/>
              <a:t>Korespondenční </a:t>
            </a:r>
            <a:r>
              <a:rPr lang="cs-CZ" dirty="0" smtClean="0"/>
              <a:t>analýza – interpretace </a:t>
            </a:r>
            <a:r>
              <a:rPr lang="cs-CZ" dirty="0" err="1" smtClean="0"/>
              <a:t>biplotu</a:t>
            </a:r>
            <a:r>
              <a:rPr lang="cs-CZ" dirty="0" smtClean="0"/>
              <a:t> I.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5634846" y="2116836"/>
            <a:ext cx="3329642" cy="884259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 marL="0" lvl="0" indent="0">
              <a:buNone/>
              <a:tabLst>
                <a:tab pos="890588" algn="l"/>
              </a:tabLst>
            </a:pPr>
            <a:r>
              <a:rPr lang="cs-CZ" sz="1600" dirty="0"/>
              <a:t>V</a:t>
            </a:r>
            <a:r>
              <a:rPr lang="cs-CZ" sz="1600" dirty="0" smtClean="0"/>
              <a:t>zorky</a:t>
            </a:r>
            <a:r>
              <a:rPr lang="cs-CZ" sz="1600" dirty="0"/>
              <a:t>, které mají podobné druhové složení, budou v ordinačním diagramu umístěny poblíž </a:t>
            </a:r>
            <a:r>
              <a:rPr lang="cs-CZ" sz="1600" dirty="0" smtClean="0"/>
              <a:t>sebe (4, 9).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484784"/>
            <a:ext cx="7827036" cy="576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smtClean="0"/>
              <a:t>Pozice objektů (vzorky, v obrázku plná kolečka) a proměnných (druhy, prázdné čtverečky) v </a:t>
            </a:r>
            <a:r>
              <a:rPr lang="cs-CZ" sz="1600" dirty="0" err="1" smtClean="0"/>
              <a:t>biplotu</a:t>
            </a:r>
            <a:r>
              <a:rPr lang="cs-CZ" sz="1600" dirty="0" smtClean="0"/>
              <a:t> korespondenční analýzy interpretujeme následujícím způsobem: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76256" y="3028994"/>
            <a:ext cx="2088232" cy="1323439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890588" algn="l"/>
              </a:tabLst>
            </a:pPr>
            <a:r>
              <a:rPr lang="cs-CZ" sz="1600" dirty="0" smtClean="0"/>
              <a:t>Vzorky</a:t>
            </a:r>
            <a:r>
              <a:rPr lang="cs-CZ" sz="1600" dirty="0"/>
              <a:t>, které nemají společné druhy, budou v ordinačním diagramu umístěny dále od </a:t>
            </a:r>
            <a:r>
              <a:rPr lang="cs-CZ" sz="1600" dirty="0" smtClean="0"/>
              <a:t>sebe</a:t>
            </a:r>
            <a:r>
              <a:rPr lang="cs-CZ" sz="1600" dirty="0"/>
              <a:t> </a:t>
            </a:r>
            <a:r>
              <a:rPr lang="cs-CZ" sz="1600" dirty="0" smtClean="0"/>
              <a:t>(1, 9).</a:t>
            </a:r>
            <a:endParaRPr lang="cs-CZ" sz="1600" dirty="0"/>
          </a:p>
        </p:txBody>
      </p:sp>
      <p:sp>
        <p:nvSpPr>
          <p:cNvPr id="10" name="Rectangle 3"/>
          <p:cNvSpPr txBox="1">
            <a:spLocks/>
          </p:cNvSpPr>
          <p:nvPr/>
        </p:nvSpPr>
        <p:spPr bwMode="auto">
          <a:xfrm>
            <a:off x="415345" y="2134453"/>
            <a:ext cx="3456161" cy="8276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 smtClean="0"/>
              <a:t>Druhy</a:t>
            </a:r>
            <a:r>
              <a:rPr lang="cs-CZ" sz="1600" dirty="0"/>
              <a:t>, které se </a:t>
            </a:r>
            <a:r>
              <a:rPr lang="cs-CZ" sz="1600" dirty="0" smtClean="0"/>
              <a:t>vyskytovaly </a:t>
            </a:r>
            <a:r>
              <a:rPr lang="cs-CZ" sz="1600" dirty="0"/>
              <a:t>spolu ve vzorcích, budou </a:t>
            </a:r>
            <a:r>
              <a:rPr lang="cs-CZ" sz="1600" dirty="0" smtClean="0"/>
              <a:t>v ordinačním diagramu umístěny </a:t>
            </a:r>
            <a:r>
              <a:rPr lang="cs-CZ" sz="1600" dirty="0"/>
              <a:t>poblíž </a:t>
            </a:r>
            <a:r>
              <a:rPr lang="cs-CZ" sz="1600" dirty="0" smtClean="0"/>
              <a:t>sebe (C, D).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23528" y="3028994"/>
            <a:ext cx="2088232" cy="1323439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890588" algn="l"/>
              </a:tabLst>
            </a:pPr>
            <a:r>
              <a:rPr lang="cs-CZ" sz="1600" dirty="0" smtClean="0"/>
              <a:t>Druhy, </a:t>
            </a:r>
            <a:r>
              <a:rPr lang="cs-CZ" sz="1600" dirty="0"/>
              <a:t>které </a:t>
            </a:r>
            <a:r>
              <a:rPr lang="cs-CZ" sz="1600" dirty="0" smtClean="0"/>
              <a:t>se vyskytovaly v jiných vzorcích, budou v diagramu umístěny dále od sebe (E, F).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6751375" y="5085184"/>
            <a:ext cx="178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err="1" smtClean="0"/>
              <a:t>Kenkel</a:t>
            </a:r>
            <a:r>
              <a:rPr lang="cs-CZ" sz="1600" dirty="0" smtClean="0"/>
              <a:t> et al. (2002)</a:t>
            </a:r>
            <a:endParaRPr lang="cs-CZ" sz="1600" dirty="0"/>
          </a:p>
        </p:txBody>
      </p:sp>
      <p:sp>
        <p:nvSpPr>
          <p:cNvPr id="13" name="Rectangle 3"/>
          <p:cNvSpPr txBox="1">
            <a:spLocks/>
          </p:cNvSpPr>
          <p:nvPr/>
        </p:nvSpPr>
        <p:spPr bwMode="auto">
          <a:xfrm>
            <a:off x="415345" y="4851784"/>
            <a:ext cx="2970835" cy="8053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/>
              <a:t>D</a:t>
            </a:r>
            <a:r>
              <a:rPr lang="cs-CZ" sz="1600" dirty="0" smtClean="0"/>
              <a:t>ruhy </a:t>
            </a:r>
            <a:r>
              <a:rPr lang="cs-CZ" sz="1600" dirty="0"/>
              <a:t>umístěny poblíž vzorků byly pro tyto vzorky typické, resp. se vyskytovaly pouze v </a:t>
            </a:r>
            <a:r>
              <a:rPr lang="cs-CZ" sz="1600" dirty="0" smtClean="0"/>
              <a:t>nich (1-C).</a:t>
            </a:r>
          </a:p>
        </p:txBody>
      </p:sp>
      <p:sp>
        <p:nvSpPr>
          <p:cNvPr id="14" name="Rectangle 3"/>
          <p:cNvSpPr txBox="1">
            <a:spLocks/>
          </p:cNvSpPr>
          <p:nvPr/>
        </p:nvSpPr>
        <p:spPr bwMode="auto">
          <a:xfrm>
            <a:off x="251520" y="5805264"/>
            <a:ext cx="4948743" cy="5237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 smtClean="0"/>
              <a:t>Když </a:t>
            </a:r>
            <a:r>
              <a:rPr lang="cs-CZ" sz="1600" dirty="0"/>
              <a:t>se druh v daném vzorku nevyskytoval, budou od </a:t>
            </a:r>
            <a:r>
              <a:rPr lang="cs-CZ" sz="1600" dirty="0" smtClean="0"/>
              <a:t>sebe druh a vzorek </a:t>
            </a:r>
            <a:r>
              <a:rPr lang="cs-CZ" sz="1600" dirty="0"/>
              <a:t>v ordinačním diagramu </a:t>
            </a:r>
            <a:r>
              <a:rPr lang="cs-CZ" sz="1600" dirty="0" smtClean="0"/>
              <a:t>vzdáleny (1-F). </a:t>
            </a:r>
            <a:endParaRPr lang="cs-CZ" sz="1600" dirty="0"/>
          </a:p>
        </p:txBody>
      </p:sp>
      <p:sp>
        <p:nvSpPr>
          <p:cNvPr id="15" name="Rectangle 3"/>
          <p:cNvSpPr txBox="1">
            <a:spLocks/>
          </p:cNvSpPr>
          <p:nvPr/>
        </p:nvSpPr>
        <p:spPr bwMode="auto">
          <a:xfrm>
            <a:off x="5451650" y="5552543"/>
            <a:ext cx="3384375" cy="5181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0588" algn="l"/>
              </a:tabLst>
            </a:pPr>
            <a:r>
              <a:rPr lang="cs-CZ" sz="1600" dirty="0" smtClean="0"/>
              <a:t>Body </a:t>
            </a:r>
            <a:r>
              <a:rPr lang="cs-CZ" sz="1600" dirty="0"/>
              <a:t>poblíž středu ordinačního diagramu nemají výrazný </a:t>
            </a:r>
            <a:r>
              <a:rPr lang="cs-CZ" sz="1600" dirty="0" smtClean="0"/>
              <a:t>profil (B, A).</a:t>
            </a:r>
            <a:endParaRPr lang="cs-CZ" sz="1600" dirty="0"/>
          </a:p>
        </p:txBody>
      </p:sp>
      <p:sp>
        <p:nvSpPr>
          <p:cNvPr id="8" name="Ovál 7"/>
          <p:cNvSpPr/>
          <p:nvPr/>
        </p:nvSpPr>
        <p:spPr>
          <a:xfrm>
            <a:off x="143528" y="2756055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7" name="Ovál 16"/>
          <p:cNvSpPr/>
          <p:nvPr/>
        </p:nvSpPr>
        <p:spPr>
          <a:xfrm>
            <a:off x="8760299" y="2763061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18" name="Ovál 17"/>
          <p:cNvSpPr/>
          <p:nvPr/>
        </p:nvSpPr>
        <p:spPr>
          <a:xfrm>
            <a:off x="143528" y="5498360"/>
            <a:ext cx="360000" cy="36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4000" y="273600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2.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8772769" y="272979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1.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44000" y="5478305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3.</a:t>
            </a:r>
            <a:endParaRPr lang="cs-CZ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>
          <a:xfrm>
            <a:off x="179512" y="228600"/>
            <a:ext cx="8734871" cy="758825"/>
          </a:xfrm>
        </p:spPr>
        <p:txBody>
          <a:bodyPr anchor="ctr"/>
          <a:lstStyle/>
          <a:p>
            <a:r>
              <a:rPr lang="cs-CZ" dirty="0"/>
              <a:t>Korespondenční analýza – interpretace </a:t>
            </a:r>
            <a:r>
              <a:rPr lang="cs-CZ" dirty="0" err="1"/>
              <a:t>biplotu</a:t>
            </a:r>
            <a:r>
              <a:rPr lang="cs-CZ" dirty="0"/>
              <a:t> </a:t>
            </a:r>
            <a:r>
              <a:rPr lang="cs-CZ" dirty="0" smtClean="0"/>
              <a:t>II.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684" y="2924944"/>
            <a:ext cx="5112568" cy="3425548"/>
          </a:xfrm>
          <a:prstGeom prst="rect">
            <a:avLst/>
          </a:prstGeom>
        </p:spPr>
      </p:pic>
      <p:sp>
        <p:nvSpPr>
          <p:cNvPr id="23" name="Rectangle 3"/>
          <p:cNvSpPr txBox="1">
            <a:spLocks/>
          </p:cNvSpPr>
          <p:nvPr/>
        </p:nvSpPr>
        <p:spPr bwMode="auto">
          <a:xfrm>
            <a:off x="275132" y="1361939"/>
            <a:ext cx="8257308" cy="134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300"/>
              </a:spcBef>
            </a:pPr>
            <a:r>
              <a:rPr lang="cs-CZ" sz="2000" dirty="0" smtClean="0"/>
              <a:t>Interpretujte </a:t>
            </a:r>
            <a:r>
              <a:rPr lang="cs-CZ" sz="2000" dirty="0" err="1" smtClean="0"/>
              <a:t>biplot</a:t>
            </a:r>
            <a:r>
              <a:rPr lang="cs-CZ" sz="2000" dirty="0" smtClean="0"/>
              <a:t> z korespondenční analýzy: </a:t>
            </a:r>
            <a:endParaRPr lang="cs-CZ" sz="2000" dirty="0"/>
          </a:p>
          <a:p>
            <a:pPr marL="890588" lvl="0" indent="-457200">
              <a:lnSpc>
                <a:spcPct val="114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2000" dirty="0"/>
              <a:t>Vztah vzorku 2 vs. 7 a 2 vs. 9. </a:t>
            </a:r>
            <a:endParaRPr lang="cs-CZ" sz="2000" dirty="0" smtClean="0"/>
          </a:p>
          <a:p>
            <a:pPr marL="890588" lvl="0" indent="-457200">
              <a:lnSpc>
                <a:spcPct val="114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2000" dirty="0" smtClean="0"/>
              <a:t>Které druhy se vyskytovaly ve stejných a které v odlišných vzorcích?</a:t>
            </a:r>
          </a:p>
          <a:p>
            <a:pPr marL="890588" lvl="0" indent="-457200">
              <a:lnSpc>
                <a:spcPct val="114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cs-CZ" sz="2000" dirty="0" smtClean="0"/>
              <a:t>Ve</a:t>
            </a:r>
            <a:r>
              <a:rPr lang="cs-CZ" sz="2000" dirty="0"/>
              <a:t> kterém vzorku je nejvíce přítomný druh E a C?  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679367" y="6021288"/>
            <a:ext cx="17810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err="1" smtClean="0"/>
              <a:t>Kenkel</a:t>
            </a:r>
            <a:r>
              <a:rPr lang="cs-CZ" sz="1600" dirty="0" smtClean="0"/>
              <a:t> et al. (2002)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6017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Nemetrické </a:t>
            </a:r>
            <a:r>
              <a:rPr lang="cs-CZ" dirty="0" err="1" smtClean="0"/>
              <a:t>škálování</a:t>
            </a:r>
            <a:r>
              <a:rPr lang="cs-CZ" dirty="0" smtClean="0"/>
              <a:t> (NMDS)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28800"/>
            <a:ext cx="8662863" cy="4598988"/>
          </a:xfrm>
        </p:spPr>
        <p:txBody>
          <a:bodyPr/>
          <a:lstStyle/>
          <a:p>
            <a:r>
              <a:rPr lang="cs-CZ" sz="2400" dirty="0"/>
              <a:t>Jaký je princip a základní výstup </a:t>
            </a:r>
            <a:r>
              <a:rPr lang="cs-CZ" sz="2400" dirty="0" smtClean="0"/>
              <a:t>ne/metrického </a:t>
            </a:r>
            <a:r>
              <a:rPr lang="cs-CZ" sz="2400" dirty="0" err="1" smtClean="0"/>
              <a:t>škálování</a:t>
            </a:r>
            <a:r>
              <a:rPr lang="cs-CZ" sz="2400" dirty="0" smtClean="0"/>
              <a:t>?</a:t>
            </a:r>
          </a:p>
          <a:p>
            <a:r>
              <a:rPr lang="cs-CZ" sz="2400" dirty="0" smtClean="0"/>
              <a:t>Jaký je rozdíl mezi metrickým a nemetrickým </a:t>
            </a:r>
            <a:r>
              <a:rPr lang="cs-CZ" sz="2400" dirty="0" err="1" smtClean="0"/>
              <a:t>škálováním</a:t>
            </a:r>
            <a:r>
              <a:rPr lang="cs-CZ" sz="2400" dirty="0" smtClean="0"/>
              <a:t>?</a:t>
            </a:r>
          </a:p>
          <a:p>
            <a:r>
              <a:rPr lang="cs-CZ" sz="2400" dirty="0"/>
              <a:t>Jaké jsou předpoklady NMDS? </a:t>
            </a:r>
          </a:p>
          <a:p>
            <a:pPr marL="0" indent="0">
              <a:buNone/>
            </a:pPr>
            <a:endParaRPr 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Diskriminační analýza – proč?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28800"/>
            <a:ext cx="8662863" cy="4598988"/>
          </a:xfrm>
        </p:spPr>
        <p:txBody>
          <a:bodyPr/>
          <a:lstStyle/>
          <a:p>
            <a:r>
              <a:rPr lang="cs-CZ" sz="2400" dirty="0"/>
              <a:t>Jak se liší diskriminační analýza od shlukové analýzy</a:t>
            </a:r>
            <a:r>
              <a:rPr lang="cs-CZ" sz="2400" dirty="0" smtClean="0"/>
              <a:t>? („</a:t>
            </a:r>
            <a:r>
              <a:rPr lang="cs-CZ" sz="2400" dirty="0" err="1" smtClean="0"/>
              <a:t>unsupervised</a:t>
            </a:r>
            <a:r>
              <a:rPr lang="cs-CZ" sz="2400" dirty="0" smtClean="0"/>
              <a:t>“ vs. „</a:t>
            </a:r>
            <a:r>
              <a:rPr lang="cs-CZ" sz="2400" dirty="0" err="1" smtClean="0"/>
              <a:t>supervised</a:t>
            </a:r>
            <a:r>
              <a:rPr lang="cs-CZ" sz="2400" dirty="0" smtClean="0"/>
              <a:t>“)</a:t>
            </a:r>
          </a:p>
          <a:p>
            <a:r>
              <a:rPr lang="cs-CZ" sz="2400" dirty="0"/>
              <a:t>Doplňte: </a:t>
            </a:r>
            <a:r>
              <a:rPr lang="cs-CZ" sz="2400" dirty="0" smtClean="0"/>
              <a:t>„Nové </a:t>
            </a:r>
            <a:r>
              <a:rPr lang="cs-CZ" sz="2400" dirty="0"/>
              <a:t>osy diskriminační analýzy jsou tvořeny tak, aby </a:t>
            </a:r>
            <a:r>
              <a:rPr lang="cs-CZ" sz="2400" dirty="0" smtClean="0"/>
              <a:t>… “ </a:t>
            </a:r>
            <a:endParaRPr lang="cs-CZ" sz="2400" dirty="0"/>
          </a:p>
          <a:p>
            <a:r>
              <a:rPr lang="cs-CZ" sz="2400" dirty="0"/>
              <a:t>Co vyjadřuje vlastní číslo osy diskriminační analýzy?</a:t>
            </a:r>
          </a:p>
          <a:p>
            <a:r>
              <a:rPr lang="cs-CZ" sz="2400" dirty="0"/>
              <a:t>Jaké jsou předpoklady diskriminační analýzy?</a:t>
            </a:r>
          </a:p>
          <a:p>
            <a:endParaRPr lang="cs-CZ" sz="2400" dirty="0"/>
          </a:p>
          <a:p>
            <a:endParaRPr 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1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5622</TotalTime>
  <Words>1666</Words>
  <Application>Microsoft Office PowerPoint</Application>
  <PresentationFormat>Předvádění na obrazovce (4:3)</PresentationFormat>
  <Paragraphs>304</Paragraphs>
  <Slides>24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Wingdings</vt:lpstr>
      <vt:lpstr>Wingdings 2</vt:lpstr>
      <vt:lpstr>Administrativní</vt:lpstr>
      <vt:lpstr>Bi8600: Vícerozměrné metody  4. cvičení</vt:lpstr>
      <vt:lpstr>Opakování I.</vt:lpstr>
      <vt:lpstr>Opakování II.</vt:lpstr>
      <vt:lpstr>Korespondenční analýza - otázky</vt:lpstr>
      <vt:lpstr>Korespondenční analýza</vt:lpstr>
      <vt:lpstr>Korespondenční analýza – interpretace biplotu I.</vt:lpstr>
      <vt:lpstr>Korespondenční analýza – interpretace biplotu II.</vt:lpstr>
      <vt:lpstr>Nemetrické škálování (NMDS)</vt:lpstr>
      <vt:lpstr>Diskriminační analýza – proč?</vt:lpstr>
      <vt:lpstr>Diskriminační analýza - cíle</vt:lpstr>
      <vt:lpstr>Výběr proměnných do modelu</vt:lpstr>
      <vt:lpstr>Diskriminační analýza – algoritmus I</vt:lpstr>
      <vt:lpstr>Diskriminační analýza – algoritmus II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Validace modelu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Brožová Lucie</cp:lastModifiedBy>
  <cp:revision>346</cp:revision>
  <dcterms:created xsi:type="dcterms:W3CDTF">2012-09-19T11:32:44Z</dcterms:created>
  <dcterms:modified xsi:type="dcterms:W3CDTF">2017-12-05T08:15:32Z</dcterms:modified>
</cp:coreProperties>
</file>