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sldIdLst>
    <p:sldId id="256" r:id="rId2"/>
    <p:sldId id="341" r:id="rId3"/>
    <p:sldId id="342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>
      <p:cViewPr varScale="1">
        <p:scale>
          <a:sx n="110" d="100"/>
          <a:sy n="110" d="100"/>
        </p:scale>
        <p:origin x="177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06229-7310-4491-B5FB-956DF3191E3B}" type="datetimeFigureOut">
              <a:rPr lang="cs-CZ" smtClean="0"/>
              <a:pPr/>
              <a:t>27.11.2017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EC7C4-020F-46F6-8652-8B363E4A55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294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EC7C4-020F-46F6-8652-8B363E4A5523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637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D594-D06B-47A9-A3FF-4E348C2B5EA8}" type="datetime1">
              <a:rPr lang="cs-CZ" smtClean="0"/>
              <a:t>27.11.2017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03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4930-525D-45EF-8775-9D2F1988D203}" type="datetime1">
              <a:rPr lang="cs-CZ" smtClean="0"/>
              <a:t>27.11.2017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25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5564-3770-4158-97A5-20DA7ED1273C}" type="datetime1">
              <a:rPr lang="cs-CZ" smtClean="0"/>
              <a:t>27.11.2017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86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19B8-1CC7-4BA9-852B-C29E3A89034F}" type="datetime1">
              <a:rPr lang="cs-CZ" smtClean="0"/>
              <a:t>27.11.2017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6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67B3-67FC-4645-B9DA-F5D81E905536}" type="datetime1">
              <a:rPr lang="cs-CZ" smtClean="0"/>
              <a:t>27.11.2017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6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9434-8502-469A-8FF8-CF8CE1414FBF}" type="datetime1">
              <a:rPr lang="cs-CZ" smtClean="0"/>
              <a:t>27.11.2017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28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8104-E076-4664-BC14-BDE1DFCFBADB}" type="datetime1">
              <a:rPr lang="cs-CZ" smtClean="0"/>
              <a:t>27.11.2017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03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94E5-80BB-4C05-9360-87BB8882A35C}" type="datetime1">
              <a:rPr lang="cs-CZ" smtClean="0"/>
              <a:t>27.11.2017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76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DD41-5F23-4202-96AA-86E36544ED41}" type="datetime1">
              <a:rPr lang="cs-CZ" smtClean="0"/>
              <a:t>27.11.2017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18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CBBB-D4D5-479D-BD52-ED6C71C7D220}" type="datetime1">
              <a:rPr lang="cs-CZ" smtClean="0"/>
              <a:t>27.11.2017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14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E723-0385-40E7-BF6A-9844F7558F59}" type="datetime1">
              <a:rPr lang="cs-CZ" smtClean="0"/>
              <a:t>27.11.2017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61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C4222-EB8F-481B-92F6-F598D743F5D8}" type="datetime1">
              <a:rPr lang="cs-CZ" smtClean="0"/>
              <a:t>27.11.2017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27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59587"/>
            <a:ext cx="7772400" cy="389905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Glaucophyta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Rhodophyta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Chlorophyta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Barbora </a:t>
            </a:r>
            <a:r>
              <a:rPr lang="cs-CZ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Chattová</a:t>
            </a:r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2452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 descr="desmids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2282" y="2025904"/>
            <a:ext cx="2793894" cy="2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2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accent1"/>
                </a:solidFill>
              </a:rPr>
              <a:t>Ekologie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 smtClean="0"/>
              <a:t>Tropická moře, mangrove, sladké čisté vody i polární oblasti</a:t>
            </a:r>
          </a:p>
          <a:p>
            <a:r>
              <a:rPr lang="cs-CZ" sz="2400" dirty="0" smtClean="0"/>
              <a:t>U nás ohrožená skupina</a:t>
            </a:r>
          </a:p>
          <a:p>
            <a:r>
              <a:rPr lang="cs-CZ" sz="2400" dirty="0"/>
              <a:t>Některé </a:t>
            </a:r>
            <a:r>
              <a:rPr lang="cs-CZ" sz="2400" dirty="0" smtClean="0"/>
              <a:t>druhy </a:t>
            </a:r>
            <a:r>
              <a:rPr lang="cs-CZ" sz="2400" dirty="0" err="1" smtClean="0"/>
              <a:t>endolitické</a:t>
            </a:r>
            <a:r>
              <a:rPr lang="cs-CZ" sz="2400" dirty="0" smtClean="0"/>
              <a:t>, </a:t>
            </a:r>
            <a:r>
              <a:rPr lang="cs-CZ" sz="2400" dirty="0" err="1" smtClean="0"/>
              <a:t>aerofytické</a:t>
            </a:r>
            <a:r>
              <a:rPr lang="cs-CZ" sz="2400" dirty="0" smtClean="0"/>
              <a:t>, epifytické nebo parazitické</a:t>
            </a:r>
          </a:p>
          <a:p>
            <a:r>
              <a:rPr lang="cs-CZ" sz="2400" dirty="0" smtClean="0"/>
              <a:t>Často kalcifikované</a:t>
            </a:r>
          </a:p>
          <a:p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68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accent1"/>
                </a:solidFill>
              </a:rPr>
              <a:t>Systém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 smtClean="0">
                <a:solidFill>
                  <a:srgbClr val="C00000"/>
                </a:solidFill>
              </a:rPr>
              <a:t>Třída </a:t>
            </a:r>
            <a:r>
              <a:rPr lang="cs-CZ" sz="2400" dirty="0" err="1" smtClean="0">
                <a:solidFill>
                  <a:srgbClr val="C00000"/>
                </a:solidFill>
              </a:rPr>
              <a:t>Rhodophyceae</a:t>
            </a:r>
            <a:endParaRPr lang="cs-CZ" sz="2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2400" dirty="0"/>
              <a:t>Podtřída: </a:t>
            </a:r>
            <a:r>
              <a:rPr lang="cs-CZ" sz="2400" dirty="0" err="1" smtClean="0">
                <a:solidFill>
                  <a:schemeClr val="accent6">
                    <a:lumMod val="75000"/>
                  </a:schemeClr>
                </a:solidFill>
              </a:rPr>
              <a:t>Bangiophycideae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400" dirty="0" smtClean="0"/>
              <a:t>(</a:t>
            </a:r>
            <a:r>
              <a:rPr lang="cs-CZ" sz="2400" dirty="0"/>
              <a:t>starší polyfyletická), jednodušší, převážně jednobuněčné nebo vláknité typy, jediná ploše listovitá stélka u </a:t>
            </a:r>
            <a:r>
              <a:rPr lang="cs-CZ" sz="2400" dirty="0" smtClean="0"/>
              <a:t>rodu </a:t>
            </a:r>
            <a:r>
              <a:rPr lang="cs-CZ" sz="2400" i="1" dirty="0" err="1" smtClean="0"/>
              <a:t>Porphyra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Podtřída: </a:t>
            </a:r>
            <a:r>
              <a:rPr lang="cs-CZ" sz="2400" dirty="0" err="1" smtClean="0">
                <a:solidFill>
                  <a:schemeClr val="accent6">
                    <a:lumMod val="75000"/>
                  </a:schemeClr>
                </a:solidFill>
              </a:rPr>
              <a:t>Florideophycideae</a:t>
            </a:r>
            <a:r>
              <a:rPr lang="cs-CZ" sz="2400" dirty="0" smtClean="0"/>
              <a:t> (mladší </a:t>
            </a:r>
            <a:r>
              <a:rPr lang="cs-CZ" sz="2400" dirty="0"/>
              <a:t>monofyletická), mnohobuněčné a makroskopické </a:t>
            </a:r>
            <a:r>
              <a:rPr lang="cs-CZ" sz="2400" dirty="0" smtClean="0"/>
              <a:t>stélky, </a:t>
            </a:r>
            <a:r>
              <a:rPr lang="cs-CZ" sz="2400" dirty="0" err="1" smtClean="0"/>
              <a:t>karpogony</a:t>
            </a:r>
            <a:r>
              <a:rPr lang="cs-CZ" sz="2400" dirty="0" smtClean="0"/>
              <a:t> s </a:t>
            </a:r>
            <a:r>
              <a:rPr lang="cs-CZ" sz="2400" dirty="0" err="1" smtClean="0"/>
              <a:t>trychogynem</a:t>
            </a:r>
            <a:endParaRPr lang="cs-CZ" sz="2400" dirty="0"/>
          </a:p>
          <a:p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090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31800" y="404664"/>
            <a:ext cx="8280400" cy="647700"/>
          </a:xfrm>
        </p:spPr>
        <p:txBody>
          <a:bodyPr/>
          <a:lstStyle/>
          <a:p>
            <a:pPr eaLnBrk="1" hangingPunct="1"/>
            <a:r>
              <a:rPr lang="cs-CZ" altLang="cs-CZ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Porphyridium</a:t>
            </a:r>
            <a:r>
              <a:rPr lang="cs-CZ" altLang="cs-CZ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cruentum</a:t>
            </a:r>
            <a:endParaRPr lang="cs-CZ" altLang="cs-CZ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211560" y="10913998"/>
            <a:ext cx="1464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</a:t>
            </a:r>
            <a:r>
              <a:rPr lang="cs-CZ" dirty="0" err="1" smtClean="0"/>
              <a:t>ccala.butbn.cas.cz</a:t>
            </a:r>
            <a:endParaRPr lang="cs-CZ" dirty="0"/>
          </a:p>
        </p:txBody>
      </p:sp>
      <p:pic>
        <p:nvPicPr>
          <p:cNvPr id="1026" name="Picture 2" descr="http://ccala.butbn.cas.cz/sites/default/files/styles/ccala_big/public/ccala_collection/13643/1352919814-4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6984776" cy="439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203848" y="5945933"/>
            <a:ext cx="2595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 smtClean="0"/>
              <a:t>ccala.butbn.cas.cz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010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60648"/>
            <a:ext cx="8278813" cy="647700"/>
          </a:xfrm>
        </p:spPr>
        <p:txBody>
          <a:bodyPr/>
          <a:lstStyle/>
          <a:p>
            <a:pPr eaLnBrk="1" hangingPunct="1"/>
            <a:r>
              <a:rPr lang="cs-CZ" altLang="cs-CZ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Batrachospermum</a:t>
            </a:r>
            <a:r>
              <a:rPr lang="cs-CZ" altLang="cs-CZ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Batrachosperm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56792"/>
            <a:ext cx="460117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CD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509" y="1628800"/>
            <a:ext cx="442849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290210" y="4725144"/>
            <a:ext cx="2692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 smtClean="0"/>
              <a:t>protist.i.hosei.ac.jpg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341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028187" y="11663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Lemanea</a:t>
            </a:r>
            <a:r>
              <a:rPr lang="cs-CZ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434" name="Picture 2" descr="http://www.biopix-foto.de/photos/jcs-lemanea-fluviatilis-63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" y="0"/>
            <a:ext cx="56673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cfb.unh.edu/phycokey/Choices/Rhodophyceae/Microreds/LEMANEA/Lemanea_03_400x2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691" y="3743325"/>
            <a:ext cx="4702309" cy="310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775547" y="3284984"/>
            <a:ext cx="1944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 smtClean="0"/>
              <a:t>cfb.unh.edu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35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dr-ralf-wagner.de/Bilder/Audouinella-63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19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ww.buildingthepride.com/faculty/pgdavison/rhod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2828925"/>
            <a:ext cx="53721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139952" y="18864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Audouinella</a:t>
            </a:r>
            <a:r>
              <a:rPr lang="cs-CZ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05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i="1" dirty="0" err="1" smtClean="0">
                <a:solidFill>
                  <a:srgbClr val="0070C0"/>
                </a:solidFill>
              </a:rPr>
              <a:t>Porphyra</a:t>
            </a:r>
            <a:r>
              <a:rPr lang="cs-CZ" sz="3200" dirty="0" smtClean="0">
                <a:solidFill>
                  <a:srgbClr val="0070C0"/>
                </a:solidFill>
              </a:rPr>
              <a:t> (</a:t>
            </a:r>
            <a:r>
              <a:rPr lang="cs-CZ" sz="3200" dirty="0" err="1" smtClean="0">
                <a:solidFill>
                  <a:srgbClr val="0070C0"/>
                </a:solidFill>
              </a:rPr>
              <a:t>Nori</a:t>
            </a:r>
            <a:r>
              <a:rPr lang="cs-CZ" sz="3200" dirty="0" smtClean="0">
                <a:solidFill>
                  <a:srgbClr val="0070C0"/>
                </a:solidFill>
              </a:rPr>
              <a:t>) 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4" name="Picture 2" descr="http://www.dokonalazena.cz/wp-content/uploads/2014/08/bra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88839"/>
            <a:ext cx="5638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fao.org/figis/servlet/ServerFileServlet?f=figis/species/images/Porphyra/por_ten_2790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28575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beachwatchers.wsu.edu/ezidweb/seaweeds/images/porphyra-j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346" y="4210845"/>
            <a:ext cx="39052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718452" y="6145470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 smtClean="0"/>
              <a:t>www.fao.org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613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accent1"/>
                </a:solidFill>
              </a:rPr>
              <a:t> </a:t>
            </a:r>
            <a:r>
              <a:rPr lang="cs-CZ" sz="3200" dirty="0" err="1" smtClean="0">
                <a:solidFill>
                  <a:schemeClr val="accent1"/>
                </a:solidFill>
              </a:rPr>
              <a:t>Viridiplantae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/>
              <a:t>1,5 mld. let </a:t>
            </a:r>
            <a:r>
              <a:rPr lang="cs-CZ" altLang="cs-CZ" sz="2400" dirty="0" smtClean="0"/>
              <a:t>staré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Suchozemské rostliny - 700 mil. let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Monofyletický původ (sekvence aminokyselin aktinu, enzymu </a:t>
            </a:r>
            <a:r>
              <a:rPr lang="cs-CZ" altLang="cs-CZ" sz="2400" dirty="0" err="1" smtClean="0"/>
              <a:t>Rubisco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a nukleotidů 18S </a:t>
            </a:r>
            <a:r>
              <a:rPr lang="cs-CZ" altLang="cs-CZ" sz="2400" dirty="0" err="1"/>
              <a:t>rDNA</a:t>
            </a:r>
            <a:r>
              <a:rPr lang="cs-CZ" altLang="cs-CZ" sz="2400" dirty="0"/>
              <a:t>)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2 sesterské vývojové linie 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Chlorophytae</a:t>
            </a:r>
            <a:r>
              <a:rPr lang="cs-CZ" altLang="cs-CZ" sz="2400" dirty="0"/>
              <a:t> - odd. </a:t>
            </a:r>
            <a:r>
              <a:rPr lang="cs-CZ" altLang="cs-CZ" sz="2400" dirty="0" err="1"/>
              <a:t>Chlorophyta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Streptophytae</a:t>
            </a:r>
            <a:r>
              <a:rPr lang="cs-CZ" altLang="cs-CZ" sz="2400" dirty="0"/>
              <a:t> - odd. </a:t>
            </a:r>
            <a:r>
              <a:rPr lang="cs-CZ" altLang="cs-CZ" sz="2400" dirty="0" err="1"/>
              <a:t>Charophyta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Bryophyta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Cormophyta</a:t>
            </a:r>
            <a:endParaRPr lang="cs-CZ" altLang="cs-CZ" sz="2400" dirty="0"/>
          </a:p>
          <a:p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513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Chlorophyta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Slepá </a:t>
            </a:r>
            <a:r>
              <a:rPr lang="cs-CZ" altLang="cs-CZ" sz="2400" dirty="0"/>
              <a:t>vývojová linie</a:t>
            </a:r>
          </a:p>
          <a:p>
            <a:r>
              <a:rPr lang="cs-CZ" altLang="cs-CZ" sz="2400" dirty="0"/>
              <a:t>Všechny typy stélek (téměř)</a:t>
            </a:r>
          </a:p>
          <a:p>
            <a:r>
              <a:rPr lang="cs-CZ" altLang="cs-CZ" sz="2400" dirty="0"/>
              <a:t>Chlorofyly a, </a:t>
            </a:r>
            <a:r>
              <a:rPr lang="cs-CZ" altLang="cs-CZ" sz="2400" dirty="0" smtClean="0"/>
              <a:t>b, </a:t>
            </a:r>
            <a:r>
              <a:rPr lang="el-GR" altLang="cs-CZ" sz="2400" dirty="0" smtClean="0">
                <a:cs typeface="Arial" charset="0"/>
              </a:rPr>
              <a:t>β</a:t>
            </a:r>
            <a:r>
              <a:rPr lang="cs-CZ" altLang="cs-CZ" sz="2400" dirty="0" smtClean="0">
                <a:cs typeface="Arial" charset="0"/>
              </a:rPr>
              <a:t>-karoten (karotenoidy někdy velmi výrazné)</a:t>
            </a:r>
          </a:p>
          <a:p>
            <a:r>
              <a:rPr lang="cs-CZ" altLang="cs-CZ" sz="2400" dirty="0" smtClean="0">
                <a:cs typeface="Arial" charset="0"/>
              </a:rPr>
              <a:t>BS zpravidla celulózní (občas glykoprotein)</a:t>
            </a:r>
            <a:endParaRPr lang="cs-CZ" altLang="cs-CZ" sz="2400" dirty="0">
              <a:cs typeface="Arial" charset="0"/>
            </a:endParaRPr>
          </a:p>
          <a:p>
            <a:r>
              <a:rPr lang="cs-CZ" altLang="cs-CZ" sz="2400" dirty="0">
                <a:cs typeface="Arial" charset="0"/>
              </a:rPr>
              <a:t>Lutein, </a:t>
            </a:r>
            <a:r>
              <a:rPr lang="cs-CZ" altLang="cs-CZ" sz="2400" dirty="0" err="1">
                <a:cs typeface="Arial" charset="0"/>
              </a:rPr>
              <a:t>zeaxantin</a:t>
            </a:r>
            <a:r>
              <a:rPr lang="cs-CZ" altLang="cs-CZ" sz="2400" dirty="0">
                <a:cs typeface="Arial" charset="0"/>
              </a:rPr>
              <a:t>, </a:t>
            </a:r>
            <a:r>
              <a:rPr lang="cs-CZ" altLang="cs-CZ" sz="2400" dirty="0" err="1">
                <a:cs typeface="Arial" charset="0"/>
              </a:rPr>
              <a:t>violaxantin</a:t>
            </a:r>
            <a:r>
              <a:rPr lang="cs-CZ" altLang="cs-CZ" sz="2400" dirty="0" smtClean="0">
                <a:cs typeface="Arial" charset="0"/>
              </a:rPr>
              <a:t>, </a:t>
            </a:r>
            <a:r>
              <a:rPr lang="cs-CZ" altLang="cs-CZ" sz="2400" dirty="0" err="1">
                <a:cs typeface="Arial" charset="0"/>
              </a:rPr>
              <a:t>neoxantin</a:t>
            </a:r>
            <a:endParaRPr lang="cs-CZ" altLang="cs-CZ" sz="2400" dirty="0">
              <a:cs typeface="Arial" charset="0"/>
            </a:endParaRPr>
          </a:p>
          <a:p>
            <a:r>
              <a:rPr lang="cs-CZ" altLang="cs-CZ" sz="2400" dirty="0" err="1"/>
              <a:t>Pyrenoid</a:t>
            </a:r>
            <a:r>
              <a:rPr lang="cs-CZ" altLang="cs-CZ" sz="2400" dirty="0">
                <a:cs typeface="Arial" charset="0"/>
              </a:rPr>
              <a:t> </a:t>
            </a:r>
          </a:p>
          <a:p>
            <a:r>
              <a:rPr lang="cs-CZ" altLang="cs-CZ" sz="2400" dirty="0"/>
              <a:t>Stigma v </a:t>
            </a:r>
            <a:r>
              <a:rPr lang="cs-CZ" altLang="cs-CZ" sz="2400" dirty="0" smtClean="0"/>
              <a:t>chloroplastu</a:t>
            </a:r>
          </a:p>
          <a:p>
            <a:r>
              <a:rPr lang="cs-CZ" altLang="cs-CZ" sz="2400" dirty="0" err="1"/>
              <a:t>Fykoplast</a:t>
            </a:r>
            <a:r>
              <a:rPr lang="cs-CZ" altLang="cs-CZ" sz="2400" dirty="0"/>
              <a:t> v </a:t>
            </a:r>
            <a:r>
              <a:rPr lang="cs-CZ" altLang="cs-CZ" sz="2400" dirty="0" smtClean="0"/>
              <a:t>mitóze</a:t>
            </a:r>
          </a:p>
          <a:p>
            <a:r>
              <a:rPr lang="cs-CZ" altLang="cs-CZ" sz="2400" dirty="0" smtClean="0"/>
              <a:t>Škrob (chloroplasty, </a:t>
            </a:r>
            <a:r>
              <a:rPr lang="cs-CZ" altLang="cs-CZ" sz="2400" dirty="0" err="1" smtClean="0"/>
              <a:t>leukoplasty</a:t>
            </a:r>
            <a:r>
              <a:rPr lang="cs-CZ" altLang="cs-CZ" sz="2400" dirty="0" smtClean="0"/>
              <a:t>, povrch </a:t>
            </a:r>
            <a:r>
              <a:rPr lang="cs-CZ" altLang="cs-CZ" sz="2400" dirty="0" err="1" smtClean="0"/>
              <a:t>pyrenoidu</a:t>
            </a:r>
            <a:r>
              <a:rPr lang="cs-CZ" altLang="cs-CZ" sz="2400" dirty="0" smtClean="0"/>
              <a:t>)</a:t>
            </a:r>
          </a:p>
          <a:p>
            <a:endParaRPr lang="cs-CZ" altLang="cs-CZ" sz="2400" dirty="0"/>
          </a:p>
          <a:p>
            <a:endParaRPr lang="cs-CZ" altLang="cs-CZ" sz="2400" dirty="0"/>
          </a:p>
          <a:p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620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18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Chlorophyta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/>
              <a:t>Bičíkový aparát 9+2</a:t>
            </a:r>
          </a:p>
          <a:p>
            <a:r>
              <a:rPr lang="cs-CZ" altLang="cs-CZ" sz="2400" dirty="0"/>
              <a:t>Tubulin</a:t>
            </a:r>
          </a:p>
          <a:p>
            <a:r>
              <a:rPr lang="cs-CZ" altLang="cs-CZ" sz="2400" dirty="0" err="1"/>
              <a:t>Dynein</a:t>
            </a:r>
            <a:r>
              <a:rPr lang="cs-CZ" altLang="cs-CZ" sz="2400" dirty="0"/>
              <a:t> (kontraktilní)</a:t>
            </a:r>
          </a:p>
          <a:p>
            <a:r>
              <a:rPr lang="cs-CZ" altLang="cs-CZ" sz="2400" dirty="0" err="1" smtClean="0"/>
              <a:t>Mikrotubulární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kořeny</a:t>
            </a:r>
          </a:p>
          <a:p>
            <a:r>
              <a:rPr lang="cs-CZ" altLang="cs-CZ" sz="2400" dirty="0"/>
              <a:t>DO-orientace (12/6)</a:t>
            </a:r>
          </a:p>
          <a:p>
            <a:r>
              <a:rPr lang="cs-CZ" altLang="cs-CZ" sz="2400" dirty="0"/>
              <a:t>CCW-orientace (11/5)</a:t>
            </a:r>
          </a:p>
          <a:p>
            <a:r>
              <a:rPr lang="cs-CZ" altLang="cs-CZ" sz="2400" dirty="0"/>
              <a:t>CW-orientace (1/7)</a:t>
            </a:r>
          </a:p>
          <a:p>
            <a:endParaRPr lang="cs-CZ" altLang="cs-CZ" sz="2400" dirty="0"/>
          </a:p>
          <a:p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61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19</a:t>
            </a:fld>
            <a:endParaRPr lang="cs-CZ"/>
          </a:p>
        </p:txBody>
      </p:sp>
      <p:pic>
        <p:nvPicPr>
          <p:cNvPr id="8" name="Picture 4" descr="Výsledek obrázku pro arrangements of microtubular roots in the flage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243" y="1235961"/>
            <a:ext cx="2345101" cy="234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Výsledek obrázku pro chlorophyta kinetoz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93457"/>
            <a:ext cx="245674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82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vie1-1.xx.fbcdn.net/v/l/t35.0-12/14513679_10207473627378139_899667882_o.png?oh=2c2fb4ac7816e8282c51daf45c201b30&amp;oe=57F41AD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0" y="455790"/>
            <a:ext cx="8787459" cy="56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796136" y="645333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Josef </a:t>
            </a:r>
            <a:r>
              <a:rPr lang="en-US" dirty="0" err="1" smtClean="0"/>
              <a:t>Jur</a:t>
            </a:r>
            <a:r>
              <a:rPr lang="cs-CZ" dirty="0" err="1" smtClean="0"/>
              <a:t>áň</a:t>
            </a:r>
            <a:r>
              <a:rPr lang="en-US" dirty="0" smtClean="0"/>
              <a:t> </a:t>
            </a:r>
            <a:r>
              <a:rPr lang="en-US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8689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accent1"/>
                </a:solidFill>
              </a:rPr>
              <a:t>Nepohlavní rozmnožování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 smtClean="0"/>
              <a:t>Bičíkovci: </a:t>
            </a:r>
            <a:r>
              <a:rPr lang="cs-CZ" sz="2400" b="1" dirty="0" err="1" smtClean="0"/>
              <a:t>schizotomie</a:t>
            </a:r>
            <a:endParaRPr lang="cs-CZ" sz="2400" b="1" dirty="0"/>
          </a:p>
          <a:p>
            <a:r>
              <a:rPr lang="cs-CZ" sz="2400" dirty="0" smtClean="0"/>
              <a:t>Jednobuněční: sporulace, </a:t>
            </a:r>
            <a:r>
              <a:rPr lang="cs-CZ" sz="2400" dirty="0"/>
              <a:t>tzv. </a:t>
            </a:r>
            <a:r>
              <a:rPr lang="cs-CZ" sz="2400" b="1" dirty="0" err="1" smtClean="0"/>
              <a:t>cytogonie</a:t>
            </a:r>
            <a:r>
              <a:rPr lang="cs-CZ" sz="2400" dirty="0" smtClean="0"/>
              <a:t> (</a:t>
            </a:r>
            <a:r>
              <a:rPr lang="cs-CZ" sz="2400" dirty="0" err="1" smtClean="0"/>
              <a:t>dceřinné</a:t>
            </a:r>
            <a:r>
              <a:rPr lang="cs-CZ" sz="2400" dirty="0" smtClean="0"/>
              <a:t> </a:t>
            </a:r>
            <a:r>
              <a:rPr lang="cs-CZ" sz="2400" dirty="0"/>
              <a:t>nebo rozmnožovací buňky vznikají uvnitř mateřské buněčné stěny. Vzniknou buď 2-4 </a:t>
            </a:r>
            <a:r>
              <a:rPr lang="cs-CZ" sz="2400" dirty="0" smtClean="0"/>
              <a:t>bičíkaté zoospory </a:t>
            </a:r>
            <a:r>
              <a:rPr lang="cs-CZ" sz="2400" dirty="0"/>
              <a:t>nebo nepohyblivé </a:t>
            </a:r>
            <a:r>
              <a:rPr lang="cs-CZ" sz="2400" dirty="0" err="1" smtClean="0"/>
              <a:t>autospory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Typy </a:t>
            </a:r>
            <a:r>
              <a:rPr lang="cs-CZ" sz="2400" dirty="0"/>
              <a:t>žijící v </a:t>
            </a:r>
            <a:r>
              <a:rPr lang="cs-CZ" sz="2400" dirty="0" err="1"/>
              <a:t>coenobiích</a:t>
            </a:r>
            <a:r>
              <a:rPr lang="cs-CZ" sz="2400" dirty="0"/>
              <a:t> se rozmnožují </a:t>
            </a:r>
            <a:r>
              <a:rPr lang="cs-CZ" sz="2400" dirty="0" smtClean="0"/>
              <a:t>dceřinými </a:t>
            </a:r>
            <a:r>
              <a:rPr lang="cs-CZ" sz="2400" b="1" dirty="0" err="1" smtClean="0"/>
              <a:t>coenobii</a:t>
            </a:r>
            <a:endParaRPr lang="cs-CZ" sz="2400" b="1" dirty="0" smtClean="0"/>
          </a:p>
          <a:p>
            <a:r>
              <a:rPr lang="cs-CZ" sz="2400" dirty="0" smtClean="0"/>
              <a:t>Vláknité </a:t>
            </a:r>
            <a:r>
              <a:rPr lang="cs-CZ" sz="2400" dirty="0"/>
              <a:t>typy se vegetativně dělí tzv.</a:t>
            </a:r>
            <a:r>
              <a:rPr lang="cs-CZ" sz="2400" b="1" dirty="0"/>
              <a:t> </a:t>
            </a:r>
            <a:r>
              <a:rPr lang="cs-CZ" sz="2400" b="1" dirty="0" err="1"/>
              <a:t>cytotomií</a:t>
            </a:r>
            <a:r>
              <a:rPr lang="cs-CZ" sz="2400" dirty="0"/>
              <a:t>, kdy se v mateřské buňce vytvoří příčná přehrádka, vzniknou dvě buňky </a:t>
            </a:r>
            <a:r>
              <a:rPr lang="cs-CZ" sz="2400" dirty="0" smtClean="0"/>
              <a:t>dceřiné </a:t>
            </a:r>
            <a:r>
              <a:rPr lang="cs-CZ" sz="2400" dirty="0"/>
              <a:t>a část stěny mateřské buňky je zachována i pro </a:t>
            </a:r>
            <a:r>
              <a:rPr lang="cs-CZ" sz="2400" dirty="0" smtClean="0"/>
              <a:t>dceřinou </a:t>
            </a:r>
            <a:r>
              <a:rPr lang="cs-CZ" sz="2400" dirty="0"/>
              <a:t>buňku.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61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Volv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55621"/>
            <a:ext cx="2153726" cy="137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30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accent1"/>
                </a:solidFill>
              </a:rPr>
              <a:t>Pohlavní rozmnožování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/>
              <a:t> </a:t>
            </a:r>
            <a:r>
              <a:rPr lang="cs-CZ" sz="2400" dirty="0" err="1"/>
              <a:t>izo</a:t>
            </a:r>
            <a:r>
              <a:rPr lang="cs-CZ" sz="2400" dirty="0"/>
              <a:t>-, </a:t>
            </a:r>
            <a:r>
              <a:rPr lang="cs-CZ" sz="2400" dirty="0" err="1"/>
              <a:t>anizo</a:t>
            </a:r>
            <a:r>
              <a:rPr lang="cs-CZ" sz="2400" dirty="0"/>
              <a:t>- </a:t>
            </a:r>
            <a:r>
              <a:rPr lang="cs-CZ" sz="2400" dirty="0" smtClean="0"/>
              <a:t>, oogamie</a:t>
            </a:r>
          </a:p>
          <a:p>
            <a:r>
              <a:rPr lang="cs-CZ" sz="2400" dirty="0"/>
              <a:t>Většina zelených řas má </a:t>
            </a:r>
            <a:r>
              <a:rPr lang="cs-CZ" sz="2400" dirty="0" err="1"/>
              <a:t>ortomitózu</a:t>
            </a:r>
            <a:r>
              <a:rPr lang="cs-CZ" sz="2400" dirty="0"/>
              <a:t> – </a:t>
            </a:r>
            <a:r>
              <a:rPr lang="cs-CZ" sz="2400" dirty="0" smtClean="0"/>
              <a:t>je </a:t>
            </a:r>
            <a:r>
              <a:rPr lang="cs-CZ" sz="2400" dirty="0"/>
              <a:t>vytvořeno bipolární vřeténko od pólu k pólu, </a:t>
            </a:r>
            <a:r>
              <a:rPr lang="cs-CZ" sz="2400" dirty="0" smtClean="0"/>
              <a:t>v </a:t>
            </a:r>
            <a:r>
              <a:rPr lang="cs-CZ" sz="2400" dirty="0"/>
              <a:t>metafázi jsou chromozómy uspořádány v ekvatoriální destičce. </a:t>
            </a:r>
            <a:endParaRPr lang="cs-CZ" sz="2400" dirty="0" smtClean="0"/>
          </a:p>
          <a:p>
            <a:r>
              <a:rPr lang="cs-CZ" sz="2400" dirty="0" smtClean="0"/>
              <a:t>Dva </a:t>
            </a:r>
            <a:r>
              <a:rPr lang="cs-CZ" sz="2400" dirty="0"/>
              <a:t>typy </a:t>
            </a:r>
            <a:r>
              <a:rPr lang="cs-CZ" sz="2400" dirty="0" err="1"/>
              <a:t>ortomitózy</a:t>
            </a:r>
            <a:r>
              <a:rPr lang="cs-CZ" sz="2400" dirty="0"/>
              <a:t>, podle stupně rozpadu jaderné membrány: </a:t>
            </a:r>
            <a:endParaRPr lang="cs-CZ" sz="2400" dirty="0" smtClean="0"/>
          </a:p>
          <a:p>
            <a:r>
              <a:rPr lang="cs-CZ" sz="2400" dirty="0" smtClean="0"/>
              <a:t>uzavřená </a:t>
            </a:r>
            <a:r>
              <a:rPr lang="cs-CZ" sz="2400" dirty="0" err="1" smtClean="0"/>
              <a:t>ortomitóza</a:t>
            </a:r>
            <a:r>
              <a:rPr lang="cs-CZ" sz="2400" dirty="0" smtClean="0"/>
              <a:t>: jaderná </a:t>
            </a:r>
            <a:r>
              <a:rPr lang="cs-CZ" sz="2400" dirty="0"/>
              <a:t>blána zůstává </a:t>
            </a:r>
            <a:r>
              <a:rPr lang="cs-CZ" sz="2400" dirty="0" smtClean="0"/>
              <a:t>zachována</a:t>
            </a:r>
          </a:p>
          <a:p>
            <a:r>
              <a:rPr lang="cs-CZ" sz="2400" dirty="0" smtClean="0"/>
              <a:t>otevřená </a:t>
            </a:r>
            <a:r>
              <a:rPr lang="cs-CZ" sz="2400" dirty="0" err="1" smtClean="0"/>
              <a:t>ortomitóza</a:t>
            </a:r>
            <a:r>
              <a:rPr lang="cs-CZ" sz="2400" dirty="0" smtClean="0"/>
              <a:t>: je </a:t>
            </a:r>
            <a:r>
              <a:rPr lang="cs-CZ" sz="2400" dirty="0"/>
              <a:t>klasický typ, kdy se jaderná membrána rozpadá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61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06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Mikrotubulární</a:t>
            </a:r>
            <a:r>
              <a:rPr lang="cs-CZ" sz="3200" dirty="0" smtClean="0">
                <a:solidFill>
                  <a:schemeClr val="accent1"/>
                </a:solidFill>
              </a:rPr>
              <a:t> systémy v cytokinezi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Oddělení dceřiných buněk</a:t>
            </a:r>
          </a:p>
          <a:p>
            <a:r>
              <a:rPr lang="cs-CZ" altLang="cs-CZ" sz="2400" dirty="0" smtClean="0"/>
              <a:t>Dva typy: </a:t>
            </a:r>
            <a:r>
              <a:rPr lang="cs-CZ" altLang="cs-CZ" sz="2400" dirty="0" err="1" smtClean="0"/>
              <a:t>fykoplast</a:t>
            </a:r>
            <a:r>
              <a:rPr lang="cs-CZ" altLang="cs-CZ" sz="2400" dirty="0" smtClean="0"/>
              <a:t>, fragmoplast</a:t>
            </a:r>
          </a:p>
          <a:p>
            <a:r>
              <a:rPr lang="cs-CZ" altLang="cs-CZ" sz="2400" b="1" dirty="0" err="1" smtClean="0"/>
              <a:t>Fykoplast</a:t>
            </a:r>
            <a:r>
              <a:rPr lang="cs-CZ" altLang="cs-CZ" sz="2400" b="1" dirty="0" smtClean="0"/>
              <a:t>: </a:t>
            </a:r>
            <a:r>
              <a:rPr lang="cs-CZ" sz="2400" dirty="0"/>
              <a:t>mitotické vřeténko </a:t>
            </a:r>
            <a:r>
              <a:rPr lang="cs-CZ" sz="2400" dirty="0" smtClean="0"/>
              <a:t>se úplně </a:t>
            </a:r>
            <a:r>
              <a:rPr lang="cs-CZ" sz="2400" dirty="0"/>
              <a:t>rozpadne, vytvoří se nová struktura kolmo na jeho původní </a:t>
            </a:r>
            <a:r>
              <a:rPr lang="cs-CZ" sz="2400" dirty="0" smtClean="0"/>
              <a:t>směr (primitivnější způsob)</a:t>
            </a:r>
            <a:endParaRPr lang="cs-CZ" altLang="cs-CZ" sz="2400" dirty="0" smtClean="0"/>
          </a:p>
          <a:p>
            <a:endParaRPr lang="cs-CZ" altLang="cs-CZ" sz="2400" dirty="0"/>
          </a:p>
          <a:p>
            <a:r>
              <a:rPr lang="cs-CZ" altLang="cs-CZ" sz="2400" b="1" dirty="0" smtClean="0"/>
              <a:t>Fragmoplast:  </a:t>
            </a:r>
            <a:r>
              <a:rPr lang="cs-CZ" altLang="cs-CZ" sz="2400" dirty="0" smtClean="0"/>
              <a:t>vzniká </a:t>
            </a:r>
            <a:r>
              <a:rPr lang="cs-CZ" sz="2400" dirty="0" smtClean="0"/>
              <a:t>z </a:t>
            </a:r>
            <a:r>
              <a:rPr lang="cs-CZ" sz="2400" dirty="0"/>
              <a:t>pozůstatků mitotického </a:t>
            </a:r>
            <a:r>
              <a:rPr lang="cs-CZ" sz="2400" dirty="0" smtClean="0"/>
              <a:t>vřeténka, zakládá </a:t>
            </a:r>
            <a:r>
              <a:rPr lang="cs-CZ" sz="2400" dirty="0"/>
              <a:t>se buněčná </a:t>
            </a:r>
            <a:r>
              <a:rPr lang="cs-CZ" sz="2400" dirty="0" smtClean="0"/>
              <a:t>destička (odvozenější, mají ho vyšší rostliny)</a:t>
            </a:r>
            <a:endParaRPr lang="cs-CZ" altLang="cs-CZ" sz="2400" b="1" dirty="0" smtClean="0"/>
          </a:p>
          <a:p>
            <a:endParaRPr lang="cs-CZ" altLang="cs-CZ" sz="2400" dirty="0" smtClean="0"/>
          </a:p>
          <a:p>
            <a:endParaRPr lang="cs-CZ" altLang="cs-CZ" sz="2400" dirty="0"/>
          </a:p>
          <a:p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61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52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accent1"/>
                </a:solidFill>
              </a:rPr>
              <a:t>Systém, třídy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2"/>
            <a:ext cx="8229600" cy="54221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dirty="0" smtClean="0"/>
              <a:t>Důležité znaky:</a:t>
            </a:r>
          </a:p>
          <a:p>
            <a:pPr marL="0" indent="0">
              <a:buNone/>
            </a:pPr>
            <a:r>
              <a:rPr lang="cs-CZ" sz="2400" dirty="0" smtClean="0"/>
              <a:t>1</a:t>
            </a:r>
            <a:r>
              <a:rPr lang="cs-CZ" sz="2400" dirty="0"/>
              <a:t>. sekvence SSU </a:t>
            </a:r>
            <a:r>
              <a:rPr lang="cs-CZ" sz="2400" dirty="0" err="1"/>
              <a:t>rDNA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2. Morfologie stélek, povrch buněk </a:t>
            </a:r>
          </a:p>
          <a:p>
            <a:pPr marL="0" indent="0">
              <a:buNone/>
            </a:pPr>
            <a:r>
              <a:rPr lang="cs-CZ" sz="2400" dirty="0"/>
              <a:t>3. Způsob rozmnožování</a:t>
            </a:r>
          </a:p>
          <a:p>
            <a:pPr marL="0" indent="0">
              <a:buNone/>
            </a:pPr>
            <a:r>
              <a:rPr lang="cs-CZ" sz="2400" dirty="0"/>
              <a:t>4. Postavení </a:t>
            </a:r>
            <a:r>
              <a:rPr lang="cs-CZ" sz="2400" dirty="0" err="1"/>
              <a:t>bazí</a:t>
            </a:r>
            <a:r>
              <a:rPr lang="cs-CZ" sz="2400" dirty="0"/>
              <a:t> bičíků </a:t>
            </a:r>
            <a:endParaRPr lang="cs-CZ" sz="2400" dirty="0" smtClean="0"/>
          </a:p>
          <a:p>
            <a:pPr marL="0" indent="0">
              <a:buNone/>
            </a:pP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 smtClean="0"/>
              <a:t>Prasinophyceae</a:t>
            </a:r>
            <a:r>
              <a:rPr lang="cs-CZ" altLang="cs-CZ" sz="2400" dirty="0" smtClean="0"/>
              <a:t>  </a:t>
            </a:r>
            <a:r>
              <a:rPr lang="cs-CZ" altLang="cs-CZ" sz="2200" dirty="0" smtClean="0"/>
              <a:t>(většinou </a:t>
            </a:r>
            <a:r>
              <a:rPr lang="cs-CZ" sz="2200" dirty="0" smtClean="0"/>
              <a:t>bičíkovci  </a:t>
            </a:r>
            <a:r>
              <a:rPr lang="cs-CZ" sz="2200" dirty="0"/>
              <a:t>s organickými šupinami na </a:t>
            </a:r>
            <a:r>
              <a:rPr lang="cs-CZ" sz="2200" dirty="0" smtClean="0"/>
              <a:t>povrchu)</a:t>
            </a:r>
            <a:endParaRPr lang="cs-CZ" altLang="cs-CZ" sz="2200" dirty="0"/>
          </a:p>
          <a:p>
            <a:pPr>
              <a:lnSpc>
                <a:spcPct val="90000"/>
              </a:lnSpc>
            </a:pPr>
            <a:r>
              <a:rPr lang="cs-CZ" altLang="cs-CZ" sz="2400" dirty="0" err="1" smtClean="0"/>
              <a:t>Ulvophyceae</a:t>
            </a:r>
            <a:r>
              <a:rPr lang="cs-CZ" altLang="cs-CZ" sz="2400" dirty="0" smtClean="0"/>
              <a:t>       </a:t>
            </a:r>
            <a:r>
              <a:rPr lang="cs-CZ" altLang="cs-CZ" sz="2200" dirty="0" smtClean="0"/>
              <a:t>(</a:t>
            </a:r>
            <a:r>
              <a:rPr lang="cs-CZ" sz="2200" dirty="0"/>
              <a:t>vláknité až </a:t>
            </a:r>
            <a:r>
              <a:rPr lang="cs-CZ" sz="2200" dirty="0" err="1"/>
              <a:t>sifonální</a:t>
            </a:r>
            <a:r>
              <a:rPr lang="cs-CZ" sz="2200" dirty="0"/>
              <a:t> stélky a CCW </a:t>
            </a:r>
            <a:r>
              <a:rPr lang="cs-CZ" sz="2200" dirty="0" smtClean="0"/>
              <a:t>konfigurace</a:t>
            </a:r>
            <a:r>
              <a:rPr lang="cs-CZ" sz="2200" dirty="0"/>
              <a:t>)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Cladophorophyceae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Bryopsidophyceae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Dasycladophyceae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Trentepohliophyceae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 smtClean="0"/>
              <a:t>Trebouxiophyceae</a:t>
            </a:r>
            <a:r>
              <a:rPr lang="cs-CZ" altLang="cs-CZ" sz="2400" dirty="0" smtClean="0"/>
              <a:t> </a:t>
            </a:r>
            <a:r>
              <a:rPr lang="cs-CZ" altLang="cs-CZ" sz="2200" dirty="0" smtClean="0"/>
              <a:t>(</a:t>
            </a:r>
            <a:r>
              <a:rPr lang="cs-CZ" sz="2200" dirty="0" smtClean="0"/>
              <a:t>většinou </a:t>
            </a:r>
            <a:r>
              <a:rPr lang="cs-CZ" sz="2200" dirty="0"/>
              <a:t>jednobuněční s CCW </a:t>
            </a:r>
            <a:r>
              <a:rPr lang="cs-CZ" sz="2200" dirty="0" smtClean="0"/>
              <a:t>konfigurací)</a:t>
            </a:r>
            <a:endParaRPr lang="cs-CZ" altLang="cs-CZ" sz="2200" dirty="0"/>
          </a:p>
          <a:p>
            <a:pPr>
              <a:lnSpc>
                <a:spcPct val="90000"/>
              </a:lnSpc>
            </a:pPr>
            <a:r>
              <a:rPr lang="cs-CZ" altLang="cs-CZ" sz="2400" dirty="0" err="1" smtClean="0"/>
              <a:t>Chlorophyceae</a:t>
            </a:r>
            <a:r>
              <a:rPr lang="cs-CZ" altLang="cs-CZ" sz="2400" dirty="0" smtClean="0"/>
              <a:t> </a:t>
            </a:r>
            <a:r>
              <a:rPr lang="cs-CZ" altLang="cs-CZ" sz="2200" dirty="0" smtClean="0"/>
              <a:t>(</a:t>
            </a:r>
            <a:r>
              <a:rPr lang="cs-CZ" sz="2200" dirty="0"/>
              <a:t>mnoho typů stélek, stěna je polysacharidová ev. glykoproteinová (chlamys), bičíkatá stádia mají DO a </a:t>
            </a:r>
            <a:r>
              <a:rPr lang="cs-CZ" sz="2200" dirty="0" smtClean="0"/>
              <a:t>CW)</a:t>
            </a:r>
            <a:endParaRPr lang="cs-CZ" altLang="cs-CZ" sz="2200" dirty="0"/>
          </a:p>
          <a:p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7381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79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Rectangle 16"/>
          <p:cNvSpPr>
            <a:spLocks noChangeArrowheads="1"/>
          </p:cNvSpPr>
          <p:nvPr/>
        </p:nvSpPr>
        <p:spPr bwMode="auto">
          <a:xfrm>
            <a:off x="1187450" y="6308725"/>
            <a:ext cx="1295400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253" name="Rectangle 18"/>
          <p:cNvSpPr>
            <a:spLocks noChangeArrowheads="1"/>
          </p:cNvSpPr>
          <p:nvPr/>
        </p:nvSpPr>
        <p:spPr bwMode="auto">
          <a:xfrm>
            <a:off x="4643438" y="2852738"/>
            <a:ext cx="1584325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255" name="Rectangle 4"/>
          <p:cNvSpPr>
            <a:spLocks noGrp="1" noChangeArrowheads="1"/>
          </p:cNvSpPr>
          <p:nvPr>
            <p:ph type="title"/>
          </p:nvPr>
        </p:nvSpPr>
        <p:spPr>
          <a:xfrm>
            <a:off x="-2089944" y="22002"/>
            <a:ext cx="8713788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Třída: PRASINOPHYCEAE</a:t>
            </a:r>
          </a:p>
        </p:txBody>
      </p:sp>
      <p:sp>
        <p:nvSpPr>
          <p:cNvPr id="10256" name="Text Box 20"/>
          <p:cNvSpPr txBox="1">
            <a:spLocks noChangeArrowheads="1"/>
          </p:cNvSpPr>
          <p:nvPr/>
        </p:nvSpPr>
        <p:spPr bwMode="auto">
          <a:xfrm>
            <a:off x="1043608" y="5335295"/>
            <a:ext cx="3203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Micromonas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10257" name="Text Box 21"/>
          <p:cNvSpPr txBox="1">
            <a:spLocks noChangeArrowheads="1"/>
          </p:cNvSpPr>
          <p:nvPr/>
        </p:nvSpPr>
        <p:spPr bwMode="auto">
          <a:xfrm>
            <a:off x="6269039" y="1283077"/>
            <a:ext cx="1727200" cy="313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>
                <a:latin typeface="Calibri" panose="020F0502020204030204" pitchFamily="34" charset="0"/>
              </a:rPr>
              <a:t>Bičíkovci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dirty="0" err="1" smtClean="0">
                <a:latin typeface="Calibri" panose="020F0502020204030204" pitchFamily="34" charset="0"/>
              </a:rPr>
              <a:t>Kokální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>
                <a:latin typeface="Calibri" panose="020F0502020204030204" pitchFamily="34" charset="0"/>
              </a:rPr>
              <a:t>stélka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dirty="0">
                <a:latin typeface="Calibri" panose="020F0502020204030204" pitchFamily="34" charset="0"/>
              </a:rPr>
              <a:t>Bičíky 1-2-8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dirty="0">
                <a:latin typeface="Calibri" panose="020F0502020204030204" pitchFamily="34" charset="0"/>
              </a:rPr>
              <a:t>1 chloroplast s </a:t>
            </a:r>
            <a:r>
              <a:rPr lang="cs-CZ" altLang="cs-CZ" dirty="0" err="1">
                <a:latin typeface="Calibri" panose="020F0502020204030204" pitchFamily="34" charset="0"/>
              </a:rPr>
              <a:t>pyrenoidem</a:t>
            </a:r>
            <a:endParaRPr lang="cs-CZ" altLang="cs-CZ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dirty="0" err="1">
                <a:latin typeface="Calibri" panose="020F0502020204030204" pitchFamily="34" charset="0"/>
              </a:rPr>
              <a:t>Prasinoxantin</a:t>
            </a:r>
            <a:endParaRPr lang="cs-CZ" altLang="cs-CZ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dirty="0" err="1">
                <a:latin typeface="Calibri" panose="020F0502020204030204" pitchFamily="34" charset="0"/>
              </a:rPr>
              <a:t>Schizotomie</a:t>
            </a:r>
            <a:endParaRPr lang="cs-CZ" altLang="cs-CZ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dirty="0" err="1" smtClean="0">
                <a:latin typeface="Calibri" panose="020F0502020204030204" pitchFamily="34" charset="0"/>
              </a:rPr>
              <a:t>Hologamie</a:t>
            </a:r>
            <a:endParaRPr lang="cs-CZ" altLang="cs-CZ" dirty="0">
              <a:latin typeface="Calibri" panose="020F0502020204030204" pitchFamily="34" charset="0"/>
            </a:endParaRPr>
          </a:p>
        </p:txBody>
      </p:sp>
      <p:pic>
        <p:nvPicPr>
          <p:cNvPr id="3074" name="Picture 2" descr="Scanning electron microscope image of Micromo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59" y="2075441"/>
            <a:ext cx="3303106" cy="248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osel.cz/_popisky/124_/12401804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75440"/>
            <a:ext cx="2183283" cy="248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123728" y="4557489"/>
            <a:ext cx="2274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 smtClean="0"/>
              <a:t>www.mbari.org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28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84927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 smtClean="0">
                <a:latin typeface="Calibri" panose="020F0502020204030204" pitchFamily="34" charset="0"/>
              </a:rPr>
              <a:t>CCW-poloha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err="1" smtClean="0">
                <a:latin typeface="Calibri" panose="020F0502020204030204" pitchFamily="34" charset="0"/>
              </a:rPr>
              <a:t>Zoidy</a:t>
            </a:r>
            <a:r>
              <a:rPr lang="cs-CZ" altLang="cs-CZ" sz="2400" dirty="0" smtClean="0">
                <a:latin typeface="Calibri" panose="020F0502020204030204" pitchFamily="34" charset="0"/>
              </a:rPr>
              <a:t> (2-4 bičíky)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>
                <a:latin typeface="Calibri" panose="020F0502020204030204" pitchFamily="34" charset="0"/>
              </a:rPr>
              <a:t>Š</a:t>
            </a:r>
            <a:r>
              <a:rPr lang="cs-CZ" altLang="cs-CZ" sz="2400" dirty="0" smtClean="0">
                <a:latin typeface="Calibri" panose="020F0502020204030204" pitchFamily="34" charset="0"/>
              </a:rPr>
              <a:t>upiny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>
                <a:latin typeface="Calibri" panose="020F0502020204030204" pitchFamily="34" charset="0"/>
              </a:rPr>
              <a:t>Uzavřená mitóza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>
                <a:latin typeface="Calibri" panose="020F0502020204030204" pitchFamily="34" charset="0"/>
              </a:rPr>
              <a:t>Celulóza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err="1" smtClean="0">
                <a:latin typeface="Calibri" panose="020F0502020204030204" pitchFamily="34" charset="0"/>
              </a:rPr>
              <a:t>Mannan</a:t>
            </a:r>
            <a:r>
              <a:rPr lang="cs-CZ" altLang="cs-CZ" sz="2400" dirty="0" smtClean="0">
                <a:latin typeface="Calibri" panose="020F0502020204030204" pitchFamily="34" charset="0"/>
              </a:rPr>
              <a:t>, xylan</a:t>
            </a:r>
          </a:p>
          <a:p>
            <a:endParaRPr 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-396552" y="0"/>
            <a:ext cx="87137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32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3200" kern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32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32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32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Třída: </a:t>
            </a:r>
            <a:r>
              <a:rPr lang="cs-CZ" altLang="cs-CZ" sz="3200" kern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Ulvophyceae</a:t>
            </a:r>
            <a:endParaRPr lang="cs-CZ" altLang="cs-CZ" sz="3200" kern="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6" descr="ulothrix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28822"/>
            <a:ext cx="4180686" cy="458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556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043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9413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Ulvophyceae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Ulvales</a:t>
            </a:r>
            <a:endParaRPr lang="cs-CZ" altLang="cs-CZ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139952" y="6173045"/>
            <a:ext cx="3457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2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Ulva</a:t>
            </a:r>
            <a:r>
              <a:rPr lang="cs-CZ" altLang="cs-CZ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lactuca</a:t>
            </a:r>
            <a:endParaRPr lang="cs-CZ" altLang="cs-CZ" sz="3200" i="1" dirty="0"/>
          </a:p>
        </p:txBody>
      </p:sp>
      <p:pic>
        <p:nvPicPr>
          <p:cNvPr id="5124" name="Picture 4" descr="Ulva lactu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27958"/>
            <a:ext cx="7200800" cy="510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051720" y="6130925"/>
            <a:ext cx="1896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mkalty.org</a:t>
            </a:r>
            <a:r>
              <a:rPr lang="cs-CZ" dirty="0"/>
              <a:t>/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61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10.lite.msu.edu/res/msu/botonl/b_online/library/knee/hcs300/gif/Ulv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8720"/>
            <a:ext cx="4413870" cy="441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771800" y="5445224"/>
            <a:ext cx="2450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</a:t>
            </a:r>
            <a:r>
              <a:rPr lang="cs-CZ" dirty="0" err="1"/>
              <a:t>s10.lite.msu.edu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44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9413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Ulvophyceae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Ulvales</a:t>
            </a:r>
            <a:endParaRPr lang="cs-CZ" altLang="cs-CZ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56484" y="5373216"/>
            <a:ext cx="3457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Enteromorpha</a:t>
            </a:r>
            <a:r>
              <a:rPr lang="cs-CZ" altLang="cs-CZ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cs-CZ" altLang="cs-CZ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0" name="Picture 2" descr="http://www.asturnatura.com/Imagenes/especie/ulva-intestinalis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55846"/>
            <a:ext cx="3240360" cy="535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Třída: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Cladophorophyceae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Sifonokladální</a:t>
            </a:r>
            <a:r>
              <a:rPr lang="cs-CZ" altLang="cs-CZ" sz="2400" dirty="0" smtClean="0">
                <a:latin typeface="Calibri" panose="020F0502020204030204" pitchFamily="34" charset="0"/>
              </a:rPr>
              <a:t> stélka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Krystalická celulóza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Chloroplast s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pyrenoidem</a:t>
            </a:r>
            <a:r>
              <a:rPr lang="cs-CZ" altLang="cs-CZ" sz="2400" dirty="0" smtClean="0">
                <a:latin typeface="Calibri" panose="020F0502020204030204" pitchFamily="34" charset="0"/>
              </a:rPr>
              <a:t> obaleným dvoudílným škrobovým obalem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Uzavřená mitóza</a:t>
            </a: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Haplo-diplontní</a:t>
            </a:r>
            <a:r>
              <a:rPr lang="cs-CZ" altLang="cs-CZ" sz="2400" dirty="0" smtClean="0">
                <a:latin typeface="Calibri" panose="020F0502020204030204" pitchFamily="34" charset="0"/>
              </a:rPr>
              <a:t> životní cyklus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Izomorfní rodozměna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CCW-orientace</a:t>
            </a:r>
            <a:endParaRPr lang="cs-CZ" altLang="cs-CZ" sz="3000" dirty="0" smtClean="0">
              <a:latin typeface="Calibri" panose="020F0502020204030204" pitchFamily="34" charset="0"/>
            </a:endParaRPr>
          </a:p>
          <a:p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56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57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Systém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1400186" y="8341916"/>
            <a:ext cx="12664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Juráň dle Adl at al. 2012</a:t>
            </a:r>
            <a:endParaRPr lang="cs-CZ" sz="1100" dirty="0"/>
          </a:p>
        </p:txBody>
      </p:sp>
      <p:pic>
        <p:nvPicPr>
          <p:cNvPr id="6" name="Picture 2" descr="http://www.sinicearasy.cz/sites/default/files/Juran_Adl2012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190" y="777400"/>
            <a:ext cx="4671098" cy="565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31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Cladophorophyceae</a:t>
            </a:r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Cladophorales</a:t>
            </a:r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5010800"/>
            <a:ext cx="4319588" cy="647700"/>
          </a:xfrm>
        </p:spPr>
        <p:txBody>
          <a:bodyPr>
            <a:noAutofit/>
          </a:bodyPr>
          <a:lstStyle/>
          <a:p>
            <a:r>
              <a:rPr lang="cs-CZ" altLang="cs-CZ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Cladophora</a:t>
            </a:r>
            <a:r>
              <a:rPr lang="cs-CZ" altLang="cs-CZ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aegagropila</a:t>
            </a:r>
            <a:endParaRPr lang="cs-CZ" altLang="cs-CZ" sz="24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cs-CZ" altLang="cs-CZ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Řasokoule</a:t>
            </a:r>
            <a:r>
              <a:rPr lang="cs-CZ" altLang="cs-CZ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24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cs-CZ" altLang="cs-CZ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932040" y="5157192"/>
            <a:ext cx="4319588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Cladophora</a:t>
            </a:r>
            <a:r>
              <a:rPr lang="cs-CZ" altLang="cs-CZ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glomerata</a:t>
            </a:r>
            <a:endParaRPr lang="cs-CZ" altLang="cs-CZ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AutoShape 6" descr="data:image/jpeg;base64,/9j/4AAQSkZJRgABAQAAAQABAAD/2wCEAAkGBxQTEhUUEhMWFhUXGBkaFxgYGBcaHRkcGhsZHBwcGxgZHCghHBolHRocIjEiJSkrLi4uGB8zODMsNygtLisBCgoKDg0OGxAQGywkHyQsLCwsLCwsLCwsNDQsLCwsLCwsLCwsLCwsLCwsLCwsLCwsLCwsLCwsLCwsLCw0LCwsLP/AABEIANwA5QMBIgACEQEDEQH/xAAcAAACAgMBAQAAAAAAAAAAAAAEBQMGAAECBwj/xAA/EAACAQIFAgQEAwYGAQMFAAABAhEDIQAEBRIxQVETImFxBjKBkSNCoRRSYrHB8DNygtHh8RUkktIHQ4Oiwv/EABkBAAMBAQEAAAAAAAAAAAAAAAABAgMEBf/EACgRAAICAgIBAgYDAQAAAAAAAAABAhEDIRIxQSJREzJhcaHwBIHRFP/aAAwDAQACEQMRAD8A6q1lIAiIMQJ7yRY9eeuBahCTuW57AT6mR+XoOvPbBumsGBkH8t22k+9rBue/TAWpvTBjfLHm8wOwiOn9ceLHukIEzagCQORA7iYE34OMNEAEOy+Vp2g26SbwJ6fTAzVN03AHJ/4/vrjvL5MsYRTHP1x0Rg5aQ2H5TaxmIWeIi3th/peULrtQbVPXvgHStJlhvOL9pmSCqABGKlUFRNi+n8PqtyB64Az1BKdgB6Ysep5natucU3OVizSTiIJtgDagQKlRmO3blkm02qVgpETeQpw30zKqvmRfEWsxambwswTuPQAHn0j0Fe+Ia8rmIXcf/T0utompyAYMN+uDVz+xPwyUXattw4iNu0AAH/fC/kRtpfvgpdF20/VaIpVPDqDylgxPO4REA8/8Yrmjah4xrVEBEHzNtUzIPQi3HPqMLKBFPLg0qm4VmmpK/L0NzPtOFtHMl2bwRO92lVjkHuPQYhQSTAZfE9SnmVpmnuQoRTBggeWNyhh123uIwNX1IBkJJAajmCZPHj11QmwHFEH7YrmsZiqCQzMpaSFkwIEEmbTBiffHOe3CoFblKVMH3MyD/pP6Y6cWgokbUnNQ19s/iEyOA0RwRIPAtaw6zLzMasKxNcKocATEADjkC5+uE66VUDsnyEC6tNjHQf8AOGWmaK23azIJUiVFyJAO4njp98Y5Jx+YdEdTUjUUGfMTE9BHp+uOTRLODv3oLhoIkxf1nDil8PVKCbk2mohLQwBkR6f2MB5HIv4Zd6cMzFt4taT5bcST/PGUsibtCoSvm3ZrKQF45Mx3/XAJye+uA9TcQWmLhVW5PHbFzz2WJy7OhXcCpgkCFNuT6nAWkZbxMwCUUFzLkRDBSSxEdDAX/wDIcXDJe0BYNH03ZRCkQx8zDsWvH0EL/pwzymWCm4xKtWST1nHGazQRSSeBjNtskRfF2YAWBz0xTstRJqbKkheTAv6dMSa1qBqMb2kX7Y6pLsdh4niWsyj5m5CyfydCRxAxpXFUNDwOolnJJMDdJJIC8E3gCPSOuOswVcFNvXj7ybXMX474V16nAeIExY3ME3M+h6+mF9GkagCksFkncDIYyYseLT3NgcZKABzVid2+xBuTAmfr3wuo5tvEgwApiSBB6m82IE8cxjrM5cswUwRzc3/n/d8S5OkWYHYPmINx2vc9IPryMbRSSA3ncsBtYEQwBEtHQe8898axLURA7Coag4jYu6e5Y7h5v++uMxXKvcDivmmVRFqcx5Su71O2ffC980XGxSxG/d5oJJuNxgcx7xhs2iMw3NAw0+H9CBaSMVCMfIN0dfCnwi1SHq/QYuNbSEpiyjDzR6CogAxxrhAQnrjp6Rl2ylraocPRqZWnHHScV4NBknAWoasF8vOOLIm2apaDNUz7SRhZSq7m5nC+vmyx59sHacI4ibc8c40jpDoUazm2UsEMb61TcbmPDQUgIHsb4ZDdURUUAu8FmsSoC9Bcjp98C0Xpuu6QSQ1RVMifFO8mQYld26P4bzjNPCUqgZKhg2uJbbxPPNhiMr39UPwEU8nXWmETaSxj5oiekc/bscayekVsslzAYtcCRI6L79/fDPV9Vy5UU6cmqB5LfK3pewIxBo2ddHjPbwCN3EGwKjngxMYy5Sauv9GV3V8u7VFVhO5lUPA/MxAgev8ATEutgCtmGHnhwvaQqgg26yY+uHDZkVc3ThStJfNN/NsBYSTab9P64SZWulap4b8F3Y9OhC3i9hP3741jJqLYFj0n/wC28yCDedx6DzT2IP3xznVZaxbcwBHzBbWMi3aRhV8Ns61HB/wxI5tN7+owz1POuyCGCgWHc453F8wYXWqVjWRtpq04AI2kXIG4ETIjoePa+JspuD1CykDbC7oBEen198LKmYFOjvDFiOvAHphfm9XqsgdTI234/vnBGDa/AElbfSlHb/FYFRHJv0b3+8YeaCwG9wLWRPaAx/TwwfVTikjNtXYGqPIs7STxtF9s9BIb/Ri+6RkmFFFIhiNzf5mO4j6Ex9MdKxOt9kyZP+0mZGK98S6n5SJxaNSppRpyeYxQM5S8R7m54EfbDjBLbJTsVrTvuYEgXIHU9B+uDcozhBc7htMQB5vSOg/ucOqeh3J2g+VlK1AbE7ZIPcdOf1kOspoyKL8TyB1N+CeP+cJyTG2VnPMW3Go0yDO0X46Hv7jHNDIjZCuTvG7+IE9Y6CLWuTiz5fS2di0wII2gwpYGAtgVEXmZ6CCDiLLZFabbtm4oBDP5FbeJBWBtWASATMgzYjE8l4EI8po1vnBIiLN3Nh9bQCf9uamWNNWCwETZuJMH5TAUcHi8xcgXm1o8NQzK9Io6OrFN5axJMBkFpEkgdupwr1jJXDtTOwOwk7TDAnaoDeYrtE7iJNu2JU2Csq+cZyxkk9AesAAdDx2PvjMMqHw5VrFmUGJtGMx0rH7sOSLbQ86xGC8q4p9hioH4iAEJJPoMLsxq9RiefvGFCKjtg0emP8QpTF3GKzrXxjusJI+2Ke2eYmJg9YucRNLbS1MwZg/vGbnFyyIaiOcxrEiB/vhQ1Vib4wNtNxiPMOCREi3/AHbtjPk2XQwoUDz9cMapK0nYchCQOpMGP1wpyuagruNuP+8H5t/Iqg/nX7Kd/wDJcQpMKE9agvikKTAABtawAgf6f64a08v5QVsJi/Mj+ffA1MKHaod12IUWvb/rDajW3IqIoAM3HPv/AH3xnklIYjegy1d+0hpPrcHBw+JGq7g5kKJE3HoI98ZWq7mFMrFj5h7SbdcJs3kRMKwvyZA9L9u9++KjT+YCatrT7mJiBTqQBwpbaPp3/wCsA5CoZjtBnrIAEYxssIcc/LfpyJ+4n7HDDSNHLq3SDtPbdAJPsP6Htjb0qIE2TrEtCwBF8TahU8sC56cdOMMMrpxRCQoO3oRMn6fX7YgopVq1WLhUCISoO1bGJ27uTF4PcYxc137CBEzLhDby/oD9ffHGpVmVaYU+U/MBxzx9Yw8zOmf+nO1ZMfU25j74S5/IMtKmSxLyYTtA3TPtOBSj+QItEpeJUCsbGpYCIAaGePdVdcemZGoBc4rHwhpoaKg6U931qGP02P8ARsGazqOwFV54xt8TwiGgP4s1Iu2xTbrgHR6NQCo3hByEBWpJBpi9xH9e2FtFmZwT1Np/rhqtR1V9hKqV2vBttngwbiegv9MZ5ZXpAlRbqe3ZuEVOZG8iY+U7/TcbdjiHJan8pRgWUiVgwR8xuIi/paIwozOstRLTSWmGA2pO4AEQYJ4uOPXjqQMhm/PJPmvySeTMEi54HPbGKjasC8PXL158oQBSUkRAuJBXvefX643mdQpsNpX8Mq0AhiDzN7mAYn39MUqtqhUsbd46mBwJtH+5x1Vzrbam5kYUwjOeRckhNp6k8jrJ9sEYVqxDtdQpU1LyXYMqmpYmNo+Ycz3veD3wvXTmqOgB3BuvEj1Hf17YSZzVzUYkiWciQAAogACFGPQvgnT9g8RzNrT69sbYsFO7FJ0WrSdMSjTVAOBf3xmJGz6DlgMZj0UkFxPnqkRtIk7uBa1+kxiSjTkAEiZiLqPcsbc2gYHQXHMWIEiJ78Xv3wxWrKkbeLzza3pHX9DjzZaNAfLZYAtxYkSIuesngweDiSoogksZWNq7TBnmOx46XnE4oqYhgBAFpb357269DiHPVQCSWLR+aD7XtjPlbAxwNpSDuYx5hBXg4WGryOQCYt0nk4PRSwfi43EsQSLzb1vgGtZbE7uIHEe+Lh2M4oVPNxbBdav+Is9p/kP5TgXL0lBuTOJq9QbwI/LA7X7mbc46IxvYEmiZ0bCNgZlKbSeABJuD802+2JqtJw8328ACYgzYemBNKop59oJP5ZPYkX+0jBelI5JqVSAgAgEWYnsOvbGThttAMNJ0g+KXKxTTm8gQOATyfbAuZySK5DkhGBIuASB1mD9P6YNqZwbQy7iJiVBkDrAPsR05wBm8vsFNmBqSIgngkElYItE83AnriN+R0D0cuCihZG5hz3Ab/wCY+uC9Cobc2pRppEGQYuD3g3uccZ3NKYCwJDWPALnqfaMS6dR2TEeIANpk3aebQIGHO+NAi1Zh2oruRNzMbT7RYHC6vnyxLDaRTAaSIKnqL8j/AI7YUZvPVWhqjMTTANiRYcADr+vTHWaq72AK87SIBi3Qmb8dcYfCdgWKjqmydyEj8o/sYUatQpVzLeUXMAmYWLe5kicE5mswQVCLAndwYgDoZtF8VmrqTvUNSwXzbR6KN232ggfX7Vix27QF/wBMdaWWZpALuR9E/DH0JUt/qxVc8/iMRut1OBq+daEpA/KAOesd8QUgoJ3kjn7xx98a8GrJG3hgwEUkIJZxxfv2weaCqpsODBsZtBHFpv8AbCunnWhlRiN8bwOCo444vjWZzpEK27bwYgcAxBjuRjHjICLMgFmiLDqeq8AE8nkiO2JKCwSzXa36f9Yn07NbyXeCx+ZvKPSBHEe2I31H8NV2QofcGO6ZIIN5g88x2xW+qAjZ2RvK6vuXcds+W5YjjkYWVQCZ2iSecEZrMAPAaYHI4vz0xNp2U3tPTFw1sQToeR3sCw4xa858RigoT0sBhJWzC0lgG5/TFX1HUNzGJPHm7T641i92S42Ha18QVHeZf2U2H16nGYW0qLSZRzNxG0cj+L1xmL+OFImr5cL8qlvLJ4tPWMS0TI2kkcwt5Mx+hAFr47zGm7mBE9vp1/6wyyulljN+Ivjme0WK625zwOgAAgfUkycMqNKae2SLXCjmP6Yc5TQwpEsJJ/u2JnppSJ6x9sQ3HpCKqKXkO5QDwtunrgX9iZjA64c5rMhmjv07YbaNpu6LY6saE2CaD8K7yN/2wfreginUZUIXaEvAMTeYI4sJxftEyIUTGKn8XsXq1kU7YgFomSELKhH8RAHueDjadqDaErbAfhf4UhHQk9PNA4YQYB5grPuTjSaGzBKa02OXVDtfbLFgSDvLERwREi2DqFHw69Fy4BMsF33diD5epALOGNiF83FsHa3lqi5JVoU4NWpLU3+b8RWFwDyCQ0dx9Mcscjcdl1sDT4SC0/DIVSBv811kzIn0t98Itc08MlCwMksKigxYAGABtAluf4bThtQ0EjKBMyKlRmYALTYu1NTII3zG3ywALAkCLnC+vmlQ+FTAWnTLCxJBEyfNABkgDiJURxjNJqQ0Vuvl1SptIG0EcyQLkANaQAR/+v0xYcr8NMxpMwKkC6IN0ra4g2mYx3kNKWqlVqjhQXEMx3yVkcKfmtNxw09sWD/yVPTko0kDVSy3jm95Emw9L9MaZHJy0Alz2joa6k0zsmRJuY6GeLxY46+INIBTxcvTKhRuLG4BHIweMzmK2ZTy7aJBIG033C5LH5j/ALC2LNm88tGkxKfhrAExBEQR+n64zvpiKTpmoIcvWrVggVAd153W4A67iYtjz+pTQNCKFDOYAM+XcXHU9FC/XF7+MPiCgKBpGmVNSn5BwAZDSTHFp9facVH4Vp+LV8Rl3QN0RYs53H2sq/8AuxtB0nKgom0vIO259pg+h49ewx2+Ti0AgzcdDHfFySsUoGou38S0ETb78jER05kRW2EGoCRBFwBIIAmOR98ZLLy2Ako6NKzTUqqL55YebbcyW/kMQvpZO1zD01O4iTDe/WRMT6Yty5BWJNJWRNizuAZt3M7S0Rxfi5xLm8iN++pMM48Tw4HAiYEgzYwPXB4JspGW09gGEQDcSOnof1+mIM4pZtpchE+VeQD1j3xY9SXzlEZhTLk7nuwH/Y/XCRNPFRyAfIDz39BiorkwFGVyTV2sIAPPT74a5nMiiu1CCRycNcxSWlTgeVe/U+x74r7ZM1XJUPIBKAKSJEAkkdBz643nxiti7AGzbFpYwOpImR9rDG6mUDAGnBUfPcdwYjrIuBbnDaroDsGVi29FJFMXLj5QBY/mkz0jE2WCqm9agQ+ZXQLuNIAwDE8kiRJMXxjy8jEmfpyVO4AbRAMmPTGYseU0tPDU1Ct5KwwBjiTuHNumMwlOhWPcnk6ak8T0tb3wRWogXBj0GJq1cbTtuY4jjC+pXgSxxj2xo6rZiOlzhFm8zJIF8RalqZ4GCNF04uQxx0YsXkbdEuj6SWgnnHoOhaTtAJGN6HpIUAkYsKqBjthAhKzmAonsMeXLVapmGcM8NV2kgSPMCpBuBw3XHo2tZjZQdvQx9ceZ08sRLr4hVWDOVIhQYAlSRNx06Tcc4nP8uil2Nqem76lI1ZhNhgEyQ5tYdmMg8wD2EuqtByae0+VQswxUEiQAdxkgBb364X0s6i0fMCCNhaNymSB7G0QJ7AiQbjaJqNWtWeUZURmG1kZdu3aUCpYMXlmLflBUXJxyKGqfZRJlK60SadMsgpl0p0/DFNRtFWVUBoIbchFpJg8Rtpn7RKqd9pPoIBLGQBEwoB555xb9S2pUDN5fM24oo3tYnyr1vtDEC4kTzFIzFNywT5iEJbpJeTPmMAwo64uFqXq8bGhx8Os1ViKjslAMDADghtqANYeVmABk2lvXFx1DI0qjUqZq7qiBQHG3dBI5tEkAx64pWh5bMPnUGxhQqEMV2KV2FZk25IUKI6DvOLlmP2Sm9NaaBG3Bg8QZBgjzek/0xzStO/wgGtHM0tq0DUCuABzJtaZPJthV8XapSWk9BlDNHAsLjn3j+WEPxtkldkemSFaQxWdytZlNxxBP2xTNX+IWqvEkBDCD+GIlu5MfrjSEU42gFepZs5urMcsEueGMKLdgcX/4FyASkzRd/MvfbcJ90VfvilaHppNRzu819ptdi21T6EM6/Y49RyWVWnVWkrbV2gBrRYQB9eMVknFKgomqacnhrYEGQYHBP5Rf+WNZmkEXdU2gqgCQSNsc2N/cYiSoiGt4tRiVJFJkkAwIPEiZtftjecyjGnSZtpDxySTxIkdYjGVogip5hq6MquoPVpHFwBbkRH2xEWXwmp72DgrAF5id0GIINuT3xH+2LTdD4Sysg7YG65i3phHreomo7OBsE2HU2A6cYcYyb+4Ua8cvVafkEDtzgivXAUBPaBy3oMJadSSSSOCYBtMde+DNKQ1aqhQS8DyyQsXvuIt/xjWUlj67CjmpRbMmmfKrAlfM5O0hip3oB5RxE82jthnktMNZalJXQecEKFUNUCgBmZolQOgP7s3thj8OabUG5qtVGDBQwBZgAoh/MQCsn8otYYDymgNQzvjmqRlhPzGSQ1jTAEzPfoOeMYN3LbAY57RaNCt4r12V2JCTJgFNu6FPaVk95wHqWQy+XBVKdQ1HIpg1GEDdcqlo9fpz3a5zMUc3sinup0pEgwSONpHM2mOuIsrW/aqbLmVNHzKKTEMLrMSeJW1+uG1RNg2V+Fcww5Vb23Oy2MQICmIv98Zjn4srLVNOmUqA0gQSblt0X8p6xP1xmEsV7bC17EtfMeFMwe+EOezoYe56YIzWcXg89ZwHp+U8V5IsOMaY4W9l3RJp2ltVMnHoegaIEUEjG/h/SAqgkYsIAGO+EKI72zFAAxqcaJxtMahdlX/+oGeCUQvc3xTqFN/DaVmi4prVa52gtztnzG/GGfx7mA9YJ0BGNoRUpuoqCkKZUMvVgIMxMG/8scf8mTVIuJlViKCyyudq0FVwQ+xC3huwBPzGLQSJtzGN08tU3VazoJqbWG0AEbYHF/MyxYTIAHphv4dNoa0SZIWG4sJ6qeY7jHNaoCJG5nBMbBLWIIn0GMZLVjsQfEWbQyquyOQCYNwVkEXkiZuJttGKvlyGcAgszsYBEjdBVZuCRMXExzHGG/xKFBqVVYsWBJAHLsfy+kn9MJPh7NJSceNuqKgp7mVAwUXLAyQbixiZvbDhfBtlHoHw74mVSklZ0BdT4W426EIzCCDcxyP0wT8Q5elXViQgqhf3wTJAiI6264RanlF8RK9SqGUEeGi2kLO3kk8RaJnFa1p5Zq6sb2AHN++MoJMGGtX2olHcYiGbqbmBbseBitpk5apFMlhIY8BR1M9ucF0zAEySYMkHgReRf9OmGWp5taqBsuhVV/xAYkbVncDIgGT1Jtx2uUwSIvh3JzWpojA7WqPug8Uyyq0DoXeL/uXxds3lFKAzeRvIJNu0TzhB8K0t7swEBNqc/uiXHsXJbFoV9rncAFAseQcTNXv2JYC6Ju2LFuByPtgai/hi5JJJIHQe2O01BaFRigBZuOg6R7DFS1TPlnY33Xnso7DCinJ/QEgrPaxEqJk9T/8AyMK6VOpUO1QT1kkHjv6/36YBhmaS1iDLAyVHAJHuY+uLf8M5RttNabqCXKsJBj5RLAjqBEAgmVuAMaSkoqkAu07TNj76tOptUS4UU2lSFAIAMkhmuQIG298HaWVZqWxIBqwGkeeIBUMDEBfWZeLYsLaMDWSvRzCUyGZDMEMqjado2jbaRAtP1nPiDIUalRErvUpqTtSFhWFrCBCmYva+MadibFecyG7OGo9QJl0IHmmfKPlbbaWJJ4MyPo4q5Ns7ldjVF2zKOLAgjg7uSL3xBWy6VGqZGowUVC92Uydx3CGJgsIX/wBpwFq+hijRp0qeYA8MM7zM7VI8wAvAMenrgt9vW/x7kjXQdAGUC0bmJdmi3Pygcfywv034iWpUqrTXZTRiSWBO4mRBEmPr6Yn1fWavg0K+Vqh6Sghmg+YjkEET0NjGI9GzS16IFCiabnduFoY7gd24kEgiQe04curYCz4n+Is14ieEyoNgJ2hCSSWFy/5YFvqTyMbwp1ejRes5PioQdpG1XunlJi+wEyQMZik41tfgCfL5JqzT0x6F8PaCEAkY5+GtACKC32xZxAsMehDHRL32bAAEDHJOOGfGpxqJs6xJMAnEYxmZaEY+mAcTyvUSamcIPE4sVHJUm8RqjBfLCweTBuRiuUmds05RdxvbD8VgEb8KK02MGB6H0xx5nui10EpSdqSqoBIXzeIPKLET79RF7YAo5WpQl/FAYqVNlII5se/GCaFWo/kLiY+hAE9PtzgLXwFtNlACjbYs3yiPoT/pxi/WUiq6zmQ0gztQlm9W+nrMHuPXGaZkKflWrINS5CkKCBAUsSLbjNugGAdaqhQuyRLWNroigfm53EqY7k41SzS1qQYIyNThR5pBtaxHIIJP9MaTjpLwUF/E2nr4oNMuB5SJAAMdiDcevXAGTy7FgCszJiY9BOCNLp1KrsXG7pueSIBH064c5KvSpkq87phSLGTx0uDjJ5HFcewo1qBp5WmofYtRiu0NfcIM7uwsR7n1wur59y3mRVB2googbQFYSTPzMyg/5jjfxjkGerTqVWEx5gCD8t/LNuP1wHlaQ8ogncQACTYdenUbpHQjGePGn6n2Bd9B0/wqKXO9hMerXv3iY+mJszmQFgkAfxX69I64Dzmf8NVdjBHQHmfbFT1bWWdyznaOwklj398acXIVBnxDqKtuCN5V5bv6AdT7YryzUbYqlbeVYufVj06/bEFGajbnYzMIqiYM3Ldxtnj+mL38OaC4dWUo6sksxtCNPmaWDG0FSo5sduHKXFUMX18rTpinsVqlUCHpBGs0SEgAy53XE25MWl+NOdsrsot4TKKbOGO1SQt1Woq/lM3i/wDKTRs7RbOVneiyuJIfcWCwQjEqbISBANztMY50jOHxaqVK0h5aD8oI+WCWtYXEdMZXRDNajmxlKdMFN1d1BaoWMVGWFWFFnPmtI4HXEuQ1p3p1HrUw1Uf4Xl8OQCskEyJHQ/w4ZFi6qyLTeqhmGNlEWM+np1++Ktl62cqtLhxTBh1ZUKmRFgdpseovxzgTYiwa5qxy9On+B4juJDMPlJtAEXN8D5PI1Wy1WlmHG6tMEQdsgWYz6g29MEatr7fs7nLIG8wSCpbwxEEnbhBqbtUWm9Vdu8lmXcy7goImPm2/JbkR74VNIDjRdMqUcowd53MzIiKWllAC7tsi5j0vgTSdQqZeVMbmcwx3LtsdwG5T8qgjg3I5IAxFRzrrQipPhztZbMrKQ/ccXE7SeYHWIc3nnzTjYXHkCqVgQGA3byRewUbv4es4qnJsBidWJLENURixLbHI3GSJMIJ45gYzBWlfCtWqpZUEdySATeY6m/X1xmNP+RsVo9WsBAxEzY0WxmPSM27NjGxjQxvAI6XHGoD8JvbHWO6qypGAuPR5Vlc54OYawJMjth9lc3UeWfbtJ47jtiv/ABLT2VpK/XDDL6kHQKAQYIm5467R/PHHmx75I0XQYalPdupnbAg9L+gwp1amRsY8R5FJuzEW3RcXP0A98T0M74e4LSetUH552qo7ndAPGFGo5t3IPiI7KQWUMrGIInascAnjpjNRrXgpFe1TKmrmGjinCi126lrWHmYn2w60amEkowM2cX3qBzA7GOcC0dMfxGqSppyxN2klulgYjm5784Ko6X4amojbmjgdPUEdL9cTlb6ZSLciIvmG2FttG3iOZIvwLRhVW09arNWKghTJJkCfWR3wko59j5WJkkGAffocB189XCFAxAeQCJ4nn1Hqe/1xyrG09MG7CviXMlmC9GWCR5htYruAj2APvjMgdzlo8tMQJBksbSB1MT6dcG5bKsqrTZt78iYIphoAFrTEW7z74S6/qHhDwaLSAYJnta/0GOiPsHRHrmeAMk3PA5/4H0wJpml1qrAsGIj8qyYggRNv7nocZl8juSdoZibbtxESI+WCDbmetsXL4V0wyCSlNyWKI/zbYldq1JlSQQPQk9sVKfFCM0T4cPhs9amHlIA3bF3b9pPiK28t8wIgCLXmz/VdQ2JTWqfBXdt8OmDLqoChpAGxPQdMAa9odeuUZQq+RV27gGQi7BALMbTgj4hzNKvUTLICcwsbWqGADG4rugyxgW/W2MeTb/dEsg1+hmR5cuwYH5vDg3FwpgSRwffC5/h59zVXEbFDVJ6DrY82+nPth7ks1Up+WrUU11UuKW4bnUD+FjM7SbT17YW5L4sD0q9Spl6RYbVC7rBXkFXYrxbiOSMKm1r9sRxp2tGtZKXhikYMWBVvlBHU2N/TE9TXQK4SC7o21lniRHMfNME+gN7HBFVqGXoIyKuXVlWotNgEJMSdzEwQP6YQ5DVApbMV6QNVjuDQ0FisMRRVmAFgJMcye5tKugo4qMxzHlrimU+dBuUBlPnUMJpvHDFjC9JwVqmdBp/iNULGZ3BFLK26IVRApkSZU+hM4RLUASqrUVZ6lxUsNrFtzQB0IPBPQjDHQNGqVan5maIkkxHqT74pQc30J6F2RpVN3lkK1/N5iSe17tc8zzj0D4W+F9ig1RC87Tyf856+3GG2m6FSyw3NDP37f5R0wPqWs8gGBjsjCMF9TOUh0+fRIURAxmKJX1Uk41g+Mher3L/joY5GNjHQSdY3jMYMMZvElPHKriq/EnxMPPSoOFCf41b8tMdger4Clo4+LQtR/CooruL1DMBB/E3Q+mKVn9WFJCtOApPmYkw3oI5UdhgPV9earTFDLDw6LHkkzVYkXduST+77zgDT9JqZmSEbbs3BYcA3Hk3GwYgE2J4M44suZeDSKIs1mjWKKW+U7WBAKKJEQJjuSLeuG2cy+WSpsp05cGQxiCCT0FvbjjEtHINmaHkpKgRoYyw27pv3Yn6mRgWnoAp06j1D5rQAZm/PoYj745nP3ZYTS1pabEIPKTwTJHs/UHt9sE0NQRiSsXncBHWxMd7dMKHelEfmYCIvAPPv7jC+tlWpsoUFSxjcOlzcg4q0+xhepLsYmn5y35huEc2iJBt3xNks7UDGpVZrBTBG3dHyg3EAH0xzTzzUx5gGj5mWzD1A6/1w8zGmI9BK6u1RmIALRaeoAA/lhqmBXszqLwdpIMl3Nx7ewE2HovrhbSy7OxVRLHkkiQDyQASYAuTci3vhocopYqFPyFtzEAEAFjdoAJF4J+uDf/EsiU3pIDWEyEAJpwGbgiCdpEmTcW4wc0A0+HsmPDNFqiEkHeVN6YYWgGST0B6zhhXzVNM0oqU3NRRTSC6yHI2q4tJ8p9BN4wyGSakq5jNVkWnTSCqIdxZ9hO5xyNwBEDEeZzlCsEqUwd24xUdQGYCZUT2sL3xjbe2ISNXfMNmKVKmKbbg4AdlB2lV21H4UsLjaO464bZPIrRSlXrKlSrSgMVIBEyFUsSAxvzHBj1x1qfxJURaf7PTl2+QEFiwWxMdbH0PN8RavRRqanNl6QlavkUvLFX8oAk/KCfSDxzh033oRLqOmUaWZXO1WNNmZSylwEnaFgt6LuFuZHEXkzeYdd4yqpSVlVjKoC0GLFyUki9xee+BdaZKlOkpEQqii9OVFlcNZwSV2m4ibHi0qRmJIpqOfKsbgHgiLgzwOpMA25jEX02ARqpYkePJZfMQnh9lG5WB8g/zRyAAZMItUrFwNvlCCF7R2iLng+44w/q5Ul4gvWNvDE8dCxkn1iTzg1vhjYviZkif3RYD0gY6MOJvcuiW6K1pWmtVK7RtpiASeTH8seiZbNUstTC04nqcUutqm3yLYYEqag3fHS2oaRLuRbdR1ktecV+tXLXwOtacSq1sc08rYKB3TpCL4zAz1ycZjKpMrR6yMbxrG8ewYGxjtUnnGkScVX4v+I9oajRYAgfiVOiDsO7nB9ykjPir4jEPSpPtVYFaqCPLJuqzy0dBfHmWoakKpCKCuWTcTTNj5RuLMerf33wNnszUqOE2lKQuqnk3+dv4ie/GGGQy7CqpWAhWWLR5hcE3uWJnv/twZ899dGqRBpuptSSoae5RuASADHYExf7jjjDd8/XWhTP5TdACfLJsBYe+CcpkC9F0FNVIHUi4uZ+38sQ5TQ66qrVXVVAkDcSeo7R9scTkm7fuUFaYcw1YFSoVhLWMW6nv74zO6fXfM7mIhYB28naNvURERY9sS5Ka1cQYC2EWt/YxLnKL5fMEM25XAHEwTBPPJwdPVXQCDV6NHdT8pDbj4i24PBHaD/XG86j0BJ3E7zE8AQIkyAfWD0vhhqehM81BIL3D7rWIm0W4nphX8VqS3gksywIeBckCTMfTFR3ST+4wHVUqshZVKsBJa0FSPrJOG/wAC5z8B6JYFiwqoqgyj07kCf3llh/lbEGgUVp5eqaq+I1NQUDG3zWibcdPTCTTnZHFemu1kM/wwSJEe4i1oPTG2N9r2YF0IVc8KXggeL81SlHLhtx+WDcjn9cd0tMoUqlbMftCkbXChG3SPlMvME+gvc45zdWnU8Fi7rQqKolJBUtZCYuYPlP8ApPUY5ooE35anSavSqfM1YeGu4BVtAAsQOOf1xGX0y1fQ+xtp9ajmEG4M9EwmwsS3iW2naDPHU/0wnyVarlc8KKMair4hCs3lIKFlDD8pHG7ub4g0/VHoVGokItNBUbeFjeQtmNS9r7ZBEdeMb1D4gAVVU7B4gLNuU1AVkMCWBlSw4vM89hLWiR5qeYepTHhPsrjYDTVwjIGaGMsRzPPHGFNTOrtFPMgM4/xKodizbQxADKBYbikze/QzgTO5osoantYuZN5JLQSDaSZAIjgAeuBmyO1h4khtohEADkyZLXMD1/TEwTkMMFHewCUk+UyTKlAbzIJ2nYVUXJ8vecF6Bplao2ygCEB81VhEdwg/KP1OGGg/DhYb652J0Udv+e+H1fV1pLsogKox1RxRjt7M3IO0/J0cotrufmY8nFU+KtWLze3TEeb1Qkm+EGbq7jhvKFWLZkziX2xxUXHaDGcm5F1RPlzg+lTJ4vgXI0S5xdNH0eQLYccVmcpCfLaQSJxmL5l9PAGMx0LCZ2ycYkRMaRZxW/iz4k8L8CgR4xFyeEHVjjpBI7+KNf2BqNEgMBNR+lNe/wDm7DHmWrash2gfIg3EEXcyPMzEGG9+4xBqGovVBp0idgM1GNixmNxnpM/3bB2laZRrKlUU6lXZO9WIAjaCpDbtpjcDBHTrjhz501Xg2iqIRp1OrVpsZpGbIWXcJWTuLXj6A9PZlV0k5hh4bqFpgKyjiFEA88yf1xBo2lVTWFWqV2oCpJKzbsOg4v64Jo6stGuQgO1z5rGJta4xyO18ruhndAuc14finYBsBg3sLcW4wPX0yuMwEZyyKTzNufvhzVpKpUqYWoWJaDNhIvHUjjA2rU3FBgUJ8qw8yAx3EhiOQRtI+oxHP2+wBzZ6ihhI3qomIsbfcx7YQNrdavmZdPKQCB0A9+/GEgJHz2mDyO0Rbpb9cNNPaopDgIwAsXP8h1Iw+KiMtuo5Go2VZ0AVp3BTaIAA6cEXxX8rq1Gtl4zRenUpkgMqgza4PpgrNZ53ZXqP5FAntbsDgqgmXr1Nw+T6E+5j+74SqMaa/sAChlaFSgyLVCLMliDaJIm9+/3wqzYo2ZCv4afMoYKWuFM8g+w6YYa/ARkooaQqMN5cLuWBI+ViADHPYj6p8vlKtPLNUZR4ZYqQT80FTI7m/OHGu7GHfB+a8n7PWICufw2IjYxHWJGwxHfyqeYhw1BzVZqhYVlTY4k9I84BMQyRxIue16yWonwvCpw2w72JMEji4nsD2k8xi9/C+WXP0C1Wd6HaGBuRFsdmOXxFT0J6K9mNPZvxim+LIfNIANz6nntb6RNlPh6rV/ERYpttDsV3SIHyj3J4++L0tSnlKRqZllhT5TeSSIgL1Pt64VZOpWzRLy1Km3Ti3QAdLYI/xlVyYnIFyenCkxo5VA1U/NUe/hj+W7+WGmT0illPO/4lU3JPfBS1adBNtID1PU4RahqEzJnFXGKpENtmavqBcyDHphDXzJONZmvuOA3a2MZSstRNrXvjZUHjEFGluOGuTyWFxsG6FbZa/GDaWnk4a0NNPaRh9p2TAsRjWKolsUaLp1/5Yu+QobVGFtLKxcd8NqLY6oUZ+Sc4zHM4zGtF2Vr4p+IxR/Bow1Ui/ZB+8x6Y8p1HVFZ1pB/K/mqVhcu0mAewkSB7YZZzMrW3UlPlbcatVjtNRlKgqbEqssLRfC+ilDfVQsGO0eYQ0BflBYm0LaY+YY4s2bl6V0OKol+Gay+KvygF1KhwHJaRBZoIUTfr07YtvxNo7ZhNmXIplPMyrAUsYknbAn1wrb4ePh0adNaakCQD5nJPJ3iJ49sbyuh5tFaoauzvPB4H1xxum+SdDDP/AAmbTKhPOx3AlQRMdJPXrjrX/hqUVqQYVCJIeDEdLDvPfEmvahmaFFfDeQRcyRzb9PTvhFo3xDWdXWDNzAJliQOWn1wU2uSAsLZVTlvDqSHuAJmCIIIt2GEOXZhScOSV3Mo3EnbJvyfKIINu33aZPNlqRYgl1/iNh3kn6dsLMjmiGZnHB3Me8TH+84jdNDRXdRl32U156gG8nqT/AD4xdtG09wrL5CFHmYkwPLYj+L09MB5LK+LSNRbEkzFh1n1jAOhU8xXdqW/YBz0t6+mCVS78DHIyC1HNPcdrAm4m/S37vXjChNGr066qFCKrbjUPbiPb0vg/UW8rUqSN4qAXALEjklVtPT9cGNrLnKU1rUt29It5bw1mkzPcYbbX7+QAte0mlVzO79oJApFmcKWG5enNwB9sazmZbL7Mv5WVgIZgZ2sdrhVkieDI4A9cL9KzRFGrTZ1RmAVCQZAkl4ABgwDHHOFHiGnupoRJkeW3YQFVjE8k/oOoo3p+As3mU8Wp5V2lZDhT5TezQDCyBxAEffHoWm6smToCnSHiVqkEU1mBYCSe0YqWh6c9WodqKCYnbdVi3P5ji+5HIUcqJ+aoeWNzjtxQ4K5EuQNlNJZ2GYz7+JU/In5U9FX+uCM9qPQWHYYB1DUJMk4S186ZwTyWJRsOzWoYU5isTiGpVJOJKdMtjHbK6Il5xPRyxbDDKaWTc4eZPS/TFRhYnITZLTY4GLFlNKmDGGmT00DkYZU6IHGOqGIz2xPTyG0YKFMWkYYMO+IzTGG8WwegSD0wTTXHe3Gxi4Y+JLN4zGYzGoHgtfLNQp1G2MDUKzNwACxsbckEm36RhhlNIRRRim/4jGSeoDGw9IMmT0wy1asf2SlVAALySL7RG6AqkmBhXp+r1avhqz/KSwIsZtjyPU9m12W3UdD8PMCqhNlHlkWXsPSf1wG2t/tO6jVQoQYgzHa3Wcaz9d/2miC587ICeoFjA9L4ca3lEFZPIp9xOMl4v+iQPWUX9nCldo/KDx0uP7+mEuninQFUqVaQD0+vTi0TIwz+Kflqz+VbXPScVnPUloVgKYAAve8wgaDPriY01RVjrSdTWrKjYG+UgCAUueZ9/wBcSf8AlqAq+FtX5QJAkR9RGEmcpha1AqIL1EDETJDG+HnxDo1JDRKAgsxkzzFx0weltfUdFgyuTSizT5FKjaLX55Ee+KrkM2Bm2r7wDBAQcMLTI5iD9/bFmr5svQYsBKgAG89B39TjzLR9TqUq9QKR5yymQDAk3HrbDhHkmxWXjS9cqOK9arTXcieUgQwPT7/1xW858Q+KIcCn5vKQzjbA9Lz3jucLKGr1KpBqFWuwjaFHlggwoF7/AMsR06niCr4gDENtUkXUAEQPtOLeNXbQ7J1pVGdtm0hiGZ5PvO60D7fW0WDR9FNQhV+X89QiCw7DsuN6RkkkUo8gi3cxMnucWbPVjTXYkAY6oxUd+SWyWnUp5dNlKB3PfCfNZwknAr1CecCVGOIlJtjSOq79ZwKlziSnfDDJUQSJGEirogy+SnD/AE7Th2xNlaA7YsOQoCOMbQhZlKQPlNO74bUsuBiRFx3jpjBIFH3MAxyTjZxzjQbZmNY3jWGQJs3nQ1RCmapIikb1LrLQfMCDxa0z3tiLIagyndXzWXIi6qy2sOvJMg/fD1RFhYYxhIg3B5GALN4zGsbwC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200" name="Picture 8" descr="http://www.dr-ralf-wagner.de/Bilder/Cladophora_glomerata-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310" y="1467825"/>
            <a:ext cx="4489889" cy="336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www.akvariumruzicka-eshop.cz/fotky35753/fotos/AR0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33" y="1467825"/>
            <a:ext cx="441648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32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237" y="1276828"/>
            <a:ext cx="7991475" cy="5327650"/>
          </a:xfrm>
        </p:spPr>
        <p:txBody>
          <a:bodyPr/>
          <a:lstStyle/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Cenocyt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Centrální vakuola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Celulóza, xylan,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mannan</a:t>
            </a:r>
            <a:r>
              <a:rPr lang="cs-CZ" altLang="cs-CZ" sz="2400" dirty="0" smtClean="0">
                <a:latin typeface="Calibri" panose="020F0502020204030204" pitchFamily="34" charset="0"/>
              </a:rPr>
              <a:t>,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glukan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Heteroplastické</a:t>
            </a:r>
            <a:r>
              <a:rPr lang="cs-CZ" altLang="cs-CZ" sz="2400" dirty="0" smtClean="0">
                <a:latin typeface="Calibri" panose="020F0502020204030204" pitchFamily="34" charset="0"/>
              </a:rPr>
              <a:t> druhy - amyloplasty</a:t>
            </a: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Sifonein</a:t>
            </a:r>
            <a:r>
              <a:rPr lang="cs-CZ" altLang="cs-CZ" sz="2400" dirty="0" smtClean="0">
                <a:latin typeface="Calibri" panose="020F0502020204030204" pitchFamily="34" charset="0"/>
              </a:rPr>
              <a:t>,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sifonoxantin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Haplo-diplontní</a:t>
            </a:r>
            <a:r>
              <a:rPr lang="cs-CZ" altLang="cs-CZ" sz="2400" dirty="0" smtClean="0">
                <a:latin typeface="Calibri" panose="020F0502020204030204" pitchFamily="34" charset="0"/>
              </a:rPr>
              <a:t> cyklus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Izogamie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Makroskopický, mnohojaderný gametofyt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CCW-orientace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Invazní řasy - agresivní druhy - </a:t>
            </a:r>
            <a:r>
              <a:rPr lang="cs-CZ" altLang="cs-CZ" sz="2400" i="1" dirty="0" err="1" smtClean="0">
                <a:latin typeface="Calibri" panose="020F0502020204030204" pitchFamily="34" charset="0"/>
              </a:rPr>
              <a:t>Caulerpa</a:t>
            </a:r>
            <a:r>
              <a:rPr lang="cs-CZ" altLang="cs-CZ" sz="2400" i="1" dirty="0" smtClean="0">
                <a:latin typeface="Calibri" panose="020F0502020204030204" pitchFamily="34" charset="0"/>
              </a:rPr>
              <a:t> </a:t>
            </a:r>
            <a:r>
              <a:rPr lang="cs-CZ" altLang="cs-CZ" sz="2400" i="1" dirty="0" err="1" smtClean="0">
                <a:latin typeface="Calibri" panose="020F0502020204030204" pitchFamily="34" charset="0"/>
              </a:rPr>
              <a:t>taxifolia</a:t>
            </a:r>
            <a:endParaRPr lang="cs-CZ" altLang="cs-CZ" sz="3000" i="1" dirty="0" smtClean="0">
              <a:latin typeface="Calibri" panose="020F0502020204030204" pitchFamily="34" charset="0"/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258888" y="12684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Třída: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Bryopsydophyceae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26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56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Bryopsidophyceae</a:t>
            </a:r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Bryopsidales</a:t>
            </a:r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5436096" y="6098014"/>
            <a:ext cx="38165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Caulerpa</a:t>
            </a:r>
            <a:r>
              <a:rPr lang="cs-CZ" altLang="cs-CZ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taxifolia</a:t>
            </a:r>
            <a:endParaRPr lang="cs-CZ" altLang="cs-CZ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218" name="Picture 2" descr="http://www.aquaportail.com/aquabdd/photos/caulerpa-taxifo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05" y="769422"/>
            <a:ext cx="710478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2067" y="6015988"/>
            <a:ext cx="2987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www.aquaportail.com</a:t>
            </a:r>
            <a:r>
              <a:rPr lang="cs-CZ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55229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524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Bryopsidophyceae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Bryopsidales</a:t>
            </a:r>
            <a:endParaRPr lang="cs-CZ" altLang="cs-CZ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628900" y="6026987"/>
            <a:ext cx="3457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Codium</a:t>
            </a:r>
            <a:r>
              <a:rPr lang="cs-CZ" altLang="cs-CZ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cs-CZ" altLang="cs-CZ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42" name="Picture 2" descr="http://www.natuurlijkmooi.net/images/codv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251744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863815" y="5513568"/>
            <a:ext cx="3195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www.natuurlijkmooi.net</a:t>
            </a:r>
            <a:r>
              <a:rPr lang="cs-CZ" dirty="0"/>
              <a:t>/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504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Bryopsidophyceae</a:t>
            </a:r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Bryopsidales</a:t>
            </a:r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67544" y="5560685"/>
            <a:ext cx="2951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Halimeda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11268" name="Picture 4" descr="http://www.atolls-polynesie.ird.fr/ecorecat/images/halta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808"/>
            <a:ext cx="3969717" cy="281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virtual-geology.info/vft/fl-keys/halimeda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283968" cy="324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606824" y="4839591"/>
            <a:ext cx="3245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www.virtual-geology.info</a:t>
            </a:r>
            <a:r>
              <a:rPr lang="cs-CZ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32239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7238" y="1341438"/>
            <a:ext cx="7991475" cy="5327650"/>
          </a:xfrm>
        </p:spPr>
        <p:txBody>
          <a:bodyPr/>
          <a:lstStyle/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Cenocyt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Osní část s přesleny bočních větévek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Víceletá stélka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Proudění cytoplazmy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Inkrustace stélky CaCO</a:t>
            </a:r>
            <a:r>
              <a:rPr lang="cs-CZ" altLang="cs-CZ" sz="2400" baseline="-25000" dirty="0" smtClean="0">
                <a:latin typeface="Calibri" panose="020F0502020204030204" pitchFamily="34" charset="0"/>
              </a:rPr>
              <a:t>3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Celulóza,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mannan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Škrob a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fruktan</a:t>
            </a:r>
            <a:r>
              <a:rPr lang="cs-CZ" altLang="cs-CZ" sz="2400" dirty="0" smtClean="0">
                <a:latin typeface="Calibri" panose="020F0502020204030204" pitchFamily="34" charset="0"/>
              </a:rPr>
              <a:t> i v cytoplazmě </a:t>
            </a: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Haplontní</a:t>
            </a:r>
            <a:r>
              <a:rPr lang="cs-CZ" altLang="cs-CZ" sz="2400" dirty="0" smtClean="0">
                <a:latin typeface="Calibri" panose="020F0502020204030204" pitchFamily="34" charset="0"/>
              </a:rPr>
              <a:t> cyklus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Izogamie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Makroskopický, mnohojaderný gametofyt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Sporofyt jenom zygota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CCW-orientace</a:t>
            </a:r>
            <a:endParaRPr lang="cs-CZ" altLang="cs-CZ" sz="3000" i="1" dirty="0" smtClean="0">
              <a:latin typeface="Calibri" panose="020F0502020204030204" pitchFamily="34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258888" y="12684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Třída: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Dasycladophyceaee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70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Dasycladophyceae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Dasycladales</a:t>
            </a:r>
            <a:endParaRPr lang="cs-CZ" altLang="cs-CZ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2123926" y="6021288"/>
            <a:ext cx="48961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Acetabularia</a:t>
            </a:r>
            <a:r>
              <a:rPr lang="cs-CZ" altLang="cs-CZ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acetabulum</a:t>
            </a:r>
            <a:endParaRPr lang="cs-CZ" altLang="cs-CZ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290" name="Picture 2" descr="http://www.natuurlijkmooi.net/images/aceace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403518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6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2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Dasycladophyceae</a:t>
            </a:r>
            <a:r>
              <a:rPr lang="cs-CZ" altLang="cs-CZ" sz="2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 smtClean="0">
                <a:solidFill>
                  <a:srgbClr val="00B050"/>
                </a:solidFill>
                <a:latin typeface="Calibri" panose="020F0502020204030204" pitchFamily="34" charset="0"/>
              </a:rPr>
            </a:br>
            <a:r>
              <a:rPr lang="cs-CZ" altLang="cs-CZ" sz="2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Dasycladales</a:t>
            </a:r>
            <a:endParaRPr lang="cs-CZ" altLang="cs-CZ" sz="28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569412" y="6165304"/>
            <a:ext cx="36004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rgbClr val="00B050"/>
                </a:solidFill>
              </a:rPr>
              <a:t>Dasycladus</a:t>
            </a:r>
            <a:r>
              <a:rPr lang="cs-CZ" altLang="cs-CZ" sz="3200" i="1" dirty="0">
                <a:solidFill>
                  <a:srgbClr val="00B050"/>
                </a:solidFill>
              </a:rPr>
              <a:t> </a:t>
            </a:r>
            <a:r>
              <a:rPr lang="cs-CZ" altLang="cs-CZ" sz="3200" dirty="0" err="1">
                <a:solidFill>
                  <a:srgbClr val="00B050"/>
                </a:solidFill>
              </a:rPr>
              <a:t>sp</a:t>
            </a:r>
            <a:r>
              <a:rPr lang="cs-CZ" altLang="cs-CZ" sz="3200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7170" name="Picture 2" descr="http://www.natuurlijkmooi.net/images/dasv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9" y="1700808"/>
            <a:ext cx="4994923" cy="374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67544" y="5465363"/>
            <a:ext cx="3106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http://www.natuurlijkmooi.net</a:t>
            </a:r>
          </a:p>
        </p:txBody>
      </p:sp>
      <p:pic>
        <p:nvPicPr>
          <p:cNvPr id="7172" name="Picture 4" descr="http://deptsec.ku.edu/%7Eifaaku/jpg/Berger/Dasycladus-clavaeformis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67817"/>
            <a:ext cx="1857375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453607" y="5834695"/>
            <a:ext cx="2254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http://deptsec.ku.edu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76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7238" y="1341438"/>
            <a:ext cx="7991475" cy="5327650"/>
          </a:xfrm>
        </p:spPr>
        <p:txBody>
          <a:bodyPr/>
          <a:lstStyle/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Diskovitá nebo vláknitá stélka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Mikrotubuly - 3</a:t>
            </a:r>
            <a:r>
              <a:rPr lang="en-US" altLang="cs-CZ" sz="2400" dirty="0" smtClean="0">
                <a:latin typeface="Calibri" panose="020F0502020204030204" pitchFamily="34" charset="0"/>
                <a:cs typeface="Arial" charset="0"/>
              </a:rPr>
              <a:t>×</a:t>
            </a:r>
            <a:r>
              <a:rPr lang="cs-CZ" altLang="cs-CZ" sz="2400" dirty="0" smtClean="0">
                <a:latin typeface="Calibri" panose="020F0502020204030204" pitchFamily="34" charset="0"/>
              </a:rPr>
              <a:t>2 a 4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Zploštěné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zoidy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Fragmoplast</a:t>
            </a: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Hematochrom</a:t>
            </a:r>
            <a:r>
              <a:rPr lang="cs-CZ" altLang="cs-CZ" sz="2400" dirty="0" smtClean="0">
                <a:latin typeface="Calibri" panose="020F0502020204030204" pitchFamily="34" charset="0"/>
              </a:rPr>
              <a:t> - sekundární karotenoidy a </a:t>
            </a:r>
            <a:r>
              <a:rPr lang="el-GR" altLang="cs-CZ" sz="2400" dirty="0" smtClean="0">
                <a:latin typeface="Calibri" panose="020F0502020204030204" pitchFamily="34" charset="0"/>
                <a:cs typeface="Arial" charset="0"/>
              </a:rPr>
              <a:t>β</a:t>
            </a:r>
            <a:r>
              <a:rPr lang="cs-CZ" altLang="cs-CZ" sz="2400" dirty="0" smtClean="0">
                <a:latin typeface="Calibri" panose="020F0502020204030204" pitchFamily="34" charset="0"/>
                <a:cs typeface="Arial" charset="0"/>
              </a:rPr>
              <a:t>-karoten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  <a:cs typeface="Arial" charset="0"/>
              </a:rPr>
              <a:t>Životní cyklus: </a:t>
            </a:r>
            <a:r>
              <a:rPr lang="cs-CZ" altLang="cs-CZ" sz="2400" dirty="0" err="1" smtClean="0">
                <a:latin typeface="Calibri" panose="020F0502020204030204" pitchFamily="34" charset="0"/>
                <a:cs typeface="Arial" charset="0"/>
              </a:rPr>
              <a:t>haplontní</a:t>
            </a:r>
            <a:r>
              <a:rPr lang="cs-CZ" altLang="cs-CZ" sz="2400" dirty="0" smtClean="0">
                <a:latin typeface="Calibri" panose="020F0502020204030204" pitchFamily="34" charset="0"/>
                <a:cs typeface="Arial" charset="0"/>
              </a:rPr>
              <a:t>, </a:t>
            </a:r>
            <a:r>
              <a:rPr lang="cs-CZ" altLang="cs-CZ" sz="2400" dirty="0" err="1" smtClean="0">
                <a:latin typeface="Calibri" panose="020F0502020204030204" pitchFamily="34" charset="0"/>
                <a:cs typeface="Arial" charset="0"/>
              </a:rPr>
              <a:t>haplo-diplontní</a:t>
            </a:r>
            <a:endParaRPr lang="cs-CZ" altLang="cs-CZ" sz="2400" dirty="0" smtClean="0">
              <a:latin typeface="Calibri" panose="020F0502020204030204" pitchFamily="34" charset="0"/>
              <a:cs typeface="Arial" charset="0"/>
            </a:endParaRP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  <a:cs typeface="Arial" charset="0"/>
              </a:rPr>
              <a:t>Meiospory</a:t>
            </a:r>
            <a:r>
              <a:rPr lang="cs-CZ" altLang="cs-CZ" sz="2400" dirty="0" smtClean="0">
                <a:latin typeface="Calibri" panose="020F0502020204030204" pitchFamily="34" charset="0"/>
                <a:cs typeface="Arial" charset="0"/>
              </a:rPr>
              <a:t>: 2-bičíkaté nebo 4-bičíkaté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  <a:cs typeface="Arial" charset="0"/>
              </a:rPr>
              <a:t>Kulovitá zoosporangia</a:t>
            </a: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  <a:cs typeface="Arial" charset="0"/>
              </a:rPr>
              <a:t>Aerické</a:t>
            </a:r>
            <a:r>
              <a:rPr lang="cs-CZ" altLang="cs-CZ" sz="2400" dirty="0" smtClean="0">
                <a:latin typeface="Calibri" panose="020F0502020204030204" pitchFamily="34" charset="0"/>
                <a:cs typeface="Arial" charset="0"/>
              </a:rPr>
              <a:t> řasy</a:t>
            </a:r>
            <a:endParaRPr lang="cs-CZ" altLang="cs-CZ" sz="2400" dirty="0" smtClean="0">
              <a:latin typeface="Calibri" panose="020F0502020204030204" pitchFamily="34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258888" y="12684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Třída: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Trentepohliophyceae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91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Trentepohliophyceae</a:t>
            </a:r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Trentepohliales</a:t>
            </a:r>
            <a:endParaRPr lang="cs-CZ" altLang="cs-CZ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1768" y="5733256"/>
            <a:ext cx="8280400" cy="647700"/>
          </a:xfrm>
        </p:spPr>
        <p:txBody>
          <a:bodyPr/>
          <a:lstStyle/>
          <a:p>
            <a:pPr eaLnBrk="1" hangingPunct="1"/>
            <a:r>
              <a:rPr lang="cs-CZ" altLang="cs-CZ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Trentepohlia</a:t>
            </a:r>
            <a:r>
              <a:rPr lang="cs-CZ" altLang="cs-CZ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314" name="Picture 2" descr="http://www.biolib.cz/IMG/GAL/112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776"/>
            <a:ext cx="442041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bioref.lastdragon.org/Chlorophyta/Trentepohlia_abietina_02PM01_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002" y="1412776"/>
            <a:ext cx="4442998" cy="322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968021" y="4760694"/>
            <a:ext cx="3406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www.bioref.lastdragon.org</a:t>
            </a:r>
            <a:r>
              <a:rPr lang="cs-CZ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4754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accent1"/>
                </a:solidFill>
              </a:rPr>
              <a:t>Přehled systému </a:t>
            </a:r>
            <a:r>
              <a:rPr lang="cs-CZ" sz="3200" dirty="0" err="1" smtClean="0">
                <a:solidFill>
                  <a:schemeClr val="accent1"/>
                </a:solidFill>
              </a:rPr>
              <a:t>Archaeplastida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3318"/>
            <a:ext cx="8229600" cy="45259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altLang="cs-CZ" sz="2400" dirty="0" smtClean="0">
                <a:solidFill>
                  <a:srgbClr val="00B050"/>
                </a:solidFill>
              </a:rPr>
              <a:t>Větev </a:t>
            </a:r>
            <a:r>
              <a:rPr lang="cs-CZ" altLang="cs-CZ" sz="2400" b="1" dirty="0" err="1" smtClean="0">
                <a:solidFill>
                  <a:srgbClr val="00B050"/>
                </a:solidFill>
              </a:rPr>
              <a:t>Biliphytae</a:t>
            </a:r>
            <a:endParaRPr lang="cs-CZ" altLang="cs-CZ" sz="2400" b="1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Glaucophyta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 smtClean="0"/>
              <a:t>Rhodophyta</a:t>
            </a:r>
            <a:endParaRPr lang="cs-CZ" altLang="cs-CZ" sz="2400" dirty="0" smtClean="0"/>
          </a:p>
          <a:p>
            <a:pPr marL="0" indent="0">
              <a:lnSpc>
                <a:spcPct val="90000"/>
              </a:lnSpc>
              <a:buNone/>
            </a:pP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smtClean="0">
                <a:solidFill>
                  <a:srgbClr val="00B050"/>
                </a:solidFill>
              </a:rPr>
              <a:t>Větev </a:t>
            </a:r>
            <a:r>
              <a:rPr lang="cs-CZ" altLang="cs-CZ" sz="2400" b="1" dirty="0" err="1">
                <a:solidFill>
                  <a:srgbClr val="00B050"/>
                </a:solidFill>
              </a:rPr>
              <a:t>Viridiplantae</a:t>
            </a:r>
            <a:endParaRPr lang="cs-CZ" altLang="cs-CZ" sz="2400" b="1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1600" u="sng" dirty="0"/>
              <a:t>Vývojová linie </a:t>
            </a:r>
            <a:r>
              <a:rPr lang="cs-CZ" altLang="cs-CZ" sz="1600" u="sng" dirty="0" err="1"/>
              <a:t>Chlorophytae</a:t>
            </a:r>
            <a:endParaRPr lang="cs-CZ" altLang="cs-CZ" sz="1600" u="sng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Chlorophyta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1600" u="sng" dirty="0"/>
              <a:t>Vývojová linie </a:t>
            </a:r>
            <a:r>
              <a:rPr lang="cs-CZ" altLang="cs-CZ" sz="1600" u="sng" dirty="0" err="1"/>
              <a:t>Streptophytae</a:t>
            </a:r>
            <a:endParaRPr lang="cs-CZ" altLang="cs-CZ" sz="1600" u="sng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Charophyta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Anthocerotophyta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Marchantiophyta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Bryophyta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Cormophyta</a:t>
            </a:r>
            <a:endParaRPr lang="cs-CZ" altLang="cs-CZ" sz="2400" dirty="0"/>
          </a:p>
          <a:p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644"/>
            <a:ext cx="9144000" cy="201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18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0481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Trentepohliophyceae</a:t>
            </a:r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Trentepohliales</a:t>
            </a:r>
            <a:endParaRPr lang="cs-CZ" altLang="cs-CZ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4338" name="Picture 2" descr="http://www.discoverlife.org/IM/I_MWS/0698/320/Phycopeltis_arundinacea,I_MWS698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1412776"/>
            <a:ext cx="384042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563888" y="5157192"/>
            <a:ext cx="2887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www.discoverlife.org</a:t>
            </a:r>
            <a:r>
              <a:rPr lang="cs-CZ" dirty="0"/>
              <a:t>/</a:t>
            </a:r>
          </a:p>
        </p:txBody>
      </p:sp>
      <p:sp>
        <p:nvSpPr>
          <p:cNvPr id="6" name="Obdélník 5"/>
          <p:cNvSpPr/>
          <p:nvPr/>
        </p:nvSpPr>
        <p:spPr>
          <a:xfrm>
            <a:off x="2699792" y="5949280"/>
            <a:ext cx="547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Phycopeltis</a:t>
            </a:r>
            <a:r>
              <a:rPr lang="cs-CZ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32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arundinacea</a:t>
            </a:r>
            <a:endParaRPr lang="cs-CZ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9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640763" cy="5327650"/>
          </a:xfrm>
        </p:spPr>
        <p:txBody>
          <a:bodyPr/>
          <a:lstStyle/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Jednobuněčné a vláknité řasy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Nahé zoospory, gamety</a:t>
            </a: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Kinetozom</a:t>
            </a:r>
            <a:r>
              <a:rPr lang="cs-CZ" altLang="cs-CZ" sz="2400" dirty="0" smtClean="0">
                <a:latin typeface="Calibri" panose="020F0502020204030204" pitchFamily="34" charset="0"/>
              </a:rPr>
              <a:t> - CCW konfigurace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Mitóza uzavřená</a:t>
            </a: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Fykoplast</a:t>
            </a:r>
            <a:r>
              <a:rPr lang="cs-CZ" altLang="cs-CZ" sz="2400" dirty="0" smtClean="0"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Aplanospory</a:t>
            </a:r>
            <a:r>
              <a:rPr lang="cs-CZ" altLang="cs-CZ" sz="2400" dirty="0" smtClean="0">
                <a:latin typeface="Calibri" panose="020F0502020204030204" pitchFamily="34" charset="0"/>
              </a:rPr>
              <a:t>,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autospory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Často tvoří symbionty v lišejnících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Sladkovodní biotopy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258888" y="12684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Třída: </a:t>
            </a:r>
            <a:r>
              <a:rPr lang="cs-CZ" sz="32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Trebouxiophyceae</a:t>
            </a:r>
            <a:endParaRPr lang="cs-CZ" sz="32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216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75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Trebouxiophyceae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Trebouxiales</a:t>
            </a:r>
            <a:endParaRPr lang="cs-CZ" altLang="cs-CZ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684213" y="5949950"/>
            <a:ext cx="3311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Trebouxia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15362" name="Picture 2" descr="http://www.lifesci.utexas.edu/research/utex/photogallery/Images/Trebouxia_erici_9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59438"/>
            <a:ext cx="6408712" cy="479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02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 descr="Trebouxia-lich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25" y="980728"/>
            <a:ext cx="7344494" cy="532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1907704" y="260648"/>
            <a:ext cx="55451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Trebouxia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-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lichenizovaná</a:t>
            </a:r>
            <a:endParaRPr lang="cs-CZ" alt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39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Trebouxiophyceae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Chlorellales</a:t>
            </a:r>
            <a:endParaRPr lang="cs-CZ" altLang="cs-CZ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635896" y="6138721"/>
            <a:ext cx="3311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Chlorella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16386" name="Picture 2" descr="http://wholeintentions.com/wp-content/uploads/2013/01/H195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274" y="1453816"/>
            <a:ext cx="5986636" cy="448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958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6" descr="Oocys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46175"/>
            <a:ext cx="8459787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Trebouxiophyceae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Oocystales</a:t>
            </a:r>
            <a:endParaRPr lang="cs-CZ" altLang="cs-CZ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44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Trebouxiophyceae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Prasiolales</a:t>
            </a:r>
            <a:endParaRPr lang="cs-CZ" altLang="cs-CZ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3635896" y="5991128"/>
            <a:ext cx="4032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Prasiola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17410" name="Picture 2" descr="http://www.seaweedsofalaska.com/photos/seaweed/Prasiola_crispa_fi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293" y="2395533"/>
            <a:ext cx="2574707" cy="200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506463" y="5019780"/>
            <a:ext cx="3590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www.seaweedsofalaska.com</a:t>
            </a:r>
            <a:r>
              <a:rPr lang="cs-CZ" dirty="0"/>
              <a:t>/</a:t>
            </a:r>
          </a:p>
        </p:txBody>
      </p:sp>
      <p:pic>
        <p:nvPicPr>
          <p:cNvPr id="17412" name="Picture 4" descr="http://www.seaweedsofalaska.com/photos/seaweed/Prasiola_crispa_fi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463" y="1825700"/>
            <a:ext cx="3062286" cy="298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www.seaweedsofalaska.com/photos/seaweed/Prasiola_crispa_fi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2629"/>
            <a:ext cx="3552329" cy="284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370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640763" cy="5327650"/>
          </a:xfrm>
        </p:spPr>
        <p:txBody>
          <a:bodyPr/>
          <a:lstStyle/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Bičíkovci,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kapsální</a:t>
            </a:r>
            <a:r>
              <a:rPr lang="cs-CZ" altLang="cs-CZ" sz="2400" dirty="0" smtClean="0">
                <a:latin typeface="Calibri" panose="020F0502020204030204" pitchFamily="34" charset="0"/>
              </a:rPr>
              <a:t>,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kokální</a:t>
            </a:r>
            <a:r>
              <a:rPr lang="cs-CZ" altLang="cs-CZ" sz="2400" dirty="0" smtClean="0">
                <a:latin typeface="Calibri" panose="020F0502020204030204" pitchFamily="34" charset="0"/>
              </a:rPr>
              <a:t>, vláknité řasy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Zoospory, spermatozoidy</a:t>
            </a: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Kinetozom</a:t>
            </a:r>
            <a:r>
              <a:rPr lang="cs-CZ" altLang="cs-CZ" sz="2400" dirty="0" smtClean="0">
                <a:latin typeface="Calibri" panose="020F0502020204030204" pitchFamily="34" charset="0"/>
              </a:rPr>
              <a:t> - CW konfigurace převládá (DO u některých)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Bičíky bez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mastigonem</a:t>
            </a:r>
            <a:r>
              <a:rPr lang="cs-CZ" altLang="cs-CZ" sz="2400" dirty="0" smtClean="0">
                <a:latin typeface="Calibri" panose="020F0502020204030204" pitchFamily="34" charset="0"/>
              </a:rPr>
              <a:t>, stejně dlouhé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Chlamys </a:t>
            </a: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Sporopolenin</a:t>
            </a:r>
            <a:r>
              <a:rPr lang="cs-CZ" altLang="cs-CZ" sz="2400" dirty="0" smtClean="0">
                <a:latin typeface="Calibri" panose="020F0502020204030204" pitchFamily="34" charset="0"/>
              </a:rPr>
              <a:t> (</a:t>
            </a:r>
            <a:r>
              <a:rPr lang="cs-CZ" altLang="cs-CZ" sz="2400" i="1" dirty="0" err="1" smtClean="0">
                <a:latin typeface="Calibri" panose="020F0502020204030204" pitchFamily="34" charset="0"/>
              </a:rPr>
              <a:t>Scenedesmus</a:t>
            </a:r>
            <a:r>
              <a:rPr lang="cs-CZ" altLang="cs-CZ" sz="2400" dirty="0" smtClean="0">
                <a:latin typeface="Calibri" panose="020F0502020204030204" pitchFamily="34" charset="0"/>
              </a:rPr>
              <a:t>, </a:t>
            </a:r>
            <a:r>
              <a:rPr lang="cs-CZ" altLang="cs-CZ" sz="2400" i="1" dirty="0" err="1" smtClean="0">
                <a:latin typeface="Calibri" panose="020F0502020204030204" pitchFamily="34" charset="0"/>
              </a:rPr>
              <a:t>Pediastrum</a:t>
            </a:r>
            <a:r>
              <a:rPr lang="cs-CZ" altLang="cs-CZ" sz="2400" dirty="0" smtClean="0">
                <a:latin typeface="Calibri" panose="020F0502020204030204" pitchFamily="34" charset="0"/>
              </a:rPr>
              <a:t>) - fosilizace</a:t>
            </a: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Aplanospory</a:t>
            </a:r>
            <a:r>
              <a:rPr lang="cs-CZ" altLang="cs-CZ" sz="2400" dirty="0" smtClean="0">
                <a:latin typeface="Calibri" panose="020F0502020204030204" pitchFamily="34" charset="0"/>
              </a:rPr>
              <a:t>,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hemiaplanospory</a:t>
            </a:r>
            <a:r>
              <a:rPr lang="cs-CZ" altLang="cs-CZ" sz="2400" dirty="0" smtClean="0">
                <a:latin typeface="Calibri" panose="020F0502020204030204" pitchFamily="34" charset="0"/>
              </a:rPr>
              <a:t>,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autospory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Mitoza</a:t>
            </a:r>
            <a:r>
              <a:rPr lang="cs-CZ" altLang="cs-CZ" sz="2400" dirty="0" smtClean="0">
                <a:latin typeface="Calibri" panose="020F0502020204030204" pitchFamily="34" charset="0"/>
              </a:rPr>
              <a:t> uzavřená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Kolonie,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cenobium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/>
            <a:endParaRPr lang="cs-CZ" altLang="cs-CZ" sz="2400" dirty="0" smtClean="0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371600" y="1295400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Třída: </a:t>
            </a:r>
            <a:r>
              <a:rPr lang="cs-CZ" sz="32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endParaRPr lang="cs-CZ" sz="32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182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5876925"/>
            <a:ext cx="8713788" cy="647700"/>
          </a:xfrm>
        </p:spPr>
        <p:txBody>
          <a:bodyPr/>
          <a:lstStyle/>
          <a:p>
            <a:pPr eaLnBrk="1" hangingPunct="1"/>
            <a:r>
              <a:rPr lang="cs-CZ" altLang="cs-CZ" i="1" dirty="0" err="1" smtClean="0">
                <a:solidFill>
                  <a:srgbClr val="00B050"/>
                </a:solidFill>
              </a:rPr>
              <a:t>Chlamydomonas</a:t>
            </a:r>
            <a:r>
              <a:rPr lang="cs-CZ" altLang="cs-CZ" i="1" dirty="0" smtClean="0">
                <a:solidFill>
                  <a:srgbClr val="00B050"/>
                </a:solidFill>
              </a:rPr>
              <a:t> </a:t>
            </a:r>
            <a:r>
              <a:rPr lang="cs-CZ" altLang="cs-CZ" dirty="0" err="1" smtClean="0">
                <a:solidFill>
                  <a:srgbClr val="00B050"/>
                </a:solidFill>
              </a:rPr>
              <a:t>sp</a:t>
            </a:r>
            <a:r>
              <a:rPr lang="cs-CZ" altLang="cs-CZ" dirty="0" smtClean="0">
                <a:solidFill>
                  <a:srgbClr val="00B050"/>
                </a:solidFill>
              </a:rPr>
              <a:t>.</a:t>
            </a:r>
            <a:endParaRPr lang="cs-CZ" altLang="cs-CZ" i="1" dirty="0" smtClean="0">
              <a:solidFill>
                <a:srgbClr val="00B050"/>
              </a:solidFill>
            </a:endParaRPr>
          </a:p>
        </p:txBody>
      </p:sp>
      <p:sp>
        <p:nvSpPr>
          <p:cNvPr id="5018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323850" y="188913"/>
            <a:ext cx="8569325" cy="792162"/>
          </a:xfrm>
          <a:noFill/>
        </p:spPr>
        <p:txBody>
          <a:bodyPr/>
          <a:lstStyle/>
          <a:p>
            <a:pPr eaLnBrk="1" hangingPunct="1"/>
            <a:r>
              <a:rPr lang="cs-CZ" altLang="cs-CZ" sz="2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4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4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2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4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Chlamydomonadales</a:t>
            </a:r>
            <a:endParaRPr lang="cs-CZ" altLang="cs-CZ" sz="24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http://web.mst.edu/%7Emicrobio/BIO221_2009/images_2009/chlamydomonas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199072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57849" y="3861048"/>
            <a:ext cx="2042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http://web.mst.edu</a:t>
            </a:r>
          </a:p>
        </p:txBody>
      </p:sp>
      <p:pic>
        <p:nvPicPr>
          <p:cNvPr id="1028" name="Picture 4" descr="http://cronodon.com/images/Chlamydomonas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37" y="980728"/>
            <a:ext cx="556260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275855" y="5301208"/>
            <a:ext cx="5233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http://cronodon.com/BioTech/Algal_Bodies.html</a:t>
            </a:r>
          </a:p>
        </p:txBody>
      </p:sp>
    </p:spTree>
    <p:extLst>
      <p:ext uri="{BB962C8B-B14F-4D97-AF65-F5344CB8AC3E}">
        <p14:creationId xmlns:p14="http://schemas.microsoft.com/office/powerpoint/2010/main" val="414602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941387"/>
          </a:xfrm>
        </p:spPr>
        <p:txBody>
          <a:bodyPr/>
          <a:lstStyle/>
          <a:p>
            <a:pPr eaLnBrk="1" hangingPunct="1"/>
            <a:r>
              <a:rPr lang="cs-CZ" altLang="cs-CZ" sz="2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4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4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2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400" dirty="0" smtClean="0">
                <a:solidFill>
                  <a:srgbClr val="00B050"/>
                </a:solidFill>
                <a:latin typeface="Calibri" panose="020F0502020204030204" pitchFamily="34" charset="0"/>
              </a:rPr>
            </a:br>
            <a:r>
              <a:rPr lang="cs-CZ" altLang="cs-CZ" sz="2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4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Volvocales</a:t>
            </a:r>
            <a:endParaRPr lang="cs-CZ" altLang="cs-CZ" sz="24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26195" y="6210300"/>
            <a:ext cx="8280400" cy="6477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i="1" dirty="0" err="1" smtClean="0">
                <a:solidFill>
                  <a:srgbClr val="00B050"/>
                </a:solidFill>
              </a:rPr>
              <a:t>Volvox</a:t>
            </a:r>
            <a:r>
              <a:rPr lang="cs-CZ" altLang="cs-CZ" i="1" dirty="0" smtClean="0">
                <a:solidFill>
                  <a:srgbClr val="00B050"/>
                </a:solidFill>
              </a:rPr>
              <a:t> </a:t>
            </a:r>
            <a:r>
              <a:rPr lang="cs-CZ" altLang="cs-CZ" dirty="0" err="1" smtClean="0">
                <a:solidFill>
                  <a:srgbClr val="00B050"/>
                </a:solidFill>
              </a:rPr>
              <a:t>sp</a:t>
            </a:r>
            <a:r>
              <a:rPr lang="cs-CZ" altLang="cs-CZ" dirty="0" smtClean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6146" name="Picture 2" descr="http://upload.wikimedia.org/wikipedia/commons/e/ee/Mikrofoto.de-volvox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4458891" cy="297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microscopy-uk.org.uk/mag/imgdec03/volv3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465" y="1556792"/>
            <a:ext cx="3714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195985" y="4618697"/>
            <a:ext cx="3370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http://www.microscopy-uk.org.uk</a:t>
            </a:r>
          </a:p>
        </p:txBody>
      </p:sp>
      <p:pic>
        <p:nvPicPr>
          <p:cNvPr id="6150" name="Picture 6" descr="http://www.microscopy-uk.org.uk/mag/imgdec03/volvoxflagell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445" y="4507651"/>
            <a:ext cx="3601769" cy="237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531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Glaucophyta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err="1" smtClean="0"/>
              <a:t>Cyanely</a:t>
            </a:r>
            <a:r>
              <a:rPr lang="cs-CZ" altLang="cs-CZ" sz="2400" dirty="0" smtClean="0"/>
              <a:t> </a:t>
            </a:r>
          </a:p>
          <a:p>
            <a:r>
              <a:rPr lang="cs-CZ" altLang="cs-CZ" sz="2400" dirty="0" smtClean="0"/>
              <a:t>Sladkovodní bičíkovci</a:t>
            </a:r>
          </a:p>
          <a:p>
            <a:r>
              <a:rPr lang="cs-CZ" altLang="cs-CZ" sz="2400" dirty="0" smtClean="0"/>
              <a:t>Rozmnožování: </a:t>
            </a:r>
            <a:r>
              <a:rPr lang="cs-CZ" altLang="cs-CZ" sz="2400" dirty="0" err="1" smtClean="0"/>
              <a:t>autospory</a:t>
            </a:r>
            <a:r>
              <a:rPr lang="cs-CZ" altLang="cs-CZ" sz="2400" dirty="0" smtClean="0"/>
              <a:t>, zoospory</a:t>
            </a:r>
          </a:p>
          <a:p>
            <a:r>
              <a:rPr lang="cs-CZ" altLang="cs-CZ" sz="2400" dirty="0" smtClean="0"/>
              <a:t>18 S </a:t>
            </a:r>
            <a:r>
              <a:rPr lang="cs-CZ" altLang="cs-CZ" sz="2400" dirty="0" err="1" smtClean="0"/>
              <a:t>rRNA</a:t>
            </a:r>
            <a:r>
              <a:rPr lang="cs-CZ" altLang="cs-CZ" sz="2400" dirty="0" smtClean="0"/>
              <a:t> – monofyletické, příbuzné s </a:t>
            </a:r>
            <a:r>
              <a:rPr lang="cs-CZ" altLang="cs-CZ" sz="2400" dirty="0" err="1" smtClean="0"/>
              <a:t>Cryptophyta</a:t>
            </a:r>
            <a:r>
              <a:rPr lang="cs-CZ" altLang="cs-CZ" sz="2400" dirty="0" smtClean="0"/>
              <a:t> a </a:t>
            </a:r>
            <a:r>
              <a:rPr lang="cs-CZ" altLang="cs-CZ" sz="2400" dirty="0" err="1" smtClean="0"/>
              <a:t>Rhodophyta</a:t>
            </a:r>
            <a:endParaRPr lang="cs-CZ" altLang="cs-CZ" sz="2400" dirty="0" smtClean="0"/>
          </a:p>
          <a:p>
            <a:r>
              <a:rPr lang="cs-CZ" sz="2400" i="1" dirty="0" err="1"/>
              <a:t>Cyanophora</a:t>
            </a:r>
            <a:r>
              <a:rPr lang="cs-CZ" sz="2400" i="1" dirty="0"/>
              <a:t> </a:t>
            </a:r>
            <a:r>
              <a:rPr lang="cs-CZ" sz="2400" i="1" dirty="0" err="1" smtClean="0"/>
              <a:t>paradoxa</a:t>
            </a:r>
            <a:r>
              <a:rPr lang="cs-CZ" sz="2400" i="1" dirty="0"/>
              <a:t> </a:t>
            </a:r>
            <a:r>
              <a:rPr lang="cs-CZ" sz="2400" i="1" dirty="0" smtClean="0"/>
              <a:t>- </a:t>
            </a:r>
            <a:r>
              <a:rPr lang="cs-CZ" sz="2400" dirty="0" smtClean="0"/>
              <a:t>plankton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0" name="Picture 2" descr="http://www.diark.org/img/species_pict/large/Cyanophora_paradoxa/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6999"/>
            <a:ext cx="2202681" cy="145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197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Chlorococcales</a:t>
            </a:r>
            <a:endParaRPr lang="cs-CZ" altLang="cs-CZ" sz="20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544" y="5949280"/>
            <a:ext cx="8280400" cy="647700"/>
          </a:xfrm>
        </p:spPr>
        <p:txBody>
          <a:bodyPr/>
          <a:lstStyle/>
          <a:p>
            <a:pPr eaLnBrk="1" hangingPunct="1"/>
            <a:r>
              <a:rPr lang="cs-CZ" altLang="cs-CZ" i="1" dirty="0" err="1" smtClean="0">
                <a:solidFill>
                  <a:srgbClr val="00B050"/>
                </a:solidFill>
              </a:rPr>
              <a:t>Desmodesmus</a:t>
            </a:r>
            <a:r>
              <a:rPr lang="cs-CZ" altLang="cs-CZ" i="1" dirty="0" smtClean="0">
                <a:solidFill>
                  <a:srgbClr val="00B050"/>
                </a:solidFill>
              </a:rPr>
              <a:t> </a:t>
            </a:r>
            <a:r>
              <a:rPr lang="cs-CZ" altLang="cs-CZ" i="1" dirty="0" err="1" smtClean="0">
                <a:solidFill>
                  <a:srgbClr val="00B050"/>
                </a:solidFill>
              </a:rPr>
              <a:t>sp</a:t>
            </a:r>
            <a:r>
              <a:rPr lang="cs-CZ" altLang="cs-CZ" i="1" dirty="0" smtClean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2050" name="Picture 2" descr="http://cronodon.com/images/Scenedesmus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4536504" cy="465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79512" y="5442287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http://cronodon.com/BioTech/Algal_Bodies.html</a:t>
            </a:r>
          </a:p>
        </p:txBody>
      </p:sp>
      <p:pic>
        <p:nvPicPr>
          <p:cNvPr id="2052" name="Picture 4" descr="http://cfb.unh.edu/phycokey/Choices/Chlorophyceae/colonies/colonies_not_flagellated/SCENEDESMUS/Scenedesmus_03_600x473_nifty.c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510136" cy="276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292080" y="4437112"/>
            <a:ext cx="290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http://cfb.unh.edu/phycokey</a:t>
            </a:r>
          </a:p>
        </p:txBody>
      </p:sp>
    </p:spTree>
    <p:extLst>
      <p:ext uri="{BB962C8B-B14F-4D97-AF65-F5344CB8AC3E}">
        <p14:creationId xmlns:p14="http://schemas.microsoft.com/office/powerpoint/2010/main" val="79793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Chlorococcales</a:t>
            </a:r>
            <a:endParaRPr lang="cs-CZ" altLang="cs-CZ" sz="20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661025"/>
            <a:ext cx="8280400" cy="647700"/>
          </a:xfrm>
        </p:spPr>
        <p:txBody>
          <a:bodyPr/>
          <a:lstStyle/>
          <a:p>
            <a:pPr eaLnBrk="1" hangingPunct="1"/>
            <a:r>
              <a:rPr lang="cs-CZ" altLang="cs-CZ" i="1" dirty="0" err="1" smtClean="0">
                <a:solidFill>
                  <a:srgbClr val="00B050"/>
                </a:solidFill>
              </a:rPr>
              <a:t>Pediastrum</a:t>
            </a:r>
            <a:r>
              <a:rPr lang="cs-CZ" altLang="cs-CZ" i="1" dirty="0" smtClean="0">
                <a:solidFill>
                  <a:srgbClr val="00B050"/>
                </a:solidFill>
              </a:rPr>
              <a:t> </a:t>
            </a:r>
            <a:r>
              <a:rPr lang="cs-CZ" altLang="cs-CZ" dirty="0" err="1" smtClean="0">
                <a:solidFill>
                  <a:srgbClr val="00B050"/>
                </a:solidFill>
              </a:rPr>
              <a:t>sp</a:t>
            </a:r>
            <a:r>
              <a:rPr lang="cs-CZ" altLang="cs-CZ" dirty="0" smtClean="0">
                <a:solidFill>
                  <a:srgbClr val="00B050"/>
                </a:solidFill>
              </a:rPr>
              <a:t>.</a:t>
            </a:r>
            <a:endParaRPr lang="cs-CZ" altLang="cs-CZ" i="1" dirty="0" smtClean="0">
              <a:solidFill>
                <a:srgbClr val="00B050"/>
              </a:solidFill>
            </a:endParaRPr>
          </a:p>
        </p:txBody>
      </p:sp>
      <p:pic>
        <p:nvPicPr>
          <p:cNvPr id="3074" name="Picture 2" descr="http://protist.i.hosei.ac.jp/pdb/images/Chlorophyta/Pediastrum/duplex/duplex_reticulat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5701302" cy="417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755576" y="5157192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  <p:pic>
        <p:nvPicPr>
          <p:cNvPr id="3076" name="Picture 4" descr="http://cfb.unh.edu/phycokey/Choices/Chlorophyceae/colonies/colonies_not_flagellated/PEDIASTRUM/Pediastrum_01_600x599_simplex_v_radians.nif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009" y="1556792"/>
            <a:ext cx="2518477" cy="251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251355" y="4104411"/>
            <a:ext cx="290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http://cfb.unh.edu/phycokey</a:t>
            </a:r>
          </a:p>
        </p:txBody>
      </p:sp>
    </p:spTree>
    <p:extLst>
      <p:ext uri="{BB962C8B-B14F-4D97-AF65-F5344CB8AC3E}">
        <p14:creationId xmlns:p14="http://schemas.microsoft.com/office/powerpoint/2010/main" val="142549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868363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2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2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 smtClean="0">
                <a:solidFill>
                  <a:srgbClr val="00B050"/>
                </a:solidFill>
                <a:latin typeface="Calibri" panose="020F0502020204030204" pitchFamily="34" charset="0"/>
              </a:rPr>
            </a:br>
            <a:r>
              <a:rPr lang="cs-CZ" altLang="cs-CZ" sz="2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Microsporales</a:t>
            </a:r>
            <a:endParaRPr lang="cs-CZ" altLang="cs-CZ" sz="28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4098" name="Picture 2" descr="http://protist.i.hosei.ac.jp/pdb/images/Chlorophyta/Microspora/sp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80684"/>
            <a:ext cx="4841047" cy="351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575630" y="5095529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535566" y="5661025"/>
            <a:ext cx="8280400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i="1" dirty="0" err="1" smtClean="0">
                <a:solidFill>
                  <a:srgbClr val="00B050"/>
                </a:solidFill>
              </a:rPr>
              <a:t>Microspora</a:t>
            </a:r>
            <a:r>
              <a:rPr lang="cs-CZ" altLang="cs-CZ" dirty="0" smtClean="0">
                <a:solidFill>
                  <a:srgbClr val="00B050"/>
                </a:solidFill>
              </a:rPr>
              <a:t> </a:t>
            </a:r>
            <a:r>
              <a:rPr lang="cs-CZ" altLang="cs-CZ" dirty="0" err="1" smtClean="0">
                <a:solidFill>
                  <a:srgbClr val="00B050"/>
                </a:solidFill>
              </a:rPr>
              <a:t>sp</a:t>
            </a:r>
            <a:r>
              <a:rPr lang="cs-CZ" altLang="cs-CZ" dirty="0" smtClean="0">
                <a:solidFill>
                  <a:srgbClr val="00B050"/>
                </a:solidFill>
              </a:rPr>
              <a:t>.</a:t>
            </a:r>
            <a:endParaRPr lang="cs-CZ" altLang="cs-CZ" i="1" dirty="0" smtClean="0">
              <a:solidFill>
                <a:srgbClr val="00B050"/>
              </a:solidFill>
            </a:endParaRPr>
          </a:p>
        </p:txBody>
      </p:sp>
      <p:pic>
        <p:nvPicPr>
          <p:cNvPr id="4100" name="Picture 4" descr="http://protist.i.hosei.ac.jp/pdb/images/chlorophyta/Microspora/sp_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832" y="1580684"/>
            <a:ext cx="4176235" cy="314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78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32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3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32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3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3200" dirty="0" smtClean="0">
                <a:solidFill>
                  <a:srgbClr val="00B050"/>
                </a:solidFill>
                <a:latin typeface="Calibri" panose="020F0502020204030204" pitchFamily="34" charset="0"/>
              </a:rPr>
            </a:br>
            <a:r>
              <a:rPr lang="cs-CZ" altLang="cs-CZ" sz="3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32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Oedogoniales</a:t>
            </a:r>
            <a:endParaRPr lang="cs-CZ" altLang="cs-CZ" sz="32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63491" name="Picture 4" descr="Oedogonium-inic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7" y="2492896"/>
            <a:ext cx="4104455" cy="314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 Box 5"/>
          <p:cNvSpPr txBox="1">
            <a:spLocks noChangeArrowheads="1"/>
          </p:cNvSpPr>
          <p:nvPr/>
        </p:nvSpPr>
        <p:spPr bwMode="auto">
          <a:xfrm>
            <a:off x="539552" y="1772816"/>
            <a:ext cx="2232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b="1" dirty="0"/>
              <a:t>Iniciální stadium</a:t>
            </a:r>
          </a:p>
        </p:txBody>
      </p:sp>
      <p:sp>
        <p:nvSpPr>
          <p:cNvPr id="63493" name="Rectangle 7"/>
          <p:cNvSpPr>
            <a:spLocks noChangeArrowheads="1"/>
          </p:cNvSpPr>
          <p:nvPr/>
        </p:nvSpPr>
        <p:spPr bwMode="auto">
          <a:xfrm>
            <a:off x="215776" y="6308725"/>
            <a:ext cx="8280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3200" i="1" dirty="0" err="1">
                <a:solidFill>
                  <a:srgbClr val="00B050"/>
                </a:solidFill>
              </a:rPr>
              <a:t>Oedogonium</a:t>
            </a:r>
            <a:r>
              <a:rPr lang="cs-CZ" altLang="cs-CZ" sz="3200" i="1" dirty="0">
                <a:solidFill>
                  <a:srgbClr val="00B050"/>
                </a:solidFill>
              </a:rPr>
              <a:t> </a:t>
            </a:r>
            <a:r>
              <a:rPr lang="cs-CZ" altLang="cs-CZ" sz="3200" dirty="0" err="1">
                <a:solidFill>
                  <a:srgbClr val="00B050"/>
                </a:solidFill>
              </a:rPr>
              <a:t>sp</a:t>
            </a:r>
            <a:r>
              <a:rPr lang="cs-CZ" altLang="cs-CZ" sz="3200" dirty="0">
                <a:solidFill>
                  <a:srgbClr val="00B050"/>
                </a:solidFill>
              </a:rPr>
              <a:t>.</a:t>
            </a:r>
            <a:endParaRPr lang="cs-CZ" altLang="cs-CZ" sz="3200" i="1" dirty="0">
              <a:solidFill>
                <a:srgbClr val="00B050"/>
              </a:solidFill>
            </a:endParaRPr>
          </a:p>
        </p:txBody>
      </p:sp>
      <p:pic>
        <p:nvPicPr>
          <p:cNvPr id="5122" name="Picture 2" descr="http://protist.i.hosei.ac.jp/pdb/images/Chlorophyta/Oedogonium/sp_3/sp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92896"/>
            <a:ext cx="3816424" cy="316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273013" y="5662604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55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Oedogonium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8388350" cy="615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Oedogoniales</a:t>
            </a:r>
            <a:endParaRPr lang="cs-CZ" altLang="cs-CZ" sz="20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661025"/>
            <a:ext cx="8280400" cy="647700"/>
          </a:xfrm>
        </p:spPr>
        <p:txBody>
          <a:bodyPr/>
          <a:lstStyle/>
          <a:p>
            <a:pPr eaLnBrk="1" hangingPunct="1"/>
            <a:r>
              <a:rPr lang="cs-CZ" altLang="cs-CZ" i="1" dirty="0" err="1" smtClean="0">
                <a:solidFill>
                  <a:schemeClr val="tx1"/>
                </a:solidFill>
              </a:rPr>
              <a:t>Oedogonium</a:t>
            </a:r>
            <a:r>
              <a:rPr lang="cs-CZ" altLang="cs-CZ" i="1" dirty="0" smtClean="0">
                <a:solidFill>
                  <a:schemeClr val="tx1"/>
                </a:solidFill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</a:rPr>
              <a:t>sp</a:t>
            </a:r>
            <a:r>
              <a:rPr lang="cs-CZ" altLang="cs-CZ" dirty="0" smtClean="0"/>
              <a:t>.</a:t>
            </a:r>
            <a:endParaRPr lang="cs-CZ" altLang="cs-CZ" i="1" dirty="0" smtClean="0"/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6805613" y="6308725"/>
            <a:ext cx="2087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>
                <a:cs typeface="Arial" charset="0"/>
              </a:rPr>
              <a:t>©</a:t>
            </a:r>
            <a:r>
              <a:rPr lang="cs-CZ" altLang="cs-CZ">
                <a:cs typeface="Arial" charset="0"/>
              </a:rPr>
              <a:t> orig. Hájková L.</a:t>
            </a:r>
            <a:endParaRPr lang="en-US" altLang="cs-CZ">
              <a:cs typeface="Arial" charset="0"/>
            </a:endParaRPr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>
            <a:off x="6877050" y="1989138"/>
            <a:ext cx="142875" cy="1511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639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alaeos.com/eukarya/plantae/images/Glaucocyst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23"/>
            <a:ext cx="4486223" cy="368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fb.unh.edu/phycokey/Choices/Glaucophyceae/GLAUCOCYSTIS/Glaucocystis_02_600x450_nostochinearum_botany.natur.cuni.cz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521" y="3114675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22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Rhodophyta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cs-CZ" altLang="cs-CZ" sz="2400" dirty="0" smtClean="0"/>
              <a:t>Buněčná </a:t>
            </a:r>
            <a:r>
              <a:rPr lang="cs-CZ" altLang="cs-CZ" sz="2400" dirty="0"/>
              <a:t>stěna - </a:t>
            </a:r>
            <a:r>
              <a:rPr lang="cs-CZ" altLang="cs-CZ" sz="2400" dirty="0" err="1"/>
              <a:t>polygalaktany</a:t>
            </a:r>
            <a:r>
              <a:rPr lang="cs-CZ" altLang="cs-CZ" sz="2400" dirty="0"/>
              <a:t> (agar, karagen) 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Kalcifikace buněčné stěny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Rhodomorfin</a:t>
            </a:r>
            <a:r>
              <a:rPr lang="cs-CZ" altLang="cs-CZ" sz="2400" dirty="0"/>
              <a:t> - glykoprotein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Chlorofyl a, </a:t>
            </a:r>
            <a:r>
              <a:rPr lang="cs-CZ" altLang="cs-CZ" sz="2400" dirty="0" smtClean="0"/>
              <a:t>d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Chloroplasty mají dvě obalné membrány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 err="1" smtClean="0"/>
              <a:t>Zeaxantin</a:t>
            </a:r>
            <a:r>
              <a:rPr lang="cs-CZ" altLang="cs-CZ" sz="2400" dirty="0" smtClean="0"/>
              <a:t>, lutein, karoteny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 smtClean="0">
                <a:cs typeface="Arial" charset="0"/>
              </a:rPr>
              <a:t>Thylakoidy</a:t>
            </a:r>
            <a:r>
              <a:rPr lang="cs-CZ" altLang="cs-CZ" sz="2400" dirty="0" smtClean="0">
                <a:cs typeface="Arial" charset="0"/>
              </a:rPr>
              <a:t> nesrůstají</a:t>
            </a:r>
            <a:endParaRPr lang="cs-CZ" altLang="cs-CZ" sz="2400" dirty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400" dirty="0" err="1" smtClean="0">
                <a:cs typeface="Arial" charset="0"/>
              </a:rPr>
              <a:t>Thylakoidy-fykobilizomy</a:t>
            </a:r>
            <a:r>
              <a:rPr lang="cs-CZ" altLang="cs-CZ" sz="2400" dirty="0" smtClean="0">
                <a:cs typeface="Arial" charset="0"/>
              </a:rPr>
              <a:t>- </a:t>
            </a:r>
            <a:r>
              <a:rPr lang="cs-CZ" altLang="cs-CZ" sz="2400" dirty="0" err="1" smtClean="0">
                <a:cs typeface="Arial" charset="0"/>
              </a:rPr>
              <a:t>fykobiliproteiny</a:t>
            </a:r>
            <a:r>
              <a:rPr lang="cs-CZ" altLang="cs-CZ" sz="2400" dirty="0" smtClean="0">
                <a:cs typeface="Arial" charset="0"/>
              </a:rPr>
              <a:t> (c-</a:t>
            </a:r>
            <a:r>
              <a:rPr lang="cs-CZ" altLang="cs-CZ" sz="2400" dirty="0" err="1" smtClean="0">
                <a:cs typeface="Arial" charset="0"/>
              </a:rPr>
              <a:t>fykocyanin</a:t>
            </a:r>
            <a:r>
              <a:rPr lang="cs-CZ" altLang="cs-CZ" sz="2400" dirty="0" smtClean="0">
                <a:cs typeface="Arial" charset="0"/>
              </a:rPr>
              <a:t>, </a:t>
            </a:r>
            <a:r>
              <a:rPr lang="cs-CZ" altLang="cs-CZ" sz="2400" dirty="0" err="1" smtClean="0">
                <a:cs typeface="Arial" charset="0"/>
              </a:rPr>
              <a:t>allofykocyanin</a:t>
            </a:r>
            <a:r>
              <a:rPr lang="cs-CZ" altLang="cs-CZ" sz="2400" dirty="0" smtClean="0">
                <a:cs typeface="Arial" charset="0"/>
              </a:rPr>
              <a:t>, r-</a:t>
            </a:r>
            <a:r>
              <a:rPr lang="cs-CZ" altLang="cs-CZ" sz="2400" dirty="0" err="1" smtClean="0">
                <a:cs typeface="Arial" charset="0"/>
              </a:rPr>
              <a:t>fykocyanin</a:t>
            </a:r>
            <a:r>
              <a:rPr lang="cs-CZ" altLang="cs-CZ" sz="2400" dirty="0" smtClean="0">
                <a:cs typeface="Arial" charset="0"/>
              </a:rPr>
              <a:t>, r-</a:t>
            </a:r>
            <a:r>
              <a:rPr lang="cs-CZ" altLang="cs-CZ" sz="2400" dirty="0" err="1" smtClean="0">
                <a:cs typeface="Arial" charset="0"/>
              </a:rPr>
              <a:t>fykoerythrin</a:t>
            </a:r>
            <a:r>
              <a:rPr lang="cs-CZ" altLang="cs-CZ" sz="2400" dirty="0" smtClean="0">
                <a:cs typeface="Arial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 smtClean="0">
                <a:cs typeface="Arial" charset="0"/>
              </a:rPr>
              <a:t>Florideový</a:t>
            </a:r>
            <a:r>
              <a:rPr lang="cs-CZ" altLang="cs-CZ" sz="2400" dirty="0" smtClean="0">
                <a:cs typeface="Arial" charset="0"/>
              </a:rPr>
              <a:t> škrob (v plazmě)</a:t>
            </a:r>
            <a:endParaRPr lang="cs-CZ" altLang="cs-CZ" sz="2400" dirty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400" dirty="0" err="1">
                <a:cs typeface="Arial" charset="0"/>
              </a:rPr>
              <a:t>Floridozid</a:t>
            </a:r>
            <a:r>
              <a:rPr lang="cs-CZ" altLang="cs-CZ" sz="2400" dirty="0">
                <a:cs typeface="Arial" charset="0"/>
              </a:rPr>
              <a:t> - sacharid, </a:t>
            </a:r>
            <a:r>
              <a:rPr lang="cs-CZ" altLang="cs-CZ" sz="2400" dirty="0" smtClean="0">
                <a:cs typeface="Arial" charset="0"/>
              </a:rPr>
              <a:t>osmoregulace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>
                <a:cs typeface="Arial" charset="0"/>
              </a:rPr>
              <a:t>Sekundární metabolity</a:t>
            </a:r>
            <a:endParaRPr lang="cs-CZ" altLang="cs-CZ" sz="2400" dirty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400" dirty="0">
                <a:cs typeface="Arial" charset="0"/>
              </a:rPr>
              <a:t>Žádné bičíky!</a:t>
            </a:r>
          </a:p>
          <a:p>
            <a:pPr>
              <a:lnSpc>
                <a:spcPct val="80000"/>
              </a:lnSpc>
            </a:pPr>
            <a:r>
              <a:rPr lang="cs-CZ" altLang="cs-CZ" sz="2400" dirty="0">
                <a:cs typeface="Arial" charset="0"/>
              </a:rPr>
              <a:t>Potravinářský, farmaceutický průmysl</a:t>
            </a:r>
          </a:p>
          <a:p>
            <a:endParaRPr 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6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accent1"/>
                </a:solidFill>
              </a:rPr>
              <a:t>Rozmnožování ruduch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 smtClean="0"/>
              <a:t>Nepohlavní: </a:t>
            </a:r>
            <a:r>
              <a:rPr lang="cs-CZ" sz="2400" dirty="0" err="1" smtClean="0"/>
              <a:t>monosporami</a:t>
            </a:r>
            <a:endParaRPr lang="cs-CZ" sz="2400" dirty="0" smtClean="0"/>
          </a:p>
          <a:p>
            <a:r>
              <a:rPr lang="cs-CZ" sz="2400" dirty="0"/>
              <a:t>Pohlavní</a:t>
            </a:r>
            <a:r>
              <a:rPr lang="cs-CZ" sz="2400" dirty="0" smtClean="0"/>
              <a:t>: oogamie </a:t>
            </a:r>
            <a:r>
              <a:rPr lang="cs-CZ" sz="2400" dirty="0"/>
              <a:t>– vaječná b. (</a:t>
            </a:r>
            <a:r>
              <a:rPr lang="cs-CZ" sz="2400" dirty="0" err="1"/>
              <a:t>karpogon</a:t>
            </a:r>
            <a:r>
              <a:rPr lang="cs-CZ" sz="2400" dirty="0"/>
              <a:t>) je oplozena nepohyblivou samčí gametou (</a:t>
            </a:r>
            <a:r>
              <a:rPr lang="cs-CZ" sz="2400" dirty="0" err="1"/>
              <a:t>spermacií</a:t>
            </a:r>
            <a:r>
              <a:rPr lang="cs-CZ" sz="2400" dirty="0"/>
              <a:t>, které se tvoří v </a:t>
            </a:r>
            <a:r>
              <a:rPr lang="cs-CZ" sz="2400" dirty="0" err="1"/>
              <a:t>spermatangiích</a:t>
            </a:r>
            <a:r>
              <a:rPr lang="cs-CZ" sz="2400" dirty="0"/>
              <a:t>)</a:t>
            </a:r>
            <a:endParaRPr lang="cs-CZ" sz="2400" dirty="0" smtClean="0"/>
          </a:p>
          <a:p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921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sinicearasy.cz/sites/default/files/Rhodophyta_stelk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1166"/>
            <a:ext cx="4184898" cy="670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9512" y="548680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Typy stélek ruduch</a:t>
            </a:r>
            <a:endParaRPr lang="cs-CZ" sz="28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167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1947</TotalTime>
  <Words>1212</Words>
  <Application>Microsoft Office PowerPoint</Application>
  <PresentationFormat>Předvádění na obrazovce (4:3)</PresentationFormat>
  <Paragraphs>306</Paragraphs>
  <Slides>54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9" baseType="lpstr">
      <vt:lpstr>Arial</vt:lpstr>
      <vt:lpstr>Calibri</vt:lpstr>
      <vt:lpstr>trebuchet ms</vt:lpstr>
      <vt:lpstr>Wingdings</vt:lpstr>
      <vt:lpstr>Motiv systému Office</vt:lpstr>
      <vt:lpstr>  Glaucophyta, Rhodophyta, Chlorophyta</vt:lpstr>
      <vt:lpstr>Prezentace aplikace PowerPoint</vt:lpstr>
      <vt:lpstr>Systém</vt:lpstr>
      <vt:lpstr>Přehled systému Archaeplastida</vt:lpstr>
      <vt:lpstr>Glaucophyta</vt:lpstr>
      <vt:lpstr>Prezentace aplikace PowerPoint</vt:lpstr>
      <vt:lpstr>Rhodophyta</vt:lpstr>
      <vt:lpstr>Rozmnožování ruduch</vt:lpstr>
      <vt:lpstr>Prezentace aplikace PowerPoint</vt:lpstr>
      <vt:lpstr>Ekologie</vt:lpstr>
      <vt:lpstr>Systém</vt:lpstr>
      <vt:lpstr>Prezentace aplikace PowerPoint</vt:lpstr>
      <vt:lpstr>Prezentace aplikace PowerPoint</vt:lpstr>
      <vt:lpstr>Prezentace aplikace PowerPoint</vt:lpstr>
      <vt:lpstr>Prezentace aplikace PowerPoint</vt:lpstr>
      <vt:lpstr>Porphyra (Nori) </vt:lpstr>
      <vt:lpstr> Viridiplantae</vt:lpstr>
      <vt:lpstr>Chlorophyta</vt:lpstr>
      <vt:lpstr>Chlorophyta</vt:lpstr>
      <vt:lpstr>Nepohlavní rozmnožování</vt:lpstr>
      <vt:lpstr>Pohlavní rozmnožování</vt:lpstr>
      <vt:lpstr>Mikrotubulární systémy v cytokinezi</vt:lpstr>
      <vt:lpstr>Systém, třídy</vt:lpstr>
      <vt:lpstr>Odd.: Chlorophyta  Třída: PRASINOPHYCEAE</vt:lpstr>
      <vt:lpstr>Prezentace aplikace PowerPoint</vt:lpstr>
      <vt:lpstr>Odd.: Chlorophyta Třída: Ulvophyceae  Řád: Ulvales</vt:lpstr>
      <vt:lpstr>Prezentace aplikace PowerPoint</vt:lpstr>
      <vt:lpstr>Odd.: Chlorophyta Třída: Ulvophyceae  Řád: Ulvales</vt:lpstr>
      <vt:lpstr>Třída: Cladophorophyceae</vt:lpstr>
      <vt:lpstr>Odd.: Chlorophyta Třída: Cladophorophyceae Řád: Cladophorales </vt:lpstr>
      <vt:lpstr>Třída: Bryopsydophyceae</vt:lpstr>
      <vt:lpstr>Odd.: Chlorophyta Třída: Bryopsidophyceae Řád: Bryopsidales </vt:lpstr>
      <vt:lpstr>Odd.: Chlorophyta Třída: Bryopsidophyceae  Řád: Bryopsidales</vt:lpstr>
      <vt:lpstr>Odd.: Chlorophyta Třída: Bryopsidophyceae Řád: Bryopsidales </vt:lpstr>
      <vt:lpstr>Třída: Dasycladophyceaee</vt:lpstr>
      <vt:lpstr>Odd.: Chlorophyta Třída: Dasycladophyceae  Řád: Dasycladales</vt:lpstr>
      <vt:lpstr>Odd.: Chlorophyta Třída: Dasycladophyceae  Řád: Dasycladales</vt:lpstr>
      <vt:lpstr>Třída: Trentepohliophyceae</vt:lpstr>
      <vt:lpstr>Odd.: Chlorophyta Třída: Trentepohliophyceae Řád: Trentepohliales</vt:lpstr>
      <vt:lpstr>Odd.: Chlorophyta Třída: Trentepohliophyceae Řád: Trentepohliales</vt:lpstr>
      <vt:lpstr>Třída: Trebouxiophyceae</vt:lpstr>
      <vt:lpstr>Odd.: Chlorophyta Třída: Trebouxiophyceae  Řád: Trebouxiales</vt:lpstr>
      <vt:lpstr>Prezentace aplikace PowerPoint</vt:lpstr>
      <vt:lpstr>Odd.: Chlorophyta Třída: Trebouxiophyceae  Řád: Chlorellales</vt:lpstr>
      <vt:lpstr>Odd.: Chlorophyta Třída: Trebouxiophyceae  Řád: Oocystales</vt:lpstr>
      <vt:lpstr>Odd.: Chlorophyta Třída: Trebouxiophyceae  Řád: Prasiolales</vt:lpstr>
      <vt:lpstr>Třída: Chlorophyceae</vt:lpstr>
      <vt:lpstr>Odd.: Chlorophyta Třída: Chlorophyceae Řád: Chlamydomonadales</vt:lpstr>
      <vt:lpstr>Odd.: Chlorophyta Třída: Chlorophyceae  Řád: Volvocales</vt:lpstr>
      <vt:lpstr>Odd.: Chlorophyta Třída: Chlorophyceae Řád: Chlorococcales</vt:lpstr>
      <vt:lpstr>Odd.: Chlorophyta Třída: Chlorophyceae Řád: Chlorococcales</vt:lpstr>
      <vt:lpstr>Odd.: Chlorophyta Třída: Chlorophyceae  Řád: Microsporales</vt:lpstr>
      <vt:lpstr>Odd.: Chlorophyta Třída: Chlorophyceae  Řád: Oedogoniales</vt:lpstr>
      <vt:lpstr>Odd.: Chlorophyta Třída: Chlorophyceae Řád: Oedogoniales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diatomologie</dc:title>
  <dc:creator>bara</dc:creator>
  <cp:lastModifiedBy>Bara</cp:lastModifiedBy>
  <cp:revision>122</cp:revision>
  <dcterms:created xsi:type="dcterms:W3CDTF">2012-09-10T15:35:35Z</dcterms:created>
  <dcterms:modified xsi:type="dcterms:W3CDTF">2017-11-27T10:16:56Z</dcterms:modified>
</cp:coreProperties>
</file>