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sldIdLst>
    <p:sldId id="256" r:id="rId2"/>
    <p:sldId id="258" r:id="rId3"/>
    <p:sldId id="260" r:id="rId4"/>
    <p:sldId id="259" r:id="rId5"/>
    <p:sldId id="266" r:id="rId6"/>
    <p:sldId id="271" r:id="rId7"/>
    <p:sldId id="270" r:id="rId8"/>
    <p:sldId id="269" r:id="rId9"/>
    <p:sldId id="257" r:id="rId10"/>
    <p:sldId id="310" r:id="rId11"/>
    <p:sldId id="275" r:id="rId12"/>
    <p:sldId id="317" r:id="rId13"/>
    <p:sldId id="276" r:id="rId14"/>
    <p:sldId id="277" r:id="rId15"/>
    <p:sldId id="278" r:id="rId16"/>
    <p:sldId id="279" r:id="rId17"/>
    <p:sldId id="280" r:id="rId18"/>
    <p:sldId id="284" r:id="rId19"/>
    <p:sldId id="281" r:id="rId20"/>
    <p:sldId id="290" r:id="rId21"/>
    <p:sldId id="282" r:id="rId22"/>
    <p:sldId id="283" r:id="rId23"/>
    <p:sldId id="303" r:id="rId24"/>
    <p:sldId id="302" r:id="rId25"/>
    <p:sldId id="320" r:id="rId26"/>
    <p:sldId id="285" r:id="rId27"/>
    <p:sldId id="286" r:id="rId28"/>
    <p:sldId id="287" r:id="rId29"/>
    <p:sldId id="313" r:id="rId30"/>
    <p:sldId id="293" r:id="rId31"/>
    <p:sldId id="297" r:id="rId32"/>
    <p:sldId id="312" r:id="rId33"/>
    <p:sldId id="311" r:id="rId34"/>
    <p:sldId id="296" r:id="rId35"/>
    <p:sldId id="288" r:id="rId36"/>
    <p:sldId id="291" r:id="rId37"/>
    <p:sldId id="292" r:id="rId38"/>
    <p:sldId id="294" r:id="rId39"/>
    <p:sldId id="306" r:id="rId40"/>
    <p:sldId id="314" r:id="rId41"/>
    <p:sldId id="298" r:id="rId42"/>
    <p:sldId id="301" r:id="rId43"/>
    <p:sldId id="300" r:id="rId44"/>
    <p:sldId id="318" r:id="rId45"/>
    <p:sldId id="304" r:id="rId46"/>
    <p:sldId id="305" r:id="rId47"/>
    <p:sldId id="273" r:id="rId48"/>
  </p:sldIdLst>
  <p:sldSz cx="9144000" cy="6858000" type="screen4x3"/>
  <p:notesSz cx="6858000" cy="9144000"/>
  <p:defaultTextStyle>
    <a:defPPr>
      <a:defRPr lang="cs-CZ"/>
    </a:defPPr>
    <a:lvl1pPr algn="l" rtl="0" eaLnBrk="0" fontAlgn="base" hangingPunct="0">
      <a:spcBef>
        <a:spcPct val="0"/>
      </a:spcBef>
      <a:spcAft>
        <a:spcPct val="0"/>
      </a:spcAft>
      <a:defRPr sz="2400" b="1"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pitchFamily="18" charset="0"/>
        <a:ea typeface="+mn-ea"/>
        <a:cs typeface="+mn-cs"/>
      </a:defRPr>
    </a:lvl5pPr>
    <a:lvl6pPr marL="2286000" algn="l" defTabSz="914400" rtl="0" eaLnBrk="1" latinLnBrk="0" hangingPunct="1">
      <a:defRPr sz="2400" b="1" kern="1200">
        <a:solidFill>
          <a:schemeClr val="tx1"/>
        </a:solidFill>
        <a:latin typeface="Times" pitchFamily="18" charset="0"/>
        <a:ea typeface="+mn-ea"/>
        <a:cs typeface="+mn-cs"/>
      </a:defRPr>
    </a:lvl6pPr>
    <a:lvl7pPr marL="2743200" algn="l" defTabSz="914400" rtl="0" eaLnBrk="1" latinLnBrk="0" hangingPunct="1">
      <a:defRPr sz="2400" b="1" kern="1200">
        <a:solidFill>
          <a:schemeClr val="tx1"/>
        </a:solidFill>
        <a:latin typeface="Times" pitchFamily="18" charset="0"/>
        <a:ea typeface="+mn-ea"/>
        <a:cs typeface="+mn-cs"/>
      </a:defRPr>
    </a:lvl7pPr>
    <a:lvl8pPr marL="3200400" algn="l" defTabSz="914400" rtl="0" eaLnBrk="1" latinLnBrk="0" hangingPunct="1">
      <a:defRPr sz="2400" b="1" kern="1200">
        <a:solidFill>
          <a:schemeClr val="tx1"/>
        </a:solidFill>
        <a:latin typeface="Times" pitchFamily="18" charset="0"/>
        <a:ea typeface="+mn-ea"/>
        <a:cs typeface="+mn-cs"/>
      </a:defRPr>
    </a:lvl8pPr>
    <a:lvl9pPr marL="3657600" algn="l" defTabSz="914400" rtl="0" eaLnBrk="1" latinLnBrk="0" hangingPunct="1">
      <a:defRPr sz="2400" b="1"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2" autoAdjust="0"/>
    <p:restoredTop sz="94683" autoAdjust="0"/>
  </p:normalViewPr>
  <p:slideViewPr>
    <p:cSldViewPr>
      <p:cViewPr varScale="1">
        <p:scale>
          <a:sx n="107" d="100"/>
          <a:sy n="107" d="100"/>
        </p:scale>
        <p:origin x="-102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itchFamily="34" charset="0"/>
              </a:defRPr>
            </a:lvl1pPr>
          </a:lstStyle>
          <a:p>
            <a:pPr>
              <a:defRPr/>
            </a:pPr>
            <a:endParaRPr lang="cs-CZ"/>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Arial" pitchFamily="34" charset="0"/>
              </a:defRPr>
            </a:lvl1pPr>
          </a:lstStyle>
          <a:p>
            <a:pPr>
              <a:defRPr/>
            </a:pPr>
            <a:fld id="{91D8BF0D-532A-4CB3-8E94-D814A1878334}" type="slidenum">
              <a:rPr lang="cs-CZ"/>
              <a:pPr>
                <a:defRPr/>
              </a:pPr>
              <a:t>‹#›</a:t>
            </a:fld>
            <a:endParaRPr lang="cs-CZ"/>
          </a:p>
        </p:txBody>
      </p:sp>
    </p:spTree>
    <p:extLst>
      <p:ext uri="{BB962C8B-B14F-4D97-AF65-F5344CB8AC3E}">
        <p14:creationId xmlns:p14="http://schemas.microsoft.com/office/powerpoint/2010/main" val="367212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E07528-9DEB-4D86-9277-B51F46379AD8}" type="slidenum">
              <a:rPr lang="cs-CZ" altLang="cs-CZ" sz="1200" b="0" smtClean="0">
                <a:latin typeface="Arial" pitchFamily="34" charset="0"/>
              </a:rPr>
              <a:pPr/>
              <a:t>1</a:t>
            </a:fld>
            <a:endParaRPr lang="cs-CZ" altLang="cs-CZ" sz="1200" b="0" smtClean="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C346E8A-AF2A-4BB2-845F-0FAB5E5EDB52}" type="slidenum">
              <a:rPr lang="cs-CZ" altLang="cs-CZ" sz="1200" b="0" smtClean="0">
                <a:latin typeface="Arial" pitchFamily="34" charset="0"/>
              </a:rPr>
              <a:pPr/>
              <a:t>10</a:t>
            </a:fld>
            <a:endParaRPr lang="cs-CZ" altLang="cs-CZ" sz="1200" b="0" smtClean="0">
              <a:latin typeface="Arial" pitchFamily="34" charset="0"/>
            </a:endParaRPr>
          </a:p>
        </p:txBody>
      </p:sp>
      <p:sp>
        <p:nvSpPr>
          <p:cNvPr id="71683"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1684" name="Rectangle 3"/>
          <p:cNvSpPr>
            <a:spLocks noGrp="1" noRot="1" noChangeAspect="1" noChangeArrowheads="1" noTextEdit="1"/>
          </p:cNvSpPr>
          <p:nvPr>
            <p:ph type="sldImg"/>
          </p:nvPr>
        </p:nvSpPr>
        <p:spPr>
          <a:xfrm>
            <a:off x="1296988" y="800100"/>
            <a:ext cx="4265612" cy="3198813"/>
          </a:xfrm>
          <a:ln w="12700" cap="flat"/>
        </p:spPr>
      </p:sp>
      <p:sp>
        <p:nvSpPr>
          <p:cNvPr id="71685"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B9569BE-91E3-4638-9023-E16E8A913898}" type="slidenum">
              <a:rPr lang="cs-CZ" altLang="cs-CZ" sz="1200" b="0" smtClean="0">
                <a:latin typeface="Arial" pitchFamily="34" charset="0"/>
              </a:rPr>
              <a:pPr/>
              <a:t>11</a:t>
            </a:fld>
            <a:endParaRPr lang="cs-CZ" altLang="cs-CZ" sz="1200" b="0"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847491-0C33-4226-9647-9AA66BD8AC33}" type="slidenum">
              <a:rPr lang="cs-CZ" altLang="cs-CZ" sz="1200" b="0" smtClean="0">
                <a:latin typeface="Arial" pitchFamily="34" charset="0"/>
              </a:rPr>
              <a:pPr/>
              <a:t>13</a:t>
            </a:fld>
            <a:endParaRPr lang="cs-CZ" altLang="cs-CZ" sz="1200" b="0"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B0F9921A-9870-474C-9B8F-204A46BE4A5F}" type="slidenum">
              <a:rPr lang="cs-CZ" altLang="cs-CZ" sz="1200" b="0" smtClean="0">
                <a:latin typeface="Arial" pitchFamily="34" charset="0"/>
              </a:rPr>
              <a:pPr/>
              <a:t>14</a:t>
            </a:fld>
            <a:endParaRPr lang="cs-CZ" altLang="cs-CZ" sz="1200" b="0"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15CB61A-674A-4FB9-9A6B-AD150B7BE571}" type="slidenum">
              <a:rPr lang="cs-CZ" altLang="cs-CZ" sz="1200" b="0" smtClean="0">
                <a:latin typeface="Arial" pitchFamily="34" charset="0"/>
              </a:rPr>
              <a:pPr/>
              <a:t>15</a:t>
            </a:fld>
            <a:endParaRPr lang="cs-CZ" altLang="cs-CZ" sz="1200" b="0"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93651AC-5BA2-42BF-8752-397DC502F56D}" type="slidenum">
              <a:rPr lang="cs-CZ" altLang="cs-CZ" sz="1200" b="0" smtClean="0">
                <a:latin typeface="Arial" pitchFamily="34" charset="0"/>
              </a:rPr>
              <a:pPr/>
              <a:t>16</a:t>
            </a:fld>
            <a:endParaRPr lang="cs-CZ" altLang="cs-CZ" sz="1200" b="0"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5458AD7-3384-4F26-BB72-8433D4CE76BF}" type="slidenum">
              <a:rPr lang="cs-CZ" altLang="cs-CZ" sz="1200" b="0" smtClean="0">
                <a:latin typeface="Arial" pitchFamily="34" charset="0"/>
              </a:rPr>
              <a:pPr/>
              <a:t>17</a:t>
            </a:fld>
            <a:endParaRPr lang="cs-CZ" altLang="cs-CZ" sz="1200" b="0"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219E21F-2512-4139-8EA4-25FE27B60B7C}" type="slidenum">
              <a:rPr lang="cs-CZ" altLang="cs-CZ" sz="1200" b="0" smtClean="0">
                <a:latin typeface="Arial" pitchFamily="34" charset="0"/>
              </a:rPr>
              <a:pPr/>
              <a:t>18</a:t>
            </a:fld>
            <a:endParaRPr lang="cs-CZ" altLang="cs-CZ" sz="1200" b="0"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B465878-BBC9-4725-8B04-576E19EC8D07}" type="slidenum">
              <a:rPr lang="cs-CZ" altLang="cs-CZ" sz="1200" b="0" smtClean="0">
                <a:latin typeface="Arial" pitchFamily="34" charset="0"/>
              </a:rPr>
              <a:pPr/>
              <a:t>19</a:t>
            </a:fld>
            <a:endParaRPr lang="cs-CZ" altLang="cs-CZ" sz="1200" b="0" smtClean="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EF3C432-D266-48A0-ABCB-BB5BB73C2141}" type="slidenum">
              <a:rPr lang="cs-CZ" altLang="cs-CZ" sz="1200" b="0" smtClean="0">
                <a:latin typeface="Arial" pitchFamily="34" charset="0"/>
              </a:rPr>
              <a:pPr/>
              <a:t>20</a:t>
            </a:fld>
            <a:endParaRPr lang="cs-CZ" altLang="cs-CZ" sz="1200" b="0" smtClean="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5A21221-41DF-48B2-9855-9FA36DD246FC}" type="slidenum">
              <a:rPr lang="cs-CZ" altLang="cs-CZ" sz="1200" b="0" smtClean="0">
                <a:latin typeface="Arial" pitchFamily="34" charset="0"/>
              </a:rPr>
              <a:pPr/>
              <a:t>2</a:t>
            </a:fld>
            <a:endParaRPr lang="cs-CZ" altLang="cs-CZ" sz="1200" b="0"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80294E9-9201-42D0-80E8-EDCD04D441EB}" type="slidenum">
              <a:rPr lang="cs-CZ" altLang="cs-CZ" sz="1200" b="0" smtClean="0">
                <a:latin typeface="Arial" pitchFamily="34" charset="0"/>
              </a:rPr>
              <a:pPr/>
              <a:t>21</a:t>
            </a:fld>
            <a:endParaRPr lang="cs-CZ" altLang="cs-CZ" sz="1200" b="0"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A60520-A84C-4E9E-834D-A87AC32D3D0A}" type="slidenum">
              <a:rPr lang="cs-CZ" altLang="cs-CZ" sz="1200" b="0" smtClean="0">
                <a:latin typeface="Arial" pitchFamily="34" charset="0"/>
              </a:rPr>
              <a:pPr/>
              <a:t>22</a:t>
            </a:fld>
            <a:endParaRPr lang="cs-CZ" altLang="cs-CZ" sz="1200" b="0"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000AC0C-0245-459D-BE0E-A690E259AA61}" type="slidenum">
              <a:rPr lang="cs-CZ" altLang="cs-CZ" sz="1200" b="0" smtClean="0">
                <a:latin typeface="Arial" pitchFamily="34" charset="0"/>
              </a:rPr>
              <a:pPr/>
              <a:t>23</a:t>
            </a:fld>
            <a:endParaRPr lang="cs-CZ" altLang="cs-CZ" sz="1200" b="0"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A14073B-1E19-46FB-A810-51A191175ECD}" type="slidenum">
              <a:rPr lang="cs-CZ" altLang="cs-CZ" sz="1200" b="0" smtClean="0">
                <a:latin typeface="Arial" pitchFamily="34" charset="0"/>
              </a:rPr>
              <a:pPr/>
              <a:t>24</a:t>
            </a:fld>
            <a:endParaRPr lang="cs-CZ" altLang="cs-CZ" sz="1200" b="0"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p:spPr>
        <p:txBody>
          <a:bodyPr/>
          <a:lstStyle/>
          <a:p>
            <a:pPr eaLnBrk="1" hangingPunct="1"/>
            <a:endParaRPr lang="en-US" altLang="cs-CZ" smtClean="0"/>
          </a:p>
        </p:txBody>
      </p:sp>
      <p:sp>
        <p:nvSpPr>
          <p:cNvPr id="78852"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5A9A5B1-E47B-4FE4-A9EA-5A7435FF5B1A}" type="slidenum">
              <a:rPr lang="cs-CZ" altLang="cs-CZ" sz="1200" b="0" smtClean="0">
                <a:latin typeface="Arial" pitchFamily="34" charset="0"/>
              </a:rPr>
              <a:pPr/>
              <a:t>25</a:t>
            </a:fld>
            <a:endParaRPr lang="cs-CZ" altLang="cs-CZ" sz="1200" b="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345AC88-877E-44E3-AA37-065C3333BBEB}" type="slidenum">
              <a:rPr lang="cs-CZ" altLang="cs-CZ" sz="1200" b="0" smtClean="0">
                <a:latin typeface="Arial" pitchFamily="34" charset="0"/>
              </a:rPr>
              <a:pPr/>
              <a:t>26</a:t>
            </a:fld>
            <a:endParaRPr lang="cs-CZ" altLang="cs-CZ" sz="1200" b="0"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E9DFC3D-E0C4-424B-AF22-56C373EDDC2A}" type="slidenum">
              <a:rPr lang="cs-CZ" altLang="cs-CZ" sz="1200" b="0" smtClean="0">
                <a:latin typeface="Arial" pitchFamily="34" charset="0"/>
              </a:rPr>
              <a:pPr/>
              <a:t>27</a:t>
            </a:fld>
            <a:endParaRPr lang="cs-CZ" altLang="cs-CZ" sz="1200" b="0"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EE5180E-EAF7-472A-8450-65A547F346C4}" type="slidenum">
              <a:rPr lang="cs-CZ" altLang="cs-CZ" sz="1200" b="0" smtClean="0">
                <a:latin typeface="Arial" pitchFamily="34" charset="0"/>
              </a:rPr>
              <a:pPr/>
              <a:t>28</a:t>
            </a:fld>
            <a:endParaRPr lang="cs-CZ" altLang="cs-CZ" sz="1200" b="0"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18FE9F-9681-4AC0-8CB2-AC7C135C4CA7}" type="slidenum">
              <a:rPr lang="cs-CZ" altLang="cs-CZ" sz="1200" b="0" smtClean="0">
                <a:latin typeface="Arial" pitchFamily="34" charset="0"/>
              </a:rPr>
              <a:pPr/>
              <a:t>29</a:t>
            </a:fld>
            <a:endParaRPr lang="cs-CZ" altLang="cs-CZ" sz="1200" b="0"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AE4941D-C8B8-4F4D-8E44-C8EEE1C91F2F}" type="slidenum">
              <a:rPr lang="cs-CZ" altLang="cs-CZ" sz="1200" b="0" smtClean="0">
                <a:latin typeface="Arial" pitchFamily="34" charset="0"/>
              </a:rPr>
              <a:pPr/>
              <a:t>30</a:t>
            </a:fld>
            <a:endParaRPr lang="cs-CZ" altLang="cs-CZ" sz="1200" b="0"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2B1A36-6AF1-454E-8443-6938D163B57D}" type="slidenum">
              <a:rPr lang="cs-CZ" altLang="cs-CZ" sz="1200" b="0" smtClean="0">
                <a:latin typeface="Arial" pitchFamily="34" charset="0"/>
              </a:rPr>
              <a:pPr/>
              <a:t>3</a:t>
            </a:fld>
            <a:endParaRPr lang="cs-CZ" altLang="cs-CZ" sz="1200" b="0"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1310EE4-5A5D-49F0-AA6C-A786663DD087}" type="slidenum">
              <a:rPr lang="cs-CZ" altLang="cs-CZ" sz="1200" b="0" smtClean="0">
                <a:latin typeface="Arial" pitchFamily="34" charset="0"/>
              </a:rPr>
              <a:pPr/>
              <a:t>31</a:t>
            </a:fld>
            <a:endParaRPr lang="cs-CZ" altLang="cs-CZ" sz="1200" b="0"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B387FF7-1595-4CD9-A2DB-61B101E33BA2}" type="slidenum">
              <a:rPr lang="cs-CZ" altLang="cs-CZ" sz="1200" b="0" smtClean="0">
                <a:latin typeface="Arial" pitchFamily="34" charset="0"/>
              </a:rPr>
              <a:pPr/>
              <a:t>32</a:t>
            </a:fld>
            <a:endParaRPr lang="cs-CZ" altLang="cs-CZ" sz="1200" b="0" smtClean="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EA38D5F-BFE6-485E-AF45-561C3D4F7FA6}" type="slidenum">
              <a:rPr lang="cs-CZ" altLang="cs-CZ" sz="1200" b="0" smtClean="0">
                <a:latin typeface="Arial" pitchFamily="34" charset="0"/>
              </a:rPr>
              <a:pPr/>
              <a:t>33</a:t>
            </a:fld>
            <a:endParaRPr lang="cs-CZ" altLang="cs-CZ" sz="1200" b="0" smtClean="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48EA84-648B-40BF-9DC1-6B099DEA956A}" type="slidenum">
              <a:rPr lang="cs-CZ" altLang="cs-CZ" sz="1200" b="0" smtClean="0">
                <a:latin typeface="Arial" pitchFamily="34" charset="0"/>
              </a:rPr>
              <a:pPr/>
              <a:t>34</a:t>
            </a:fld>
            <a:endParaRPr lang="cs-CZ" altLang="cs-CZ" sz="1200" b="0" smtClean="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7AAC1C8-918D-43B9-AE3B-814C8E726C51}" type="slidenum">
              <a:rPr lang="cs-CZ" altLang="cs-CZ" sz="1200" b="0" smtClean="0">
                <a:latin typeface="Arial" pitchFamily="34" charset="0"/>
              </a:rPr>
              <a:pPr/>
              <a:t>35</a:t>
            </a:fld>
            <a:endParaRPr lang="cs-CZ" altLang="cs-CZ" sz="1200" b="0" smtClean="0">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85C6157-5B65-4186-8285-7D9B9A246253}" type="slidenum">
              <a:rPr lang="cs-CZ" altLang="cs-CZ" sz="1200" b="0" smtClean="0">
                <a:latin typeface="Arial" pitchFamily="34" charset="0"/>
              </a:rPr>
              <a:pPr/>
              <a:t>36</a:t>
            </a:fld>
            <a:endParaRPr lang="cs-CZ" altLang="cs-CZ" sz="1200" b="0" smtClean="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BCE9B3-5AFD-4E02-AA2C-8B21618DB501}" type="slidenum">
              <a:rPr lang="cs-CZ" altLang="cs-CZ" sz="1200" b="0" smtClean="0">
                <a:latin typeface="Arial" pitchFamily="34" charset="0"/>
              </a:rPr>
              <a:pPr/>
              <a:t>37</a:t>
            </a:fld>
            <a:endParaRPr lang="cs-CZ" altLang="cs-CZ" sz="1200" b="0"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DF66BA-BBE0-4A96-806F-0E7DE656355E}" type="slidenum">
              <a:rPr lang="cs-CZ" altLang="cs-CZ" sz="1200" b="0" smtClean="0">
                <a:latin typeface="Arial" pitchFamily="34" charset="0"/>
              </a:rPr>
              <a:pPr/>
              <a:t>38</a:t>
            </a:fld>
            <a:endParaRPr lang="cs-CZ" altLang="cs-CZ" sz="1200" b="0"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CA4D26A-62BA-465E-9F19-132511D32165}" type="slidenum">
              <a:rPr lang="cs-CZ" altLang="cs-CZ" sz="1200" b="0" smtClean="0">
                <a:latin typeface="Arial" pitchFamily="34" charset="0"/>
              </a:rPr>
              <a:pPr/>
              <a:t>39</a:t>
            </a:fld>
            <a:endParaRPr lang="cs-CZ" altLang="cs-CZ" sz="1200" b="0" smtClean="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353DD1-A318-4346-B938-9E20E9D81216}" type="slidenum">
              <a:rPr lang="cs-CZ" altLang="cs-CZ" sz="1200" b="0" smtClean="0">
                <a:latin typeface="Arial" pitchFamily="34" charset="0"/>
              </a:rPr>
              <a:pPr/>
              <a:t>40</a:t>
            </a:fld>
            <a:endParaRPr lang="cs-CZ" altLang="cs-CZ" sz="1200" b="0"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A6AFE1-BFAC-41EA-A444-73F0347A4613}" type="slidenum">
              <a:rPr lang="cs-CZ" altLang="cs-CZ" sz="1200" b="0" smtClean="0">
                <a:latin typeface="Arial" pitchFamily="34" charset="0"/>
              </a:rPr>
              <a:pPr/>
              <a:t>4</a:t>
            </a:fld>
            <a:endParaRPr lang="cs-CZ" altLang="cs-CZ" sz="1200" b="0"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25EADC4-47B1-4C8E-99B7-AFB9A45C8AB0}" type="slidenum">
              <a:rPr lang="cs-CZ" altLang="cs-CZ" sz="1200" b="0" smtClean="0">
                <a:latin typeface="Arial" pitchFamily="34" charset="0"/>
              </a:rPr>
              <a:pPr/>
              <a:t>41</a:t>
            </a:fld>
            <a:endParaRPr lang="cs-CZ" altLang="cs-CZ" sz="1200" b="0" smtClean="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1327CF2-08D7-4181-A7A0-5940453C8226}" type="slidenum">
              <a:rPr lang="cs-CZ" altLang="cs-CZ" sz="1200" b="0" smtClean="0">
                <a:latin typeface="Arial" pitchFamily="34" charset="0"/>
              </a:rPr>
              <a:pPr/>
              <a:t>42</a:t>
            </a:fld>
            <a:endParaRPr lang="cs-CZ" altLang="cs-CZ" sz="1200" b="0" smtClean="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988258B-ECF5-492B-B450-B920A8E49472}" type="slidenum">
              <a:rPr lang="cs-CZ" altLang="cs-CZ" sz="1200" b="0" smtClean="0">
                <a:latin typeface="Arial" pitchFamily="34" charset="0"/>
              </a:rPr>
              <a:pPr/>
              <a:t>43</a:t>
            </a:fld>
            <a:endParaRPr lang="cs-CZ" altLang="cs-CZ" sz="1200" b="0" smtClean="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F6F2EFF-7571-4CBD-9C91-03D33FD3CDBC}" type="slidenum">
              <a:rPr lang="cs-CZ" altLang="cs-CZ" sz="1200" b="0" smtClean="0">
                <a:latin typeface="Arial" pitchFamily="34" charset="0"/>
              </a:rPr>
              <a:pPr/>
              <a:t>45</a:t>
            </a:fld>
            <a:endParaRPr lang="cs-CZ" altLang="cs-CZ" sz="1200" b="0" smtClean="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7ED0383-3933-4FC2-988F-EC4B0F2C1E1F}" type="slidenum">
              <a:rPr lang="cs-CZ" altLang="cs-CZ" sz="1200" b="0" smtClean="0">
                <a:latin typeface="Arial" pitchFamily="34" charset="0"/>
              </a:rPr>
              <a:pPr/>
              <a:t>46</a:t>
            </a:fld>
            <a:endParaRPr lang="cs-CZ" altLang="cs-CZ" sz="1200" b="0"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DD4FAD7-0E68-4881-95F8-EEFB77FBFCF4}" type="slidenum">
              <a:rPr lang="cs-CZ" altLang="cs-CZ" sz="1200" b="0" smtClean="0">
                <a:latin typeface="Arial" pitchFamily="34" charset="0"/>
              </a:rPr>
              <a:pPr/>
              <a:t>47</a:t>
            </a:fld>
            <a:endParaRPr lang="cs-CZ" altLang="cs-CZ" sz="1200" b="0" smtClean="0">
              <a:latin typeface="Arial" pitchFamily="34" charset="0"/>
            </a:endParaRPr>
          </a:p>
        </p:txBody>
      </p:sp>
      <p:sp>
        <p:nvSpPr>
          <p:cNvPr id="108547" name="Rectangle 2"/>
          <p:cNvSpPr>
            <a:spLocks noGrp="1" noRot="1" noChangeAspect="1" noChangeArrowheads="1" noTextEdit="1"/>
          </p:cNvSpPr>
          <p:nvPr>
            <p:ph type="sldImg"/>
          </p:nvPr>
        </p:nvSpPr>
        <p:spPr>
          <a:xfrm>
            <a:off x="1144588" y="684213"/>
            <a:ext cx="4572000" cy="3429000"/>
          </a:xfrm>
          <a:ln/>
        </p:spPr>
      </p:sp>
      <p:sp>
        <p:nvSpPr>
          <p:cNvPr id="108548" name="Rectangle 3"/>
          <p:cNvSpPr>
            <a:spLocks noGrp="1" noChangeArrowheads="1"/>
          </p:cNvSpPr>
          <p:nvPr>
            <p:ph type="body" idx="1"/>
          </p:nvPr>
        </p:nvSpPr>
        <p:spPr>
          <a:xfrm>
            <a:off x="915988" y="4343400"/>
            <a:ext cx="5026025" cy="4116388"/>
          </a:xfrm>
          <a:noFill/>
        </p:spPr>
        <p:txBody>
          <a:bodyPr/>
          <a:lstStyle/>
          <a:p>
            <a:pPr eaLnBrk="1" hangingPunct="1"/>
            <a:endParaRPr lang="en-US"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0993FE1-531D-45DB-9507-5D88DF2A75DA}" type="slidenum">
              <a:rPr lang="cs-CZ" altLang="cs-CZ" sz="1200" b="0" smtClean="0">
                <a:latin typeface="Arial" pitchFamily="34" charset="0"/>
              </a:rPr>
              <a:pPr/>
              <a:t>5</a:t>
            </a:fld>
            <a:endParaRPr lang="cs-CZ" altLang="cs-CZ" sz="1200" b="0"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6DAFCF-F030-4454-99CA-E63F5270C469}" type="slidenum">
              <a:rPr lang="cs-CZ" altLang="cs-CZ" sz="1200" b="0" smtClean="0">
                <a:latin typeface="Arial" pitchFamily="34" charset="0"/>
              </a:rPr>
              <a:pPr/>
              <a:t>6</a:t>
            </a:fld>
            <a:endParaRPr lang="cs-CZ" altLang="cs-CZ" sz="1200" b="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F82D5B6-365B-43F7-866E-95399054539F}" type="slidenum">
              <a:rPr lang="cs-CZ" altLang="cs-CZ" sz="1200" b="0" smtClean="0">
                <a:latin typeface="Arial" pitchFamily="34" charset="0"/>
              </a:rPr>
              <a:pPr/>
              <a:t>7</a:t>
            </a:fld>
            <a:endParaRPr lang="cs-CZ" altLang="cs-CZ" sz="1200" b="0"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4FC2B4-3BF5-44BB-8945-3D9D58E1C3E9}" type="slidenum">
              <a:rPr lang="cs-CZ" altLang="cs-CZ" sz="1200" b="0" smtClean="0">
                <a:latin typeface="Arial" pitchFamily="34" charset="0"/>
              </a:rPr>
              <a:pPr/>
              <a:t>8</a:t>
            </a:fld>
            <a:endParaRPr lang="cs-CZ" altLang="cs-CZ" sz="1200" b="0"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DFF961C-C8FE-4125-B1F9-8E9282AF8B56}" type="slidenum">
              <a:rPr lang="cs-CZ" altLang="cs-CZ" sz="1200" b="0" smtClean="0">
                <a:latin typeface="Arial" pitchFamily="34" charset="0"/>
              </a:rPr>
              <a:pPr/>
              <a:t>9</a:t>
            </a:fld>
            <a:endParaRPr lang="cs-CZ" altLang="cs-CZ" sz="1200" b="0"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93FBB582-9142-4A4E-B042-091FB79E1DF6}" type="slidenum">
              <a:rPr lang="en-US"/>
              <a:pPr>
                <a:defRPr/>
              </a:pPr>
              <a:t>‹#›</a:t>
            </a:fld>
            <a:endParaRPr lang="en-US"/>
          </a:p>
        </p:txBody>
      </p:sp>
    </p:spTree>
    <p:extLst>
      <p:ext uri="{BB962C8B-B14F-4D97-AF65-F5344CB8AC3E}">
        <p14:creationId xmlns:p14="http://schemas.microsoft.com/office/powerpoint/2010/main" val="39304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9DBB1E3-DBD5-4368-946A-505F1AE1973F}" type="slidenum">
              <a:rPr lang="en-US"/>
              <a:pPr>
                <a:defRPr/>
              </a:pPr>
              <a:t>‹#›</a:t>
            </a:fld>
            <a:endParaRPr lang="en-US"/>
          </a:p>
        </p:txBody>
      </p:sp>
    </p:spTree>
    <p:extLst>
      <p:ext uri="{BB962C8B-B14F-4D97-AF65-F5344CB8AC3E}">
        <p14:creationId xmlns:p14="http://schemas.microsoft.com/office/powerpoint/2010/main" val="180954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43F1F50-B180-4E9C-8255-ED2EBBA2C2D1}" type="slidenum">
              <a:rPr lang="en-US"/>
              <a:pPr>
                <a:defRPr/>
              </a:pPr>
              <a:t>‹#›</a:t>
            </a:fld>
            <a:endParaRPr lang="en-US"/>
          </a:p>
        </p:txBody>
      </p:sp>
    </p:spTree>
    <p:extLst>
      <p:ext uri="{BB962C8B-B14F-4D97-AF65-F5344CB8AC3E}">
        <p14:creationId xmlns:p14="http://schemas.microsoft.com/office/powerpoint/2010/main" val="256451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6C0C7018-6D10-4AD3-93F5-875140157FB0}" type="slidenum">
              <a:rPr lang="en-US"/>
              <a:pPr>
                <a:defRPr/>
              </a:pPr>
              <a:t>‹#›</a:t>
            </a:fld>
            <a:endParaRPr lang="en-US"/>
          </a:p>
        </p:txBody>
      </p:sp>
    </p:spTree>
    <p:extLst>
      <p:ext uri="{BB962C8B-B14F-4D97-AF65-F5344CB8AC3E}">
        <p14:creationId xmlns:p14="http://schemas.microsoft.com/office/powerpoint/2010/main" val="276105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9FF52672-E06D-4476-900C-306137EAF8CC}" type="slidenum">
              <a:rPr lang="en-US"/>
              <a:pPr>
                <a:defRPr/>
              </a:pPr>
              <a:t>‹#›</a:t>
            </a:fld>
            <a:endParaRPr lang="en-US"/>
          </a:p>
        </p:txBody>
      </p:sp>
    </p:spTree>
    <p:extLst>
      <p:ext uri="{BB962C8B-B14F-4D97-AF65-F5344CB8AC3E}">
        <p14:creationId xmlns:p14="http://schemas.microsoft.com/office/powerpoint/2010/main" val="73013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F1A2964D-122A-40F8-A9EF-CBF8DAE38A3C}" type="slidenum">
              <a:rPr lang="en-US"/>
              <a:pPr>
                <a:defRPr/>
              </a:pPr>
              <a:t>‹#›</a:t>
            </a:fld>
            <a:endParaRPr lang="en-US"/>
          </a:p>
        </p:txBody>
      </p:sp>
    </p:spTree>
    <p:extLst>
      <p:ext uri="{BB962C8B-B14F-4D97-AF65-F5344CB8AC3E}">
        <p14:creationId xmlns:p14="http://schemas.microsoft.com/office/powerpoint/2010/main" val="387908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D56788B-4BCB-4ABD-A71D-E246C61CB1CB}" type="slidenum">
              <a:rPr lang="en-US"/>
              <a:pPr>
                <a:defRPr/>
              </a:pPr>
              <a:t>‹#›</a:t>
            </a:fld>
            <a:endParaRPr lang="en-US"/>
          </a:p>
        </p:txBody>
      </p:sp>
    </p:spTree>
    <p:extLst>
      <p:ext uri="{BB962C8B-B14F-4D97-AF65-F5344CB8AC3E}">
        <p14:creationId xmlns:p14="http://schemas.microsoft.com/office/powerpoint/2010/main" val="54502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E404A98-030D-49A9-B459-D451F4F3B78D}" type="slidenum">
              <a:rPr lang="en-US"/>
              <a:pPr>
                <a:defRPr/>
              </a:pPr>
              <a:t>‹#›</a:t>
            </a:fld>
            <a:endParaRPr lang="en-US"/>
          </a:p>
        </p:txBody>
      </p:sp>
    </p:spTree>
    <p:extLst>
      <p:ext uri="{BB962C8B-B14F-4D97-AF65-F5344CB8AC3E}">
        <p14:creationId xmlns:p14="http://schemas.microsoft.com/office/powerpoint/2010/main" val="271968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7AA25A8-6AFE-4745-8CC5-F0FCDF8942DB}" type="slidenum">
              <a:rPr lang="en-US"/>
              <a:pPr>
                <a:defRPr/>
              </a:pPr>
              <a:t>‹#›</a:t>
            </a:fld>
            <a:endParaRPr lang="en-US"/>
          </a:p>
        </p:txBody>
      </p:sp>
    </p:spTree>
    <p:extLst>
      <p:ext uri="{BB962C8B-B14F-4D97-AF65-F5344CB8AC3E}">
        <p14:creationId xmlns:p14="http://schemas.microsoft.com/office/powerpoint/2010/main" val="131663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4859E81-E1F8-490C-AB70-DFCB735ED2D0}" type="slidenum">
              <a:rPr lang="en-US"/>
              <a:pPr>
                <a:defRPr/>
              </a:pPr>
              <a:t>‹#›</a:t>
            </a:fld>
            <a:endParaRPr lang="en-US"/>
          </a:p>
        </p:txBody>
      </p:sp>
    </p:spTree>
    <p:extLst>
      <p:ext uri="{BB962C8B-B14F-4D97-AF65-F5344CB8AC3E}">
        <p14:creationId xmlns:p14="http://schemas.microsoft.com/office/powerpoint/2010/main" val="192805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CF377D-BF91-467E-A9CB-AF0064A9117C}" type="slidenum">
              <a:rPr lang="en-US"/>
              <a:pPr>
                <a:defRPr/>
              </a:pPr>
              <a:t>‹#›</a:t>
            </a:fld>
            <a:endParaRPr lang="en-US"/>
          </a:p>
        </p:txBody>
      </p:sp>
    </p:spTree>
    <p:extLst>
      <p:ext uri="{BB962C8B-B14F-4D97-AF65-F5344CB8AC3E}">
        <p14:creationId xmlns:p14="http://schemas.microsoft.com/office/powerpoint/2010/main" val="306931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CA37865-9154-471B-A99A-60F933B5C29F}" type="slidenum">
              <a:rPr lang="en-US"/>
              <a:pPr>
                <a:defRPr/>
              </a:pPr>
              <a:t>‹#›</a:t>
            </a:fld>
            <a:endParaRPr lang="en-US"/>
          </a:p>
        </p:txBody>
      </p:sp>
    </p:spTree>
    <p:extLst>
      <p:ext uri="{BB962C8B-B14F-4D97-AF65-F5344CB8AC3E}">
        <p14:creationId xmlns:p14="http://schemas.microsoft.com/office/powerpoint/2010/main" val="146425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2567873-54E4-419E-A6CD-F7BAA87FB833}" type="slidenum">
              <a:rPr lang="en-US"/>
              <a:pPr>
                <a:defRPr/>
              </a:pPr>
              <a:t>‹#›</a:t>
            </a:fld>
            <a:endParaRPr lang="en-US"/>
          </a:p>
        </p:txBody>
      </p:sp>
    </p:spTree>
    <p:extLst>
      <p:ext uri="{BB962C8B-B14F-4D97-AF65-F5344CB8AC3E}">
        <p14:creationId xmlns:p14="http://schemas.microsoft.com/office/powerpoint/2010/main" val="3596665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3F36604-EDFB-4D74-A478-117A105028EF}" type="slidenum">
              <a:rPr lang="en-US"/>
              <a:pPr>
                <a:defRPr/>
              </a:pPr>
              <a:t>‹#›</a:t>
            </a:fld>
            <a:endParaRPr lang="en-US"/>
          </a:p>
        </p:txBody>
      </p:sp>
    </p:spTree>
    <p:extLst>
      <p:ext uri="{BB962C8B-B14F-4D97-AF65-F5344CB8AC3E}">
        <p14:creationId xmlns:p14="http://schemas.microsoft.com/office/powerpoint/2010/main" val="153013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Klepnutím lze upravit styly předlohy textu.</a:t>
            </a:r>
          </a:p>
          <a:p>
            <a:pPr lvl="1"/>
            <a:r>
              <a:rPr lang="en-US" altLang="cs-CZ" smtClean="0"/>
              <a:t>Druhá úroveň</a:t>
            </a:r>
          </a:p>
          <a:p>
            <a:pPr lvl="2"/>
            <a:r>
              <a:rPr lang="en-US" altLang="cs-CZ" smtClean="0"/>
              <a:t>Třetí úroveň</a:t>
            </a:r>
          </a:p>
          <a:p>
            <a:pPr lvl="3"/>
            <a:r>
              <a:rPr lang="en-US" altLang="cs-CZ" smtClean="0"/>
              <a:t>Čtvrtá úroveň</a:t>
            </a:r>
          </a:p>
          <a:p>
            <a:pPr lvl="4"/>
            <a:r>
              <a:rPr lang="en-US" altLang="cs-CZ"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b="0">
                <a:latin typeface="+mn-lt"/>
              </a:defRPr>
            </a:lvl1pPr>
          </a:lstStyle>
          <a:p>
            <a:pPr>
              <a:defRPr/>
            </a:pPr>
            <a:fld id="{8FC7CA22-95BD-410D-BB7A-7659098E8C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1.xml"/><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hyperlink" Target="http://www.euronet.nl/users/warnar/leeuwenhoek.html" TargetMode="Externa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micro.magnet.fsu.edu/primer/techniques/fluorescence/fluorhome.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65.wmf"/><Relationship Id="rId4" Type="http://schemas.openxmlformats.org/officeDocument/2006/relationships/image" Target="../media/image64.wmf"/></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www.mbari.org/expeditions/SOFeX2002/images/Feb2/Zackary.jpg"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hyperlink" Target="http://innovate.ee.ucla.edu/welcome.html" TargetMode="External"/><Relationship Id="rId7"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jpe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www.ncbi.nlm.nih.gov/pubmed/22764208" TargetMode="External"/><Relationship Id="rId7" Type="http://schemas.openxmlformats.org/officeDocument/2006/relationships/hyperlink" Target="http://pubs.acs.org/doi/abs/10.1021/ac503974e" TargetMode="External"/><Relationship Id="rId2" Type="http://schemas.openxmlformats.org/officeDocument/2006/relationships/hyperlink" Target="https://csb.mgh.harvard.edu/hakho_lee" TargetMode="External"/><Relationship Id="rId1" Type="http://schemas.openxmlformats.org/officeDocument/2006/relationships/slideLayout" Target="../slideLayouts/slideLayout12.xml"/><Relationship Id="rId6" Type="http://schemas.openxmlformats.org/officeDocument/2006/relationships/hyperlink" Target="http://singlecellcenter.org/en/teamdetail.aspx?tid=44" TargetMode="External"/><Relationship Id="rId5" Type="http://schemas.openxmlformats.org/officeDocument/2006/relationships/hyperlink" Target="http://weitzlab.seas.harvard.edu/" TargetMode="External"/><Relationship Id="rId4" Type="http://schemas.openxmlformats.org/officeDocument/2006/relationships/hyperlink" Target="https://sites.google.com/site/abatelab/hom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cyto.purdue.edu/cdroms/gh/HTML/start.htm?loc=http://www.cyto.purdue.edu/cdroms/gh/HTML/video/video.html?v=Flowtheinvention.wmv" TargetMode="External"/><Relationship Id="rId7"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www.cyto.purdue.edu/cdroms/cyto10a/seminalcontributions/fulwyler.html" TargetMode="Externa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ebioscience.com/resources/best-protocols/flow-cytometry-protocols.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www3.interscience.wiley.com/cgi-bin/jhome/3394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3.interscience.wiley.com/cgi-bin/jhome/10201990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cyto.purdue.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sac-ne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cs-CZ" altLang="cs-CZ" smtClean="0"/>
              <a:t>Bi9393 </a:t>
            </a:r>
            <a:r>
              <a:rPr lang="en-US" altLang="cs-CZ" smtClean="0"/>
              <a:t>Analytick</a:t>
            </a:r>
            <a:r>
              <a:rPr lang="cs-CZ" altLang="cs-CZ" smtClean="0"/>
              <a:t>á cytometrie</a:t>
            </a:r>
          </a:p>
        </p:txBody>
      </p:sp>
      <p:sp>
        <p:nvSpPr>
          <p:cNvPr id="3075" name="Rectangle 3"/>
          <p:cNvSpPr>
            <a:spLocks noGrp="1" noChangeArrowheads="1"/>
          </p:cNvSpPr>
          <p:nvPr>
            <p:ph type="subTitle" idx="1"/>
          </p:nvPr>
        </p:nvSpPr>
        <p:spPr>
          <a:xfrm>
            <a:off x="107950" y="4984750"/>
            <a:ext cx="2592388" cy="1873250"/>
          </a:xfrm>
        </p:spPr>
        <p:txBody>
          <a:bodyPr/>
          <a:lstStyle/>
          <a:p>
            <a:pPr eaLnBrk="1" hangingPunct="1">
              <a:lnSpc>
                <a:spcPct val="80000"/>
              </a:lnSpc>
            </a:pPr>
            <a:r>
              <a:rPr lang="cs-CZ" altLang="cs-CZ" sz="1600" smtClean="0">
                <a:latin typeface="Tahoma" pitchFamily="34" charset="0"/>
              </a:rPr>
              <a:t>Biofyzikální ústav AVČR </a:t>
            </a:r>
          </a:p>
          <a:p>
            <a:pPr eaLnBrk="1" hangingPunct="1">
              <a:lnSpc>
                <a:spcPct val="80000"/>
              </a:lnSpc>
            </a:pPr>
            <a:r>
              <a:rPr lang="cs-CZ" altLang="cs-CZ" sz="1600" smtClean="0">
                <a:latin typeface="Tahoma" pitchFamily="34" charset="0"/>
              </a:rPr>
              <a:t>Královopolská 135</a:t>
            </a:r>
          </a:p>
          <a:p>
            <a:pPr eaLnBrk="1" hangingPunct="1">
              <a:lnSpc>
                <a:spcPct val="80000"/>
              </a:lnSpc>
            </a:pPr>
            <a:r>
              <a:rPr lang="cs-CZ" altLang="cs-CZ" sz="1600" smtClean="0">
                <a:latin typeface="Tahoma" pitchFamily="34" charset="0"/>
              </a:rPr>
              <a:t>612 65 Brno</a:t>
            </a:r>
          </a:p>
          <a:p>
            <a:pPr eaLnBrk="1" hangingPunct="1">
              <a:lnSpc>
                <a:spcPct val="80000"/>
              </a:lnSpc>
            </a:pPr>
            <a:endParaRPr lang="cs-CZ" altLang="cs-CZ" sz="1600" b="1" smtClean="0">
              <a:latin typeface="Tahoma" pitchFamily="34" charset="0"/>
            </a:endParaRPr>
          </a:p>
          <a:p>
            <a:pPr eaLnBrk="1" hangingPunct="1">
              <a:lnSpc>
                <a:spcPct val="80000"/>
              </a:lnSpc>
            </a:pPr>
            <a:r>
              <a:rPr lang="cs-CZ" altLang="cs-CZ" sz="1600" b="1" smtClean="0">
                <a:latin typeface="Tahoma" pitchFamily="34" charset="0"/>
              </a:rPr>
              <a:t>e-mail: ksoucek</a:t>
            </a:r>
            <a:r>
              <a:rPr lang="en-US" altLang="cs-CZ" sz="1600" b="1" smtClean="0">
                <a:latin typeface="Tahoma" pitchFamily="34" charset="0"/>
              </a:rPr>
              <a:t>@</a:t>
            </a:r>
            <a:r>
              <a:rPr lang="cs-CZ" altLang="cs-CZ" sz="1600" b="1" smtClean="0">
                <a:latin typeface="Tahoma" pitchFamily="34" charset="0"/>
              </a:rPr>
              <a:t>ibp.cz</a:t>
            </a:r>
          </a:p>
          <a:p>
            <a:pPr eaLnBrk="1" hangingPunct="1">
              <a:lnSpc>
                <a:spcPct val="80000"/>
              </a:lnSpc>
            </a:pPr>
            <a:r>
              <a:rPr lang="cs-CZ" altLang="cs-CZ" sz="1600" smtClean="0">
                <a:latin typeface="Tahoma" pitchFamily="34" charset="0"/>
              </a:rPr>
              <a:t>tel.: 541 517 166</a:t>
            </a:r>
          </a:p>
        </p:txBody>
      </p:sp>
      <p:sp>
        <p:nvSpPr>
          <p:cNvPr id="3076" name="Rectangle 4"/>
          <p:cNvSpPr>
            <a:spLocks noChangeArrowheads="1"/>
          </p:cNvSpPr>
          <p:nvPr/>
        </p:nvSpPr>
        <p:spPr bwMode="auto">
          <a:xfrm>
            <a:off x="900113" y="3716338"/>
            <a:ext cx="7772400"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cs-CZ" sz="2400" dirty="0">
                <a:solidFill>
                  <a:schemeClr val="tx2"/>
                </a:solidFill>
                <a:latin typeface="Tahoma" pitchFamily="34" charset="0"/>
              </a:rPr>
              <a:t>Karel Souček, Ph.D.</a:t>
            </a:r>
            <a:r>
              <a:rPr lang="en-US" altLang="cs-CZ" sz="2400" dirty="0">
                <a:solidFill>
                  <a:schemeClr val="tx2"/>
                </a:solidFill>
                <a:latin typeface="Tahoma" pitchFamily="34" charset="0"/>
              </a:rPr>
              <a:t/>
            </a:r>
            <a:br>
              <a:rPr lang="en-US" altLang="cs-CZ" sz="2400" dirty="0">
                <a:solidFill>
                  <a:schemeClr val="tx2"/>
                </a:solidFill>
                <a:latin typeface="Tahoma" pitchFamily="34" charset="0"/>
              </a:rPr>
            </a:br>
            <a:r>
              <a:rPr lang="en-US" altLang="cs-CZ" sz="2400" b="0" dirty="0" err="1">
                <a:solidFill>
                  <a:schemeClr val="tx2"/>
                </a:solidFill>
                <a:latin typeface="Tahoma" pitchFamily="34" charset="0"/>
              </a:rPr>
              <a:t>Luk</a:t>
            </a:r>
            <a:r>
              <a:rPr lang="cs-CZ" altLang="cs-CZ" sz="2400" b="0" dirty="0" err="1">
                <a:solidFill>
                  <a:schemeClr val="tx2"/>
                </a:solidFill>
                <a:latin typeface="Tahoma" pitchFamily="34" charset="0"/>
              </a:rPr>
              <a:t>áš</a:t>
            </a:r>
            <a:r>
              <a:rPr lang="cs-CZ" altLang="cs-CZ" sz="2400" b="0" dirty="0">
                <a:solidFill>
                  <a:schemeClr val="tx2"/>
                </a:solidFill>
                <a:latin typeface="Tahoma" pitchFamily="34" charset="0"/>
              </a:rPr>
              <a:t> Kubala, Ph.D.</a:t>
            </a:r>
            <a:br>
              <a:rPr lang="cs-CZ" altLang="cs-CZ" sz="2400" b="0" dirty="0">
                <a:solidFill>
                  <a:schemeClr val="tx2"/>
                </a:solidFill>
                <a:latin typeface="Tahoma" pitchFamily="34" charset="0"/>
              </a:rPr>
            </a:br>
            <a:r>
              <a:rPr lang="cs-CZ" altLang="cs-CZ" sz="2400" b="0" dirty="0">
                <a:solidFill>
                  <a:schemeClr val="tx2"/>
                </a:solidFill>
                <a:latin typeface="Tahoma" pitchFamily="34" charset="0"/>
              </a:rPr>
              <a:t>Eva Bártová, Ph.D</a:t>
            </a:r>
            <a:r>
              <a:rPr lang="cs-CZ" altLang="cs-CZ" sz="2400" b="0" dirty="0">
                <a:solidFill>
                  <a:schemeClr val="tx2"/>
                </a:solidFill>
                <a:latin typeface="Times New Roman" pitchFamily="18" charset="0"/>
              </a:rPr>
              <a:t>.</a:t>
            </a:r>
            <a:r>
              <a:rPr lang="en-US" altLang="cs-CZ" sz="2400" b="0" dirty="0">
                <a:solidFill>
                  <a:schemeClr val="tx2"/>
                </a:solidFill>
                <a:latin typeface="Times New Roman" pitchFamily="18" charset="0"/>
              </a:rPr>
              <a:t/>
            </a:r>
            <a:br>
              <a:rPr lang="en-US" altLang="cs-CZ" sz="2400" b="0" dirty="0">
                <a:solidFill>
                  <a:schemeClr val="tx2"/>
                </a:solidFill>
                <a:latin typeface="Times New Roman" pitchFamily="18" charset="0"/>
              </a:rPr>
            </a:br>
            <a:r>
              <a:rPr lang="en-US" altLang="cs-CZ" sz="2400" b="0" dirty="0">
                <a:solidFill>
                  <a:schemeClr val="tx2"/>
                </a:solidFill>
                <a:latin typeface="Tahoma" pitchFamily="34" charset="0"/>
              </a:rPr>
              <a:t>Alena </a:t>
            </a:r>
            <a:r>
              <a:rPr lang="en-US" altLang="cs-CZ" sz="2400" b="0" dirty="0" err="1">
                <a:solidFill>
                  <a:schemeClr val="tx2"/>
                </a:solidFill>
                <a:latin typeface="Tahoma" pitchFamily="34" charset="0"/>
              </a:rPr>
              <a:t>Hyr</a:t>
            </a:r>
            <a:r>
              <a:rPr lang="cs-CZ" altLang="cs-CZ" sz="2400" b="0" dirty="0">
                <a:solidFill>
                  <a:schemeClr val="tx2"/>
                </a:solidFill>
                <a:latin typeface="Tahoma" pitchFamily="34" charset="0"/>
              </a:rPr>
              <a:t>šlová </a:t>
            </a:r>
            <a:r>
              <a:rPr lang="en-US" altLang="cs-CZ" sz="2400" b="0" dirty="0" err="1">
                <a:solidFill>
                  <a:schemeClr val="tx2"/>
                </a:solidFill>
                <a:latin typeface="Tahoma" pitchFamily="34" charset="0"/>
              </a:rPr>
              <a:t>Vaculov</a:t>
            </a:r>
            <a:r>
              <a:rPr lang="cs-CZ" altLang="cs-CZ" sz="2400" b="0" dirty="0">
                <a:solidFill>
                  <a:schemeClr val="tx2"/>
                </a:solidFill>
                <a:latin typeface="Tahoma" pitchFamily="34" charset="0"/>
              </a:rPr>
              <a:t>á, Ph.D</a:t>
            </a:r>
            <a:r>
              <a:rPr lang="cs-CZ" altLang="cs-CZ" sz="2400" b="0" dirty="0" smtClean="0">
                <a:solidFill>
                  <a:schemeClr val="tx2"/>
                </a:solidFill>
                <a:latin typeface="Tahoma" pitchFamily="34" charset="0"/>
              </a:rPr>
              <a:t>.</a:t>
            </a:r>
          </a:p>
          <a:p>
            <a:pPr algn="ctr" eaLnBrk="1" hangingPunct="1">
              <a:spcBef>
                <a:spcPct val="0"/>
              </a:spcBef>
              <a:buClrTx/>
              <a:buSzTx/>
              <a:buFontTx/>
              <a:buNone/>
            </a:pPr>
            <a:r>
              <a:rPr lang="cs-CZ" altLang="cs-CZ" sz="2400" b="0" dirty="0" smtClean="0">
                <a:solidFill>
                  <a:schemeClr val="tx2"/>
                </a:solidFill>
                <a:latin typeface="Tahoma" pitchFamily="34" charset="0"/>
              </a:rPr>
              <a:t>Mgr. Radek Fedr</a:t>
            </a:r>
            <a:endParaRPr lang="cs-CZ" altLang="cs-CZ" sz="2400" b="0" dirty="0">
              <a:solidFill>
                <a:schemeClr val="tx2"/>
              </a:solidFill>
              <a:latin typeface="Tahoma" pitchFamily="34" charset="0"/>
            </a:endParaRPr>
          </a:p>
        </p:txBody>
      </p:sp>
      <p:pic>
        <p:nvPicPr>
          <p:cNvPr id="3077" name="Picture 4" descr="IBP-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09988"/>
            <a:ext cx="173831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95375" y="404813"/>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smtClean="0"/>
              <a:t>Tyto </a:t>
            </a:r>
            <a:r>
              <a:rPr lang="cs-CZ" altLang="cs-CZ" sz="4000" smtClean="0"/>
              <a:t>částice mají něco společného …</a:t>
            </a:r>
            <a:endParaRPr lang="en-GB" altLang="cs-CZ" sz="4000" smtClean="0"/>
          </a:p>
        </p:txBody>
      </p:sp>
      <p:grpSp>
        <p:nvGrpSpPr>
          <p:cNvPr id="17411" name="Group 3"/>
          <p:cNvGrpSpPr>
            <a:grpSpLocks/>
          </p:cNvGrpSpPr>
          <p:nvPr/>
        </p:nvGrpSpPr>
        <p:grpSpPr bwMode="auto">
          <a:xfrm>
            <a:off x="1987550" y="1446213"/>
            <a:ext cx="5156200" cy="4000500"/>
            <a:chOff x="1409" y="911"/>
            <a:chExt cx="3653" cy="2520"/>
          </a:xfrm>
        </p:grpSpPr>
        <p:sp>
          <p:nvSpPr>
            <p:cNvPr id="17414"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741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9"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7420"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7421"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7422"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7413"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8437"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8447"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8"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cs-CZ" altLang="en-US" smtClean="0"/>
              <a:t>Co je průtokový cytometr</a:t>
            </a:r>
            <a:r>
              <a:rPr lang="en-US" altLang="en-US" smtClean="0"/>
              <a:t>?</a:t>
            </a:r>
          </a:p>
        </p:txBody>
      </p:sp>
      <p:pic>
        <p:nvPicPr>
          <p:cNvPr id="19459"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1371600" y="188913"/>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4000" smtClean="0"/>
              <a:t>Co můžeme analyzovat pomocí průtokové cytometrie</a:t>
            </a:r>
            <a:r>
              <a:rPr lang="en-US" altLang="cs-CZ" sz="4000" smtClean="0"/>
              <a:t>?</a:t>
            </a:r>
          </a:p>
        </p:txBody>
      </p:sp>
      <p:sp>
        <p:nvSpPr>
          <p:cNvPr id="20483" name="Rectangle 8"/>
          <p:cNvSpPr>
            <a:spLocks noGrp="1" noChangeArrowheads="1"/>
          </p:cNvSpPr>
          <p:nvPr>
            <p:ph type="body" idx="1"/>
          </p:nvPr>
        </p:nvSpPr>
        <p:spPr>
          <a:xfrm>
            <a:off x="1066800" y="169068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smtClean="0"/>
              <a:t>Počítat částice v suspenzi</a:t>
            </a:r>
            <a:endParaRPr lang="en-US" altLang="cs-CZ" dirty="0" smtClean="0"/>
          </a:p>
          <a:p>
            <a:pPr eaLnBrk="1" hangingPunct="1">
              <a:lnSpc>
                <a:spcPct val="90000"/>
              </a:lnSpc>
            </a:pPr>
            <a:r>
              <a:rPr lang="cs-CZ" altLang="cs-CZ" dirty="0" smtClean="0"/>
              <a:t>Oddělit živé částice od neživých</a:t>
            </a:r>
            <a:endParaRPr lang="en-US" altLang="cs-CZ" dirty="0" smtClean="0"/>
          </a:p>
          <a:p>
            <a:pPr eaLnBrk="1" hangingPunct="1">
              <a:lnSpc>
                <a:spcPct val="90000"/>
              </a:lnSpc>
            </a:pPr>
            <a:r>
              <a:rPr lang="cs-CZ" altLang="cs-CZ" dirty="0" smtClean="0"/>
              <a:t>Hodnotit 10*5 až 10*6 částic za méně než 1 minutu</a:t>
            </a:r>
            <a:endParaRPr lang="en-US" altLang="cs-CZ" dirty="0" smtClean="0"/>
          </a:p>
          <a:p>
            <a:pPr eaLnBrk="1" hangingPunct="1">
              <a:lnSpc>
                <a:spcPct val="90000"/>
              </a:lnSpc>
            </a:pPr>
            <a:r>
              <a:rPr lang="cs-CZ" altLang="cs-CZ" dirty="0" smtClean="0"/>
              <a:t>Kvantifikovat rozptyl světla, a </a:t>
            </a:r>
            <a:r>
              <a:rPr lang="cs-CZ" altLang="cs-CZ" b="1" dirty="0" smtClean="0"/>
              <a:t>intenzitu fluorescence</a:t>
            </a:r>
            <a:endParaRPr lang="en-US" altLang="cs-CZ" b="1" dirty="0" smtClean="0"/>
          </a:p>
          <a:p>
            <a:pPr eaLnBrk="1" hangingPunct="1">
              <a:lnSpc>
                <a:spcPct val="90000"/>
              </a:lnSpc>
            </a:pPr>
            <a:r>
              <a:rPr lang="cs-CZ" altLang="cs-CZ" dirty="0" smtClean="0"/>
              <a:t>Fyzicky separovat jednotlivé částice (populace) pro další analýzu</a:t>
            </a:r>
            <a:endParaRPr lang="en-US" altLang="cs-CZ" dirty="0" smtClean="0"/>
          </a:p>
        </p:txBody>
      </p:sp>
      <p:sp>
        <p:nvSpPr>
          <p:cNvPr id="20484"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225550" y="5619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Jaké jsou principy</a:t>
            </a:r>
            <a:r>
              <a:rPr lang="en-US" altLang="cs-CZ" sz="4400" b="0">
                <a:solidFill>
                  <a:schemeClr val="tx2"/>
                </a:solidFill>
                <a:latin typeface="Times New Roman" pitchFamily="18" charset="0"/>
              </a:rPr>
              <a:t>?</a:t>
            </a:r>
          </a:p>
        </p:txBody>
      </p:sp>
      <p:sp>
        <p:nvSpPr>
          <p:cNvPr id="21507"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1508"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895350" y="22860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cs-CZ" altLang="cs-CZ" smtClean="0"/>
              <a:t>Definice</a:t>
            </a:r>
            <a:endParaRPr lang="en-US" altLang="cs-CZ" smtClean="0"/>
          </a:p>
        </p:txBody>
      </p:sp>
      <p:sp>
        <p:nvSpPr>
          <p:cNvPr id="22531" name="Rectangle 5"/>
          <p:cNvSpPr>
            <a:spLocks noGrp="1" noChangeArrowheads="1"/>
          </p:cNvSpPr>
          <p:nvPr>
            <p:ph type="body" idx="1"/>
          </p:nvPr>
        </p:nvSpPr>
        <p:spPr>
          <a:xfrm>
            <a:off x="1047750" y="1412875"/>
            <a:ext cx="77724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r>
              <a:rPr lang="cs-CZ" altLang="cs-CZ" b="1" smtClean="0"/>
              <a:t>Průtoková cytometrie (flow cytometry)</a:t>
            </a:r>
            <a:endParaRPr lang="en-US" altLang="cs-CZ" b="1" smtClean="0"/>
          </a:p>
          <a:p>
            <a:pPr lvl="1" eaLnBrk="1" hangingPunct="1"/>
            <a:r>
              <a:rPr lang="cs-CZ" altLang="cs-CZ" smtClean="0"/>
              <a:t>Meření vlastností proudících částic (buněk)</a:t>
            </a:r>
            <a:endParaRPr lang="en-US" altLang="cs-CZ" smtClean="0"/>
          </a:p>
          <a:p>
            <a:pPr lvl="1" eaLnBrk="1" hangingPunct="1"/>
            <a:r>
              <a:rPr lang="cs-CZ" altLang="cs-CZ" smtClean="0"/>
              <a:t>také známo jako </a:t>
            </a:r>
            <a:r>
              <a:rPr lang="en-US" altLang="cs-CZ" b="1" smtClean="0"/>
              <a:t>Fluorescence-Activated Cell Sorting (FACS)</a:t>
            </a:r>
            <a:endParaRPr lang="cs-CZ" altLang="cs-CZ" b="1" smtClean="0"/>
          </a:p>
          <a:p>
            <a:pPr eaLnBrk="1" hangingPunct="1"/>
            <a:r>
              <a:rPr lang="cs-CZ" altLang="cs-CZ" b="1" smtClean="0"/>
              <a:t>Průtoková separace (flow sorting)</a:t>
            </a:r>
            <a:endParaRPr lang="en-US" altLang="cs-CZ" b="1" smtClean="0"/>
          </a:p>
          <a:p>
            <a:pPr lvl="1" eaLnBrk="1" hangingPunct="1"/>
            <a:r>
              <a:rPr lang="cs-CZ" altLang="cs-CZ" smtClean="0"/>
              <a:t>fyzická separace částic (buněk) na základě parametrů měřených průtokovou cytometrií</a:t>
            </a:r>
            <a:endParaRPr lang="en-US" altLang="cs-CZ"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984250" y="504825"/>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5500" b="0">
              <a:solidFill>
                <a:srgbClr val="FAFD00"/>
              </a:solidFill>
              <a:latin typeface="Book Antiqua" pitchFamily="18" charset="0"/>
            </a:endParaRPr>
          </a:p>
        </p:txBody>
      </p:sp>
      <p:sp>
        <p:nvSpPr>
          <p:cNvPr id="23555"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3556"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4579" name="Rectangle 5"/>
          <p:cNvSpPr>
            <a:spLocks noChangeArrowheads="1"/>
          </p:cNvSpPr>
          <p:nvPr/>
        </p:nvSpPr>
        <p:spPr bwMode="auto">
          <a:xfrm>
            <a:off x="1217613" y="1066800"/>
            <a:ext cx="8453437"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20775" indent="-225425" defTabSz="895350">
              <a:spcBef>
                <a:spcPct val="20000"/>
              </a:spcBef>
              <a:buChar char="•"/>
              <a:defRPr sz="2400">
                <a:solidFill>
                  <a:schemeClr val="tx1"/>
                </a:solidFill>
                <a:latin typeface="Arial" pitchFamily="34" charset="0"/>
              </a:defRPr>
            </a:lvl3pPr>
            <a:lvl4pPr marL="1512888" indent="-168275"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a:solidFill>
                  <a:schemeClr val="accent2"/>
                </a:solidFill>
              </a:rPr>
              <a:t>Detekční systémy</a:t>
            </a:r>
            <a:endParaRPr lang="en-US" altLang="cs-CZ" b="0">
              <a:solidFill>
                <a:srgbClr val="FAFD00"/>
              </a:solidFill>
            </a:endParaRPr>
          </a:p>
          <a:p>
            <a:pPr eaLnBrk="1" hangingPunct="1">
              <a:buFont typeface="Wingdings" pitchFamily="2" charset="2"/>
              <a:buNone/>
            </a:pPr>
            <a:r>
              <a:rPr lang="en-US" altLang="cs-CZ" sz="2800"/>
              <a:t>		</a:t>
            </a:r>
            <a:r>
              <a:rPr lang="cs-CZ" altLang="cs-CZ" sz="2400"/>
              <a:t>Fotonásobiče (</a:t>
            </a:r>
            <a:r>
              <a:rPr lang="en-US" altLang="cs-CZ" sz="2400"/>
              <a:t>Photomultiplier Tubes (PMTs)</a:t>
            </a:r>
            <a:r>
              <a:rPr lang="cs-CZ" altLang="cs-CZ" sz="2400"/>
              <a:t>)</a:t>
            </a:r>
            <a:endParaRPr lang="en-US" altLang="cs-CZ" sz="2400"/>
          </a:p>
          <a:p>
            <a:pPr lvl="3" eaLnBrk="1" hangingPunct="1">
              <a:buFontTx/>
              <a:buNone/>
            </a:pPr>
            <a:r>
              <a:rPr lang="en-US" altLang="cs-CZ" sz="1800"/>
              <a:t>			</a:t>
            </a:r>
            <a:r>
              <a:rPr lang="cs-CZ" altLang="cs-CZ" sz="1800" b="0"/>
              <a:t>dříve</a:t>
            </a:r>
            <a:r>
              <a:rPr lang="en-US" altLang="cs-CZ" sz="1800" b="0"/>
              <a:t> 1-2</a:t>
            </a:r>
          </a:p>
          <a:p>
            <a:pPr lvl="3" eaLnBrk="1" hangingPunct="1">
              <a:buFontTx/>
              <a:buNone/>
            </a:pPr>
            <a:r>
              <a:rPr lang="en-US" altLang="cs-CZ" sz="1800" b="0"/>
              <a:t>			</a:t>
            </a:r>
            <a:r>
              <a:rPr lang="cs-CZ" altLang="cs-CZ" sz="1800" b="0"/>
              <a:t>nyní</a:t>
            </a:r>
            <a:r>
              <a:rPr lang="en-US" altLang="cs-CZ" sz="1800" b="0"/>
              <a:t> 3-</a:t>
            </a:r>
            <a:r>
              <a:rPr lang="cs-CZ" altLang="cs-CZ" sz="1800" b="0"/>
              <a:t>8</a:t>
            </a:r>
            <a:endParaRPr lang="en-US" altLang="cs-CZ" sz="1800" b="0"/>
          </a:p>
          <a:p>
            <a:pPr eaLnBrk="1" hangingPunct="1">
              <a:buFont typeface="Wingdings" pitchFamily="2" charset="2"/>
              <a:buNone/>
            </a:pPr>
            <a:r>
              <a:rPr lang="en-US" altLang="cs-CZ" sz="2800"/>
              <a:t>		</a:t>
            </a:r>
            <a:r>
              <a:rPr lang="en-US" altLang="cs-CZ" sz="2400"/>
              <a:t>Diod</a:t>
            </a:r>
            <a:r>
              <a:rPr lang="cs-CZ" altLang="cs-CZ" sz="2400"/>
              <a:t>y</a:t>
            </a:r>
            <a:endParaRPr lang="en-US" altLang="cs-CZ" sz="2800"/>
          </a:p>
          <a:p>
            <a:pPr lvl="2" eaLnBrk="1" hangingPunct="1">
              <a:buFontTx/>
              <a:buNone/>
            </a:pPr>
            <a:r>
              <a:rPr lang="en-US" altLang="cs-CZ" sz="2000"/>
              <a:t>			</a:t>
            </a:r>
            <a:r>
              <a:rPr lang="cs-CZ" altLang="cs-CZ" sz="1800" b="0"/>
              <a:t>detekce rozptylu světla (light scatters)</a:t>
            </a:r>
            <a:endParaRPr lang="en-US" altLang="cs-CZ" sz="1800"/>
          </a:p>
          <a:p>
            <a:pPr eaLnBrk="1" hangingPunct="1"/>
            <a:r>
              <a:rPr lang="cs-CZ" altLang="cs-CZ" b="0">
                <a:solidFill>
                  <a:schemeClr val="accent2"/>
                </a:solidFill>
              </a:rPr>
              <a:t>Zdroje světla</a:t>
            </a:r>
            <a:endParaRPr lang="en-US" altLang="cs-CZ" b="0">
              <a:solidFill>
                <a:srgbClr val="FAFD00"/>
              </a:solidFill>
            </a:endParaRPr>
          </a:p>
          <a:p>
            <a:pPr eaLnBrk="1" hangingPunct="1">
              <a:buFont typeface="Wingdings" pitchFamily="2" charset="2"/>
              <a:buNone/>
            </a:pPr>
            <a:r>
              <a:rPr lang="en-US" altLang="cs-CZ" b="0">
                <a:solidFill>
                  <a:srgbClr val="FAFD00"/>
                </a:solidFill>
              </a:rPr>
              <a:t>			</a:t>
            </a:r>
            <a:r>
              <a:rPr lang="en-US" altLang="cs-CZ" sz="2400"/>
              <a:t>Laser</a:t>
            </a:r>
            <a:r>
              <a:rPr lang="cs-CZ" altLang="cs-CZ" sz="2400"/>
              <a:t>y</a:t>
            </a:r>
            <a:r>
              <a:rPr lang="en-US" altLang="cs-CZ" sz="2400"/>
              <a:t>  </a:t>
            </a:r>
            <a:r>
              <a:rPr lang="en-US" altLang="cs-CZ" sz="1600"/>
              <a:t>(350-363, 420, 457, 488, 514, 532, 600, 633 nm)</a:t>
            </a:r>
            <a:endParaRPr lang="en-US" altLang="cs-CZ" b="0">
              <a:solidFill>
                <a:srgbClr val="FAFD00"/>
              </a:solidFill>
            </a:endParaRPr>
          </a:p>
          <a:p>
            <a:pPr lvl="2" eaLnBrk="1" hangingPunct="1">
              <a:buFontTx/>
              <a:buNone/>
            </a:pPr>
            <a:r>
              <a:rPr lang="en-US" altLang="cs-CZ" b="0">
                <a:solidFill>
                  <a:srgbClr val="FAFD00"/>
                </a:solidFill>
              </a:rPr>
              <a:t>			</a:t>
            </a:r>
            <a:r>
              <a:rPr lang="en-US" altLang="cs-CZ" sz="1800" b="0"/>
              <a:t>Argon ion, Krypton ion, HeNe, HeCd, Yag</a:t>
            </a:r>
          </a:p>
          <a:p>
            <a:pPr lvl="2" eaLnBrk="1" hangingPunct="1">
              <a:buFontTx/>
              <a:buNone/>
            </a:pPr>
            <a:r>
              <a:rPr lang="en-US" altLang="cs-CZ"/>
              <a:t>		</a:t>
            </a:r>
            <a:r>
              <a:rPr lang="cs-CZ" altLang="cs-CZ"/>
              <a:t>UV (</a:t>
            </a:r>
            <a:r>
              <a:rPr lang="en-US" altLang="cs-CZ"/>
              <a:t>Arc</a:t>
            </a:r>
            <a:r>
              <a:rPr lang="cs-CZ" altLang="cs-CZ"/>
              <a:t>)</a:t>
            </a:r>
            <a:r>
              <a:rPr lang="en-US" altLang="cs-CZ"/>
              <a:t> Lamp</a:t>
            </a:r>
            <a:r>
              <a:rPr lang="cs-CZ" altLang="cs-CZ"/>
              <a:t>y</a:t>
            </a:r>
            <a:endParaRPr lang="en-US" altLang="cs-CZ" sz="1800" b="0"/>
          </a:p>
          <a:p>
            <a:pPr lvl="2" eaLnBrk="1" hangingPunct="1">
              <a:buFontTx/>
              <a:buNone/>
            </a:pPr>
            <a:r>
              <a:rPr lang="en-US" altLang="cs-CZ" sz="1800" b="0"/>
              <a:t>			Mercury, Mercury-Xenon</a:t>
            </a:r>
          </a:p>
        </p:txBody>
      </p:sp>
      <p:sp>
        <p:nvSpPr>
          <p:cNvPr id="24580"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4581"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cs-CZ" altLang="cs-CZ" sz="3600" smtClean="0"/>
              <a:t>Historie barvení biologických materiálů</a:t>
            </a:r>
          </a:p>
        </p:txBody>
      </p:sp>
      <p:pic>
        <p:nvPicPr>
          <p:cNvPr id="26627"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3252788"/>
            <a:ext cx="3810000" cy="25749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73713" y="2687638"/>
            <a:ext cx="2933700" cy="15716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4"/>
          <p:cNvSpPr txBox="1">
            <a:spLocks noChangeArrowheads="1"/>
          </p:cNvSpPr>
          <p:nvPr/>
        </p:nvSpPr>
        <p:spPr bwMode="auto">
          <a:xfrm>
            <a:off x="1258888" y="155733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b="0"/>
              <a:t>Až do</a:t>
            </a:r>
            <a:r>
              <a:rPr lang="en-US" altLang="cs-CZ" sz="2000" b="0"/>
              <a:t> </a:t>
            </a:r>
            <a:r>
              <a:rPr lang="cs-CZ" altLang="cs-CZ" sz="2000" b="0"/>
              <a:t>poloviny 19. století </a:t>
            </a:r>
            <a:r>
              <a:rPr lang="en-US" altLang="cs-CZ" sz="2000" b="0"/>
              <a:t>– </a:t>
            </a:r>
            <a:r>
              <a:rPr lang="cs-CZ" altLang="cs-CZ" sz="1400" b="0" i="1"/>
              <a:t>byly používány pouze přírodní barviva</a:t>
            </a:r>
          </a:p>
          <a:p>
            <a:pPr>
              <a:spcBef>
                <a:spcPct val="50000"/>
              </a:spcBef>
              <a:buClrTx/>
              <a:buSzTx/>
              <a:buFontTx/>
              <a:buNone/>
            </a:pPr>
            <a:r>
              <a:rPr lang="cs-CZ" altLang="cs-CZ" sz="2400" b="0" i="1">
                <a:latin typeface="Times" pitchFamily="18" charset="0"/>
              </a:rPr>
              <a:t>Anton van Leeuwenhoek</a:t>
            </a:r>
            <a:r>
              <a:rPr lang="cs-CZ" altLang="cs-CZ" sz="2400" b="0">
                <a:latin typeface="Times" pitchFamily="18" charset="0"/>
              </a:rPr>
              <a:t>  použil v roce 1719 šafrán na obarvení svalových buněk</a:t>
            </a:r>
            <a:endParaRPr lang="en-US" altLang="cs-CZ" sz="1400" b="0" i="1"/>
          </a:p>
          <a:p>
            <a:pPr>
              <a:spcBef>
                <a:spcPct val="50000"/>
              </a:spcBef>
              <a:buClrTx/>
              <a:buSzTx/>
              <a:buFontTx/>
              <a:buNone/>
            </a:pPr>
            <a:endParaRPr lang="en-US" altLang="cs-CZ" sz="1400" b="0"/>
          </a:p>
        </p:txBody>
      </p:sp>
      <p:sp>
        <p:nvSpPr>
          <p:cNvPr id="26630"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600">
                <a:latin typeface="Times" pitchFamily="18" charset="0"/>
                <a:hlinkClick r:id="rId5"/>
              </a:rPr>
              <a:t>www.euronet.nl/users/warnar/leeuwenhoek.html</a:t>
            </a:r>
            <a:r>
              <a:rPr lang="cs-CZ" altLang="cs-CZ" sz="1600" b="0">
                <a:latin typeface="Times" pitchFamily="18" charset="0"/>
              </a:rPr>
              <a:t> </a:t>
            </a:r>
          </a:p>
        </p:txBody>
      </p:sp>
      <p:pic>
        <p:nvPicPr>
          <p:cNvPr id="26631" name="Picture 10"/>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929313" y="4616450"/>
            <a:ext cx="2222500"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ChangeArrowheads="1"/>
          </p:cNvSpPr>
          <p:nvPr/>
        </p:nvSpPr>
        <p:spPr bwMode="auto">
          <a:xfrm>
            <a:off x="1389063" y="6731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
        <p:nvSpPr>
          <p:cNvPr id="27651" name="Rectangle 9"/>
          <p:cNvSpPr>
            <a:spLocks noChangeArrowheads="1"/>
          </p:cNvSpPr>
          <p:nvPr/>
        </p:nvSpPr>
        <p:spPr bwMode="auto">
          <a:xfrm>
            <a:off x="1403350" y="1916113"/>
            <a:ext cx="73453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a:solidFill>
                  <a:srgbClr val="FF3300"/>
                </a:solidFill>
                <a:latin typeface="Times" pitchFamily="18" charset="0"/>
              </a:rPr>
              <a:t>Paul </a:t>
            </a:r>
            <a:r>
              <a:rPr lang="en-US" altLang="cs-CZ" sz="2400" b="0">
                <a:solidFill>
                  <a:srgbClr val="FF3300"/>
                </a:solidFill>
                <a:latin typeface="Times" pitchFamily="18" charset="0"/>
              </a:rPr>
              <a:t>Ehrlich</a:t>
            </a:r>
            <a:r>
              <a:rPr lang="en-US" altLang="cs-CZ" sz="2400" b="0">
                <a:latin typeface="Times" pitchFamily="18" charset="0"/>
              </a:rPr>
              <a:t> - </a:t>
            </a:r>
            <a:r>
              <a:rPr lang="cs-CZ" altLang="cs-CZ" sz="2400" b="0">
                <a:latin typeface="Times" pitchFamily="18" charset="0"/>
              </a:rPr>
              <a:t>1879</a:t>
            </a:r>
            <a:r>
              <a:rPr lang="en-US" altLang="cs-CZ" sz="2400" b="0">
                <a:latin typeface="Times" pitchFamily="18" charset="0"/>
              </a:rPr>
              <a:t> </a:t>
            </a:r>
            <a:r>
              <a:rPr lang="cs-CZ" altLang="cs-CZ" sz="2400" b="0" i="1">
                <a:latin typeface="Times" pitchFamily="18" charset="0"/>
              </a:rPr>
              <a:t>použil kyselá a zásaditá barviva pro odlišení </a:t>
            </a:r>
            <a:r>
              <a:rPr lang="en-US" altLang="cs-CZ" sz="2400" b="0" i="1">
                <a:latin typeface="Times" pitchFamily="18" charset="0"/>
              </a:rPr>
              <a:t> </a:t>
            </a:r>
            <a:r>
              <a:rPr lang="cs-CZ" altLang="cs-CZ" sz="2400" b="0" i="1">
                <a:latin typeface="Times" pitchFamily="18" charset="0"/>
              </a:rPr>
              <a:t>acidofilních,eosinofilních a neutrofilních leukocytů</a:t>
            </a:r>
          </a:p>
          <a:p>
            <a:pPr>
              <a:spcBef>
                <a:spcPct val="0"/>
              </a:spcBef>
              <a:buClrTx/>
              <a:buSzTx/>
              <a:buFontTx/>
              <a:buNone/>
            </a:pPr>
            <a:endParaRPr lang="cs-CZ" altLang="cs-CZ" sz="2400" b="0" i="1">
              <a:latin typeface="Times" pitchFamily="18" charset="0"/>
            </a:endParaRPr>
          </a:p>
          <a:p>
            <a:pPr>
              <a:spcBef>
                <a:spcPct val="0"/>
              </a:spcBef>
              <a:buClrTx/>
              <a:buSzTx/>
              <a:buFontTx/>
              <a:buNone/>
            </a:pPr>
            <a:endParaRPr lang="en-US" altLang="cs-CZ" sz="2400" b="0">
              <a:solidFill>
                <a:srgbClr val="FF3300"/>
              </a:solidFill>
              <a:latin typeface="Times" pitchFamily="18" charset="0"/>
            </a:endParaRPr>
          </a:p>
          <a:p>
            <a:pPr>
              <a:spcBef>
                <a:spcPct val="0"/>
              </a:spcBef>
              <a:buClrTx/>
              <a:buSzTx/>
              <a:buFontTx/>
              <a:buNone/>
            </a:pPr>
            <a:endParaRPr lang="en-US" altLang="cs-CZ" sz="2400" b="0">
              <a:latin typeface="Times" pitchFamily="18" charset="0"/>
            </a:endParaRPr>
          </a:p>
        </p:txBody>
      </p:sp>
      <p:sp>
        <p:nvSpPr>
          <p:cNvPr id="27652" name="AutoShape 13" descr="kohler"/>
          <p:cNvSpPr>
            <a:spLocks noChangeAspect="1" noChangeArrowheads="1"/>
          </p:cNvSpPr>
          <p:nvPr/>
        </p:nvSpPr>
        <p:spPr bwMode="auto">
          <a:xfrm>
            <a:off x="2044700" y="4610100"/>
            <a:ext cx="1905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7653" name="AutoShape 18" descr="Paul Ehrlich"/>
          <p:cNvSpPr>
            <a:spLocks noChangeAspect="1" noChangeArrowheads="1"/>
          </p:cNvSpPr>
          <p:nvPr/>
        </p:nvSpPr>
        <p:spPr bwMode="auto">
          <a:xfrm>
            <a:off x="1612900" y="6007100"/>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27654" name="Picture 2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76375" y="3357563"/>
            <a:ext cx="1333500" cy="1885950"/>
          </a:xfrm>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Text Box 23"/>
          <p:cNvSpPr txBox="1">
            <a:spLocks noChangeArrowheads="1"/>
          </p:cNvSpPr>
          <p:nvPr/>
        </p:nvSpPr>
        <p:spPr bwMode="auto">
          <a:xfrm>
            <a:off x="3635375" y="3716338"/>
            <a:ext cx="5184775" cy="28352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0">
                <a:latin typeface="Times" pitchFamily="18" charset="0"/>
              </a:rPr>
              <a:t>Clin Lab Med. 1993 Dec;13(4):759-71.</a:t>
            </a:r>
          </a:p>
          <a:p>
            <a:pPr lvl="1">
              <a:spcBef>
                <a:spcPct val="0"/>
              </a:spcBef>
              <a:buFontTx/>
              <a:buNone/>
            </a:pPr>
            <a:r>
              <a:rPr lang="cs-CZ" altLang="cs-CZ" sz="2000" b="0">
                <a:latin typeface="Times" pitchFamily="18" charset="0"/>
              </a:rPr>
              <a:t/>
            </a:r>
            <a:br>
              <a:rPr lang="cs-CZ" altLang="cs-CZ" sz="2000" b="0">
                <a:latin typeface="Times" pitchFamily="18" charset="0"/>
              </a:rPr>
            </a:br>
            <a:r>
              <a:rPr lang="cs-CZ" altLang="cs-CZ" sz="2000">
                <a:latin typeface="Times" pitchFamily="18" charset="0"/>
              </a:rPr>
              <a:t>The Ehrlich-Chenzinsky-Plehn-Malachowski-Romanowsky-Nocht-Jenner-May-Grunwald-Leishman-Reuter-Wright-Giemsa-Lillie-Roe-Wilcox stain. The mystery unfolds.</a:t>
            </a:r>
            <a:r>
              <a:rPr lang="cs-CZ" altLang="cs-CZ" sz="2000" b="0">
                <a:latin typeface="Times" pitchFamily="18" charset="0"/>
              </a:rPr>
              <a:t/>
            </a:r>
            <a:br>
              <a:rPr lang="cs-CZ" altLang="cs-CZ" sz="2000" b="0">
                <a:latin typeface="Times" pitchFamily="18" charset="0"/>
              </a:rPr>
            </a:br>
            <a:r>
              <a:rPr lang="cs-CZ" altLang="cs-CZ" sz="2000" b="0">
                <a:latin typeface="Times" pitchFamily="18" charset="0"/>
              </a:rPr>
              <a:t/>
            </a:r>
            <a:br>
              <a:rPr lang="cs-CZ" altLang="cs-CZ" sz="2000" b="0">
                <a:latin typeface="Times" pitchFamily="18" charset="0"/>
              </a:rPr>
            </a:br>
            <a:r>
              <a:rPr lang="cs-CZ" altLang="cs-CZ" sz="2000" b="0">
                <a:latin typeface="Times" pitchFamily="18" charset="0"/>
              </a:rPr>
              <a:t>Woronzoff-Dashkoff KP.</a:t>
            </a:r>
          </a:p>
        </p:txBody>
      </p:sp>
      <p:pic>
        <p:nvPicPr>
          <p:cNvPr id="2765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5300663"/>
            <a:ext cx="1584325"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cs-CZ" smtClean="0"/>
              <a:t>Struktura kurzu</a:t>
            </a:r>
          </a:p>
        </p:txBody>
      </p:sp>
      <p:sp>
        <p:nvSpPr>
          <p:cNvPr id="4099" name="Rectangle 3"/>
          <p:cNvSpPr>
            <a:spLocks noGrp="1" noChangeArrowheads="1"/>
          </p:cNvSpPr>
          <p:nvPr>
            <p:ph type="body" idx="1"/>
          </p:nvPr>
        </p:nvSpPr>
        <p:spPr>
          <a:xfrm>
            <a:off x="1187450" y="1700213"/>
            <a:ext cx="7772400" cy="4114800"/>
          </a:xfrm>
        </p:spPr>
        <p:txBody>
          <a:bodyPr/>
          <a:lstStyle/>
          <a:p>
            <a:pPr eaLnBrk="1" hangingPunct="1">
              <a:lnSpc>
                <a:spcPct val="80000"/>
              </a:lnSpc>
            </a:pPr>
            <a:r>
              <a:rPr lang="cs-CZ" altLang="cs-CZ" sz="1800" dirty="0" smtClean="0"/>
              <a:t>Přednášky</a:t>
            </a:r>
          </a:p>
          <a:p>
            <a:pPr eaLnBrk="1" hangingPunct="1">
              <a:lnSpc>
                <a:spcPct val="80000"/>
              </a:lnSpc>
              <a:buFontTx/>
              <a:buChar char="-"/>
            </a:pPr>
            <a:r>
              <a:rPr lang="cs-CZ" altLang="cs-CZ" sz="1800" dirty="0" smtClean="0"/>
              <a:t>7 lekcí o průtokové </a:t>
            </a:r>
            <a:r>
              <a:rPr lang="cs-CZ" altLang="cs-CZ" sz="1800" dirty="0" err="1" smtClean="0"/>
              <a:t>cytometrii</a:t>
            </a:r>
            <a:r>
              <a:rPr lang="cs-CZ" altLang="cs-CZ" sz="1800" dirty="0" smtClean="0"/>
              <a:t> </a:t>
            </a:r>
            <a:r>
              <a:rPr lang="en-US" altLang="cs-CZ" sz="1800" dirty="0" smtClean="0"/>
              <a:t>a </a:t>
            </a:r>
            <a:r>
              <a:rPr lang="en-US" altLang="cs-CZ" sz="1800" dirty="0" err="1" smtClean="0"/>
              <a:t>aplikac</a:t>
            </a:r>
            <a:r>
              <a:rPr lang="cs-CZ" altLang="cs-CZ" sz="1800" dirty="0" err="1" smtClean="0"/>
              <a:t>ích</a:t>
            </a:r>
            <a:endParaRPr lang="cs-CZ" altLang="cs-CZ" sz="1800" dirty="0" smtClean="0"/>
          </a:p>
          <a:p>
            <a:pPr eaLnBrk="1" hangingPunct="1">
              <a:lnSpc>
                <a:spcPct val="80000"/>
              </a:lnSpc>
              <a:buFontTx/>
              <a:buChar char="-"/>
            </a:pPr>
            <a:r>
              <a:rPr lang="cs-CZ" altLang="cs-CZ" sz="1800" dirty="0" smtClean="0"/>
              <a:t>1 lekce o </a:t>
            </a:r>
            <a:r>
              <a:rPr lang="cs-CZ" altLang="cs-CZ" sz="1800" i="1" dirty="0" smtClean="0"/>
              <a:t>in </a:t>
            </a:r>
            <a:r>
              <a:rPr lang="cs-CZ" altLang="cs-CZ" sz="1800" i="1" dirty="0" err="1" smtClean="0"/>
              <a:t>vivo</a:t>
            </a:r>
            <a:r>
              <a:rPr lang="cs-CZ" altLang="cs-CZ" sz="1800" i="1" dirty="0" smtClean="0"/>
              <a:t> </a:t>
            </a:r>
            <a:r>
              <a:rPr lang="cs-CZ" altLang="cs-CZ" sz="1800" dirty="0" smtClean="0"/>
              <a:t>zobrazovacích metodách</a:t>
            </a:r>
          </a:p>
          <a:p>
            <a:pPr eaLnBrk="1" hangingPunct="1">
              <a:lnSpc>
                <a:spcPct val="80000"/>
              </a:lnSpc>
              <a:buFontTx/>
              <a:buChar char="-"/>
            </a:pPr>
            <a:r>
              <a:rPr lang="en-US" altLang="cs-CZ" sz="1800" dirty="0" smtClean="0"/>
              <a:t>1</a:t>
            </a:r>
            <a:r>
              <a:rPr lang="cs-CZ" altLang="cs-CZ" sz="1800" dirty="0" smtClean="0"/>
              <a:t> lekce o </a:t>
            </a:r>
            <a:r>
              <a:rPr lang="cs-CZ" altLang="cs-CZ" sz="1800" dirty="0" err="1" smtClean="0"/>
              <a:t>mikros</a:t>
            </a:r>
            <a:r>
              <a:rPr lang="en-US" altLang="cs-CZ" sz="1800" dirty="0" err="1" smtClean="0"/>
              <a:t>ko</a:t>
            </a:r>
            <a:r>
              <a:rPr lang="cs-CZ" altLang="cs-CZ" sz="1800" dirty="0" err="1" smtClean="0"/>
              <a:t>pických</a:t>
            </a:r>
            <a:r>
              <a:rPr lang="cs-CZ" altLang="cs-CZ" sz="1800" dirty="0" smtClean="0"/>
              <a:t> technikách</a:t>
            </a:r>
          </a:p>
          <a:p>
            <a:pPr eaLnBrk="1" hangingPunct="1">
              <a:lnSpc>
                <a:spcPct val="80000"/>
              </a:lnSpc>
              <a:buFontTx/>
              <a:buChar char="-"/>
            </a:pPr>
            <a:r>
              <a:rPr lang="cs-CZ" altLang="cs-CZ" sz="1800" dirty="0" smtClean="0"/>
              <a:t>1 lekce o základech analýzy obrazu</a:t>
            </a:r>
          </a:p>
          <a:p>
            <a:pPr eaLnBrk="1" hangingPunct="1">
              <a:lnSpc>
                <a:spcPct val="80000"/>
              </a:lnSpc>
              <a:buFontTx/>
              <a:buChar char="-"/>
            </a:pPr>
            <a:r>
              <a:rPr lang="cs-CZ" altLang="cs-CZ" sz="1800" dirty="0" smtClean="0"/>
              <a:t>2 lekce studentských prezentací</a:t>
            </a:r>
          </a:p>
          <a:p>
            <a:pPr eaLnBrk="1" hangingPunct="1">
              <a:lnSpc>
                <a:spcPct val="80000"/>
              </a:lnSpc>
              <a:buFontTx/>
              <a:buChar char="-"/>
            </a:pPr>
            <a:endParaRPr lang="cs-CZ" altLang="cs-CZ" sz="1800" dirty="0" smtClean="0"/>
          </a:p>
          <a:p>
            <a:pPr eaLnBrk="1" hangingPunct="1">
              <a:lnSpc>
                <a:spcPct val="80000"/>
              </a:lnSpc>
            </a:pPr>
            <a:r>
              <a:rPr lang="en-US" altLang="en-US" sz="1800" b="1" dirty="0" smtClean="0"/>
              <a:t>Bi9393c</a:t>
            </a:r>
            <a:r>
              <a:rPr lang="en-US" altLang="en-US" sz="1800" dirty="0" smtClean="0"/>
              <a:t> </a:t>
            </a:r>
            <a:r>
              <a:rPr lang="en-US" altLang="en-US" sz="1800" dirty="0" err="1" smtClean="0"/>
              <a:t>Analytická</a:t>
            </a:r>
            <a:r>
              <a:rPr lang="en-US" altLang="en-US" sz="1800" dirty="0" smtClean="0"/>
              <a:t> </a:t>
            </a:r>
            <a:r>
              <a:rPr lang="en-US" altLang="en-US" sz="1800" dirty="0" err="1" smtClean="0"/>
              <a:t>cytometrie-cvičení</a:t>
            </a:r>
            <a:endParaRPr lang="cs-CZ" altLang="en-US" sz="1800" dirty="0" smtClean="0"/>
          </a:p>
          <a:p>
            <a:pPr eaLnBrk="1" hangingPunct="1">
              <a:lnSpc>
                <a:spcPct val="80000"/>
              </a:lnSpc>
            </a:pPr>
            <a:r>
              <a:rPr lang="cs-CZ" altLang="cs-CZ" sz="1400" dirty="0" smtClean="0"/>
              <a:t>Navazuje na přednášky z oblasti průtokové </a:t>
            </a:r>
            <a:r>
              <a:rPr lang="cs-CZ" altLang="cs-CZ" sz="1400" dirty="0" err="1" smtClean="0"/>
              <a:t>cytometrie</a:t>
            </a:r>
            <a:endParaRPr lang="cs-CZ" altLang="cs-CZ" sz="1400" dirty="0" smtClean="0"/>
          </a:p>
          <a:p>
            <a:pPr eaLnBrk="1" hangingPunct="1">
              <a:lnSpc>
                <a:spcPct val="80000"/>
              </a:lnSpc>
            </a:pPr>
            <a:endParaRPr lang="cs-CZ" altLang="cs-CZ" sz="1400" dirty="0" smtClean="0"/>
          </a:p>
          <a:p>
            <a:pPr eaLnBrk="1" hangingPunct="1">
              <a:lnSpc>
                <a:spcPct val="80000"/>
              </a:lnSpc>
            </a:pPr>
            <a:r>
              <a:rPr lang="cs-CZ" altLang="cs-CZ" sz="1800" dirty="0" smtClean="0"/>
              <a:t>Test</a:t>
            </a:r>
          </a:p>
          <a:p>
            <a:pPr algn="just" eaLnBrk="1" hangingPunct="1">
              <a:lnSpc>
                <a:spcPct val="80000"/>
              </a:lnSpc>
              <a:buFont typeface="Wingdings" pitchFamily="2" charset="2"/>
              <a:buNone/>
            </a:pPr>
            <a:r>
              <a:rPr lang="cs-CZ" altLang="cs-CZ" sz="1400" dirty="0" smtClean="0"/>
              <a:t>Kurz bude zakončen zkouškou ve formě testu shrnujícího látku za celý semestr. Výsledek testu bude tvořit 7</a:t>
            </a:r>
            <a:r>
              <a:rPr lang="en-US" altLang="cs-CZ" sz="1400" dirty="0" smtClean="0"/>
              <a:t>5</a:t>
            </a:r>
            <a:r>
              <a:rPr lang="cs-CZ" altLang="cs-CZ" sz="1400" dirty="0" smtClean="0"/>
              <a:t>% celkového hodnocení.</a:t>
            </a:r>
            <a:r>
              <a:rPr lang="cs-CZ" altLang="cs-CZ" sz="1800" dirty="0" smtClean="0"/>
              <a:t> </a:t>
            </a:r>
          </a:p>
          <a:p>
            <a:pPr eaLnBrk="1" hangingPunct="1">
              <a:lnSpc>
                <a:spcPct val="80000"/>
              </a:lnSpc>
            </a:pPr>
            <a:r>
              <a:rPr lang="cs-CZ" altLang="cs-CZ" sz="1800" dirty="0" smtClean="0"/>
              <a:t>Seminář</a:t>
            </a:r>
          </a:p>
          <a:p>
            <a:pPr algn="just" eaLnBrk="1" hangingPunct="1">
              <a:lnSpc>
                <a:spcPct val="80000"/>
              </a:lnSpc>
              <a:buFont typeface="Wingdings" pitchFamily="2" charset="2"/>
              <a:buNone/>
            </a:pPr>
            <a:r>
              <a:rPr lang="cs-CZ" altLang="cs-CZ" sz="1400" dirty="0" smtClean="0"/>
              <a:t>Každý student bude prezentovat krátký seminář jehož téma bude konzultováno s přednášejícím a bude se týkat zaměření kurzu. Na základě této prezentace bude udělen zápočet a hodnocení vlastního semináře se bude také z </a:t>
            </a:r>
            <a:r>
              <a:rPr lang="en-US" altLang="cs-CZ" sz="1400" dirty="0" smtClean="0"/>
              <a:t>25</a:t>
            </a:r>
            <a:r>
              <a:rPr lang="cs-CZ" altLang="cs-CZ" sz="1400" dirty="0" smtClean="0"/>
              <a:t>-ti % odrážet v celkové známce.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1550" y="2852738"/>
            <a:ext cx="1905000" cy="2990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angle 7"/>
          <p:cNvSpPr>
            <a:spLocks noChangeArrowheads="1"/>
          </p:cNvSpPr>
          <p:nvPr/>
        </p:nvSpPr>
        <p:spPr bwMode="auto">
          <a:xfrm>
            <a:off x="1187450" y="1773238"/>
            <a:ext cx="764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a:solidFill>
                  <a:schemeClr val="accent2"/>
                </a:solidFill>
                <a:latin typeface="Times" pitchFamily="18" charset="0"/>
              </a:rPr>
              <a:t>Princip f</a:t>
            </a:r>
            <a:r>
              <a:rPr lang="en-US" altLang="cs-CZ" sz="2400" b="0">
                <a:solidFill>
                  <a:schemeClr val="accent2"/>
                </a:solidFill>
                <a:latin typeface="Times" pitchFamily="18" charset="0"/>
              </a:rPr>
              <a:t>luorescen</a:t>
            </a:r>
            <a:r>
              <a:rPr lang="cs-CZ" altLang="cs-CZ" sz="2400" b="0">
                <a:solidFill>
                  <a:schemeClr val="accent2"/>
                </a:solidFill>
                <a:latin typeface="Times" pitchFamily="18" charset="0"/>
              </a:rPr>
              <a:t>čního</a:t>
            </a:r>
            <a:r>
              <a:rPr lang="en-US" altLang="cs-CZ" sz="2400" b="0">
                <a:solidFill>
                  <a:schemeClr val="accent2"/>
                </a:solidFill>
                <a:latin typeface="Times" pitchFamily="18" charset="0"/>
              </a:rPr>
              <a:t> Mi</a:t>
            </a:r>
            <a:r>
              <a:rPr lang="cs-CZ" altLang="cs-CZ" sz="2400" b="0">
                <a:solidFill>
                  <a:schemeClr val="accent2"/>
                </a:solidFill>
                <a:latin typeface="Times" pitchFamily="18" charset="0"/>
              </a:rPr>
              <a:t>k</a:t>
            </a:r>
            <a:r>
              <a:rPr lang="en-US" altLang="cs-CZ" sz="2400" b="0">
                <a:solidFill>
                  <a:schemeClr val="accent2"/>
                </a:solidFill>
                <a:latin typeface="Times" pitchFamily="18" charset="0"/>
              </a:rPr>
              <a:t>ros</a:t>
            </a:r>
            <a:r>
              <a:rPr lang="cs-CZ" altLang="cs-CZ" sz="2400" b="0">
                <a:solidFill>
                  <a:schemeClr val="accent2"/>
                </a:solidFill>
                <a:latin typeface="Times" pitchFamily="18" charset="0"/>
              </a:rPr>
              <a:t>k</a:t>
            </a:r>
            <a:r>
              <a:rPr lang="en-US" altLang="cs-CZ" sz="2400" b="0">
                <a:solidFill>
                  <a:schemeClr val="accent2"/>
                </a:solidFill>
                <a:latin typeface="Times" pitchFamily="18" charset="0"/>
              </a:rPr>
              <a:t>op</a:t>
            </a:r>
            <a:r>
              <a:rPr lang="cs-CZ" altLang="cs-CZ" sz="2400" b="0">
                <a:solidFill>
                  <a:schemeClr val="accent2"/>
                </a:solidFill>
                <a:latin typeface="Times" pitchFamily="18" charset="0"/>
              </a:rPr>
              <a:t>u</a:t>
            </a:r>
            <a:r>
              <a:rPr lang="en-US" altLang="cs-CZ" sz="2400" b="0">
                <a:latin typeface="Times" pitchFamily="18" charset="0"/>
              </a:rPr>
              <a:t> - </a:t>
            </a:r>
            <a:r>
              <a:rPr lang="en-US" altLang="cs-CZ" sz="2400" b="0">
                <a:solidFill>
                  <a:srgbClr val="FF3300"/>
                </a:solidFill>
                <a:latin typeface="Times" pitchFamily="18" charset="0"/>
              </a:rPr>
              <a:t>August Köhler</a:t>
            </a:r>
            <a:r>
              <a:rPr lang="en-US" altLang="cs-CZ" sz="2400" b="0">
                <a:latin typeface="Times" pitchFamily="18" charset="0"/>
              </a:rPr>
              <a:t> - 1904 </a:t>
            </a:r>
          </a:p>
        </p:txBody>
      </p:sp>
      <p:sp>
        <p:nvSpPr>
          <p:cNvPr id="28676" name="AutoShape 9" descr="ix70biglightpaths">
            <a:hlinkClick r:id="rId4"/>
          </p:cNvPr>
          <p:cNvSpPr>
            <a:spLocks noChangeAspect="1" noChangeArrowheads="1"/>
          </p:cNvSpPr>
          <p:nvPr/>
        </p:nvSpPr>
        <p:spPr bwMode="auto">
          <a:xfrm>
            <a:off x="4051300" y="4394200"/>
            <a:ext cx="50768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6759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263" y="2492375"/>
            <a:ext cx="4249737"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1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916238" y="2420938"/>
            <a:ext cx="1714500" cy="40386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17"/>
          <p:cNvSpPr>
            <a:spLocks noChangeArrowheads="1"/>
          </p:cNvSpPr>
          <p:nvPr/>
        </p:nvSpPr>
        <p:spPr bwMode="auto">
          <a:xfrm>
            <a:off x="971550" y="6546850"/>
            <a:ext cx="437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http://micro.magnet.fsu.edu/primer/anatomy/anatomy.html</a:t>
            </a:r>
          </a:p>
        </p:txBody>
      </p:sp>
      <p:sp>
        <p:nvSpPr>
          <p:cNvPr id="28680" name="Rectangle 18"/>
          <p:cNvSpPr>
            <a:spLocks noChangeArrowheads="1"/>
          </p:cNvSpPr>
          <p:nvPr/>
        </p:nvSpPr>
        <p:spPr bwMode="auto">
          <a:xfrm>
            <a:off x="1116013" y="333375"/>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5"/>
          <p:cNvSpPr>
            <a:spLocks noChangeArrowheads="1"/>
          </p:cNvSpPr>
          <p:nvPr/>
        </p:nvSpPr>
        <p:spPr bwMode="auto">
          <a:xfrm>
            <a:off x="5499100" y="1422400"/>
            <a:ext cx="3187700" cy="2882900"/>
          </a:xfrm>
          <a:prstGeom prst="flowChartDocumen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9699" name="Rectangle 6"/>
          <p:cNvSpPr>
            <a:spLocks noGrp="1" noChangeArrowheads="1"/>
          </p:cNvSpPr>
          <p:nvPr>
            <p:ph type="title"/>
          </p:nvPr>
        </p:nvSpPr>
        <p:spPr>
          <a:xfrm>
            <a:off x="787400" y="223838"/>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Andrew Moldavan</a:t>
            </a:r>
          </a:p>
        </p:txBody>
      </p:sp>
      <p:sp>
        <p:nvSpPr>
          <p:cNvPr id="29700" name="Rectangle 7"/>
          <p:cNvSpPr>
            <a:spLocks noGrp="1" noChangeArrowheads="1"/>
          </p:cNvSpPr>
          <p:nvPr>
            <p:ph type="body" idx="1"/>
          </p:nvPr>
        </p:nvSpPr>
        <p:spPr>
          <a:xfrm>
            <a:off x="900113" y="1557338"/>
            <a:ext cx="4706937" cy="25193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cs-CZ" altLang="cs-CZ" sz="2800" smtClean="0"/>
              <a:t>	</a:t>
            </a:r>
            <a:r>
              <a:rPr lang="en-US" altLang="cs-CZ" sz="2800" smtClean="0"/>
              <a:t>	</a:t>
            </a:r>
            <a:r>
              <a:rPr lang="cs-CZ" altLang="cs-CZ" sz="2800" smtClean="0"/>
              <a:t>Není jasné zda Moldavan vůbec svůj „počítač buněk“ sestrojil. Ve svém, článku popisuje mnoho problémů, ale žádné výsledky.</a:t>
            </a:r>
            <a:endParaRPr lang="en-US" altLang="cs-CZ" sz="2800" smtClean="0"/>
          </a:p>
        </p:txBody>
      </p:sp>
      <p:sp>
        <p:nvSpPr>
          <p:cNvPr id="29701" name="Text Box 8"/>
          <p:cNvSpPr txBox="1">
            <a:spLocks noChangeArrowheads="1"/>
          </p:cNvSpPr>
          <p:nvPr/>
        </p:nvSpPr>
        <p:spPr bwMode="auto">
          <a:xfrm>
            <a:off x="1187450" y="4581525"/>
            <a:ext cx="7026275" cy="1158875"/>
          </a:xfrm>
          <a:prstGeom prst="rect">
            <a:avLst/>
          </a:prstGeom>
          <a:solidFill>
            <a:srgbClr val="99CCFF"/>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800">
                <a:latin typeface="Times New Roman" pitchFamily="18" charset="0"/>
              </a:rPr>
              <a:t>Photo-Electric Technique for the Counting of Microscopical Cells </a:t>
            </a:r>
          </a:p>
          <a:p>
            <a:pPr algn="ctr">
              <a:spcBef>
                <a:spcPct val="50000"/>
              </a:spcBef>
              <a:buClrTx/>
              <a:buSzTx/>
              <a:buFontTx/>
              <a:buNone/>
            </a:pPr>
            <a:r>
              <a:rPr lang="en-US" altLang="cs-CZ" sz="1600">
                <a:latin typeface="Times New Roman" pitchFamily="18" charset="0"/>
              </a:rPr>
              <a:t>Andrew Moldavan</a:t>
            </a:r>
            <a:endParaRPr lang="en-US" altLang="cs-CZ" sz="1800">
              <a:latin typeface="Times New Roman" pitchFamily="18" charset="0"/>
            </a:endParaRPr>
          </a:p>
          <a:p>
            <a:pPr algn="ctr">
              <a:spcBef>
                <a:spcPct val="0"/>
              </a:spcBef>
              <a:buClrTx/>
              <a:buSzTx/>
              <a:buFontTx/>
              <a:buNone/>
            </a:pPr>
            <a:r>
              <a:rPr lang="en-US" altLang="cs-CZ" sz="1400">
                <a:latin typeface="Times New Roman" pitchFamily="18" charset="0"/>
              </a:rPr>
              <a:t>Montreal, Canada</a:t>
            </a:r>
          </a:p>
          <a:p>
            <a:pPr algn="ctr">
              <a:spcBef>
                <a:spcPct val="0"/>
              </a:spcBef>
              <a:buClrTx/>
              <a:buSzTx/>
              <a:buFontTx/>
              <a:buNone/>
            </a:pPr>
            <a:r>
              <a:rPr lang="en-US" altLang="cs-CZ" sz="1400">
                <a:latin typeface="Times New Roman" pitchFamily="18" charset="0"/>
              </a:rPr>
              <a:t>Science 80:188-189, 1934</a:t>
            </a:r>
            <a:endParaRPr lang="en-US" altLang="cs-CZ" sz="1800">
              <a:latin typeface="Times New Roman" pitchFamily="18" charset="0"/>
            </a:endParaRPr>
          </a:p>
        </p:txBody>
      </p:sp>
      <p:sp>
        <p:nvSpPr>
          <p:cNvPr id="29702" name="Text Box 9"/>
          <p:cNvSpPr txBox="1">
            <a:spLocks noChangeArrowheads="1"/>
          </p:cNvSpPr>
          <p:nvPr/>
        </p:nvSpPr>
        <p:spPr bwMode="auto">
          <a:xfrm>
            <a:off x="5507038" y="1484313"/>
            <a:ext cx="3230562" cy="283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i="1">
                <a:latin typeface="Times New Roman" pitchFamily="18" charset="0"/>
              </a:rPr>
              <a:t>“The purpose of the experiment is to have each microscopical cell passing through the capillary tube, register itself automatically on the photoelectric apparatus, thus creating a micro-current which can be amplified and recorded.”</a:t>
            </a:r>
          </a:p>
          <a:p>
            <a:pPr>
              <a:spcBef>
                <a:spcPct val="50000"/>
              </a:spcBef>
              <a:buClrTx/>
              <a:buSzTx/>
              <a:buFontTx/>
              <a:buNone/>
            </a:pPr>
            <a:endParaRPr lang="en-US" altLang="cs-CZ" sz="2400" b="0">
              <a:latin typeface="Times New Roman" pitchFamily="18" charset="0"/>
            </a:endParaRPr>
          </a:p>
        </p:txBody>
      </p:sp>
      <p:sp>
        <p:nvSpPr>
          <p:cNvPr id="29703" name="Text Box 11"/>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4"/>
          <p:cNvSpPr>
            <a:spLocks noChangeArrowheads="1"/>
          </p:cNvSpPr>
          <p:nvPr/>
        </p:nvSpPr>
        <p:spPr bwMode="auto">
          <a:xfrm>
            <a:off x="5764213" y="549275"/>
            <a:ext cx="3352800" cy="20701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0723" name="Rectangle 6"/>
          <p:cNvSpPr>
            <a:spLocks noChangeArrowheads="1"/>
          </p:cNvSpPr>
          <p:nvPr/>
        </p:nvSpPr>
        <p:spPr bwMode="auto">
          <a:xfrm>
            <a:off x="568325" y="631825"/>
            <a:ext cx="515302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 typeface="Wingdings" pitchFamily="2" charset="2"/>
              <a:buNone/>
            </a:pPr>
            <a:r>
              <a:rPr lang="en-US" altLang="cs-CZ" sz="2000">
                <a:solidFill>
                  <a:srgbClr val="FF3300"/>
                </a:solidFill>
              </a:rPr>
              <a:t>	Coons </a:t>
            </a:r>
            <a:r>
              <a:rPr lang="en-US" altLang="cs-CZ" sz="2000"/>
              <a:t>et al 1941</a:t>
            </a:r>
            <a:r>
              <a:rPr lang="en-US" altLang="cs-CZ" sz="2000" b="0"/>
              <a:t> – </a:t>
            </a:r>
            <a:r>
              <a:rPr lang="en-US" altLang="cs-CZ" sz="1800" b="0"/>
              <a:t>vyvinuli techniku </a:t>
            </a:r>
            <a:r>
              <a:rPr lang="cs-CZ" altLang="cs-CZ" sz="1800" b="0"/>
              <a:t>fluorescenčního </a:t>
            </a:r>
            <a:r>
              <a:rPr lang="en-US" altLang="cs-CZ" sz="1800" b="0"/>
              <a:t>zna</a:t>
            </a:r>
            <a:r>
              <a:rPr lang="cs-CZ" altLang="cs-CZ" sz="1800" b="0"/>
              <a:t>čení protilátek </a:t>
            </a:r>
            <a:r>
              <a:rPr lang="en-US" altLang="cs-CZ" sz="1800" b="0"/>
              <a:t>  - </a:t>
            </a:r>
            <a:r>
              <a:rPr lang="cs-CZ" altLang="cs-CZ" sz="1800" b="0"/>
              <a:t>označili </a:t>
            </a:r>
            <a:r>
              <a:rPr lang="en-US" altLang="cs-CZ" sz="1800" b="0"/>
              <a:t> anti</a:t>
            </a:r>
            <a:r>
              <a:rPr lang="cs-CZ" altLang="cs-CZ" sz="1800" b="0"/>
              <a:t>-</a:t>
            </a:r>
            <a:r>
              <a:rPr lang="en-US" altLang="cs-CZ" sz="1800" b="0"/>
              <a:t>pneumo</a:t>
            </a:r>
            <a:r>
              <a:rPr lang="cs-CZ" altLang="cs-CZ" sz="1800" b="0"/>
              <a:t>k</a:t>
            </a:r>
            <a:r>
              <a:rPr lang="en-US" altLang="cs-CZ" sz="1800" b="0"/>
              <a:t>o</a:t>
            </a:r>
            <a:r>
              <a:rPr lang="cs-CZ" altLang="cs-CZ" sz="1800" b="0"/>
              <a:t>kové</a:t>
            </a:r>
            <a:r>
              <a:rPr lang="en-US" altLang="cs-CZ" sz="1800" b="0"/>
              <a:t> </a:t>
            </a:r>
            <a:r>
              <a:rPr lang="cs-CZ" altLang="cs-CZ" sz="1800" b="0"/>
              <a:t>protilátky pomocí</a:t>
            </a:r>
            <a:r>
              <a:rPr lang="en-US" altLang="cs-CZ" sz="1800" b="0"/>
              <a:t> </a:t>
            </a:r>
            <a:r>
              <a:rPr lang="cs-CZ" altLang="cs-CZ" sz="1800" b="0"/>
              <a:t>antracénu. To jim umožnilo detekovat protilátky i patogeny v tkáni pomocí UV fluorescence.</a:t>
            </a:r>
            <a:endParaRPr lang="en-US" altLang="cs-CZ" sz="1800" b="0"/>
          </a:p>
        </p:txBody>
      </p:sp>
      <p:sp>
        <p:nvSpPr>
          <p:cNvPr id="30724" name="Text Box 7"/>
          <p:cNvSpPr txBox="1">
            <a:spLocks noChangeArrowheads="1"/>
          </p:cNvSpPr>
          <p:nvPr/>
        </p:nvSpPr>
        <p:spPr bwMode="auto">
          <a:xfrm>
            <a:off x="1312863" y="2989263"/>
            <a:ext cx="7461250" cy="868362"/>
          </a:xfrm>
          <a:prstGeom prst="rect">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400">
                <a:latin typeface="Times New Roman" pitchFamily="18" charset="0"/>
              </a:rPr>
              <a:t>Immunological Properties of an Antibody Containing a Fluorescent Group </a:t>
            </a:r>
          </a:p>
          <a:p>
            <a:pPr algn="ctr">
              <a:spcBef>
                <a:spcPct val="50000"/>
              </a:spcBef>
              <a:buClrTx/>
              <a:buSzTx/>
              <a:buFontTx/>
              <a:buNone/>
            </a:pPr>
            <a:r>
              <a:rPr lang="en-US" altLang="cs-CZ" sz="1200">
                <a:latin typeface="Times New Roman" pitchFamily="18" charset="0"/>
              </a:rPr>
              <a:t>Albert H. Coons, Hugh J. Creech and R. Norman Jones</a:t>
            </a:r>
            <a:endParaRPr lang="en-US" altLang="cs-CZ" sz="1400">
              <a:latin typeface="Times New Roman" pitchFamily="18" charset="0"/>
            </a:endParaRPr>
          </a:p>
          <a:p>
            <a:pPr algn="ctr">
              <a:spcBef>
                <a:spcPct val="0"/>
              </a:spcBef>
              <a:buClrTx/>
              <a:buSzTx/>
              <a:buFontTx/>
              <a:buNone/>
            </a:pPr>
            <a:r>
              <a:rPr lang="en-US" altLang="cs-CZ" sz="900">
                <a:latin typeface="Times New Roman" pitchFamily="18" charset="0"/>
              </a:rPr>
              <a:t>Department of Bacteriology and Immunology, Harvard Medical School,  and the Chemical Laboratory, Harvard University</a:t>
            </a:r>
            <a:endParaRPr lang="en-US" altLang="cs-CZ" sz="1000">
              <a:latin typeface="Times New Roman" pitchFamily="18" charset="0"/>
            </a:endParaRPr>
          </a:p>
          <a:p>
            <a:pPr algn="ctr">
              <a:spcBef>
                <a:spcPct val="0"/>
              </a:spcBef>
              <a:buClrTx/>
              <a:buSzTx/>
              <a:buFontTx/>
              <a:buNone/>
            </a:pPr>
            <a:r>
              <a:rPr lang="en-US" altLang="cs-CZ" sz="1000">
                <a:latin typeface="Times New Roman" pitchFamily="18" charset="0"/>
              </a:rPr>
              <a:t>Proc. Soc. Exp.Biol.Med. 47:200-202, 1941</a:t>
            </a:r>
          </a:p>
        </p:txBody>
      </p:sp>
      <p:sp>
        <p:nvSpPr>
          <p:cNvPr id="30725" name="Text Box 8"/>
          <p:cNvSpPr txBox="1">
            <a:spLocks noChangeArrowheads="1"/>
          </p:cNvSpPr>
          <p:nvPr/>
        </p:nvSpPr>
        <p:spPr bwMode="auto">
          <a:xfrm>
            <a:off x="5927725" y="585788"/>
            <a:ext cx="3252788"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400" b="0" i="1">
                <a:latin typeface="Times New Roman" pitchFamily="18" charset="0"/>
              </a:rPr>
              <a:t>“Moreover, when Type II and III organisms were dried on different parts of the same slide, exposed to the conjugate for 30 minutes, washed in saline and distilled water, and mounted in glycerol, individual Type III organisms could be seen with the fluorescence microscope……”</a:t>
            </a:r>
          </a:p>
        </p:txBody>
      </p:sp>
      <p:sp>
        <p:nvSpPr>
          <p:cNvPr id="30726" name="Rectangle 9"/>
          <p:cNvSpPr>
            <a:spLocks noChangeArrowheads="1"/>
          </p:cNvSpPr>
          <p:nvPr/>
        </p:nvSpPr>
        <p:spPr bwMode="auto">
          <a:xfrm>
            <a:off x="923925" y="4543425"/>
            <a:ext cx="761047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2000">
                <a:solidFill>
                  <a:srgbClr val="FF3300"/>
                </a:solidFill>
              </a:rPr>
              <a:t>	Coons a Kaplan</a:t>
            </a:r>
            <a:r>
              <a:rPr lang="en-US" altLang="cs-CZ" sz="2000"/>
              <a:t> (1950)</a:t>
            </a:r>
            <a:r>
              <a:rPr lang="en-US" altLang="cs-CZ" sz="2000" b="0"/>
              <a:t>  - </a:t>
            </a:r>
            <a:r>
              <a:rPr lang="cs-CZ" altLang="cs-CZ" sz="1800" b="0">
                <a:solidFill>
                  <a:srgbClr val="FF3300"/>
                </a:solidFill>
              </a:rPr>
              <a:t>konjugovali</a:t>
            </a:r>
            <a:r>
              <a:rPr lang="en-US" altLang="cs-CZ" sz="1800" b="0">
                <a:solidFill>
                  <a:srgbClr val="FF3300"/>
                </a:solidFill>
              </a:rPr>
              <a:t> fluorescein </a:t>
            </a:r>
            <a:r>
              <a:rPr lang="cs-CZ" altLang="cs-CZ" sz="1800" b="0">
                <a:solidFill>
                  <a:srgbClr val="FF3300"/>
                </a:solidFill>
              </a:rPr>
              <a:t>s</a:t>
            </a:r>
            <a:r>
              <a:rPr lang="en-US" altLang="cs-CZ" sz="1800" b="0">
                <a:solidFill>
                  <a:srgbClr val="FF3300"/>
                </a:solidFill>
              </a:rPr>
              <a:t> iso</a:t>
            </a:r>
            <a:r>
              <a:rPr lang="cs-CZ" altLang="cs-CZ" sz="1800" b="0">
                <a:solidFill>
                  <a:srgbClr val="FF3300"/>
                </a:solidFill>
              </a:rPr>
              <a:t>k</a:t>
            </a:r>
            <a:r>
              <a:rPr lang="en-US" altLang="cs-CZ" sz="1800" b="0">
                <a:solidFill>
                  <a:srgbClr val="FF3300"/>
                </a:solidFill>
              </a:rPr>
              <a:t>yan</a:t>
            </a:r>
            <a:r>
              <a:rPr lang="cs-CZ" altLang="cs-CZ" sz="1800" b="0">
                <a:solidFill>
                  <a:srgbClr val="FF3300"/>
                </a:solidFill>
              </a:rPr>
              <a:t>á</a:t>
            </a:r>
            <a:r>
              <a:rPr lang="en-US" altLang="cs-CZ" sz="1800" b="0">
                <a:solidFill>
                  <a:srgbClr val="FF3300"/>
                </a:solidFill>
              </a:rPr>
              <a:t>te</a:t>
            </a:r>
            <a:r>
              <a:rPr lang="cs-CZ" altLang="cs-CZ" sz="1800" b="0">
                <a:solidFill>
                  <a:srgbClr val="FF3300"/>
                </a:solidFill>
              </a:rPr>
              <a:t>m (FITC)</a:t>
            </a:r>
            <a:r>
              <a:rPr lang="en-US" altLang="cs-CZ" sz="1800" b="0"/>
              <a:t> – </a:t>
            </a:r>
            <a:r>
              <a:rPr lang="cs-CZ" altLang="cs-CZ" sz="1800" b="0"/>
              <a:t>získali lepší signál – dále od autofluorescence</a:t>
            </a:r>
            <a:r>
              <a:rPr lang="en-US" altLang="cs-CZ" sz="1800" b="0"/>
              <a:t>. </a:t>
            </a:r>
            <a:endParaRPr lang="en-US" altLang="cs-CZ" sz="2800" b="0"/>
          </a:p>
        </p:txBody>
      </p:sp>
      <p:sp>
        <p:nvSpPr>
          <p:cNvPr id="30727" name="Text Box 10"/>
          <p:cNvSpPr txBox="1">
            <a:spLocks noChangeArrowheads="1"/>
          </p:cNvSpPr>
          <p:nvPr/>
        </p:nvSpPr>
        <p:spPr bwMode="auto">
          <a:xfrm>
            <a:off x="1384300" y="5969000"/>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1263650"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Friedman</a:t>
            </a:r>
          </a:p>
        </p:txBody>
      </p:sp>
      <p:sp>
        <p:nvSpPr>
          <p:cNvPr id="31747" name="Rectangle 5"/>
          <p:cNvSpPr>
            <a:spLocks noGrp="1" noChangeArrowheads="1"/>
          </p:cNvSpPr>
          <p:nvPr>
            <p:ph type="body" sz="half" idx="1"/>
          </p:nvPr>
        </p:nvSpPr>
        <p:spPr>
          <a:xfrm>
            <a:off x="1416050" y="1773238"/>
            <a:ext cx="7618413"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2800" b="1" smtClean="0"/>
              <a:t>	Friedman (1950)</a:t>
            </a:r>
            <a:r>
              <a:rPr lang="en-US" altLang="cs-CZ" sz="2800" smtClean="0"/>
              <a:t> – </a:t>
            </a:r>
            <a:r>
              <a:rPr lang="cs-CZ" altLang="cs-CZ" sz="2800" smtClean="0"/>
              <a:t>kombinoval kyselý fuchsin, akridinovou žlut´</a:t>
            </a:r>
            <a:r>
              <a:rPr lang="en-US" altLang="cs-CZ" sz="2800" smtClean="0"/>
              <a:t>a berberin </a:t>
            </a:r>
            <a:r>
              <a:rPr lang="cs-CZ" altLang="cs-CZ" sz="2800" smtClean="0"/>
              <a:t>pro detekci </a:t>
            </a:r>
            <a:r>
              <a:rPr lang="en-US" altLang="cs-CZ" sz="2800" smtClean="0"/>
              <a:t>bun</a:t>
            </a:r>
            <a:r>
              <a:rPr lang="cs-CZ" altLang="cs-CZ" sz="2800" smtClean="0"/>
              <a:t>ěk nádorů dělohy </a:t>
            </a:r>
            <a:r>
              <a:rPr lang="en-US" altLang="cs-CZ" sz="2800" smtClean="0"/>
              <a:t> </a:t>
            </a:r>
            <a:r>
              <a:rPr lang="cs-CZ" altLang="cs-CZ" sz="2800" smtClean="0"/>
              <a:t>pomocí</a:t>
            </a:r>
            <a:r>
              <a:rPr lang="en-US" altLang="cs-CZ" sz="2800" smtClean="0"/>
              <a:t>  fluoresce</a:t>
            </a:r>
            <a:r>
              <a:rPr lang="cs-CZ" altLang="cs-CZ" sz="2800" smtClean="0"/>
              <a:t>nčního</a:t>
            </a:r>
            <a:r>
              <a:rPr lang="en-US" altLang="cs-CZ" sz="2800" smtClean="0"/>
              <a:t> microskop</a:t>
            </a:r>
            <a:r>
              <a:rPr lang="cs-CZ" altLang="cs-CZ" sz="2800" smtClean="0"/>
              <a:t>u</a:t>
            </a:r>
            <a:endParaRPr lang="en-US" altLang="cs-CZ" sz="2800" smtClean="0"/>
          </a:p>
        </p:txBody>
      </p:sp>
      <p:pic>
        <p:nvPicPr>
          <p:cNvPr id="31748" name="Picture 6" descr="42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3663950"/>
            <a:ext cx="14668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p:cNvSpPr txBox="1">
            <a:spLocks noChangeArrowheads="1"/>
          </p:cNvSpPr>
          <p:nvPr/>
        </p:nvSpPr>
        <p:spPr bwMode="auto">
          <a:xfrm>
            <a:off x="3654425" y="3657600"/>
            <a:ext cx="26225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New Roman" pitchFamily="18" charset="0"/>
              </a:rPr>
              <a:t>Acid Fuchsin</a:t>
            </a:r>
          </a:p>
          <a:p>
            <a:pPr>
              <a:spcBef>
                <a:spcPct val="0"/>
              </a:spcBef>
              <a:buClrTx/>
              <a:buSzTx/>
              <a:buFontTx/>
              <a:buNone/>
            </a:pPr>
            <a:endParaRPr lang="cs-CZ" altLang="cs-CZ" sz="1800" b="0">
              <a:latin typeface="Times New Roman" pitchFamily="18" charset="0"/>
            </a:endParaRPr>
          </a:p>
          <a:p>
            <a:pPr>
              <a:spcBef>
                <a:spcPct val="0"/>
              </a:spcBef>
              <a:buClrTx/>
              <a:buSzTx/>
              <a:buFontTx/>
              <a:buNone/>
            </a:pPr>
            <a:r>
              <a:rPr lang="en-US" altLang="cs-CZ" sz="1800" b="0">
                <a:latin typeface="Times New Roman" pitchFamily="18" charset="0"/>
              </a:rPr>
              <a:t>Acid magenta</a:t>
            </a:r>
            <a:br>
              <a:rPr lang="en-US" altLang="cs-CZ" sz="1800" b="0">
                <a:latin typeface="Times New Roman" pitchFamily="18" charset="0"/>
              </a:rPr>
            </a:br>
            <a:r>
              <a:rPr lang="en-US" altLang="cs-CZ" sz="1800" b="0">
                <a:latin typeface="Times New Roman" pitchFamily="18" charset="0"/>
              </a:rPr>
              <a:t>Acid rubin</a:t>
            </a:r>
            <a:br>
              <a:rPr lang="en-US" altLang="cs-CZ" sz="1800" b="0">
                <a:latin typeface="Times New Roman" pitchFamily="18" charset="0"/>
              </a:rPr>
            </a:br>
            <a:r>
              <a:rPr lang="en-US" altLang="cs-CZ" sz="1800" b="0">
                <a:latin typeface="Times New Roman" pitchFamily="18" charset="0"/>
              </a:rPr>
              <a:t>Acid roseine</a:t>
            </a:r>
          </a:p>
          <a:p>
            <a:pPr>
              <a:spcBef>
                <a:spcPct val="0"/>
              </a:spcBef>
              <a:buClrTx/>
              <a:buSzTx/>
              <a:buFontTx/>
              <a:buNone/>
            </a:pPr>
            <a:endParaRPr lang="en-US" altLang="cs-CZ" sz="1800" b="0">
              <a:latin typeface="Times New Roman" pitchFamily="18" charset="0"/>
            </a:endParaRPr>
          </a:p>
          <a:p>
            <a:pPr>
              <a:spcBef>
                <a:spcPct val="0"/>
              </a:spcBef>
              <a:buClrTx/>
              <a:buSzTx/>
              <a:buFontTx/>
              <a:buNone/>
            </a:pPr>
            <a:r>
              <a:rPr lang="en-US" altLang="cs-CZ" sz="1800" b="0">
                <a:latin typeface="Times New Roman" pitchFamily="18" charset="0"/>
              </a:rPr>
              <a:t>Absorption Max 540-545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246188"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von Bertalanffy &amp; Bickis</a:t>
            </a:r>
          </a:p>
        </p:txBody>
      </p:sp>
      <p:sp>
        <p:nvSpPr>
          <p:cNvPr id="32771" name="Text Box 5"/>
          <p:cNvSpPr txBox="1">
            <a:spLocks noChangeArrowheads="1"/>
          </p:cNvSpPr>
          <p:nvPr/>
        </p:nvSpPr>
        <p:spPr bwMode="auto">
          <a:xfrm>
            <a:off x="1068388" y="1722438"/>
            <a:ext cx="8183562" cy="31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6000"/>
              </a:lnSpc>
              <a:spcBef>
                <a:spcPct val="0"/>
              </a:spcBef>
              <a:buClrTx/>
              <a:buSzTx/>
              <a:buFontTx/>
              <a:buNone/>
            </a:pPr>
            <a:r>
              <a:rPr lang="en-US" altLang="cs-CZ" sz="1600">
                <a:latin typeface="Tahoma" pitchFamily="34" charset="0"/>
              </a:rPr>
              <a:t>Ludwig von Bertalanffy (1901-1972)</a:t>
            </a:r>
            <a:r>
              <a:rPr lang="en-US" altLang="cs-CZ" sz="1600" b="0">
                <a:latin typeface="Tahoma" pitchFamily="34" charset="0"/>
              </a:rPr>
              <a:t> </a:t>
            </a:r>
          </a:p>
          <a:p>
            <a:pPr>
              <a:lnSpc>
                <a:spcPct val="96000"/>
              </a:lnSpc>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solidFill>
                  <a:srgbClr val="FF3300"/>
                </a:solidFill>
                <a:latin typeface="Tahoma" pitchFamily="34" charset="0"/>
              </a:rPr>
              <a:t>von Bertalanffy &amp; Bickis    </a:t>
            </a:r>
            <a:r>
              <a:rPr lang="en-US" altLang="cs-CZ" sz="1600" b="0">
                <a:latin typeface="Tahoma" pitchFamily="34" charset="0"/>
              </a:rPr>
              <a:t>(1956)  </a:t>
            </a: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a:t>
            </a:r>
            <a:r>
              <a:rPr lang="en-US" altLang="cs-CZ" sz="1600" b="0">
                <a:solidFill>
                  <a:schemeClr val="accent2"/>
                </a:solidFill>
                <a:latin typeface="Tahoma" pitchFamily="34" charset="0"/>
              </a:rPr>
              <a:t>metachromatic</a:t>
            </a:r>
            <a:r>
              <a:rPr lang="cs-CZ" altLang="cs-CZ" sz="1600" b="0">
                <a:solidFill>
                  <a:schemeClr val="accent2"/>
                </a:solidFill>
                <a:latin typeface="Tahoma" pitchFamily="34" charset="0"/>
              </a:rPr>
              <a:t>ká</a:t>
            </a:r>
            <a:r>
              <a:rPr lang="en-US" altLang="cs-CZ" sz="1600" b="0">
                <a:solidFill>
                  <a:schemeClr val="accent2"/>
                </a:solidFill>
                <a:latin typeface="Tahoma" pitchFamily="34" charset="0"/>
              </a:rPr>
              <a:t> fluorescence  </a:t>
            </a:r>
            <a:r>
              <a:rPr lang="cs-CZ" altLang="cs-CZ" sz="1600" b="0">
                <a:solidFill>
                  <a:schemeClr val="accent2"/>
                </a:solidFill>
                <a:latin typeface="Tahoma" pitchFamily="34" charset="0"/>
              </a:rPr>
              <a:t>Akridinové oranže</a:t>
            </a:r>
            <a:r>
              <a:rPr lang="en-US" altLang="cs-CZ" sz="1600" b="0">
                <a:latin typeface="Tahoma" pitchFamily="34" charset="0"/>
              </a:rPr>
              <a:t>  </a:t>
            </a:r>
            <a:r>
              <a:rPr lang="cs-CZ" altLang="cs-CZ" sz="1600" b="0">
                <a:latin typeface="Tahoma" pitchFamily="34" charset="0"/>
              </a:rPr>
              <a:t>byla  použita pro detekci RNA v tkáni</a:t>
            </a:r>
            <a:endParaRPr lang="en-US" altLang="cs-CZ" sz="1600" b="0">
              <a:latin typeface="Tahoma" pitchFamily="34" charset="0"/>
            </a:endParaRP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p</a:t>
            </a:r>
            <a:r>
              <a:rPr lang="cs-CZ" altLang="cs-CZ" sz="1600" b="0">
                <a:latin typeface="Tahoma" pitchFamily="34" charset="0"/>
              </a:rPr>
              <a:t>oužili ji také pro rozlišení normálních a nádorových buněk</a:t>
            </a:r>
            <a:r>
              <a:rPr lang="en-US" altLang="cs-CZ" sz="1600" b="0">
                <a:latin typeface="Tahoma" pitchFamily="34" charset="0"/>
              </a:rPr>
              <a:t> </a:t>
            </a:r>
          </a:p>
          <a:p>
            <a:pPr>
              <a:spcBef>
                <a:spcPct val="0"/>
              </a:spcBef>
              <a:buClrTx/>
              <a:buSzTx/>
              <a:buFontTx/>
              <a:buNone/>
            </a:pPr>
            <a:endParaRPr lang="en-US" altLang="cs-CZ" sz="1600" b="0">
              <a:latin typeface="Tahoma" pitchFamily="34" charset="0"/>
            </a:endParaRPr>
          </a:p>
          <a:p>
            <a:pPr lvl="2">
              <a:lnSpc>
                <a:spcPct val="96000"/>
              </a:lnSpc>
              <a:spcBef>
                <a:spcPct val="0"/>
              </a:spcBef>
              <a:buFontTx/>
              <a:buNone/>
            </a:pPr>
            <a:r>
              <a:rPr lang="en-US" altLang="cs-CZ" sz="1600">
                <a:latin typeface="Tahoma" pitchFamily="34" charset="0"/>
              </a:rPr>
              <a:t>	</a:t>
            </a:r>
            <a:endParaRPr lang="en-US" altLang="cs-CZ" sz="1600" b="0">
              <a:latin typeface="Tahoma" pitchFamily="34" charset="0"/>
            </a:endParaRPr>
          </a:p>
          <a:p>
            <a:pPr>
              <a:lnSpc>
                <a:spcPct val="85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p:txBody>
      </p:sp>
      <p:pic>
        <p:nvPicPr>
          <p:cNvPr id="32772" name="Picture 6" descr="46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4300538"/>
            <a:ext cx="3190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txBox="1">
            <a:spLocks noChangeArrowheads="1"/>
          </p:cNvSpPr>
          <p:nvPr/>
        </p:nvSpPr>
        <p:spPr bwMode="auto">
          <a:xfrm>
            <a:off x="5503863" y="4606925"/>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a:latin typeface="Times New Roman" pitchFamily="18" charset="0"/>
              </a:rPr>
              <a:t>Absorption Max 467 nm</a:t>
            </a:r>
          </a:p>
        </p:txBody>
      </p:sp>
      <p:sp>
        <p:nvSpPr>
          <p:cNvPr id="3277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300163" y="1052513"/>
            <a:ext cx="7772400" cy="1143000"/>
          </a:xfrm>
        </p:spPr>
        <p:txBody>
          <a:bodyPr/>
          <a:lstStyle/>
          <a:p>
            <a:pPr eaLnBrk="1" hangingPunct="1"/>
            <a:r>
              <a:rPr lang="en-US" altLang="cs-CZ" b="1" smtClean="0">
                <a:hlinkClick r:id="rId3"/>
              </a:rPr>
              <a:t>Stain Your Own Cell</a:t>
            </a:r>
            <a:br>
              <a:rPr lang="en-US" altLang="cs-CZ" b="1" smtClean="0">
                <a:hlinkClick r:id="rId3"/>
              </a:rPr>
            </a:br>
            <a:endParaRPr lang="en-US" altLang="cs-CZ" smtClean="0">
              <a:hlinkClick r:id="rId3"/>
            </a:endParaRPr>
          </a:p>
        </p:txBody>
      </p:sp>
      <p:pic>
        <p:nvPicPr>
          <p:cNvPr id="25603" name="Picture 5" descr="Thermo Fisher Scientifi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916113"/>
            <a:ext cx="17335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3888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4"/>
          <p:cNvSpPr>
            <a:spLocks noChangeArrowheads="1"/>
          </p:cNvSpPr>
          <p:nvPr/>
        </p:nvSpPr>
        <p:spPr bwMode="auto">
          <a:xfrm>
            <a:off x="5813425" y="982663"/>
            <a:ext cx="2997200" cy="23749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4819" name="Rectangle 5"/>
          <p:cNvSpPr>
            <a:spLocks noChangeArrowheads="1"/>
          </p:cNvSpPr>
          <p:nvPr/>
        </p:nvSpPr>
        <p:spPr bwMode="auto">
          <a:xfrm>
            <a:off x="111601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4400" b="0">
                <a:solidFill>
                  <a:schemeClr val="tx2"/>
                </a:solidFill>
                <a:latin typeface="Times New Roman" pitchFamily="18" charset="0"/>
              </a:rPr>
              <a:t>P.J. Crossland-Taylor</a:t>
            </a:r>
          </a:p>
        </p:txBody>
      </p:sp>
      <p:sp>
        <p:nvSpPr>
          <p:cNvPr id="34820" name="Rectangle 6"/>
          <p:cNvSpPr>
            <a:spLocks noChangeArrowheads="1"/>
          </p:cNvSpPr>
          <p:nvPr/>
        </p:nvSpPr>
        <p:spPr bwMode="auto">
          <a:xfrm>
            <a:off x="1042988" y="1125538"/>
            <a:ext cx="77724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cs-CZ" altLang="cs-CZ" b="0"/>
              <a:t>„</a:t>
            </a:r>
            <a:r>
              <a:rPr lang="en-US" altLang="cs-CZ" b="0"/>
              <a:t>Sheath Flow</a:t>
            </a:r>
            <a:r>
              <a:rPr lang="cs-CZ" altLang="cs-CZ" b="0"/>
              <a:t>“</a:t>
            </a:r>
            <a:r>
              <a:rPr lang="en-US" altLang="cs-CZ" b="0"/>
              <a:t> </a:t>
            </a:r>
            <a:r>
              <a:rPr lang="cs-CZ" altLang="cs-CZ" b="0"/>
              <a:t>p</a:t>
            </a:r>
            <a:r>
              <a:rPr lang="en-US" altLang="cs-CZ" b="0"/>
              <a:t>rinc</a:t>
            </a:r>
            <a:r>
              <a:rPr lang="cs-CZ" altLang="cs-CZ" b="0"/>
              <a:t>ip</a:t>
            </a:r>
            <a:endParaRPr lang="en-US" altLang="cs-CZ" b="0"/>
          </a:p>
          <a:p>
            <a:pPr eaLnBrk="1" hangingPunct="1">
              <a:lnSpc>
                <a:spcPct val="90000"/>
              </a:lnSpc>
              <a:buFont typeface="Wingdings" pitchFamily="2" charset="2"/>
              <a:buNone/>
            </a:pPr>
            <a:r>
              <a:rPr lang="en-US" altLang="cs-CZ" sz="1800" b="0" i="1"/>
              <a:t>	</a:t>
            </a:r>
          </a:p>
          <a:p>
            <a:pPr eaLnBrk="1" hangingPunct="1">
              <a:buFont typeface="Wingdings" pitchFamily="2" charset="2"/>
              <a:buNone/>
            </a:pPr>
            <a:endParaRPr lang="en-US" altLang="cs-CZ" sz="1800" b="0" i="1"/>
          </a:p>
        </p:txBody>
      </p:sp>
      <p:sp>
        <p:nvSpPr>
          <p:cNvPr id="34821" name="Text Box 9"/>
          <p:cNvSpPr txBox="1">
            <a:spLocks noChangeArrowheads="1"/>
          </p:cNvSpPr>
          <p:nvPr/>
        </p:nvSpPr>
        <p:spPr bwMode="auto">
          <a:xfrm>
            <a:off x="5867400" y="1027113"/>
            <a:ext cx="2965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en-US" altLang="cs-CZ" sz="1600" b="0" i="1">
                <a:latin typeface="Times New Roman" pitchFamily="18" charset="0"/>
              </a:rPr>
              <a:t>“Provided there is no turbulence, the wide column of particles will then be accelerated to form a narrow column surrounded by fluid of the same refractive index which in turn is enclosed in a tube which will not interfere with observation of its axial content.”</a:t>
            </a:r>
            <a:endParaRPr lang="en-US" altLang="cs-CZ" sz="2800" b="0">
              <a:latin typeface="Times New Roman" pitchFamily="18" charset="0"/>
            </a:endParaRPr>
          </a:p>
        </p:txBody>
      </p:sp>
      <p:sp>
        <p:nvSpPr>
          <p:cNvPr id="34822" name="Text Box 10"/>
          <p:cNvSpPr txBox="1">
            <a:spLocks noChangeArrowheads="1"/>
          </p:cNvSpPr>
          <p:nvPr/>
        </p:nvSpPr>
        <p:spPr bwMode="auto">
          <a:xfrm>
            <a:off x="900113" y="66135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34823" name="Picture 1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643438" y="3509963"/>
            <a:ext cx="4275137" cy="15192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6175375"/>
            <a:ext cx="3563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73238"/>
            <a:ext cx="3371850"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094288"/>
            <a:ext cx="41306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5843" name="Rectangle 5"/>
          <p:cNvSpPr>
            <a:spLocks noGrp="1" noChangeArrowheads="1"/>
          </p:cNvSpPr>
          <p:nvPr>
            <p:ph type="body"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5844"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5845" name="Group 12"/>
          <p:cNvGrpSpPr>
            <a:grpSpLocks/>
          </p:cNvGrpSpPr>
          <p:nvPr/>
        </p:nvGrpSpPr>
        <p:grpSpPr bwMode="auto">
          <a:xfrm>
            <a:off x="6011863" y="2493963"/>
            <a:ext cx="2925762" cy="4364037"/>
            <a:chOff x="210" y="1518"/>
            <a:chExt cx="1843" cy="2749"/>
          </a:xfrm>
        </p:grpSpPr>
        <p:pic>
          <p:nvPicPr>
            <p:cNvPr id="35849"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5846"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5847"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3584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6867" name="Rectangle 7"/>
          <p:cNvSpPr>
            <a:spLocks noGrp="1" noChangeArrowheads="1"/>
          </p:cNvSpPr>
          <p:nvPr>
            <p:ph type="body" idx="1"/>
          </p:nvPr>
        </p:nvSpPr>
        <p:spPr>
          <a:xfrm>
            <a:off x="1042988" y="1331913"/>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smtClean="0"/>
              <a:t>H</a:t>
            </a:r>
            <a:r>
              <a:rPr lang="en-US" altLang="cs-CZ" sz="2400" smtClean="0"/>
              <a:t>emocytometer</a:t>
            </a:r>
            <a:r>
              <a:rPr lang="cs-CZ" altLang="cs-CZ" sz="2400" smtClean="0"/>
              <a:t> (B</a:t>
            </a:r>
            <a:r>
              <a:rPr lang="en-US" altLang="cs-CZ" sz="2400" smtClean="0">
                <a:cs typeface="Arial" pitchFamily="34" charset="0"/>
              </a:rPr>
              <a:t>ü</a:t>
            </a:r>
            <a:r>
              <a:rPr lang="cs-CZ" altLang="cs-CZ" sz="2400" smtClean="0"/>
              <a:t>rkerova komůrka)</a:t>
            </a:r>
            <a:r>
              <a:rPr lang="en-US" altLang="cs-CZ" sz="2400" smtClean="0"/>
              <a:t> </a:t>
            </a:r>
            <a:r>
              <a:rPr lang="cs-CZ" altLang="cs-CZ" sz="2400" smtClean="0"/>
              <a:t>byla standardem pro počítání buněk do </a:t>
            </a:r>
            <a:r>
              <a:rPr lang="en-US" altLang="cs-CZ" sz="2400" smtClean="0"/>
              <a:t>~</a:t>
            </a:r>
            <a:r>
              <a:rPr lang="cs-CZ" altLang="cs-CZ" sz="2400" smtClean="0"/>
              <a:t> 1950</a:t>
            </a:r>
            <a:endParaRPr lang="en-US" altLang="cs-CZ" sz="2400" smtClean="0"/>
          </a:p>
          <a:p>
            <a:pPr eaLnBrk="1" hangingPunct="1">
              <a:lnSpc>
                <a:spcPct val="90000"/>
              </a:lnSpc>
            </a:pPr>
            <a:r>
              <a:rPr lang="cs-CZ" altLang="cs-CZ" sz="2400" smtClean="0"/>
              <a:t>Rozměry jsou</a:t>
            </a:r>
            <a:r>
              <a:rPr lang="en-US" altLang="cs-CZ" sz="2400" smtClean="0"/>
              <a:t> 3x3x0.1 mm. </a:t>
            </a:r>
            <a:r>
              <a:rPr lang="cs-CZ" altLang="cs-CZ" sz="2400" smtClean="0"/>
              <a:t>Obvykle jsou červené krvinky (</a:t>
            </a:r>
            <a:r>
              <a:rPr lang="en-US" altLang="cs-CZ" sz="2400" smtClean="0"/>
              <a:t>1 x 10</a:t>
            </a:r>
            <a:r>
              <a:rPr lang="en-US" altLang="cs-CZ" sz="2400" baseline="30000" smtClean="0"/>
              <a:t>6</a:t>
            </a:r>
            <a:r>
              <a:rPr lang="en-US" altLang="cs-CZ" sz="2400" smtClean="0"/>
              <a:t>/mm</a:t>
            </a:r>
            <a:r>
              <a:rPr lang="en-US" altLang="cs-CZ" sz="2400" baseline="30000" smtClean="0"/>
              <a:t>3</a:t>
            </a:r>
            <a:r>
              <a:rPr lang="en-US" altLang="cs-CZ" sz="2400" smtClean="0"/>
              <a:t> </a:t>
            </a:r>
            <a:r>
              <a:rPr lang="cs-CZ" altLang="cs-CZ" sz="2400" smtClean="0"/>
              <a:t>)počítány po naředění</a:t>
            </a:r>
            <a:r>
              <a:rPr lang="en-US" altLang="cs-CZ" sz="2400" smtClean="0"/>
              <a:t> 1:200 </a:t>
            </a:r>
            <a:endParaRPr lang="cs-CZ" altLang="cs-CZ" sz="2400" smtClean="0"/>
          </a:p>
          <a:p>
            <a:pPr eaLnBrk="1" hangingPunct="1">
              <a:lnSpc>
                <a:spcPct val="90000"/>
              </a:lnSpc>
            </a:pPr>
            <a:r>
              <a:rPr lang="en-US" altLang="cs-CZ" sz="2400" smtClean="0"/>
              <a:t>Leukocyt</a:t>
            </a:r>
            <a:r>
              <a:rPr lang="cs-CZ" altLang="cs-CZ" sz="2400" smtClean="0"/>
              <a:t>y</a:t>
            </a:r>
            <a:r>
              <a:rPr lang="en-US" altLang="cs-CZ" sz="2400" smtClean="0"/>
              <a:t> (5x10</a:t>
            </a:r>
            <a:r>
              <a:rPr lang="en-US" altLang="cs-CZ" sz="2400" baseline="30000" smtClean="0"/>
              <a:t>3</a:t>
            </a:r>
            <a:r>
              <a:rPr lang="en-US" altLang="cs-CZ" sz="2400" smtClean="0"/>
              <a:t>/mm</a:t>
            </a:r>
            <a:r>
              <a:rPr lang="en-US" altLang="cs-CZ" sz="2400" baseline="30000" smtClean="0"/>
              <a:t>3</a:t>
            </a:r>
            <a:r>
              <a:rPr lang="en-US" altLang="cs-CZ" sz="2400" smtClean="0"/>
              <a:t>) </a:t>
            </a:r>
            <a:r>
              <a:rPr lang="cs-CZ" altLang="cs-CZ" sz="2400" smtClean="0"/>
              <a:t>jsou ředěny</a:t>
            </a:r>
            <a:r>
              <a:rPr lang="en-US" altLang="cs-CZ" sz="2400" smtClean="0"/>
              <a:t> 1:10 </a:t>
            </a:r>
            <a:r>
              <a:rPr lang="cs-CZ" altLang="cs-CZ" sz="2400" smtClean="0"/>
              <a:t>v roztoku lyzujícím červené krvinky</a:t>
            </a:r>
          </a:p>
          <a:p>
            <a:pPr eaLnBrk="1" hangingPunct="1">
              <a:lnSpc>
                <a:spcPct val="90000"/>
              </a:lnSpc>
            </a:pPr>
            <a:r>
              <a:rPr lang="cs-CZ" altLang="cs-CZ" sz="2400" smtClean="0"/>
              <a:t>Statistická chyba:</a:t>
            </a:r>
            <a:r>
              <a:rPr lang="en-US" altLang="cs-CZ" sz="2400" smtClean="0">
                <a:sym typeface="Bookshelf Symbol 2" pitchFamily="2" charset="2"/>
              </a:rPr>
              <a:t> </a:t>
            </a:r>
          </a:p>
          <a:p>
            <a:pPr lvl="1" eaLnBrk="1" hangingPunct="1">
              <a:lnSpc>
                <a:spcPct val="90000"/>
              </a:lnSpc>
            </a:pPr>
            <a:r>
              <a:rPr lang="en-US" altLang="cs-CZ" sz="2000" smtClean="0">
                <a:sym typeface="Bookshelf Symbol 2" pitchFamily="2" charset="2"/>
              </a:rPr>
              <a:t>	k</a:t>
            </a:r>
            <a:r>
              <a:rPr lang="cs-CZ" altLang="cs-CZ" sz="2000" smtClean="0">
                <a:sym typeface="Bookshelf Symbol 2" pitchFamily="2" charset="2"/>
              </a:rPr>
              <a:t>oeficient variance</a:t>
            </a:r>
            <a:r>
              <a:rPr lang="en-US" altLang="cs-CZ" sz="2000" smtClean="0">
                <a:sym typeface="Bookshelf Symbol 2" pitchFamily="2" charset="2"/>
              </a:rPr>
              <a:t> (CV) </a:t>
            </a:r>
            <a:r>
              <a:rPr lang="cs-CZ" altLang="cs-CZ" sz="2000" smtClean="0">
                <a:sym typeface="Bookshelf Symbol 2" pitchFamily="2" charset="2"/>
              </a:rPr>
              <a:t>je při </a:t>
            </a:r>
            <a:r>
              <a:rPr lang="en-US" altLang="cs-CZ" sz="2000" smtClean="0">
                <a:sym typeface="Bookshelf Symbol 2" pitchFamily="2" charset="2"/>
              </a:rPr>
              <a:t>500 </a:t>
            </a:r>
            <a:r>
              <a:rPr lang="cs-CZ" altLang="cs-CZ" sz="2000" smtClean="0">
                <a:sym typeface="Bookshelf Symbol 2" pitchFamily="2" charset="2"/>
              </a:rPr>
              <a:t>spočítaných buňkách</a:t>
            </a:r>
            <a:r>
              <a:rPr lang="en-US" altLang="cs-CZ" sz="2000" smtClean="0">
                <a:sym typeface="Bookshelf Symbol 2" pitchFamily="2" charset="2"/>
              </a:rPr>
              <a:t> 4.4% </a:t>
            </a:r>
          </a:p>
          <a:p>
            <a:pPr lvl="1" eaLnBrk="1" hangingPunct="1">
              <a:lnSpc>
                <a:spcPct val="90000"/>
              </a:lnSpc>
            </a:pPr>
            <a:r>
              <a:rPr lang="en-US" altLang="cs-CZ" sz="2000" smtClean="0">
                <a:sym typeface="Bookshelf Symbol 2" pitchFamily="2" charset="2"/>
              </a:rPr>
              <a:t>	</a:t>
            </a:r>
            <a:r>
              <a:rPr lang="cs-CZ" altLang="cs-CZ" sz="2000" smtClean="0">
                <a:sym typeface="Bookshelf Symbol 2" pitchFamily="2" charset="2"/>
              </a:rPr>
              <a:t>chyba pipetování a ředění je </a:t>
            </a:r>
            <a:r>
              <a:rPr lang="en-US" altLang="cs-CZ" sz="2000" smtClean="0">
                <a:sym typeface="Bookshelf Symbol 2" pitchFamily="2" charset="2"/>
              </a:rPr>
              <a:t>~ 10%</a:t>
            </a:r>
          </a:p>
        </p:txBody>
      </p:sp>
      <p:sp>
        <p:nvSpPr>
          <p:cNvPr id="36868"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686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78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cs-CZ" altLang="cs-CZ" smtClean="0"/>
              <a:t>Seminář studentů</a:t>
            </a:r>
          </a:p>
        </p:txBody>
      </p:sp>
      <p:sp>
        <p:nvSpPr>
          <p:cNvPr id="5123" name="Rectangle 3"/>
          <p:cNvSpPr>
            <a:spLocks noGrp="1" noChangeArrowheads="1"/>
          </p:cNvSpPr>
          <p:nvPr>
            <p:ph type="body" idx="1"/>
          </p:nvPr>
        </p:nvSpPr>
        <p:spPr>
          <a:xfrm>
            <a:off x="1173163" y="1484313"/>
            <a:ext cx="7772400" cy="4897437"/>
          </a:xfrm>
        </p:spPr>
        <p:txBody>
          <a:bodyPr/>
          <a:lstStyle/>
          <a:p>
            <a:pPr eaLnBrk="1" hangingPunct="1">
              <a:lnSpc>
                <a:spcPct val="80000"/>
              </a:lnSpc>
            </a:pPr>
            <a:r>
              <a:rPr lang="cs-CZ" altLang="cs-CZ" sz="2800" dirty="0" smtClean="0"/>
              <a:t>Téma semináře: </a:t>
            </a:r>
            <a:r>
              <a:rPr lang="cs-CZ" altLang="cs-CZ" sz="2800" b="1" dirty="0" smtClean="0">
                <a:solidFill>
                  <a:srgbClr val="FF0000"/>
                </a:solidFill>
              </a:rPr>
              <a:t>Jak ve své DP/DSP používám/chci použít/ mohl bych použít metody analytické </a:t>
            </a:r>
            <a:r>
              <a:rPr lang="cs-CZ" altLang="cs-CZ" sz="2800" b="1" dirty="0" err="1" smtClean="0">
                <a:solidFill>
                  <a:srgbClr val="FF0000"/>
                </a:solidFill>
              </a:rPr>
              <a:t>cytometrie</a:t>
            </a:r>
            <a:r>
              <a:rPr lang="cs-CZ" altLang="cs-CZ" sz="2800" b="1" dirty="0" smtClean="0">
                <a:solidFill>
                  <a:srgbClr val="FF0000"/>
                </a:solidFill>
              </a:rPr>
              <a:t>.</a:t>
            </a:r>
            <a:endParaRPr lang="cs-CZ" altLang="cs-CZ" sz="2800" dirty="0"/>
          </a:p>
          <a:p>
            <a:pPr eaLnBrk="1" hangingPunct="1">
              <a:lnSpc>
                <a:spcPct val="80000"/>
              </a:lnSpc>
            </a:pPr>
            <a:r>
              <a:rPr lang="cs-CZ" altLang="cs-CZ" sz="2800" dirty="0" smtClean="0"/>
              <a:t>Cílem je demonstrovat pochopení principů ze kterých vychází a jejich uplatnění v biologii.</a:t>
            </a:r>
          </a:p>
          <a:p>
            <a:pPr eaLnBrk="1" hangingPunct="1">
              <a:lnSpc>
                <a:spcPct val="80000"/>
              </a:lnSpc>
            </a:pPr>
            <a:r>
              <a:rPr lang="cs-CZ" altLang="cs-CZ" sz="2800" dirty="0" smtClean="0"/>
              <a:t>Prezentace musí být připravena </a:t>
            </a:r>
            <a:r>
              <a:rPr lang="en-US" altLang="cs-CZ" sz="2800" dirty="0" smtClean="0"/>
              <a:t>nap</a:t>
            </a:r>
            <a:r>
              <a:rPr lang="cs-CZ" altLang="cs-CZ" sz="2800" dirty="0" smtClean="0"/>
              <a:t>ř. v PowerPoint(u). Prezentaci je </a:t>
            </a:r>
            <a:r>
              <a:rPr lang="cs-CZ" altLang="cs-CZ" sz="2800" b="1" dirty="0" smtClean="0">
                <a:solidFill>
                  <a:srgbClr val="FF0000"/>
                </a:solidFill>
              </a:rPr>
              <a:t>doporučeno předložit v předstihu</a:t>
            </a:r>
            <a:r>
              <a:rPr lang="cs-CZ" altLang="cs-CZ" sz="2800" dirty="0" smtClean="0"/>
              <a:t> přednášejícímu ke konzultaci a posouzení.</a:t>
            </a:r>
          </a:p>
          <a:p>
            <a:pPr eaLnBrk="1" hangingPunct="1">
              <a:lnSpc>
                <a:spcPct val="80000"/>
              </a:lnSpc>
            </a:pPr>
            <a:r>
              <a:rPr lang="cs-CZ" altLang="cs-CZ" sz="2800" dirty="0" smtClean="0"/>
              <a:t>Délka prezentace je </a:t>
            </a:r>
            <a:r>
              <a:rPr lang="cs-CZ" altLang="cs-CZ" sz="2800" dirty="0"/>
              <a:t>5</a:t>
            </a:r>
            <a:r>
              <a:rPr lang="cs-CZ" altLang="cs-CZ" sz="2800" dirty="0" smtClean="0"/>
              <a:t> minut</a:t>
            </a:r>
            <a:r>
              <a:rPr lang="cs-CZ" altLang="cs-CZ" sz="2800" dirty="0"/>
              <a:t> </a:t>
            </a:r>
            <a:r>
              <a:rPr lang="cs-CZ" altLang="cs-CZ" sz="2800" dirty="0" smtClean="0"/>
              <a:t>(</a:t>
            </a:r>
            <a:r>
              <a:rPr lang="en-US" altLang="cs-CZ" sz="2800" dirty="0" smtClean="0"/>
              <a:t>~ </a:t>
            </a:r>
            <a:r>
              <a:rPr lang="cs-CZ" altLang="cs-CZ" sz="2800" dirty="0" smtClean="0"/>
              <a:t>2 min představení </a:t>
            </a:r>
            <a:r>
              <a:rPr lang="en-US" altLang="cs-CZ" sz="2800" dirty="0" err="1" smtClean="0"/>
              <a:t>podsta</a:t>
            </a:r>
            <a:r>
              <a:rPr lang="cs-CZ" altLang="cs-CZ" sz="2800" dirty="0" smtClean="0"/>
              <a:t>t</a:t>
            </a:r>
            <a:r>
              <a:rPr lang="en-US" altLang="cs-CZ" sz="2800" dirty="0" smtClean="0"/>
              <a:t>y </a:t>
            </a:r>
            <a:r>
              <a:rPr lang="cs-CZ" altLang="cs-CZ" sz="2800" dirty="0" smtClean="0"/>
              <a:t>Vaší </a:t>
            </a:r>
            <a:r>
              <a:rPr lang="en-US" altLang="cs-CZ" sz="2800" dirty="0" smtClean="0"/>
              <a:t>experiment</a:t>
            </a:r>
            <a:r>
              <a:rPr lang="cs-CZ" altLang="cs-CZ" sz="2800" dirty="0" err="1" smtClean="0"/>
              <a:t>ální</a:t>
            </a:r>
            <a:r>
              <a:rPr lang="en-US" altLang="cs-CZ" sz="2800" dirty="0" smtClean="0"/>
              <a:t> </a:t>
            </a:r>
            <a:r>
              <a:rPr lang="cs-CZ" altLang="cs-CZ" sz="2800" dirty="0" smtClean="0"/>
              <a:t>práce</a:t>
            </a:r>
            <a:r>
              <a:rPr lang="en-US" altLang="cs-CZ" sz="2800" dirty="0" smtClean="0"/>
              <a:t>)</a:t>
            </a:r>
            <a:r>
              <a:rPr lang="cs-CZ" altLang="cs-CZ" sz="2800" dirty="0" smtClean="0"/>
              <a:t> </a:t>
            </a:r>
            <a:r>
              <a:rPr lang="cs-CZ" altLang="cs-CZ" sz="2800" smtClean="0"/>
              <a:t>+ diskuse</a:t>
            </a:r>
            <a:endParaRPr lang="cs-CZ" altLang="cs-CZ" sz="28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8915"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97513" y="1981200"/>
            <a:ext cx="30861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p:cNvSpPr>
            <a:spLocks noGrp="1" noChangeArrowheads="1"/>
          </p:cNvSpPr>
          <p:nvPr>
            <p:ph type="title"/>
          </p:nvPr>
        </p:nvSpPr>
        <p:spPr>
          <a:xfrm>
            <a:off x="1336675" y="188913"/>
            <a:ext cx="7772400" cy="1143000"/>
          </a:xfrm>
        </p:spPr>
        <p:txBody>
          <a:bodyPr/>
          <a:lstStyle/>
          <a:p>
            <a:pPr eaLnBrk="1" hangingPunct="1"/>
            <a:r>
              <a:rPr lang="cs-CZ" altLang="cs-CZ" smtClean="0"/>
              <a:t>Coulter Counter</a:t>
            </a:r>
          </a:p>
        </p:txBody>
      </p:sp>
      <p:sp>
        <p:nvSpPr>
          <p:cNvPr id="39940"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latin typeface="Tahoma" pitchFamily="34" charset="0"/>
              </a:rPr>
              <a:t>© CC</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altLang="cs-CZ" smtClean="0"/>
              <a:t>Beckman Coulter</a:t>
            </a:r>
          </a:p>
        </p:txBody>
      </p:sp>
      <p:sp>
        <p:nvSpPr>
          <p:cNvPr id="40963" name="Rectangle 3"/>
          <p:cNvSpPr>
            <a:spLocks noGrp="1" noChangeArrowheads="1"/>
          </p:cNvSpPr>
          <p:nvPr>
            <p:ph type="body"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16013" y="260350"/>
            <a:ext cx="7772400" cy="1316038"/>
          </a:xfrm>
        </p:spPr>
        <p:txBody>
          <a:bodyPr/>
          <a:lstStyle/>
          <a:p>
            <a:pPr eaLnBrk="1" hangingPunct="1"/>
            <a:r>
              <a:rPr lang="cs-CZ" altLang="cs-CZ" smtClean="0"/>
              <a:t>Roche Innovatis</a:t>
            </a:r>
            <a:br>
              <a:rPr lang="cs-CZ" altLang="cs-CZ" smtClean="0"/>
            </a:br>
            <a:r>
              <a:rPr lang="cs-CZ" altLang="cs-CZ" sz="3600" smtClean="0"/>
              <a:t>CASY TT</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4035" name="Rectangle 5"/>
          <p:cNvSpPr>
            <a:spLocks noGrp="1" noChangeArrowheads="1"/>
          </p:cNvSpPr>
          <p:nvPr>
            <p:ph type="body" idx="1"/>
          </p:nvPr>
        </p:nvSpPr>
        <p:spPr>
          <a:xfrm>
            <a:off x="728663" y="1006475"/>
            <a:ext cx="8523287"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smtClean="0"/>
              <a:t>   </a:t>
            </a:r>
            <a:r>
              <a:rPr lang="en-US" altLang="cs-CZ" sz="1600" b="1" smtClean="0"/>
              <a:t>Mack Fulwyler - sorter 1965</a:t>
            </a:r>
            <a:r>
              <a:rPr lang="en-US" altLang="cs-CZ" sz="1600" smtClean="0"/>
              <a:t> - Los Alamos National Labs – </a:t>
            </a:r>
            <a:r>
              <a:rPr lang="cs-CZ" altLang="cs-CZ" sz="1600" smtClean="0"/>
              <a:t>jeho sorter separoval částice na základě elektronicky měřeného objemu </a:t>
            </a:r>
            <a:r>
              <a:rPr lang="en-US" altLang="cs-CZ" sz="1600" smtClean="0"/>
              <a:t>(</a:t>
            </a:r>
            <a:r>
              <a:rPr lang="cs-CZ" altLang="cs-CZ" sz="1600" smtClean="0"/>
              <a:t>stejný princip jako</a:t>
            </a:r>
            <a:r>
              <a:rPr lang="en-US" altLang="cs-CZ" sz="1600" smtClean="0"/>
              <a:t> Coulter counter) </a:t>
            </a:r>
            <a:r>
              <a:rPr lang="cs-CZ" altLang="cs-CZ" sz="1600" smtClean="0"/>
              <a:t>a separoval pomocí elektrostatického vychýlení</a:t>
            </a:r>
            <a:r>
              <a:rPr lang="en-US" altLang="cs-CZ" sz="1600" smtClean="0"/>
              <a:t>. </a:t>
            </a:r>
            <a:endParaRPr lang="cs-CZ" altLang="cs-CZ" sz="1600" smtClean="0"/>
          </a:p>
          <a:p>
            <a:pPr eaLnBrk="1" hangingPunct="1">
              <a:lnSpc>
                <a:spcPct val="96000"/>
              </a:lnSpc>
              <a:buFont typeface="Wingdings" pitchFamily="2" charset="2"/>
              <a:buNone/>
            </a:pPr>
            <a:r>
              <a:rPr lang="en-US" altLang="cs-CZ" sz="1600" smtClean="0"/>
              <a:t>	</a:t>
            </a:r>
            <a:r>
              <a:rPr lang="cs-CZ" altLang="cs-CZ" sz="1600" smtClean="0"/>
              <a:t>Cílem bylo sortrovat červené krvinky,protože u nich byla naměřena bimodální distribuce buněčného objemu. Princip separace byl založen na principu inkoustové tiskárny Richarda Sweeta ze Stanfordu (1965)</a:t>
            </a:r>
          </a:p>
          <a:p>
            <a:pPr eaLnBrk="1" hangingPunct="1"/>
            <a:endParaRPr lang="en-US" altLang="cs-CZ" sz="1600" smtClean="0"/>
          </a:p>
        </p:txBody>
      </p:sp>
      <p:sp>
        <p:nvSpPr>
          <p:cNvPr id="44036" name="Text Box 10"/>
          <p:cNvSpPr txBox="1">
            <a:spLocks noChangeArrowheads="1"/>
          </p:cNvSpPr>
          <p:nvPr/>
        </p:nvSpPr>
        <p:spPr bwMode="auto">
          <a:xfrm>
            <a:off x="1042988" y="60928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b="0">
                <a:latin typeface="Times New Roman" pitchFamily="18" charset="0"/>
              </a:rPr>
              <a:t>Po té co bylo objasněno, že bimodalita červených krvinek je artefakt byla tato skupina schopna separovat</a:t>
            </a:r>
            <a:r>
              <a:rPr lang="en-US" altLang="cs-CZ" sz="900" b="0">
                <a:solidFill>
                  <a:srgbClr val="FF3300"/>
                </a:solidFill>
                <a:latin typeface="Times New Roman" pitchFamily="18" charset="0"/>
              </a:rPr>
              <a:t> neutro</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il</a:t>
            </a:r>
            <a:r>
              <a:rPr lang="cs-CZ" altLang="cs-CZ" sz="900" b="0">
                <a:solidFill>
                  <a:srgbClr val="FF3300"/>
                </a:solidFill>
                <a:latin typeface="Times New Roman" pitchFamily="18" charset="0"/>
              </a:rPr>
              <a:t>y a</a:t>
            </a:r>
            <a:r>
              <a:rPr lang="en-US" altLang="cs-CZ" sz="900" b="0">
                <a:solidFill>
                  <a:srgbClr val="FF3300"/>
                </a:solidFill>
                <a:latin typeface="Times New Roman" pitchFamily="18" charset="0"/>
              </a:rPr>
              <a:t> lym</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ocyt</a:t>
            </a:r>
            <a:r>
              <a:rPr lang="cs-CZ" altLang="cs-CZ" sz="900" b="0">
                <a:solidFill>
                  <a:srgbClr val="FF3300"/>
                </a:solidFill>
                <a:latin typeface="Times New Roman" pitchFamily="18" charset="0"/>
              </a:rPr>
              <a:t>y </a:t>
            </a:r>
            <a:r>
              <a:rPr lang="cs-CZ" altLang="cs-CZ" sz="900" b="0">
                <a:latin typeface="Times New Roman" pitchFamily="18" charset="0"/>
              </a:rPr>
              <a:t>z</a:t>
            </a:r>
            <a:r>
              <a:rPr lang="en-US" altLang="cs-CZ" sz="900" b="0">
                <a:latin typeface="Times New Roman" pitchFamily="18" charset="0"/>
              </a:rPr>
              <a:t> </a:t>
            </a:r>
            <a:r>
              <a:rPr lang="cs-CZ" altLang="cs-CZ" sz="900" b="0">
                <a:latin typeface="Times New Roman" pitchFamily="18" charset="0"/>
              </a:rPr>
              <a:t>krve</a:t>
            </a:r>
            <a:r>
              <a:rPr lang="en-US" altLang="cs-CZ" sz="900" b="0">
                <a:latin typeface="Times New Roman" pitchFamily="18" charset="0"/>
              </a:rPr>
              <a:t>.</a:t>
            </a:r>
          </a:p>
        </p:txBody>
      </p:sp>
      <p:sp>
        <p:nvSpPr>
          <p:cNvPr id="44037"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4038"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238" y="26257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4040"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1"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2"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3"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4"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5"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5059" name="Rectangle 5"/>
          <p:cNvSpPr>
            <a:spLocks noGrp="1" noChangeArrowheads="1"/>
          </p:cNvSpPr>
          <p:nvPr>
            <p:ph type="body" sz="half" idx="1"/>
          </p:nvPr>
        </p:nvSpPr>
        <p:spPr>
          <a:xfrm>
            <a:off x="539750" y="1268413"/>
            <a:ext cx="4572000"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smtClean="0"/>
              <a:t>	Richard Sweet </a:t>
            </a:r>
            <a:r>
              <a:rPr lang="cs-CZ" altLang="cs-CZ" sz="1800" smtClean="0"/>
              <a:t>vyvinul elektrostatickou inkoustovou tiskárnu</a:t>
            </a:r>
            <a:r>
              <a:rPr lang="en-US" altLang="cs-CZ" sz="1800" smtClean="0"/>
              <a:t> </a:t>
            </a:r>
            <a:r>
              <a:rPr lang="cs-CZ" altLang="cs-CZ" sz="1800" smtClean="0"/>
              <a:t>jejíž princip využil</a:t>
            </a:r>
            <a:r>
              <a:rPr lang="en-US" altLang="cs-CZ" sz="1800" smtClean="0"/>
              <a:t> Mack Fulwyler </a:t>
            </a:r>
            <a:r>
              <a:rPr lang="cs-CZ" altLang="cs-CZ" sz="1800" smtClean="0"/>
              <a:t>pro svůj buněčný sorter</a:t>
            </a:r>
            <a:r>
              <a:rPr lang="en-US" altLang="cs-CZ" sz="1800" smtClean="0"/>
              <a:t>. </a:t>
            </a:r>
          </a:p>
        </p:txBody>
      </p:sp>
      <p:pic>
        <p:nvPicPr>
          <p:cNvPr id="45060"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03800" y="981075"/>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450" y="2276475"/>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16163" y="19812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sp>
        <p:nvSpPr>
          <p:cNvPr id="47108"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73163" y="188913"/>
            <a:ext cx="7772400" cy="1143000"/>
          </a:xfrm>
        </p:spPr>
        <p:txBody>
          <a:bodyPr/>
          <a:lstStyle/>
          <a:p>
            <a:pPr eaLnBrk="1" hangingPunct="1"/>
            <a:r>
              <a:rPr lang="cs-CZ" altLang="cs-CZ" sz="4000" smtClean="0"/>
              <a:t>Informační zdroje – průtoková cytometrie</a:t>
            </a:r>
          </a:p>
        </p:txBody>
      </p:sp>
      <p:sp>
        <p:nvSpPr>
          <p:cNvPr id="7171" name="Rectangle 3"/>
          <p:cNvSpPr>
            <a:spLocks noGrp="1" noChangeArrowheads="1"/>
          </p:cNvSpPr>
          <p:nvPr>
            <p:ph type="body" idx="1"/>
          </p:nvPr>
        </p:nvSpPr>
        <p:spPr>
          <a:xfrm>
            <a:off x="1042988" y="1341438"/>
            <a:ext cx="8101012" cy="4114800"/>
          </a:xfrm>
        </p:spPr>
        <p:txBody>
          <a:bodyPr/>
          <a:lstStyle/>
          <a:p>
            <a:pPr eaLnBrk="1" hangingPunct="1"/>
            <a:r>
              <a:rPr lang="en-US" altLang="cs-CZ" sz="1800" dirty="0" smtClean="0"/>
              <a:t>Practical Flow Cytometry</a:t>
            </a:r>
            <a:r>
              <a:rPr lang="cs-CZ" altLang="cs-CZ" sz="1800" dirty="0" smtClean="0"/>
              <a:t>, </a:t>
            </a:r>
            <a:r>
              <a:rPr lang="en-US" altLang="cs-CZ" sz="1800" dirty="0" smtClean="0"/>
              <a:t>Howard M. Shapiro</a:t>
            </a:r>
            <a:r>
              <a:rPr lang="cs-CZ" altLang="cs-CZ" sz="1800" dirty="0" smtClean="0"/>
              <a:t>, </a:t>
            </a:r>
            <a:r>
              <a:rPr lang="cs-CZ" altLang="cs-CZ" sz="1800" dirty="0" err="1" smtClean="0"/>
              <a:t>Wiley-Liss</a:t>
            </a:r>
            <a:r>
              <a:rPr lang="cs-CZ" altLang="cs-CZ" sz="1800" dirty="0" smtClean="0"/>
              <a:t>; 4th </a:t>
            </a:r>
            <a:r>
              <a:rPr lang="cs-CZ" altLang="cs-CZ" sz="1800" dirty="0" err="1" smtClean="0"/>
              <a:t>edition</a:t>
            </a:r>
            <a:endParaRPr lang="cs-CZ" altLang="cs-CZ" sz="1800" dirty="0" smtClean="0"/>
          </a:p>
          <a:p>
            <a:pPr eaLnBrk="1" hangingPunct="1"/>
            <a:r>
              <a:rPr lang="en-US" altLang="cs-CZ" sz="1800" dirty="0" smtClean="0"/>
              <a:t>Cytometry: New Developments, Volume 75, Fourth Edition (Methods in Cell Biology)</a:t>
            </a:r>
            <a:r>
              <a:rPr lang="cs-CZ" altLang="cs-CZ" sz="1800" dirty="0" smtClean="0"/>
              <a:t>,</a:t>
            </a:r>
            <a:r>
              <a:rPr lang="en-US" altLang="cs-CZ" sz="1800" dirty="0" smtClean="0"/>
              <a:t> </a:t>
            </a:r>
            <a:r>
              <a:rPr lang="en-US" altLang="cs-CZ" sz="1800" dirty="0" err="1" smtClean="0"/>
              <a:t>Zbigniew</a:t>
            </a:r>
            <a:r>
              <a:rPr lang="en-US" altLang="cs-CZ" sz="1800" dirty="0" smtClean="0"/>
              <a:t> </a:t>
            </a:r>
            <a:r>
              <a:rPr lang="en-US" altLang="cs-CZ" sz="1800" dirty="0" err="1" smtClean="0"/>
              <a:t>Darzynkiewicz</a:t>
            </a:r>
            <a:r>
              <a:rPr lang="cs-CZ" altLang="cs-CZ" sz="1800" dirty="0" smtClean="0"/>
              <a:t>, </a:t>
            </a:r>
            <a:r>
              <a:rPr lang="cs-CZ" altLang="cs-CZ" sz="1800" dirty="0" err="1" smtClean="0"/>
              <a:t>Academic</a:t>
            </a:r>
            <a:r>
              <a:rPr lang="cs-CZ" altLang="cs-CZ" sz="1800" dirty="0" smtClean="0"/>
              <a:t> </a:t>
            </a:r>
            <a:r>
              <a:rPr lang="cs-CZ" altLang="cs-CZ" sz="1800" dirty="0" err="1" smtClean="0"/>
              <a:t>Press</a:t>
            </a:r>
            <a:r>
              <a:rPr lang="cs-CZ" altLang="cs-CZ" sz="1800" dirty="0" smtClean="0"/>
              <a:t>; 4th </a:t>
            </a:r>
            <a:r>
              <a:rPr lang="cs-CZ" altLang="cs-CZ" sz="1800" dirty="0" err="1" smtClean="0"/>
              <a:t>edition</a:t>
            </a:r>
            <a:endParaRPr lang="cs-CZ" altLang="cs-CZ" sz="1800" dirty="0" smtClean="0"/>
          </a:p>
          <a:p>
            <a:pPr eaLnBrk="1" hangingPunct="1"/>
            <a:r>
              <a:rPr lang="cs-CZ" altLang="cs-CZ" sz="1800" dirty="0" err="1" smtClean="0"/>
              <a:t>Flow</a:t>
            </a:r>
            <a:r>
              <a:rPr lang="cs-CZ" altLang="cs-CZ" sz="1800" dirty="0" smtClean="0"/>
              <a:t> Cytometry </a:t>
            </a:r>
            <a:r>
              <a:rPr lang="cs-CZ" altLang="cs-CZ" sz="1800" dirty="0" err="1" smtClean="0"/>
              <a:t>with</a:t>
            </a:r>
            <a:r>
              <a:rPr lang="cs-CZ" altLang="cs-CZ" sz="1800" dirty="0" smtClean="0"/>
              <a:t> Plant </a:t>
            </a:r>
            <a:r>
              <a:rPr lang="cs-CZ" altLang="cs-CZ" sz="1800" dirty="0" err="1" smtClean="0"/>
              <a:t>Cells</a:t>
            </a:r>
            <a:r>
              <a:rPr lang="cs-CZ" altLang="cs-CZ" sz="1800" dirty="0" smtClean="0"/>
              <a:t>: </a:t>
            </a:r>
            <a:r>
              <a:rPr lang="cs-CZ" altLang="cs-CZ" sz="1800" dirty="0" err="1" smtClean="0"/>
              <a:t>Analysis</a:t>
            </a:r>
            <a:r>
              <a:rPr lang="cs-CZ" altLang="cs-CZ" sz="1800" dirty="0" smtClean="0"/>
              <a:t> of </a:t>
            </a:r>
            <a:r>
              <a:rPr lang="cs-CZ" altLang="cs-CZ" sz="1800" dirty="0" err="1" smtClean="0"/>
              <a:t>Genes</a:t>
            </a:r>
            <a:r>
              <a:rPr lang="cs-CZ" altLang="cs-CZ" sz="1800" dirty="0" smtClean="0"/>
              <a:t>, </a:t>
            </a:r>
            <a:r>
              <a:rPr lang="cs-CZ" altLang="cs-CZ" sz="1800" dirty="0" err="1" smtClean="0"/>
              <a:t>Chromosomes</a:t>
            </a:r>
            <a:r>
              <a:rPr lang="cs-CZ" altLang="cs-CZ" sz="1800" dirty="0" smtClean="0"/>
              <a:t> and </a:t>
            </a:r>
            <a:r>
              <a:rPr lang="cs-CZ" altLang="cs-CZ" sz="1800" dirty="0" err="1" smtClean="0"/>
              <a:t>Genomes</a:t>
            </a:r>
            <a:r>
              <a:rPr lang="en-US" altLang="cs-CZ" sz="1800" dirty="0" smtClean="0"/>
              <a:t>; </a:t>
            </a:r>
            <a:r>
              <a:rPr lang="cs-CZ" altLang="cs-CZ" sz="1800" dirty="0" smtClean="0"/>
              <a:t>Jaroslav </a:t>
            </a:r>
            <a:r>
              <a:rPr lang="cs-CZ" altLang="cs-CZ" sz="1800" dirty="0" err="1" smtClean="0"/>
              <a:t>Dolezel</a:t>
            </a:r>
            <a:r>
              <a:rPr lang="cs-CZ" altLang="cs-CZ" sz="1800" dirty="0" smtClean="0"/>
              <a:t> (Editor), Johann </a:t>
            </a:r>
            <a:r>
              <a:rPr lang="cs-CZ" altLang="cs-CZ" sz="1800" dirty="0" err="1" smtClean="0"/>
              <a:t>Greilhuber</a:t>
            </a:r>
            <a:r>
              <a:rPr lang="cs-CZ" altLang="cs-CZ" sz="1800" dirty="0" smtClean="0"/>
              <a:t> (Editor), Jan Suda (Editor)</a:t>
            </a:r>
            <a:r>
              <a:rPr lang="en-US" altLang="cs-CZ" sz="1800" dirty="0" smtClean="0"/>
              <a:t>, </a:t>
            </a:r>
            <a:r>
              <a:rPr lang="cs-CZ" altLang="cs-CZ" sz="1800" dirty="0" err="1" smtClean="0"/>
              <a:t>February</a:t>
            </a:r>
            <a:r>
              <a:rPr lang="cs-CZ" altLang="cs-CZ" sz="1800" dirty="0" smtClean="0"/>
              <a:t> 2007</a:t>
            </a:r>
          </a:p>
          <a:p>
            <a:pPr eaLnBrk="1" hangingPunct="1"/>
            <a:endParaRPr lang="cs-CZ" altLang="cs-CZ" sz="1800" dirty="0" smtClean="0"/>
          </a:p>
        </p:txBody>
      </p:sp>
      <p:sp>
        <p:nvSpPr>
          <p:cNvPr id="7172" name="Rectangle 4"/>
          <p:cNvSpPr>
            <a:spLocks noChangeArrowheads="1"/>
          </p:cNvSpPr>
          <p:nvPr/>
        </p:nvSpPr>
        <p:spPr bwMode="auto">
          <a:xfrm>
            <a:off x="1116013" y="6308725"/>
            <a:ext cx="331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dirty="0">
                <a:latin typeface="Times" pitchFamily="18" charset="0"/>
              </a:rPr>
              <a:t>Více informací o knihách o průtokové </a:t>
            </a:r>
            <a:r>
              <a:rPr lang="cs-CZ" altLang="cs-CZ" sz="1000" b="0" dirty="0" err="1">
                <a:latin typeface="Times" pitchFamily="18" charset="0"/>
              </a:rPr>
              <a:t>cytometrii</a:t>
            </a:r>
            <a:r>
              <a:rPr lang="cs-CZ" altLang="cs-CZ" sz="1000" b="0" dirty="0">
                <a:latin typeface="Times" pitchFamily="18" charset="0"/>
              </a:rPr>
              <a:t> najdete na</a:t>
            </a:r>
            <a:r>
              <a:rPr lang="en-US" altLang="cs-CZ" sz="1000" b="0" dirty="0">
                <a:latin typeface="Times" pitchFamily="18" charset="0"/>
              </a:rPr>
              <a:t>:</a:t>
            </a:r>
          </a:p>
          <a:p>
            <a:pPr>
              <a:spcBef>
                <a:spcPct val="0"/>
              </a:spcBef>
              <a:buClrTx/>
              <a:buSzTx/>
              <a:buFontTx/>
              <a:buNone/>
            </a:pPr>
            <a:r>
              <a:rPr lang="en-US" altLang="cs-CZ" sz="1000" b="0" dirty="0" smtClean="0">
                <a:latin typeface="Times" pitchFamily="18" charset="0"/>
              </a:rPr>
              <a:t>http://www.cyto.purdue.edu/flowcyt/newbook.htm</a:t>
            </a:r>
            <a:endParaRPr lang="en-US" altLang="cs-CZ" sz="1000" b="0" dirty="0">
              <a:latin typeface="Times" pitchFamily="18" charset="0"/>
            </a:endParaRPr>
          </a:p>
        </p:txBody>
      </p:sp>
      <p:pic>
        <p:nvPicPr>
          <p:cNvPr id="7173" name="Picture 8" descr="0471411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749675"/>
            <a:ext cx="2200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cover_cytome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789363"/>
            <a:ext cx="16240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789363"/>
            <a:ext cx="1458913"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altLang="cs-CZ" sz="3600" b="1" smtClean="0"/>
              <a:t>Leonard Arthur "Len" Herzenberg</a:t>
            </a:r>
            <a:r>
              <a:rPr lang="cs-CZ" altLang="cs-CZ" sz="3600" smtClean="0"/>
              <a:t> </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443163"/>
            <a:ext cx="61150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3342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724400"/>
            <a:ext cx="21431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a:xfrm>
            <a:off x="1173163" y="-173038"/>
            <a:ext cx="7772400" cy="1143001"/>
          </a:xfrm>
        </p:spPr>
        <p:txBody>
          <a:bodyPr/>
          <a:lstStyle/>
          <a:p>
            <a:pPr eaLnBrk="1" hangingPunct="1"/>
            <a:r>
              <a:rPr lang="cs-CZ" altLang="cs-CZ" sz="4000" smtClean="0"/>
              <a:t>Klíčové „cytometrické“ publikace</a:t>
            </a:r>
          </a:p>
        </p:txBody>
      </p:sp>
      <p:sp>
        <p:nvSpPr>
          <p:cNvPr id="50179" name="Rectangle 8"/>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400" b="0"/>
              <a:t>1934: Moldovan – Fotoelektrické meření buněk v kapiláře</a:t>
            </a:r>
            <a:endParaRPr lang="en-US" altLang="cs-CZ" sz="1400" b="0"/>
          </a:p>
          <a:p>
            <a:pPr eaLnBrk="1" hangingPunct="1"/>
            <a:r>
              <a:rPr lang="cs-CZ" altLang="cs-CZ" sz="1400" b="0"/>
              <a:t>1947: Gucker – fotoelektrické počítání buněk</a:t>
            </a:r>
            <a:endParaRPr lang="en-US" altLang="cs-CZ" sz="1400" b="0"/>
          </a:p>
          <a:p>
            <a:pPr eaLnBrk="1" hangingPunct="1"/>
            <a:r>
              <a:rPr lang="cs-CZ" altLang="cs-CZ" sz="1400" b="0"/>
              <a:t>1949: Coultrův počítač částic </a:t>
            </a:r>
          </a:p>
          <a:p>
            <a:pPr eaLnBrk="1" hangingPunct="1"/>
            <a:r>
              <a:rPr lang="cs-CZ" altLang="cs-CZ" sz="1400" b="0"/>
              <a:t>1961: Rotman poprvé používá fluorescenci pro kvantifikaci enzymatické reakce</a:t>
            </a:r>
          </a:p>
          <a:p>
            <a:pPr eaLnBrk="1" hangingPunct="1"/>
            <a:r>
              <a:rPr lang="cs-CZ" altLang="cs-CZ" sz="1400" b="0"/>
              <a:t>1964: Sweet – elektrostatická inkoustová tiskárna</a:t>
            </a:r>
          </a:p>
          <a:p>
            <a:pPr eaLnBrk="1" hangingPunct="1"/>
            <a:r>
              <a:rPr lang="cs-CZ" altLang="cs-CZ" sz="1400" b="0"/>
              <a:t>1965: Fulwyler – květen 1965 - patent elektrostatického sorteru</a:t>
            </a:r>
          </a:p>
          <a:p>
            <a:pPr eaLnBrk="1" hangingPunct="1"/>
            <a:r>
              <a:rPr lang="cs-CZ" altLang="cs-CZ" sz="1400" b="0"/>
              <a:t>1965: Kanetsky – spektrofotometrické měření buněk</a:t>
            </a:r>
          </a:p>
          <a:p>
            <a:pPr eaLnBrk="1" hangingPunct="1"/>
            <a:r>
              <a:rPr lang="cs-CZ" altLang="cs-CZ" sz="1400" b="0"/>
              <a:t>1965: Fulwyler – listopad 1965 – publikace o buněčné separaci v časopise Science</a:t>
            </a:r>
          </a:p>
          <a:p>
            <a:pPr eaLnBrk="1" hangingPunct="1"/>
            <a:r>
              <a:rPr lang="cs-CZ" altLang="cs-CZ" sz="1400" b="0"/>
              <a:t>1968: Gohde – první článek o fluorescenční průtokové cytometrii (v němčině)</a:t>
            </a:r>
          </a:p>
          <a:p>
            <a:pPr eaLnBrk="1" hangingPunct="1"/>
            <a:r>
              <a:rPr lang="cs-CZ" altLang="cs-CZ" sz="1400" b="0"/>
              <a:t>1969: Gohde – patent</a:t>
            </a:r>
          </a:p>
          <a:p>
            <a:pPr eaLnBrk="1" hangingPunct="1"/>
            <a:r>
              <a:rPr lang="cs-CZ" altLang="cs-CZ" sz="1400" b="0"/>
              <a:t>1969: Van Dilla – druhý článek o fluorescenční průtokové cytometrii</a:t>
            </a:r>
          </a:p>
          <a:p>
            <a:pPr eaLnBrk="1" hangingPunct="1"/>
            <a:r>
              <a:rPr lang="cs-CZ" altLang="cs-CZ" sz="1400" b="0"/>
              <a:t>1969: Mullaney – první článek věnující se popisu rozptylu světla jako cytometrického parametru</a:t>
            </a:r>
          </a:p>
          <a:p>
            <a:pPr eaLnBrk="1" hangingPunct="1"/>
            <a:r>
              <a:rPr lang="cs-CZ" altLang="cs-CZ" sz="1400" b="0"/>
              <a:t>1969: Heryenberg – třetí článek o fluorescenční průtokové cytometrii</a:t>
            </a:r>
          </a:p>
          <a:p>
            <a:pPr eaLnBrk="1" hangingPunct="1"/>
            <a:r>
              <a:rPr lang="cs-CZ" altLang="cs-CZ" sz="1400" b="0"/>
              <a:t>1973: Gohde – patent dvojího značení</a:t>
            </a:r>
          </a:p>
          <a:p>
            <a:pPr eaLnBrk="1" hangingPunct="1"/>
            <a:r>
              <a:rPr lang="cs-CZ" altLang="cs-CZ" sz="1400" b="0"/>
              <a:t>1977: Gohde – popis kompenzací signálu při dvojtém značení</a:t>
            </a:r>
          </a:p>
          <a:p>
            <a:pPr eaLnBrk="1" hangingPunct="1"/>
            <a:r>
              <a:rPr lang="cs-CZ" altLang="cs-CZ" sz="1400" b="0"/>
              <a:t>1978: Kachel – flow imaging – kombinace průtokové cytometrie a analýzy obrazu</a:t>
            </a:r>
          </a:p>
          <a:p>
            <a:pPr eaLnBrk="1" hangingPunct="1"/>
            <a:r>
              <a:rPr lang="cs-CZ" altLang="cs-CZ" sz="1400" b="0"/>
              <a:t>1983: izolace a detekce jader (DNA) z tkání zalitých v parafínu</a:t>
            </a:r>
          </a:p>
          <a:p>
            <a:pPr eaLnBrk="1" hangingPunct="1"/>
            <a:r>
              <a:rPr lang="cs-CZ" altLang="cs-CZ" sz="1400" b="0"/>
              <a:t>1984: kongres o nomenklatuře cytometrie DNA </a:t>
            </a:r>
          </a:p>
          <a:p>
            <a:pPr eaLnBrk="1" hangingPunct="1"/>
            <a:r>
              <a:rPr lang="cs-CZ" altLang="cs-CZ" sz="1400" b="0"/>
              <a:t>1987: Graz - vysokorychlostní sortrování chromozómů</a:t>
            </a:r>
          </a:p>
          <a:p>
            <a:pPr eaLnBrk="1" hangingPunct="1"/>
            <a:r>
              <a:rPr lang="cs-CZ" altLang="cs-CZ" sz="1400" b="0"/>
              <a:t>1991: Robinson – automatizace klinických systémů – průtokový cytometr a čtečka čárkových kódů </a:t>
            </a:r>
          </a:p>
          <a:p>
            <a:pPr eaLnBrk="1" hangingPunct="1"/>
            <a:endParaRPr lang="cs-CZ" altLang="cs-CZ" sz="1400" b="0"/>
          </a:p>
          <a:p>
            <a:pPr eaLnBrk="1" hangingPunct="1"/>
            <a:endParaRPr lang="en-US" altLang="cs-CZ" sz="1400" b="0"/>
          </a:p>
        </p:txBody>
      </p:sp>
      <p:sp>
        <p:nvSpPr>
          <p:cNvPr id="50180" name="Text Box 9"/>
          <p:cNvSpPr txBox="1">
            <a:spLocks noChangeArrowheads="1"/>
          </p:cNvSpPr>
          <p:nvPr/>
        </p:nvSpPr>
        <p:spPr bwMode="auto">
          <a:xfrm>
            <a:off x="6011863" y="6553200"/>
            <a:ext cx="3130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Zdroj – ISAC 2006 –The Wall of History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Skupina 1"/>
          <p:cNvGrpSpPr>
            <a:grpSpLocks/>
          </p:cNvGrpSpPr>
          <p:nvPr/>
        </p:nvGrpSpPr>
        <p:grpSpPr bwMode="auto">
          <a:xfrm>
            <a:off x="4627563" y="1025525"/>
            <a:ext cx="3890962" cy="4652963"/>
            <a:chOff x="3492500" y="1219200"/>
            <a:chExt cx="5618163" cy="5638800"/>
          </a:xfrm>
        </p:grpSpPr>
        <p:pic>
          <p:nvPicPr>
            <p:cNvPr id="51208"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Rectangle 11"/>
            <p:cNvSpPr>
              <a:spLocks noChangeArrowheads="1"/>
            </p:cNvSpPr>
            <p:nvPr/>
          </p:nvSpPr>
          <p:spPr bwMode="auto">
            <a:xfrm>
              <a:off x="3781425" y="5513388"/>
              <a:ext cx="1944688" cy="360362"/>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51210" name="Rectangle 12"/>
            <p:cNvSpPr>
              <a:spLocks noChangeArrowheads="1"/>
            </p:cNvSpPr>
            <p:nvPr/>
          </p:nvSpPr>
          <p:spPr bwMode="auto">
            <a:xfrm>
              <a:off x="5724525" y="5297488"/>
              <a:ext cx="3024188" cy="433387"/>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grpSp>
      <p:sp>
        <p:nvSpPr>
          <p:cNvPr id="51203"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1204"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1173163" y="-26988"/>
            <a:ext cx="7772400" cy="1143001"/>
          </a:xfrm>
          <a:noFill/>
        </p:spPr>
        <p:txBody>
          <a:bodyPr/>
          <a:lstStyle/>
          <a:p>
            <a:pPr eaLnBrk="1" hangingPunct="1"/>
            <a:r>
              <a:rPr lang="cs-CZ" altLang="cs-CZ" sz="4000" smtClean="0"/>
              <a:t>K čemu to všechno je… například…</a:t>
            </a:r>
          </a:p>
        </p:txBody>
      </p:sp>
      <p:sp>
        <p:nvSpPr>
          <p:cNvPr id="52227"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endParaRPr lang="cs-CZ" altLang="cs-CZ" sz="1400" b="0"/>
          </a:p>
          <a:p>
            <a:pPr eaLnBrk="1" hangingPunct="1"/>
            <a:endParaRPr lang="en-US" altLang="cs-CZ" sz="1400" b="0"/>
          </a:p>
        </p:txBody>
      </p:sp>
      <p:sp>
        <p:nvSpPr>
          <p:cNvPr id="52228" name="Rectangle 9"/>
          <p:cNvSpPr>
            <a:spLocks noChangeArrowheads="1"/>
          </p:cNvSpPr>
          <p:nvPr/>
        </p:nvSpPr>
        <p:spPr bwMode="auto">
          <a:xfrm>
            <a:off x="1587500" y="836613"/>
            <a:ext cx="7364413"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400" b="0"/>
              <a:t>43 miliónů lidí na světě je infikováno virem HIV (WHO)</a:t>
            </a:r>
          </a:p>
          <a:p>
            <a:pPr eaLnBrk="1" hangingPunct="1"/>
            <a:r>
              <a:rPr lang="cs-CZ" altLang="cs-CZ" sz="1400" b="0"/>
              <a:t>ročně zemře </a:t>
            </a:r>
            <a:r>
              <a:rPr lang="en-US" altLang="cs-CZ" sz="1400" b="0"/>
              <a:t>~ 2 mili</a:t>
            </a:r>
            <a:r>
              <a:rPr lang="cs-CZ" altLang="cs-CZ" sz="1400" b="0"/>
              <a:t>ónu lidí na HIV/AIDS (v Africe je </a:t>
            </a:r>
            <a:r>
              <a:rPr lang="en-US" altLang="cs-CZ" sz="1400" b="0"/>
              <a:t>~</a:t>
            </a:r>
            <a:r>
              <a:rPr lang="cs-CZ" altLang="cs-CZ" sz="1400" b="0"/>
              <a:t> 11 miliónu AIDS sirotků)</a:t>
            </a:r>
          </a:p>
          <a:p>
            <a:pPr eaLnBrk="1" hangingPunct="1"/>
            <a:r>
              <a:rPr lang="cs-CZ" altLang="cs-CZ" sz="1400" b="0"/>
              <a:t> kvantifikace CD4 T lymfocytů je klíčový parametr při monitorování léčby</a:t>
            </a:r>
          </a:p>
          <a:p>
            <a:pPr eaLnBrk="1" hangingPunct="1"/>
            <a:r>
              <a:rPr lang="cs-CZ" altLang="cs-CZ" sz="1400" b="0"/>
              <a:t>Průtoková cytometrie je „zlatý standard“</a:t>
            </a:r>
          </a:p>
          <a:p>
            <a:pPr eaLnBrk="1" hangingPunct="1"/>
            <a:r>
              <a:rPr lang="cs-CZ" altLang="cs-CZ" sz="1400" b="0"/>
              <a:t>Optimalizované postupy a zařízení pro levné (</a:t>
            </a:r>
            <a:r>
              <a:rPr lang="en-US" altLang="cs-CZ" sz="1400" b="0"/>
              <a:t>&lt; 3 EUR / vzorek)</a:t>
            </a:r>
            <a:r>
              <a:rPr lang="cs-CZ" altLang="cs-CZ" sz="1400" b="0"/>
              <a:t> a rychlé detekce </a:t>
            </a:r>
            <a:r>
              <a:rPr lang="en-US" altLang="cs-CZ" sz="1400" b="0"/>
              <a:t>(</a:t>
            </a:r>
            <a:r>
              <a:rPr lang="cs-CZ" altLang="cs-CZ" sz="1400" b="0"/>
              <a:t>250</a:t>
            </a:r>
            <a:r>
              <a:rPr lang="en-US" altLang="cs-CZ" sz="1400" b="0"/>
              <a:t> vzork</a:t>
            </a:r>
            <a:r>
              <a:rPr lang="cs-CZ" altLang="cs-CZ" sz="1400" b="0"/>
              <a:t>ů / den)</a:t>
            </a:r>
          </a:p>
          <a:p>
            <a:pPr eaLnBrk="1" hangingPunct="1"/>
            <a:r>
              <a:rPr lang="en-US" altLang="en-US" sz="1400">
                <a:hlinkClick r:id="rId3" tooltip="Dr. Ozcan’s research group site."/>
              </a:rPr>
              <a:t>Aydogan Ozcan</a:t>
            </a:r>
            <a:r>
              <a:rPr lang="cs-CZ" altLang="en-US" sz="1400"/>
              <a:t>: </a:t>
            </a:r>
            <a:r>
              <a:rPr lang="cs-CZ" altLang="cs-CZ" sz="1400" b="0"/>
              <a:t>„Kill the cost, safe live“</a:t>
            </a:r>
          </a:p>
          <a:p>
            <a:pPr eaLnBrk="1" hangingPunct="1"/>
            <a:endParaRPr lang="cs-CZ" altLang="cs-CZ" sz="1400" b="0"/>
          </a:p>
          <a:p>
            <a:pPr eaLnBrk="1" hangingPunct="1"/>
            <a:endParaRPr lang="en-US" altLang="cs-CZ" sz="1400" b="0"/>
          </a:p>
        </p:txBody>
      </p:sp>
      <p:pic>
        <p:nvPicPr>
          <p:cNvPr id="52229"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4"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2236"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2400">
                <a:latin typeface="Times" pitchFamily="18" charset="0"/>
              </a:endParaRPr>
            </a:p>
          </p:txBody>
        </p:sp>
        <p:pic>
          <p:nvPicPr>
            <p:cNvPr id="52237"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1228725" y="23813"/>
            <a:ext cx="7772400" cy="1143000"/>
          </a:xfrm>
        </p:spPr>
        <p:txBody>
          <a:bodyPr/>
          <a:lstStyle/>
          <a:p>
            <a:r>
              <a:rPr lang="en-US" altLang="en-US" b="1" smtClean="0"/>
              <a:t>Flow Cytometry On-a-Chip</a:t>
            </a:r>
            <a:endParaRPr lang="en-US" altLang="en-US" smtClean="0"/>
          </a:p>
        </p:txBody>
      </p:sp>
      <p:sp>
        <p:nvSpPr>
          <p:cNvPr id="53251" name="Zástupný symbol pro obsah 2"/>
          <p:cNvSpPr>
            <a:spLocks noGrp="1"/>
          </p:cNvSpPr>
          <p:nvPr>
            <p:ph sz="half" idx="1"/>
          </p:nvPr>
        </p:nvSpPr>
        <p:spPr>
          <a:xfrm>
            <a:off x="1173163" y="981075"/>
            <a:ext cx="7847012" cy="4114800"/>
          </a:xfrm>
        </p:spPr>
        <p:txBody>
          <a:bodyPr/>
          <a:lstStyle/>
          <a:p>
            <a:r>
              <a:rPr lang="en-US" altLang="en-US" sz="2000" b="1" smtClean="0"/>
              <a:t>MAGNETIC COUNTING</a:t>
            </a:r>
            <a:endParaRPr lang="cs-CZ" altLang="en-US" sz="2000" b="1" smtClean="0"/>
          </a:p>
          <a:p>
            <a:pPr lvl="1"/>
            <a:r>
              <a:rPr lang="en-US" altLang="en-US" sz="1000" b="1" smtClean="0"/>
              <a:t>RESEARCHER:</a:t>
            </a:r>
            <a:r>
              <a:rPr lang="en-US" altLang="en-US" sz="1000" smtClean="0"/>
              <a:t> </a:t>
            </a:r>
            <a:r>
              <a:rPr lang="en-US" altLang="en-US" sz="1000" smtClean="0">
                <a:hlinkClick r:id="rId2"/>
              </a:rPr>
              <a:t>Hakho Lee</a:t>
            </a:r>
            <a:r>
              <a:rPr lang="en-US" altLang="en-US" sz="1000" smtClean="0"/>
              <a:t>, Assistant Professor of Radiology, Harvard Medical School</a:t>
            </a:r>
            <a:br>
              <a:rPr lang="en-US" altLang="en-US" sz="1000" smtClean="0"/>
            </a:br>
            <a:r>
              <a:rPr lang="en-US" altLang="en-US" sz="1000" b="1" smtClean="0"/>
              <a:t>PROJECT:</a:t>
            </a:r>
            <a:r>
              <a:rPr lang="en-US" altLang="en-US" sz="1000" smtClean="0"/>
              <a:t> Enumerating and characterizing circulating tumor cells</a:t>
            </a:r>
            <a:br>
              <a:rPr lang="en-US" altLang="en-US" sz="1000" smtClean="0"/>
            </a:br>
            <a:r>
              <a:rPr lang="en-US" altLang="en-US" sz="1000" b="1" smtClean="0"/>
              <a:t>PROBLEM:</a:t>
            </a:r>
            <a:r>
              <a:rPr lang="en-US" altLang="en-US" sz="1000" smtClean="0"/>
              <a:t> Circulating tumor cells (CTCs) are incredibly rare, with just a handful per milliliter of human blood.</a:t>
            </a:r>
            <a:br>
              <a:rPr lang="en-US" altLang="en-US" sz="1000" smtClean="0"/>
            </a:br>
            <a:r>
              <a:rPr lang="en-US" altLang="en-US" sz="1000" b="1" smtClean="0"/>
              <a:t>SOLUTION: </a:t>
            </a:r>
            <a:r>
              <a:rPr lang="en-US" altLang="en-US" sz="1000" smtClean="0"/>
              <a:t>Lee’s group fabricated a hybrid microfluidic device out of polydimethylsiloxane (PDMS) that can count CTCs in real time using tiny sensors called micro-Hall detectors. (</a:t>
            </a:r>
            <a:r>
              <a:rPr lang="en-US" altLang="en-US" sz="1000" i="1" smtClean="0">
                <a:hlinkClick r:id="rId3"/>
              </a:rPr>
              <a:t>Sci Transl Med</a:t>
            </a:r>
            <a:r>
              <a:rPr lang="en-US" altLang="en-US" sz="1000" smtClean="0">
                <a:hlinkClick r:id="rId3"/>
              </a:rPr>
              <a:t>, 4:141ra92, 2012</a:t>
            </a:r>
            <a:r>
              <a:rPr lang="en-US" altLang="en-US" sz="1000" smtClean="0"/>
              <a:t>)</a:t>
            </a:r>
            <a:endParaRPr lang="cs-CZ" altLang="en-US" sz="1000" b="1" smtClean="0"/>
          </a:p>
          <a:p>
            <a:r>
              <a:rPr lang="en-US" altLang="en-US" sz="2000" b="1" smtClean="0"/>
              <a:t>PCR-ACTIVATED SORTING</a:t>
            </a:r>
            <a:endParaRPr lang="cs-CZ" altLang="en-US" sz="2000" b="1" smtClean="0"/>
          </a:p>
          <a:p>
            <a:pPr lvl="1"/>
            <a:r>
              <a:rPr lang="en-US" altLang="en-US" sz="1000" b="1" smtClean="0"/>
              <a:t>RESEARCHER:</a:t>
            </a:r>
            <a:r>
              <a:rPr lang="en-US" altLang="en-US" sz="1000" smtClean="0"/>
              <a:t> </a:t>
            </a:r>
            <a:r>
              <a:rPr lang="en-US" altLang="en-US" sz="1000" smtClean="0">
                <a:hlinkClick r:id="rId4"/>
              </a:rPr>
              <a:t>Adam Abate</a:t>
            </a:r>
            <a:r>
              <a:rPr lang="en-US" altLang="en-US" sz="1000" smtClean="0"/>
              <a:t>, Assistant Professor of Bioengineering and Therapeutic Sciences, University of California, San Francisco</a:t>
            </a:r>
            <a:br>
              <a:rPr lang="en-US" altLang="en-US" sz="1000" smtClean="0"/>
            </a:br>
            <a:r>
              <a:rPr lang="en-US" altLang="en-US" sz="1000" b="1" smtClean="0"/>
              <a:t>PROJECT:</a:t>
            </a:r>
            <a:r>
              <a:rPr lang="en-US" altLang="en-US" sz="1000" smtClean="0"/>
              <a:t> Analysis of rare, uncultivable microbes</a:t>
            </a:r>
            <a:br>
              <a:rPr lang="en-US" altLang="en-US" sz="1000" smtClean="0"/>
            </a:br>
            <a:r>
              <a:rPr lang="en-US" altLang="en-US" sz="1000" b="1" smtClean="0"/>
              <a:t>PROBLEM:</a:t>
            </a:r>
            <a:r>
              <a:rPr lang="en-US" altLang="en-US" sz="1000" smtClean="0"/>
              <a:t> Developing specific antibodies for bacteria that cannot be cultured  </a:t>
            </a:r>
            <a:br>
              <a:rPr lang="en-US" altLang="en-US" sz="1000" smtClean="0"/>
            </a:br>
            <a:r>
              <a:rPr lang="en-US" altLang="en-US" sz="1000" b="1" smtClean="0"/>
              <a:t>SOLUTION:</a:t>
            </a:r>
            <a:r>
              <a:rPr lang="en-US" altLang="en-US" sz="1000" smtClean="0"/>
              <a:t> As a postdoc in the Harvard University lab of  droplet-based microfluidics pioneer </a:t>
            </a:r>
            <a:r>
              <a:rPr lang="en-US" altLang="en-US" sz="1000" smtClean="0">
                <a:hlinkClick r:id="rId5"/>
              </a:rPr>
              <a:t>David Weitz</a:t>
            </a:r>
            <a:r>
              <a:rPr lang="en-US" altLang="en-US" sz="1000" smtClean="0"/>
              <a:t>, Abate codeveloped a device that could sort droplets according to their fluorescence intensity. Unlike traditional microfluidics, in which molecules and cells flow naked through channels, droplet-based devices encapsulate molecules or cells in uniform, picoliter-scale aqueous reaction chambers encased in oil.</a:t>
            </a:r>
            <a:endParaRPr lang="cs-CZ" altLang="en-US" sz="1000" b="1" smtClean="0"/>
          </a:p>
          <a:p>
            <a:r>
              <a:rPr lang="en-US" altLang="en-US" sz="2000" b="1" smtClean="0"/>
              <a:t>SORTING BY CELL DEFORMABILITY</a:t>
            </a:r>
            <a:endParaRPr lang="cs-CZ" altLang="en-US" sz="2000" b="1" smtClean="0"/>
          </a:p>
          <a:p>
            <a:pPr lvl="1"/>
            <a:r>
              <a:rPr lang="en-US" altLang="en-US" sz="1000" b="1" smtClean="0"/>
              <a:t>PROJECT:</a:t>
            </a:r>
            <a:r>
              <a:rPr lang="en-US" altLang="en-US" sz="1000" smtClean="0"/>
              <a:t> Cancer cell phenotyping</a:t>
            </a:r>
            <a:br>
              <a:rPr lang="en-US" altLang="en-US" sz="1000" smtClean="0"/>
            </a:br>
            <a:r>
              <a:rPr lang="en-US" altLang="en-US" sz="1000" b="1" smtClean="0"/>
              <a:t>PROBLEM:</a:t>
            </a:r>
            <a:r>
              <a:rPr lang="en-US" altLang="en-US" sz="1000" smtClean="0"/>
              <a:t> Not every cell type has a known antigen that defines it. Plus, antibody binding may activate receptors, potentially changing the cell’s behavior.</a:t>
            </a:r>
            <a:br>
              <a:rPr lang="en-US" altLang="en-US" sz="1000" smtClean="0"/>
            </a:br>
            <a:r>
              <a:rPr lang="en-US" altLang="en-US" sz="1000" b="1" smtClean="0"/>
              <a:t>SOLUTION:</a:t>
            </a:r>
            <a:r>
              <a:rPr lang="en-US" altLang="en-US" sz="1000" smtClean="0"/>
              <a:t> A physicist by training, Guck used laser beams in his graduate work to study the physical properties of cells. Not all cells are equally squishy, he found: while normal cells are relatively rigid, cancer cells are more pliable. “The more aggressive the cell, the softer it is, and that may be necessary for it to pass into tissues,” Guck explains.</a:t>
            </a:r>
            <a:endParaRPr lang="cs-CZ" altLang="en-US" sz="1000" b="1" smtClean="0"/>
          </a:p>
          <a:p>
            <a:r>
              <a:rPr lang="en-US" altLang="en-US" sz="2000" b="1" smtClean="0"/>
              <a:t>RAMAN-ACTIVATED CELL SORTING</a:t>
            </a:r>
            <a:endParaRPr lang="cs-CZ" altLang="en-US" sz="2000" b="1" smtClean="0"/>
          </a:p>
          <a:p>
            <a:pPr lvl="1"/>
            <a:r>
              <a:rPr lang="en-US" altLang="en-US" sz="1000" b="1" smtClean="0"/>
              <a:t>RESEARCHER:</a:t>
            </a:r>
            <a:r>
              <a:rPr lang="en-US" altLang="en-US" sz="1000" smtClean="0"/>
              <a:t> </a:t>
            </a:r>
            <a:r>
              <a:rPr lang="en-US" altLang="en-US" sz="1000" smtClean="0">
                <a:hlinkClick r:id="rId6"/>
              </a:rPr>
              <a:t>Jian Xu</a:t>
            </a:r>
            <a:r>
              <a:rPr lang="en-US" altLang="en-US" sz="1000" smtClean="0"/>
              <a:t>, Professor and Director, and Bo Ma, Group Lead of Microfluidics, Single-Cell Center, Qingdao Institute of Bioenergy and Bioprocess Technology, Chinese Academy of Sciences</a:t>
            </a:r>
            <a:br>
              <a:rPr lang="en-US" altLang="en-US" sz="1000" smtClean="0"/>
            </a:br>
            <a:r>
              <a:rPr lang="en-US" altLang="en-US" sz="1000" b="1" smtClean="0"/>
              <a:t>PROJECT:</a:t>
            </a:r>
            <a:r>
              <a:rPr lang="en-US" altLang="en-US" sz="1000" smtClean="0"/>
              <a:t> Microbial biofuels development</a:t>
            </a:r>
            <a:br>
              <a:rPr lang="en-US" altLang="en-US" sz="1000" smtClean="0"/>
            </a:br>
            <a:r>
              <a:rPr lang="en-US" altLang="en-US" sz="1000" b="1" smtClean="0"/>
              <a:t>PROBLEM: </a:t>
            </a:r>
            <a:r>
              <a:rPr lang="en-US" altLang="en-US" sz="1000" smtClean="0"/>
              <a:t>Biofuels R&amp;D requires identifying cells capable of specific carbon chemistries. But as these cells have yet to be cultured and studied, researchers have few if any molecular hooks for identifying and sorting them.</a:t>
            </a:r>
            <a:br>
              <a:rPr lang="en-US" altLang="en-US" sz="1000" smtClean="0"/>
            </a:br>
            <a:r>
              <a:rPr lang="en-US" altLang="en-US" sz="1000" b="1" smtClean="0"/>
              <a:t>SOLUTION:</a:t>
            </a:r>
            <a:r>
              <a:rPr lang="en-US" altLang="en-US" sz="1000" smtClean="0"/>
              <a:t> The team turned to a label-free method of single-cell interrogation known as Raman-activated cell sorting (RACS) (</a:t>
            </a:r>
            <a:r>
              <a:rPr lang="en-US" altLang="en-US" sz="1000" i="1" smtClean="0">
                <a:hlinkClick r:id="rId7"/>
              </a:rPr>
              <a:t>Anal Chem</a:t>
            </a:r>
            <a:r>
              <a:rPr lang="en-US" altLang="en-US" sz="1000" smtClean="0">
                <a:hlinkClick r:id="rId7"/>
              </a:rPr>
              <a:t>, 87:2282-89, 2015</a:t>
            </a:r>
            <a:r>
              <a:rPr lang="en-US" altLang="en-US" sz="1000" smtClean="0"/>
              <a:t>).</a:t>
            </a:r>
          </a:p>
        </p:txBody>
      </p:sp>
      <p:sp>
        <p:nvSpPr>
          <p:cNvPr id="53252" name="Obdélník 5"/>
          <p:cNvSpPr>
            <a:spLocks noChangeArrowheads="1"/>
          </p:cNvSpPr>
          <p:nvPr/>
        </p:nvSpPr>
        <p:spPr bwMode="auto">
          <a:xfrm>
            <a:off x="1219200" y="6550025"/>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1400"/>
              <a:t>http://www.the-scientist.com/?articles.view/articleNo/43034/title/Flow-Cytometry-On-a-Chip/</a:t>
            </a:r>
          </a:p>
        </p:txBody>
      </p:sp>
      <p:pic>
        <p:nvPicPr>
          <p:cNvPr id="5325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9150" y="1588"/>
            <a:ext cx="1827213"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smtClean="0"/>
              <a:t>Co tomu předcházelo…a čeho jsme i nyní součástí…</a:t>
            </a:r>
          </a:p>
        </p:txBody>
      </p:sp>
      <p:sp>
        <p:nvSpPr>
          <p:cNvPr id="54275" name="Rectangle 3"/>
          <p:cNvSpPr>
            <a:spLocks noGrp="1" noChangeArrowheads="1"/>
          </p:cNvSpPr>
          <p:nvPr>
            <p:ph type="body" idx="1"/>
          </p:nvPr>
        </p:nvSpPr>
        <p:spPr>
          <a:xfrm>
            <a:off x="971550" y="1981200"/>
            <a:ext cx="7993063" cy="4114800"/>
          </a:xfrm>
        </p:spPr>
        <p:txBody>
          <a:bodyPr/>
          <a:lstStyle/>
          <a:p>
            <a:pPr eaLnBrk="1" hangingPunct="1"/>
            <a:r>
              <a:rPr lang="cs-CZ" altLang="cs-CZ" sz="2800" smtClean="0"/>
              <a:t>Rozvoj techniky umožňující rychlou a reprodukovatelnou detekci cytometrických parametrů.</a:t>
            </a:r>
          </a:p>
          <a:p>
            <a:pPr eaLnBrk="1" hangingPunct="1"/>
            <a:r>
              <a:rPr lang="cs-CZ" altLang="cs-CZ" sz="2800" smtClean="0"/>
              <a:t>Nové vědecké poznatky vedoucí k definici vhodných diagnostických markerů.</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hlinkClick r:id="rId3"/>
          </p:cNvPr>
          <p:cNvSpPr>
            <a:spLocks noChangeArrowheads="1"/>
          </p:cNvSpPr>
          <p:nvPr/>
        </p:nvSpPr>
        <p:spPr bwMode="auto">
          <a:xfrm>
            <a:off x="1187450" y="2876550"/>
            <a:ext cx="73517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pitchFamily="18" charset="0"/>
              </a:rPr>
              <a:t>http://www.cyto.purdue.edu/cdroms/gh/HTML/start.htm?loc=http://www.cyto.purdue.edu/cdroms/gh/HTML/video/video.html?v=Flowtheinvention.wmv</a:t>
            </a:r>
          </a:p>
        </p:txBody>
      </p:sp>
      <p:sp>
        <p:nvSpPr>
          <p:cNvPr id="55299" name="Rectangle 5"/>
          <p:cNvSpPr>
            <a:spLocks noChangeArrowheads="1"/>
          </p:cNvSpPr>
          <p:nvPr/>
        </p:nvSpPr>
        <p:spPr bwMode="auto">
          <a:xfrm>
            <a:off x="1835150" y="1412875"/>
            <a:ext cx="59039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a:solidFill>
                  <a:schemeClr val="tx2"/>
                </a:solidFill>
                <a:latin typeface="Times" pitchFamily="18" charset="0"/>
              </a:rPr>
              <a:t>ISAC presents: Mack Fulwyler - Innovator, Inventor &amp; Pioneer</a:t>
            </a:r>
          </a:p>
          <a:p>
            <a:pPr>
              <a:spcBef>
                <a:spcPct val="0"/>
              </a:spcBef>
              <a:buClrTx/>
              <a:buSzTx/>
              <a:buFontTx/>
              <a:buNone/>
            </a:pPr>
            <a:endParaRPr lang="cs-CZ" altLang="cs-CZ" sz="2400" b="0">
              <a:solidFill>
                <a:schemeClr val="tx2"/>
              </a:solidFill>
            </a:endParaRPr>
          </a:p>
        </p:txBody>
      </p:sp>
      <p:pic>
        <p:nvPicPr>
          <p:cNvPr id="553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797425"/>
            <a:ext cx="14001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Obdélník 1">
            <a:hlinkClick r:id="rId5"/>
          </p:cNvPr>
          <p:cNvSpPr>
            <a:spLocks noChangeArrowheads="1"/>
          </p:cNvSpPr>
          <p:nvPr/>
        </p:nvSpPr>
        <p:spPr bwMode="auto">
          <a:xfrm>
            <a:off x="1295400" y="3644900"/>
            <a:ext cx="6983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a:latin typeface="Times" pitchFamily="18" charset="0"/>
              </a:rPr>
              <a:t>http://www.cyto.purdue.edu/cdroms/cyto10a/seminalcontributions/fulwyler.html</a:t>
            </a:r>
          </a:p>
        </p:txBody>
      </p:sp>
      <p:sp>
        <p:nvSpPr>
          <p:cNvPr id="55302" name="Obdélník 1"/>
          <p:cNvSpPr>
            <a:spLocks noChangeArrowheads="1"/>
          </p:cNvSpPr>
          <p:nvPr/>
        </p:nvSpPr>
        <p:spPr bwMode="auto">
          <a:xfrm>
            <a:off x="2700338" y="4910138"/>
            <a:ext cx="568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2000" b="0"/>
              <a:t>https://www.youtube.com/watch?v=3s5l2mepKkY</a:t>
            </a:r>
          </a:p>
        </p:txBody>
      </p:sp>
      <p:pic>
        <p:nvPicPr>
          <p:cNvPr id="55303" name="Picture 13" descr="https://upload.wikimedia.org/wikipedia/commons/thumb/2/2f/Internet_Explorer_10_logo.svg/2000px-Internet_Explorer_10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2163" y="3090863"/>
            <a:ext cx="6000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5" descr="https://www.youtube.com/yt/brand/media/image/YouTube-logo-full_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4300" y="4889500"/>
            <a:ext cx="27336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9550" y="0"/>
            <a:ext cx="7772400" cy="1143000"/>
          </a:xfrm>
        </p:spPr>
        <p:txBody>
          <a:bodyPr/>
          <a:lstStyle/>
          <a:p>
            <a:pPr eaLnBrk="1" hangingPunct="1"/>
            <a:r>
              <a:rPr lang="en-US" altLang="cs-CZ" smtClean="0"/>
              <a:t>Shrnut</a:t>
            </a:r>
            <a:r>
              <a:rPr lang="cs-CZ" altLang="cs-CZ" smtClean="0"/>
              <a:t>í přednášky</a:t>
            </a:r>
            <a:endParaRPr lang="en-US" altLang="cs-CZ" smtClean="0"/>
          </a:p>
        </p:txBody>
      </p:sp>
      <p:sp>
        <p:nvSpPr>
          <p:cNvPr id="56323" name="Rectangle 3"/>
          <p:cNvSpPr>
            <a:spLocks noGrp="1" noChangeArrowheads="1"/>
          </p:cNvSpPr>
          <p:nvPr>
            <p:ph type="body" idx="1"/>
          </p:nvPr>
        </p:nvSpPr>
        <p:spPr>
          <a:xfrm>
            <a:off x="1371600" y="1111250"/>
            <a:ext cx="7772400" cy="2590800"/>
          </a:xfrm>
        </p:spPr>
        <p:txBody>
          <a:bodyPr/>
          <a:lstStyle/>
          <a:p>
            <a:pPr eaLnBrk="1" hangingPunct="1"/>
            <a:r>
              <a:rPr lang="cs-CZ" altLang="cs-CZ" smtClean="0"/>
              <a:t>Úvod do kurzu</a:t>
            </a:r>
            <a:endParaRPr lang="en-US" altLang="cs-CZ" smtClean="0"/>
          </a:p>
          <a:p>
            <a:pPr eaLnBrk="1" hangingPunct="1"/>
            <a:r>
              <a:rPr lang="cs-CZ" altLang="cs-CZ" smtClean="0"/>
              <a:t>Zdroje literatury</a:t>
            </a:r>
            <a:endParaRPr lang="en-US" altLang="cs-CZ" smtClean="0"/>
          </a:p>
          <a:p>
            <a:pPr eaLnBrk="1" hangingPunct="1"/>
            <a:r>
              <a:rPr lang="cs-CZ" altLang="cs-CZ" smtClean="0"/>
              <a:t>Historie průtokové cytometrie</a:t>
            </a:r>
            <a:endParaRPr lang="en-US" altLang="cs-CZ" smtClean="0"/>
          </a:p>
          <a:p>
            <a:pPr eaLnBrk="1" hangingPunct="1"/>
            <a:r>
              <a:rPr lang="cs-CZ" altLang="cs-CZ" smtClean="0"/>
              <a:t>Základní principy</a:t>
            </a:r>
            <a:endParaRPr lang="en-US" altLang="cs-CZ" smtClean="0"/>
          </a:p>
        </p:txBody>
      </p:sp>
      <p:sp>
        <p:nvSpPr>
          <p:cNvPr id="56324" name="Text Box 4"/>
          <p:cNvSpPr txBox="1">
            <a:spLocks noChangeArrowheads="1"/>
          </p:cNvSpPr>
          <p:nvPr/>
        </p:nvSpPr>
        <p:spPr bwMode="auto">
          <a:xfrm>
            <a:off x="1835150" y="3986213"/>
            <a:ext cx="7045325" cy="17494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New Roman" pitchFamily="18" charset="0"/>
              </a:rPr>
              <a:t>Na konci dnešní přednášky byste měli</a:t>
            </a:r>
            <a:r>
              <a:rPr lang="en-US" altLang="cs-CZ" sz="1800">
                <a:latin typeface="Times New Roman" pitchFamily="18" charset="0"/>
              </a:rPr>
              <a:t>:</a:t>
            </a:r>
          </a:p>
          <a:p>
            <a:pPr>
              <a:spcBef>
                <a:spcPct val="0"/>
              </a:spcBef>
              <a:buClrTx/>
              <a:buSzTx/>
              <a:buFontTx/>
              <a:buAutoNum type="arabicPeriod"/>
            </a:pPr>
            <a:r>
              <a:rPr lang="cs-CZ" altLang="cs-CZ" sz="1800" b="0">
                <a:latin typeface="Times New Roman" pitchFamily="18" charset="0"/>
              </a:rPr>
              <a:t>vědět jaké jsou požadavky pro tento kurz</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znát základní zdroje informací</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mít stručný přehled o historii průtokové cytometrie</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orientovat se v některých základních principech průtokové cytometrie</a:t>
            </a:r>
            <a:endParaRPr lang="en-US" altLang="cs-CZ" sz="1800" b="0">
              <a:latin typeface="Times New Roman" pitchFamily="18" charset="0"/>
            </a:endParaRPr>
          </a:p>
          <a:p>
            <a:pPr>
              <a:spcBef>
                <a:spcPct val="0"/>
              </a:spcBef>
              <a:buClrTx/>
              <a:buSzTx/>
              <a:buFontTx/>
              <a:buNone/>
            </a:pPr>
            <a:endParaRPr lang="en-US" altLang="cs-CZ" sz="1800" b="0">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dirty="0" smtClean="0"/>
              <a:t>Informační zdroje – průtoková </a:t>
            </a:r>
            <a:r>
              <a:rPr lang="cs-CZ" altLang="cs-CZ" sz="4000" dirty="0" err="1" smtClean="0"/>
              <a:t>cytometrie</a:t>
            </a:r>
            <a:r>
              <a:rPr lang="cs-CZ" altLang="cs-CZ" sz="4000" dirty="0" smtClean="0"/>
              <a:t> (metody a protokoly)</a:t>
            </a:r>
          </a:p>
        </p:txBody>
      </p:sp>
      <p:sp>
        <p:nvSpPr>
          <p:cNvPr id="8195" name="Rectangle 3"/>
          <p:cNvSpPr>
            <a:spLocks noGrp="1" noChangeArrowheads="1"/>
          </p:cNvSpPr>
          <p:nvPr>
            <p:ph type="body" idx="1"/>
          </p:nvPr>
        </p:nvSpPr>
        <p:spPr/>
        <p:txBody>
          <a:bodyPr/>
          <a:lstStyle/>
          <a:p>
            <a:pPr eaLnBrk="1" hangingPunct="1"/>
            <a:r>
              <a:rPr lang="en-US" altLang="cs-CZ" sz="2800" dirty="0" smtClean="0"/>
              <a:t>The Handbook of Flow Cytometry Methods</a:t>
            </a:r>
            <a:endParaRPr lang="cs-CZ" altLang="cs-CZ" sz="2000" dirty="0" smtClean="0"/>
          </a:p>
          <a:p>
            <a:pPr eaLnBrk="1" hangingPunct="1"/>
            <a:r>
              <a:rPr lang="en-US" altLang="cs-CZ" sz="2800" dirty="0" smtClean="0"/>
              <a:t>Current Protocols in Cytometry</a:t>
            </a:r>
            <a:endParaRPr lang="cs-CZ" altLang="cs-CZ" sz="2800" dirty="0" smtClean="0"/>
          </a:p>
          <a:p>
            <a:pPr eaLnBrk="1" hangingPunct="1"/>
            <a:r>
              <a:rPr lang="cs-CZ" altLang="cs-CZ" sz="2800" dirty="0" err="1" smtClean="0"/>
              <a:t>Company</a:t>
            </a:r>
            <a:r>
              <a:rPr lang="cs-CZ" altLang="cs-CZ" sz="2800" dirty="0" smtClean="0"/>
              <a:t> web </a:t>
            </a:r>
            <a:r>
              <a:rPr lang="cs-CZ" altLang="cs-CZ" sz="2800" dirty="0" err="1" smtClean="0"/>
              <a:t>pages</a:t>
            </a:r>
            <a:endParaRPr lang="cs-CZ" altLang="cs-CZ" sz="2800" dirty="0" smtClean="0"/>
          </a:p>
          <a:p>
            <a:pPr lvl="1" eaLnBrk="1" hangingPunct="1"/>
            <a:r>
              <a:rPr lang="cs-CZ" altLang="cs-CZ" sz="1600" dirty="0" err="1"/>
              <a:t>e</a:t>
            </a:r>
            <a:r>
              <a:rPr lang="cs-CZ" altLang="cs-CZ" sz="1600" dirty="0" err="1" smtClean="0"/>
              <a:t>.g</a:t>
            </a:r>
            <a:r>
              <a:rPr lang="cs-CZ" altLang="cs-CZ" sz="1600" dirty="0" smtClean="0"/>
              <a:t>. </a:t>
            </a:r>
            <a:r>
              <a:rPr lang="cs-CZ" altLang="cs-CZ" sz="1600" dirty="0" smtClean="0">
                <a:hlinkClick r:id="rId3"/>
              </a:rPr>
              <a:t>http://www.ebioscience.com/resources/best-protocols/flow-cytometry-protocols.htm</a:t>
            </a:r>
            <a:endParaRPr lang="cs-CZ" altLang="cs-CZ" sz="1600" dirty="0" smtClean="0"/>
          </a:p>
          <a:p>
            <a:pPr lvl="1" eaLnBrk="1" hangingPunct="1"/>
            <a:r>
              <a:rPr lang="cs-CZ" altLang="cs-CZ" sz="1600" dirty="0" smtClean="0"/>
              <a:t>https://www.thermofisher.com/cz/en/home/references/protocols/cell-and-tissue-analysis/flow-cytometry-protocol.html</a:t>
            </a:r>
          </a:p>
        </p:txBody>
      </p:sp>
      <p:pic>
        <p:nvPicPr>
          <p:cNvPr id="8197" name="Picture 8" descr="C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495" y="4725144"/>
            <a:ext cx="1224235" cy="147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robi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725144"/>
            <a:ext cx="987425" cy="12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sz="4000" smtClean="0"/>
              <a:t>Informační zdroje – cytometrie (časopisy)</a:t>
            </a:r>
          </a:p>
        </p:txBody>
      </p:sp>
      <p:sp>
        <p:nvSpPr>
          <p:cNvPr id="9219" name="Rectangle 3"/>
          <p:cNvSpPr>
            <a:spLocks noGrp="1" noChangeArrowheads="1"/>
          </p:cNvSpPr>
          <p:nvPr>
            <p:ph type="body" idx="1"/>
          </p:nvPr>
        </p:nvSpPr>
        <p:spPr/>
        <p:txBody>
          <a:bodyPr/>
          <a:lstStyle/>
          <a:p>
            <a:pPr eaLnBrk="1" hangingPunct="1"/>
            <a:r>
              <a:rPr lang="en-US" altLang="cs-CZ" sz="2800" smtClean="0">
                <a:hlinkClick r:id="rId3"/>
              </a:rPr>
              <a:t>Cytometry Part A</a:t>
            </a:r>
            <a:endParaRPr lang="en-US" altLang="cs-CZ" sz="2800" smtClean="0"/>
          </a:p>
          <a:p>
            <a:pPr eaLnBrk="1" hangingPunct="1">
              <a:buFont typeface="Wingdings" pitchFamily="2" charset="2"/>
              <a:buNone/>
            </a:pPr>
            <a:r>
              <a:rPr lang="en-US" altLang="cs-CZ" sz="1800" smtClean="0"/>
              <a:t>http://www3.interscience.wiley.com/cgi-bin/jhome/33945</a:t>
            </a:r>
          </a:p>
          <a:p>
            <a:pPr eaLnBrk="1" hangingPunct="1">
              <a:buFont typeface="Wingdings" pitchFamily="2" charset="2"/>
              <a:buNone/>
            </a:pPr>
            <a:endParaRPr lang="en-US" altLang="cs-CZ" sz="1800" smtClean="0"/>
          </a:p>
          <a:p>
            <a:pPr eaLnBrk="1" hangingPunct="1">
              <a:buFont typeface="Wingdings" pitchFamily="2" charset="2"/>
              <a:buNone/>
            </a:pPr>
            <a:endParaRPr lang="en-US" altLang="cs-CZ" sz="1200" smtClean="0"/>
          </a:p>
          <a:p>
            <a:pPr eaLnBrk="1" hangingPunct="1">
              <a:buFont typeface="Wingdings" pitchFamily="2" charset="2"/>
              <a:buNone/>
            </a:pPr>
            <a:endParaRPr lang="en-US" altLang="cs-CZ" sz="1200" smtClean="0"/>
          </a:p>
          <a:p>
            <a:pPr eaLnBrk="1" hangingPunct="1">
              <a:buFont typeface="Wingdings" pitchFamily="2" charset="2"/>
              <a:buNone/>
            </a:pPr>
            <a:endParaRPr lang="en-US" altLang="cs-CZ" sz="1200" smtClean="0"/>
          </a:p>
          <a:p>
            <a:pPr eaLnBrk="1" hangingPunct="1"/>
            <a:r>
              <a:rPr lang="en-US" altLang="cs-CZ" sz="2800" smtClean="0">
                <a:hlinkClick r:id="rId4"/>
              </a:rPr>
              <a:t>Cytometry Part B: Clinical Cytometry</a:t>
            </a:r>
            <a:endParaRPr lang="en-US" altLang="cs-CZ" sz="2800" smtClean="0"/>
          </a:p>
          <a:p>
            <a:pPr eaLnBrk="1" hangingPunct="1">
              <a:buFont typeface="Wingdings" pitchFamily="2" charset="2"/>
              <a:buNone/>
            </a:pPr>
            <a:r>
              <a:rPr lang="en-US" altLang="cs-CZ" sz="1600" smtClean="0"/>
              <a:t>http://www3.interscience.wiley.com/cgi-bin/jhome/102019902</a:t>
            </a:r>
          </a:p>
        </p:txBody>
      </p:sp>
      <p:pic>
        <p:nvPicPr>
          <p:cNvPr id="9221" name="Picture 10" descr="Cytometry Part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989138"/>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Cytometry Part B: Clinical Cytomet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3644900"/>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cs-CZ" altLang="cs-CZ" sz="4000" smtClean="0"/>
              <a:t>Informační zdroje – (Internet)</a:t>
            </a:r>
          </a:p>
        </p:txBody>
      </p:sp>
      <p:sp>
        <p:nvSpPr>
          <p:cNvPr id="11267" name="Rectangle 6"/>
          <p:cNvSpPr>
            <a:spLocks noGrp="1" noChangeArrowheads="1"/>
          </p:cNvSpPr>
          <p:nvPr>
            <p:ph type="body" idx="1"/>
          </p:nvPr>
        </p:nvSpPr>
        <p:spPr>
          <a:noFill/>
        </p:spPr>
        <p:txBody>
          <a:bodyPr/>
          <a:lstStyle/>
          <a:p>
            <a:pPr eaLnBrk="1" hangingPunct="1"/>
            <a:r>
              <a:rPr lang="en-US" altLang="cs-CZ" dirty="0" smtClean="0"/>
              <a:t>Purdue University, Cytometry Labs</a:t>
            </a:r>
          </a:p>
          <a:p>
            <a:pPr eaLnBrk="1" hangingPunct="1">
              <a:buFont typeface="Wingdings" pitchFamily="2" charset="2"/>
              <a:buNone/>
            </a:pPr>
            <a:r>
              <a:rPr lang="en-US" altLang="cs-CZ" dirty="0" smtClean="0">
                <a:hlinkClick r:id="rId3"/>
              </a:rPr>
              <a:t>http://www.cyto.purdue.edu/</a:t>
            </a:r>
            <a:endParaRPr lang="en-US" altLang="cs-CZ" dirty="0" smtClean="0"/>
          </a:p>
          <a:p>
            <a:pPr eaLnBrk="1" hangingPunct="1"/>
            <a:r>
              <a:rPr lang="en-US" altLang="cs-CZ" dirty="0" smtClean="0"/>
              <a:t>International Society for Analytical Cytology</a:t>
            </a:r>
          </a:p>
          <a:p>
            <a:pPr eaLnBrk="1" hangingPunct="1">
              <a:buFont typeface="Wingdings" pitchFamily="2" charset="2"/>
              <a:buNone/>
            </a:pPr>
            <a:r>
              <a:rPr lang="en-US" altLang="cs-CZ" dirty="0" smtClean="0">
                <a:hlinkClick r:id="rId4"/>
              </a:rPr>
              <a:t>http://www.isac-net.org/</a:t>
            </a:r>
            <a:endParaRPr lang="en-US" altLang="cs-CZ"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73163" y="188913"/>
            <a:ext cx="7772400" cy="1143000"/>
          </a:xfrm>
        </p:spPr>
        <p:txBody>
          <a:bodyPr/>
          <a:lstStyle/>
          <a:p>
            <a:pPr eaLnBrk="1" hangingPunct="1"/>
            <a:r>
              <a:rPr lang="cs-CZ" altLang="cs-CZ" smtClean="0"/>
              <a:t>Informační zdroje</a:t>
            </a:r>
            <a:r>
              <a:rPr lang="en-US" altLang="cs-CZ" smtClean="0"/>
              <a:t> - mikroskopie</a:t>
            </a:r>
            <a:endParaRPr lang="cs-CZ" altLang="cs-CZ" smtClean="0"/>
          </a:p>
        </p:txBody>
      </p:sp>
      <p:sp>
        <p:nvSpPr>
          <p:cNvPr id="12291" name="Rectangle 3"/>
          <p:cNvSpPr>
            <a:spLocks noGrp="1" noChangeArrowheads="1"/>
          </p:cNvSpPr>
          <p:nvPr>
            <p:ph type="body" idx="1"/>
          </p:nvPr>
        </p:nvSpPr>
        <p:spPr>
          <a:xfrm>
            <a:off x="1116013" y="1125538"/>
            <a:ext cx="7772400" cy="4114800"/>
          </a:xfrm>
        </p:spPr>
        <p:txBody>
          <a:bodyPr/>
          <a:lstStyle/>
          <a:p>
            <a:pPr eaLnBrk="1" hangingPunct="1"/>
            <a:r>
              <a:rPr lang="cs-CZ" altLang="cs-CZ" sz="1800" dirty="0" err="1" smtClean="0"/>
              <a:t>Taatjes</a:t>
            </a:r>
            <a:r>
              <a:rPr lang="cs-CZ" altLang="cs-CZ" sz="1800" dirty="0" smtClean="0"/>
              <a:t> D. J. Cell </a:t>
            </a:r>
            <a:r>
              <a:rPr lang="cs-CZ" altLang="cs-CZ" sz="1800" dirty="0" err="1" smtClean="0"/>
              <a:t>Imaging</a:t>
            </a:r>
            <a:r>
              <a:rPr lang="cs-CZ" altLang="cs-CZ" sz="1800" dirty="0" smtClean="0"/>
              <a:t> </a:t>
            </a:r>
            <a:r>
              <a:rPr lang="cs-CZ" altLang="cs-CZ" sz="1800" dirty="0" err="1" smtClean="0"/>
              <a:t>Techniques</a:t>
            </a:r>
            <a:r>
              <a:rPr lang="cs-CZ" altLang="cs-CZ" sz="1800" dirty="0" smtClean="0"/>
              <a:t>, </a:t>
            </a:r>
            <a:r>
              <a:rPr lang="cs-CZ" altLang="cs-CZ" sz="1800" dirty="0" err="1" smtClean="0"/>
              <a:t>Methods</a:t>
            </a:r>
            <a:r>
              <a:rPr lang="cs-CZ" altLang="cs-CZ" sz="1800" dirty="0" smtClean="0"/>
              <a:t> and </a:t>
            </a:r>
            <a:r>
              <a:rPr lang="cs-CZ" altLang="cs-CZ" sz="1800" dirty="0" err="1" smtClean="0"/>
              <a:t>Protocols</a:t>
            </a:r>
            <a:r>
              <a:rPr lang="cs-CZ" altLang="cs-CZ" sz="1800" dirty="0" smtClean="0"/>
              <a:t>, Humana </a:t>
            </a:r>
            <a:r>
              <a:rPr lang="cs-CZ" altLang="cs-CZ" sz="1800" dirty="0" err="1" smtClean="0"/>
              <a:t>Press</a:t>
            </a:r>
            <a:r>
              <a:rPr lang="cs-CZ" altLang="cs-CZ" sz="1800" dirty="0" smtClean="0"/>
              <a:t>, </a:t>
            </a:r>
            <a:r>
              <a:rPr lang="cs-CZ" altLang="cs-CZ" sz="1800" dirty="0" err="1" smtClean="0"/>
              <a:t>Totowa</a:t>
            </a:r>
            <a:r>
              <a:rPr lang="cs-CZ" altLang="cs-CZ" sz="1800" dirty="0" smtClean="0"/>
              <a:t>, New Jersey, 2005 </a:t>
            </a:r>
            <a:endParaRPr lang="en-US" altLang="cs-CZ" sz="1800" dirty="0" smtClean="0"/>
          </a:p>
          <a:p>
            <a:pPr eaLnBrk="1" hangingPunct="1"/>
            <a:r>
              <a:rPr lang="cs-CZ" altLang="cs-CZ" sz="1800" dirty="0" err="1" smtClean="0"/>
              <a:t>Stephens</a:t>
            </a:r>
            <a:r>
              <a:rPr lang="cs-CZ" altLang="cs-CZ" sz="1800" dirty="0" smtClean="0"/>
              <a:t> D. Cell </a:t>
            </a:r>
            <a:r>
              <a:rPr lang="cs-CZ" altLang="cs-CZ" sz="1800" dirty="0" err="1" smtClean="0"/>
              <a:t>Imaging</a:t>
            </a:r>
            <a:r>
              <a:rPr lang="cs-CZ" altLang="cs-CZ" sz="1800" dirty="0" smtClean="0"/>
              <a:t>, </a:t>
            </a:r>
            <a:r>
              <a:rPr lang="cs-CZ" altLang="cs-CZ" sz="1800" dirty="0" err="1" smtClean="0"/>
              <a:t>Scion</a:t>
            </a:r>
            <a:r>
              <a:rPr lang="cs-CZ" altLang="cs-CZ" sz="1800" dirty="0" smtClean="0"/>
              <a:t> </a:t>
            </a:r>
            <a:r>
              <a:rPr lang="cs-CZ" altLang="cs-CZ" sz="1800" dirty="0" err="1" smtClean="0"/>
              <a:t>Publishing</a:t>
            </a:r>
            <a:r>
              <a:rPr lang="cs-CZ" altLang="cs-CZ" sz="1800" dirty="0" smtClean="0"/>
              <a:t> Ltd., 2006. </a:t>
            </a:r>
            <a:endParaRPr lang="en-US" altLang="cs-CZ" sz="1800" dirty="0" smtClean="0"/>
          </a:p>
          <a:p>
            <a:pPr eaLnBrk="1" hangingPunct="1"/>
            <a:r>
              <a:rPr lang="en-US" altLang="cs-CZ" sz="1800" dirty="0" smtClean="0"/>
              <a:t>Pawley, J. (Ed.), Handbook of Biological Confocal Microscopy, 3rd ed., 2006</a:t>
            </a:r>
            <a:endParaRPr lang="cs-CZ" altLang="cs-CZ" sz="1800" dirty="0" smtClean="0"/>
          </a:p>
          <a:p>
            <a:pPr eaLnBrk="1" hangingPunct="1"/>
            <a:r>
              <a:rPr lang="en-US" altLang="cs-CZ" sz="1800" dirty="0" smtClean="0"/>
              <a:t>Fluorescence Microscopy: From Principles to Biological Applications</a:t>
            </a:r>
          </a:p>
          <a:p>
            <a:pPr eaLnBrk="1" hangingPunct="1"/>
            <a:r>
              <a:rPr lang="en-US" altLang="cs-CZ" sz="1800" dirty="0" smtClean="0"/>
              <a:t>Ulrich </a:t>
            </a:r>
            <a:r>
              <a:rPr lang="en-US" altLang="cs-CZ" sz="1800" dirty="0" err="1" smtClean="0"/>
              <a:t>Kubitscheck</a:t>
            </a:r>
            <a:r>
              <a:rPr lang="en-US" altLang="cs-CZ" sz="1800" dirty="0" smtClean="0"/>
              <a:t> (Editor)</a:t>
            </a:r>
            <a:r>
              <a:rPr lang="cs-CZ" altLang="cs-CZ" sz="1800" dirty="0" smtClean="0"/>
              <a:t>, </a:t>
            </a:r>
            <a:r>
              <a:rPr lang="en-US" altLang="cs-CZ" sz="1800" dirty="0" smtClean="0"/>
              <a:t>ISBN: 978-3-527-32922-9</a:t>
            </a:r>
            <a:r>
              <a:rPr lang="cs-CZ" altLang="cs-CZ" sz="1800" dirty="0" smtClean="0"/>
              <a:t>, </a:t>
            </a:r>
            <a:r>
              <a:rPr lang="en-US" altLang="cs-CZ" sz="1800" dirty="0" smtClean="0"/>
              <a:t>2013, Wiley-Blackwell</a:t>
            </a:r>
          </a:p>
          <a:p>
            <a:pPr eaLnBrk="1" hangingPunct="1"/>
            <a:endParaRPr lang="en-US" altLang="cs-CZ" sz="1800" dirty="0" smtClean="0"/>
          </a:p>
        </p:txBody>
      </p:sp>
      <p:pic>
        <p:nvPicPr>
          <p:cNvPr id="12293" name="Picture 5" descr="158829157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285" y="3797846"/>
            <a:ext cx="2088604" cy="208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1904842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60" y="3774317"/>
            <a:ext cx="2086868" cy="208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797846"/>
            <a:ext cx="1605678" cy="20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descr="http://media.wiley.com/product_data/coverImage300/26/35273292/35273292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3646203"/>
            <a:ext cx="1584176" cy="223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altLang="cs-CZ" sz="4000" smtClean="0"/>
              <a:t>Obecný úvod do průtokové cytometrie</a:t>
            </a:r>
          </a:p>
        </p:txBody>
      </p:sp>
      <p:sp>
        <p:nvSpPr>
          <p:cNvPr id="16387" name="Rectangle 3"/>
          <p:cNvSpPr>
            <a:spLocks noGrp="1" noChangeArrowheads="1"/>
          </p:cNvSpPr>
          <p:nvPr>
            <p:ph type="body" idx="1"/>
          </p:nvPr>
        </p:nvSpPr>
        <p:spPr/>
        <p:txBody>
          <a:bodyPr/>
          <a:lstStyle/>
          <a:p>
            <a:pPr eaLnBrk="1" hangingPunct="1"/>
            <a:r>
              <a:rPr lang="cs-CZ" altLang="cs-CZ" smtClean="0"/>
              <a:t>Základní principy</a:t>
            </a:r>
            <a:r>
              <a:rPr lang="en-US" altLang="cs-CZ" smtClean="0"/>
              <a:t>, mo</a:t>
            </a:r>
            <a:r>
              <a:rPr lang="cs-CZ" altLang="cs-CZ" smtClean="0"/>
              <a:t>žnosti průtokové cytometrie a její aplikace</a:t>
            </a:r>
          </a:p>
          <a:p>
            <a:pPr eaLnBrk="1" hangingPunct="1"/>
            <a:r>
              <a:rPr lang="cs-CZ" altLang="cs-CZ" smtClean="0"/>
              <a:t>Historie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9845</TotalTime>
  <Words>1711</Words>
  <Application>Microsoft Office PowerPoint</Application>
  <PresentationFormat>Předvádění na obrazovce (4:3)</PresentationFormat>
  <Paragraphs>306</Paragraphs>
  <Slides>47</Slides>
  <Notes>45</Notes>
  <HiddenSlides>0</HiddenSlides>
  <MMClips>0</MMClips>
  <ScaleCrop>false</ScaleCrop>
  <HeadingPairs>
    <vt:vector size="4" baseType="variant">
      <vt:variant>
        <vt:lpstr>Motiv</vt:lpstr>
      </vt:variant>
      <vt:variant>
        <vt:i4>1</vt:i4>
      </vt:variant>
      <vt:variant>
        <vt:lpstr>Nadpisy snímků</vt:lpstr>
      </vt:variant>
      <vt:variant>
        <vt:i4>47</vt:i4>
      </vt:variant>
    </vt:vector>
  </HeadingPairs>
  <TitlesOfParts>
    <vt:vector size="48" baseType="lpstr">
      <vt:lpstr>Dad's Tie</vt:lpstr>
      <vt:lpstr>Bi9393 Analytická cytometrie</vt:lpstr>
      <vt:lpstr>Struktura kurzu</vt:lpstr>
      <vt:lpstr>Seminář studentů</vt:lpstr>
      <vt:lpstr>Informační zdroje – průtoková cytometrie</vt:lpstr>
      <vt:lpstr>Informační zdroje – průtoková cytometrie (metody a protokoly)</vt:lpstr>
      <vt:lpstr>Informační zdroje – cytometrie (časopisy)</vt:lpstr>
      <vt:lpstr>Informační zdroje – (Internet)</vt:lpstr>
      <vt:lpstr>Informační zdroje - mikroskopie</vt:lpstr>
      <vt:lpstr>Obecný úvod do průtokové cytometrie</vt:lpstr>
      <vt:lpstr>Tyto částice mají něco společného …</vt:lpstr>
      <vt:lpstr>Komerční zařízení a vývoj</vt:lpstr>
      <vt:lpstr>Co je průtokový cytometr?</vt:lpstr>
      <vt:lpstr>Co můžeme analyzovat pomocí průtokové cytometrie?</vt:lpstr>
      <vt:lpstr>Prezentace aplikace PowerPoint</vt:lpstr>
      <vt:lpstr>Definice</vt:lpstr>
      <vt:lpstr>Prezentace aplikace PowerPoint</vt:lpstr>
      <vt:lpstr>Prezentace aplikace PowerPoint</vt:lpstr>
      <vt:lpstr>Historie barvení biologických materiálů</vt:lpstr>
      <vt:lpstr>Prezentace aplikace PowerPoint</vt:lpstr>
      <vt:lpstr>Prezentace aplikace PowerPoint</vt:lpstr>
      <vt:lpstr>Andrew Moldavan</vt:lpstr>
      <vt:lpstr>Prezentace aplikace PowerPoint</vt:lpstr>
      <vt:lpstr>Friedman</vt:lpstr>
      <vt:lpstr>von Bertalanffy &amp; Bickis</vt:lpstr>
      <vt:lpstr>Stain Your Own Cell </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Mack Fulwyler- sorter</vt:lpstr>
      <vt:lpstr>Richard Sweet</vt:lpstr>
      <vt:lpstr>Prezentace aplikace PowerPoint</vt:lpstr>
      <vt:lpstr>Mack Fulwyler- sorter</vt:lpstr>
      <vt:lpstr>Prezentace aplikace PowerPoint</vt:lpstr>
      <vt:lpstr>Leonard Arthur "Len" Herzenberg </vt:lpstr>
      <vt:lpstr>Klíčové „cytometrické“ publikace</vt:lpstr>
      <vt:lpstr>Prezentace aplikace PowerPoint</vt:lpstr>
      <vt:lpstr>K čemu to všechno je… například…</vt:lpstr>
      <vt:lpstr>Flow Cytometry On-a-Chip</vt:lpstr>
      <vt:lpstr>Co tomu předcházelo…a čeho jsme i nyní součástí…</vt:lpstr>
      <vt:lpstr>Prezentace aplikace PowerPoint</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191</cp:revision>
  <dcterms:created xsi:type="dcterms:W3CDTF">2006-09-11T06:46:46Z</dcterms:created>
  <dcterms:modified xsi:type="dcterms:W3CDTF">2017-09-19T11:22:57Z</dcterms:modified>
</cp:coreProperties>
</file>