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2"/>
  </p:notesMasterIdLst>
  <p:sldIdLst>
    <p:sldId id="256" r:id="rId2"/>
    <p:sldId id="542" r:id="rId3"/>
    <p:sldId id="543" r:id="rId4"/>
    <p:sldId id="414" r:id="rId5"/>
    <p:sldId id="413" r:id="rId6"/>
    <p:sldId id="396" r:id="rId7"/>
    <p:sldId id="257" r:id="rId8"/>
    <p:sldId id="341" r:id="rId9"/>
    <p:sldId id="343" r:id="rId10"/>
    <p:sldId id="344" r:id="rId11"/>
    <p:sldId id="347" r:id="rId12"/>
    <p:sldId id="348" r:id="rId13"/>
    <p:sldId id="349" r:id="rId14"/>
    <p:sldId id="357" r:id="rId15"/>
    <p:sldId id="350" r:id="rId16"/>
    <p:sldId id="306" r:id="rId17"/>
    <p:sldId id="339" r:id="rId18"/>
    <p:sldId id="307" r:id="rId19"/>
    <p:sldId id="538" r:id="rId20"/>
    <p:sldId id="308" r:id="rId21"/>
    <p:sldId id="539" r:id="rId22"/>
    <p:sldId id="309" r:id="rId23"/>
    <p:sldId id="310" r:id="rId24"/>
    <p:sldId id="311" r:id="rId25"/>
    <p:sldId id="354" r:id="rId26"/>
    <p:sldId id="312" r:id="rId27"/>
    <p:sldId id="313" r:id="rId28"/>
    <p:sldId id="316" r:id="rId29"/>
    <p:sldId id="351" r:id="rId30"/>
    <p:sldId id="352"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56" r:id="rId47"/>
    <p:sldId id="355" r:id="rId48"/>
    <p:sldId id="332" r:id="rId49"/>
    <p:sldId id="333" r:id="rId50"/>
    <p:sldId id="334" r:id="rId51"/>
    <p:sldId id="397" r:id="rId52"/>
    <p:sldId id="390" r:id="rId53"/>
    <p:sldId id="335" r:id="rId54"/>
    <p:sldId id="359" r:id="rId55"/>
    <p:sldId id="394" r:id="rId56"/>
    <p:sldId id="362" r:id="rId57"/>
    <p:sldId id="360" r:id="rId58"/>
    <p:sldId id="395" r:id="rId59"/>
    <p:sldId id="361" r:id="rId60"/>
    <p:sldId id="392" r:id="rId61"/>
    <p:sldId id="336" r:id="rId62"/>
    <p:sldId id="363" r:id="rId63"/>
    <p:sldId id="364" r:id="rId64"/>
    <p:sldId id="365" r:id="rId65"/>
    <p:sldId id="368" r:id="rId66"/>
    <p:sldId id="369" r:id="rId67"/>
    <p:sldId id="366" r:id="rId68"/>
    <p:sldId id="371" r:id="rId69"/>
    <p:sldId id="372" r:id="rId70"/>
    <p:sldId id="373" r:id="rId71"/>
    <p:sldId id="374" r:id="rId72"/>
    <p:sldId id="376" r:id="rId73"/>
    <p:sldId id="375" r:id="rId74"/>
    <p:sldId id="377" r:id="rId75"/>
    <p:sldId id="378" r:id="rId76"/>
    <p:sldId id="379" r:id="rId77"/>
    <p:sldId id="380" r:id="rId78"/>
    <p:sldId id="381" r:id="rId79"/>
    <p:sldId id="382" r:id="rId80"/>
    <p:sldId id="384" r:id="rId81"/>
    <p:sldId id="385" r:id="rId82"/>
    <p:sldId id="389" r:id="rId83"/>
    <p:sldId id="391" r:id="rId84"/>
    <p:sldId id="386" r:id="rId85"/>
    <p:sldId id="383" r:id="rId86"/>
    <p:sldId id="398" r:id="rId87"/>
    <p:sldId id="399" r:id="rId88"/>
    <p:sldId id="400" r:id="rId89"/>
    <p:sldId id="401" r:id="rId90"/>
    <p:sldId id="402" r:id="rId91"/>
    <p:sldId id="403" r:id="rId92"/>
    <p:sldId id="404" r:id="rId93"/>
    <p:sldId id="405" r:id="rId94"/>
    <p:sldId id="409" r:id="rId95"/>
    <p:sldId id="387" r:id="rId96"/>
    <p:sldId id="388" r:id="rId97"/>
    <p:sldId id="273" r:id="rId98"/>
    <p:sldId id="417" r:id="rId99"/>
    <p:sldId id="418" r:id="rId100"/>
    <p:sldId id="419" r:id="rId101"/>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Times" pitchFamily="18" charset="0"/>
        <a:ea typeface="+mn-ea"/>
        <a:cs typeface="+mn-cs"/>
      </a:defRPr>
    </a:lvl1pPr>
    <a:lvl2pPr marL="457200" algn="l" rtl="0" eaLnBrk="0" fontAlgn="base" hangingPunct="0">
      <a:spcBef>
        <a:spcPct val="0"/>
      </a:spcBef>
      <a:spcAft>
        <a:spcPct val="0"/>
      </a:spcAft>
      <a:defRPr kern="1200">
        <a:solidFill>
          <a:schemeClr val="tx1"/>
        </a:solidFill>
        <a:latin typeface="Times" pitchFamily="18" charset="0"/>
        <a:ea typeface="+mn-ea"/>
        <a:cs typeface="+mn-cs"/>
      </a:defRPr>
    </a:lvl2pPr>
    <a:lvl3pPr marL="914400" algn="l" rtl="0" eaLnBrk="0" fontAlgn="base" hangingPunct="0">
      <a:spcBef>
        <a:spcPct val="0"/>
      </a:spcBef>
      <a:spcAft>
        <a:spcPct val="0"/>
      </a:spcAft>
      <a:defRPr kern="1200">
        <a:solidFill>
          <a:schemeClr val="tx1"/>
        </a:solidFill>
        <a:latin typeface="Times" pitchFamily="18" charset="0"/>
        <a:ea typeface="+mn-ea"/>
        <a:cs typeface="+mn-cs"/>
      </a:defRPr>
    </a:lvl3pPr>
    <a:lvl4pPr marL="1371600" algn="l" rtl="0" eaLnBrk="0" fontAlgn="base" hangingPunct="0">
      <a:spcBef>
        <a:spcPct val="0"/>
      </a:spcBef>
      <a:spcAft>
        <a:spcPct val="0"/>
      </a:spcAft>
      <a:defRPr kern="1200">
        <a:solidFill>
          <a:schemeClr val="tx1"/>
        </a:solidFill>
        <a:latin typeface="Times" pitchFamily="18" charset="0"/>
        <a:ea typeface="+mn-ea"/>
        <a:cs typeface="+mn-cs"/>
      </a:defRPr>
    </a:lvl4pPr>
    <a:lvl5pPr marL="1828800" algn="l" rtl="0" eaLnBrk="0" fontAlgn="base" hangingPunct="0">
      <a:spcBef>
        <a:spcPct val="0"/>
      </a:spcBef>
      <a:spcAft>
        <a:spcPct val="0"/>
      </a:spcAft>
      <a:defRPr kern="1200">
        <a:solidFill>
          <a:schemeClr val="tx1"/>
        </a:solidFill>
        <a:latin typeface="Times" pitchFamily="18" charset="0"/>
        <a:ea typeface="+mn-ea"/>
        <a:cs typeface="+mn-cs"/>
      </a:defRPr>
    </a:lvl5pPr>
    <a:lvl6pPr marL="2286000" algn="l" defTabSz="914400" rtl="0" eaLnBrk="1" latinLnBrk="0" hangingPunct="1">
      <a:defRPr kern="1200">
        <a:solidFill>
          <a:schemeClr val="tx1"/>
        </a:solidFill>
        <a:latin typeface="Times" pitchFamily="18" charset="0"/>
        <a:ea typeface="+mn-ea"/>
        <a:cs typeface="+mn-cs"/>
      </a:defRPr>
    </a:lvl6pPr>
    <a:lvl7pPr marL="2743200" algn="l" defTabSz="914400" rtl="0" eaLnBrk="1" latinLnBrk="0" hangingPunct="1">
      <a:defRPr kern="1200">
        <a:solidFill>
          <a:schemeClr val="tx1"/>
        </a:solidFill>
        <a:latin typeface="Times" pitchFamily="18" charset="0"/>
        <a:ea typeface="+mn-ea"/>
        <a:cs typeface="+mn-cs"/>
      </a:defRPr>
    </a:lvl7pPr>
    <a:lvl8pPr marL="3200400" algn="l" defTabSz="914400" rtl="0" eaLnBrk="1" latinLnBrk="0" hangingPunct="1">
      <a:defRPr kern="1200">
        <a:solidFill>
          <a:schemeClr val="tx1"/>
        </a:solidFill>
        <a:latin typeface="Times" pitchFamily="18" charset="0"/>
        <a:ea typeface="+mn-ea"/>
        <a:cs typeface="+mn-cs"/>
      </a:defRPr>
    </a:lvl8pPr>
    <a:lvl9pPr marL="3657600" algn="l" defTabSz="914400" rtl="0" eaLnBrk="1" latinLnBrk="0" hangingPunct="1">
      <a:defRPr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11" autoAdjust="0"/>
  </p:normalViewPr>
  <p:slideViewPr>
    <p:cSldViewPr>
      <p:cViewPr varScale="1">
        <p:scale>
          <a:sx n="107" d="100"/>
          <a:sy n="107" d="100"/>
        </p:scale>
        <p:origin x="-109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6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cs-CZ"/>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4295F368-C4A7-4DAA-A400-7CBF43F217D0}" type="slidenum">
              <a:rPr lang="cs-CZ"/>
              <a:pPr>
                <a:defRPr/>
              </a:pPr>
              <a:t>‹#›</a:t>
            </a:fld>
            <a:endParaRPr lang="cs-CZ"/>
          </a:p>
        </p:txBody>
      </p:sp>
    </p:spTree>
    <p:extLst>
      <p:ext uri="{BB962C8B-B14F-4D97-AF65-F5344CB8AC3E}">
        <p14:creationId xmlns:p14="http://schemas.microsoft.com/office/powerpoint/2010/main" val="28517454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39A09EF-13DF-4E9B-A9BC-961971E652DF}" type="slidenum">
              <a:rPr lang="cs-CZ" altLang="cs-CZ" smtClean="0">
                <a:latin typeface="Arial" pitchFamily="34" charset="0"/>
              </a:rPr>
              <a:pPr/>
              <a:t>1</a:t>
            </a:fld>
            <a:endParaRPr lang="cs-CZ" altLang="cs-CZ" smtClean="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B9AE41-FBB8-429A-9EB2-6D07CCE27087}" type="slidenum">
              <a:rPr lang="cs-CZ" altLang="cs-CZ" smtClean="0">
                <a:latin typeface="Arial" pitchFamily="34" charset="0"/>
              </a:rPr>
              <a:pPr/>
              <a:t>13</a:t>
            </a:fld>
            <a:endParaRPr lang="cs-CZ" altLang="cs-CZ" smtClean="0">
              <a:latin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C9B2F62-79C2-4B37-B4E5-5FC75F2E8D8A}" type="slidenum">
              <a:rPr lang="cs-CZ" altLang="cs-CZ" smtClean="0">
                <a:latin typeface="Arial" pitchFamily="34" charset="0"/>
              </a:rPr>
              <a:pPr/>
              <a:t>14</a:t>
            </a:fld>
            <a:endParaRPr lang="cs-CZ" altLang="cs-CZ" smtClean="0">
              <a:latin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20D094C-1852-4DC6-BDE7-9C193B296BAE}" type="slidenum">
              <a:rPr lang="cs-CZ" altLang="cs-CZ" smtClean="0">
                <a:latin typeface="Arial" pitchFamily="34" charset="0"/>
              </a:rPr>
              <a:pPr/>
              <a:t>15</a:t>
            </a:fld>
            <a:endParaRPr lang="cs-CZ" altLang="cs-CZ" smtClean="0">
              <a:latin typeface="Arial" pitchFamily="34" charset="0"/>
            </a:endParaRPr>
          </a:p>
        </p:txBody>
      </p:sp>
      <p:sp>
        <p:nvSpPr>
          <p:cNvPr id="115715" name="Rectangle 2"/>
          <p:cNvSpPr>
            <a:spLocks noGrp="1" noRot="1" noChangeAspect="1" noChangeArrowheads="1" noTextEdit="1"/>
          </p:cNvSpPr>
          <p:nvPr>
            <p:ph type="sldImg"/>
          </p:nvPr>
        </p:nvSpPr>
        <p:spPr>
          <a:xfrm>
            <a:off x="1144588" y="684213"/>
            <a:ext cx="4572000" cy="3429000"/>
          </a:xfrm>
          <a:ln/>
        </p:spPr>
      </p:sp>
      <p:sp>
        <p:nvSpPr>
          <p:cNvPr id="115716" name="Rectangle 3"/>
          <p:cNvSpPr>
            <a:spLocks noGrp="1" noChangeArrowheads="1"/>
          </p:cNvSpPr>
          <p:nvPr>
            <p:ph type="body" idx="1"/>
          </p:nvPr>
        </p:nvSpPr>
        <p:spPr>
          <a:xfrm>
            <a:off x="917575" y="4343400"/>
            <a:ext cx="5024438" cy="4114800"/>
          </a:xfrm>
          <a:noFill/>
        </p:spPr>
        <p:txBody>
          <a:bodyPr lIns="91424" tIns="45713" rIns="91424" bIns="45713"/>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3862BDF-AA5D-4D83-8811-4B40FDBBEE64}" type="slidenum">
              <a:rPr lang="cs-CZ" altLang="cs-CZ" smtClean="0">
                <a:latin typeface="Arial" pitchFamily="34" charset="0"/>
              </a:rPr>
              <a:pPr/>
              <a:t>16</a:t>
            </a:fld>
            <a:endParaRPr lang="cs-CZ" altLang="cs-CZ" smtClean="0">
              <a:latin typeface="Arial" pitchFamily="34" charset="0"/>
            </a:endParaRPr>
          </a:p>
        </p:txBody>
      </p:sp>
      <p:sp>
        <p:nvSpPr>
          <p:cNvPr id="116739" name="Rectangle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12700">
                <a:solidFill>
                  <a:schemeClr val="tx1"/>
                </a:solidFill>
                <a:miter lim="800000"/>
                <a:headEnd/>
                <a:tailEnd/>
              </a14:hiddenLine>
            </a:ext>
          </a:extLst>
        </p:spPr>
        <p:txBody>
          <a:bodyPr lIns="95650" tIns="46986" rIns="95650" bIns="46986"/>
          <a:lstStyle/>
          <a:p>
            <a:pPr eaLnBrk="1" hangingPunct="1"/>
            <a:endParaRPr lang="en-US" altLang="cs-CZ" smtClean="0"/>
          </a:p>
        </p:txBody>
      </p:sp>
      <p:sp>
        <p:nvSpPr>
          <p:cNvPr id="116740" name="Rectangle 3"/>
          <p:cNvSpPr>
            <a:spLocks noGrp="1" noRot="1" noChangeAspect="1" noChangeArrowheads="1" noTextEdit="1"/>
          </p:cNvSpPr>
          <p:nvPr>
            <p:ph type="sldImg"/>
          </p:nvPr>
        </p:nvSpPr>
        <p:spPr>
          <a:xfrm>
            <a:off x="1144588" y="2592388"/>
            <a:ext cx="4570412" cy="3427412"/>
          </a:xfrm>
          <a:ln w="12700" cap="flat">
            <a:solidFill>
              <a:schemeClr val="tx1"/>
            </a:solidFill>
          </a:ln>
        </p:spPr>
      </p:sp>
      <p:sp>
        <p:nvSpPr>
          <p:cNvPr id="116741" name="Freeform 4"/>
          <p:cNvSpPr>
            <a:spLocks/>
          </p:cNvSpPr>
          <p:nvPr/>
        </p:nvSpPr>
        <p:spPr bwMode="auto">
          <a:xfrm>
            <a:off x="3854450" y="2806700"/>
            <a:ext cx="458788" cy="242888"/>
          </a:xfrm>
          <a:custGeom>
            <a:avLst/>
            <a:gdLst>
              <a:gd name="T0" fmla="*/ 2147483647 w 289"/>
              <a:gd name="T1" fmla="*/ 0 h 153"/>
              <a:gd name="T2" fmla="*/ 2147483647 w 289"/>
              <a:gd name="T3" fmla="*/ 2147483647 h 153"/>
              <a:gd name="T4" fmla="*/ 0 w 289"/>
              <a:gd name="T5" fmla="*/ 2147483647 h 153"/>
              <a:gd name="T6" fmla="*/ 0 w 289"/>
              <a:gd name="T7" fmla="*/ 2147483647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9" h="153">
                <a:moveTo>
                  <a:pt x="288" y="0"/>
                </a:moveTo>
                <a:lnTo>
                  <a:pt x="288" y="152"/>
                </a:lnTo>
                <a:lnTo>
                  <a:pt x="0" y="152"/>
                </a:lnTo>
                <a:lnTo>
                  <a:pt x="0" y="8"/>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42" name="Rectangle 5"/>
          <p:cNvSpPr>
            <a:spLocks noChangeArrowheads="1"/>
          </p:cNvSpPr>
          <p:nvPr/>
        </p:nvSpPr>
        <p:spPr bwMode="auto">
          <a:xfrm>
            <a:off x="3001963" y="2959100"/>
            <a:ext cx="251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0" tIns="46986" rIns="95650" bIns="46986">
            <a:spAutoFit/>
          </a:bodyPr>
          <a:lstStyle>
            <a:lvl1pPr defTabSz="966788">
              <a:defRPr>
                <a:solidFill>
                  <a:schemeClr val="tx1"/>
                </a:solidFill>
                <a:latin typeface="Times" pitchFamily="18" charset="0"/>
              </a:defRPr>
            </a:lvl1pPr>
            <a:lvl2pPr marL="742950" indent="-285750" defTabSz="966788">
              <a:defRPr>
                <a:solidFill>
                  <a:schemeClr val="tx1"/>
                </a:solidFill>
                <a:latin typeface="Times" pitchFamily="18" charset="0"/>
              </a:defRPr>
            </a:lvl2pPr>
            <a:lvl3pPr marL="1143000" indent="-228600" defTabSz="966788">
              <a:defRPr>
                <a:solidFill>
                  <a:schemeClr val="tx1"/>
                </a:solidFill>
                <a:latin typeface="Times" pitchFamily="18" charset="0"/>
              </a:defRPr>
            </a:lvl3pPr>
            <a:lvl4pPr marL="1600200" indent="-228600" defTabSz="966788">
              <a:defRPr>
                <a:solidFill>
                  <a:schemeClr val="tx1"/>
                </a:solidFill>
                <a:latin typeface="Times" pitchFamily="18" charset="0"/>
              </a:defRPr>
            </a:lvl4pPr>
            <a:lvl5pPr marL="2057400" indent="-228600" defTabSz="966788">
              <a:defRPr>
                <a:solidFill>
                  <a:schemeClr val="tx1"/>
                </a:solidFill>
                <a:latin typeface="Times" pitchFamily="18" charset="0"/>
              </a:defRPr>
            </a:lvl5pPr>
            <a:lvl6pPr marL="2514600" indent="-228600" defTabSz="966788" eaLnBrk="0" fontAlgn="base" hangingPunct="0">
              <a:spcBef>
                <a:spcPct val="0"/>
              </a:spcBef>
              <a:spcAft>
                <a:spcPct val="0"/>
              </a:spcAft>
              <a:defRPr>
                <a:solidFill>
                  <a:schemeClr val="tx1"/>
                </a:solidFill>
                <a:latin typeface="Times" pitchFamily="18" charset="0"/>
              </a:defRPr>
            </a:lvl6pPr>
            <a:lvl7pPr marL="2971800" indent="-228600" defTabSz="966788" eaLnBrk="0" fontAlgn="base" hangingPunct="0">
              <a:spcBef>
                <a:spcPct val="0"/>
              </a:spcBef>
              <a:spcAft>
                <a:spcPct val="0"/>
              </a:spcAft>
              <a:defRPr>
                <a:solidFill>
                  <a:schemeClr val="tx1"/>
                </a:solidFill>
                <a:latin typeface="Times" pitchFamily="18" charset="0"/>
              </a:defRPr>
            </a:lvl7pPr>
            <a:lvl8pPr marL="3429000" indent="-228600" defTabSz="966788" eaLnBrk="0" fontAlgn="base" hangingPunct="0">
              <a:spcBef>
                <a:spcPct val="0"/>
              </a:spcBef>
              <a:spcAft>
                <a:spcPct val="0"/>
              </a:spcAft>
              <a:defRPr>
                <a:solidFill>
                  <a:schemeClr val="tx1"/>
                </a:solidFill>
                <a:latin typeface="Times" pitchFamily="18" charset="0"/>
              </a:defRPr>
            </a:lvl8pPr>
            <a:lvl9pPr marL="3886200" indent="-228600" defTabSz="966788" eaLnBrk="0" fontAlgn="base" hangingPunct="0">
              <a:spcBef>
                <a:spcPct val="0"/>
              </a:spcBef>
              <a:spcAft>
                <a:spcPct val="0"/>
              </a:spcAft>
              <a:defRPr>
                <a:solidFill>
                  <a:schemeClr val="tx1"/>
                </a:solidFill>
                <a:latin typeface="Times" pitchFamily="18" charset="0"/>
              </a:defRPr>
            </a:lvl9pPr>
          </a:lstStyle>
          <a:p>
            <a:r>
              <a:rPr lang="en-US" altLang="cs-CZ" sz="1700" b="1">
                <a:latin typeface="Arial" pitchFamily="34" charset="0"/>
              </a:rPr>
              <a:t>Arc lamps and lasers</a:t>
            </a:r>
          </a:p>
          <a:p>
            <a:r>
              <a:rPr lang="en-US" altLang="cs-CZ" sz="1700" b="1">
                <a:latin typeface="Arial" pitchFamily="34" charset="0"/>
              </a:rPr>
              <a:t>for flow cytometry</a:t>
            </a:r>
          </a:p>
          <a:p>
            <a:r>
              <a:rPr lang="en-US" altLang="cs-CZ" sz="1700" b="1">
                <a:latin typeface="Arial" pitchFamily="34" charset="0"/>
              </a:rPr>
              <a:t> restricted to this region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E3E64B-E7BF-442B-81DD-368E19E62BC4}" type="slidenum">
              <a:rPr lang="cs-CZ" altLang="cs-CZ" smtClean="0">
                <a:latin typeface="Arial" pitchFamily="34" charset="0"/>
              </a:rPr>
              <a:pPr/>
              <a:t>17</a:t>
            </a:fld>
            <a:endParaRPr lang="cs-CZ" altLang="cs-CZ" smtClean="0">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E1EE133-A0AF-400B-95A6-8701D8C112A6}" type="slidenum">
              <a:rPr lang="cs-CZ" altLang="cs-CZ" smtClean="0">
                <a:latin typeface="Arial" pitchFamily="34" charset="0"/>
              </a:rPr>
              <a:pPr/>
              <a:t>18</a:t>
            </a:fld>
            <a:endParaRPr lang="cs-CZ" altLang="cs-CZ"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FD0B877-5D26-4EFD-B26B-0014D4033A6E}" type="slidenum">
              <a:rPr lang="cs-CZ" altLang="cs-CZ" smtClean="0">
                <a:latin typeface="Arial" pitchFamily="34" charset="0"/>
              </a:rPr>
              <a:pPr/>
              <a:t>20</a:t>
            </a:fld>
            <a:endParaRPr lang="cs-CZ" altLang="cs-CZ" smtClean="0">
              <a:latin typeface="Arial"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CC21EF-899E-41E5-8E43-17BB15FA1531}" type="slidenum">
              <a:rPr lang="cs-CZ" altLang="cs-CZ" smtClean="0">
                <a:latin typeface="Arial" pitchFamily="34" charset="0"/>
              </a:rPr>
              <a:pPr/>
              <a:t>22</a:t>
            </a:fld>
            <a:endParaRPr lang="cs-CZ" altLang="cs-CZ"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FBB6B26-A23F-4B47-916B-A3DDBCEEB240}" type="slidenum">
              <a:rPr lang="cs-CZ" altLang="cs-CZ" smtClean="0">
                <a:latin typeface="Arial" pitchFamily="34" charset="0"/>
              </a:rPr>
              <a:pPr/>
              <a:t>23</a:t>
            </a:fld>
            <a:endParaRPr lang="cs-CZ" altLang="cs-CZ"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84984B3-0A26-44A6-A59B-87C2DE30226D}" type="slidenum">
              <a:rPr lang="cs-CZ" altLang="cs-CZ" smtClean="0">
                <a:latin typeface="Arial" pitchFamily="34" charset="0"/>
              </a:rPr>
              <a:pPr/>
              <a:t>24</a:t>
            </a:fld>
            <a:endParaRPr lang="cs-CZ" altLang="cs-CZ"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7A6F463E-E0E2-4F7D-B96C-563988AA0864}" type="slidenum">
              <a:rPr kumimoji="1" lang="cs-CZ" altLang="en-US" smtClean="0">
                <a:solidFill>
                  <a:srgbClr val="000000"/>
                </a:solidFill>
              </a:rPr>
              <a:pPr>
                <a:spcBef>
                  <a:spcPct val="0"/>
                </a:spcBef>
              </a:pPr>
              <a:t>4</a:t>
            </a:fld>
            <a:endParaRPr kumimoji="1" lang="cs-CZ" altLang="en-US" smtClean="0">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EC0E833-9A7F-48E4-9CB4-940062B90209}" type="slidenum">
              <a:rPr lang="cs-CZ" altLang="cs-CZ" smtClean="0">
                <a:latin typeface="Arial" pitchFamily="34" charset="0"/>
              </a:rPr>
              <a:pPr/>
              <a:t>25</a:t>
            </a:fld>
            <a:endParaRPr lang="cs-CZ" altLang="cs-CZ" smtClean="0">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3C7CAC8-3B4E-45C5-BC7D-91BA90CAB06E}" type="slidenum">
              <a:rPr lang="cs-CZ" altLang="cs-CZ" smtClean="0">
                <a:latin typeface="Arial" pitchFamily="34" charset="0"/>
              </a:rPr>
              <a:pPr/>
              <a:t>26</a:t>
            </a:fld>
            <a:endParaRPr lang="cs-CZ" altLang="cs-CZ" smtClean="0">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D7CEB80-374F-4A55-8B3E-B34457A3FF15}" type="slidenum">
              <a:rPr lang="cs-CZ" altLang="cs-CZ" smtClean="0">
                <a:latin typeface="Arial" pitchFamily="34" charset="0"/>
              </a:rPr>
              <a:pPr/>
              <a:t>27</a:t>
            </a:fld>
            <a:endParaRPr lang="cs-CZ" altLang="cs-CZ" smtClean="0">
              <a:latin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78BFCD8-4848-4A87-AEC3-BED00B792460}" type="slidenum">
              <a:rPr lang="cs-CZ" altLang="cs-CZ" smtClean="0">
                <a:latin typeface="Arial" pitchFamily="34" charset="0"/>
              </a:rPr>
              <a:pPr/>
              <a:t>28</a:t>
            </a:fld>
            <a:endParaRPr lang="cs-CZ" altLang="cs-CZ" smtClean="0">
              <a:latin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CB4FF60-728A-4EEE-B5FD-DE8C08DE0D37}" type="slidenum">
              <a:rPr lang="cs-CZ" altLang="cs-CZ" smtClean="0">
                <a:latin typeface="Arial" pitchFamily="34" charset="0"/>
              </a:rPr>
              <a:pPr/>
              <a:t>29</a:t>
            </a:fld>
            <a:endParaRPr lang="cs-CZ" altLang="cs-CZ" smtClean="0">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1F7494-B8B8-4ECC-BB2A-E5985DBE92F9}" type="slidenum">
              <a:rPr lang="cs-CZ" altLang="cs-CZ" smtClean="0">
                <a:latin typeface="Arial" pitchFamily="34" charset="0"/>
              </a:rPr>
              <a:pPr/>
              <a:t>30</a:t>
            </a:fld>
            <a:endParaRPr lang="cs-CZ" altLang="cs-CZ" smtClean="0">
              <a:latin typeface="Arial"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ACE035D-D2A7-443C-9630-190A84490C98}" type="slidenum">
              <a:rPr lang="cs-CZ" altLang="cs-CZ" smtClean="0">
                <a:latin typeface="Arial" pitchFamily="34" charset="0"/>
              </a:rPr>
              <a:pPr/>
              <a:t>31</a:t>
            </a:fld>
            <a:endParaRPr lang="cs-CZ" altLang="cs-CZ" smtClean="0">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590FA09-D320-4AD0-8EDA-C988A3D9E85E}" type="slidenum">
              <a:rPr lang="cs-CZ" altLang="cs-CZ" smtClean="0">
                <a:latin typeface="Arial" pitchFamily="34" charset="0"/>
              </a:rPr>
              <a:pPr/>
              <a:t>32</a:t>
            </a:fld>
            <a:endParaRPr lang="cs-CZ" altLang="cs-CZ" smtClean="0">
              <a:latin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AABAB57-783F-44E2-B145-5D6A5CA5A0C6}" type="slidenum">
              <a:rPr lang="cs-CZ" altLang="cs-CZ" smtClean="0">
                <a:latin typeface="Arial" pitchFamily="34" charset="0"/>
              </a:rPr>
              <a:pPr/>
              <a:t>33</a:t>
            </a:fld>
            <a:endParaRPr lang="cs-CZ" altLang="cs-CZ" smtClean="0">
              <a:latin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F11F9AD-E26E-4C48-9F24-2188D3E33ACB}" type="slidenum">
              <a:rPr lang="cs-CZ" altLang="cs-CZ" smtClean="0">
                <a:latin typeface="Arial" pitchFamily="34" charset="0"/>
              </a:rPr>
              <a:pPr/>
              <a:t>34</a:t>
            </a:fld>
            <a:endParaRPr lang="cs-CZ" altLang="cs-CZ" smtClean="0">
              <a:latin typeface="Arial"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p:cNvSpPr>
            <a:spLocks noGrp="1" noRot="1" noChangeAspect="1" noTextEdit="1"/>
          </p:cNvSpPr>
          <p:nvPr>
            <p:ph type="sldImg"/>
          </p:nvPr>
        </p:nvSpPr>
        <p:spPr>
          <a:ln/>
        </p:spPr>
      </p:sp>
      <p:sp>
        <p:nvSpPr>
          <p:cNvPr id="106499" name="Zástupný symbol pro poznámky 2"/>
          <p:cNvSpPr>
            <a:spLocks noGrp="1"/>
          </p:cNvSpPr>
          <p:nvPr>
            <p:ph type="body" idx="1"/>
          </p:nvPr>
        </p:nvSpPr>
        <p:spPr>
          <a:noFill/>
        </p:spPr>
        <p:txBody>
          <a:bodyPr/>
          <a:lstStyle/>
          <a:p>
            <a:pPr eaLnBrk="1" hangingPunct="1"/>
            <a:endParaRPr lang="en-US" altLang="cs-CZ" smtClean="0"/>
          </a:p>
        </p:txBody>
      </p:sp>
      <p:sp>
        <p:nvSpPr>
          <p:cNvPr id="106500"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AF60F42-42E0-4A88-93B8-7BAD3E522F9F}" type="slidenum">
              <a:rPr lang="en-US" altLang="cs-CZ" smtClean="0">
                <a:latin typeface="Arial" pitchFamily="34" charset="0"/>
              </a:rPr>
              <a:pPr/>
              <a:t>6</a:t>
            </a:fld>
            <a:endParaRPr lang="en-US" altLang="cs-CZ"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8B41E16-72D9-4CF5-9FF2-2768E2139F91}" type="slidenum">
              <a:rPr lang="cs-CZ" altLang="cs-CZ" smtClean="0">
                <a:latin typeface="Arial" pitchFamily="34" charset="0"/>
              </a:rPr>
              <a:pPr/>
              <a:t>35</a:t>
            </a:fld>
            <a:endParaRPr lang="cs-CZ" altLang="cs-CZ" smtClean="0">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B087BEE-0CEE-4C3F-BE21-20622471F564}" type="slidenum">
              <a:rPr lang="cs-CZ" altLang="cs-CZ" smtClean="0">
                <a:latin typeface="Arial" pitchFamily="34" charset="0"/>
              </a:rPr>
              <a:pPr/>
              <a:t>36</a:t>
            </a:fld>
            <a:endParaRPr lang="cs-CZ" altLang="cs-CZ"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3E2B278-1FF1-45F1-AA2D-F6772C5BFC1C}" type="slidenum">
              <a:rPr lang="cs-CZ" altLang="cs-CZ" smtClean="0">
                <a:latin typeface="Arial" pitchFamily="34" charset="0"/>
              </a:rPr>
              <a:pPr/>
              <a:t>37</a:t>
            </a:fld>
            <a:endParaRPr lang="cs-CZ" altLang="cs-CZ"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1B49FA8-620A-43A9-8342-DDFEFD284F97}" type="slidenum">
              <a:rPr lang="cs-CZ" altLang="cs-CZ" smtClean="0">
                <a:latin typeface="Arial" pitchFamily="34" charset="0"/>
              </a:rPr>
              <a:pPr/>
              <a:t>38</a:t>
            </a:fld>
            <a:endParaRPr lang="cs-CZ" altLang="cs-CZ" smtClean="0">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D1CAEF2-D310-4684-991E-2B2BEC030637}" type="slidenum">
              <a:rPr lang="cs-CZ" altLang="cs-CZ" smtClean="0">
                <a:latin typeface="Arial" pitchFamily="34" charset="0"/>
              </a:rPr>
              <a:pPr/>
              <a:t>39</a:t>
            </a:fld>
            <a:endParaRPr lang="cs-CZ" altLang="cs-CZ" smtClean="0">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DF6D5AF-EFD1-4237-BF20-1F9299A43BAF}" type="slidenum">
              <a:rPr lang="cs-CZ" altLang="cs-CZ" smtClean="0">
                <a:latin typeface="Arial" pitchFamily="34" charset="0"/>
              </a:rPr>
              <a:pPr/>
              <a:t>40</a:t>
            </a:fld>
            <a:endParaRPr lang="cs-CZ" altLang="cs-CZ" smtClean="0">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B934F0C-6968-4182-BD4F-8F42F9DEA6B0}" type="slidenum">
              <a:rPr lang="cs-CZ" altLang="cs-CZ" smtClean="0">
                <a:latin typeface="Arial" pitchFamily="34" charset="0"/>
              </a:rPr>
              <a:pPr/>
              <a:t>41</a:t>
            </a:fld>
            <a:endParaRPr lang="cs-CZ" altLang="cs-CZ"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E791DB-DC7B-4140-8BF0-518C3E1A5363}" type="slidenum">
              <a:rPr lang="cs-CZ" altLang="cs-CZ" smtClean="0">
                <a:latin typeface="Arial" pitchFamily="34" charset="0"/>
              </a:rPr>
              <a:pPr/>
              <a:t>42</a:t>
            </a:fld>
            <a:endParaRPr lang="cs-CZ" altLang="cs-CZ" smtClean="0">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4D6F161-625A-4A8C-91B5-CC7461238B2F}" type="slidenum">
              <a:rPr lang="cs-CZ" altLang="cs-CZ" smtClean="0">
                <a:latin typeface="Arial" pitchFamily="34" charset="0"/>
              </a:rPr>
              <a:pPr/>
              <a:t>43</a:t>
            </a:fld>
            <a:endParaRPr lang="cs-CZ" altLang="cs-CZ" smtClean="0">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9DBA14-3E5E-41F8-B56A-936FFE0ECE97}" type="slidenum">
              <a:rPr lang="cs-CZ" altLang="cs-CZ" smtClean="0">
                <a:latin typeface="Arial" pitchFamily="34" charset="0"/>
              </a:rPr>
              <a:pPr/>
              <a:t>44</a:t>
            </a:fld>
            <a:endParaRPr lang="cs-CZ" altLang="cs-CZ" smtClean="0">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7722DE3-224A-420B-9697-715EFC94E299}" type="slidenum">
              <a:rPr lang="cs-CZ" altLang="cs-CZ" smtClean="0">
                <a:latin typeface="Arial" pitchFamily="34" charset="0"/>
              </a:rPr>
              <a:pPr/>
              <a:t>7</a:t>
            </a:fld>
            <a:endParaRPr lang="cs-CZ" altLang="cs-CZ" smtClean="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B18C595-4354-420C-9E0F-68BF81BBA7EA}" type="slidenum">
              <a:rPr lang="cs-CZ" altLang="cs-CZ" smtClean="0">
                <a:latin typeface="Arial" pitchFamily="34" charset="0"/>
              </a:rPr>
              <a:pPr/>
              <a:t>45</a:t>
            </a:fld>
            <a:endParaRPr lang="cs-CZ" altLang="cs-CZ" smtClean="0">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C3214A1-92D3-4F66-B314-C432AD231983}" type="slidenum">
              <a:rPr lang="cs-CZ" altLang="cs-CZ" smtClean="0">
                <a:latin typeface="Arial" pitchFamily="34" charset="0"/>
              </a:rPr>
              <a:pPr/>
              <a:t>46</a:t>
            </a:fld>
            <a:endParaRPr lang="cs-CZ" altLang="cs-CZ"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65C0870-4DA7-4BF2-BAF2-74FB3AF1C8E8}" type="slidenum">
              <a:rPr lang="cs-CZ" altLang="cs-CZ" smtClean="0">
                <a:latin typeface="Arial" pitchFamily="34" charset="0"/>
              </a:rPr>
              <a:pPr/>
              <a:t>47</a:t>
            </a:fld>
            <a:endParaRPr lang="cs-CZ" altLang="cs-CZ" smtClean="0">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DBAAB25-97E1-4326-84DE-564213E91F36}" type="slidenum">
              <a:rPr lang="cs-CZ" altLang="cs-CZ" smtClean="0">
                <a:latin typeface="Arial" pitchFamily="34" charset="0"/>
              </a:rPr>
              <a:pPr/>
              <a:t>48</a:t>
            </a:fld>
            <a:endParaRPr lang="cs-CZ" altLang="cs-CZ"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D26737-83CD-4E24-85BC-85B76F8DFEFA}" type="slidenum">
              <a:rPr lang="cs-CZ" altLang="cs-CZ" smtClean="0">
                <a:latin typeface="Arial" pitchFamily="34" charset="0"/>
              </a:rPr>
              <a:pPr/>
              <a:t>49</a:t>
            </a:fld>
            <a:endParaRPr lang="cs-CZ" altLang="cs-CZ" smtClean="0">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B7DF85A-E64B-480E-834C-2EBC27D86096}" type="slidenum">
              <a:rPr lang="cs-CZ" altLang="cs-CZ" smtClean="0">
                <a:latin typeface="Arial" pitchFamily="34" charset="0"/>
              </a:rPr>
              <a:pPr/>
              <a:t>50</a:t>
            </a:fld>
            <a:endParaRPr lang="cs-CZ" altLang="cs-CZ" smtClean="0">
              <a:latin typeface="Arial"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AC15E9D-17AB-4B54-B96F-7605DE8D9400}" type="slidenum">
              <a:rPr lang="cs-CZ" altLang="cs-CZ" smtClean="0">
                <a:latin typeface="Arial" pitchFamily="34" charset="0"/>
              </a:rPr>
              <a:pPr/>
              <a:t>51</a:t>
            </a:fld>
            <a:endParaRPr lang="cs-CZ" altLang="cs-CZ" smtClean="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8624941-AC0D-4EDD-B2C9-67B7E1D1AE75}" type="slidenum">
              <a:rPr lang="cs-CZ" altLang="cs-CZ" smtClean="0">
                <a:latin typeface="Arial" pitchFamily="34" charset="0"/>
              </a:rPr>
              <a:pPr/>
              <a:t>52</a:t>
            </a:fld>
            <a:endParaRPr lang="cs-CZ" altLang="cs-CZ" smtClean="0">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166D28-1F8B-45D3-BE1A-2E06D5EA56A1}" type="slidenum">
              <a:rPr lang="cs-CZ" altLang="cs-CZ" smtClean="0">
                <a:latin typeface="Arial" pitchFamily="34" charset="0"/>
              </a:rPr>
              <a:pPr/>
              <a:t>53</a:t>
            </a:fld>
            <a:endParaRPr lang="cs-CZ" altLang="cs-CZ"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96AD8AB-8A32-4965-B7CA-E2B83EE20990}" type="slidenum">
              <a:rPr lang="cs-CZ" altLang="cs-CZ" smtClean="0">
                <a:latin typeface="Arial" pitchFamily="34" charset="0"/>
              </a:rPr>
              <a:pPr/>
              <a:t>54</a:t>
            </a:fld>
            <a:endParaRPr lang="cs-CZ" altLang="cs-CZ"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CB03137-850E-4DE2-A9A7-0E04BB236777}" type="slidenum">
              <a:rPr lang="cs-CZ" altLang="cs-CZ" smtClean="0">
                <a:latin typeface="Arial" pitchFamily="34" charset="0"/>
              </a:rPr>
              <a:pPr/>
              <a:t>8</a:t>
            </a:fld>
            <a:endParaRPr lang="cs-CZ" altLang="cs-CZ" smtClean="0">
              <a:latin typeface="Arial"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B665EC9-A48D-4CB9-A52B-E219BAED20E6}" type="slidenum">
              <a:rPr lang="cs-CZ" altLang="cs-CZ" smtClean="0">
                <a:latin typeface="Arial" pitchFamily="34" charset="0"/>
              </a:rPr>
              <a:pPr/>
              <a:t>55</a:t>
            </a:fld>
            <a:endParaRPr lang="cs-CZ" altLang="cs-CZ"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3245D1C-4C16-4B8F-BCDE-1DEAB507827A}" type="slidenum">
              <a:rPr lang="cs-CZ" altLang="cs-CZ" smtClean="0">
                <a:latin typeface="Arial" pitchFamily="34" charset="0"/>
              </a:rPr>
              <a:pPr/>
              <a:t>56</a:t>
            </a:fld>
            <a:endParaRPr lang="cs-CZ" altLang="cs-CZ" smtClean="0">
              <a:latin typeface="Arial"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2FE965C-16A2-437D-A3C0-EAD8B47B959B}" type="slidenum">
              <a:rPr lang="cs-CZ" altLang="cs-CZ" smtClean="0">
                <a:latin typeface="Arial" pitchFamily="34" charset="0"/>
              </a:rPr>
              <a:pPr/>
              <a:t>57</a:t>
            </a:fld>
            <a:endParaRPr lang="cs-CZ" altLang="cs-CZ" smtClean="0">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8286D12-10DC-458E-8CCC-65C84B6DAA95}" type="slidenum">
              <a:rPr lang="cs-CZ" altLang="cs-CZ" smtClean="0">
                <a:latin typeface="Arial" pitchFamily="34" charset="0"/>
              </a:rPr>
              <a:pPr/>
              <a:t>58</a:t>
            </a:fld>
            <a:endParaRPr lang="cs-CZ" altLang="cs-CZ" smtClean="0">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B9F96A-C7BE-4B0F-9DD7-F6B4C76A527B}" type="slidenum">
              <a:rPr lang="cs-CZ" altLang="cs-CZ" smtClean="0">
                <a:latin typeface="Arial" pitchFamily="34" charset="0"/>
              </a:rPr>
              <a:pPr/>
              <a:t>59</a:t>
            </a:fld>
            <a:endParaRPr lang="cs-CZ" altLang="cs-CZ" smtClean="0">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5F19091-BB6D-4D74-AABF-DAE68E2E759E}" type="slidenum">
              <a:rPr lang="cs-CZ" altLang="cs-CZ" smtClean="0">
                <a:latin typeface="Arial" pitchFamily="34" charset="0"/>
              </a:rPr>
              <a:pPr/>
              <a:t>60</a:t>
            </a:fld>
            <a:endParaRPr lang="cs-CZ" altLang="cs-CZ" smtClean="0">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B2F2821-39FE-4B8B-9362-63141A654B30}" type="slidenum">
              <a:rPr lang="cs-CZ" altLang="cs-CZ" smtClean="0">
                <a:latin typeface="Arial" pitchFamily="34" charset="0"/>
              </a:rPr>
              <a:pPr/>
              <a:t>61</a:t>
            </a:fld>
            <a:endParaRPr lang="cs-CZ" altLang="cs-CZ" smtClean="0">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013BD2F-AA63-4989-8576-A80184176449}" type="slidenum">
              <a:rPr lang="cs-CZ" altLang="cs-CZ" smtClean="0">
                <a:latin typeface="Arial" pitchFamily="34" charset="0"/>
              </a:rPr>
              <a:pPr/>
              <a:t>62</a:t>
            </a:fld>
            <a:endParaRPr lang="cs-CZ" altLang="cs-CZ" smtClean="0">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D87BB81-17E8-4B19-88B5-C8149EF713C6}" type="slidenum">
              <a:rPr lang="cs-CZ" altLang="cs-CZ" smtClean="0">
                <a:latin typeface="Arial" pitchFamily="34" charset="0"/>
              </a:rPr>
              <a:pPr/>
              <a:t>63</a:t>
            </a:fld>
            <a:endParaRPr lang="cs-CZ" altLang="cs-CZ" smtClean="0">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A76CE4C-256E-499E-81EE-571ABD5AB796}" type="slidenum">
              <a:rPr lang="cs-CZ" altLang="cs-CZ" smtClean="0">
                <a:latin typeface="Arial" pitchFamily="34" charset="0"/>
              </a:rPr>
              <a:pPr/>
              <a:t>64</a:t>
            </a:fld>
            <a:endParaRPr lang="cs-CZ" altLang="cs-CZ" smtClean="0">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9C5A1B3-5B2E-40CB-8211-A565C44E5AFB}" type="slidenum">
              <a:rPr lang="cs-CZ" altLang="cs-CZ" smtClean="0">
                <a:latin typeface="Arial" pitchFamily="34" charset="0"/>
              </a:rPr>
              <a:pPr/>
              <a:t>9</a:t>
            </a:fld>
            <a:endParaRPr lang="cs-CZ" altLang="cs-CZ" smtClean="0">
              <a:latin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0769021-79D1-4BD2-88CF-B9449E460BA7}" type="slidenum">
              <a:rPr lang="cs-CZ" altLang="cs-CZ" smtClean="0">
                <a:latin typeface="Arial" pitchFamily="34" charset="0"/>
              </a:rPr>
              <a:pPr/>
              <a:t>65</a:t>
            </a:fld>
            <a:endParaRPr lang="cs-CZ" altLang="cs-CZ" smtClean="0">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14400" y="4343400"/>
            <a:ext cx="5029200" cy="4114800"/>
          </a:xfrm>
          <a:noFill/>
        </p:spPr>
        <p:txBody>
          <a:bodyPr/>
          <a:lstStyle/>
          <a:p>
            <a:pPr eaLnBrk="1" hangingPunct="1"/>
            <a:endParaRPr lang="sv-SE" altLang="cs-CZ"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0930FCB-C042-4A6E-92E9-66E814C3792C}" type="slidenum">
              <a:rPr lang="cs-CZ" altLang="cs-CZ" smtClean="0">
                <a:latin typeface="Arial" pitchFamily="34" charset="0"/>
              </a:rPr>
              <a:pPr/>
              <a:t>66</a:t>
            </a:fld>
            <a:endParaRPr lang="cs-CZ" altLang="cs-CZ" smtClean="0">
              <a:latin typeface="Arial" pitchFamily="34" charset="0"/>
            </a:endParaRPr>
          </a:p>
        </p:txBody>
      </p:sp>
      <p:sp>
        <p:nvSpPr>
          <p:cNvPr id="165891" name="Rectangle 2"/>
          <p:cNvSpPr>
            <a:spLocks noGrp="1" noRot="1" noChangeAspect="1" noChangeArrowheads="1" noTextEdit="1"/>
          </p:cNvSpPr>
          <p:nvPr>
            <p:ph type="sldImg"/>
          </p:nvPr>
        </p:nvSpPr>
        <p:spPr>
          <a:xfrm>
            <a:off x="1143000" y="684213"/>
            <a:ext cx="4572000" cy="3429000"/>
          </a:xfrm>
          <a:ln/>
        </p:spPr>
      </p:sp>
      <p:sp>
        <p:nvSpPr>
          <p:cNvPr id="165892" name="Rectangle 3"/>
          <p:cNvSpPr>
            <a:spLocks noGrp="1" noChangeArrowheads="1"/>
          </p:cNvSpPr>
          <p:nvPr>
            <p:ph type="body" idx="1"/>
          </p:nvPr>
        </p:nvSpPr>
        <p:spPr>
          <a:xfrm>
            <a:off x="925513" y="4379913"/>
            <a:ext cx="5084762" cy="4149725"/>
          </a:xfrm>
          <a:noFill/>
        </p:spPr>
        <p:txBody>
          <a:bodyPr/>
          <a:lstStyle/>
          <a:p>
            <a:pPr eaLnBrk="1" hangingPunct="1"/>
            <a:endParaRPr lang="en-US" altLang="cs-CZ"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0CBAB83B-84FC-426A-821A-E1288A3E4F4C}" type="slidenum">
              <a:rPr lang="cs-CZ" altLang="cs-CZ" smtClean="0">
                <a:latin typeface="Arial" pitchFamily="34" charset="0"/>
              </a:rPr>
              <a:pPr/>
              <a:t>67</a:t>
            </a:fld>
            <a:endParaRPr lang="cs-CZ" altLang="cs-CZ" smtClean="0">
              <a:latin typeface="Arial"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7E2F5E-C2EE-45F8-9C87-6FDBF33B4422}" type="slidenum">
              <a:rPr lang="cs-CZ" altLang="cs-CZ" smtClean="0">
                <a:latin typeface="Arial" pitchFamily="34" charset="0"/>
              </a:rPr>
              <a:pPr/>
              <a:t>68</a:t>
            </a:fld>
            <a:endParaRPr lang="cs-CZ" altLang="cs-CZ" smtClean="0">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A75F7F8-DD50-49C3-A277-C48C6C33E471}" type="slidenum">
              <a:rPr lang="cs-CZ" altLang="cs-CZ" smtClean="0">
                <a:latin typeface="Arial" pitchFamily="34" charset="0"/>
              </a:rPr>
              <a:pPr/>
              <a:t>69</a:t>
            </a:fld>
            <a:endParaRPr lang="cs-CZ" altLang="cs-CZ" smtClean="0">
              <a:latin typeface="Arial" pitchFamily="34"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642AF06-749A-4DF9-9A93-F61AE7DEB42A}" type="slidenum">
              <a:rPr lang="cs-CZ" altLang="cs-CZ" smtClean="0">
                <a:latin typeface="Arial" pitchFamily="34" charset="0"/>
              </a:rPr>
              <a:pPr/>
              <a:t>70</a:t>
            </a:fld>
            <a:endParaRPr lang="cs-CZ" altLang="cs-CZ" smtClean="0">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EBF33FF-6887-4B0C-AA0C-5B23DD9AC1F2}" type="slidenum">
              <a:rPr lang="cs-CZ" altLang="cs-CZ" smtClean="0">
                <a:latin typeface="Arial" pitchFamily="34" charset="0"/>
              </a:rPr>
              <a:pPr/>
              <a:t>71</a:t>
            </a:fld>
            <a:endParaRPr lang="cs-CZ" altLang="cs-CZ" smtClean="0">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581B3D5-093C-45BB-9793-E527303DF1D7}" type="slidenum">
              <a:rPr lang="cs-CZ" altLang="cs-CZ" smtClean="0">
                <a:latin typeface="Arial" pitchFamily="34" charset="0"/>
              </a:rPr>
              <a:pPr/>
              <a:t>72</a:t>
            </a:fld>
            <a:endParaRPr lang="cs-CZ" altLang="cs-CZ" smtClean="0">
              <a:latin typeface="Arial"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7E16FEB-27AF-4132-85D9-DA3F9C3FB105}" type="slidenum">
              <a:rPr lang="cs-CZ" altLang="cs-CZ" smtClean="0">
                <a:latin typeface="Arial" pitchFamily="34" charset="0"/>
              </a:rPr>
              <a:pPr/>
              <a:t>73</a:t>
            </a:fld>
            <a:endParaRPr lang="cs-CZ" altLang="cs-CZ" smtClean="0">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5FA7BE3-ECD6-48F4-9A2D-54E0C247D5EB}" type="slidenum">
              <a:rPr lang="cs-CZ" altLang="cs-CZ" smtClean="0">
                <a:latin typeface="Arial" pitchFamily="34" charset="0"/>
              </a:rPr>
              <a:pPr/>
              <a:t>74</a:t>
            </a:fld>
            <a:endParaRPr lang="cs-CZ" altLang="cs-CZ" smtClean="0">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53236EC-A56D-4590-838C-581D3A8C4C24}" type="slidenum">
              <a:rPr lang="cs-CZ" altLang="cs-CZ" smtClean="0">
                <a:latin typeface="Arial" pitchFamily="34" charset="0"/>
              </a:rPr>
              <a:pPr/>
              <a:t>10</a:t>
            </a:fld>
            <a:endParaRPr lang="cs-CZ" altLang="cs-CZ" smtClean="0">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0D7723A-BA3C-49DF-9D3D-9EFFF43AA66F}" type="slidenum">
              <a:rPr lang="cs-CZ" altLang="cs-CZ" smtClean="0">
                <a:latin typeface="Arial" pitchFamily="34" charset="0"/>
              </a:rPr>
              <a:pPr/>
              <a:t>75</a:t>
            </a:fld>
            <a:endParaRPr lang="cs-CZ" altLang="cs-CZ" smtClean="0">
              <a:latin typeface="Arial"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CDD6E01-8968-4ADB-90C9-30F26EC82E74}" type="slidenum">
              <a:rPr lang="cs-CZ" altLang="cs-CZ" smtClean="0">
                <a:latin typeface="Arial" pitchFamily="34" charset="0"/>
              </a:rPr>
              <a:pPr/>
              <a:t>76</a:t>
            </a:fld>
            <a:endParaRPr lang="cs-CZ" altLang="cs-CZ" smtClean="0">
              <a:latin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9C10FF6-5DA0-4E3D-A861-1ED2BB2C88EA}" type="slidenum">
              <a:rPr lang="cs-CZ" altLang="cs-CZ" smtClean="0">
                <a:latin typeface="Arial" pitchFamily="34" charset="0"/>
              </a:rPr>
              <a:pPr/>
              <a:t>77</a:t>
            </a:fld>
            <a:endParaRPr lang="cs-CZ" altLang="cs-CZ" smtClean="0">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6145883-7D28-4AE2-AEB3-E01453492EE6}" type="slidenum">
              <a:rPr lang="cs-CZ" altLang="cs-CZ" smtClean="0">
                <a:latin typeface="Arial" pitchFamily="34" charset="0"/>
              </a:rPr>
              <a:pPr/>
              <a:t>78</a:t>
            </a:fld>
            <a:endParaRPr lang="cs-CZ" altLang="cs-CZ"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1852FFA-43B3-4D4C-8432-AEE9DF3E780F}" type="slidenum">
              <a:rPr lang="cs-CZ" altLang="cs-CZ" smtClean="0">
                <a:latin typeface="Arial" pitchFamily="34" charset="0"/>
              </a:rPr>
              <a:pPr/>
              <a:t>79</a:t>
            </a:fld>
            <a:endParaRPr lang="cs-CZ" altLang="cs-CZ" smtClean="0">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B77F918-D250-4F62-8150-3C670BC7B27B}" type="slidenum">
              <a:rPr lang="cs-CZ" altLang="cs-CZ" smtClean="0">
                <a:latin typeface="Arial" pitchFamily="34" charset="0"/>
              </a:rPr>
              <a:pPr/>
              <a:t>80</a:t>
            </a:fld>
            <a:endParaRPr lang="cs-CZ" altLang="cs-CZ" smtClean="0">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51004AE-4102-46B7-9149-47AA31FCD3F2}" type="slidenum">
              <a:rPr lang="cs-CZ" altLang="cs-CZ" smtClean="0">
                <a:latin typeface="Arial" pitchFamily="34" charset="0"/>
              </a:rPr>
              <a:pPr/>
              <a:t>81</a:t>
            </a:fld>
            <a:endParaRPr lang="cs-CZ" altLang="cs-CZ" smtClean="0">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622DC13-ACB9-4C0B-81ED-D8157D1786B8}" type="slidenum">
              <a:rPr lang="cs-CZ" altLang="cs-CZ" smtClean="0">
                <a:latin typeface="Arial" pitchFamily="34" charset="0"/>
              </a:rPr>
              <a:pPr/>
              <a:t>82</a:t>
            </a:fld>
            <a:endParaRPr lang="cs-CZ" altLang="cs-CZ" smtClean="0">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23BEC09-A00A-4EF2-A772-16791A98A968}" type="slidenum">
              <a:rPr lang="cs-CZ" altLang="cs-CZ" smtClean="0">
                <a:latin typeface="Arial" pitchFamily="34" charset="0"/>
              </a:rPr>
              <a:pPr/>
              <a:t>83</a:t>
            </a:fld>
            <a:endParaRPr lang="cs-CZ" altLang="cs-CZ" smtClean="0">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368E67A8-BB4B-43E3-95D9-493423350FF4}" type="slidenum">
              <a:rPr lang="cs-CZ" altLang="cs-CZ" smtClean="0">
                <a:latin typeface="Arial" pitchFamily="34" charset="0"/>
              </a:rPr>
              <a:pPr/>
              <a:t>84</a:t>
            </a:fld>
            <a:endParaRPr lang="cs-CZ" altLang="cs-CZ" smtClean="0">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B27058C-91E1-4D99-8BFF-157623A8E150}" type="slidenum">
              <a:rPr lang="cs-CZ" altLang="cs-CZ" smtClean="0">
                <a:latin typeface="Arial" pitchFamily="34" charset="0"/>
              </a:rPr>
              <a:pPr/>
              <a:t>11</a:t>
            </a:fld>
            <a:endParaRPr lang="cs-CZ" altLang="cs-CZ" smtClean="0">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DD62114F-98F0-4832-844A-703A128BF090}" type="slidenum">
              <a:rPr lang="cs-CZ" altLang="cs-CZ" smtClean="0">
                <a:latin typeface="Arial" pitchFamily="34" charset="0"/>
              </a:rPr>
              <a:pPr/>
              <a:t>85</a:t>
            </a:fld>
            <a:endParaRPr lang="cs-CZ" altLang="cs-CZ" smtClean="0">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To really understand what is different and unique about acoustic focusing, one first needs to understand the current most commonly used method for focusing, called  hydrodynamic focusing.</a:t>
            </a:r>
          </a:p>
          <a:p>
            <a:pPr>
              <a:spcBef>
                <a:spcPct val="0"/>
              </a:spcBef>
            </a:pPr>
            <a:r>
              <a:rPr lang="en-US" altLang="en-US" smtClean="0"/>
              <a:t>In this method, the sample is injected into a stream of sheath fluid where it is completely surrounded by sheath,  the sample core is then centered in the sheath fluid where the laser beam will then interact with the particles. Based on principles relating to laminar flow, the sample core remains separate but coaxial within the sheath fluid. The flow of sheath fluid accelerates the particles and restricts them to the center of the sample core. This process is known as hydrodynamic focusing. Where the sample core is narrow, the particles interact with the laser beam optimally and a narrow distribution results as seen in the histogram above.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pro obrázek snímku 1"/>
          <p:cNvSpPr>
            <a:spLocks noGrp="1" noRot="1" noChangeAspect="1" noTextEdit="1"/>
          </p:cNvSpPr>
          <p:nvPr>
            <p:ph type="sldImg"/>
          </p:nvPr>
        </p:nvSpPr>
        <p:spPr>
          <a:ln/>
        </p:spPr>
      </p:sp>
      <p:sp>
        <p:nvSpPr>
          <p:cNvPr id="188419"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188420"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57B71E55-9576-4B19-80BD-4557BD4389BC}" type="slidenum">
              <a:rPr lang="cs-CZ" altLang="en-US" smtClean="0">
                <a:latin typeface="Times New Roman" pitchFamily="18" charset="0"/>
              </a:rPr>
              <a:pPr>
                <a:spcBef>
                  <a:spcPct val="0"/>
                </a:spcBef>
              </a:pPr>
              <a:t>88</a:t>
            </a:fld>
            <a:endParaRPr lang="cs-CZ" altLang="en-US" smtClean="0">
              <a:latin typeface="Times New Roman"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Fundamentals of acoustic focusing in flow cytometry:</a:t>
            </a:r>
          </a:p>
          <a:p>
            <a:pPr>
              <a:spcBef>
                <a:spcPct val="0"/>
              </a:spcBef>
            </a:pPr>
            <a:endParaRPr lang="en-US" altLang="en-US" smtClean="0"/>
          </a:p>
          <a:p>
            <a:pPr>
              <a:spcBef>
                <a:spcPct val="0"/>
              </a:spcBef>
            </a:pPr>
            <a:r>
              <a:rPr lang="en-US" altLang="en-US" smtClean="0"/>
              <a:t>Picture in the middle is a comparison of a manifold taken from a traditional hydrodynamic focusing cytometer (left) compared to a manifold taken from the Attune Cytometer and represented </a:t>
            </a:r>
            <a:r>
              <a:rPr lang="ja-JP" altLang="en-US" smtClean="0"/>
              <a:t>“</a:t>
            </a:r>
            <a:r>
              <a:rPr lang="en-US" altLang="ja-JP" smtClean="0">
                <a:cs typeface="Arial" pitchFamily="34" charset="0"/>
              </a:rPr>
              <a:t>in action</a:t>
            </a:r>
            <a:r>
              <a:rPr lang="ja-JP" altLang="en-US" smtClean="0"/>
              <a:t>”</a:t>
            </a:r>
            <a:r>
              <a:rPr lang="en-US" altLang="ja-JP" smtClean="0"/>
              <a:t> by the cartoons directly to the left and right of the photograph.  The picture on the far right shows a full acoustic device as well as the manifold at the top.</a:t>
            </a:r>
          </a:p>
          <a:p>
            <a:pPr>
              <a:spcBef>
                <a:spcPct val="0"/>
              </a:spcBef>
            </a:pPr>
            <a:endParaRPr lang="en-US" altLang="en-US" smtClean="0">
              <a:cs typeface="Arial" pitchFamily="34" charset="0"/>
            </a:endParaRPr>
          </a:p>
          <a:p>
            <a:pPr>
              <a:spcBef>
                <a:spcPct val="0"/>
              </a:spcBef>
              <a:buFontTx/>
              <a:buAutoNum type="arabicPeriod"/>
            </a:pPr>
            <a:r>
              <a:rPr lang="en-US" altLang="en-US" smtClean="0">
                <a:cs typeface="Arial" pitchFamily="34" charset="0"/>
              </a:rPr>
              <a:t>  Here, regardless of the sample volume that is moved through the flow cell, cells are focused by the acoustic device prior to entering the manifold and, ultimately, the flow cell.</a:t>
            </a:r>
          </a:p>
          <a:p>
            <a:pPr>
              <a:spcBef>
                <a:spcPct val="0"/>
              </a:spcBef>
              <a:buFontTx/>
              <a:buAutoNum type="arabicPeriod"/>
            </a:pPr>
            <a:r>
              <a:rPr lang="en-US" altLang="en-US" smtClean="0">
                <a:cs typeface="Arial" pitchFamily="34" charset="0"/>
              </a:rPr>
              <a:t>  So, at low sample volumes (left) and high sample volumes (right), focus is maintained.</a:t>
            </a:r>
          </a:p>
          <a:p>
            <a:pPr>
              <a:spcBef>
                <a:spcPct val="0"/>
              </a:spcBef>
              <a:buFontTx/>
              <a:buAutoNum type="arabicPeriod"/>
            </a:pPr>
            <a:r>
              <a:rPr lang="en-US" altLang="en-US" smtClean="0">
                <a:cs typeface="Arial" pitchFamily="34" charset="0"/>
              </a:rPr>
              <a:t>  This also means that very little sheath is needed.  It is only used to allow for varying the amount of sample while maintaining the correct flow rate; and, is used to prevent reagent from staining the inside of the cuvette.</a:t>
            </a:r>
          </a:p>
        </p:txBody>
      </p:sp>
      <p:sp>
        <p:nvSpPr>
          <p:cNvPr id="1894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55D5DD5A-A8E2-477E-AFCB-F6F1D0A60572}" type="slidenum">
              <a:rPr lang="en-US" altLang="en-US" smtClean="0">
                <a:solidFill>
                  <a:srgbClr val="000000"/>
                </a:solidFill>
                <a:latin typeface="Tahoma" pitchFamily="34" charset="0"/>
                <a:ea typeface="MS PGothic" pitchFamily="34" charset="-128"/>
                <a:cs typeface="Arial Unicode MS" pitchFamily="34" charset="-128"/>
              </a:rPr>
              <a:pPr>
                <a:spcBef>
                  <a:spcPct val="0"/>
                </a:spcBef>
              </a:pPr>
              <a:t>89</a:t>
            </a:fld>
            <a:endParaRPr lang="en-US" altLang="en-US" smtClean="0">
              <a:solidFill>
                <a:srgbClr val="000000"/>
              </a:solidFill>
              <a:latin typeface="Tahoma" pitchFamily="34" charset="0"/>
              <a:ea typeface="MS PGothic" pitchFamily="34" charset="-128"/>
              <a:cs typeface="Arial Unicode MS"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With Precious and Rare samples, the problem is that certain cells may not have enough volume of the original sample or cells may be fragile and can not withstand the centrifugation required to concentrate enough to run at low sample input rates.  With the Attune® cytometer, being able to increase the sample rate up to 10x that of a traditional flow cytometer enables these customers to run rare or dilute samples.  Also, because you can dilute your sample prior to running it on the Attune, customers with limited sample can save some of their sample for other analyses i.e. PCR, western, imaging etc.</a:t>
            </a:r>
          </a:p>
          <a:p>
            <a:pPr>
              <a:spcBef>
                <a:spcPct val="0"/>
              </a:spcBef>
            </a:pPr>
            <a:endParaRPr lang="en-US" altLang="en-US" smtClean="0"/>
          </a:p>
        </p:txBody>
      </p:sp>
      <p:sp>
        <p:nvSpPr>
          <p:cNvPr id="1904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AA709782-2CAB-4BB7-A89F-20A8B550EA85}" type="slidenum">
              <a:rPr lang="en-US" altLang="en-US" smtClean="0">
                <a:solidFill>
                  <a:srgbClr val="000000"/>
                </a:solidFill>
                <a:latin typeface="Tahoma" pitchFamily="34" charset="0"/>
                <a:ea typeface="MS PGothic" pitchFamily="34" charset="-128"/>
                <a:cs typeface="Arial Unicode MS" pitchFamily="34" charset="-128"/>
              </a:rPr>
              <a:pPr>
                <a:spcBef>
                  <a:spcPct val="0"/>
                </a:spcBef>
              </a:pPr>
              <a:t>94</a:t>
            </a:fld>
            <a:endParaRPr lang="en-US" altLang="en-US" smtClean="0">
              <a:solidFill>
                <a:srgbClr val="000000"/>
              </a:solidFill>
              <a:latin typeface="Tahoma" pitchFamily="34" charset="0"/>
              <a:ea typeface="MS PGothic" pitchFamily="34" charset="-128"/>
              <a:cs typeface="Arial Unicode MS"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1AF74810-B328-4BC4-8C6C-4563FF55CD66}" type="slidenum">
              <a:rPr lang="cs-CZ" altLang="cs-CZ" smtClean="0">
                <a:latin typeface="Arial" pitchFamily="34" charset="0"/>
              </a:rPr>
              <a:pPr/>
              <a:t>95</a:t>
            </a:fld>
            <a:endParaRPr lang="cs-CZ" altLang="cs-CZ" smtClean="0">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A83AB70-72C5-422F-8650-7291B3A6847E}" type="slidenum">
              <a:rPr lang="cs-CZ" altLang="cs-CZ" smtClean="0">
                <a:latin typeface="Arial" pitchFamily="34" charset="0"/>
              </a:rPr>
              <a:pPr/>
              <a:t>96</a:t>
            </a:fld>
            <a:endParaRPr lang="cs-CZ" altLang="cs-CZ" smtClean="0">
              <a:latin typeface="Arial" pitchFamily="34" charset="0"/>
            </a:endParaRPr>
          </a:p>
        </p:txBody>
      </p:sp>
      <p:sp>
        <p:nvSpPr>
          <p:cNvPr id="192515" name="Rectangle 2"/>
          <p:cNvSpPr>
            <a:spLocks noGrp="1" noRot="1" noChangeAspect="1" noChangeArrowheads="1" noTextEdit="1"/>
          </p:cNvSpPr>
          <p:nvPr>
            <p:ph type="sldImg"/>
          </p:nvPr>
        </p:nvSpPr>
        <p:spPr>
          <a:xfrm>
            <a:off x="1143000" y="684213"/>
            <a:ext cx="4572000" cy="3429000"/>
          </a:xfrm>
          <a:ln/>
        </p:spPr>
      </p:sp>
      <p:sp>
        <p:nvSpPr>
          <p:cNvPr id="192516" name="Rectangle 3"/>
          <p:cNvSpPr>
            <a:spLocks noGrp="1" noChangeArrowheads="1"/>
          </p:cNvSpPr>
          <p:nvPr>
            <p:ph type="body" idx="1"/>
          </p:nvPr>
        </p:nvSpPr>
        <p:spPr>
          <a:xfrm>
            <a:off x="925513" y="4379913"/>
            <a:ext cx="5084762" cy="4149725"/>
          </a:xfrm>
          <a:noFill/>
        </p:spPr>
        <p:txBody>
          <a:bodyPr/>
          <a:lstStyle/>
          <a:p>
            <a:pPr eaLnBrk="1" hangingPunct="1"/>
            <a:endParaRPr lang="en-US" altLang="cs-CZ"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7B22817-2F62-41E8-B76F-03D880AA2F7F}" type="slidenum">
              <a:rPr lang="cs-CZ" altLang="cs-CZ" smtClean="0">
                <a:latin typeface="Arial" pitchFamily="34" charset="0"/>
              </a:rPr>
              <a:pPr/>
              <a:t>97</a:t>
            </a:fld>
            <a:endParaRPr lang="cs-CZ" altLang="cs-CZ" smtClean="0">
              <a:latin typeface="Arial" pitchFamily="34" charset="0"/>
            </a:endParaRPr>
          </a:p>
        </p:txBody>
      </p:sp>
      <p:sp>
        <p:nvSpPr>
          <p:cNvPr id="193539" name="Rectangle 2"/>
          <p:cNvSpPr>
            <a:spLocks noGrp="1" noRot="1" noChangeAspect="1" noChangeArrowheads="1" noTextEdit="1"/>
          </p:cNvSpPr>
          <p:nvPr>
            <p:ph type="sldImg"/>
          </p:nvPr>
        </p:nvSpPr>
        <p:spPr>
          <a:xfrm>
            <a:off x="1144588" y="684213"/>
            <a:ext cx="4572000" cy="3429000"/>
          </a:xfrm>
          <a:ln/>
        </p:spPr>
      </p:sp>
      <p:sp>
        <p:nvSpPr>
          <p:cNvPr id="193540" name="Rectangle 3"/>
          <p:cNvSpPr>
            <a:spLocks noGrp="1" noChangeArrowheads="1"/>
          </p:cNvSpPr>
          <p:nvPr>
            <p:ph type="body" idx="1"/>
          </p:nvPr>
        </p:nvSpPr>
        <p:spPr>
          <a:xfrm>
            <a:off x="915988" y="4343400"/>
            <a:ext cx="5026025" cy="4116388"/>
          </a:xfrm>
          <a:noFill/>
        </p:spPr>
        <p:txBody>
          <a:bodyPr/>
          <a:lstStyle/>
          <a:p>
            <a:pPr eaLnBrk="1" hangingPunct="1"/>
            <a:endParaRPr lang="en-US" altLang="cs-CZ"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D201C6A-3F3D-4689-AC9F-116E4A5D4E8A}" type="slidenum">
              <a:rPr lang="cs-CZ" altLang="en-US" smtClean="0">
                <a:latin typeface="Arial" pitchFamily="34" charset="0"/>
              </a:rPr>
              <a:pPr/>
              <a:t>98</a:t>
            </a:fld>
            <a:endParaRPr lang="cs-CZ" altLang="en-US"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5677118-8D92-47E9-BCEA-83295958FD38}" type="slidenum">
              <a:rPr lang="cs-CZ" altLang="cs-CZ" smtClean="0">
                <a:latin typeface="Arial" pitchFamily="34" charset="0"/>
              </a:rPr>
              <a:pPr/>
              <a:t>12</a:t>
            </a:fld>
            <a:endParaRPr lang="cs-CZ" altLang="cs-CZ"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438C70A-3CB3-476D-9682-2697F697C2A7}" type="slidenum">
              <a:rPr lang="cs-CZ" altLang="en-US" smtClean="0">
                <a:latin typeface="Arial" pitchFamily="34" charset="0"/>
              </a:rPr>
              <a:pPr/>
              <a:t>99</a:t>
            </a:fld>
            <a:endParaRPr lang="cs-CZ" altLang="en-US" smtClean="0">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11CE5D9-04FD-40F2-899F-2E290F3DA7CB}" type="slidenum">
              <a:rPr lang="cs-CZ" altLang="en-US" smtClean="0">
                <a:latin typeface="Arial" pitchFamily="34" charset="0"/>
              </a:rPr>
              <a:pPr/>
              <a:t>100</a:t>
            </a:fld>
            <a:endParaRPr lang="cs-CZ" altLang="en-US"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38E581BE-B1B0-4CF1-9A55-E8901628D596}" type="slidenum">
              <a:rPr lang="en-US"/>
              <a:pPr>
                <a:defRPr/>
              </a:pPr>
              <a:t>‹#›</a:t>
            </a:fld>
            <a:endParaRPr lang="en-US"/>
          </a:p>
        </p:txBody>
      </p:sp>
    </p:spTree>
    <p:extLst>
      <p:ext uri="{BB962C8B-B14F-4D97-AF65-F5344CB8AC3E}">
        <p14:creationId xmlns:p14="http://schemas.microsoft.com/office/powerpoint/2010/main" val="145348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DA9DB55-D367-4A7E-BF0C-D53232CB6AB7}" type="slidenum">
              <a:rPr lang="en-US"/>
              <a:pPr>
                <a:defRPr/>
              </a:pPr>
              <a:t>‹#›</a:t>
            </a:fld>
            <a:endParaRPr lang="en-US"/>
          </a:p>
        </p:txBody>
      </p:sp>
    </p:spTree>
    <p:extLst>
      <p:ext uri="{BB962C8B-B14F-4D97-AF65-F5344CB8AC3E}">
        <p14:creationId xmlns:p14="http://schemas.microsoft.com/office/powerpoint/2010/main" val="335547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3785D46-4177-492D-9CCB-7726D4D2BD76}" type="slidenum">
              <a:rPr lang="en-US"/>
              <a:pPr>
                <a:defRPr/>
              </a:pPr>
              <a:t>‹#›</a:t>
            </a:fld>
            <a:endParaRPr lang="en-US"/>
          </a:p>
        </p:txBody>
      </p:sp>
    </p:spTree>
    <p:extLst>
      <p:ext uri="{BB962C8B-B14F-4D97-AF65-F5344CB8AC3E}">
        <p14:creationId xmlns:p14="http://schemas.microsoft.com/office/powerpoint/2010/main" val="45965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0369532C-EAAF-4ED5-B12E-B073ECF08CAD}" type="slidenum">
              <a:rPr lang="en-US"/>
              <a:pPr>
                <a:defRPr/>
              </a:pPr>
              <a:t>‹#›</a:t>
            </a:fld>
            <a:endParaRPr lang="en-US"/>
          </a:p>
        </p:txBody>
      </p:sp>
    </p:spTree>
    <p:extLst>
      <p:ext uri="{BB962C8B-B14F-4D97-AF65-F5344CB8AC3E}">
        <p14:creationId xmlns:p14="http://schemas.microsoft.com/office/powerpoint/2010/main" val="2270972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AF08D7B-3BD1-4F07-A8C9-3352DEA8D2B3}" type="slidenum">
              <a:rPr lang="en-US"/>
              <a:pPr>
                <a:defRPr/>
              </a:pPr>
              <a:t>‹#›</a:t>
            </a:fld>
            <a:endParaRPr lang="en-US"/>
          </a:p>
        </p:txBody>
      </p:sp>
    </p:spTree>
    <p:extLst>
      <p:ext uri="{BB962C8B-B14F-4D97-AF65-F5344CB8AC3E}">
        <p14:creationId xmlns:p14="http://schemas.microsoft.com/office/powerpoint/2010/main" val="17467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5507269-7D5F-4851-B8FF-06D55C625C04}" type="slidenum">
              <a:rPr lang="en-US"/>
              <a:pPr>
                <a:defRPr/>
              </a:pPr>
              <a:t>‹#›</a:t>
            </a:fld>
            <a:endParaRPr lang="en-US"/>
          </a:p>
        </p:txBody>
      </p:sp>
    </p:spTree>
    <p:extLst>
      <p:ext uri="{BB962C8B-B14F-4D97-AF65-F5344CB8AC3E}">
        <p14:creationId xmlns:p14="http://schemas.microsoft.com/office/powerpoint/2010/main" val="382933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123545F-CF1D-4148-98D2-D8889F47D91B}" type="slidenum">
              <a:rPr lang="en-US"/>
              <a:pPr>
                <a:defRPr/>
              </a:pPr>
              <a:t>‹#›</a:t>
            </a:fld>
            <a:endParaRPr lang="en-US"/>
          </a:p>
        </p:txBody>
      </p:sp>
    </p:spTree>
    <p:extLst>
      <p:ext uri="{BB962C8B-B14F-4D97-AF65-F5344CB8AC3E}">
        <p14:creationId xmlns:p14="http://schemas.microsoft.com/office/powerpoint/2010/main" val="2990618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9F03E281-4814-4205-B487-C9B6557465A2}" type="slidenum">
              <a:rPr lang="en-US"/>
              <a:pPr>
                <a:defRPr/>
              </a:pPr>
              <a:t>‹#›</a:t>
            </a:fld>
            <a:endParaRPr lang="en-US"/>
          </a:p>
        </p:txBody>
      </p:sp>
    </p:spTree>
    <p:extLst>
      <p:ext uri="{BB962C8B-B14F-4D97-AF65-F5344CB8AC3E}">
        <p14:creationId xmlns:p14="http://schemas.microsoft.com/office/powerpoint/2010/main" val="3828425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F98DC5A-CBAF-490D-AE39-AA1660425544}" type="slidenum">
              <a:rPr lang="en-US"/>
              <a:pPr>
                <a:defRPr/>
              </a:pPr>
              <a:t>‹#›</a:t>
            </a:fld>
            <a:endParaRPr lang="en-US"/>
          </a:p>
        </p:txBody>
      </p:sp>
    </p:spTree>
    <p:extLst>
      <p:ext uri="{BB962C8B-B14F-4D97-AF65-F5344CB8AC3E}">
        <p14:creationId xmlns:p14="http://schemas.microsoft.com/office/powerpoint/2010/main" val="239715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E3C915E-B188-4CCA-A60C-E4B3935CB36E}" type="slidenum">
              <a:rPr lang="en-US"/>
              <a:pPr>
                <a:defRPr/>
              </a:pPr>
              <a:t>‹#›</a:t>
            </a:fld>
            <a:endParaRPr lang="en-US"/>
          </a:p>
        </p:txBody>
      </p:sp>
    </p:spTree>
    <p:extLst>
      <p:ext uri="{BB962C8B-B14F-4D97-AF65-F5344CB8AC3E}">
        <p14:creationId xmlns:p14="http://schemas.microsoft.com/office/powerpoint/2010/main" val="23311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46B834D2-65B5-492D-8170-1EB70D1D444B}" type="slidenum">
              <a:rPr lang="en-US"/>
              <a:pPr>
                <a:defRPr/>
              </a:pPr>
              <a:t>‹#›</a:t>
            </a:fld>
            <a:endParaRPr lang="en-US"/>
          </a:p>
        </p:txBody>
      </p:sp>
    </p:spTree>
    <p:extLst>
      <p:ext uri="{BB962C8B-B14F-4D97-AF65-F5344CB8AC3E}">
        <p14:creationId xmlns:p14="http://schemas.microsoft.com/office/powerpoint/2010/main" val="331265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7FE19AF1-F95A-4284-A225-ED6EC6407979}" type="slidenum">
              <a:rPr lang="en-US"/>
              <a:pPr>
                <a:defRPr/>
              </a:pPr>
              <a:t>‹#›</a:t>
            </a:fld>
            <a:endParaRPr lang="en-US"/>
          </a:p>
        </p:txBody>
      </p:sp>
    </p:spTree>
    <p:extLst>
      <p:ext uri="{BB962C8B-B14F-4D97-AF65-F5344CB8AC3E}">
        <p14:creationId xmlns:p14="http://schemas.microsoft.com/office/powerpoint/2010/main" val="307329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F719507-F973-40AB-B613-02D82D7FF4E9}" type="slidenum">
              <a:rPr lang="en-US"/>
              <a:pPr>
                <a:defRPr/>
              </a:pPr>
              <a:t>‹#›</a:t>
            </a:fld>
            <a:endParaRPr lang="en-US"/>
          </a:p>
        </p:txBody>
      </p:sp>
    </p:spTree>
    <p:extLst>
      <p:ext uri="{BB962C8B-B14F-4D97-AF65-F5344CB8AC3E}">
        <p14:creationId xmlns:p14="http://schemas.microsoft.com/office/powerpoint/2010/main" val="1523180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Klepnutím lze upravit styly předlohy textu.</a:t>
            </a:r>
          </a:p>
          <a:p>
            <a:pPr lvl="1"/>
            <a:r>
              <a:rPr lang="en-US" altLang="cs-CZ" smtClean="0"/>
              <a:t>Druhá úroveň</a:t>
            </a:r>
          </a:p>
          <a:p>
            <a:pPr lvl="2"/>
            <a:r>
              <a:rPr lang="en-US" altLang="cs-CZ" smtClean="0"/>
              <a:t>Třetí úroveň</a:t>
            </a:r>
          </a:p>
          <a:p>
            <a:pPr lvl="3"/>
            <a:r>
              <a:rPr lang="en-US" altLang="cs-CZ" smtClean="0"/>
              <a:t>Čtvrtá úroveň</a:t>
            </a:r>
          </a:p>
          <a:p>
            <a:pPr lvl="4"/>
            <a:r>
              <a:rPr lang="en-US" altLang="cs-CZ"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B2931A2B-CC4A-4DBE-A950-80CE663803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55.wm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www.ncbi.nlm.nih.gov/pubmed/25652980" TargetMode="External"/><Relationship Id="rId3" Type="http://schemas.openxmlformats.org/officeDocument/2006/relationships/image" Target="../media/image2.jpeg"/><Relationship Id="rId7" Type="http://schemas.openxmlformats.org/officeDocument/2006/relationships/hyperlink" Target="https://www.ncbi.nlm.nih.gov/pubmed/?term=Ioannidis%20JP%5bAuthor%5d&amp;cauthor=true&amp;cauthor_uid=25552691"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ncbi.nlm.nih.gov/pubmed/?term=Begley%20CG%5bAuthor%5d&amp;cauthor=true&amp;cauthor_uid=25552691" TargetMode="External"/><Relationship Id="rId5" Type="http://schemas.openxmlformats.org/officeDocument/2006/relationships/hyperlink" Target="https://www.ncbi.nlm.nih.gov/pubmed/25552691" TargetMode="External"/><Relationship Id="rId10" Type="http://schemas.openxmlformats.org/officeDocument/2006/relationships/hyperlink" Target="https://www.ncbi.nlm.nih.gov/pubmed/?term=Pl%C3%BCckthun%20A%5bAuthor%5d&amp;cauthor=true&amp;cauthor_uid=25652980" TargetMode="External"/><Relationship Id="rId4" Type="http://schemas.openxmlformats.org/officeDocument/2006/relationships/image" Target="../media/image3.jpeg"/><Relationship Id="rId9" Type="http://schemas.openxmlformats.org/officeDocument/2006/relationships/hyperlink" Target="https://www.ncbi.nlm.nih.gov/pubmed/?term=Bradbury%20A%5bAuthor%5d&amp;cauthor=true&amp;cauthor_uid=2565298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www.abcam.com/secondary-antibodies/fluorochrome-chart-a-complete-guide"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www.coherent.com/"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chroma.com/"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en.wikipedia.org/wiki/Image:Photomultipliertube.svg"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bdbiosciences.com/immunocytometry_systems/" TargetMode="Externa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http://jcsmr.anu.edu.au/facslab/facs/LSR2.html" TargetMode="External"/><Relationship Id="rId5" Type="http://schemas.openxmlformats.org/officeDocument/2006/relationships/image" Target="../media/image78.jpeg"/><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hyperlink" Target="http://www.bdbiosciences.com/instruments/facsverse/features/index.jsp"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wmf"/><Relationship Id="rId4" Type="http://schemas.openxmlformats.org/officeDocument/2006/relationships/image" Target="../media/image83.w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0.wmf"/></Relationships>
</file>

<file path=ppt/slides/_rels/slide57.x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micro.magnet.fsu.edu/primer/java/filters/aotf/index.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6.wmf"/><Relationship Id="rId4" Type="http://schemas.openxmlformats.org/officeDocument/2006/relationships/image" Target="../media/image95.wmf"/></Relationships>
</file>

<file path=ppt/slides/_rels/slide59.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8.wmf"/></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wmf"/><Relationship Id="rId9"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hyperlink" Target="http://www.bdbiosciences.com/spectra/"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23.wmf"/><Relationship Id="rId4" Type="http://schemas.openxmlformats.org/officeDocument/2006/relationships/image" Target="../media/image122.wmf"/></Relationships>
</file>

<file path=ppt/slides/_rels/slide83.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hyperlink" Target="http://www.google.cz/imgres?q=BD+logo&amp;um=1&amp;hl=cs&amp;client=firefox-a&amp;sa=N&amp;rls=org.mozilla:en-US:official&amp;biw=1024&amp;bih=554&amp;tbm=isch&amp;tbnid=YE48f6t-fQCLTM:&amp;imgrefurl=http://www.bcfpa.net/SubPages/AnnualConference/Conference2005.htm&amp;docid=8Lhd8cD5AKFsEM&amp;w=842&amp;h=319&amp;ei=Xd54Tp-tDdDLswaugImKCw&amp;zoom=1&amp;iact=hc&amp;vpx=396&amp;vpy=173&amp;dur=476&amp;hovh=116&amp;hovw=307&amp;tx=194&amp;ty=65&amp;page=1&amp;tbnh=63&amp;tbnw=165&amp;start=0&amp;ndsp=16&amp;ved=1t:429,r:2,s:0" TargetMode="External"/><Relationship Id="rId4" Type="http://schemas.openxmlformats.org/officeDocument/2006/relationships/image" Target="../media/image126.png"/></Relationships>
</file>

<file path=ppt/slides/_rels/slide85.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33.gif"/><Relationship Id="rId5" Type="http://schemas.openxmlformats.org/officeDocument/2006/relationships/image" Target="../media/image132.jpeg"/><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3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2.jpe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hyperlink" Target="https://www.youtube.com/watch?v=qUiB_zd9M0k" TargetMode="External"/><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5.png"/></Relationships>
</file>

<file path=ppt/slides/_rels/slide9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9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55.wmf"/><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5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cs-CZ" altLang="cs-CZ" sz="4000" smtClean="0"/>
              <a:t>Bi9393 </a:t>
            </a:r>
            <a:r>
              <a:rPr lang="en-US" altLang="cs-CZ" sz="4000" smtClean="0"/>
              <a:t>Analytick</a:t>
            </a:r>
            <a:r>
              <a:rPr lang="cs-CZ" altLang="cs-CZ" sz="4000" smtClean="0"/>
              <a:t>á cytometrie</a:t>
            </a:r>
            <a:r>
              <a:rPr lang="en-US" altLang="cs-CZ" sz="4000" smtClean="0"/>
              <a:t/>
            </a:r>
            <a:br>
              <a:rPr lang="en-US" altLang="cs-CZ" sz="4000" smtClean="0"/>
            </a:br>
            <a:r>
              <a:rPr lang="en-US" altLang="cs-CZ" sz="4000" smtClean="0"/>
              <a:t>Lekce 2</a:t>
            </a:r>
            <a:endParaRPr lang="cs-CZ" altLang="cs-CZ" sz="4000" smtClean="0"/>
          </a:p>
        </p:txBody>
      </p:sp>
      <p:sp>
        <p:nvSpPr>
          <p:cNvPr id="3075" name="Rectangle 3"/>
          <p:cNvSpPr>
            <a:spLocks noGrp="1" noChangeArrowheads="1"/>
          </p:cNvSpPr>
          <p:nvPr>
            <p:ph type="subTitle" idx="1"/>
          </p:nvPr>
        </p:nvSpPr>
        <p:spPr>
          <a:xfrm>
            <a:off x="250825" y="4940300"/>
            <a:ext cx="2592388" cy="1873250"/>
          </a:xfrm>
        </p:spPr>
        <p:txBody>
          <a:bodyPr/>
          <a:lstStyle/>
          <a:p>
            <a:pPr eaLnBrk="1" hangingPunct="1">
              <a:lnSpc>
                <a:spcPct val="80000"/>
              </a:lnSpc>
            </a:pPr>
            <a:r>
              <a:rPr lang="en-US" altLang="cs-CZ" sz="1400" smtClean="0">
                <a:latin typeface="Tahoma" pitchFamily="34" charset="0"/>
              </a:rPr>
              <a:t>Odd</a:t>
            </a:r>
            <a:r>
              <a:rPr lang="cs-CZ" altLang="cs-CZ" sz="1400" smtClean="0">
                <a:latin typeface="Tahoma" pitchFamily="34" charset="0"/>
              </a:rPr>
              <a:t>ělení cytokinetiky</a:t>
            </a:r>
          </a:p>
          <a:p>
            <a:pPr eaLnBrk="1" hangingPunct="1">
              <a:lnSpc>
                <a:spcPct val="80000"/>
              </a:lnSpc>
            </a:pPr>
            <a:r>
              <a:rPr lang="cs-CZ" altLang="cs-CZ" sz="1400" smtClean="0">
                <a:latin typeface="Tahoma" pitchFamily="34" charset="0"/>
              </a:rPr>
              <a:t>Biofyzikální ústav AVČR, v.v.i </a:t>
            </a:r>
          </a:p>
          <a:p>
            <a:pPr eaLnBrk="1" hangingPunct="1">
              <a:lnSpc>
                <a:spcPct val="80000"/>
              </a:lnSpc>
            </a:pPr>
            <a:r>
              <a:rPr lang="cs-CZ" altLang="cs-CZ" sz="1400" smtClean="0">
                <a:latin typeface="Tahoma" pitchFamily="34" charset="0"/>
              </a:rPr>
              <a:t>Královopolská 135</a:t>
            </a:r>
          </a:p>
          <a:p>
            <a:pPr eaLnBrk="1" hangingPunct="1">
              <a:lnSpc>
                <a:spcPct val="80000"/>
              </a:lnSpc>
            </a:pPr>
            <a:r>
              <a:rPr lang="cs-CZ" altLang="cs-CZ" sz="1400" smtClean="0">
                <a:latin typeface="Tahoma" pitchFamily="34" charset="0"/>
              </a:rPr>
              <a:t>612 65 Brno</a:t>
            </a:r>
          </a:p>
          <a:p>
            <a:pPr eaLnBrk="1" hangingPunct="1">
              <a:lnSpc>
                <a:spcPct val="80000"/>
              </a:lnSpc>
            </a:pPr>
            <a:endParaRPr lang="cs-CZ" altLang="cs-CZ" sz="1400" b="1" smtClean="0">
              <a:latin typeface="Tahoma" pitchFamily="34" charset="0"/>
            </a:endParaRPr>
          </a:p>
          <a:p>
            <a:pPr eaLnBrk="1" hangingPunct="1">
              <a:lnSpc>
                <a:spcPct val="80000"/>
              </a:lnSpc>
            </a:pPr>
            <a:r>
              <a:rPr lang="cs-CZ" altLang="cs-CZ" sz="1400" b="1" smtClean="0">
                <a:latin typeface="Tahoma" pitchFamily="34" charset="0"/>
              </a:rPr>
              <a:t>e-mail: ksoucek</a:t>
            </a:r>
            <a:r>
              <a:rPr lang="en-US" altLang="cs-CZ" sz="1400" b="1" smtClean="0">
                <a:latin typeface="Tahoma" pitchFamily="34" charset="0"/>
              </a:rPr>
              <a:t>@</a:t>
            </a:r>
            <a:r>
              <a:rPr lang="cs-CZ" altLang="cs-CZ" sz="1400" b="1" smtClean="0">
                <a:latin typeface="Tahoma" pitchFamily="34" charset="0"/>
              </a:rPr>
              <a:t>ibp.cz</a:t>
            </a:r>
          </a:p>
          <a:p>
            <a:pPr eaLnBrk="1" hangingPunct="1">
              <a:lnSpc>
                <a:spcPct val="80000"/>
              </a:lnSpc>
            </a:pPr>
            <a:r>
              <a:rPr lang="cs-CZ" altLang="cs-CZ" sz="1400" smtClean="0">
                <a:latin typeface="Tahoma" pitchFamily="34" charset="0"/>
              </a:rPr>
              <a:t>tel.: 541 517 166</a:t>
            </a:r>
          </a:p>
        </p:txBody>
      </p:sp>
      <p:sp>
        <p:nvSpPr>
          <p:cNvPr id="3076"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cs-CZ" sz="2400" b="1">
                <a:solidFill>
                  <a:schemeClr val="tx2"/>
                </a:solidFill>
                <a:latin typeface="Tahoma" pitchFamily="34" charset="0"/>
              </a:rPr>
              <a:t>Karel Souček, Ph.D.</a:t>
            </a:r>
            <a:r>
              <a:rPr lang="en-US" altLang="cs-CZ" sz="2400" b="1">
                <a:solidFill>
                  <a:schemeClr val="tx2"/>
                </a:solidFill>
                <a:latin typeface="Tahoma" pitchFamily="34" charset="0"/>
              </a:rPr>
              <a:t/>
            </a:r>
            <a:br>
              <a:rPr lang="en-US" altLang="cs-CZ" sz="2400" b="1">
                <a:solidFill>
                  <a:schemeClr val="tx2"/>
                </a:solidFill>
                <a:latin typeface="Tahoma" pitchFamily="34" charset="0"/>
              </a:rPr>
            </a:br>
            <a:endParaRPr lang="cs-CZ" altLang="cs-CZ" sz="2400">
              <a:solidFill>
                <a:schemeClr val="tx2"/>
              </a:solidFill>
              <a:latin typeface="Times New Roman" pitchFamily="18" charset="0"/>
            </a:endParaRPr>
          </a:p>
        </p:txBody>
      </p:sp>
      <p:sp>
        <p:nvSpPr>
          <p:cNvPr id="3077"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1385888" y="1352550"/>
            <a:ext cx="5627687" cy="1117600"/>
            <a:chOff x="775" y="2042"/>
            <a:chExt cx="3545" cy="704"/>
          </a:xfrm>
        </p:grpSpPr>
        <p:sp>
          <p:nvSpPr>
            <p:cNvPr id="11281" name="Rectangle 3"/>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1282" name="Line 4"/>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3" name="Text Box 5"/>
            <p:cNvSpPr txBox="1">
              <a:spLocks noChangeArrowheads="1"/>
            </p:cNvSpPr>
            <p:nvPr/>
          </p:nvSpPr>
          <p:spPr bwMode="auto">
            <a:xfrm>
              <a:off x="1760" y="2458"/>
              <a:ext cx="12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dirty="0">
                  <a:latin typeface="Times New Roman" pitchFamily="18" charset="0"/>
                </a:rPr>
                <a:t>325 x </a:t>
              </a:r>
              <a:r>
                <a:rPr lang="en-US" altLang="cs-CZ" sz="2400" dirty="0" smtClean="0">
                  <a:latin typeface="Times New Roman" pitchFamily="18" charset="0"/>
                </a:rPr>
                <a:t>10</a:t>
              </a:r>
              <a:r>
                <a:rPr lang="en-US" altLang="cs-CZ" sz="2400" baseline="30000" dirty="0" smtClean="0">
                  <a:latin typeface="Times New Roman" pitchFamily="18" charset="0"/>
                </a:rPr>
                <a:t>-</a:t>
              </a:r>
              <a:r>
                <a:rPr lang="cs-CZ" altLang="cs-CZ" sz="2400" baseline="30000" dirty="0" smtClean="0">
                  <a:latin typeface="Times New Roman" pitchFamily="18" charset="0"/>
                </a:rPr>
                <a:t>9</a:t>
              </a:r>
              <a:endParaRPr lang="en-US" altLang="cs-CZ" sz="2400" dirty="0">
                <a:latin typeface="Times New Roman" pitchFamily="18" charset="0"/>
              </a:endParaRPr>
            </a:p>
          </p:txBody>
        </p:sp>
      </p:grpSp>
      <p:sp>
        <p:nvSpPr>
          <p:cNvPr id="11267" name="Rectangle 6"/>
          <p:cNvSpPr>
            <a:spLocks noGrp="1" noChangeArrowheads="1"/>
          </p:cNvSpPr>
          <p:nvPr>
            <p:ph type="title"/>
          </p:nvPr>
        </p:nvSpPr>
        <p:spPr>
          <a:xfrm>
            <a:off x="895350" y="450850"/>
            <a:ext cx="5932488" cy="1143000"/>
          </a:xfrm>
        </p:spPr>
        <p:txBody>
          <a:bodyPr/>
          <a:lstStyle/>
          <a:p>
            <a:pPr eaLnBrk="1" hangingPunct="1"/>
            <a:r>
              <a:rPr lang="en-US" altLang="cs-CZ" sz="4000" smtClean="0"/>
              <a:t>What about a UV laser?</a:t>
            </a:r>
          </a:p>
        </p:txBody>
      </p:sp>
      <p:sp>
        <p:nvSpPr>
          <p:cNvPr id="11268" name="Rectangle 8"/>
          <p:cNvSpPr>
            <a:spLocks noChangeArrowheads="1"/>
          </p:cNvSpPr>
          <p:nvPr/>
        </p:nvSpPr>
        <p:spPr bwMode="auto">
          <a:xfrm>
            <a:off x="923925" y="1406525"/>
            <a:ext cx="5710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a:spcBef>
                <a:spcPct val="0"/>
              </a:spcBef>
              <a:buFontTx/>
              <a:buNone/>
            </a:pPr>
            <a:r>
              <a:rPr lang="en-US" altLang="cs-CZ">
                <a:latin typeface="Times New Roman" pitchFamily="18" charset="0"/>
              </a:rPr>
              <a:t>E=       </a:t>
            </a:r>
            <a:r>
              <a:rPr lang="en-US" altLang="cs-CZ" sz="2400">
                <a:latin typeface="Times New Roman" pitchFamily="18" charset="0"/>
              </a:rPr>
              <a:t>6.63x10</a:t>
            </a:r>
            <a:r>
              <a:rPr lang="en-US" altLang="cs-CZ" sz="2400" baseline="30000">
                <a:latin typeface="Times New Roman" pitchFamily="18" charset="0"/>
              </a:rPr>
              <a:t>-34</a:t>
            </a:r>
            <a:r>
              <a:rPr lang="en-US" altLang="cs-CZ" sz="2400">
                <a:latin typeface="Times New Roman" pitchFamily="18" charset="0"/>
              </a:rPr>
              <a:t> joule-seconds x 3x10</a:t>
            </a:r>
            <a:r>
              <a:rPr lang="en-US" altLang="cs-CZ" sz="2400" baseline="30000">
                <a:latin typeface="Times New Roman" pitchFamily="18" charset="0"/>
              </a:rPr>
              <a:t>8</a:t>
            </a:r>
          </a:p>
        </p:txBody>
      </p:sp>
      <p:sp>
        <p:nvSpPr>
          <p:cNvPr id="11269" name="Text Box 9"/>
          <p:cNvSpPr txBox="1">
            <a:spLocks noChangeArrowheads="1"/>
          </p:cNvSpPr>
          <p:nvPr/>
        </p:nvSpPr>
        <p:spPr bwMode="auto">
          <a:xfrm>
            <a:off x="1808163" y="2681288"/>
            <a:ext cx="7516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a:latin typeface="Times New Roman" pitchFamily="18" charset="0"/>
              </a:rPr>
              <a:t>= 6.12 x 10</a:t>
            </a:r>
            <a:r>
              <a:rPr lang="en-US" altLang="cs-CZ" sz="2400" baseline="30000">
                <a:latin typeface="Times New Roman" pitchFamily="18" charset="0"/>
              </a:rPr>
              <a:t>-19</a:t>
            </a:r>
            <a:r>
              <a:rPr lang="en-US" altLang="cs-CZ" sz="2400">
                <a:latin typeface="Times New Roman" pitchFamily="18" charset="0"/>
              </a:rPr>
              <a:t> J   so 1 Joule at 325 nm = </a:t>
            </a:r>
            <a:r>
              <a:rPr lang="en-US" altLang="cs-CZ" sz="2400">
                <a:solidFill>
                  <a:srgbClr val="FF0000"/>
                </a:solidFill>
                <a:latin typeface="Times New Roman" pitchFamily="18" charset="0"/>
              </a:rPr>
              <a:t>1.63x10</a:t>
            </a:r>
            <a:r>
              <a:rPr lang="en-US" altLang="cs-CZ" sz="2400" baseline="30000">
                <a:solidFill>
                  <a:srgbClr val="FF0000"/>
                </a:solidFill>
                <a:latin typeface="Times New Roman" pitchFamily="18" charset="0"/>
              </a:rPr>
              <a:t>18</a:t>
            </a:r>
            <a:r>
              <a:rPr lang="en-US" altLang="cs-CZ" sz="2400">
                <a:latin typeface="Times New Roman" pitchFamily="18" charset="0"/>
              </a:rPr>
              <a:t> photons</a:t>
            </a:r>
          </a:p>
        </p:txBody>
      </p:sp>
      <p:sp>
        <p:nvSpPr>
          <p:cNvPr id="11270" name="Rectangle 10"/>
          <p:cNvSpPr>
            <a:spLocks noChangeArrowheads="1"/>
          </p:cNvSpPr>
          <p:nvPr/>
        </p:nvSpPr>
        <p:spPr bwMode="auto">
          <a:xfrm>
            <a:off x="892175" y="2998788"/>
            <a:ext cx="63896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4000">
                <a:solidFill>
                  <a:schemeClr val="tx2"/>
                </a:solidFill>
                <a:latin typeface="Times New Roman" pitchFamily="18" charset="0"/>
              </a:rPr>
              <a:t>What about a He-Ne laser?</a:t>
            </a:r>
          </a:p>
        </p:txBody>
      </p:sp>
      <p:grpSp>
        <p:nvGrpSpPr>
          <p:cNvPr id="11271" name="Group 11"/>
          <p:cNvGrpSpPr>
            <a:grpSpLocks/>
          </p:cNvGrpSpPr>
          <p:nvPr/>
        </p:nvGrpSpPr>
        <p:grpSpPr bwMode="auto">
          <a:xfrm>
            <a:off x="1385888" y="3876675"/>
            <a:ext cx="5627687" cy="1117600"/>
            <a:chOff x="775" y="2042"/>
            <a:chExt cx="3545" cy="704"/>
          </a:xfrm>
        </p:grpSpPr>
        <p:sp>
          <p:nvSpPr>
            <p:cNvPr id="11278" name="Rectangle 12"/>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1279" name="Line 13"/>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0" name="Text Box 14"/>
            <p:cNvSpPr txBox="1">
              <a:spLocks noChangeArrowheads="1"/>
            </p:cNvSpPr>
            <p:nvPr/>
          </p:nvSpPr>
          <p:spPr bwMode="auto">
            <a:xfrm>
              <a:off x="1760" y="2458"/>
              <a:ext cx="129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dirty="0">
                  <a:latin typeface="Times New Roman" pitchFamily="18" charset="0"/>
                </a:rPr>
                <a:t>633 x </a:t>
              </a:r>
              <a:r>
                <a:rPr lang="en-US" altLang="cs-CZ" sz="2400" dirty="0" smtClean="0">
                  <a:latin typeface="Times New Roman" pitchFamily="18" charset="0"/>
                </a:rPr>
                <a:t>10</a:t>
              </a:r>
              <a:r>
                <a:rPr lang="en-US" altLang="cs-CZ" sz="2400" baseline="30000" dirty="0" smtClean="0">
                  <a:latin typeface="Times New Roman" pitchFamily="18" charset="0"/>
                </a:rPr>
                <a:t>-</a:t>
              </a:r>
              <a:r>
                <a:rPr lang="cs-CZ" altLang="cs-CZ" sz="2400" baseline="30000" dirty="0" smtClean="0">
                  <a:latin typeface="Times New Roman" pitchFamily="18" charset="0"/>
                </a:rPr>
                <a:t>9</a:t>
              </a:r>
              <a:endParaRPr lang="en-US" altLang="cs-CZ" sz="2400" dirty="0">
                <a:latin typeface="Times New Roman" pitchFamily="18" charset="0"/>
              </a:endParaRPr>
            </a:p>
          </p:txBody>
        </p:sp>
      </p:grpSp>
      <p:sp>
        <p:nvSpPr>
          <p:cNvPr id="11272" name="Rectangle 15"/>
          <p:cNvSpPr>
            <a:spLocks noChangeArrowheads="1"/>
          </p:cNvSpPr>
          <p:nvPr/>
        </p:nvSpPr>
        <p:spPr bwMode="auto">
          <a:xfrm>
            <a:off x="923925" y="3930650"/>
            <a:ext cx="5710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1">
              <a:spcBef>
                <a:spcPct val="0"/>
              </a:spcBef>
              <a:buFontTx/>
              <a:buNone/>
            </a:pPr>
            <a:r>
              <a:rPr lang="en-US" altLang="cs-CZ">
                <a:latin typeface="Times New Roman" pitchFamily="18" charset="0"/>
              </a:rPr>
              <a:t>E=       </a:t>
            </a:r>
            <a:r>
              <a:rPr lang="en-US" altLang="cs-CZ" sz="2400">
                <a:latin typeface="Times New Roman" pitchFamily="18" charset="0"/>
              </a:rPr>
              <a:t>6.63x10</a:t>
            </a:r>
            <a:r>
              <a:rPr lang="en-US" altLang="cs-CZ" sz="2400" baseline="30000">
                <a:latin typeface="Times New Roman" pitchFamily="18" charset="0"/>
              </a:rPr>
              <a:t>-34</a:t>
            </a:r>
            <a:r>
              <a:rPr lang="en-US" altLang="cs-CZ" sz="2400">
                <a:latin typeface="Times New Roman" pitchFamily="18" charset="0"/>
              </a:rPr>
              <a:t> joule-seconds x 3x10</a:t>
            </a:r>
            <a:r>
              <a:rPr lang="en-US" altLang="cs-CZ" sz="2400" baseline="30000">
                <a:latin typeface="Times New Roman" pitchFamily="18" charset="0"/>
              </a:rPr>
              <a:t>8</a:t>
            </a:r>
          </a:p>
        </p:txBody>
      </p:sp>
      <p:sp>
        <p:nvSpPr>
          <p:cNvPr id="11273" name="Text Box 16"/>
          <p:cNvSpPr txBox="1">
            <a:spLocks noChangeArrowheads="1"/>
          </p:cNvSpPr>
          <p:nvPr/>
        </p:nvSpPr>
        <p:spPr bwMode="auto">
          <a:xfrm>
            <a:off x="1666875" y="50419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400">
                <a:latin typeface="Times New Roman" pitchFamily="18" charset="0"/>
              </a:rPr>
              <a:t>= 3.14 x 10</a:t>
            </a:r>
            <a:r>
              <a:rPr lang="en-US" altLang="cs-CZ" sz="2400" baseline="30000">
                <a:latin typeface="Times New Roman" pitchFamily="18" charset="0"/>
              </a:rPr>
              <a:t>-19</a:t>
            </a:r>
            <a:r>
              <a:rPr lang="en-US" altLang="cs-CZ" sz="2400">
                <a:latin typeface="Times New Roman" pitchFamily="18" charset="0"/>
              </a:rPr>
              <a:t> J so 1 Joule at 633 nm = </a:t>
            </a:r>
            <a:r>
              <a:rPr lang="en-US" altLang="cs-CZ" sz="2400">
                <a:solidFill>
                  <a:srgbClr val="FF0000"/>
                </a:solidFill>
                <a:latin typeface="Times New Roman" pitchFamily="18" charset="0"/>
              </a:rPr>
              <a:t>3.18x10</a:t>
            </a:r>
            <a:r>
              <a:rPr lang="en-US" altLang="cs-CZ" sz="2400" baseline="30000">
                <a:solidFill>
                  <a:srgbClr val="FF0000"/>
                </a:solidFill>
                <a:latin typeface="Times New Roman" pitchFamily="18" charset="0"/>
              </a:rPr>
              <a:t>18</a:t>
            </a:r>
            <a:r>
              <a:rPr lang="en-US" altLang="cs-CZ" sz="2400">
                <a:latin typeface="Times New Roman" pitchFamily="18" charset="0"/>
              </a:rPr>
              <a:t> photons</a:t>
            </a:r>
          </a:p>
        </p:txBody>
      </p:sp>
      <p:sp>
        <p:nvSpPr>
          <p:cNvPr id="11274" name="Line 17"/>
          <p:cNvSpPr>
            <a:spLocks noChangeShapeType="1"/>
          </p:cNvSpPr>
          <p:nvPr/>
        </p:nvSpPr>
        <p:spPr bwMode="auto">
          <a:xfrm>
            <a:off x="6037263" y="1962150"/>
            <a:ext cx="2376487" cy="0"/>
          </a:xfrm>
          <a:prstGeom prst="line">
            <a:avLst/>
          </a:prstGeom>
          <a:noFill/>
          <a:ln w="76200">
            <a:solidFill>
              <a:srgbClr val="99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5" name="Line 18"/>
          <p:cNvSpPr>
            <a:spLocks noChangeShapeType="1"/>
          </p:cNvSpPr>
          <p:nvPr/>
        </p:nvSpPr>
        <p:spPr bwMode="auto">
          <a:xfrm>
            <a:off x="5964238" y="4511675"/>
            <a:ext cx="22733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6" name="Text Box 19"/>
          <p:cNvSpPr txBox="1">
            <a:spLocks noChangeArrowheads="1"/>
          </p:cNvSpPr>
          <p:nvPr/>
        </p:nvSpPr>
        <p:spPr bwMode="auto">
          <a:xfrm>
            <a:off x="971550" y="6381750"/>
            <a:ext cx="2362200" cy="263525"/>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600">
                <a:latin typeface="Times New Roman" pitchFamily="18" charset="0"/>
                <a:sym typeface="Symbol" pitchFamily="18" charset="2"/>
              </a:rPr>
              <a:t>3</a:t>
            </a:r>
            <a:r>
              <a:rPr lang="en-US" altLang="cs-CZ" sz="1600" baseline="30000">
                <a:latin typeface="Times New Roman" pitchFamily="18" charset="0"/>
                <a:sym typeface="Symbol" pitchFamily="18" charset="2"/>
              </a:rPr>
              <a:t>rd</a:t>
            </a:r>
            <a:r>
              <a:rPr lang="en-US" altLang="cs-CZ" sz="1600">
                <a:latin typeface="Times New Roman" pitchFamily="18" charset="0"/>
                <a:sym typeface="Symbol" pitchFamily="18" charset="2"/>
              </a:rPr>
              <a:t> Ed. Shapiro p 77</a:t>
            </a:r>
          </a:p>
        </p:txBody>
      </p:sp>
      <p:sp>
        <p:nvSpPr>
          <p:cNvPr id="11277" name="Rectangle 20"/>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28775"/>
            <a:ext cx="7412037"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661025"/>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Rectangle 6"/>
          <p:cNvSpPr>
            <a:spLocks noGrp="1" noChangeArrowheads="1"/>
          </p:cNvSpPr>
          <p:nvPr>
            <p:ph type="title"/>
          </p:nvPr>
        </p:nvSpPr>
        <p:spPr>
          <a:noFill/>
        </p:spPr>
        <p:txBody>
          <a:bodyPr/>
          <a:lstStyle/>
          <a:p>
            <a:pPr eaLnBrk="1" hangingPunct="1"/>
            <a:r>
              <a:rPr lang="en-US" altLang="en-US" sz="4000" smtClean="0"/>
              <a:t>Amnis - aplikace</a:t>
            </a:r>
            <a:endParaRPr lang="cs-CZ" altLang="en-US" sz="4000" smtClean="0"/>
          </a:p>
        </p:txBody>
      </p:sp>
    </p:spTree>
    <p:extLst>
      <p:ext uri="{BB962C8B-B14F-4D97-AF65-F5344CB8AC3E}">
        <p14:creationId xmlns:p14="http://schemas.microsoft.com/office/powerpoint/2010/main" val="3511137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smtClean="0"/>
              <a:t>Rozptyl světla</a:t>
            </a:r>
            <a:endParaRPr lang="en-US" altLang="cs-CZ" smtClean="0"/>
          </a:p>
        </p:txBody>
      </p:sp>
      <p:sp>
        <p:nvSpPr>
          <p:cNvPr id="12291" name="Rectangle 3"/>
          <p:cNvSpPr>
            <a:spLocks noGrp="1" noChangeArrowheads="1"/>
          </p:cNvSpPr>
          <p:nvPr>
            <p:ph type="body" idx="1"/>
          </p:nvPr>
        </p:nvSpPr>
        <p:spPr>
          <a:xfrm>
            <a:off x="1147763" y="1127125"/>
            <a:ext cx="7405687" cy="4114800"/>
          </a:xfrm>
        </p:spPr>
        <p:txBody>
          <a:bodyPr/>
          <a:lstStyle/>
          <a:p>
            <a:pPr algn="just" eaLnBrk="1" hangingPunct="1">
              <a:lnSpc>
                <a:spcPct val="80000"/>
              </a:lnSpc>
            </a:pPr>
            <a:r>
              <a:rPr lang="cs-CZ" altLang="cs-CZ" sz="2400" smtClean="0"/>
              <a:t>Hmota rozptyluje světlo vlnových délek které není schopna  absorbovat</a:t>
            </a:r>
            <a:endParaRPr lang="en-US" altLang="cs-CZ" sz="2400" smtClean="0"/>
          </a:p>
          <a:p>
            <a:pPr algn="just" eaLnBrk="1" hangingPunct="1">
              <a:lnSpc>
                <a:spcPct val="80000"/>
              </a:lnSpc>
            </a:pPr>
            <a:r>
              <a:rPr lang="cs-CZ" altLang="cs-CZ" sz="2400" smtClean="0"/>
              <a:t>Viditelné spektrum je</a:t>
            </a:r>
            <a:r>
              <a:rPr lang="en-US" altLang="cs-CZ" sz="2400" smtClean="0"/>
              <a:t> 350-850 nm </a:t>
            </a:r>
            <a:r>
              <a:rPr lang="cs-CZ" altLang="cs-CZ" sz="2400" smtClean="0"/>
              <a:t>proto malé částice a molekuly</a:t>
            </a:r>
            <a:r>
              <a:rPr lang="en-US" altLang="cs-CZ" sz="2400" smtClean="0"/>
              <a:t> (&lt; </a:t>
            </a:r>
            <a:r>
              <a:rPr lang="en-US" altLang="cs-CZ" sz="1800" smtClean="0"/>
              <a:t>1/10</a:t>
            </a:r>
            <a:r>
              <a:rPr lang="en-US" altLang="cs-CZ" sz="2400" smtClean="0"/>
              <a:t> </a:t>
            </a:r>
            <a:r>
              <a:rPr lang="en-US" altLang="cs-CZ" sz="2400" smtClean="0">
                <a:sym typeface="Symbol" pitchFamily="18" charset="2"/>
              </a:rPr>
              <a:t></a:t>
            </a:r>
            <a:r>
              <a:rPr lang="en-US" altLang="cs-CZ" sz="2400" smtClean="0"/>
              <a:t>) </a:t>
            </a:r>
            <a:r>
              <a:rPr lang="cs-CZ" altLang="cs-CZ" sz="2400" smtClean="0"/>
              <a:t>spíše viditelné světlo rozptylují </a:t>
            </a:r>
            <a:endParaRPr lang="en-US" altLang="cs-CZ" sz="2400" smtClean="0"/>
          </a:p>
          <a:p>
            <a:pPr algn="just" eaLnBrk="1" hangingPunct="1">
              <a:lnSpc>
                <a:spcPct val="80000"/>
              </a:lnSpc>
            </a:pPr>
            <a:r>
              <a:rPr lang="cs-CZ" altLang="cs-CZ" sz="2400" smtClean="0"/>
              <a:t>Pro malé částice byl popsán tzv.</a:t>
            </a:r>
            <a:r>
              <a:rPr lang="en-US" altLang="cs-CZ" sz="2400" smtClean="0"/>
              <a:t> </a:t>
            </a:r>
            <a:r>
              <a:rPr lang="en-US" altLang="cs-CZ" sz="2400" smtClean="0">
                <a:solidFill>
                  <a:srgbClr val="FF0000"/>
                </a:solidFill>
              </a:rPr>
              <a:t>Rayleigh</a:t>
            </a:r>
            <a:r>
              <a:rPr lang="cs-CZ" altLang="cs-CZ" sz="2400" smtClean="0">
                <a:solidFill>
                  <a:srgbClr val="FF0000"/>
                </a:solidFill>
              </a:rPr>
              <a:t>tův</a:t>
            </a:r>
            <a:r>
              <a:rPr lang="en-US" altLang="cs-CZ" sz="2400" smtClean="0">
                <a:solidFill>
                  <a:srgbClr val="FF0000"/>
                </a:solidFill>
              </a:rPr>
              <a:t> </a:t>
            </a:r>
            <a:r>
              <a:rPr lang="cs-CZ" altLang="cs-CZ" sz="2400" smtClean="0">
                <a:solidFill>
                  <a:srgbClr val="FF0000"/>
                </a:solidFill>
              </a:rPr>
              <a:t>rozptyl (scatter) </a:t>
            </a:r>
            <a:r>
              <a:rPr lang="cs-CZ" altLang="cs-CZ" sz="2400" smtClean="0"/>
              <a:t>jehož intenzita je </a:t>
            </a:r>
            <a:r>
              <a:rPr lang="en-US" altLang="cs-CZ" sz="2400" smtClean="0"/>
              <a:t>~ </a:t>
            </a:r>
            <a:r>
              <a:rPr lang="cs-CZ" altLang="cs-CZ" sz="2400" smtClean="0"/>
              <a:t>stejná všemi směry</a:t>
            </a:r>
            <a:endParaRPr lang="en-US" altLang="cs-CZ" sz="2400" smtClean="0"/>
          </a:p>
          <a:p>
            <a:pPr algn="just" eaLnBrk="1" hangingPunct="1">
              <a:lnSpc>
                <a:spcPct val="80000"/>
              </a:lnSpc>
            </a:pPr>
            <a:r>
              <a:rPr lang="en-US" altLang="cs-CZ" sz="2400" smtClean="0"/>
              <a:t>Rozptyl v</a:t>
            </a:r>
            <a:r>
              <a:rPr lang="cs-CZ" altLang="cs-CZ" sz="2400" smtClean="0"/>
              <a:t>ětších částic charakterizuje tzv. </a:t>
            </a:r>
            <a:r>
              <a:rPr lang="en-US" altLang="cs-CZ" sz="2400" smtClean="0">
                <a:solidFill>
                  <a:srgbClr val="FF0000"/>
                </a:solidFill>
              </a:rPr>
              <a:t>Mie</a:t>
            </a:r>
            <a:r>
              <a:rPr lang="cs-CZ" altLang="cs-CZ" sz="2400" smtClean="0">
                <a:solidFill>
                  <a:srgbClr val="FF0000"/>
                </a:solidFill>
              </a:rPr>
              <a:t>ův</a:t>
            </a:r>
            <a:r>
              <a:rPr lang="en-US" altLang="cs-CZ" sz="2400" smtClean="0">
                <a:solidFill>
                  <a:srgbClr val="FF0000"/>
                </a:solidFill>
              </a:rPr>
              <a:t> </a:t>
            </a:r>
            <a:r>
              <a:rPr lang="cs-CZ" altLang="cs-CZ" sz="2400" smtClean="0">
                <a:solidFill>
                  <a:srgbClr val="FF0000"/>
                </a:solidFill>
              </a:rPr>
              <a:t>rozptyl. </a:t>
            </a:r>
            <a:r>
              <a:rPr lang="cs-CZ" altLang="cs-CZ" sz="2400" smtClean="0"/>
              <a:t>Jeho množství je větší ve směru v jakém dopadá světlo na ozářenou částici </a:t>
            </a:r>
            <a:r>
              <a:rPr lang="cs-CZ" altLang="cs-CZ" sz="2400" smtClean="0">
                <a:sym typeface="Wingdings" pitchFamily="2" charset="2"/>
              </a:rPr>
              <a:t> </a:t>
            </a:r>
            <a:r>
              <a:rPr lang="cs-CZ" altLang="cs-CZ" sz="2400" i="1" smtClean="0">
                <a:sym typeface="Wingdings" pitchFamily="2" charset="2"/>
              </a:rPr>
              <a:t>na tomto principu je založeno měření velikosti částic pomocí průtokového cytometru</a:t>
            </a:r>
          </a:p>
          <a:p>
            <a:pPr algn="just" eaLnBrk="1" hangingPunct="1">
              <a:lnSpc>
                <a:spcPct val="80000"/>
              </a:lnSpc>
              <a:buFont typeface="Wingdings" pitchFamily="2" charset="2"/>
              <a:buNone/>
            </a:pPr>
            <a:endParaRPr lang="en-US" altLang="cs-CZ" sz="2400" i="1" smtClean="0"/>
          </a:p>
          <a:p>
            <a:pPr algn="just" eaLnBrk="1" hangingPunct="1">
              <a:lnSpc>
                <a:spcPct val="80000"/>
              </a:lnSpc>
            </a:pPr>
            <a:endParaRPr lang="en-US" altLang="cs-CZ" sz="2400" smtClean="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1187450" y="26035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en-US" altLang="cs-CZ" smtClean="0"/>
              <a:t>Rayleight</a:t>
            </a:r>
            <a:r>
              <a:rPr lang="cs-CZ" altLang="cs-CZ" smtClean="0"/>
              <a:t>ův a Mieův</a:t>
            </a:r>
            <a:r>
              <a:rPr lang="en-US" altLang="cs-CZ" smtClean="0"/>
              <a:t> </a:t>
            </a:r>
            <a:r>
              <a:rPr lang="cs-CZ" altLang="cs-CZ" smtClean="0"/>
              <a:t>rozptyl</a:t>
            </a:r>
            <a:endParaRPr lang="en-US" altLang="cs-CZ" smtClean="0"/>
          </a:p>
        </p:txBody>
      </p:sp>
      <p:sp>
        <p:nvSpPr>
          <p:cNvPr id="13315" name="Rectangle 4"/>
          <p:cNvSpPr>
            <a:spLocks noGrp="1" noChangeArrowheads="1"/>
          </p:cNvSpPr>
          <p:nvPr>
            <p:ph type="body" sz="half" idx="1"/>
          </p:nvPr>
        </p:nvSpPr>
        <p:spPr>
          <a:xfrm>
            <a:off x="1187450" y="1557338"/>
            <a:ext cx="3810000" cy="41148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gn="just" eaLnBrk="1" hangingPunct="1"/>
            <a:r>
              <a:rPr lang="cs-CZ" altLang="cs-CZ" sz="1800" smtClean="0">
                <a:solidFill>
                  <a:srgbClr val="FF0000"/>
                </a:solidFill>
              </a:rPr>
              <a:t>Rayleightův rozptyl</a:t>
            </a:r>
            <a:r>
              <a:rPr lang="cs-CZ" altLang="cs-CZ" sz="1800" smtClean="0"/>
              <a:t> – molekuly a velmi malé částice neabsorbují, ale rozptylují světlo které má menší vlnovou délku než je jejich velikost (modré nebe - vzduch rozptyluje lépe kratší vlnové délky)</a:t>
            </a:r>
            <a:endParaRPr lang="en-US" altLang="cs-CZ" sz="1800" smtClean="0"/>
          </a:p>
          <a:p>
            <a:pPr algn="just" eaLnBrk="1" hangingPunct="1"/>
            <a:r>
              <a:rPr lang="cs-CZ" altLang="cs-CZ" sz="1800" smtClean="0">
                <a:solidFill>
                  <a:srgbClr val="FF0000"/>
                </a:solidFill>
              </a:rPr>
              <a:t>Mieův rozptyl</a:t>
            </a:r>
            <a:r>
              <a:rPr lang="cs-CZ" altLang="cs-CZ" sz="1800" smtClean="0"/>
              <a:t> je charakteristický </a:t>
            </a:r>
            <a:r>
              <a:rPr lang="en-US" altLang="cs-CZ" sz="1800" smtClean="0"/>
              <a:t>pro </a:t>
            </a:r>
            <a:r>
              <a:rPr lang="cs-CZ" altLang="cs-CZ" sz="1800" smtClean="0"/>
              <a:t>částice větší než je vlnová délka světla (bílá záře kolem slunečního kotouče,  mlžné světlo)</a:t>
            </a:r>
            <a:endParaRPr lang="en-US" altLang="cs-CZ" sz="1800" smtClean="0"/>
          </a:p>
        </p:txBody>
      </p:sp>
      <p:pic>
        <p:nvPicPr>
          <p:cNvPr id="13316" name="Picture 12" descr="DSC0817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435600" y="1268413"/>
            <a:ext cx="3635375" cy="272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4" descr="DSC00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4076700"/>
            <a:ext cx="363537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15"/>
          <p:cNvSpPr txBox="1">
            <a:spLocks noChangeArrowheads="1"/>
          </p:cNvSpPr>
          <p:nvPr/>
        </p:nvSpPr>
        <p:spPr bwMode="auto">
          <a:xfrm>
            <a:off x="8675688" y="3789363"/>
            <a:ext cx="25400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kj</a:t>
            </a:r>
          </a:p>
        </p:txBody>
      </p:sp>
      <p:sp>
        <p:nvSpPr>
          <p:cNvPr id="13319" name="Text Box 16"/>
          <p:cNvSpPr txBox="1">
            <a:spLocks noChangeArrowheads="1"/>
          </p:cNvSpPr>
          <p:nvPr/>
        </p:nvSpPr>
        <p:spPr bwMode="auto">
          <a:xfrm>
            <a:off x="8675688" y="6597650"/>
            <a:ext cx="282575"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 kj</a:t>
            </a:r>
          </a:p>
        </p:txBody>
      </p:sp>
      <p:sp>
        <p:nvSpPr>
          <p:cNvPr id="13320" name="Rectangle 17"/>
          <p:cNvSpPr>
            <a:spLocks noChangeArrowheads="1"/>
          </p:cNvSpPr>
          <p:nvPr/>
        </p:nvSpPr>
        <p:spPr bwMode="auto">
          <a:xfrm>
            <a:off x="1403350" y="52292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
        <p:nvSpPr>
          <p:cNvPr id="13321" name="Rectangle 19"/>
          <p:cNvSpPr>
            <a:spLocks noChangeArrowheads="1"/>
          </p:cNvSpPr>
          <p:nvPr/>
        </p:nvSpPr>
        <p:spPr bwMode="auto">
          <a:xfrm>
            <a:off x="125888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13322" name="Picture 20"/>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a:xfrm>
            <a:off x="8893175" y="3822700"/>
            <a:ext cx="144463" cy="1444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3175" y="6597650"/>
            <a:ext cx="144463"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42988" y="188913"/>
            <a:ext cx="7772400" cy="877887"/>
          </a:xfrm>
        </p:spPr>
        <p:txBody>
          <a:bodyPr/>
          <a:lstStyle/>
          <a:p>
            <a:pPr eaLnBrk="1" hangingPunct="1"/>
            <a:r>
              <a:rPr lang="cs-CZ" altLang="cs-CZ" smtClean="0"/>
              <a:t>Odraz a lom</a:t>
            </a:r>
            <a:endParaRPr lang="en-US" altLang="cs-CZ" smtClean="0"/>
          </a:p>
        </p:txBody>
      </p:sp>
      <p:sp>
        <p:nvSpPr>
          <p:cNvPr id="14339" name="Rectangle 3"/>
          <p:cNvSpPr>
            <a:spLocks noGrp="1" noChangeArrowheads="1"/>
          </p:cNvSpPr>
          <p:nvPr>
            <p:ph type="body" idx="1"/>
          </p:nvPr>
        </p:nvSpPr>
        <p:spPr>
          <a:xfrm>
            <a:off x="5538788" y="836613"/>
            <a:ext cx="3605212" cy="4906962"/>
          </a:xfrm>
        </p:spPr>
        <p:txBody>
          <a:bodyPr/>
          <a:lstStyle/>
          <a:p>
            <a:pPr eaLnBrk="1" hangingPunct="1">
              <a:buFont typeface="Wingdings" pitchFamily="2" charset="2"/>
              <a:buNone/>
            </a:pPr>
            <a:r>
              <a:rPr lang="en-US" altLang="cs-CZ" sz="2000" b="1" smtClean="0">
                <a:solidFill>
                  <a:srgbClr val="FF0000"/>
                </a:solidFill>
              </a:rPr>
              <a:t>Snell</a:t>
            </a:r>
            <a:r>
              <a:rPr lang="cs-CZ" altLang="cs-CZ" sz="2000" b="1" smtClean="0">
                <a:solidFill>
                  <a:srgbClr val="FF0000"/>
                </a:solidFill>
              </a:rPr>
              <a:t>ův zákon</a:t>
            </a:r>
            <a:endParaRPr lang="cs-CZ" altLang="cs-CZ" sz="2000" smtClean="0"/>
          </a:p>
          <a:p>
            <a:pPr eaLnBrk="1" hangingPunct="1"/>
            <a:r>
              <a:rPr lang="cs-CZ" altLang="cs-CZ" sz="2000" smtClean="0">
                <a:solidFill>
                  <a:srgbClr val="000000"/>
                </a:solidFill>
              </a:rPr>
              <a:t>Při šíření záření z prostředí </a:t>
            </a:r>
            <a:r>
              <a:rPr lang="cs-CZ" altLang="cs-CZ" sz="2000" i="1" smtClean="0">
                <a:solidFill>
                  <a:srgbClr val="000000"/>
                </a:solidFill>
              </a:rPr>
              <a:t>opticky řidšího</a:t>
            </a:r>
            <a:r>
              <a:rPr lang="cs-CZ" altLang="cs-CZ" sz="2000" smtClean="0">
                <a:solidFill>
                  <a:srgbClr val="000000"/>
                </a:solidFill>
              </a:rPr>
              <a:t> do </a:t>
            </a:r>
            <a:r>
              <a:rPr lang="cs-CZ" altLang="cs-CZ" sz="2000" i="1" smtClean="0">
                <a:solidFill>
                  <a:srgbClr val="000000"/>
                </a:solidFill>
              </a:rPr>
              <a:t>opticky hustšího</a:t>
            </a:r>
            <a:r>
              <a:rPr lang="cs-CZ" altLang="cs-CZ" sz="2000" smtClean="0">
                <a:solidFill>
                  <a:srgbClr val="000000"/>
                </a:solidFill>
              </a:rPr>
              <a:t> prostředí se paprsky lámou směrem ke kolmici. </a:t>
            </a:r>
          </a:p>
          <a:p>
            <a:pPr eaLnBrk="1" hangingPunct="1"/>
            <a:r>
              <a:rPr lang="cs-CZ" altLang="cs-CZ" sz="2000" smtClean="0">
                <a:solidFill>
                  <a:srgbClr val="000000"/>
                </a:solidFill>
              </a:rPr>
              <a:t>Při šíření záření z prostředí </a:t>
            </a:r>
            <a:r>
              <a:rPr lang="cs-CZ" altLang="cs-CZ" sz="2000" i="1" smtClean="0">
                <a:solidFill>
                  <a:srgbClr val="000000"/>
                </a:solidFill>
              </a:rPr>
              <a:t>opticky hustšího</a:t>
            </a:r>
            <a:r>
              <a:rPr lang="cs-CZ" altLang="cs-CZ" sz="2000" smtClean="0">
                <a:solidFill>
                  <a:srgbClr val="000000"/>
                </a:solidFill>
              </a:rPr>
              <a:t> do </a:t>
            </a:r>
            <a:r>
              <a:rPr lang="cs-CZ" altLang="cs-CZ" sz="2000" i="1" smtClean="0">
                <a:solidFill>
                  <a:srgbClr val="000000"/>
                </a:solidFill>
              </a:rPr>
              <a:t>opticky řidšího</a:t>
            </a:r>
            <a:r>
              <a:rPr lang="cs-CZ" altLang="cs-CZ" sz="2000" smtClean="0">
                <a:solidFill>
                  <a:srgbClr val="000000"/>
                </a:solidFill>
              </a:rPr>
              <a:t> prostředí se paprsky lámou směrem od kolmice. </a:t>
            </a:r>
          </a:p>
          <a:p>
            <a:pPr eaLnBrk="1" hangingPunct="1">
              <a:buFont typeface="Wingdings" pitchFamily="2" charset="2"/>
              <a:buNone/>
            </a:pPr>
            <a:endParaRPr lang="en-US" altLang="cs-CZ" sz="2000" smtClean="0"/>
          </a:p>
        </p:txBody>
      </p:sp>
      <p:sp>
        <p:nvSpPr>
          <p:cNvPr id="14340"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 p </a:t>
            </a:r>
            <a:r>
              <a:rPr lang="cs-CZ" altLang="cs-CZ" sz="2000">
                <a:latin typeface="Times New Roman" pitchFamily="18" charset="0"/>
                <a:sym typeface="Symbol" pitchFamily="18" charset="2"/>
              </a:rPr>
              <a:t>106</a:t>
            </a:r>
            <a:endParaRPr lang="en-US" altLang="cs-CZ" sz="2000">
              <a:latin typeface="Times New Roman" pitchFamily="18" charset="0"/>
              <a:sym typeface="Symbol" pitchFamily="18" charset="2"/>
            </a:endParaRPr>
          </a:p>
        </p:txBody>
      </p:sp>
      <p:grpSp>
        <p:nvGrpSpPr>
          <p:cNvPr id="14341" name="Group 5"/>
          <p:cNvGrpSpPr>
            <a:grpSpLocks/>
          </p:cNvGrpSpPr>
          <p:nvPr/>
        </p:nvGrpSpPr>
        <p:grpSpPr bwMode="auto">
          <a:xfrm>
            <a:off x="900113" y="1557338"/>
            <a:ext cx="4905375" cy="2781300"/>
            <a:chOff x="864" y="1256"/>
            <a:chExt cx="4342" cy="2119"/>
          </a:xfrm>
        </p:grpSpPr>
        <p:sp>
          <p:nvSpPr>
            <p:cNvPr id="14344" name="Rectangle 6"/>
            <p:cNvSpPr>
              <a:spLocks noChangeArrowheads="1"/>
            </p:cNvSpPr>
            <p:nvPr/>
          </p:nvSpPr>
          <p:spPr bwMode="auto">
            <a:xfrm>
              <a:off x="2694" y="1616"/>
              <a:ext cx="442" cy="1448"/>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4345" name="Line 7"/>
            <p:cNvSpPr>
              <a:spLocks noChangeShapeType="1"/>
            </p:cNvSpPr>
            <p:nvPr/>
          </p:nvSpPr>
          <p:spPr bwMode="auto">
            <a:xfrm>
              <a:off x="918" y="1664"/>
              <a:ext cx="1760" cy="6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6" name="Line 8"/>
            <p:cNvSpPr>
              <a:spLocks noChangeShapeType="1"/>
            </p:cNvSpPr>
            <p:nvPr/>
          </p:nvSpPr>
          <p:spPr bwMode="auto">
            <a:xfrm flipH="1">
              <a:off x="942" y="2344"/>
              <a:ext cx="1728" cy="79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7" name="Line 9"/>
            <p:cNvSpPr>
              <a:spLocks noChangeShapeType="1"/>
            </p:cNvSpPr>
            <p:nvPr/>
          </p:nvSpPr>
          <p:spPr bwMode="auto">
            <a:xfrm>
              <a:off x="2694" y="2344"/>
              <a:ext cx="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0"/>
            <p:cNvSpPr>
              <a:spLocks noChangeShapeType="1"/>
            </p:cNvSpPr>
            <p:nvPr/>
          </p:nvSpPr>
          <p:spPr bwMode="auto">
            <a:xfrm>
              <a:off x="942" y="2344"/>
              <a:ext cx="388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Line 11"/>
            <p:cNvSpPr>
              <a:spLocks noChangeShapeType="1"/>
            </p:cNvSpPr>
            <p:nvPr/>
          </p:nvSpPr>
          <p:spPr bwMode="auto">
            <a:xfrm flipV="1">
              <a:off x="2718" y="1784"/>
              <a:ext cx="2016" cy="54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0" name="Text Box 12"/>
            <p:cNvSpPr txBox="1">
              <a:spLocks noChangeArrowheads="1"/>
            </p:cNvSpPr>
            <p:nvPr/>
          </p:nvSpPr>
          <p:spPr bwMode="auto">
            <a:xfrm>
              <a:off x="3760" y="1966"/>
              <a:ext cx="839" cy="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2400">
                  <a:latin typeface="Symbol" pitchFamily="18" charset="2"/>
                  <a:sym typeface="Symbol" pitchFamily="18" charset="2"/>
                </a:rPr>
                <a:t></a:t>
              </a:r>
              <a:r>
                <a:rPr lang="en-US" altLang="cs-CZ" sz="2400" i="1" baseline="-25000">
                  <a:latin typeface="Times New Roman" pitchFamily="18" charset="0"/>
                </a:rPr>
                <a:t>t</a:t>
              </a:r>
              <a:endParaRPr lang="en-US" altLang="cs-CZ" sz="2400">
                <a:latin typeface="Times New Roman" pitchFamily="18" charset="0"/>
              </a:endParaRPr>
            </a:p>
          </p:txBody>
        </p:sp>
        <p:sp>
          <p:nvSpPr>
            <p:cNvPr id="14351" name="Freeform 13"/>
            <p:cNvSpPr>
              <a:spLocks/>
            </p:cNvSpPr>
            <p:nvPr/>
          </p:nvSpPr>
          <p:spPr bwMode="auto">
            <a:xfrm>
              <a:off x="3894" y="2008"/>
              <a:ext cx="84" cy="328"/>
            </a:xfrm>
            <a:custGeom>
              <a:avLst/>
              <a:gdLst>
                <a:gd name="T0" fmla="*/ 72 w 84"/>
                <a:gd name="T1" fmla="*/ 328 h 328"/>
                <a:gd name="T2" fmla="*/ 72 w 84"/>
                <a:gd name="T3" fmla="*/ 184 h 328"/>
                <a:gd name="T4" fmla="*/ 0 w 84"/>
                <a:gd name="T5" fmla="*/ 0 h 328"/>
                <a:gd name="T6" fmla="*/ 0 60000 65536"/>
                <a:gd name="T7" fmla="*/ 0 60000 65536"/>
                <a:gd name="T8" fmla="*/ 0 60000 65536"/>
              </a:gdLst>
              <a:ahLst/>
              <a:cxnLst>
                <a:cxn ang="T6">
                  <a:pos x="T0" y="T1"/>
                </a:cxn>
                <a:cxn ang="T7">
                  <a:pos x="T2" y="T3"/>
                </a:cxn>
                <a:cxn ang="T8">
                  <a:pos x="T4" y="T5"/>
                </a:cxn>
              </a:cxnLst>
              <a:rect l="0" t="0" r="r" b="b"/>
              <a:pathLst>
                <a:path w="84" h="328">
                  <a:moveTo>
                    <a:pt x="72" y="328"/>
                  </a:moveTo>
                  <a:cubicBezTo>
                    <a:pt x="78" y="283"/>
                    <a:pt x="84" y="239"/>
                    <a:pt x="72" y="184"/>
                  </a:cubicBezTo>
                  <a:cubicBezTo>
                    <a:pt x="60" y="129"/>
                    <a:pt x="12" y="31"/>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Text Box 14"/>
            <p:cNvSpPr txBox="1">
              <a:spLocks noChangeArrowheads="1"/>
            </p:cNvSpPr>
            <p:nvPr/>
          </p:nvSpPr>
          <p:spPr bwMode="auto">
            <a:xfrm>
              <a:off x="864" y="1879"/>
              <a:ext cx="838" cy="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2400">
                  <a:latin typeface="Symbol" pitchFamily="18" charset="2"/>
                  <a:sym typeface="Symbol" pitchFamily="18" charset="2"/>
                </a:rPr>
                <a:t></a:t>
              </a:r>
              <a:r>
                <a:rPr lang="en-US" altLang="cs-CZ" sz="2400" i="1" baseline="-25000">
                  <a:latin typeface="Times New Roman" pitchFamily="18" charset="0"/>
                </a:rPr>
                <a:t>i</a:t>
              </a:r>
              <a:endParaRPr lang="en-US" altLang="cs-CZ" sz="2400">
                <a:latin typeface="Times New Roman" pitchFamily="18" charset="0"/>
              </a:endParaRPr>
            </a:p>
          </p:txBody>
        </p:sp>
        <p:sp>
          <p:nvSpPr>
            <p:cNvPr id="14353" name="Text Box 15"/>
            <p:cNvSpPr txBox="1">
              <a:spLocks noChangeArrowheads="1"/>
            </p:cNvSpPr>
            <p:nvPr/>
          </p:nvSpPr>
          <p:spPr bwMode="auto">
            <a:xfrm>
              <a:off x="872" y="2415"/>
              <a:ext cx="838" cy="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2400">
                  <a:latin typeface="Symbol" pitchFamily="18" charset="2"/>
                  <a:sym typeface="Symbol" pitchFamily="18" charset="2"/>
                </a:rPr>
                <a:t></a:t>
              </a:r>
              <a:r>
                <a:rPr lang="en-US" altLang="cs-CZ" sz="2400" i="1" baseline="-25000">
                  <a:latin typeface="Times New Roman" pitchFamily="18" charset="0"/>
                </a:rPr>
                <a:t>r</a:t>
              </a:r>
              <a:endParaRPr lang="en-US" altLang="cs-CZ" sz="2400">
                <a:latin typeface="Times New Roman" pitchFamily="18" charset="0"/>
              </a:endParaRPr>
            </a:p>
          </p:txBody>
        </p:sp>
        <p:sp>
          <p:nvSpPr>
            <p:cNvPr id="14354" name="Text Box 16"/>
            <p:cNvSpPr txBox="1">
              <a:spLocks noChangeArrowheads="1"/>
            </p:cNvSpPr>
            <p:nvPr/>
          </p:nvSpPr>
          <p:spPr bwMode="auto">
            <a:xfrm>
              <a:off x="1080" y="1488"/>
              <a:ext cx="1338"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800" i="1">
                  <a:latin typeface="Times New Roman" pitchFamily="18" charset="0"/>
                </a:rPr>
                <a:t>Incident Beam</a:t>
              </a:r>
            </a:p>
          </p:txBody>
        </p:sp>
        <p:sp>
          <p:nvSpPr>
            <p:cNvPr id="14355" name="Text Box 17"/>
            <p:cNvSpPr txBox="1">
              <a:spLocks noChangeArrowheads="1"/>
            </p:cNvSpPr>
            <p:nvPr/>
          </p:nvSpPr>
          <p:spPr bwMode="auto">
            <a:xfrm>
              <a:off x="1110" y="3096"/>
              <a:ext cx="1428" cy="2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800" i="1">
                  <a:latin typeface="Times New Roman" pitchFamily="18" charset="0"/>
                </a:rPr>
                <a:t>Reflected Beam</a:t>
              </a:r>
            </a:p>
          </p:txBody>
        </p:sp>
        <p:sp>
          <p:nvSpPr>
            <p:cNvPr id="14356" name="Text Box 18"/>
            <p:cNvSpPr txBox="1">
              <a:spLocks noChangeArrowheads="1"/>
            </p:cNvSpPr>
            <p:nvPr/>
          </p:nvSpPr>
          <p:spPr bwMode="auto">
            <a:xfrm>
              <a:off x="3705" y="1256"/>
              <a:ext cx="1501" cy="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i="1">
                  <a:latin typeface="Times New Roman" pitchFamily="18" charset="0"/>
                </a:rPr>
                <a:t>Transmitted</a:t>
              </a:r>
            </a:p>
            <a:p>
              <a:pPr algn="ctr">
                <a:spcBef>
                  <a:spcPct val="0"/>
                </a:spcBef>
                <a:buClrTx/>
                <a:buSzTx/>
                <a:buFontTx/>
                <a:buNone/>
              </a:pPr>
              <a:r>
                <a:rPr lang="en-US" altLang="cs-CZ" sz="1800" i="1">
                  <a:latin typeface="Times New Roman" pitchFamily="18" charset="0"/>
                </a:rPr>
                <a:t>(refracted)Beam</a:t>
              </a:r>
            </a:p>
          </p:txBody>
        </p:sp>
      </p:grpSp>
      <p:sp>
        <p:nvSpPr>
          <p:cNvPr id="14342" name="Text Box 25"/>
          <p:cNvSpPr txBox="1">
            <a:spLocks noChangeArrowheads="1"/>
          </p:cNvSpPr>
          <p:nvPr/>
        </p:nvSpPr>
        <p:spPr bwMode="auto">
          <a:xfrm>
            <a:off x="3149600" y="4481513"/>
            <a:ext cx="2503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000" i="1">
                <a:latin typeface="Times New Roman" pitchFamily="18" charset="0"/>
              </a:rPr>
              <a:t>n</a:t>
            </a:r>
            <a:r>
              <a:rPr lang="en-US" altLang="cs-CZ" sz="2000" baseline="-25000">
                <a:latin typeface="Times New Roman" pitchFamily="18" charset="0"/>
              </a:rPr>
              <a:t>1</a:t>
            </a:r>
            <a:r>
              <a:rPr lang="en-US" altLang="cs-CZ" sz="2000">
                <a:latin typeface="Times New Roman" pitchFamily="18" charset="0"/>
              </a:rPr>
              <a:t> sin Ø</a:t>
            </a:r>
            <a:r>
              <a:rPr lang="en-US" altLang="cs-CZ" sz="2000" i="1" baseline="-25000">
                <a:latin typeface="Times New Roman" pitchFamily="18" charset="0"/>
              </a:rPr>
              <a:t>i</a:t>
            </a:r>
            <a:r>
              <a:rPr lang="en-US" altLang="cs-CZ" sz="2000">
                <a:latin typeface="Times New Roman" pitchFamily="18" charset="0"/>
              </a:rPr>
              <a:t> = </a:t>
            </a:r>
            <a:r>
              <a:rPr lang="en-US" altLang="cs-CZ" sz="2000" i="1">
                <a:latin typeface="Times New Roman" pitchFamily="18" charset="0"/>
              </a:rPr>
              <a:t>n</a:t>
            </a:r>
            <a:r>
              <a:rPr lang="en-US" altLang="cs-CZ" sz="2000" baseline="-25000">
                <a:latin typeface="Times New Roman" pitchFamily="18" charset="0"/>
              </a:rPr>
              <a:t>2</a:t>
            </a:r>
            <a:r>
              <a:rPr lang="en-US" altLang="cs-CZ" sz="2000">
                <a:latin typeface="Times New Roman" pitchFamily="18" charset="0"/>
              </a:rPr>
              <a:t> sin Ø</a:t>
            </a:r>
            <a:r>
              <a:rPr lang="en-US" altLang="cs-CZ" sz="2000" i="1" baseline="-25000">
                <a:latin typeface="Times New Roman" pitchFamily="18" charset="0"/>
              </a:rPr>
              <a:t>t</a:t>
            </a:r>
          </a:p>
        </p:txBody>
      </p:sp>
      <p:sp>
        <p:nvSpPr>
          <p:cNvPr id="14343" name="Rectangle 70"/>
          <p:cNvSpPr>
            <a:spLocks noChangeArrowheads="1"/>
          </p:cNvSpPr>
          <p:nvPr/>
        </p:nvSpPr>
        <p:spPr bwMode="auto">
          <a:xfrm>
            <a:off x="1116013" y="4786313"/>
            <a:ext cx="4572000" cy="207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latin typeface="Times" pitchFamily="18" charset="0"/>
              </a:rPr>
              <a:t>Látka 	index lomu</a:t>
            </a:r>
          </a:p>
          <a:p>
            <a:pPr>
              <a:spcBef>
                <a:spcPct val="50000"/>
              </a:spcBef>
              <a:buClrTx/>
              <a:buSzTx/>
              <a:buFontTx/>
              <a:buNone/>
            </a:pPr>
            <a:r>
              <a:rPr lang="cs-CZ" altLang="cs-CZ" sz="900">
                <a:latin typeface="Times" pitchFamily="18" charset="0"/>
              </a:rPr>
              <a:t>Vzduch</a:t>
            </a:r>
          </a:p>
          <a:p>
            <a:pPr>
              <a:spcBef>
                <a:spcPct val="50000"/>
              </a:spcBef>
              <a:buClrTx/>
              <a:buSzTx/>
              <a:buFontTx/>
              <a:buNone/>
            </a:pPr>
            <a:r>
              <a:rPr lang="cs-CZ" altLang="cs-CZ" sz="900">
                <a:latin typeface="Times" pitchFamily="18" charset="0"/>
              </a:rPr>
              <a:t> (normální tlak) 	1,0003</a:t>
            </a:r>
          </a:p>
          <a:p>
            <a:pPr>
              <a:spcBef>
                <a:spcPct val="50000"/>
              </a:spcBef>
              <a:buClrTx/>
              <a:buSzTx/>
              <a:buFontTx/>
              <a:buNone/>
            </a:pPr>
            <a:r>
              <a:rPr lang="cs-CZ" altLang="cs-CZ" sz="900">
                <a:latin typeface="Times" pitchFamily="18" charset="0"/>
              </a:rPr>
              <a:t>led 	1,31</a:t>
            </a:r>
          </a:p>
          <a:p>
            <a:pPr>
              <a:spcBef>
                <a:spcPct val="50000"/>
              </a:spcBef>
              <a:buClrTx/>
              <a:buSzTx/>
              <a:buFontTx/>
              <a:buNone/>
            </a:pPr>
            <a:r>
              <a:rPr lang="cs-CZ" altLang="cs-CZ" sz="900">
                <a:latin typeface="Times" pitchFamily="18" charset="0"/>
              </a:rPr>
              <a:t>voda 	1,33</a:t>
            </a:r>
          </a:p>
          <a:p>
            <a:pPr>
              <a:spcBef>
                <a:spcPct val="50000"/>
              </a:spcBef>
              <a:buClrTx/>
              <a:buSzTx/>
              <a:buFontTx/>
              <a:buNone/>
            </a:pPr>
            <a:r>
              <a:rPr lang="cs-CZ" altLang="cs-CZ" sz="900">
                <a:latin typeface="Times" pitchFamily="18" charset="0"/>
              </a:rPr>
              <a:t>etanol 	1,36</a:t>
            </a:r>
          </a:p>
          <a:p>
            <a:pPr>
              <a:spcBef>
                <a:spcPct val="50000"/>
              </a:spcBef>
              <a:buClrTx/>
              <a:buSzTx/>
              <a:buFontTx/>
              <a:buNone/>
            </a:pPr>
            <a:r>
              <a:rPr lang="cs-CZ" altLang="cs-CZ" sz="900">
                <a:latin typeface="Times" pitchFamily="18" charset="0"/>
              </a:rPr>
              <a:t>sklo 	1,5 až 1,9</a:t>
            </a:r>
          </a:p>
          <a:p>
            <a:pPr>
              <a:spcBef>
                <a:spcPct val="50000"/>
              </a:spcBef>
              <a:buClrTx/>
              <a:buSzTx/>
              <a:buFontTx/>
              <a:buNone/>
            </a:pPr>
            <a:r>
              <a:rPr lang="cs-CZ" altLang="cs-CZ" sz="900">
                <a:latin typeface="Times" pitchFamily="18" charset="0"/>
              </a:rPr>
              <a:t>sůl 	1,52</a:t>
            </a:r>
          </a:p>
          <a:p>
            <a:pPr>
              <a:spcBef>
                <a:spcPct val="50000"/>
              </a:spcBef>
              <a:buClrTx/>
              <a:buSzTx/>
              <a:buFontTx/>
              <a:buNone/>
            </a:pPr>
            <a:r>
              <a:rPr lang="cs-CZ" altLang="cs-CZ" sz="900">
                <a:latin typeface="Times" pitchFamily="18" charset="0"/>
              </a:rPr>
              <a:t>safír 	1,77</a:t>
            </a:r>
          </a:p>
          <a:p>
            <a:pPr>
              <a:spcBef>
                <a:spcPct val="50000"/>
              </a:spcBef>
              <a:buClrTx/>
              <a:buSzTx/>
              <a:buFontTx/>
              <a:buNone/>
            </a:pPr>
            <a:r>
              <a:rPr lang="cs-CZ" altLang="cs-CZ" sz="900">
                <a:latin typeface="Times" pitchFamily="18" charset="0"/>
              </a:rPr>
              <a:t>diamant 	2,42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1116013" y="-17145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3600" smtClean="0"/>
              <a:t>Brewster’s Angle</a:t>
            </a:r>
          </a:p>
        </p:txBody>
      </p:sp>
      <p:pic>
        <p:nvPicPr>
          <p:cNvPr id="15363" name="Picture 19" descr="Brewsters-angl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867400" y="115888"/>
            <a:ext cx="2663825" cy="229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descr="brewster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916113"/>
            <a:ext cx="237648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8"/>
          <p:cNvSpPr>
            <a:spLocks noChangeArrowheads="1"/>
          </p:cNvSpPr>
          <p:nvPr/>
        </p:nvSpPr>
        <p:spPr bwMode="auto">
          <a:xfrm>
            <a:off x="1187450" y="3213100"/>
            <a:ext cx="19923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200">
                <a:solidFill>
                  <a:schemeClr val="bg1"/>
                </a:solidFill>
                <a:latin typeface="Times New Roman" pitchFamily="18" charset="0"/>
              </a:rPr>
              <a:t>Photo </a:t>
            </a:r>
            <a:r>
              <a:rPr lang="en-US" altLang="cs-CZ" sz="1200">
                <a:solidFill>
                  <a:schemeClr val="bg1"/>
                </a:solidFill>
                <a:latin typeface="Times New Roman" pitchFamily="18" charset="0"/>
                <a:cs typeface="Times New Roman" pitchFamily="18" charset="0"/>
              </a:rPr>
              <a:t>©2000</a:t>
            </a:r>
            <a:r>
              <a:rPr lang="en-US" altLang="cs-CZ" sz="1200">
                <a:solidFill>
                  <a:schemeClr val="bg1"/>
                </a:solidFill>
                <a:latin typeface="Times New Roman" pitchFamily="18" charset="0"/>
              </a:rPr>
              <a:t> – J.P. Robinson</a:t>
            </a:r>
          </a:p>
        </p:txBody>
      </p:sp>
      <p:sp>
        <p:nvSpPr>
          <p:cNvPr id="15366" name="Rectangle 21"/>
          <p:cNvSpPr>
            <a:spLocks noChangeArrowheads="1"/>
          </p:cNvSpPr>
          <p:nvPr/>
        </p:nvSpPr>
        <p:spPr bwMode="auto">
          <a:xfrm>
            <a:off x="4140200" y="2133600"/>
            <a:ext cx="2752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900">
                <a:latin typeface="Times" pitchFamily="18" charset="0"/>
              </a:rPr>
              <a:t>http://en.wikipedia.org/wiki/Image:Brewsters-angle.png</a:t>
            </a:r>
          </a:p>
        </p:txBody>
      </p:sp>
      <p:pic>
        <p:nvPicPr>
          <p:cNvPr id="15367"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887913"/>
            <a:ext cx="5903912" cy="19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25"/>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a:xfrm>
            <a:off x="6732588" y="6694488"/>
            <a:ext cx="163512" cy="16351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9" name="Text Box 27"/>
          <p:cNvSpPr txBox="1">
            <a:spLocks noChangeArrowheads="1"/>
          </p:cNvSpPr>
          <p:nvPr/>
        </p:nvSpPr>
        <p:spPr bwMode="auto">
          <a:xfrm>
            <a:off x="1116013" y="836613"/>
            <a:ext cx="3600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800">
                <a:latin typeface="Times" pitchFamily="18" charset="0"/>
              </a:rPr>
              <a:t>Polariza</a:t>
            </a:r>
            <a:r>
              <a:rPr lang="cs-CZ" altLang="cs-CZ" sz="1800">
                <a:latin typeface="Times" pitchFamily="18" charset="0"/>
              </a:rPr>
              <a:t>ční úhel – úhel dopadu při kterém částečně polarizované světlo prochází povrchem bez odrazu.</a:t>
            </a:r>
          </a:p>
        </p:txBody>
      </p:sp>
      <p:pic>
        <p:nvPicPr>
          <p:cNvPr id="15370"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2492375"/>
            <a:ext cx="3455988"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71550" y="188913"/>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r>
              <a:rPr lang="cs-CZ" altLang="cs-CZ" smtClean="0"/>
              <a:t>Ohyb a rozklad světla </a:t>
            </a:r>
            <a:endParaRPr lang="en-US" altLang="cs-CZ" smtClean="0"/>
          </a:p>
        </p:txBody>
      </p:sp>
      <p:sp>
        <p:nvSpPr>
          <p:cNvPr id="16387" name="Freeform 3"/>
          <p:cNvSpPr>
            <a:spLocks/>
          </p:cNvSpPr>
          <p:nvPr/>
        </p:nvSpPr>
        <p:spPr bwMode="auto">
          <a:xfrm>
            <a:off x="2627313" y="1449388"/>
            <a:ext cx="2740025" cy="1668462"/>
          </a:xfrm>
          <a:custGeom>
            <a:avLst/>
            <a:gdLst>
              <a:gd name="T0" fmla="*/ 2147483647 w 1726"/>
              <a:gd name="T1" fmla="*/ 0 h 1051"/>
              <a:gd name="T2" fmla="*/ 2147483647 w 1726"/>
              <a:gd name="T3" fmla="*/ 2147483647 h 1051"/>
              <a:gd name="T4" fmla="*/ 0 w 1726"/>
              <a:gd name="T5" fmla="*/ 2147483647 h 1051"/>
              <a:gd name="T6" fmla="*/ 2147483647 w 1726"/>
              <a:gd name="T7" fmla="*/ 2147483647 h 1051"/>
              <a:gd name="T8" fmla="*/ 2147483647 w 1726"/>
              <a:gd name="T9" fmla="*/ 2147483647 h 1051"/>
              <a:gd name="T10" fmla="*/ 2147483647 w 1726"/>
              <a:gd name="T11" fmla="*/ 0 h 10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6" h="1051">
                <a:moveTo>
                  <a:pt x="1214" y="0"/>
                </a:moveTo>
                <a:lnTo>
                  <a:pt x="563" y="150"/>
                </a:lnTo>
                <a:lnTo>
                  <a:pt x="0" y="849"/>
                </a:lnTo>
                <a:lnTo>
                  <a:pt x="1050" y="1050"/>
                </a:lnTo>
                <a:lnTo>
                  <a:pt x="1725" y="863"/>
                </a:lnTo>
                <a:lnTo>
                  <a:pt x="1214" y="0"/>
                </a:lnTo>
              </a:path>
            </a:pathLst>
          </a:custGeom>
          <a:solidFill>
            <a:srgbClr val="FCFEB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8" name="Line 4"/>
          <p:cNvSpPr>
            <a:spLocks noChangeShapeType="1"/>
          </p:cNvSpPr>
          <p:nvPr/>
        </p:nvSpPr>
        <p:spPr bwMode="auto">
          <a:xfrm>
            <a:off x="3563938" y="1717675"/>
            <a:ext cx="739775" cy="14160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9" name="Freeform 5"/>
          <p:cNvSpPr>
            <a:spLocks/>
          </p:cNvSpPr>
          <p:nvPr/>
        </p:nvSpPr>
        <p:spPr bwMode="auto">
          <a:xfrm>
            <a:off x="2684463" y="1473200"/>
            <a:ext cx="1887537" cy="1331913"/>
          </a:xfrm>
          <a:custGeom>
            <a:avLst/>
            <a:gdLst>
              <a:gd name="T0" fmla="*/ 0 w 1189"/>
              <a:gd name="T1" fmla="*/ 2147483647 h 839"/>
              <a:gd name="T2" fmla="*/ 2147483647 w 1189"/>
              <a:gd name="T3" fmla="*/ 2147483647 h 839"/>
              <a:gd name="T4" fmla="*/ 2147483647 w 1189"/>
              <a:gd name="T5" fmla="*/ 0 h 839"/>
              <a:gd name="T6" fmla="*/ 0 60000 65536"/>
              <a:gd name="T7" fmla="*/ 0 60000 65536"/>
              <a:gd name="T8" fmla="*/ 0 60000 65536"/>
            </a:gdLst>
            <a:ahLst/>
            <a:cxnLst>
              <a:cxn ang="T6">
                <a:pos x="T0" y="T1"/>
              </a:cxn>
              <a:cxn ang="T7">
                <a:pos x="T2" y="T3"/>
              </a:cxn>
              <a:cxn ang="T8">
                <a:pos x="T4" y="T5"/>
              </a:cxn>
            </a:cxnLst>
            <a:rect l="0" t="0" r="r" b="b"/>
            <a:pathLst>
              <a:path w="1189" h="839">
                <a:moveTo>
                  <a:pt x="0" y="838"/>
                </a:moveTo>
                <a:lnTo>
                  <a:pt x="800" y="712"/>
                </a:lnTo>
                <a:lnTo>
                  <a:pt x="1188" y="0"/>
                </a:lnTo>
              </a:path>
            </a:pathLst>
          </a:custGeom>
          <a:noFill/>
          <a:ln w="12700" cap="rnd" cmpd="sng">
            <a:solidFill>
              <a:srgbClr val="DADAD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Line 6"/>
          <p:cNvSpPr>
            <a:spLocks noChangeShapeType="1"/>
          </p:cNvSpPr>
          <p:nvPr/>
        </p:nvSpPr>
        <p:spPr bwMode="auto">
          <a:xfrm flipH="1" flipV="1">
            <a:off x="3927475" y="2597150"/>
            <a:ext cx="1460500" cy="273050"/>
          </a:xfrm>
          <a:prstGeom prst="line">
            <a:avLst/>
          </a:prstGeom>
          <a:noFill/>
          <a:ln w="12700">
            <a:solidFill>
              <a:srgbClr val="DADAD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1" name="Freeform 7"/>
          <p:cNvSpPr>
            <a:spLocks/>
          </p:cNvSpPr>
          <p:nvPr/>
        </p:nvSpPr>
        <p:spPr bwMode="auto">
          <a:xfrm rot="10800000" flipH="1">
            <a:off x="4489450" y="2217738"/>
            <a:ext cx="4479925" cy="1441450"/>
          </a:xfrm>
          <a:custGeom>
            <a:avLst/>
            <a:gdLst>
              <a:gd name="T0" fmla="*/ 2147483647 w 2822"/>
              <a:gd name="T1" fmla="*/ 2147483647 h 908"/>
              <a:gd name="T2" fmla="*/ 0 w 2822"/>
              <a:gd name="T3" fmla="*/ 2147483647 h 908"/>
              <a:gd name="T4" fmla="*/ 2147483647 w 2822"/>
              <a:gd name="T5" fmla="*/ 2147483647 h 908"/>
              <a:gd name="T6" fmla="*/ 2147483647 w 2822"/>
              <a:gd name="T7" fmla="*/ 2147483647 h 908"/>
              <a:gd name="T8" fmla="*/ 2147483647 w 2822"/>
              <a:gd name="T9" fmla="*/ 0 h 908"/>
              <a:gd name="T10" fmla="*/ 2147483647 w 2822"/>
              <a:gd name="T11" fmla="*/ 2147483647 h 9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2" h="908">
                <a:moveTo>
                  <a:pt x="27" y="870"/>
                </a:moveTo>
                <a:lnTo>
                  <a:pt x="0" y="907"/>
                </a:lnTo>
                <a:lnTo>
                  <a:pt x="2821" y="76"/>
                </a:lnTo>
                <a:lnTo>
                  <a:pt x="2799" y="39"/>
                </a:lnTo>
                <a:lnTo>
                  <a:pt x="2776" y="0"/>
                </a:lnTo>
                <a:lnTo>
                  <a:pt x="27" y="870"/>
                </a:lnTo>
              </a:path>
            </a:pathLst>
          </a:custGeom>
          <a:solidFill>
            <a:srgbClr val="DCE10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2" name="Freeform 8"/>
          <p:cNvSpPr>
            <a:spLocks/>
          </p:cNvSpPr>
          <p:nvPr/>
        </p:nvSpPr>
        <p:spPr bwMode="auto">
          <a:xfrm>
            <a:off x="4491038" y="2225675"/>
            <a:ext cx="4491037" cy="1584325"/>
          </a:xfrm>
          <a:custGeom>
            <a:avLst/>
            <a:gdLst>
              <a:gd name="T0" fmla="*/ 0 w 2829"/>
              <a:gd name="T1" fmla="*/ 2147483647 h 998"/>
              <a:gd name="T2" fmla="*/ 2147483647 w 2829"/>
              <a:gd name="T3" fmla="*/ 0 h 998"/>
              <a:gd name="T4" fmla="*/ 2147483647 w 2829"/>
              <a:gd name="T5" fmla="*/ 2147483647 h 998"/>
              <a:gd name="T6" fmla="*/ 2147483647 w 2829"/>
              <a:gd name="T7" fmla="*/ 2147483647 h 998"/>
              <a:gd name="T8" fmla="*/ 2147483647 w 2829"/>
              <a:gd name="T9" fmla="*/ 2147483647 h 998"/>
              <a:gd name="T10" fmla="*/ 2147483647 w 2829"/>
              <a:gd name="T11" fmla="*/ 2147483647 h 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9" h="998">
                <a:moveTo>
                  <a:pt x="0" y="18"/>
                </a:moveTo>
                <a:lnTo>
                  <a:pt x="12" y="0"/>
                </a:lnTo>
                <a:lnTo>
                  <a:pt x="2829" y="923"/>
                </a:lnTo>
                <a:lnTo>
                  <a:pt x="2805" y="960"/>
                </a:lnTo>
                <a:lnTo>
                  <a:pt x="2781" y="998"/>
                </a:lnTo>
                <a:lnTo>
                  <a:pt x="63" y="33"/>
                </a:lnTo>
              </a:path>
            </a:pathLst>
          </a:custGeom>
          <a:solidFill>
            <a:schemeClr val="accent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3" name="Freeform 9"/>
          <p:cNvSpPr>
            <a:spLocks/>
          </p:cNvSpPr>
          <p:nvPr/>
        </p:nvSpPr>
        <p:spPr bwMode="auto">
          <a:xfrm>
            <a:off x="4462463" y="2251075"/>
            <a:ext cx="4418012" cy="1751013"/>
          </a:xfrm>
          <a:custGeom>
            <a:avLst/>
            <a:gdLst>
              <a:gd name="T0" fmla="*/ 0 w 2783"/>
              <a:gd name="T1" fmla="*/ 2147483647 h 1103"/>
              <a:gd name="T2" fmla="*/ 2147483647 w 2783"/>
              <a:gd name="T3" fmla="*/ 0 h 1103"/>
              <a:gd name="T4" fmla="*/ 2147483647 w 2783"/>
              <a:gd name="T5" fmla="*/ 2147483647 h 1103"/>
              <a:gd name="T6" fmla="*/ 2147483647 w 2783"/>
              <a:gd name="T7" fmla="*/ 2147483647 h 1103"/>
              <a:gd name="T8" fmla="*/ 2147483647 w 2783"/>
              <a:gd name="T9" fmla="*/ 2147483647 h 1103"/>
              <a:gd name="T10" fmla="*/ 2147483647 w 2783"/>
              <a:gd name="T11" fmla="*/ 2147483647 h 11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83" h="1103">
                <a:moveTo>
                  <a:pt x="0" y="8"/>
                </a:moveTo>
                <a:lnTo>
                  <a:pt x="8" y="0"/>
                </a:lnTo>
                <a:lnTo>
                  <a:pt x="2783" y="975"/>
                </a:lnTo>
                <a:lnTo>
                  <a:pt x="2763" y="1007"/>
                </a:lnTo>
                <a:lnTo>
                  <a:pt x="2699" y="1103"/>
                </a:lnTo>
                <a:lnTo>
                  <a:pt x="18" y="23"/>
                </a:lnTo>
              </a:path>
            </a:pathLst>
          </a:custGeom>
          <a:solidFill>
            <a:schemeClr val="accent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4" name="Freeform 10"/>
          <p:cNvSpPr>
            <a:spLocks/>
          </p:cNvSpPr>
          <p:nvPr/>
        </p:nvSpPr>
        <p:spPr bwMode="auto">
          <a:xfrm rot="10800000" flipH="1">
            <a:off x="4446588" y="2149475"/>
            <a:ext cx="4497387" cy="1363663"/>
          </a:xfrm>
          <a:custGeom>
            <a:avLst/>
            <a:gdLst>
              <a:gd name="T0" fmla="*/ 2147483647 w 2833"/>
              <a:gd name="T1" fmla="*/ 2147483647 h 859"/>
              <a:gd name="T2" fmla="*/ 0 w 2833"/>
              <a:gd name="T3" fmla="*/ 2147483647 h 859"/>
              <a:gd name="T4" fmla="*/ 2147483647 w 2833"/>
              <a:gd name="T5" fmla="*/ 2147483647 h 859"/>
              <a:gd name="T6" fmla="*/ 2147483647 w 2833"/>
              <a:gd name="T7" fmla="*/ 2147483647 h 859"/>
              <a:gd name="T8" fmla="*/ 2147483647 w 2833"/>
              <a:gd name="T9" fmla="*/ 0 h 859"/>
              <a:gd name="T10" fmla="*/ 2147483647 w 2833"/>
              <a:gd name="T11" fmla="*/ 2147483647 h 8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33" h="859">
                <a:moveTo>
                  <a:pt x="29" y="822"/>
                </a:moveTo>
                <a:lnTo>
                  <a:pt x="0" y="858"/>
                </a:lnTo>
                <a:lnTo>
                  <a:pt x="2832" y="78"/>
                </a:lnTo>
                <a:lnTo>
                  <a:pt x="2810" y="39"/>
                </a:lnTo>
                <a:lnTo>
                  <a:pt x="2789" y="0"/>
                </a:lnTo>
                <a:lnTo>
                  <a:pt x="29" y="822"/>
                </a:lnTo>
              </a:path>
            </a:pathLst>
          </a:custGeom>
          <a:solidFill>
            <a:srgbClr val="FF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5" name="Freeform 11"/>
          <p:cNvSpPr>
            <a:spLocks/>
          </p:cNvSpPr>
          <p:nvPr/>
        </p:nvSpPr>
        <p:spPr bwMode="auto">
          <a:xfrm>
            <a:off x="4500563" y="2268538"/>
            <a:ext cx="4311650" cy="2168525"/>
          </a:xfrm>
          <a:custGeom>
            <a:avLst/>
            <a:gdLst>
              <a:gd name="T0" fmla="*/ 0 w 2716"/>
              <a:gd name="T1" fmla="*/ 2147483647 h 1366"/>
              <a:gd name="T2" fmla="*/ 2147483647 w 2716"/>
              <a:gd name="T3" fmla="*/ 2147483647 h 1366"/>
              <a:gd name="T4" fmla="*/ 2147483647 w 2716"/>
              <a:gd name="T5" fmla="*/ 0 h 1366"/>
              <a:gd name="T6" fmla="*/ 2147483647 w 2716"/>
              <a:gd name="T7" fmla="*/ 2147483647 h 1366"/>
              <a:gd name="T8" fmla="*/ 2147483647 w 2716"/>
              <a:gd name="T9" fmla="*/ 2147483647 h 1366"/>
              <a:gd name="T10" fmla="*/ 2147483647 w 2716"/>
              <a:gd name="T11" fmla="*/ 2147483647 h 1366"/>
              <a:gd name="T12" fmla="*/ 0 w 2716"/>
              <a:gd name="T13" fmla="*/ 2147483647 h 1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16" h="1366">
                <a:moveTo>
                  <a:pt x="0" y="15"/>
                </a:moveTo>
                <a:lnTo>
                  <a:pt x="3" y="15"/>
                </a:lnTo>
                <a:lnTo>
                  <a:pt x="3" y="0"/>
                </a:lnTo>
                <a:lnTo>
                  <a:pt x="2716" y="1116"/>
                </a:lnTo>
                <a:lnTo>
                  <a:pt x="2679" y="1204"/>
                </a:lnTo>
                <a:lnTo>
                  <a:pt x="2621" y="1366"/>
                </a:lnTo>
                <a:lnTo>
                  <a:pt x="0" y="12"/>
                </a:lnTo>
              </a:path>
            </a:pathLst>
          </a:custGeom>
          <a:solidFill>
            <a:srgbClr val="D49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Freeform 12"/>
          <p:cNvSpPr>
            <a:spLocks/>
          </p:cNvSpPr>
          <p:nvPr/>
        </p:nvSpPr>
        <p:spPr bwMode="auto">
          <a:xfrm>
            <a:off x="1266825" y="2459038"/>
            <a:ext cx="1666875" cy="904875"/>
          </a:xfrm>
          <a:custGeom>
            <a:avLst/>
            <a:gdLst>
              <a:gd name="T0" fmla="*/ 2147483647 w 1050"/>
              <a:gd name="T1" fmla="*/ 0 h 570"/>
              <a:gd name="T2" fmla="*/ 2147483647 w 1050"/>
              <a:gd name="T3" fmla="*/ 2147483647 h 570"/>
              <a:gd name="T4" fmla="*/ 0 w 1050"/>
              <a:gd name="T5" fmla="*/ 2147483647 h 570"/>
              <a:gd name="T6" fmla="*/ 2147483647 w 1050"/>
              <a:gd name="T7" fmla="*/ 2147483647 h 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0" h="570">
                <a:moveTo>
                  <a:pt x="1050" y="0"/>
                </a:moveTo>
                <a:lnTo>
                  <a:pt x="924" y="192"/>
                </a:lnTo>
                <a:lnTo>
                  <a:pt x="0" y="570"/>
                </a:lnTo>
                <a:lnTo>
                  <a:pt x="30" y="384"/>
                </a:lnTo>
              </a:path>
            </a:pathLst>
          </a:custGeom>
          <a:solidFill>
            <a:srgbClr val="777777"/>
          </a:solidFill>
          <a:ln w="12700" cap="rnd" cmpd="sng">
            <a:solidFill>
              <a:srgbClr val="CECECE"/>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7" name="Line 13"/>
          <p:cNvSpPr>
            <a:spLocks noChangeShapeType="1"/>
          </p:cNvSpPr>
          <p:nvPr/>
        </p:nvSpPr>
        <p:spPr bwMode="auto">
          <a:xfrm>
            <a:off x="3568700" y="1714500"/>
            <a:ext cx="711200" cy="1397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8" name="Line 14"/>
          <p:cNvSpPr>
            <a:spLocks noChangeShapeType="1"/>
          </p:cNvSpPr>
          <p:nvPr/>
        </p:nvSpPr>
        <p:spPr bwMode="auto">
          <a:xfrm flipH="1">
            <a:off x="3984625" y="1495425"/>
            <a:ext cx="593725" cy="1016000"/>
          </a:xfrm>
          <a:prstGeom prst="line">
            <a:avLst/>
          </a:prstGeom>
          <a:noFill/>
          <a:ln w="12700">
            <a:solidFill>
              <a:srgbClr val="DADAD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9" name="Line 15"/>
          <p:cNvSpPr>
            <a:spLocks noChangeShapeType="1"/>
          </p:cNvSpPr>
          <p:nvPr/>
        </p:nvSpPr>
        <p:spPr bwMode="auto">
          <a:xfrm flipH="1">
            <a:off x="3233738" y="1716088"/>
            <a:ext cx="322262" cy="4111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0" name="Line 17"/>
          <p:cNvSpPr>
            <a:spLocks noChangeShapeType="1"/>
          </p:cNvSpPr>
          <p:nvPr/>
        </p:nvSpPr>
        <p:spPr bwMode="auto">
          <a:xfrm flipH="1">
            <a:off x="2662238" y="1720850"/>
            <a:ext cx="895350" cy="1104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1" name="Text Box 18"/>
          <p:cNvSpPr txBox="1">
            <a:spLocks noChangeArrowheads="1"/>
          </p:cNvSpPr>
          <p:nvPr/>
        </p:nvSpPr>
        <p:spPr bwMode="auto">
          <a:xfrm rot="890667">
            <a:off x="6675438" y="2409825"/>
            <a:ext cx="2162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i="1">
                <a:solidFill>
                  <a:srgbClr val="FF0000"/>
                </a:solidFill>
                <a:latin typeface="Times New Roman" pitchFamily="18" charset="0"/>
              </a:rPr>
              <a:t>ro</a:t>
            </a:r>
            <a:r>
              <a:rPr lang="cs-CZ" altLang="cs-CZ" sz="3600" b="1" i="1">
                <a:solidFill>
                  <a:srgbClr val="FFFF00"/>
                </a:solidFill>
                <a:latin typeface="Times New Roman" pitchFamily="18" charset="0"/>
              </a:rPr>
              <a:t>z</a:t>
            </a:r>
            <a:r>
              <a:rPr lang="cs-CZ" altLang="cs-CZ" sz="3600" b="1" i="1">
                <a:solidFill>
                  <a:srgbClr val="009900"/>
                </a:solidFill>
                <a:latin typeface="Times New Roman" pitchFamily="18" charset="0"/>
              </a:rPr>
              <a:t>k</a:t>
            </a:r>
            <a:r>
              <a:rPr lang="cs-CZ" altLang="cs-CZ" sz="3600" b="1" i="1">
                <a:solidFill>
                  <a:schemeClr val="accent1"/>
                </a:solidFill>
                <a:latin typeface="Times New Roman" pitchFamily="18" charset="0"/>
              </a:rPr>
              <a:t>l</a:t>
            </a:r>
            <a:r>
              <a:rPr lang="cs-CZ" altLang="cs-CZ" sz="3600" b="1" i="1">
                <a:solidFill>
                  <a:srgbClr val="9933FF"/>
                </a:solidFill>
                <a:latin typeface="Times New Roman" pitchFamily="18" charset="0"/>
              </a:rPr>
              <a:t>ad</a:t>
            </a:r>
            <a:endParaRPr lang="en-US" altLang="cs-CZ" i="1">
              <a:latin typeface="Times New Roman" pitchFamily="18" charset="0"/>
            </a:endParaRPr>
          </a:p>
        </p:txBody>
      </p:sp>
      <p:sp>
        <p:nvSpPr>
          <p:cNvPr id="16402" name="Text Box 19"/>
          <p:cNvSpPr txBox="1">
            <a:spLocks noChangeArrowheads="1"/>
          </p:cNvSpPr>
          <p:nvPr/>
        </p:nvSpPr>
        <p:spPr bwMode="auto">
          <a:xfrm>
            <a:off x="5486400" y="1127125"/>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a:latin typeface="Times New Roman" pitchFamily="18" charset="0"/>
              </a:rPr>
              <a:t>Krátké vlnové délky jsou </a:t>
            </a:r>
            <a:r>
              <a:rPr lang="en-US" altLang="cs-CZ" sz="2000">
                <a:latin typeface="Times New Roman" pitchFamily="18" charset="0"/>
              </a:rPr>
              <a:t> “</a:t>
            </a:r>
            <a:r>
              <a:rPr lang="cs-CZ" altLang="cs-CZ" sz="2000">
                <a:solidFill>
                  <a:srgbClr val="FF0000"/>
                </a:solidFill>
                <a:latin typeface="Times New Roman" pitchFamily="18" charset="0"/>
              </a:rPr>
              <a:t>ohnuty</a:t>
            </a:r>
            <a:r>
              <a:rPr lang="en-US" altLang="cs-CZ" sz="2000">
                <a:latin typeface="Times New Roman" pitchFamily="18" charset="0"/>
              </a:rPr>
              <a:t>” </a:t>
            </a:r>
            <a:r>
              <a:rPr lang="cs-CZ" altLang="cs-CZ" sz="2000">
                <a:latin typeface="Times New Roman" pitchFamily="18" charset="0"/>
              </a:rPr>
              <a:t>více než dlouhé</a:t>
            </a:r>
            <a:endParaRPr lang="en-US" altLang="cs-CZ" sz="2000">
              <a:latin typeface="Times New Roman" pitchFamily="18" charset="0"/>
            </a:endParaRPr>
          </a:p>
        </p:txBody>
      </p:sp>
      <p:sp>
        <p:nvSpPr>
          <p:cNvPr id="16403" name="Freeform 20"/>
          <p:cNvSpPr>
            <a:spLocks/>
          </p:cNvSpPr>
          <p:nvPr/>
        </p:nvSpPr>
        <p:spPr bwMode="auto">
          <a:xfrm>
            <a:off x="3667125" y="2154238"/>
            <a:ext cx="876300" cy="228600"/>
          </a:xfrm>
          <a:custGeom>
            <a:avLst/>
            <a:gdLst>
              <a:gd name="T0" fmla="*/ 2147483647 w 552"/>
              <a:gd name="T1" fmla="*/ 2147483647 h 144"/>
              <a:gd name="T2" fmla="*/ 2147483647 w 552"/>
              <a:gd name="T3" fmla="*/ 0 h 144"/>
              <a:gd name="T4" fmla="*/ 2147483647 w 552"/>
              <a:gd name="T5" fmla="*/ 2147483647 h 144"/>
              <a:gd name="T6" fmla="*/ 0 w 552"/>
              <a:gd name="T7" fmla="*/ 2147483647 h 144"/>
              <a:gd name="T8" fmla="*/ 2147483647 w 552"/>
              <a:gd name="T9" fmla="*/ 2147483647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2" h="144">
                <a:moveTo>
                  <a:pt x="6" y="30"/>
                </a:moveTo>
                <a:lnTo>
                  <a:pt x="552" y="0"/>
                </a:lnTo>
                <a:lnTo>
                  <a:pt x="540" y="114"/>
                </a:lnTo>
                <a:lnTo>
                  <a:pt x="0" y="144"/>
                </a:lnTo>
                <a:lnTo>
                  <a:pt x="6" y="30"/>
                </a:lnTo>
                <a:close/>
              </a:path>
            </a:pathLst>
          </a:custGeom>
          <a:solidFill>
            <a:srgbClr val="B2B2B2">
              <a:alpha val="50195"/>
            </a:srgbClr>
          </a:solidFill>
          <a:ln>
            <a:noFill/>
          </a:ln>
          <a:effectLst/>
          <a:extLst>
            <a:ext uri="{91240B29-F687-4F45-9708-019B960494DF}">
              <a14:hiddenLine xmlns:a14="http://schemas.microsoft.com/office/drawing/2010/main" w="12700" cmpd="sng">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4" name="Freeform 21"/>
          <p:cNvSpPr>
            <a:spLocks/>
          </p:cNvSpPr>
          <p:nvPr/>
        </p:nvSpPr>
        <p:spPr bwMode="auto">
          <a:xfrm>
            <a:off x="2714625" y="2220913"/>
            <a:ext cx="971550" cy="533400"/>
          </a:xfrm>
          <a:custGeom>
            <a:avLst/>
            <a:gdLst>
              <a:gd name="T0" fmla="*/ 2147483647 w 612"/>
              <a:gd name="T1" fmla="*/ 0 h 336"/>
              <a:gd name="T2" fmla="*/ 2147483647 w 612"/>
              <a:gd name="T3" fmla="*/ 2147483647 h 336"/>
              <a:gd name="T4" fmla="*/ 0 w 612"/>
              <a:gd name="T5" fmla="*/ 2147483647 h 336"/>
              <a:gd name="T6" fmla="*/ 2147483647 w 612"/>
              <a:gd name="T7" fmla="*/ 2147483647 h 336"/>
              <a:gd name="T8" fmla="*/ 2147483647 w 612"/>
              <a:gd name="T9" fmla="*/ 0 h 3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336">
                <a:moveTo>
                  <a:pt x="612" y="0"/>
                </a:moveTo>
                <a:lnTo>
                  <a:pt x="144" y="144"/>
                </a:lnTo>
                <a:lnTo>
                  <a:pt x="0" y="336"/>
                </a:lnTo>
                <a:lnTo>
                  <a:pt x="594" y="90"/>
                </a:lnTo>
                <a:lnTo>
                  <a:pt x="612" y="0"/>
                </a:lnTo>
                <a:close/>
              </a:path>
            </a:pathLst>
          </a:custGeom>
          <a:solidFill>
            <a:schemeClr val="accent1">
              <a:alpha val="50195"/>
            </a:schemeClr>
          </a:solidFill>
          <a:ln>
            <a:noFill/>
          </a:ln>
          <a:effectLst/>
          <a:extLst>
            <a:ext uri="{91240B29-F687-4F45-9708-019B960494DF}">
              <a14:hiddenLine xmlns:a14="http://schemas.microsoft.com/office/drawing/2010/main" w="12700" cmpd="sng">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405" name="Picture 26" descr="DSC0776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3429000"/>
            <a:ext cx="3951288" cy="296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6" name="Text Box 28"/>
          <p:cNvSpPr txBox="1">
            <a:spLocks noChangeArrowheads="1"/>
          </p:cNvSpPr>
          <p:nvPr/>
        </p:nvSpPr>
        <p:spPr bwMode="auto">
          <a:xfrm>
            <a:off x="5292725" y="6308725"/>
            <a:ext cx="254000"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700">
                <a:solidFill>
                  <a:schemeClr val="bg1"/>
                </a:solidFill>
                <a:latin typeface="Tahoma" pitchFamily="34" charset="0"/>
              </a:rPr>
              <a:t>kj</a:t>
            </a:r>
          </a:p>
        </p:txBody>
      </p:sp>
      <p:sp>
        <p:nvSpPr>
          <p:cNvPr id="16407" name="Rectangle 30"/>
          <p:cNvSpPr>
            <a:spLocks noChangeArrowheads="1"/>
          </p:cNvSpPr>
          <p:nvPr/>
        </p:nvSpPr>
        <p:spPr bwMode="auto">
          <a:xfrm>
            <a:off x="4643438"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16408" name="Picture 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6308725"/>
            <a:ext cx="144463"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177925"/>
            <a:ext cx="6011862"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ChangeArrowheads="1"/>
          </p:cNvSpPr>
          <p:nvPr/>
        </p:nvSpPr>
        <p:spPr bwMode="auto">
          <a:xfrm>
            <a:off x="6688138" y="4935538"/>
            <a:ext cx="131921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000"/>
              <a:t>© Microsoft Corp, 1995</a:t>
            </a:r>
          </a:p>
        </p:txBody>
      </p:sp>
      <p:sp>
        <p:nvSpPr>
          <p:cNvPr id="17412" name="Rectangle 4"/>
          <p:cNvSpPr>
            <a:spLocks noChangeArrowheads="1"/>
          </p:cNvSpPr>
          <p:nvPr/>
        </p:nvSpPr>
        <p:spPr bwMode="auto">
          <a:xfrm>
            <a:off x="846138" y="146050"/>
            <a:ext cx="73152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nchor="ct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3800">
                <a:latin typeface="Times New Roman" pitchFamily="18" charset="0"/>
              </a:rPr>
              <a:t>Electromagnetic Spectrum</a:t>
            </a:r>
          </a:p>
        </p:txBody>
      </p:sp>
      <p:sp>
        <p:nvSpPr>
          <p:cNvPr id="17413" name="Rectangle 5"/>
          <p:cNvSpPr>
            <a:spLocks noChangeArrowheads="1"/>
          </p:cNvSpPr>
          <p:nvPr/>
        </p:nvSpPr>
        <p:spPr bwMode="auto">
          <a:xfrm>
            <a:off x="2774950" y="5681663"/>
            <a:ext cx="350837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600" b="1"/>
              <a:t>Only a very small region within the ES </a:t>
            </a:r>
          </a:p>
          <a:p>
            <a:pPr>
              <a:spcBef>
                <a:spcPct val="0"/>
              </a:spcBef>
              <a:buClrTx/>
              <a:buSzTx/>
              <a:buFontTx/>
              <a:buNone/>
            </a:pPr>
            <a:r>
              <a:rPr lang="en-US" altLang="cs-CZ" sz="1600" b="1"/>
              <a:t>is used for flow cytometry applications</a:t>
            </a:r>
          </a:p>
        </p:txBody>
      </p:sp>
      <p:sp>
        <p:nvSpPr>
          <p:cNvPr id="17414" name="Freeform 6"/>
          <p:cNvSpPr>
            <a:spLocks/>
          </p:cNvSpPr>
          <p:nvPr/>
        </p:nvSpPr>
        <p:spPr bwMode="auto">
          <a:xfrm>
            <a:off x="5251450" y="5145088"/>
            <a:ext cx="661988" cy="390525"/>
          </a:xfrm>
          <a:custGeom>
            <a:avLst/>
            <a:gdLst>
              <a:gd name="T0" fmla="*/ 2147483647 w 469"/>
              <a:gd name="T1" fmla="*/ 0 h 246"/>
              <a:gd name="T2" fmla="*/ 2147483647 w 469"/>
              <a:gd name="T3" fmla="*/ 2147483647 h 246"/>
              <a:gd name="T4" fmla="*/ 0 w 469"/>
              <a:gd name="T5" fmla="*/ 2147483647 h 246"/>
              <a:gd name="T6" fmla="*/ 0 w 469"/>
              <a:gd name="T7" fmla="*/ 2147483647 h 246"/>
              <a:gd name="T8" fmla="*/ 0 w 469"/>
              <a:gd name="T9" fmla="*/ 214748364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9" h="246">
                <a:moveTo>
                  <a:pt x="468" y="0"/>
                </a:moveTo>
                <a:lnTo>
                  <a:pt x="468" y="245"/>
                </a:lnTo>
                <a:lnTo>
                  <a:pt x="0" y="245"/>
                </a:lnTo>
                <a:lnTo>
                  <a:pt x="0" y="12"/>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useBgFill="1">
        <p:nvSpPr>
          <p:cNvPr id="17415" name="Rectangle 7"/>
          <p:cNvSpPr>
            <a:spLocks noChangeArrowheads="1"/>
          </p:cNvSpPr>
          <p:nvPr/>
        </p:nvSpPr>
        <p:spPr bwMode="auto">
          <a:xfrm>
            <a:off x="1219200" y="4673600"/>
            <a:ext cx="2255838" cy="568325"/>
          </a:xfrm>
          <a:prstGeom prst="rect">
            <a:avLst/>
          </a:prstGeom>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7416" name="Text Box 8"/>
          <p:cNvSpPr txBox="1">
            <a:spLocks noChangeArrowheads="1"/>
          </p:cNvSpPr>
          <p:nvPr/>
        </p:nvSpPr>
        <p:spPr bwMode="auto">
          <a:xfrm>
            <a:off x="82708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000">
                <a:latin typeface="Arial CE" charset="-18"/>
              </a:rPr>
              <a:t>© J. P. Robinson, Purdue University</a:t>
            </a:r>
            <a:endParaRPr lang="cs-CZ" altLang="cs-CZ" sz="1000">
              <a:latin typeface="Arial CE" charset="-18"/>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6035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042988" y="1484313"/>
            <a:ext cx="482758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dirty="0">
                <a:latin typeface="Times" pitchFamily="18" charset="0"/>
              </a:rPr>
              <a:t>G. C. </a:t>
            </a:r>
            <a:r>
              <a:rPr lang="cs-CZ" altLang="cs-CZ" sz="1800" dirty="0" err="1">
                <a:latin typeface="Times" pitchFamily="18" charset="0"/>
              </a:rPr>
              <a:t>Stokes</a:t>
            </a:r>
            <a:r>
              <a:rPr lang="cs-CZ" altLang="cs-CZ" sz="1800" dirty="0">
                <a:latin typeface="Times" pitchFamily="18" charset="0"/>
              </a:rPr>
              <a:t> </a:t>
            </a:r>
            <a:r>
              <a:rPr lang="cs-CZ" altLang="cs-CZ" sz="1800" i="1" dirty="0">
                <a:latin typeface="Times" pitchFamily="18" charset="0"/>
              </a:rPr>
              <a:t>„On </a:t>
            </a:r>
            <a:r>
              <a:rPr lang="cs-CZ" altLang="cs-CZ" sz="1800" i="1" dirty="0" err="1">
                <a:latin typeface="Times" pitchFamily="18" charset="0"/>
              </a:rPr>
              <a:t>the</a:t>
            </a:r>
            <a:r>
              <a:rPr lang="cs-CZ" altLang="cs-CZ" sz="1800" i="1" dirty="0">
                <a:latin typeface="Times" pitchFamily="18" charset="0"/>
              </a:rPr>
              <a:t> </a:t>
            </a:r>
            <a:r>
              <a:rPr lang="cs-CZ" altLang="cs-CZ" sz="1800" i="1" dirty="0" err="1">
                <a:latin typeface="Times" pitchFamily="18" charset="0"/>
              </a:rPr>
              <a:t>Change</a:t>
            </a:r>
            <a:r>
              <a:rPr lang="cs-CZ" altLang="cs-CZ" sz="1800" i="1" dirty="0">
                <a:latin typeface="Times" pitchFamily="18" charset="0"/>
              </a:rPr>
              <a:t> of </a:t>
            </a:r>
            <a:r>
              <a:rPr lang="cs-CZ" altLang="cs-CZ" sz="1800" i="1" dirty="0" err="1">
                <a:latin typeface="Times" pitchFamily="18" charset="0"/>
              </a:rPr>
              <a:t>Refrangibility</a:t>
            </a:r>
            <a:r>
              <a:rPr lang="cs-CZ" altLang="cs-CZ" sz="1800" i="1" dirty="0">
                <a:latin typeface="Times" pitchFamily="18" charset="0"/>
              </a:rPr>
              <a:t> of </a:t>
            </a:r>
            <a:r>
              <a:rPr lang="cs-CZ" altLang="cs-CZ" sz="1800" i="1" dirty="0" err="1">
                <a:latin typeface="Times" pitchFamily="18" charset="0"/>
              </a:rPr>
              <a:t>Light</a:t>
            </a:r>
            <a:r>
              <a:rPr lang="cs-CZ" altLang="cs-CZ" sz="1800" i="1" dirty="0">
                <a:latin typeface="Times" pitchFamily="18" charset="0"/>
              </a:rPr>
              <a:t>“</a:t>
            </a:r>
            <a:r>
              <a:rPr lang="cs-CZ" altLang="cs-CZ" sz="1800" dirty="0">
                <a:latin typeface="Times" pitchFamily="18" charset="0"/>
              </a:rPr>
              <a:t> </a:t>
            </a:r>
            <a:r>
              <a:rPr lang="en-US" altLang="cs-CZ" sz="1800" dirty="0">
                <a:latin typeface="Times" pitchFamily="18" charset="0"/>
              </a:rPr>
              <a:t>Philosophical Transactions of the Royal Society of London</a:t>
            </a:r>
            <a:r>
              <a:rPr lang="cs-CZ" altLang="cs-CZ" sz="1800" dirty="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8" y="5647564"/>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20" descr="fluorit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65909" y="764704"/>
            <a:ext cx="907854" cy="10920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0" descr="Stokes"/>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a:xfrm>
            <a:off x="5357681" y="4992688"/>
            <a:ext cx="3810000" cy="160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601" y="4014788"/>
            <a:ext cx="3456384" cy="111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770188" y="282575"/>
            <a:ext cx="36877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latin typeface="Century Gothic" pitchFamily="34" charset="0"/>
              </a:rPr>
              <a:t>Princip fluorescence</a:t>
            </a:r>
            <a:endParaRPr lang="cs-CZ" altLang="cs-CZ" sz="2800" b="1">
              <a:latin typeface="Century Gothic CE" charset="-18"/>
            </a:endParaRPr>
          </a:p>
        </p:txBody>
      </p:sp>
      <p:sp>
        <p:nvSpPr>
          <p:cNvPr id="19459" name="Rectangle 3"/>
          <p:cNvSpPr>
            <a:spLocks noChangeArrowheads="1"/>
          </p:cNvSpPr>
          <p:nvPr/>
        </p:nvSpPr>
        <p:spPr bwMode="auto">
          <a:xfrm>
            <a:off x="1187450" y="801688"/>
            <a:ext cx="7575550" cy="117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1400" b="1" u="sng" dirty="0" smtClean="0">
                <a:latin typeface="Century Gothic" pitchFamily="34" charset="0"/>
              </a:rPr>
              <a:t>Fluorescence</a:t>
            </a:r>
            <a:r>
              <a:rPr lang="cs-CZ" altLang="cs-CZ" sz="1400" b="1" dirty="0" smtClean="0">
                <a:latin typeface="Century Gothic" pitchFamily="34" charset="0"/>
              </a:rPr>
              <a:t> </a:t>
            </a:r>
            <a:r>
              <a:rPr lang="cs-CZ" altLang="cs-CZ" sz="1400" b="1" dirty="0">
                <a:latin typeface="Century Gothic" pitchFamily="34" charset="0"/>
              </a:rPr>
              <a:t>(</a:t>
            </a:r>
            <a:r>
              <a:rPr lang="en-US" sz="1400" b="1" dirty="0" err="1">
                <a:latin typeface="Century Gothic" pitchFamily="34" charset="0"/>
              </a:rPr>
              <a:t>patří</a:t>
            </a:r>
            <a:r>
              <a:rPr lang="en-US" sz="1400" b="1" dirty="0">
                <a:latin typeface="Century Gothic" pitchFamily="34" charset="0"/>
              </a:rPr>
              <a:t> </a:t>
            </a:r>
            <a:r>
              <a:rPr lang="en-US" sz="1400" b="1" dirty="0" err="1">
                <a:latin typeface="Century Gothic" pitchFamily="34" charset="0"/>
              </a:rPr>
              <a:t>mezi</a:t>
            </a:r>
            <a:r>
              <a:rPr lang="en-US" sz="1400" b="1" dirty="0">
                <a:latin typeface="Century Gothic" pitchFamily="34" charset="0"/>
              </a:rPr>
              <a:t> </a:t>
            </a:r>
            <a:r>
              <a:rPr lang="en-US" sz="1400" b="1" dirty="0" err="1">
                <a:latin typeface="Century Gothic" pitchFamily="34" charset="0"/>
              </a:rPr>
              <a:t>fotoluminiscenční</a:t>
            </a:r>
            <a:r>
              <a:rPr lang="en-US" sz="1400" b="1" dirty="0">
                <a:latin typeface="Century Gothic" pitchFamily="34" charset="0"/>
              </a:rPr>
              <a:t> </a:t>
            </a:r>
            <a:r>
              <a:rPr lang="en-US" sz="1400" b="1" dirty="0" err="1">
                <a:latin typeface="Century Gothic" pitchFamily="34" charset="0"/>
              </a:rPr>
              <a:t>záření</a:t>
            </a:r>
            <a:r>
              <a:rPr lang="en-US" sz="1400" b="1" dirty="0">
                <a:latin typeface="Century Gothic" pitchFamily="34" charset="0"/>
              </a:rPr>
              <a:t>, </a:t>
            </a:r>
            <a:r>
              <a:rPr lang="en-US" sz="1400" b="1" dirty="0" err="1">
                <a:latin typeface="Century Gothic" pitchFamily="34" charset="0"/>
              </a:rPr>
              <a:t>které</a:t>
            </a:r>
            <a:r>
              <a:rPr lang="en-US" sz="1400" b="1" dirty="0">
                <a:latin typeface="Century Gothic" pitchFamily="34" charset="0"/>
              </a:rPr>
              <a:t> je </a:t>
            </a:r>
            <a:r>
              <a:rPr lang="en-US" sz="1400" b="1" dirty="0" err="1">
                <a:latin typeface="Century Gothic" pitchFamily="34" charset="0"/>
              </a:rPr>
              <a:t>vyvoláno</a:t>
            </a:r>
            <a:r>
              <a:rPr lang="en-US" sz="1400" b="1" dirty="0">
                <a:latin typeface="Century Gothic" pitchFamily="34" charset="0"/>
              </a:rPr>
              <a:t> </a:t>
            </a:r>
            <a:r>
              <a:rPr lang="en-US" sz="1400" b="1" dirty="0" err="1">
                <a:latin typeface="Century Gothic" pitchFamily="34" charset="0"/>
              </a:rPr>
              <a:t>buď</a:t>
            </a:r>
            <a:r>
              <a:rPr lang="en-US" sz="1400" b="1" dirty="0">
                <a:latin typeface="Century Gothic" pitchFamily="34" charset="0"/>
              </a:rPr>
              <a:t> </a:t>
            </a:r>
            <a:r>
              <a:rPr lang="en-US" sz="1400" b="1" dirty="0" err="1">
                <a:latin typeface="Century Gothic" pitchFamily="34" charset="0"/>
              </a:rPr>
              <a:t>účinkem</a:t>
            </a:r>
            <a:r>
              <a:rPr lang="en-US" sz="1400" b="1" dirty="0">
                <a:latin typeface="Century Gothic" pitchFamily="34" charset="0"/>
              </a:rPr>
              <a:t> </a:t>
            </a:r>
            <a:r>
              <a:rPr lang="en-US" sz="1400" b="1" dirty="0" err="1">
                <a:latin typeface="Century Gothic" pitchFamily="34" charset="0"/>
              </a:rPr>
              <a:t>jiného</a:t>
            </a:r>
            <a:r>
              <a:rPr lang="en-US" sz="1400" b="1" dirty="0">
                <a:latin typeface="Century Gothic" pitchFamily="34" charset="0"/>
              </a:rPr>
              <a:t> </a:t>
            </a:r>
            <a:r>
              <a:rPr lang="en-US" sz="1400" b="1" dirty="0" err="1">
                <a:latin typeface="Century Gothic" pitchFamily="34" charset="0"/>
              </a:rPr>
              <a:t>dopadajícího</a:t>
            </a:r>
            <a:r>
              <a:rPr lang="en-US" sz="1400" b="1" dirty="0">
                <a:latin typeface="Century Gothic" pitchFamily="34" charset="0"/>
              </a:rPr>
              <a:t> </a:t>
            </a:r>
            <a:r>
              <a:rPr lang="en-US" sz="1400" b="1" dirty="0" err="1">
                <a:latin typeface="Century Gothic" pitchFamily="34" charset="0"/>
              </a:rPr>
              <a:t>záření</a:t>
            </a:r>
            <a:r>
              <a:rPr lang="en-US" sz="1400" b="1" dirty="0">
                <a:latin typeface="Century Gothic" pitchFamily="34" charset="0"/>
              </a:rPr>
              <a:t>, </a:t>
            </a:r>
            <a:r>
              <a:rPr lang="en-US" sz="1400" b="1" dirty="0" err="1">
                <a:latin typeface="Century Gothic" pitchFamily="34" charset="0"/>
              </a:rPr>
              <a:t>nebo</a:t>
            </a:r>
            <a:r>
              <a:rPr lang="en-US" sz="1400" b="1" dirty="0">
                <a:latin typeface="Century Gothic" pitchFamily="34" charset="0"/>
              </a:rPr>
              <a:t> </a:t>
            </a:r>
            <a:r>
              <a:rPr lang="en-US" sz="1400" b="1" dirty="0" err="1">
                <a:latin typeface="Century Gothic" pitchFamily="34" charset="0"/>
              </a:rPr>
              <a:t>účinkem</a:t>
            </a:r>
            <a:r>
              <a:rPr lang="en-US" sz="1400" b="1" dirty="0">
                <a:latin typeface="Century Gothic" pitchFamily="34" charset="0"/>
              </a:rPr>
              <a:t> </a:t>
            </a:r>
            <a:r>
              <a:rPr lang="en-US" sz="1400" b="1" dirty="0" err="1">
                <a:latin typeface="Century Gothic" pitchFamily="34" charset="0"/>
              </a:rPr>
              <a:t>dopadajících</a:t>
            </a:r>
            <a:r>
              <a:rPr lang="en-US" sz="1400" b="1" dirty="0">
                <a:latin typeface="Century Gothic" pitchFamily="34" charset="0"/>
              </a:rPr>
              <a:t> </a:t>
            </a:r>
            <a:r>
              <a:rPr lang="en-US" sz="1400" b="1" dirty="0" err="1">
                <a:latin typeface="Century Gothic" pitchFamily="34" charset="0"/>
              </a:rPr>
              <a:t>částic</a:t>
            </a:r>
            <a:r>
              <a:rPr lang="cs-CZ" sz="1400" b="1" dirty="0">
                <a:latin typeface="Century Gothic" pitchFamily="34" charset="0"/>
              </a:rPr>
              <a:t>)</a:t>
            </a:r>
            <a:r>
              <a:rPr lang="cs-CZ" altLang="cs-CZ" sz="1400" b="1" dirty="0">
                <a:latin typeface="Century Gothic" pitchFamily="34" charset="0"/>
              </a:rPr>
              <a:t> </a:t>
            </a:r>
            <a:r>
              <a:rPr lang="cs-CZ" altLang="cs-CZ" sz="1400" dirty="0">
                <a:latin typeface="Century Gothic" pitchFamily="34" charset="0"/>
              </a:rPr>
              <a:t>je výsledek tří fázového u jevu některých </a:t>
            </a:r>
            <a:r>
              <a:rPr lang="cs-CZ" altLang="cs-CZ" sz="1400" dirty="0" err="1">
                <a:latin typeface="Century Gothic" pitchFamily="34" charset="0"/>
              </a:rPr>
              <a:t>chemickýc</a:t>
            </a:r>
            <a:r>
              <a:rPr lang="cs-CZ" altLang="cs-CZ" sz="1400" dirty="0">
                <a:latin typeface="Century Gothic" pitchFamily="34" charset="0"/>
              </a:rPr>
              <a:t> látek - </a:t>
            </a:r>
            <a:r>
              <a:rPr lang="cs-CZ" altLang="cs-CZ" sz="1400" b="1" dirty="0" err="1">
                <a:latin typeface="Century Gothic" pitchFamily="34" charset="0"/>
              </a:rPr>
              <a:t>fluorochromů</a:t>
            </a:r>
            <a:r>
              <a:rPr lang="cs-CZ" altLang="cs-CZ" sz="1400" dirty="0">
                <a:latin typeface="Century Gothic" pitchFamily="34" charset="0"/>
              </a:rPr>
              <a:t>, fluorescenčních barev. </a:t>
            </a:r>
            <a:r>
              <a:rPr lang="cs-CZ" altLang="cs-CZ" sz="1400" b="1" dirty="0">
                <a:latin typeface="Century Gothic" pitchFamily="34" charset="0"/>
              </a:rPr>
              <a:t>Fluorescenční značka (</a:t>
            </a:r>
            <a:r>
              <a:rPr lang="cs-CZ" altLang="cs-CZ" sz="1400" b="1" dirty="0" err="1">
                <a:latin typeface="Century Gothic" pitchFamily="34" charset="0"/>
              </a:rPr>
              <a:t>próba</a:t>
            </a:r>
            <a:r>
              <a:rPr lang="cs-CZ" altLang="cs-CZ" sz="1400" b="1" dirty="0">
                <a:latin typeface="Century Gothic" pitchFamily="34" charset="0"/>
              </a:rPr>
              <a:t>)</a:t>
            </a:r>
            <a:r>
              <a:rPr lang="cs-CZ" altLang="cs-CZ" sz="1400" dirty="0">
                <a:latin typeface="Century Gothic" pitchFamily="34" charset="0"/>
              </a:rPr>
              <a:t> -</a:t>
            </a:r>
            <a:r>
              <a:rPr lang="cs-CZ" altLang="cs-CZ" sz="1400" dirty="0" err="1">
                <a:latin typeface="Century Gothic" pitchFamily="34" charset="0"/>
              </a:rPr>
              <a:t>fluorochrom</a:t>
            </a:r>
            <a:r>
              <a:rPr lang="cs-CZ" altLang="cs-CZ" sz="1400" dirty="0">
                <a:latin typeface="Century Gothic" pitchFamily="34" charset="0"/>
              </a:rPr>
              <a:t> schopný lokalizace do určitého </a:t>
            </a:r>
            <a:r>
              <a:rPr lang="cs-CZ" altLang="cs-CZ" sz="1400" dirty="0" err="1">
                <a:latin typeface="Century Gothic" pitchFamily="34" charset="0"/>
              </a:rPr>
              <a:t>bilologockého</a:t>
            </a:r>
            <a:r>
              <a:rPr lang="cs-CZ" altLang="cs-CZ" sz="1400" dirty="0">
                <a:latin typeface="Century Gothic" pitchFamily="34" charset="0"/>
              </a:rPr>
              <a:t> vzorku nebo odpovídat na specifický podnět. </a:t>
            </a:r>
            <a:endParaRPr lang="cs-CZ" altLang="cs-CZ" sz="1400" dirty="0">
              <a:latin typeface="Century Gothic CE" charset="-18"/>
            </a:endParaRPr>
          </a:p>
        </p:txBody>
      </p:sp>
      <p:pic>
        <p:nvPicPr>
          <p:cNvPr id="1946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205038"/>
            <a:ext cx="30670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Rectangle 5"/>
          <p:cNvSpPr>
            <a:spLocks noChangeArrowheads="1"/>
          </p:cNvSpPr>
          <p:nvPr/>
        </p:nvSpPr>
        <p:spPr bwMode="auto">
          <a:xfrm>
            <a:off x="3967163" y="1992313"/>
            <a:ext cx="5141912"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1 : </a:t>
            </a:r>
            <a:r>
              <a:rPr lang="cs-CZ" altLang="cs-CZ" sz="900" b="1" dirty="0" err="1">
                <a:latin typeface="Century Gothic" pitchFamily="34" charset="0"/>
              </a:rPr>
              <a:t>Excitation</a:t>
            </a:r>
            <a:endParaRPr lang="cs-CZ" altLang="cs-CZ" sz="900" b="1" dirty="0">
              <a:latin typeface="Century Gothic" pitchFamily="34" charset="0"/>
            </a:endParaRPr>
          </a:p>
          <a:p>
            <a:pPr algn="just">
              <a:spcBef>
                <a:spcPct val="0"/>
              </a:spcBef>
              <a:buClrTx/>
              <a:buSzTx/>
              <a:buFontTx/>
              <a:buNone/>
            </a:pPr>
            <a:endParaRPr lang="cs-CZ" altLang="cs-CZ" sz="900" b="1" dirty="0">
              <a:latin typeface="Century Gothic" pitchFamily="34" charset="0"/>
            </a:endParaRPr>
          </a:p>
          <a:p>
            <a:pPr algn="just">
              <a:spcBef>
                <a:spcPct val="0"/>
              </a:spcBef>
              <a:buClrTx/>
              <a:buSzTx/>
              <a:buFontTx/>
              <a:buNone/>
            </a:pPr>
            <a:r>
              <a:rPr lang="cs-CZ" altLang="cs-CZ" sz="900" dirty="0">
                <a:latin typeface="Century Gothic" pitchFamily="34" charset="0"/>
              </a:rPr>
              <a:t>A </a:t>
            </a:r>
            <a:r>
              <a:rPr lang="cs-CZ" altLang="cs-CZ" sz="900" dirty="0" err="1">
                <a:latin typeface="Century Gothic" pitchFamily="34" charset="0"/>
              </a:rPr>
              <a:t>photon</a:t>
            </a:r>
            <a:r>
              <a:rPr lang="cs-CZ" altLang="cs-CZ" sz="900" dirty="0">
                <a:latin typeface="Century Gothic" pitchFamily="34" charset="0"/>
              </a:rPr>
              <a:t> of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hvEX</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supplied</a:t>
            </a:r>
            <a:r>
              <a:rPr lang="cs-CZ" altLang="cs-CZ" sz="900" dirty="0">
                <a:latin typeface="Century Gothic" pitchFamily="34" charset="0"/>
              </a:rPr>
              <a:t> by </a:t>
            </a:r>
            <a:r>
              <a:rPr lang="cs-CZ" altLang="cs-CZ" sz="900" dirty="0" err="1">
                <a:latin typeface="Century Gothic" pitchFamily="34" charset="0"/>
              </a:rPr>
              <a:t>an</a:t>
            </a:r>
            <a:r>
              <a:rPr lang="cs-CZ" altLang="cs-CZ" sz="900" dirty="0">
                <a:latin typeface="Century Gothic" pitchFamily="34" charset="0"/>
              </a:rPr>
              <a:t> </a:t>
            </a:r>
            <a:r>
              <a:rPr lang="cs-CZ" altLang="cs-CZ" sz="900" dirty="0" err="1">
                <a:latin typeface="Century Gothic" pitchFamily="34" charset="0"/>
              </a:rPr>
              <a:t>external</a:t>
            </a:r>
            <a:r>
              <a:rPr lang="cs-CZ" altLang="cs-CZ" sz="900" dirty="0">
                <a:latin typeface="Century Gothic" pitchFamily="34" charset="0"/>
              </a:rPr>
              <a:t> source such as </a:t>
            </a:r>
            <a:r>
              <a:rPr lang="cs-CZ" altLang="cs-CZ" sz="900" dirty="0" err="1">
                <a:latin typeface="Century Gothic" pitchFamily="34" charset="0"/>
              </a:rPr>
              <a:t>an</a:t>
            </a:r>
            <a:r>
              <a:rPr lang="cs-CZ" altLang="cs-CZ" sz="900" dirty="0">
                <a:latin typeface="Century Gothic" pitchFamily="34" charset="0"/>
              </a:rPr>
              <a:t> </a:t>
            </a:r>
            <a:r>
              <a:rPr lang="cs-CZ" altLang="cs-CZ" sz="900" dirty="0" err="1">
                <a:latin typeface="Century Gothic" pitchFamily="34" charset="0"/>
              </a:rPr>
              <a:t>incandescent</a:t>
            </a:r>
            <a:r>
              <a:rPr lang="cs-CZ" altLang="cs-CZ" sz="900" dirty="0">
                <a:latin typeface="Century Gothic" pitchFamily="34" charset="0"/>
              </a:rPr>
              <a:t> lamp </a:t>
            </a:r>
            <a:r>
              <a:rPr lang="cs-CZ" altLang="cs-CZ" sz="900" dirty="0" err="1">
                <a:latin typeface="Century Gothic" pitchFamily="34" charset="0"/>
              </a:rPr>
              <a:t>or</a:t>
            </a:r>
            <a:r>
              <a:rPr lang="cs-CZ" altLang="cs-CZ" sz="900" dirty="0">
                <a:latin typeface="Century Gothic" pitchFamily="34" charset="0"/>
              </a:rPr>
              <a:t> a laser and </a:t>
            </a:r>
            <a:r>
              <a:rPr lang="cs-CZ" altLang="cs-CZ" sz="900" dirty="0" err="1">
                <a:latin typeface="Century Gothic" pitchFamily="34" charset="0"/>
              </a:rPr>
              <a:t>absorbed</a:t>
            </a:r>
            <a:r>
              <a:rPr lang="cs-CZ" altLang="cs-CZ" sz="900" dirty="0">
                <a:latin typeface="Century Gothic" pitchFamily="34" charset="0"/>
              </a:rPr>
              <a:t> by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a:t>
            </a:r>
            <a:r>
              <a:rPr lang="cs-CZ" altLang="cs-CZ" sz="900" dirty="0" err="1">
                <a:latin typeface="Century Gothic" pitchFamily="34" charset="0"/>
              </a:rPr>
              <a:t>creating</a:t>
            </a:r>
            <a:r>
              <a:rPr lang="cs-CZ" altLang="cs-CZ" sz="900" dirty="0">
                <a:latin typeface="Century Gothic" pitchFamily="34" charset="0"/>
              </a:rPr>
              <a:t> </a:t>
            </a:r>
            <a:r>
              <a:rPr lang="cs-CZ" altLang="cs-CZ" sz="900" dirty="0" err="1">
                <a:latin typeface="Century Gothic" pitchFamily="34" charset="0"/>
              </a:rPr>
              <a:t>an</a:t>
            </a:r>
            <a:r>
              <a:rPr lang="cs-CZ" altLang="cs-CZ" sz="900" dirty="0">
                <a:latin typeface="Century Gothic" pitchFamily="34" charset="0"/>
              </a:rPr>
              <a:t> </a:t>
            </a:r>
            <a:r>
              <a:rPr lang="cs-CZ" altLang="cs-CZ" sz="900" b="1" dirty="0" err="1">
                <a:solidFill>
                  <a:srgbClr val="FF0000"/>
                </a:solidFill>
                <a:latin typeface="Century Gothic" pitchFamily="34" charset="0"/>
              </a:rPr>
              <a:t>excited</a:t>
            </a:r>
            <a:r>
              <a:rPr lang="cs-CZ" altLang="cs-CZ" sz="900" b="1" dirty="0">
                <a:solidFill>
                  <a:srgbClr val="FF0000"/>
                </a:solidFill>
                <a:latin typeface="Century Gothic" pitchFamily="34" charset="0"/>
              </a:rPr>
              <a:t> </a:t>
            </a:r>
            <a:r>
              <a:rPr lang="cs-CZ" altLang="cs-CZ" sz="900" b="1" dirty="0" err="1">
                <a:solidFill>
                  <a:srgbClr val="FF0000"/>
                </a:solidFill>
                <a:latin typeface="Century Gothic" pitchFamily="34" charset="0"/>
              </a:rPr>
              <a:t>electronic</a:t>
            </a:r>
            <a:r>
              <a:rPr lang="cs-CZ" altLang="cs-CZ" sz="900" b="1" dirty="0">
                <a:solidFill>
                  <a:srgbClr val="FF0000"/>
                </a:solidFill>
                <a:latin typeface="Century Gothic" pitchFamily="34" charset="0"/>
              </a:rPr>
              <a:t> singlet </a:t>
            </a:r>
            <a:r>
              <a:rPr lang="cs-CZ" altLang="cs-CZ" sz="900" b="1" dirty="0" err="1">
                <a:solidFill>
                  <a:srgbClr val="FF0000"/>
                </a:solidFill>
                <a:latin typeface="Century Gothic" pitchFamily="34" charset="0"/>
              </a:rPr>
              <a:t>state</a:t>
            </a:r>
            <a:r>
              <a:rPr lang="cs-CZ" altLang="cs-CZ" sz="900" b="1" dirty="0">
                <a:solidFill>
                  <a:srgbClr val="FF0000"/>
                </a:solidFill>
                <a:latin typeface="Century Gothic" pitchFamily="34" charset="0"/>
              </a:rPr>
              <a:t> (S1').</a:t>
            </a:r>
            <a:r>
              <a:rPr lang="cs-CZ" altLang="cs-CZ" sz="900" dirty="0">
                <a:latin typeface="Century Gothic" pitchFamily="34" charset="0"/>
              </a:rPr>
              <a:t>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process</a:t>
            </a:r>
            <a:r>
              <a:rPr lang="cs-CZ" altLang="cs-CZ" sz="900" dirty="0">
                <a:latin typeface="Century Gothic" pitchFamily="34" charset="0"/>
              </a:rPr>
              <a:t> </a:t>
            </a:r>
            <a:r>
              <a:rPr lang="cs-CZ" altLang="cs-CZ" sz="900" dirty="0" err="1">
                <a:latin typeface="Century Gothic" pitchFamily="34" charset="0"/>
              </a:rPr>
              <a:t>distinguishes</a:t>
            </a:r>
            <a:r>
              <a:rPr lang="cs-CZ" altLang="cs-CZ" sz="900" dirty="0">
                <a:latin typeface="Century Gothic" pitchFamily="34" charset="0"/>
              </a:rPr>
              <a:t> fluorescence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chemiluminescence</a:t>
            </a:r>
            <a:r>
              <a:rPr lang="cs-CZ" altLang="cs-CZ" sz="900" dirty="0">
                <a:latin typeface="Century Gothic" pitchFamily="34" charset="0"/>
              </a:rPr>
              <a:t>, in </a:t>
            </a:r>
            <a:r>
              <a:rPr lang="cs-CZ" altLang="cs-CZ" sz="900" dirty="0" err="1">
                <a:latin typeface="Century Gothic" pitchFamily="34" charset="0"/>
              </a:rPr>
              <a:t>which</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populated</a:t>
            </a:r>
            <a:r>
              <a:rPr lang="cs-CZ" altLang="cs-CZ" sz="900" dirty="0">
                <a:latin typeface="Century Gothic" pitchFamily="34" charset="0"/>
              </a:rPr>
              <a:t> by a </a:t>
            </a:r>
            <a:r>
              <a:rPr lang="cs-CZ" altLang="cs-CZ" sz="900" dirty="0" err="1">
                <a:latin typeface="Century Gothic" pitchFamily="34" charset="0"/>
              </a:rPr>
              <a:t>chemical</a:t>
            </a:r>
            <a:r>
              <a:rPr lang="cs-CZ" altLang="cs-CZ" sz="900" dirty="0">
                <a:latin typeface="Century Gothic" pitchFamily="34" charset="0"/>
              </a:rPr>
              <a:t> </a:t>
            </a:r>
            <a:r>
              <a:rPr lang="cs-CZ" altLang="cs-CZ" sz="900" dirty="0" err="1">
                <a:latin typeface="Century Gothic" pitchFamily="34" charset="0"/>
              </a:rPr>
              <a:t>reaction</a:t>
            </a:r>
            <a:r>
              <a:rPr lang="cs-CZ" altLang="cs-CZ" sz="900" dirty="0">
                <a:latin typeface="Century Gothic" pitchFamily="34" charset="0"/>
              </a:rPr>
              <a:t>. </a:t>
            </a: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2 : </a:t>
            </a:r>
            <a:r>
              <a:rPr lang="cs-CZ" altLang="cs-CZ" sz="900" b="1" dirty="0" err="1">
                <a:latin typeface="Century Gothic" pitchFamily="34" charset="0"/>
              </a:rPr>
              <a:t>Excited-State</a:t>
            </a:r>
            <a:r>
              <a:rPr lang="cs-CZ" altLang="cs-CZ" sz="900" b="1" dirty="0">
                <a:latin typeface="Century Gothic" pitchFamily="34" charset="0"/>
              </a:rPr>
              <a:t> </a:t>
            </a:r>
            <a:r>
              <a:rPr lang="cs-CZ" altLang="cs-CZ" sz="900" b="1" dirty="0" err="1">
                <a:latin typeface="Century Gothic" pitchFamily="34" charset="0"/>
              </a:rPr>
              <a:t>Lifetime</a:t>
            </a:r>
            <a:endParaRPr lang="cs-CZ" altLang="cs-CZ" sz="900" b="1" dirty="0">
              <a:latin typeface="Century Gothic" pitchFamily="34" charset="0"/>
            </a:endParaRP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a:t>
            </a:r>
            <a:r>
              <a:rPr lang="cs-CZ" altLang="cs-CZ" sz="900" dirty="0" err="1">
                <a:latin typeface="Century Gothic" pitchFamily="34" charset="0"/>
              </a:rPr>
              <a:t>exists</a:t>
            </a:r>
            <a:r>
              <a:rPr lang="cs-CZ" altLang="cs-CZ" sz="900" dirty="0">
                <a:latin typeface="Century Gothic" pitchFamily="34" charset="0"/>
              </a:rPr>
              <a:t> </a:t>
            </a:r>
            <a:r>
              <a:rPr lang="cs-CZ" altLang="cs-CZ" sz="900" dirty="0" err="1">
                <a:latin typeface="Century Gothic" pitchFamily="34" charset="0"/>
              </a:rPr>
              <a:t>for</a:t>
            </a:r>
            <a:r>
              <a:rPr lang="cs-CZ" altLang="cs-CZ" sz="900" dirty="0">
                <a:latin typeface="Century Gothic" pitchFamily="34" charset="0"/>
              </a:rPr>
              <a:t> a </a:t>
            </a:r>
            <a:r>
              <a:rPr lang="cs-CZ" altLang="cs-CZ" sz="900" dirty="0" err="1">
                <a:latin typeface="Century Gothic" pitchFamily="34" charset="0"/>
              </a:rPr>
              <a:t>finite</a:t>
            </a:r>
            <a:r>
              <a:rPr lang="cs-CZ" altLang="cs-CZ" sz="900" dirty="0">
                <a:latin typeface="Century Gothic" pitchFamily="34" charset="0"/>
              </a:rPr>
              <a:t> </a:t>
            </a:r>
            <a:r>
              <a:rPr lang="cs-CZ" altLang="cs-CZ" sz="900" dirty="0" err="1">
                <a:latin typeface="Century Gothic" pitchFamily="34" charset="0"/>
              </a:rPr>
              <a:t>time</a:t>
            </a:r>
            <a:r>
              <a:rPr lang="cs-CZ" altLang="cs-CZ" sz="900" dirty="0">
                <a:latin typeface="Century Gothic" pitchFamily="34" charset="0"/>
              </a:rPr>
              <a:t> (</a:t>
            </a:r>
            <a:r>
              <a:rPr lang="cs-CZ" altLang="cs-CZ" sz="900" dirty="0" err="1">
                <a:latin typeface="Century Gothic" pitchFamily="34" charset="0"/>
              </a:rPr>
              <a:t>typically</a:t>
            </a:r>
            <a:r>
              <a:rPr lang="cs-CZ" altLang="cs-CZ" sz="900" dirty="0">
                <a:latin typeface="Century Gothic" pitchFamily="34" charset="0"/>
              </a:rPr>
              <a:t> 1–10  10-9 </a:t>
            </a:r>
            <a:r>
              <a:rPr lang="cs-CZ" altLang="cs-CZ" sz="900" dirty="0" err="1">
                <a:latin typeface="Century Gothic" pitchFamily="34" charset="0"/>
              </a:rPr>
              <a:t>seconds</a:t>
            </a:r>
            <a:r>
              <a:rPr lang="cs-CZ" altLang="cs-CZ" sz="900" dirty="0">
                <a:latin typeface="Century Gothic" pitchFamily="34" charset="0"/>
              </a:rPr>
              <a:t>). </a:t>
            </a:r>
            <a:r>
              <a:rPr lang="cs-CZ" altLang="cs-CZ" sz="900" dirty="0" err="1">
                <a:latin typeface="Century Gothic" pitchFamily="34" charset="0"/>
              </a:rPr>
              <a:t>During</a:t>
            </a:r>
            <a:r>
              <a:rPr lang="cs-CZ" altLang="cs-CZ" sz="900" dirty="0">
                <a:latin typeface="Century Gothic" pitchFamily="34" charset="0"/>
              </a:rPr>
              <a:t>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time</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a:t>
            </a:r>
            <a:r>
              <a:rPr lang="cs-CZ" altLang="cs-CZ" sz="900" dirty="0" err="1">
                <a:latin typeface="Century Gothic" pitchFamily="34" charset="0"/>
              </a:rPr>
              <a:t>undergoes</a:t>
            </a:r>
            <a:r>
              <a:rPr lang="cs-CZ" altLang="cs-CZ" sz="900" dirty="0">
                <a:latin typeface="Century Gothic" pitchFamily="34" charset="0"/>
              </a:rPr>
              <a:t> </a:t>
            </a:r>
            <a:r>
              <a:rPr lang="cs-CZ" altLang="cs-CZ" sz="900" dirty="0" err="1">
                <a:latin typeface="Century Gothic" pitchFamily="34" charset="0"/>
              </a:rPr>
              <a:t>conformational</a:t>
            </a:r>
            <a:r>
              <a:rPr lang="cs-CZ" altLang="cs-CZ" sz="900" dirty="0">
                <a:latin typeface="Century Gothic" pitchFamily="34" charset="0"/>
              </a:rPr>
              <a:t> </a:t>
            </a:r>
            <a:r>
              <a:rPr lang="cs-CZ" altLang="cs-CZ" sz="900" dirty="0" err="1">
                <a:latin typeface="Century Gothic" pitchFamily="34" charset="0"/>
              </a:rPr>
              <a:t>changes</a:t>
            </a:r>
            <a:r>
              <a:rPr lang="cs-CZ" altLang="cs-CZ" sz="900" dirty="0">
                <a:latin typeface="Century Gothic" pitchFamily="34" charset="0"/>
              </a:rPr>
              <a:t> and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also</a:t>
            </a:r>
            <a:r>
              <a:rPr lang="cs-CZ" altLang="cs-CZ" sz="900" dirty="0">
                <a:latin typeface="Century Gothic" pitchFamily="34" charset="0"/>
              </a:rPr>
              <a:t> </a:t>
            </a:r>
            <a:r>
              <a:rPr lang="cs-CZ" altLang="cs-CZ" sz="900" dirty="0" err="1">
                <a:latin typeface="Century Gothic" pitchFamily="34" charset="0"/>
              </a:rPr>
              <a:t>subject</a:t>
            </a:r>
            <a:r>
              <a:rPr lang="cs-CZ" altLang="cs-CZ" sz="900" dirty="0">
                <a:latin typeface="Century Gothic" pitchFamily="34" charset="0"/>
              </a:rPr>
              <a:t> to a </a:t>
            </a:r>
            <a:r>
              <a:rPr lang="cs-CZ" altLang="cs-CZ" sz="900" dirty="0" err="1">
                <a:latin typeface="Century Gothic" pitchFamily="34" charset="0"/>
              </a:rPr>
              <a:t>multitude</a:t>
            </a:r>
            <a:r>
              <a:rPr lang="cs-CZ" altLang="cs-CZ" sz="900" dirty="0">
                <a:latin typeface="Century Gothic" pitchFamily="34" charset="0"/>
              </a:rPr>
              <a:t> of </a:t>
            </a:r>
            <a:r>
              <a:rPr lang="cs-CZ" altLang="cs-CZ" sz="900" dirty="0" err="1">
                <a:latin typeface="Century Gothic" pitchFamily="34" charset="0"/>
              </a:rPr>
              <a:t>possible</a:t>
            </a:r>
            <a:r>
              <a:rPr lang="cs-CZ" altLang="cs-CZ" sz="900" dirty="0">
                <a:latin typeface="Century Gothic" pitchFamily="34" charset="0"/>
              </a:rPr>
              <a:t> </a:t>
            </a:r>
            <a:r>
              <a:rPr lang="cs-CZ" altLang="cs-CZ" sz="900" dirty="0" err="1">
                <a:latin typeface="Century Gothic" pitchFamily="34" charset="0"/>
              </a:rPr>
              <a:t>interactions</a:t>
            </a:r>
            <a:r>
              <a:rPr lang="cs-CZ" altLang="cs-CZ" sz="900" dirty="0">
                <a:latin typeface="Century Gothic" pitchFamily="34" charset="0"/>
              </a:rPr>
              <a:t> </a:t>
            </a:r>
            <a:r>
              <a:rPr lang="cs-CZ" altLang="cs-CZ" sz="900" dirty="0" err="1">
                <a:latin typeface="Century Gothic" pitchFamily="34" charset="0"/>
              </a:rPr>
              <a:t>with</a:t>
            </a:r>
            <a:r>
              <a:rPr lang="cs-CZ" altLang="cs-CZ" sz="900" dirty="0">
                <a:latin typeface="Century Gothic" pitchFamily="34" charset="0"/>
              </a:rPr>
              <a:t> </a:t>
            </a:r>
            <a:r>
              <a:rPr lang="cs-CZ" altLang="cs-CZ" sz="900" dirty="0" err="1">
                <a:latin typeface="Century Gothic" pitchFamily="34" charset="0"/>
              </a:rPr>
              <a:t>its</a:t>
            </a:r>
            <a:r>
              <a:rPr lang="cs-CZ" altLang="cs-CZ" sz="900" dirty="0">
                <a:latin typeface="Century Gothic" pitchFamily="34" charset="0"/>
              </a:rPr>
              <a:t> </a:t>
            </a:r>
            <a:r>
              <a:rPr lang="cs-CZ" altLang="cs-CZ" sz="900" dirty="0" err="1">
                <a:latin typeface="Century Gothic" pitchFamily="34" charset="0"/>
              </a:rPr>
              <a:t>molecular</a:t>
            </a:r>
            <a:r>
              <a:rPr lang="cs-CZ" altLang="cs-CZ" sz="900" dirty="0">
                <a:latin typeface="Century Gothic" pitchFamily="34" charset="0"/>
              </a:rPr>
              <a:t> </a:t>
            </a:r>
            <a:r>
              <a:rPr lang="cs-CZ" altLang="cs-CZ" sz="900" dirty="0" err="1">
                <a:latin typeface="Century Gothic" pitchFamily="34" charset="0"/>
              </a:rPr>
              <a:t>environment</a:t>
            </a:r>
            <a:r>
              <a:rPr lang="cs-CZ" altLang="cs-CZ" sz="900" dirty="0">
                <a:latin typeface="Century Gothic" pitchFamily="34" charset="0"/>
              </a:rPr>
              <a:t>. These </a:t>
            </a:r>
            <a:r>
              <a:rPr lang="cs-CZ" altLang="cs-CZ" sz="900" dirty="0" err="1">
                <a:latin typeface="Century Gothic" pitchFamily="34" charset="0"/>
              </a:rPr>
              <a:t>processes</a:t>
            </a:r>
            <a:r>
              <a:rPr lang="cs-CZ" altLang="cs-CZ" sz="900" dirty="0">
                <a:latin typeface="Century Gothic" pitchFamily="34" charset="0"/>
              </a:rPr>
              <a:t> </a:t>
            </a:r>
            <a:r>
              <a:rPr lang="cs-CZ" altLang="cs-CZ" sz="900" dirty="0" err="1">
                <a:latin typeface="Century Gothic" pitchFamily="34" charset="0"/>
              </a:rPr>
              <a:t>have</a:t>
            </a:r>
            <a:r>
              <a:rPr lang="cs-CZ" altLang="cs-CZ" sz="900" dirty="0">
                <a:latin typeface="Century Gothic" pitchFamily="34" charset="0"/>
              </a:rPr>
              <a:t> </a:t>
            </a:r>
            <a:r>
              <a:rPr lang="cs-CZ" altLang="cs-CZ" sz="900" dirty="0" err="1">
                <a:latin typeface="Century Gothic" pitchFamily="34" charset="0"/>
              </a:rPr>
              <a:t>two</a:t>
            </a:r>
            <a:r>
              <a:rPr lang="cs-CZ" altLang="cs-CZ" sz="900" dirty="0">
                <a:latin typeface="Century Gothic" pitchFamily="34" charset="0"/>
              </a:rPr>
              <a:t> </a:t>
            </a:r>
            <a:r>
              <a:rPr lang="cs-CZ" altLang="cs-CZ" sz="900" dirty="0" err="1">
                <a:latin typeface="Century Gothic" pitchFamily="34" charset="0"/>
              </a:rPr>
              <a:t>important</a:t>
            </a:r>
            <a:r>
              <a:rPr lang="cs-CZ" altLang="cs-CZ" sz="900" dirty="0">
                <a:latin typeface="Century Gothic" pitchFamily="34" charset="0"/>
              </a:rPr>
              <a:t> </a:t>
            </a:r>
            <a:r>
              <a:rPr lang="cs-CZ" altLang="cs-CZ" sz="900" dirty="0" err="1">
                <a:latin typeface="Century Gothic" pitchFamily="34" charset="0"/>
              </a:rPr>
              <a:t>consequences</a:t>
            </a:r>
            <a:r>
              <a:rPr lang="cs-CZ" altLang="cs-CZ" sz="900" dirty="0">
                <a:latin typeface="Century Gothic" pitchFamily="34" charset="0"/>
              </a:rPr>
              <a:t>. </a:t>
            </a:r>
            <a:r>
              <a:rPr lang="cs-CZ" altLang="cs-CZ" sz="900" dirty="0" err="1">
                <a:latin typeface="Century Gothic" pitchFamily="34" charset="0"/>
              </a:rPr>
              <a:t>First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energy</a:t>
            </a:r>
            <a:r>
              <a:rPr lang="cs-CZ" altLang="cs-CZ" sz="900" dirty="0">
                <a:latin typeface="Century Gothic" pitchFamily="34" charset="0"/>
              </a:rPr>
              <a:t> of S1'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partially</a:t>
            </a:r>
            <a:r>
              <a:rPr lang="cs-CZ" altLang="cs-CZ" sz="900" dirty="0">
                <a:latin typeface="Century Gothic" pitchFamily="34" charset="0"/>
              </a:rPr>
              <a:t> </a:t>
            </a:r>
            <a:r>
              <a:rPr lang="cs-CZ" altLang="cs-CZ" sz="900" dirty="0" err="1">
                <a:latin typeface="Century Gothic" pitchFamily="34" charset="0"/>
              </a:rPr>
              <a:t>dissipated</a:t>
            </a:r>
            <a:r>
              <a:rPr lang="cs-CZ" altLang="cs-CZ" sz="900" dirty="0">
                <a:latin typeface="Century Gothic" pitchFamily="34" charset="0"/>
              </a:rPr>
              <a:t>, </a:t>
            </a:r>
            <a:r>
              <a:rPr lang="cs-CZ" altLang="cs-CZ" sz="900" dirty="0" err="1">
                <a:latin typeface="Century Gothic" pitchFamily="34" charset="0"/>
              </a:rPr>
              <a:t>yielding</a:t>
            </a:r>
            <a:r>
              <a:rPr lang="cs-CZ" altLang="cs-CZ" sz="900" dirty="0">
                <a:latin typeface="Century Gothic" pitchFamily="34" charset="0"/>
              </a:rPr>
              <a:t> a </a:t>
            </a:r>
            <a:r>
              <a:rPr lang="cs-CZ" altLang="cs-CZ" sz="900" dirty="0" err="1">
                <a:latin typeface="Century Gothic" pitchFamily="34" charset="0"/>
              </a:rPr>
              <a:t>relaxed</a:t>
            </a:r>
            <a:r>
              <a:rPr lang="cs-CZ" altLang="cs-CZ" sz="900" dirty="0">
                <a:latin typeface="Century Gothic" pitchFamily="34" charset="0"/>
              </a:rPr>
              <a:t> singlet </a:t>
            </a:r>
            <a:r>
              <a:rPr lang="cs-CZ" altLang="cs-CZ" sz="900" dirty="0" err="1">
                <a:latin typeface="Century Gothic" pitchFamily="34" charset="0"/>
              </a:rPr>
              <a:t>excited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(S1)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which</a:t>
            </a:r>
            <a:r>
              <a:rPr lang="cs-CZ" altLang="cs-CZ" sz="900" dirty="0">
                <a:latin typeface="Century Gothic" pitchFamily="34" charset="0"/>
              </a:rPr>
              <a:t> fluorescence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originates</a:t>
            </a:r>
            <a:r>
              <a:rPr lang="cs-CZ" altLang="cs-CZ" sz="900" dirty="0">
                <a:latin typeface="Century Gothic" pitchFamily="34" charset="0"/>
              </a:rPr>
              <a:t>. Second, not </a:t>
            </a:r>
            <a:r>
              <a:rPr lang="cs-CZ" altLang="cs-CZ" sz="900" dirty="0" err="1">
                <a:latin typeface="Century Gothic" pitchFamily="34" charset="0"/>
              </a:rPr>
              <a:t>all</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molecules</a:t>
            </a:r>
            <a:r>
              <a:rPr lang="cs-CZ" altLang="cs-CZ" sz="900" dirty="0">
                <a:latin typeface="Century Gothic" pitchFamily="34" charset="0"/>
              </a:rPr>
              <a:t> </a:t>
            </a:r>
            <a:r>
              <a:rPr lang="cs-CZ" altLang="cs-CZ" sz="900" dirty="0" err="1">
                <a:latin typeface="Century Gothic" pitchFamily="34" charset="0"/>
              </a:rPr>
              <a:t>initially</a:t>
            </a:r>
            <a:r>
              <a:rPr lang="cs-CZ" altLang="cs-CZ" sz="900" dirty="0">
                <a:latin typeface="Century Gothic" pitchFamily="34" charset="0"/>
              </a:rPr>
              <a:t> </a:t>
            </a:r>
            <a:r>
              <a:rPr lang="cs-CZ" altLang="cs-CZ" sz="900" dirty="0" err="1">
                <a:latin typeface="Century Gothic" pitchFamily="34" charset="0"/>
              </a:rPr>
              <a:t>excited</a:t>
            </a:r>
            <a:r>
              <a:rPr lang="cs-CZ" altLang="cs-CZ" sz="900" dirty="0">
                <a:latin typeface="Century Gothic" pitchFamily="34" charset="0"/>
              </a:rPr>
              <a:t> by </a:t>
            </a:r>
            <a:r>
              <a:rPr lang="cs-CZ" altLang="cs-CZ" sz="900" dirty="0" err="1">
                <a:latin typeface="Century Gothic" pitchFamily="34" charset="0"/>
              </a:rPr>
              <a:t>absorption</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1) return to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ground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(S0) by fluorescence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Other</a:t>
            </a:r>
            <a:r>
              <a:rPr lang="cs-CZ" altLang="cs-CZ" sz="900" dirty="0">
                <a:latin typeface="Century Gothic" pitchFamily="34" charset="0"/>
              </a:rPr>
              <a:t> </a:t>
            </a:r>
            <a:r>
              <a:rPr lang="cs-CZ" altLang="cs-CZ" sz="900" dirty="0" err="1">
                <a:latin typeface="Century Gothic" pitchFamily="34" charset="0"/>
              </a:rPr>
              <a:t>processes</a:t>
            </a:r>
            <a:r>
              <a:rPr lang="cs-CZ" altLang="cs-CZ" sz="900" dirty="0">
                <a:latin typeface="Century Gothic" pitchFamily="34" charset="0"/>
              </a:rPr>
              <a:t> such as </a:t>
            </a:r>
            <a:r>
              <a:rPr lang="cs-CZ" altLang="cs-CZ" sz="900" dirty="0" err="1">
                <a:latin typeface="Century Gothic" pitchFamily="34" charset="0"/>
              </a:rPr>
              <a:t>collisional</a:t>
            </a:r>
            <a:r>
              <a:rPr lang="cs-CZ" altLang="cs-CZ" sz="900" dirty="0">
                <a:latin typeface="Century Gothic" pitchFamily="34" charset="0"/>
              </a:rPr>
              <a:t> </a:t>
            </a:r>
            <a:r>
              <a:rPr lang="cs-CZ" altLang="cs-CZ" sz="900" dirty="0" err="1">
                <a:latin typeface="Century Gothic" pitchFamily="34" charset="0"/>
              </a:rPr>
              <a:t>quenching</a:t>
            </a:r>
            <a:r>
              <a:rPr lang="cs-CZ" altLang="cs-CZ" sz="900" dirty="0">
                <a:latin typeface="Century Gothic" pitchFamily="34" charset="0"/>
              </a:rPr>
              <a:t>, fluorescence </a:t>
            </a:r>
            <a:r>
              <a:rPr lang="cs-CZ" altLang="cs-CZ" sz="900" dirty="0" err="1">
                <a:latin typeface="Century Gothic" pitchFamily="34" charset="0"/>
              </a:rPr>
              <a:t>energy</a:t>
            </a:r>
            <a:r>
              <a:rPr lang="cs-CZ" altLang="cs-CZ" sz="900" dirty="0">
                <a:latin typeface="Century Gothic" pitchFamily="34" charset="0"/>
              </a:rPr>
              <a:t> transfer and </a:t>
            </a:r>
            <a:r>
              <a:rPr lang="cs-CZ" altLang="cs-CZ" sz="900" dirty="0" err="1">
                <a:latin typeface="Century Gothic" pitchFamily="34" charset="0"/>
              </a:rPr>
              <a:t>intersystem</a:t>
            </a:r>
            <a:r>
              <a:rPr lang="cs-CZ" altLang="cs-CZ" sz="900" dirty="0">
                <a:latin typeface="Century Gothic" pitchFamily="34" charset="0"/>
              </a:rPr>
              <a:t> </a:t>
            </a:r>
            <a:r>
              <a:rPr lang="cs-CZ" altLang="cs-CZ" sz="900" dirty="0" err="1">
                <a:latin typeface="Century Gothic" pitchFamily="34" charset="0"/>
              </a:rPr>
              <a:t>crossing</a:t>
            </a:r>
            <a:r>
              <a:rPr lang="cs-CZ" altLang="cs-CZ" sz="900" dirty="0">
                <a:latin typeface="Century Gothic" pitchFamily="34" charset="0"/>
              </a:rPr>
              <a:t> (</a:t>
            </a:r>
            <a:r>
              <a:rPr lang="cs-CZ" altLang="cs-CZ" sz="900" dirty="0" err="1">
                <a:latin typeface="Century Gothic" pitchFamily="34" charset="0"/>
              </a:rPr>
              <a:t>see</a:t>
            </a:r>
            <a:r>
              <a:rPr lang="cs-CZ" altLang="cs-CZ" sz="900" dirty="0">
                <a:latin typeface="Century Gothic" pitchFamily="34" charset="0"/>
              </a:rPr>
              <a:t> </a:t>
            </a:r>
            <a:r>
              <a:rPr lang="cs-CZ" altLang="cs-CZ" sz="900" dirty="0" err="1">
                <a:latin typeface="Century Gothic" pitchFamily="34" charset="0"/>
              </a:rPr>
              <a:t>below</a:t>
            </a:r>
            <a:r>
              <a:rPr lang="cs-CZ" altLang="cs-CZ" sz="900" dirty="0">
                <a:latin typeface="Century Gothic" pitchFamily="34" charset="0"/>
              </a:rPr>
              <a:t>) </a:t>
            </a:r>
            <a:r>
              <a:rPr lang="cs-CZ" altLang="cs-CZ" sz="900" dirty="0" err="1">
                <a:latin typeface="Century Gothic" pitchFamily="34" charset="0"/>
              </a:rPr>
              <a:t>may</a:t>
            </a:r>
            <a:r>
              <a:rPr lang="cs-CZ" altLang="cs-CZ" sz="900" dirty="0">
                <a:latin typeface="Century Gothic" pitchFamily="34" charset="0"/>
              </a:rPr>
              <a:t> </a:t>
            </a:r>
            <a:r>
              <a:rPr lang="cs-CZ" altLang="cs-CZ" sz="900" dirty="0" err="1">
                <a:latin typeface="Century Gothic" pitchFamily="34" charset="0"/>
              </a:rPr>
              <a:t>also</a:t>
            </a:r>
            <a:r>
              <a:rPr lang="cs-CZ" altLang="cs-CZ" sz="900" dirty="0">
                <a:latin typeface="Century Gothic" pitchFamily="34" charset="0"/>
              </a:rPr>
              <a:t> </a:t>
            </a:r>
            <a:r>
              <a:rPr lang="cs-CZ" altLang="cs-CZ" sz="900" dirty="0" err="1">
                <a:latin typeface="Century Gothic" pitchFamily="34" charset="0"/>
              </a:rPr>
              <a:t>depopulate</a:t>
            </a:r>
            <a:r>
              <a:rPr lang="cs-CZ" altLang="cs-CZ" sz="900" dirty="0">
                <a:latin typeface="Century Gothic" pitchFamily="34" charset="0"/>
              </a:rPr>
              <a:t> S1. </a:t>
            </a:r>
            <a:r>
              <a:rPr lang="cs-CZ" altLang="cs-CZ" sz="900" dirty="0" err="1">
                <a:latin typeface="Century Gothic" pitchFamily="34" charset="0"/>
              </a:rPr>
              <a:t>The</a:t>
            </a:r>
            <a:r>
              <a:rPr lang="cs-CZ" altLang="cs-CZ" sz="900" dirty="0">
                <a:latin typeface="Century Gothic" pitchFamily="34" charset="0"/>
              </a:rPr>
              <a:t> fluorescence </a:t>
            </a:r>
            <a:r>
              <a:rPr lang="cs-CZ" altLang="cs-CZ" sz="900" dirty="0" err="1">
                <a:latin typeface="Century Gothic" pitchFamily="34" charset="0"/>
              </a:rPr>
              <a:t>quantum</a:t>
            </a:r>
            <a:r>
              <a:rPr lang="cs-CZ" altLang="cs-CZ" sz="900" dirty="0">
                <a:latin typeface="Century Gothic" pitchFamily="34" charset="0"/>
              </a:rPr>
              <a:t> </a:t>
            </a:r>
            <a:r>
              <a:rPr lang="cs-CZ" altLang="cs-CZ" sz="900" dirty="0" err="1">
                <a:latin typeface="Century Gothic" pitchFamily="34" charset="0"/>
              </a:rPr>
              <a:t>yield</a:t>
            </a:r>
            <a:r>
              <a:rPr lang="cs-CZ" altLang="cs-CZ" sz="900" dirty="0">
                <a:latin typeface="Century Gothic" pitchFamily="34" charset="0"/>
              </a:rPr>
              <a:t>, </a:t>
            </a:r>
            <a:r>
              <a:rPr lang="cs-CZ" altLang="cs-CZ" sz="900" dirty="0" err="1">
                <a:latin typeface="Century Gothic" pitchFamily="34" charset="0"/>
              </a:rPr>
              <a:t>which</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ratio of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number</a:t>
            </a:r>
            <a:r>
              <a:rPr lang="cs-CZ" altLang="cs-CZ" sz="900" dirty="0">
                <a:latin typeface="Century Gothic" pitchFamily="34" charset="0"/>
              </a:rPr>
              <a:t> of fluorescence </a:t>
            </a:r>
            <a:r>
              <a:rPr lang="cs-CZ" altLang="cs-CZ" sz="900" dirty="0" err="1">
                <a:latin typeface="Century Gothic" pitchFamily="34" charset="0"/>
              </a:rPr>
              <a:t>photons</a:t>
            </a:r>
            <a:r>
              <a:rPr lang="cs-CZ" altLang="cs-CZ" sz="900" dirty="0">
                <a:latin typeface="Century Gothic" pitchFamily="34" charset="0"/>
              </a:rPr>
              <a:t> </a:t>
            </a:r>
            <a:r>
              <a:rPr lang="cs-CZ" altLang="cs-CZ" sz="900" dirty="0" err="1">
                <a:latin typeface="Century Gothic" pitchFamily="34" charset="0"/>
              </a:rPr>
              <a:t>emitted</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3) to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number</a:t>
            </a:r>
            <a:r>
              <a:rPr lang="cs-CZ" altLang="cs-CZ" sz="900" dirty="0">
                <a:latin typeface="Century Gothic" pitchFamily="34" charset="0"/>
              </a:rPr>
              <a:t> of </a:t>
            </a:r>
            <a:r>
              <a:rPr lang="cs-CZ" altLang="cs-CZ" sz="900" dirty="0" err="1">
                <a:latin typeface="Century Gothic" pitchFamily="34" charset="0"/>
              </a:rPr>
              <a:t>photons</a:t>
            </a:r>
            <a:r>
              <a:rPr lang="cs-CZ" altLang="cs-CZ" sz="900" dirty="0">
                <a:latin typeface="Century Gothic" pitchFamily="34" charset="0"/>
              </a:rPr>
              <a:t> </a:t>
            </a:r>
            <a:r>
              <a:rPr lang="cs-CZ" altLang="cs-CZ" sz="900" dirty="0" err="1">
                <a:latin typeface="Century Gothic" pitchFamily="34" charset="0"/>
              </a:rPr>
              <a:t>absorbed</a:t>
            </a:r>
            <a:r>
              <a:rPr lang="cs-CZ" altLang="cs-CZ" sz="900" dirty="0">
                <a:latin typeface="Century Gothic" pitchFamily="34" charset="0"/>
              </a:rPr>
              <a:t> (</a:t>
            </a:r>
            <a:r>
              <a:rPr lang="cs-CZ" altLang="cs-CZ" sz="900" dirty="0" err="1">
                <a:latin typeface="Century Gothic" pitchFamily="34" charset="0"/>
              </a:rPr>
              <a:t>Stage</a:t>
            </a:r>
            <a:r>
              <a:rPr lang="cs-CZ" altLang="cs-CZ" sz="900" dirty="0">
                <a:latin typeface="Century Gothic" pitchFamily="34" charset="0"/>
              </a:rPr>
              <a:t> 1), </a:t>
            </a:r>
            <a:r>
              <a:rPr lang="cs-CZ" altLang="cs-CZ" sz="900" dirty="0" err="1">
                <a:latin typeface="Century Gothic" pitchFamily="34" charset="0"/>
              </a:rPr>
              <a:t>is</a:t>
            </a:r>
            <a:r>
              <a:rPr lang="cs-CZ" altLang="cs-CZ" sz="900" dirty="0">
                <a:latin typeface="Century Gothic" pitchFamily="34" charset="0"/>
              </a:rPr>
              <a:t> a </a:t>
            </a:r>
            <a:r>
              <a:rPr lang="cs-CZ" altLang="cs-CZ" sz="900" dirty="0" err="1">
                <a:latin typeface="Century Gothic" pitchFamily="34" charset="0"/>
              </a:rPr>
              <a:t>measure</a:t>
            </a:r>
            <a:r>
              <a:rPr lang="cs-CZ" altLang="cs-CZ" sz="900" dirty="0">
                <a:latin typeface="Century Gothic" pitchFamily="34" charset="0"/>
              </a:rPr>
              <a:t> of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relative</a:t>
            </a:r>
            <a:r>
              <a:rPr lang="cs-CZ" altLang="cs-CZ" sz="900" dirty="0">
                <a:latin typeface="Century Gothic" pitchFamily="34" charset="0"/>
              </a:rPr>
              <a:t> </a:t>
            </a:r>
            <a:r>
              <a:rPr lang="cs-CZ" altLang="cs-CZ" sz="900" dirty="0" err="1">
                <a:latin typeface="Century Gothic" pitchFamily="34" charset="0"/>
              </a:rPr>
              <a:t>extent</a:t>
            </a:r>
            <a:r>
              <a:rPr lang="cs-CZ" altLang="cs-CZ" sz="900" dirty="0">
                <a:latin typeface="Century Gothic" pitchFamily="34" charset="0"/>
              </a:rPr>
              <a:t> to </a:t>
            </a:r>
            <a:r>
              <a:rPr lang="cs-CZ" altLang="cs-CZ" sz="900" dirty="0" err="1">
                <a:latin typeface="Century Gothic" pitchFamily="34" charset="0"/>
              </a:rPr>
              <a:t>which</a:t>
            </a:r>
            <a:r>
              <a:rPr lang="cs-CZ" altLang="cs-CZ" sz="900" dirty="0">
                <a:latin typeface="Century Gothic" pitchFamily="34" charset="0"/>
              </a:rPr>
              <a:t> these </a:t>
            </a:r>
            <a:r>
              <a:rPr lang="cs-CZ" altLang="cs-CZ" sz="900" dirty="0" err="1">
                <a:latin typeface="Century Gothic" pitchFamily="34" charset="0"/>
              </a:rPr>
              <a:t>processes</a:t>
            </a:r>
            <a:r>
              <a:rPr lang="cs-CZ" altLang="cs-CZ" sz="900" dirty="0">
                <a:latin typeface="Century Gothic" pitchFamily="34" charset="0"/>
              </a:rPr>
              <a:t> </a:t>
            </a:r>
            <a:r>
              <a:rPr lang="cs-CZ" altLang="cs-CZ" sz="900" dirty="0" err="1">
                <a:latin typeface="Century Gothic" pitchFamily="34" charset="0"/>
              </a:rPr>
              <a:t>occur</a:t>
            </a:r>
            <a:r>
              <a:rPr lang="cs-CZ" altLang="cs-CZ" sz="900" dirty="0">
                <a:latin typeface="Century Gothic" pitchFamily="34" charset="0"/>
              </a:rPr>
              <a:t>. </a:t>
            </a:r>
          </a:p>
          <a:p>
            <a:pPr algn="just">
              <a:spcBef>
                <a:spcPct val="0"/>
              </a:spcBef>
              <a:buClrTx/>
              <a:buSzTx/>
              <a:buFontTx/>
              <a:buNone/>
            </a:pPr>
            <a:endParaRPr lang="cs-CZ" altLang="cs-CZ" sz="900" b="1" dirty="0">
              <a:latin typeface="Century Gothic" pitchFamily="34" charset="0"/>
            </a:endParaRPr>
          </a:p>
          <a:p>
            <a:pPr algn="just">
              <a:spcBef>
                <a:spcPct val="0"/>
              </a:spcBef>
              <a:buClrTx/>
              <a:buSzTx/>
              <a:buFontTx/>
              <a:buNone/>
            </a:pPr>
            <a:r>
              <a:rPr lang="cs-CZ" altLang="cs-CZ" sz="900" b="1" dirty="0" err="1">
                <a:latin typeface="Century Gothic" pitchFamily="34" charset="0"/>
              </a:rPr>
              <a:t>Stage</a:t>
            </a:r>
            <a:r>
              <a:rPr lang="cs-CZ" altLang="cs-CZ" sz="900" b="1" dirty="0">
                <a:latin typeface="Century Gothic" pitchFamily="34" charset="0"/>
              </a:rPr>
              <a:t> 3 : Fluorescence </a:t>
            </a:r>
            <a:r>
              <a:rPr lang="cs-CZ" altLang="cs-CZ" sz="900" b="1" dirty="0" err="1">
                <a:latin typeface="Century Gothic" pitchFamily="34" charset="0"/>
              </a:rPr>
              <a:t>Emission</a:t>
            </a:r>
            <a:endParaRPr lang="cs-CZ" altLang="cs-CZ" sz="900" dirty="0">
              <a:latin typeface="Century Gothic" pitchFamily="34" charset="0"/>
            </a:endParaRPr>
          </a:p>
          <a:p>
            <a:pPr algn="just">
              <a:spcBef>
                <a:spcPct val="0"/>
              </a:spcBef>
              <a:buClrTx/>
              <a:buSzTx/>
              <a:buFontTx/>
              <a:buNone/>
            </a:pPr>
            <a:endParaRPr lang="cs-CZ" altLang="cs-CZ" sz="900" dirty="0">
              <a:latin typeface="Century Gothic" pitchFamily="34" charset="0"/>
            </a:endParaRPr>
          </a:p>
          <a:p>
            <a:pPr algn="just">
              <a:spcBef>
                <a:spcPct val="0"/>
              </a:spcBef>
              <a:buClrTx/>
              <a:buSzTx/>
              <a:buFontTx/>
              <a:buNone/>
            </a:pPr>
            <a:r>
              <a:rPr lang="cs-CZ" altLang="cs-CZ" sz="900" dirty="0">
                <a:latin typeface="Century Gothic" pitchFamily="34" charset="0"/>
              </a:rPr>
              <a:t>A </a:t>
            </a:r>
            <a:r>
              <a:rPr lang="cs-CZ" altLang="cs-CZ" sz="900" dirty="0" err="1">
                <a:latin typeface="Century Gothic" pitchFamily="34" charset="0"/>
              </a:rPr>
              <a:t>photon</a:t>
            </a:r>
            <a:r>
              <a:rPr lang="cs-CZ" altLang="cs-CZ" sz="900" dirty="0">
                <a:latin typeface="Century Gothic" pitchFamily="34" charset="0"/>
              </a:rPr>
              <a:t> of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hvEM</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emitted</a:t>
            </a:r>
            <a:r>
              <a:rPr lang="cs-CZ" altLang="cs-CZ" sz="900" dirty="0">
                <a:latin typeface="Century Gothic" pitchFamily="34" charset="0"/>
              </a:rPr>
              <a:t>, </a:t>
            </a:r>
            <a:r>
              <a:rPr lang="cs-CZ" altLang="cs-CZ" sz="900" dirty="0" err="1">
                <a:latin typeface="Century Gothic" pitchFamily="34" charset="0"/>
              </a:rPr>
              <a:t>returning</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fluorophore</a:t>
            </a:r>
            <a:r>
              <a:rPr lang="cs-CZ" altLang="cs-CZ" sz="900" dirty="0">
                <a:latin typeface="Century Gothic" pitchFamily="34" charset="0"/>
              </a:rPr>
              <a:t> to </a:t>
            </a:r>
            <a:r>
              <a:rPr lang="cs-CZ" altLang="cs-CZ" sz="900" dirty="0" err="1">
                <a:latin typeface="Century Gothic" pitchFamily="34" charset="0"/>
              </a:rPr>
              <a:t>its</a:t>
            </a:r>
            <a:r>
              <a:rPr lang="cs-CZ" altLang="cs-CZ" sz="900" dirty="0">
                <a:latin typeface="Century Gothic" pitchFamily="34" charset="0"/>
              </a:rPr>
              <a:t> </a:t>
            </a:r>
            <a:r>
              <a:rPr lang="cs-CZ" altLang="cs-CZ" sz="900" dirty="0" err="1">
                <a:latin typeface="Century Gothic" pitchFamily="34" charset="0"/>
              </a:rPr>
              <a:t>ground</a:t>
            </a:r>
            <a:r>
              <a:rPr lang="cs-CZ" altLang="cs-CZ" sz="900" dirty="0">
                <a:latin typeface="Century Gothic" pitchFamily="34" charset="0"/>
              </a:rPr>
              <a:t> </a:t>
            </a:r>
            <a:r>
              <a:rPr lang="cs-CZ" altLang="cs-CZ" sz="900" dirty="0" err="1">
                <a:latin typeface="Century Gothic" pitchFamily="34" charset="0"/>
              </a:rPr>
              <a:t>state</a:t>
            </a:r>
            <a:r>
              <a:rPr lang="cs-CZ" altLang="cs-CZ" sz="900" dirty="0">
                <a:latin typeface="Century Gothic" pitchFamily="34" charset="0"/>
              </a:rPr>
              <a:t> S0. </a:t>
            </a:r>
            <a:r>
              <a:rPr lang="cs-CZ" altLang="cs-CZ" sz="900" dirty="0" err="1">
                <a:latin typeface="Century Gothic" pitchFamily="34" charset="0"/>
              </a:rPr>
              <a:t>Due</a:t>
            </a:r>
            <a:r>
              <a:rPr lang="cs-CZ" altLang="cs-CZ" sz="900" dirty="0">
                <a:latin typeface="Century Gothic" pitchFamily="34" charset="0"/>
              </a:rPr>
              <a:t> to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dissipation</a:t>
            </a:r>
            <a:r>
              <a:rPr lang="cs-CZ" altLang="cs-CZ" sz="900" dirty="0">
                <a:latin typeface="Century Gothic" pitchFamily="34" charset="0"/>
              </a:rPr>
              <a:t> </a:t>
            </a:r>
            <a:r>
              <a:rPr lang="cs-CZ" altLang="cs-CZ" sz="900" dirty="0" err="1">
                <a:latin typeface="Century Gothic" pitchFamily="34" charset="0"/>
              </a:rPr>
              <a:t>during</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excited-state</a:t>
            </a:r>
            <a:r>
              <a:rPr lang="cs-CZ" altLang="cs-CZ" sz="900" dirty="0">
                <a:latin typeface="Century Gothic" pitchFamily="34" charset="0"/>
              </a:rPr>
              <a:t> </a:t>
            </a:r>
            <a:r>
              <a:rPr lang="cs-CZ" altLang="cs-CZ" sz="900" dirty="0" err="1">
                <a:latin typeface="Century Gothic" pitchFamily="34" charset="0"/>
              </a:rPr>
              <a:t>lifetime</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energy</a:t>
            </a:r>
            <a:r>
              <a:rPr lang="cs-CZ" altLang="cs-CZ" sz="900" dirty="0">
                <a:latin typeface="Century Gothic" pitchFamily="34" charset="0"/>
              </a:rPr>
              <a:t> of </a:t>
            </a:r>
            <a:r>
              <a:rPr lang="cs-CZ" altLang="cs-CZ" sz="900" dirty="0" err="1">
                <a:latin typeface="Century Gothic" pitchFamily="34" charset="0"/>
              </a:rPr>
              <a:t>this</a:t>
            </a:r>
            <a:r>
              <a:rPr lang="cs-CZ" altLang="cs-CZ" sz="900" dirty="0">
                <a:latin typeface="Century Gothic" pitchFamily="34" charset="0"/>
              </a:rPr>
              <a:t> </a:t>
            </a:r>
            <a:r>
              <a:rPr lang="cs-CZ" altLang="cs-CZ" sz="900" dirty="0" err="1">
                <a:latin typeface="Century Gothic" pitchFamily="34" charset="0"/>
              </a:rPr>
              <a:t>photon</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lower</a:t>
            </a:r>
            <a:r>
              <a:rPr lang="cs-CZ" altLang="cs-CZ" sz="900" dirty="0">
                <a:latin typeface="Century Gothic" pitchFamily="34" charset="0"/>
              </a:rPr>
              <a:t>, and </a:t>
            </a:r>
            <a:r>
              <a:rPr lang="cs-CZ" altLang="cs-CZ" sz="900" dirty="0" err="1">
                <a:latin typeface="Century Gothic" pitchFamily="34" charset="0"/>
              </a:rPr>
              <a:t>therefore</a:t>
            </a:r>
            <a:r>
              <a:rPr lang="cs-CZ" altLang="cs-CZ" sz="900" dirty="0">
                <a:latin typeface="Century Gothic" pitchFamily="34" charset="0"/>
              </a:rPr>
              <a:t> of </a:t>
            </a:r>
            <a:r>
              <a:rPr lang="cs-CZ" altLang="cs-CZ" sz="900" dirty="0" err="1">
                <a:latin typeface="Century Gothic" pitchFamily="34" charset="0"/>
              </a:rPr>
              <a:t>longer</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r>
              <a:rPr lang="cs-CZ" altLang="cs-CZ" sz="900" dirty="0" err="1">
                <a:latin typeface="Century Gothic" pitchFamily="34" charset="0"/>
              </a:rPr>
              <a:t>than</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excitation</a:t>
            </a:r>
            <a:r>
              <a:rPr lang="cs-CZ" altLang="cs-CZ" sz="900" dirty="0">
                <a:latin typeface="Century Gothic" pitchFamily="34" charset="0"/>
              </a:rPr>
              <a:t> </a:t>
            </a:r>
            <a:r>
              <a:rPr lang="cs-CZ" altLang="cs-CZ" sz="900" dirty="0" err="1">
                <a:latin typeface="Century Gothic" pitchFamily="34" charset="0"/>
              </a:rPr>
              <a:t>photon</a:t>
            </a:r>
            <a:r>
              <a:rPr lang="cs-CZ" altLang="cs-CZ" sz="900" dirty="0">
                <a:latin typeface="Century Gothic" pitchFamily="34" charset="0"/>
              </a:rPr>
              <a:t> </a:t>
            </a:r>
            <a:r>
              <a:rPr lang="cs-CZ" altLang="cs-CZ" sz="900" dirty="0" err="1">
                <a:latin typeface="Century Gothic" pitchFamily="34" charset="0"/>
              </a:rPr>
              <a:t>hvEX</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difference</a:t>
            </a:r>
            <a:r>
              <a:rPr lang="cs-CZ" altLang="cs-CZ" sz="900" dirty="0">
                <a:latin typeface="Century Gothic" pitchFamily="34" charset="0"/>
              </a:rPr>
              <a:t> in </a:t>
            </a:r>
            <a:r>
              <a:rPr lang="cs-CZ" altLang="cs-CZ" sz="900" dirty="0" err="1">
                <a:latin typeface="Century Gothic" pitchFamily="34" charset="0"/>
              </a:rPr>
              <a:t>energy</a:t>
            </a:r>
            <a:r>
              <a:rPr lang="cs-CZ" altLang="cs-CZ" sz="900" dirty="0">
                <a:latin typeface="Century Gothic" pitchFamily="34" charset="0"/>
              </a:rPr>
              <a:t> </a:t>
            </a:r>
            <a:r>
              <a:rPr lang="cs-CZ" altLang="cs-CZ" sz="900" dirty="0" err="1">
                <a:latin typeface="Century Gothic" pitchFamily="34" charset="0"/>
              </a:rPr>
              <a:t>or</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r>
              <a:rPr lang="cs-CZ" altLang="cs-CZ" sz="900" dirty="0" err="1">
                <a:latin typeface="Century Gothic" pitchFamily="34" charset="0"/>
              </a:rPr>
              <a:t>represented</a:t>
            </a:r>
            <a:r>
              <a:rPr lang="cs-CZ" altLang="cs-CZ" sz="900" dirty="0">
                <a:latin typeface="Century Gothic" pitchFamily="34" charset="0"/>
              </a:rPr>
              <a:t> by (</a:t>
            </a:r>
            <a:r>
              <a:rPr lang="cs-CZ" altLang="cs-CZ" sz="900" dirty="0" err="1">
                <a:latin typeface="Century Gothic" pitchFamily="34" charset="0"/>
              </a:rPr>
              <a:t>hvEX</a:t>
            </a:r>
            <a:r>
              <a:rPr lang="cs-CZ" altLang="cs-CZ" sz="900" dirty="0">
                <a:latin typeface="Century Gothic" pitchFamily="34" charset="0"/>
              </a:rPr>
              <a:t>–</a:t>
            </a:r>
            <a:r>
              <a:rPr lang="cs-CZ" altLang="cs-CZ" sz="900" dirty="0" err="1">
                <a:latin typeface="Century Gothic" pitchFamily="34" charset="0"/>
              </a:rPr>
              <a:t>hvEM</a:t>
            </a:r>
            <a:r>
              <a:rPr lang="cs-CZ" altLang="cs-CZ" sz="900" dirty="0">
                <a:latin typeface="Century Gothic" pitchFamily="34" charset="0"/>
              </a:rPr>
              <a: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called</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b="1" dirty="0" err="1">
                <a:solidFill>
                  <a:srgbClr val="FF0000"/>
                </a:solidFill>
                <a:latin typeface="Century Gothic" pitchFamily="34" charset="0"/>
              </a:rPr>
              <a:t>Stokes</a:t>
            </a:r>
            <a:r>
              <a:rPr lang="cs-CZ" altLang="cs-CZ" sz="900" b="1" dirty="0">
                <a:solidFill>
                  <a:srgbClr val="FF0000"/>
                </a:solidFill>
                <a:latin typeface="Century Gothic" pitchFamily="34" charset="0"/>
              </a:rPr>
              <a:t> shift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Stokes</a:t>
            </a:r>
            <a:r>
              <a:rPr lang="cs-CZ" altLang="cs-CZ" sz="900" dirty="0">
                <a:latin typeface="Century Gothic" pitchFamily="34" charset="0"/>
              </a:rPr>
              <a:t> shift </a:t>
            </a:r>
            <a:r>
              <a:rPr lang="cs-CZ" altLang="cs-CZ" sz="900" dirty="0" err="1">
                <a:latin typeface="Century Gothic" pitchFamily="34" charset="0"/>
              </a:rPr>
              <a:t>is</a:t>
            </a:r>
            <a:r>
              <a:rPr lang="cs-CZ" altLang="cs-CZ" sz="900" dirty="0">
                <a:latin typeface="Century Gothic" pitchFamily="34" charset="0"/>
              </a:rPr>
              <a:t> </a:t>
            </a:r>
            <a:r>
              <a:rPr lang="cs-CZ" altLang="cs-CZ" sz="900" dirty="0" err="1">
                <a:latin typeface="Century Gothic" pitchFamily="34" charset="0"/>
              </a:rPr>
              <a:t>fundamental</a:t>
            </a:r>
            <a:r>
              <a:rPr lang="cs-CZ" altLang="cs-CZ" sz="900" dirty="0">
                <a:latin typeface="Century Gothic" pitchFamily="34" charset="0"/>
              </a:rPr>
              <a:t> to </a:t>
            </a:r>
            <a:r>
              <a:rPr lang="cs-CZ" altLang="cs-CZ" sz="900" dirty="0" err="1">
                <a:latin typeface="Century Gothic" pitchFamily="34" charset="0"/>
              </a:rPr>
              <a:t>the</a:t>
            </a:r>
            <a:r>
              <a:rPr lang="cs-CZ" altLang="cs-CZ" sz="900" dirty="0">
                <a:latin typeface="Century Gothic" pitchFamily="34" charset="0"/>
              </a:rPr>
              <a:t> sensitivity of fluorescence </a:t>
            </a:r>
            <a:r>
              <a:rPr lang="cs-CZ" altLang="cs-CZ" sz="900" dirty="0" err="1">
                <a:latin typeface="Century Gothic" pitchFamily="34" charset="0"/>
              </a:rPr>
              <a:t>techniques</a:t>
            </a:r>
            <a:r>
              <a:rPr lang="cs-CZ" altLang="cs-CZ" sz="900" dirty="0">
                <a:latin typeface="Century Gothic" pitchFamily="34" charset="0"/>
              </a:rPr>
              <a:t> </a:t>
            </a:r>
            <a:r>
              <a:rPr lang="cs-CZ" altLang="cs-CZ" sz="900" dirty="0" err="1">
                <a:latin typeface="Century Gothic" pitchFamily="34" charset="0"/>
              </a:rPr>
              <a:t>because</a:t>
            </a:r>
            <a:r>
              <a:rPr lang="cs-CZ" altLang="cs-CZ" sz="900" dirty="0">
                <a:latin typeface="Century Gothic" pitchFamily="34" charset="0"/>
              </a:rPr>
              <a:t> </a:t>
            </a:r>
            <a:r>
              <a:rPr lang="cs-CZ" altLang="cs-CZ" sz="900" dirty="0" err="1">
                <a:latin typeface="Century Gothic" pitchFamily="34" charset="0"/>
              </a:rPr>
              <a:t>it</a:t>
            </a:r>
            <a:r>
              <a:rPr lang="cs-CZ" altLang="cs-CZ" sz="900" dirty="0">
                <a:latin typeface="Century Gothic" pitchFamily="34" charset="0"/>
              </a:rPr>
              <a:t> </a:t>
            </a:r>
            <a:r>
              <a:rPr lang="cs-CZ" altLang="cs-CZ" sz="900" dirty="0" err="1">
                <a:latin typeface="Century Gothic" pitchFamily="34" charset="0"/>
              </a:rPr>
              <a:t>allows</a:t>
            </a:r>
            <a:r>
              <a:rPr lang="cs-CZ" altLang="cs-CZ" sz="900" dirty="0">
                <a:latin typeface="Century Gothic" pitchFamily="34" charset="0"/>
              </a:rPr>
              <a:t> </a:t>
            </a:r>
            <a:r>
              <a:rPr lang="cs-CZ" altLang="cs-CZ" sz="900" dirty="0" err="1">
                <a:latin typeface="Century Gothic" pitchFamily="34" charset="0"/>
              </a:rPr>
              <a:t>emission</a:t>
            </a:r>
            <a:r>
              <a:rPr lang="cs-CZ" altLang="cs-CZ" sz="900" dirty="0">
                <a:latin typeface="Century Gothic" pitchFamily="34" charset="0"/>
              </a:rPr>
              <a:t> </a:t>
            </a:r>
            <a:r>
              <a:rPr lang="cs-CZ" altLang="cs-CZ" sz="900" dirty="0" err="1">
                <a:latin typeface="Century Gothic" pitchFamily="34" charset="0"/>
              </a:rPr>
              <a:t>photons</a:t>
            </a:r>
            <a:r>
              <a:rPr lang="cs-CZ" altLang="cs-CZ" sz="900" dirty="0">
                <a:latin typeface="Century Gothic" pitchFamily="34" charset="0"/>
              </a:rPr>
              <a:t> to </a:t>
            </a:r>
            <a:r>
              <a:rPr lang="cs-CZ" altLang="cs-CZ" sz="900" dirty="0" err="1">
                <a:latin typeface="Century Gothic" pitchFamily="34" charset="0"/>
              </a:rPr>
              <a:t>be</a:t>
            </a:r>
            <a:r>
              <a:rPr lang="cs-CZ" altLang="cs-CZ" sz="900" dirty="0">
                <a:latin typeface="Century Gothic" pitchFamily="34" charset="0"/>
              </a:rPr>
              <a:t> </a:t>
            </a:r>
            <a:r>
              <a:rPr lang="cs-CZ" altLang="cs-CZ" sz="900" dirty="0" err="1">
                <a:latin typeface="Century Gothic" pitchFamily="34" charset="0"/>
              </a:rPr>
              <a:t>detected</a:t>
            </a:r>
            <a:r>
              <a:rPr lang="cs-CZ" altLang="cs-CZ" sz="900" dirty="0">
                <a:latin typeface="Century Gothic" pitchFamily="34" charset="0"/>
              </a:rPr>
              <a:t> </a:t>
            </a:r>
            <a:r>
              <a:rPr lang="cs-CZ" altLang="cs-CZ" sz="900" dirty="0" err="1">
                <a:latin typeface="Century Gothic" pitchFamily="34" charset="0"/>
              </a:rPr>
              <a:t>against</a:t>
            </a:r>
            <a:r>
              <a:rPr lang="cs-CZ" altLang="cs-CZ" sz="900" dirty="0">
                <a:latin typeface="Century Gothic" pitchFamily="34" charset="0"/>
              </a:rPr>
              <a:t> a </a:t>
            </a:r>
            <a:r>
              <a:rPr lang="cs-CZ" altLang="cs-CZ" sz="900" dirty="0" err="1">
                <a:latin typeface="Century Gothic" pitchFamily="34" charset="0"/>
              </a:rPr>
              <a:t>low</a:t>
            </a:r>
            <a:r>
              <a:rPr lang="cs-CZ" altLang="cs-CZ" sz="900" dirty="0">
                <a:latin typeface="Century Gothic" pitchFamily="34" charset="0"/>
              </a:rPr>
              <a:t> background, </a:t>
            </a:r>
            <a:r>
              <a:rPr lang="cs-CZ" altLang="cs-CZ" sz="900" dirty="0" err="1">
                <a:latin typeface="Century Gothic" pitchFamily="34" charset="0"/>
              </a:rPr>
              <a:t>isolated</a:t>
            </a:r>
            <a:r>
              <a:rPr lang="cs-CZ" altLang="cs-CZ" sz="900" dirty="0">
                <a:latin typeface="Century Gothic" pitchFamily="34" charset="0"/>
              </a:rPr>
              <a:t> </a:t>
            </a:r>
            <a:r>
              <a:rPr lang="cs-CZ" altLang="cs-CZ" sz="900" dirty="0" err="1">
                <a:latin typeface="Century Gothic" pitchFamily="34" charset="0"/>
              </a:rPr>
              <a:t>from</a:t>
            </a:r>
            <a:r>
              <a:rPr lang="cs-CZ" altLang="cs-CZ" sz="900" dirty="0">
                <a:latin typeface="Century Gothic" pitchFamily="34" charset="0"/>
              </a:rPr>
              <a:t> </a:t>
            </a:r>
            <a:r>
              <a:rPr lang="cs-CZ" altLang="cs-CZ" sz="900" dirty="0" err="1">
                <a:latin typeface="Century Gothic" pitchFamily="34" charset="0"/>
              </a:rPr>
              <a:t>excitation</a:t>
            </a:r>
            <a:r>
              <a:rPr lang="cs-CZ" altLang="cs-CZ" sz="900" dirty="0">
                <a:latin typeface="Century Gothic" pitchFamily="34" charset="0"/>
              </a:rPr>
              <a:t> </a:t>
            </a:r>
            <a:r>
              <a:rPr lang="cs-CZ" altLang="cs-CZ" sz="900" dirty="0" err="1">
                <a:latin typeface="Century Gothic" pitchFamily="34" charset="0"/>
              </a:rPr>
              <a:t>photons</a:t>
            </a:r>
            <a:r>
              <a:rPr lang="cs-CZ" altLang="cs-CZ" sz="900" dirty="0">
                <a:latin typeface="Century Gothic" pitchFamily="34" charset="0"/>
              </a:rPr>
              <a:t>. In </a:t>
            </a:r>
            <a:r>
              <a:rPr lang="cs-CZ" altLang="cs-CZ" sz="900" dirty="0" err="1">
                <a:latin typeface="Century Gothic" pitchFamily="34" charset="0"/>
              </a:rPr>
              <a:t>contrast</a:t>
            </a:r>
            <a:r>
              <a:rPr lang="cs-CZ" altLang="cs-CZ" sz="900" dirty="0">
                <a:latin typeface="Century Gothic" pitchFamily="34" charset="0"/>
              </a:rPr>
              <a:t>, </a:t>
            </a:r>
            <a:r>
              <a:rPr lang="cs-CZ" altLang="cs-CZ" sz="900" dirty="0" err="1">
                <a:latin typeface="Century Gothic" pitchFamily="34" charset="0"/>
              </a:rPr>
              <a:t>absorption</a:t>
            </a:r>
            <a:r>
              <a:rPr lang="cs-CZ" altLang="cs-CZ" sz="900" dirty="0">
                <a:latin typeface="Century Gothic" pitchFamily="34" charset="0"/>
              </a:rPr>
              <a:t> </a:t>
            </a:r>
            <a:r>
              <a:rPr lang="cs-CZ" altLang="cs-CZ" sz="900" dirty="0" err="1">
                <a:latin typeface="Century Gothic" pitchFamily="34" charset="0"/>
              </a:rPr>
              <a:t>spectrophotometry</a:t>
            </a:r>
            <a:r>
              <a:rPr lang="cs-CZ" altLang="cs-CZ" sz="900" dirty="0">
                <a:latin typeface="Century Gothic" pitchFamily="34" charset="0"/>
              </a:rPr>
              <a:t> </a:t>
            </a:r>
            <a:r>
              <a:rPr lang="cs-CZ" altLang="cs-CZ" sz="900" dirty="0" err="1">
                <a:latin typeface="Century Gothic" pitchFamily="34" charset="0"/>
              </a:rPr>
              <a:t>requires</a:t>
            </a:r>
            <a:r>
              <a:rPr lang="cs-CZ" altLang="cs-CZ" sz="900" dirty="0">
                <a:latin typeface="Century Gothic" pitchFamily="34" charset="0"/>
              </a:rPr>
              <a:t> </a:t>
            </a:r>
            <a:r>
              <a:rPr lang="cs-CZ" altLang="cs-CZ" sz="900" dirty="0" err="1">
                <a:latin typeface="Century Gothic" pitchFamily="34" charset="0"/>
              </a:rPr>
              <a:t>measurement</a:t>
            </a:r>
            <a:r>
              <a:rPr lang="cs-CZ" altLang="cs-CZ" sz="900" dirty="0">
                <a:latin typeface="Century Gothic" pitchFamily="34" charset="0"/>
              </a:rPr>
              <a:t> of </a:t>
            </a:r>
            <a:r>
              <a:rPr lang="cs-CZ" altLang="cs-CZ" sz="900" dirty="0" err="1">
                <a:latin typeface="Century Gothic" pitchFamily="34" charset="0"/>
              </a:rPr>
              <a:t>transmitted</a:t>
            </a:r>
            <a:r>
              <a:rPr lang="cs-CZ" altLang="cs-CZ" sz="900" dirty="0">
                <a:latin typeface="Century Gothic" pitchFamily="34" charset="0"/>
              </a:rPr>
              <a:t> </a:t>
            </a:r>
            <a:r>
              <a:rPr lang="cs-CZ" altLang="cs-CZ" sz="900" dirty="0" err="1">
                <a:latin typeface="Century Gothic" pitchFamily="34" charset="0"/>
              </a:rPr>
              <a:t>light</a:t>
            </a:r>
            <a:r>
              <a:rPr lang="cs-CZ" altLang="cs-CZ" sz="900" dirty="0">
                <a:latin typeface="Century Gothic" pitchFamily="34" charset="0"/>
              </a:rPr>
              <a:t> </a:t>
            </a:r>
            <a:r>
              <a:rPr lang="cs-CZ" altLang="cs-CZ" sz="900" dirty="0" err="1">
                <a:latin typeface="Century Gothic" pitchFamily="34" charset="0"/>
              </a:rPr>
              <a:t>relative</a:t>
            </a:r>
            <a:r>
              <a:rPr lang="cs-CZ" altLang="cs-CZ" sz="900" dirty="0">
                <a:latin typeface="Century Gothic" pitchFamily="34" charset="0"/>
              </a:rPr>
              <a:t> to </a:t>
            </a:r>
            <a:r>
              <a:rPr lang="cs-CZ" altLang="cs-CZ" sz="900" dirty="0" err="1">
                <a:latin typeface="Century Gothic" pitchFamily="34" charset="0"/>
              </a:rPr>
              <a:t>high</a:t>
            </a:r>
            <a:r>
              <a:rPr lang="cs-CZ" altLang="cs-CZ" sz="900" dirty="0">
                <a:latin typeface="Century Gothic" pitchFamily="34" charset="0"/>
              </a:rPr>
              <a:t> incident </a:t>
            </a:r>
            <a:r>
              <a:rPr lang="cs-CZ" altLang="cs-CZ" sz="900" dirty="0" err="1">
                <a:latin typeface="Century Gothic" pitchFamily="34" charset="0"/>
              </a:rPr>
              <a:t>light</a:t>
            </a:r>
            <a:r>
              <a:rPr lang="cs-CZ" altLang="cs-CZ" sz="900" dirty="0">
                <a:latin typeface="Century Gothic" pitchFamily="34" charset="0"/>
              </a:rPr>
              <a:t> </a:t>
            </a:r>
            <a:r>
              <a:rPr lang="cs-CZ" altLang="cs-CZ" sz="900" dirty="0" err="1">
                <a:latin typeface="Century Gothic" pitchFamily="34" charset="0"/>
              </a:rPr>
              <a:t>levels</a:t>
            </a:r>
            <a:endParaRPr lang="cs-CZ" altLang="cs-CZ" sz="900" dirty="0">
              <a:latin typeface="Century Gothic" pitchFamily="34" charset="0"/>
            </a:endParaRPr>
          </a:p>
          <a:p>
            <a:pPr algn="just">
              <a:spcBef>
                <a:spcPct val="0"/>
              </a:spcBef>
              <a:buClrTx/>
              <a:buSzTx/>
              <a:buFontTx/>
              <a:buNone/>
            </a:pPr>
            <a:r>
              <a:rPr lang="cs-CZ" altLang="cs-CZ" sz="900" dirty="0" err="1">
                <a:latin typeface="Century Gothic" pitchFamily="34" charset="0"/>
              </a:rPr>
              <a:t>at</a:t>
            </a:r>
            <a:r>
              <a:rPr lang="cs-CZ" altLang="cs-CZ" sz="900" dirty="0">
                <a:latin typeface="Century Gothic" pitchFamily="34" charset="0"/>
              </a:rPr>
              <a:t> </a:t>
            </a:r>
            <a:r>
              <a:rPr lang="cs-CZ" altLang="cs-CZ" sz="900" dirty="0" err="1">
                <a:latin typeface="Century Gothic" pitchFamily="34" charset="0"/>
              </a:rPr>
              <a:t>the</a:t>
            </a:r>
            <a:r>
              <a:rPr lang="cs-CZ" altLang="cs-CZ" sz="900" dirty="0">
                <a:latin typeface="Century Gothic" pitchFamily="34" charset="0"/>
              </a:rPr>
              <a:t> </a:t>
            </a:r>
            <a:r>
              <a:rPr lang="cs-CZ" altLang="cs-CZ" sz="900" dirty="0" err="1">
                <a:latin typeface="Century Gothic" pitchFamily="34" charset="0"/>
              </a:rPr>
              <a:t>same</a:t>
            </a:r>
            <a:r>
              <a:rPr lang="cs-CZ" altLang="cs-CZ" sz="900" dirty="0">
                <a:latin typeface="Century Gothic" pitchFamily="34" charset="0"/>
              </a:rPr>
              <a:t> </a:t>
            </a:r>
            <a:r>
              <a:rPr lang="cs-CZ" altLang="cs-CZ" sz="900" dirty="0" err="1">
                <a:latin typeface="Century Gothic" pitchFamily="34" charset="0"/>
              </a:rPr>
              <a:t>wavelength</a:t>
            </a:r>
            <a:r>
              <a:rPr lang="cs-CZ" altLang="cs-CZ" sz="900" dirty="0">
                <a:latin typeface="Century Gothic" pitchFamily="34" charset="0"/>
              </a:rPr>
              <a:t>. </a:t>
            </a:r>
          </a:p>
          <a:p>
            <a:pPr algn="just">
              <a:spcBef>
                <a:spcPct val="0"/>
              </a:spcBef>
              <a:buClrTx/>
              <a:buSzTx/>
              <a:buFontTx/>
              <a:buNone/>
            </a:pPr>
            <a:endParaRPr lang="cs-CZ" altLang="cs-CZ" sz="900" dirty="0">
              <a:latin typeface="Century Gothic CE" charset="-18"/>
            </a:endParaRPr>
          </a:p>
        </p:txBody>
      </p:sp>
      <p:pic>
        <p:nvPicPr>
          <p:cNvPr id="1946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021388"/>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Rectangle 7"/>
          <p:cNvSpPr>
            <a:spLocks noChangeArrowheads="1"/>
          </p:cNvSpPr>
          <p:nvPr/>
        </p:nvSpPr>
        <p:spPr bwMode="auto">
          <a:xfrm>
            <a:off x="1187450" y="4292600"/>
            <a:ext cx="2641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900" b="1">
                <a:latin typeface="Century Gothic" pitchFamily="34" charset="0"/>
              </a:rPr>
              <a:t>Jablonski diagram</a:t>
            </a:r>
            <a:r>
              <a:rPr lang="cs-CZ" altLang="cs-CZ" sz="900">
                <a:latin typeface="Century Gothic" pitchFamily="34" charset="0"/>
              </a:rPr>
              <a:t> illustrating the processes involved in the creation of an excited electronic singlet state by optical absorption and subsequent emission of fluorescence. The labeled stages 1, 2, 3 are referred to in the text. </a:t>
            </a:r>
            <a:endParaRPr lang="cs-CZ" altLang="cs-CZ" sz="900">
              <a:latin typeface="Century Gothic CE" charset="-18"/>
            </a:endParaRPr>
          </a:p>
        </p:txBody>
      </p:sp>
      <p:sp>
        <p:nvSpPr>
          <p:cNvPr id="19464" name="Rectangle 9"/>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403648" y="1268760"/>
            <a:ext cx="7200800" cy="4247317"/>
          </a:xfrm>
          <a:prstGeom prst="rect">
            <a:avLst/>
          </a:prstGeom>
        </p:spPr>
        <p:txBody>
          <a:bodyPr wrap="square">
            <a:spAutoFit/>
          </a:bodyPr>
          <a:lstStyle/>
          <a:p>
            <a:r>
              <a:rPr lang="en-US" b="1" dirty="0" err="1"/>
              <a:t>Charakteristiky</a:t>
            </a:r>
            <a:r>
              <a:rPr lang="en-US" b="1" dirty="0"/>
              <a:t> fluorescence</a:t>
            </a:r>
          </a:p>
          <a:p>
            <a:endParaRPr lang="en-US" dirty="0"/>
          </a:p>
          <a:p>
            <a:pPr marL="285750" indent="-285750">
              <a:buFont typeface="Arial" panose="020B0604020202020204" pitchFamily="34" charset="0"/>
              <a:buChar char="•"/>
            </a:pPr>
            <a:r>
              <a:rPr lang="en-US" b="1" dirty="0" err="1" smtClean="0"/>
              <a:t>intenzita</a:t>
            </a:r>
            <a:r>
              <a:rPr lang="en-US" dirty="0" smtClean="0"/>
              <a:t> </a:t>
            </a:r>
            <a:r>
              <a:rPr lang="en-US" dirty="0"/>
              <a:t>– </a:t>
            </a:r>
            <a:r>
              <a:rPr lang="en-US" dirty="0" err="1"/>
              <a:t>počet</a:t>
            </a:r>
            <a:r>
              <a:rPr lang="en-US" dirty="0"/>
              <a:t> </a:t>
            </a:r>
            <a:r>
              <a:rPr lang="en-US" dirty="0" err="1"/>
              <a:t>fotonů</a:t>
            </a:r>
            <a:r>
              <a:rPr lang="en-US" dirty="0"/>
              <a:t> </a:t>
            </a:r>
            <a:r>
              <a:rPr lang="en-US" dirty="0" err="1"/>
              <a:t>procházejících</a:t>
            </a:r>
            <a:r>
              <a:rPr lang="en-US" dirty="0"/>
              <a:t> v </a:t>
            </a:r>
            <a:r>
              <a:rPr lang="en-US" dirty="0" err="1"/>
              <a:t>daném</a:t>
            </a:r>
            <a:r>
              <a:rPr lang="en-US" dirty="0"/>
              <a:t> </a:t>
            </a:r>
            <a:r>
              <a:rPr lang="en-US" dirty="0" err="1"/>
              <a:t>směru</a:t>
            </a:r>
            <a:r>
              <a:rPr lang="en-US" dirty="0"/>
              <a:t> </a:t>
            </a:r>
            <a:r>
              <a:rPr lang="en-US" dirty="0" err="1"/>
              <a:t>jednotkovou</a:t>
            </a:r>
            <a:r>
              <a:rPr lang="en-US" dirty="0"/>
              <a:t> </a:t>
            </a:r>
            <a:r>
              <a:rPr lang="en-US" dirty="0" err="1"/>
              <a:t>plochou</a:t>
            </a:r>
            <a:r>
              <a:rPr lang="en-US" dirty="0"/>
              <a:t> </a:t>
            </a:r>
            <a:r>
              <a:rPr lang="en-US" dirty="0" err="1"/>
              <a:t>za</a:t>
            </a:r>
            <a:r>
              <a:rPr lang="en-US" dirty="0"/>
              <a:t> </a:t>
            </a:r>
            <a:r>
              <a:rPr lang="en-US" dirty="0" err="1"/>
              <a:t>jednotku</a:t>
            </a:r>
            <a:r>
              <a:rPr lang="en-US" dirty="0"/>
              <a:t> </a:t>
            </a:r>
            <a:r>
              <a:rPr lang="en-US" dirty="0" err="1" smtClean="0"/>
              <a:t>času</a:t>
            </a:r>
            <a:endParaRPr lang="cs-CZ"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smtClean="0"/>
              <a:t>spektrální</a:t>
            </a:r>
            <a:r>
              <a:rPr lang="en-US" b="1" dirty="0" smtClean="0"/>
              <a:t> </a:t>
            </a:r>
            <a:r>
              <a:rPr lang="en-US" b="1" dirty="0" err="1"/>
              <a:t>složení</a:t>
            </a:r>
            <a:r>
              <a:rPr lang="en-US" b="1" dirty="0"/>
              <a:t> </a:t>
            </a:r>
            <a:r>
              <a:rPr lang="en-US" dirty="0"/>
              <a:t>– </a:t>
            </a:r>
            <a:r>
              <a:rPr lang="en-US" dirty="0" err="1"/>
              <a:t>spektrální</a:t>
            </a:r>
            <a:r>
              <a:rPr lang="en-US" dirty="0"/>
              <a:t> </a:t>
            </a:r>
            <a:r>
              <a:rPr lang="en-US" dirty="0" err="1"/>
              <a:t>hustota</a:t>
            </a:r>
            <a:r>
              <a:rPr lang="en-US" dirty="0"/>
              <a:t> </a:t>
            </a:r>
            <a:r>
              <a:rPr lang="en-US" dirty="0" err="1"/>
              <a:t>fotonového</a:t>
            </a:r>
            <a:r>
              <a:rPr lang="en-US" dirty="0"/>
              <a:t> </a:t>
            </a:r>
            <a:r>
              <a:rPr lang="en-US" dirty="0" err="1"/>
              <a:t>toku</a:t>
            </a:r>
            <a:r>
              <a:rPr lang="en-US" dirty="0"/>
              <a:t> </a:t>
            </a:r>
            <a:r>
              <a:rPr lang="en-US" dirty="0" err="1"/>
              <a:t>na</a:t>
            </a:r>
            <a:r>
              <a:rPr lang="en-US" dirty="0"/>
              <a:t> </a:t>
            </a:r>
            <a:r>
              <a:rPr lang="en-US" dirty="0" err="1"/>
              <a:t>jednotkový</a:t>
            </a:r>
            <a:r>
              <a:rPr lang="en-US" dirty="0"/>
              <a:t> interval </a:t>
            </a:r>
            <a:r>
              <a:rPr lang="en-US" dirty="0" err="1"/>
              <a:t>vlnových</a:t>
            </a:r>
            <a:r>
              <a:rPr lang="en-US" dirty="0"/>
              <a:t> </a:t>
            </a:r>
            <a:r>
              <a:rPr lang="en-US" dirty="0" err="1"/>
              <a:t>délek</a:t>
            </a:r>
            <a:r>
              <a:rPr lang="en-US" dirty="0"/>
              <a:t> </a:t>
            </a:r>
            <a:r>
              <a:rPr lang="en-US" dirty="0" err="1"/>
              <a:t>nebo</a:t>
            </a:r>
            <a:r>
              <a:rPr lang="en-US" dirty="0"/>
              <a:t> </a:t>
            </a:r>
            <a:r>
              <a:rPr lang="en-US" dirty="0" err="1" smtClean="0"/>
              <a:t>frekvencí</a:t>
            </a:r>
            <a:endParaRPr lang="cs-CZ"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smtClean="0"/>
              <a:t>polarizace</a:t>
            </a:r>
            <a:r>
              <a:rPr lang="en-US" b="1" dirty="0" smtClean="0"/>
              <a:t> </a:t>
            </a:r>
            <a:r>
              <a:rPr lang="en-US" dirty="0"/>
              <a:t>– </a:t>
            </a:r>
            <a:r>
              <a:rPr lang="en-US" dirty="0" err="1"/>
              <a:t>směr</a:t>
            </a:r>
            <a:r>
              <a:rPr lang="en-US" dirty="0"/>
              <a:t> </a:t>
            </a:r>
            <a:r>
              <a:rPr lang="en-US" dirty="0" err="1"/>
              <a:t>kmitání</a:t>
            </a:r>
            <a:r>
              <a:rPr lang="en-US" dirty="0"/>
              <a:t> </a:t>
            </a:r>
            <a:r>
              <a:rPr lang="en-US" dirty="0" err="1"/>
              <a:t>elektrického</a:t>
            </a:r>
            <a:r>
              <a:rPr lang="en-US" dirty="0"/>
              <a:t> </a:t>
            </a:r>
            <a:r>
              <a:rPr lang="en-US" dirty="0" err="1"/>
              <a:t>vektoru</a:t>
            </a:r>
            <a:r>
              <a:rPr lang="en-US" dirty="0"/>
              <a:t> </a:t>
            </a:r>
            <a:r>
              <a:rPr lang="en-US" dirty="0" err="1"/>
              <a:t>elektromagnetické</a:t>
            </a:r>
            <a:r>
              <a:rPr lang="en-US" dirty="0"/>
              <a:t> </a:t>
            </a:r>
            <a:r>
              <a:rPr lang="en-US" dirty="0" err="1" smtClean="0"/>
              <a:t>vlny</a:t>
            </a:r>
            <a:endParaRPr lang="cs-CZ"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smtClean="0"/>
              <a:t>doba</a:t>
            </a:r>
            <a:r>
              <a:rPr lang="en-US" b="1" dirty="0" smtClean="0"/>
              <a:t> </a:t>
            </a:r>
            <a:r>
              <a:rPr lang="en-US" b="1" dirty="0" err="1"/>
              <a:t>dohasínání</a:t>
            </a:r>
            <a:r>
              <a:rPr lang="en-US" b="1" dirty="0"/>
              <a:t> </a:t>
            </a:r>
            <a:r>
              <a:rPr lang="en-US" dirty="0"/>
              <a:t>– je </a:t>
            </a:r>
            <a:r>
              <a:rPr lang="en-US" dirty="0" err="1"/>
              <a:t>dána</a:t>
            </a:r>
            <a:r>
              <a:rPr lang="en-US" dirty="0"/>
              <a:t> </a:t>
            </a:r>
            <a:r>
              <a:rPr lang="en-US" dirty="0" err="1"/>
              <a:t>vnitřní</a:t>
            </a:r>
            <a:r>
              <a:rPr lang="en-US" dirty="0"/>
              <a:t> </a:t>
            </a:r>
            <a:r>
              <a:rPr lang="en-US" dirty="0" err="1"/>
              <a:t>dobou</a:t>
            </a:r>
            <a:r>
              <a:rPr lang="en-US" dirty="0"/>
              <a:t> </a:t>
            </a:r>
            <a:r>
              <a:rPr lang="en-US" dirty="0" err="1"/>
              <a:t>života</a:t>
            </a:r>
            <a:r>
              <a:rPr lang="en-US" dirty="0"/>
              <a:t> </a:t>
            </a:r>
            <a:r>
              <a:rPr lang="en-US" dirty="0" err="1"/>
              <a:t>excitovaného</a:t>
            </a:r>
            <a:r>
              <a:rPr lang="en-US" dirty="0"/>
              <a:t> </a:t>
            </a:r>
            <a:r>
              <a:rPr lang="en-US" dirty="0" err="1"/>
              <a:t>stavu</a:t>
            </a:r>
            <a:r>
              <a:rPr lang="en-US" dirty="0"/>
              <a:t>, z </a:t>
            </a:r>
            <a:r>
              <a:rPr lang="en-US" dirty="0" err="1"/>
              <a:t>něhož</a:t>
            </a:r>
            <a:r>
              <a:rPr lang="en-US" dirty="0"/>
              <a:t> </a:t>
            </a:r>
            <a:r>
              <a:rPr lang="en-US" dirty="0" err="1"/>
              <a:t>dochází</a:t>
            </a:r>
            <a:r>
              <a:rPr lang="en-US" dirty="0"/>
              <a:t> k </a:t>
            </a:r>
            <a:r>
              <a:rPr lang="en-US" dirty="0" err="1"/>
              <a:t>emisi</a:t>
            </a:r>
            <a:r>
              <a:rPr lang="en-US" dirty="0"/>
              <a:t>; </a:t>
            </a:r>
            <a:r>
              <a:rPr lang="en-US" dirty="0" err="1"/>
              <a:t>úzce</a:t>
            </a:r>
            <a:r>
              <a:rPr lang="en-US" dirty="0"/>
              <a:t> </a:t>
            </a:r>
            <a:r>
              <a:rPr lang="en-US" dirty="0" err="1"/>
              <a:t>souvisí</a:t>
            </a:r>
            <a:r>
              <a:rPr lang="en-US" dirty="0"/>
              <a:t> s </a:t>
            </a:r>
            <a:r>
              <a:rPr lang="en-US" dirty="0" err="1"/>
              <a:t>pochody</a:t>
            </a:r>
            <a:r>
              <a:rPr lang="en-US" dirty="0"/>
              <a:t> </a:t>
            </a:r>
            <a:r>
              <a:rPr lang="en-US" dirty="0" err="1"/>
              <a:t>vedoucími</a:t>
            </a:r>
            <a:r>
              <a:rPr lang="en-US" dirty="0"/>
              <a:t> k </a:t>
            </a:r>
            <a:r>
              <a:rPr lang="en-US" dirty="0" err="1"/>
              <a:t>nezářivé</a:t>
            </a:r>
            <a:r>
              <a:rPr lang="en-US" dirty="0"/>
              <a:t> </a:t>
            </a:r>
            <a:r>
              <a:rPr lang="en-US" dirty="0" err="1"/>
              <a:t>deaktivaci</a:t>
            </a:r>
            <a:r>
              <a:rPr lang="en-US" dirty="0"/>
              <a:t> </a:t>
            </a:r>
            <a:r>
              <a:rPr lang="en-US" dirty="0" err="1"/>
              <a:t>tohoto</a:t>
            </a:r>
            <a:r>
              <a:rPr lang="en-US" dirty="0"/>
              <a:t> </a:t>
            </a:r>
            <a:r>
              <a:rPr lang="en-US" dirty="0" err="1" smtClean="0"/>
              <a:t>stavu</a:t>
            </a:r>
            <a:endParaRPr lang="cs-CZ"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smtClean="0"/>
              <a:t>koherenční</a:t>
            </a:r>
            <a:r>
              <a:rPr lang="en-US" b="1" dirty="0" smtClean="0"/>
              <a:t> </a:t>
            </a:r>
            <a:r>
              <a:rPr lang="en-US" b="1" dirty="0" err="1"/>
              <a:t>vlastnosti</a:t>
            </a:r>
            <a:r>
              <a:rPr lang="en-US" b="1" dirty="0"/>
              <a:t> </a:t>
            </a:r>
            <a:r>
              <a:rPr lang="en-US" dirty="0"/>
              <a:t>– </a:t>
            </a:r>
            <a:r>
              <a:rPr lang="en-US" dirty="0" err="1"/>
              <a:t>vztahy</a:t>
            </a:r>
            <a:r>
              <a:rPr lang="en-US" dirty="0"/>
              <a:t> </a:t>
            </a:r>
            <a:r>
              <a:rPr lang="en-US" dirty="0" err="1"/>
              <a:t>mezi</a:t>
            </a:r>
            <a:r>
              <a:rPr lang="en-US" dirty="0"/>
              <a:t> </a:t>
            </a:r>
            <a:r>
              <a:rPr lang="en-US" dirty="0" err="1"/>
              <a:t>fázemi</a:t>
            </a:r>
            <a:r>
              <a:rPr lang="en-US" dirty="0"/>
              <a:t> </a:t>
            </a:r>
            <a:r>
              <a:rPr lang="en-US" dirty="0" err="1"/>
              <a:t>světelných</a:t>
            </a:r>
            <a:r>
              <a:rPr lang="en-US" dirty="0"/>
              <a:t> </a:t>
            </a:r>
            <a:r>
              <a:rPr lang="en-US" dirty="0" err="1"/>
              <a:t>vln</a:t>
            </a:r>
            <a:endParaRPr lang="en-US" dirty="0"/>
          </a:p>
        </p:txBody>
      </p:sp>
    </p:spTree>
    <p:extLst>
      <p:ext uri="{BB962C8B-B14F-4D97-AF65-F5344CB8AC3E}">
        <p14:creationId xmlns:p14="http://schemas.microsoft.com/office/powerpoint/2010/main" val="1150690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16632"/>
            <a:ext cx="7772400" cy="720080"/>
          </a:xfrm>
        </p:spPr>
        <p:txBody>
          <a:bodyPr/>
          <a:lstStyle/>
          <a:p>
            <a:r>
              <a:rPr lang="cs-CZ" dirty="0" smtClean="0"/>
              <a:t>Reprodukovatelnost výsledků</a:t>
            </a:r>
            <a:endParaRPr lang="en-US" dirty="0"/>
          </a:p>
        </p:txBody>
      </p:sp>
      <p:pic>
        <p:nvPicPr>
          <p:cNvPr id="1026" name="Picture 2" descr="http://www.nature.com/polopoly_fs/7.36716.1469695923%21/image/reproducibility-graphic-online1.jpeg_gen/derivatives/landscape_630/reproducibility-graphic-online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154" y="1476399"/>
            <a:ext cx="3626505" cy="30796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nature.com/polopoly_fs/7.36719.1464174488%21/image/reproducibility-graphic-online4.jpg_gen/derivatives/landscape_630/reproducibility-graphic-online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458150"/>
            <a:ext cx="2808312" cy="4176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nature.com/polopoly_fs/7.23337.1422893728%21/image/AB3.jpg_gen/derivatives/fullsize/A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797152"/>
            <a:ext cx="3960440" cy="1854418"/>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5318723" y="5657671"/>
            <a:ext cx="3851920" cy="1200329"/>
          </a:xfrm>
          <a:prstGeom prst="rect">
            <a:avLst/>
          </a:prstGeom>
        </p:spPr>
        <p:txBody>
          <a:bodyPr wrap="square">
            <a:spAutoFit/>
          </a:bodyPr>
          <a:lstStyle/>
          <a:p>
            <a:r>
              <a:rPr lang="en-US" sz="900" dirty="0" err="1">
                <a:hlinkClick r:id="rId5" tooltip="Circulation research."/>
              </a:rPr>
              <a:t>Circ</a:t>
            </a:r>
            <a:r>
              <a:rPr lang="en-US" sz="900" dirty="0">
                <a:hlinkClick r:id="rId5" tooltip="Circulation research."/>
              </a:rPr>
              <a:t> Res.</a:t>
            </a:r>
            <a:r>
              <a:rPr lang="en-US" sz="900" dirty="0"/>
              <a:t> 2015 Jan 2;116(1):116-26. </a:t>
            </a:r>
            <a:r>
              <a:rPr lang="en-US" sz="900" dirty="0" err="1"/>
              <a:t>doi</a:t>
            </a:r>
            <a:r>
              <a:rPr lang="en-US" sz="900" dirty="0"/>
              <a:t>: 10.1161/CIRCRESAHA.114.303819.</a:t>
            </a:r>
          </a:p>
          <a:p>
            <a:r>
              <a:rPr lang="en-US" sz="900" b="1" dirty="0"/>
              <a:t>Reproducibility in science: improving the standard for basic and preclinical research.</a:t>
            </a:r>
          </a:p>
          <a:p>
            <a:r>
              <a:rPr lang="en-US" sz="900" dirty="0">
                <a:hlinkClick r:id="rId6"/>
              </a:rPr>
              <a:t>Begley CG</a:t>
            </a:r>
            <a:r>
              <a:rPr lang="en-US" sz="900" baseline="30000" dirty="0"/>
              <a:t>1</a:t>
            </a:r>
            <a:r>
              <a:rPr lang="en-US" sz="900" dirty="0"/>
              <a:t>, </a:t>
            </a:r>
            <a:r>
              <a:rPr lang="en-US" sz="900" dirty="0">
                <a:hlinkClick r:id="rId7"/>
              </a:rPr>
              <a:t>Ioannidis JP</a:t>
            </a:r>
            <a:r>
              <a:rPr lang="en-US" sz="900" baseline="30000" dirty="0"/>
              <a:t>2</a:t>
            </a:r>
            <a:r>
              <a:rPr lang="en-US" sz="900" dirty="0" smtClean="0"/>
              <a:t>.</a:t>
            </a:r>
            <a:endParaRPr lang="cs-CZ" sz="900" dirty="0" smtClean="0"/>
          </a:p>
          <a:p>
            <a:endParaRPr lang="cs-CZ" sz="900" dirty="0"/>
          </a:p>
          <a:p>
            <a:r>
              <a:rPr lang="en-US" sz="900" dirty="0">
                <a:hlinkClick r:id="rId8" tooltip="Nature."/>
              </a:rPr>
              <a:t>Nature.</a:t>
            </a:r>
            <a:r>
              <a:rPr lang="en-US" sz="900" dirty="0"/>
              <a:t> 2015 Feb 5;518(7537):27-9. </a:t>
            </a:r>
            <a:r>
              <a:rPr lang="en-US" sz="900" dirty="0" err="1"/>
              <a:t>doi</a:t>
            </a:r>
            <a:r>
              <a:rPr lang="en-US" sz="900" dirty="0"/>
              <a:t>: 10.1038/518027a.</a:t>
            </a:r>
          </a:p>
          <a:p>
            <a:r>
              <a:rPr lang="en-US" sz="900" b="1" dirty="0"/>
              <a:t>Reproducibility: Standardize antibodies used in research.</a:t>
            </a:r>
          </a:p>
          <a:p>
            <a:r>
              <a:rPr lang="en-US" sz="900" dirty="0">
                <a:hlinkClick r:id="rId9"/>
              </a:rPr>
              <a:t>Bradbury A</a:t>
            </a:r>
            <a:r>
              <a:rPr lang="en-US" sz="900" baseline="30000" dirty="0"/>
              <a:t>1</a:t>
            </a:r>
            <a:r>
              <a:rPr lang="en-US" sz="900" dirty="0"/>
              <a:t>, </a:t>
            </a:r>
            <a:r>
              <a:rPr lang="en-US" sz="900" dirty="0" err="1">
                <a:hlinkClick r:id="rId10"/>
              </a:rPr>
              <a:t>Plückthun</a:t>
            </a:r>
            <a:r>
              <a:rPr lang="en-US" sz="900" dirty="0">
                <a:hlinkClick r:id="rId10"/>
              </a:rPr>
              <a:t> A</a:t>
            </a:r>
            <a:r>
              <a:rPr lang="en-US" sz="900" baseline="30000" dirty="0"/>
              <a:t>2</a:t>
            </a:r>
            <a:r>
              <a:rPr lang="en-US" sz="900" dirty="0" smtClean="0"/>
              <a:t>.</a:t>
            </a:r>
            <a:endParaRPr lang="en-US" sz="900" dirty="0"/>
          </a:p>
        </p:txBody>
      </p:sp>
      <p:sp>
        <p:nvSpPr>
          <p:cNvPr id="8" name="TextovéPole 7"/>
          <p:cNvSpPr txBox="1"/>
          <p:nvPr/>
        </p:nvSpPr>
        <p:spPr>
          <a:xfrm>
            <a:off x="1294154" y="980728"/>
            <a:ext cx="4104456" cy="523220"/>
          </a:xfrm>
          <a:prstGeom prst="rect">
            <a:avLst/>
          </a:prstGeom>
          <a:noFill/>
        </p:spPr>
        <p:txBody>
          <a:bodyPr wrap="square" rtlCol="0">
            <a:spAutoFit/>
          </a:bodyPr>
          <a:lstStyle/>
          <a:p>
            <a:r>
              <a:rPr lang="en-US" sz="1400" dirty="0"/>
              <a:t>Nature 533, 452–454 (26 May 2016) doi:10.1038/533452a</a:t>
            </a:r>
          </a:p>
        </p:txBody>
      </p:sp>
    </p:spTree>
    <p:extLst>
      <p:ext uri="{BB962C8B-B14F-4D97-AF65-F5344CB8AC3E}">
        <p14:creationId xmlns:p14="http://schemas.microsoft.com/office/powerpoint/2010/main" val="104351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116013" y="533400"/>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a:latin typeface="Century Gothic" pitchFamily="34" charset="0"/>
              </a:rPr>
              <a:t>Fluorescenční spektra</a:t>
            </a:r>
            <a:endParaRPr lang="cs-CZ" altLang="cs-CZ" sz="1000">
              <a:latin typeface="Century Gothic" pitchFamily="34" charset="0"/>
            </a:endParaRPr>
          </a:p>
          <a:p>
            <a:pPr>
              <a:spcBef>
                <a:spcPct val="0"/>
              </a:spcBef>
              <a:buClrTx/>
              <a:buSzTx/>
              <a:buFontTx/>
              <a:buNone/>
            </a:pPr>
            <a:endParaRPr lang="cs-CZ" altLang="cs-CZ" sz="1000">
              <a:latin typeface="Century Gothic" pitchFamily="34" charset="0"/>
            </a:endParaRPr>
          </a:p>
          <a:p>
            <a:pPr algn="just">
              <a:spcBef>
                <a:spcPct val="0"/>
              </a:spcBef>
              <a:buClrTx/>
              <a:buSzTx/>
              <a:buFontTx/>
              <a:buNone/>
            </a:pPr>
            <a:r>
              <a:rPr lang="cs-CZ" altLang="cs-CZ" sz="1400">
                <a:latin typeface="Century Gothic" pitchFamily="34" charset="0"/>
              </a:rPr>
              <a:t>Fluorescenční proces je cyklický.</a:t>
            </a:r>
          </a:p>
          <a:p>
            <a:pPr algn="just">
              <a:spcBef>
                <a:spcPct val="0"/>
              </a:spcBef>
              <a:buClrTx/>
              <a:buSzTx/>
              <a:buFontTx/>
              <a:buNone/>
            </a:pPr>
            <a:r>
              <a:rPr lang="cs-CZ" altLang="cs-CZ" sz="1400">
                <a:latin typeface="Century Gothic" pitchFamily="34" charset="0"/>
              </a:rPr>
              <a:t>Kromě fl</a:t>
            </a:r>
            <a:r>
              <a:rPr lang="en-US" altLang="cs-CZ" sz="1400">
                <a:latin typeface="Century Gothic" pitchFamily="34" charset="0"/>
              </a:rPr>
              <a:t>u</a:t>
            </a:r>
            <a:r>
              <a:rPr lang="cs-CZ" altLang="cs-CZ" sz="1400">
                <a:latin typeface="Century Gothic" pitchFamily="34" charset="0"/>
              </a:rPr>
              <a:t>orochromu nevratně zničeného (photobleaching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43608" y="404666"/>
            <a:ext cx="7487816"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1" hangingPunct="1"/>
            <a:r>
              <a:rPr lang="cs-CZ" altLang="en-US" sz="1000" b="1" dirty="0" smtClean="0">
                <a:latin typeface="Arial" charset="0"/>
                <a:cs typeface="Arial" charset="0"/>
              </a:rPr>
              <a:t>Fluorescenční barviva</a:t>
            </a:r>
          </a:p>
          <a:p>
            <a:pPr marL="171450" lvl="0" indent="-171450" eaLnBrk="1" hangingPunct="1">
              <a:buFont typeface="Arial" panose="020B0604020202020204" pitchFamily="34" charset="0"/>
              <a:buChar char="•"/>
            </a:pPr>
            <a:r>
              <a:rPr lang="cs-CZ" altLang="en-US" sz="1000" dirty="0" smtClean="0">
                <a:latin typeface="Arial" charset="0"/>
                <a:cs typeface="Arial" charset="0"/>
              </a:rPr>
              <a:t>Fluorescenční barviva (</a:t>
            </a:r>
            <a:r>
              <a:rPr lang="cs-CZ" altLang="en-US" sz="1000" dirty="0" err="1" smtClean="0">
                <a:latin typeface="Arial" charset="0"/>
                <a:cs typeface="Arial" charset="0"/>
              </a:rPr>
              <a:t>fluorofory</a:t>
            </a:r>
            <a:r>
              <a:rPr lang="cs-CZ" altLang="en-US" sz="1000" dirty="0" smtClean="0">
                <a:latin typeface="Arial" charset="0"/>
                <a:cs typeface="Arial" charset="0"/>
              </a:rPr>
              <a:t>, </a:t>
            </a:r>
            <a:r>
              <a:rPr lang="cs-CZ" altLang="en-US" sz="1000" dirty="0" err="1" smtClean="0">
                <a:latin typeface="Arial" charset="0"/>
                <a:cs typeface="Arial" charset="0"/>
              </a:rPr>
              <a:t>fluorochromy</a:t>
            </a:r>
            <a:r>
              <a:rPr lang="cs-CZ" altLang="en-US" sz="1000" dirty="0" smtClean="0">
                <a:latin typeface="Arial" charset="0"/>
                <a:cs typeface="Arial" charset="0"/>
              </a:rPr>
              <a:t>) jsou chemické sloučeniny, které obsahují ve své molekule reaktivní skupinu, která je schopna reagovat s nukleofilními skupinami (NH₂, OH, SH). </a:t>
            </a:r>
          </a:p>
          <a:p>
            <a:pPr marL="171450" lvl="0" indent="-171450" eaLnBrk="1" hangingPunct="1">
              <a:buFont typeface="Arial" panose="020B0604020202020204" pitchFamily="34" charset="0"/>
              <a:buChar char="•"/>
            </a:pPr>
            <a:endParaRPr lang="cs-CZ" altLang="en-US" sz="1000" dirty="0" smtClean="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Obecně se </a:t>
            </a:r>
            <a:r>
              <a:rPr lang="cs-CZ" altLang="en-US" sz="1000" dirty="0" err="1" smtClean="0">
                <a:latin typeface="Arial" charset="0"/>
                <a:cs typeface="Arial" charset="0"/>
              </a:rPr>
              <a:t>fluorofory</a:t>
            </a:r>
            <a:r>
              <a:rPr lang="cs-CZ" altLang="en-US" sz="1000" dirty="0" smtClean="0">
                <a:latin typeface="Arial" charset="0"/>
                <a:cs typeface="Arial" charset="0"/>
              </a:rPr>
              <a:t> dělí na vnitřní (vlastní, </a:t>
            </a:r>
            <a:r>
              <a:rPr lang="cs-CZ" altLang="en-US" sz="1000" dirty="0" err="1" smtClean="0">
                <a:latin typeface="Arial" charset="0"/>
                <a:cs typeface="Arial" charset="0"/>
              </a:rPr>
              <a:t>intrinsic</a:t>
            </a:r>
            <a:r>
              <a:rPr lang="cs-CZ" altLang="en-US" sz="1000" dirty="0" smtClean="0">
                <a:latin typeface="Arial" charset="0"/>
                <a:cs typeface="Arial" charset="0"/>
              </a:rPr>
              <a:t>) a vnější (nevlastní, </a:t>
            </a:r>
            <a:r>
              <a:rPr lang="cs-CZ" altLang="en-US" sz="1000" dirty="0" err="1" smtClean="0">
                <a:latin typeface="Arial" charset="0"/>
                <a:cs typeface="Arial" charset="0"/>
              </a:rPr>
              <a:t>extrinsic</a:t>
            </a:r>
            <a:r>
              <a:rPr lang="cs-CZ" altLang="en-US" sz="1000" dirty="0" smtClean="0">
                <a:latin typeface="Arial" charset="0"/>
                <a:cs typeface="Arial" charset="0"/>
              </a:rPr>
              <a:t>). </a:t>
            </a:r>
          </a:p>
          <a:p>
            <a:pPr lvl="0" eaLnBrk="1" hangingPunct="1"/>
            <a:endParaRPr lang="cs-CZ" altLang="en-US" sz="1000" dirty="0" smtClean="0">
              <a:latin typeface="Arial" charset="0"/>
              <a:cs typeface="Arial" charset="0"/>
            </a:endParaRPr>
          </a:p>
          <a:p>
            <a:pPr lvl="0" eaLnBrk="1" hangingPunct="1"/>
            <a:r>
              <a:rPr lang="cs-CZ" altLang="en-US" sz="1000" b="1" dirty="0" smtClean="0">
                <a:latin typeface="Arial" charset="0"/>
                <a:cs typeface="Arial" charset="0"/>
              </a:rPr>
              <a:t>Vnitřní fluorescence</a:t>
            </a:r>
          </a:p>
          <a:p>
            <a:pPr marL="171450" lvl="0" indent="-171450" eaLnBrk="1" hangingPunct="1">
              <a:buFont typeface="Arial" panose="020B0604020202020204" pitchFamily="34" charset="0"/>
              <a:buChar char="•"/>
            </a:pPr>
            <a:r>
              <a:rPr lang="cs-CZ" altLang="en-US" sz="1000" dirty="0" smtClean="0">
                <a:latin typeface="Arial" charset="0"/>
                <a:cs typeface="Arial" charset="0"/>
              </a:rPr>
              <a:t>Vnitřní fluorescence buněk je dána přítomností vnitřních </a:t>
            </a:r>
            <a:r>
              <a:rPr lang="cs-CZ" altLang="en-US" sz="1000" dirty="0" err="1" smtClean="0">
                <a:latin typeface="Arial" charset="0"/>
                <a:cs typeface="Arial" charset="0"/>
              </a:rPr>
              <a:t>fluoroforů</a:t>
            </a:r>
            <a:r>
              <a:rPr lang="cs-CZ" altLang="en-US" sz="1000" dirty="0" smtClean="0">
                <a:latin typeface="Arial" charset="0"/>
                <a:cs typeface="Arial" charset="0"/>
              </a:rPr>
              <a:t>, mezi které patří proteiny, redukované formy NADH a NADPH, vitamin A, cytochromy, peroxidáza, hemoglobin, myoglobin či chlorofyl.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Proteiny vyzařují fluorescenční záření v UV oblasti spektra. Hlavními </a:t>
            </a:r>
            <a:r>
              <a:rPr lang="cs-CZ" altLang="en-US" sz="1000" dirty="0" err="1" smtClean="0">
                <a:latin typeface="Arial" charset="0"/>
                <a:cs typeface="Arial" charset="0"/>
              </a:rPr>
              <a:t>fluorofory</a:t>
            </a:r>
            <a:r>
              <a:rPr lang="cs-CZ" altLang="en-US" sz="1000" dirty="0" smtClean="0">
                <a:latin typeface="Arial" charset="0"/>
                <a:cs typeface="Arial" charset="0"/>
              </a:rPr>
              <a:t> v proteinech jsou aromatické aminokyseliny (fenylalanin, tryptofan, tyrosin), jejichž absorpční i emisní pás leží mezí 240 a 300nm.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Ostatní uvedené látky vyzařují ve viditelné oblasti spektra (modrá, žlutá či červená). </a:t>
            </a:r>
          </a:p>
          <a:p>
            <a:pPr lvl="0" eaLnBrk="1" hangingPunct="1"/>
            <a:endParaRPr lang="cs-CZ" altLang="en-US" sz="1000" dirty="0" smtClean="0">
              <a:latin typeface="Arial" charset="0"/>
              <a:cs typeface="Arial" charset="0"/>
            </a:endParaRPr>
          </a:p>
          <a:p>
            <a:pPr lvl="0" eaLnBrk="1" hangingPunct="1"/>
            <a:r>
              <a:rPr lang="cs-CZ" altLang="en-US" sz="1000" b="1" dirty="0" smtClean="0">
                <a:latin typeface="Arial" charset="0"/>
                <a:cs typeface="Arial" charset="0"/>
              </a:rPr>
              <a:t>Vnější fluorescence</a:t>
            </a:r>
          </a:p>
          <a:p>
            <a:pPr lvl="0" eaLnBrk="1" hangingPunct="1"/>
            <a:r>
              <a:rPr lang="cs-CZ" altLang="en-US" sz="1000" dirty="0" smtClean="0">
                <a:latin typeface="Arial" charset="0"/>
                <a:cs typeface="Arial" charset="0"/>
              </a:rPr>
              <a:t>Vnější </a:t>
            </a:r>
            <a:r>
              <a:rPr lang="cs-CZ" altLang="en-US" sz="1000" dirty="0" err="1" smtClean="0">
                <a:latin typeface="Arial" charset="0"/>
                <a:cs typeface="Arial" charset="0"/>
              </a:rPr>
              <a:t>fluorofory</a:t>
            </a:r>
            <a:r>
              <a:rPr lang="cs-CZ" altLang="en-US" sz="1000" dirty="0" smtClean="0">
                <a:latin typeface="Arial" charset="0"/>
                <a:cs typeface="Arial" charset="0"/>
              </a:rPr>
              <a:t> jsou používány mnohem častěji než vnitřní. </a:t>
            </a:r>
          </a:p>
          <a:p>
            <a:pPr lvl="0" eaLnBrk="1" hangingPunct="1"/>
            <a:r>
              <a:rPr lang="cs-CZ" altLang="en-US" sz="1000" dirty="0" smtClean="0">
                <a:latin typeface="Arial" charset="0"/>
                <a:cs typeface="Arial" charset="0"/>
              </a:rPr>
              <a:t>Jsou přidávány ke studovanému vzorku a podle typu vazby jsou děleny na fluorescenční značky a fluorescenční sondy. </a:t>
            </a:r>
          </a:p>
          <a:p>
            <a:pPr lvl="0" eaLnBrk="1" hangingPunct="1"/>
            <a:endParaRPr lang="cs-CZ" altLang="en-US" sz="1000" dirty="0">
              <a:latin typeface="Arial" charset="0"/>
              <a:cs typeface="Arial" charset="0"/>
            </a:endParaRPr>
          </a:p>
          <a:p>
            <a:pPr lvl="0" eaLnBrk="1" hangingPunct="1"/>
            <a:r>
              <a:rPr lang="cs-CZ" altLang="en-US" sz="1000" b="1" dirty="0" smtClean="0">
                <a:latin typeface="Arial" charset="0"/>
                <a:cs typeface="Arial" charset="0"/>
              </a:rPr>
              <a:t>Fluorescenční značky</a:t>
            </a:r>
          </a:p>
          <a:p>
            <a:pPr marL="171450" lvl="0" indent="-171450" eaLnBrk="1" hangingPunct="1">
              <a:buFont typeface="Arial" panose="020B0604020202020204" pitchFamily="34" charset="0"/>
              <a:buChar char="•"/>
            </a:pPr>
            <a:r>
              <a:rPr lang="cs-CZ" altLang="en-US" sz="1000" dirty="0" smtClean="0">
                <a:latin typeface="Arial" charset="0"/>
                <a:cs typeface="Arial" charset="0"/>
              </a:rPr>
              <a:t>Nejčastěji se používají k fluorescenčnímu značení proteinů, ke kterým se vážou kovalentní vazbou.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Nejznámějšími fluorescenčními značkami jsou FITC (fluorescein-5-isothiokyanát) a TRITC (tetramethylrhodamin-5-isothiokyanát, tetramethylrhodamin-5-isothiokyanát). </a:t>
            </a:r>
          </a:p>
          <a:p>
            <a:pPr lvl="0" eaLnBrk="1" hangingPunct="1"/>
            <a:endParaRPr lang="cs-CZ" altLang="en-US" sz="1000" dirty="0">
              <a:latin typeface="Arial" charset="0"/>
              <a:cs typeface="Arial" charset="0"/>
            </a:endParaRPr>
          </a:p>
          <a:p>
            <a:pPr lvl="0" eaLnBrk="1" hangingPunct="1"/>
            <a:r>
              <a:rPr lang="cs-CZ" altLang="en-US" sz="1000" b="1" dirty="0" smtClean="0">
                <a:latin typeface="Arial" charset="0"/>
                <a:cs typeface="Arial" charset="0"/>
              </a:rPr>
              <a:t>Fluorescenční sondy</a:t>
            </a:r>
          </a:p>
          <a:p>
            <a:pPr marL="171450" lvl="0" indent="-171450" eaLnBrk="1" hangingPunct="1">
              <a:buFont typeface="Arial" panose="020B0604020202020204" pitchFamily="34" charset="0"/>
              <a:buChar char="•"/>
            </a:pPr>
            <a:r>
              <a:rPr lang="cs-CZ" altLang="en-US" sz="1000" dirty="0" smtClean="0">
                <a:latin typeface="Arial" charset="0"/>
                <a:cs typeface="Arial" charset="0"/>
              </a:rPr>
              <a:t>vnější </a:t>
            </a:r>
            <a:r>
              <a:rPr lang="cs-CZ" altLang="en-US" sz="1000" dirty="0" err="1" smtClean="0">
                <a:latin typeface="Arial" charset="0"/>
                <a:cs typeface="Arial" charset="0"/>
              </a:rPr>
              <a:t>fluorofory</a:t>
            </a:r>
            <a:r>
              <a:rPr lang="cs-CZ" altLang="en-US" sz="1000" dirty="0" smtClean="0">
                <a:latin typeface="Arial" charset="0"/>
                <a:cs typeface="Arial" charset="0"/>
              </a:rPr>
              <a:t>, které se váží ke struktuře nekovalentní vazbou a často při tom mění své fluorescenční vlastnosti. Tyto </a:t>
            </a:r>
            <a:r>
              <a:rPr lang="cs-CZ" altLang="en-US" sz="1000" dirty="0" err="1" smtClean="0">
                <a:latin typeface="Arial" charset="0"/>
                <a:cs typeface="Arial" charset="0"/>
              </a:rPr>
              <a:t>fluorofory</a:t>
            </a:r>
            <a:r>
              <a:rPr lang="cs-CZ" altLang="en-US" sz="1000" dirty="0" smtClean="0">
                <a:latin typeface="Arial" charset="0"/>
                <a:cs typeface="Arial" charset="0"/>
              </a:rPr>
              <a:t> jsou používány ke studiu změn konformace bílkovin, tloušťky membrán, membránového potenciálu apod.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K identifikaci a vizualizaci nukleových kyselin se používá řada fluorescenčních sond (</a:t>
            </a:r>
            <a:r>
              <a:rPr lang="cs-CZ" altLang="en-US" sz="1000" dirty="0" err="1" smtClean="0">
                <a:latin typeface="Arial" charset="0"/>
                <a:cs typeface="Arial" charset="0"/>
              </a:rPr>
              <a:t>např</a:t>
            </a:r>
            <a:r>
              <a:rPr lang="cs-CZ" altLang="en-US" sz="1000" dirty="0" smtClean="0">
                <a:latin typeface="Arial" charset="0"/>
                <a:cs typeface="Arial" charset="0"/>
              </a:rPr>
              <a:t>: akridinová oranž, </a:t>
            </a:r>
            <a:r>
              <a:rPr lang="cs-CZ" altLang="en-US" sz="1000" dirty="0" err="1" smtClean="0">
                <a:latin typeface="Arial" charset="0"/>
                <a:cs typeface="Arial" charset="0"/>
              </a:rPr>
              <a:t>ethidium</a:t>
            </a:r>
            <a:r>
              <a:rPr lang="cs-CZ" altLang="en-US" sz="1000" dirty="0" smtClean="0">
                <a:latin typeface="Arial" charset="0"/>
                <a:cs typeface="Arial" charset="0"/>
              </a:rPr>
              <a:t> bromid, DAPI a další). </a:t>
            </a: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Nejznámější a také nejpoužívanější fluorescenční sondou pro vizualizaci veškeré jaderné DNA je DAPI. Chemicky se jedná o 4',6-Diamidino-2-fenylindol. Jeho absorpční maximum je při 345 </a:t>
            </a:r>
            <a:r>
              <a:rPr lang="cs-CZ" altLang="en-US" sz="1000" dirty="0" err="1" smtClean="0">
                <a:latin typeface="Arial" charset="0"/>
                <a:cs typeface="Arial" charset="0"/>
              </a:rPr>
              <a:t>nm</a:t>
            </a:r>
            <a:r>
              <a:rPr lang="cs-CZ" altLang="en-US" sz="1000" dirty="0" smtClean="0">
                <a:latin typeface="Arial" charset="0"/>
                <a:cs typeface="Arial" charset="0"/>
              </a:rPr>
              <a:t>, maximální fluorescence je při 455 </a:t>
            </a:r>
            <a:r>
              <a:rPr lang="cs-CZ" altLang="en-US" sz="1000" dirty="0" err="1" smtClean="0">
                <a:latin typeface="Arial" charset="0"/>
                <a:cs typeface="Arial" charset="0"/>
              </a:rPr>
              <a:t>nm</a:t>
            </a:r>
            <a:r>
              <a:rPr lang="cs-CZ" altLang="en-US" sz="1000" dirty="0" smtClean="0">
                <a:latin typeface="Arial" charset="0"/>
                <a:cs typeface="Arial" charset="0"/>
              </a:rPr>
              <a:t> (modrý </a:t>
            </a:r>
            <a:r>
              <a:rPr lang="cs-CZ" altLang="en-US" sz="1000" dirty="0" err="1" smtClean="0">
                <a:latin typeface="Arial" charset="0"/>
                <a:cs typeface="Arial" charset="0"/>
              </a:rPr>
              <a:t>fluorofor</a:t>
            </a:r>
            <a:endParaRPr lang="cs-CZ" altLang="en-US" sz="1000" dirty="0" smtClean="0">
              <a:latin typeface="Arial" charset="0"/>
              <a:cs typeface="Arial" charset="0"/>
            </a:endParaRPr>
          </a:p>
          <a:p>
            <a:pPr marL="171450" lvl="0" indent="-171450" eaLnBrk="1" hangingPunct="1">
              <a:buFont typeface="Arial" panose="020B0604020202020204" pitchFamily="34" charset="0"/>
              <a:buChar char="•"/>
            </a:pPr>
            <a:endParaRPr lang="cs-CZ" altLang="en-US" sz="1000" dirty="0">
              <a:latin typeface="Arial" charset="0"/>
              <a:cs typeface="Arial" charset="0"/>
            </a:endParaRPr>
          </a:p>
          <a:p>
            <a:pPr marL="171450" lvl="0" indent="-171450" eaLnBrk="1" hangingPunct="1">
              <a:buFont typeface="Arial" panose="020B0604020202020204" pitchFamily="34" charset="0"/>
              <a:buChar char="•"/>
            </a:pPr>
            <a:r>
              <a:rPr lang="cs-CZ" altLang="en-US" sz="1000" dirty="0" smtClean="0">
                <a:latin typeface="Arial" charset="0"/>
                <a:cs typeface="Arial" charset="0"/>
              </a:rPr>
              <a:t>Dalším často používaným </a:t>
            </a:r>
            <a:r>
              <a:rPr lang="cs-CZ" altLang="en-US" sz="1000" dirty="0" err="1" smtClean="0">
                <a:latin typeface="Arial" charset="0"/>
                <a:cs typeface="Arial" charset="0"/>
              </a:rPr>
              <a:t>fluoroforem</a:t>
            </a:r>
            <a:r>
              <a:rPr lang="cs-CZ" altLang="en-US" sz="1000" dirty="0" smtClean="0">
                <a:latin typeface="Arial" charset="0"/>
                <a:cs typeface="Arial" charset="0"/>
              </a:rPr>
              <a:t> je akridinová oranž. Jedná se o fluorescenční sondu, jejíž absorpční a emisní pásma se liší podle substrátu, ke kterému je vázána DNA/RNA. Obě jmenované jsou většinou dodávány v podobě chloridových solí.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en-US" sz="10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71995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077913" y="65088"/>
            <a:ext cx="8066087" cy="653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latin typeface="Century Gothic" pitchFamily="34" charset="0"/>
              </a:rPr>
              <a:t>Detekce fluorescence</a:t>
            </a:r>
            <a:endParaRPr lang="cs-CZ" altLang="cs-CZ" sz="800">
              <a:latin typeface="Century Gothic" pitchFamily="34" charset="0"/>
            </a:endParaRPr>
          </a:p>
          <a:p>
            <a:pPr>
              <a:spcBef>
                <a:spcPct val="0"/>
              </a:spcBef>
              <a:buClrTx/>
              <a:buSzTx/>
              <a:buFontTx/>
              <a:buNone/>
            </a:pPr>
            <a:endParaRPr lang="cs-CZ" altLang="cs-CZ" sz="1600" b="1" i="1">
              <a:latin typeface="Century Gothic" pitchFamily="34" charset="0"/>
            </a:endParaRPr>
          </a:p>
          <a:p>
            <a:pPr>
              <a:spcBef>
                <a:spcPct val="0"/>
              </a:spcBef>
              <a:buClrTx/>
              <a:buSzTx/>
              <a:buFontTx/>
              <a:buNone/>
            </a:pPr>
            <a:r>
              <a:rPr lang="cs-CZ" altLang="cs-CZ" sz="1600" b="1" i="1">
                <a:latin typeface="Century Gothic" pitchFamily="34" charset="0"/>
              </a:rPr>
              <a:t>Vybavení pro fluorescenci</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(1) zdroj excitace</a:t>
            </a:r>
          </a:p>
          <a:p>
            <a:pPr>
              <a:spcBef>
                <a:spcPct val="0"/>
              </a:spcBef>
              <a:buClrTx/>
              <a:buSzTx/>
              <a:buFontTx/>
              <a:buNone/>
            </a:pPr>
            <a:r>
              <a:rPr lang="cs-CZ" altLang="cs-CZ" sz="1400">
                <a:latin typeface="Century Gothic" pitchFamily="34" charset="0"/>
              </a:rPr>
              <a:t>(2) fluorochrom</a:t>
            </a:r>
          </a:p>
          <a:p>
            <a:pPr>
              <a:spcBef>
                <a:spcPct val="0"/>
              </a:spcBef>
              <a:buClrTx/>
              <a:buSzTx/>
              <a:buFontTx/>
              <a:buNone/>
            </a:pPr>
            <a:r>
              <a:rPr lang="cs-CZ" altLang="cs-CZ" sz="1400">
                <a:latin typeface="Century Gothic" pitchFamily="34" charset="0"/>
              </a:rPr>
              <a:t>(3) vlnové filtry pro izolaci emitovaných fotonů od excitovaných </a:t>
            </a:r>
          </a:p>
          <a:p>
            <a:pPr>
              <a:spcBef>
                <a:spcPct val="0"/>
              </a:spcBef>
              <a:buClrTx/>
              <a:buSzTx/>
              <a:buFontTx/>
              <a:buNone/>
            </a:pPr>
            <a:r>
              <a:rPr lang="cs-CZ" altLang="cs-CZ" sz="1400">
                <a:latin typeface="Century Gothic" pitchFamily="34" charset="0"/>
              </a:rPr>
              <a:t>(4) detektory pro registraci emitovaných fotonů</a:t>
            </a:r>
            <a:endParaRPr lang="cs-CZ" altLang="cs-CZ" sz="800">
              <a:latin typeface="Century Gothic" pitchFamily="34" charset="0"/>
            </a:endParaRPr>
          </a:p>
          <a:p>
            <a:pPr>
              <a:spcBef>
                <a:spcPct val="0"/>
              </a:spcBef>
              <a:buClrTx/>
              <a:buSzTx/>
              <a:buFontTx/>
              <a:buNone/>
            </a:pPr>
            <a:endParaRPr lang="cs-CZ" altLang="cs-CZ" sz="800" i="1">
              <a:latin typeface="Century Gothic" pitchFamily="34" charset="0"/>
            </a:endParaRPr>
          </a:p>
          <a:p>
            <a:pPr>
              <a:spcBef>
                <a:spcPct val="0"/>
              </a:spcBef>
              <a:buClrTx/>
              <a:buSzTx/>
              <a:buFontTx/>
              <a:buNone/>
            </a:pPr>
            <a:r>
              <a:rPr lang="cs-CZ" altLang="cs-CZ" sz="1600" b="1" i="1">
                <a:latin typeface="Century Gothic" pitchFamily="34" charset="0"/>
              </a:rPr>
              <a:t>Fluorescenční přístroje</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spektrofluorometer měří průměrné vlastnosti objemu vzorku v kyvetě. </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fluorescenční mikroskop popisuje fluorescenci jako jev v prostorovém systému souřadnic </a:t>
            </a:r>
          </a:p>
          <a:p>
            <a:pPr>
              <a:spcBef>
                <a:spcPct val="0"/>
              </a:spcBef>
              <a:buClrTx/>
              <a:buSzTx/>
              <a:buFontTx/>
              <a:buNone/>
            </a:pPr>
            <a:r>
              <a:rPr lang="cs-CZ" altLang="cs-CZ" sz="1400">
                <a:latin typeface="Century Gothic" pitchFamily="34" charset="0"/>
              </a:rPr>
              <a:t>- flow cytometer měří fluorescenci v proudícím toku, umožňuje detekovat a kvantivikovat subpopulace uvnitř velkého vzorku</a:t>
            </a:r>
          </a:p>
          <a:p>
            <a:pPr>
              <a:spcBef>
                <a:spcPct val="0"/>
              </a:spcBef>
              <a:buClrTx/>
              <a:buSzTx/>
              <a:buFontTx/>
              <a:buNone/>
            </a:pPr>
            <a:endParaRPr lang="cs-CZ" altLang="cs-CZ" sz="800">
              <a:latin typeface="Century Gothic" pitchFamily="34" charset="0"/>
            </a:endParaRPr>
          </a:p>
          <a:p>
            <a:pPr>
              <a:spcBef>
                <a:spcPct val="0"/>
              </a:spcBef>
              <a:buClrTx/>
              <a:buSzTx/>
              <a:buFontTx/>
              <a:buNone/>
            </a:pPr>
            <a:r>
              <a:rPr lang="cs-CZ" altLang="cs-CZ" sz="1600" b="1" i="1">
                <a:latin typeface="Century Gothic" pitchFamily="34" charset="0"/>
              </a:rPr>
              <a:t>Fluorescenční signál</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spektrofluorometer je flexibilní, umožňuje měřit</a:t>
            </a:r>
          </a:p>
          <a:p>
            <a:pPr>
              <a:spcBef>
                <a:spcPct val="0"/>
              </a:spcBef>
              <a:buClrTx/>
              <a:buSzTx/>
              <a:buFontTx/>
              <a:buNone/>
            </a:pPr>
            <a:r>
              <a:rPr lang="cs-CZ" altLang="cs-CZ" sz="1400">
                <a:latin typeface="Century Gothic" pitchFamily="34" charset="0"/>
              </a:rPr>
              <a:t>v kontinuálním spektru excitačních a emisních </a:t>
            </a:r>
          </a:p>
          <a:p>
            <a:pPr>
              <a:spcBef>
                <a:spcPct val="0"/>
              </a:spcBef>
              <a:buClrTx/>
              <a:buSzTx/>
              <a:buFontTx/>
              <a:buNone/>
            </a:pPr>
            <a:r>
              <a:rPr lang="cs-CZ" altLang="cs-CZ" sz="1400">
                <a:latin typeface="Century Gothic" pitchFamily="34" charset="0"/>
              </a:rPr>
              <a:t>vlnových délek </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flow cytometr potřebuje fluorescenční značky</a:t>
            </a:r>
          </a:p>
          <a:p>
            <a:pPr>
              <a:spcBef>
                <a:spcPct val="0"/>
              </a:spcBef>
              <a:buClrTx/>
              <a:buSzTx/>
              <a:buFontTx/>
              <a:buNone/>
            </a:pPr>
            <a:r>
              <a:rPr lang="cs-CZ" altLang="cs-CZ" sz="1400">
                <a:latin typeface="Century Gothic" pitchFamily="34" charset="0"/>
              </a:rPr>
              <a:t>excitovatelné </a:t>
            </a:r>
          </a:p>
          <a:p>
            <a:pPr>
              <a:spcBef>
                <a:spcPct val="0"/>
              </a:spcBef>
              <a:buClrTx/>
              <a:buSzTx/>
              <a:buFontTx/>
              <a:buNone/>
            </a:pPr>
            <a:r>
              <a:rPr lang="cs-CZ" altLang="cs-CZ" sz="1400">
                <a:latin typeface="Century Gothic" pitchFamily="34" charset="0"/>
              </a:rPr>
              <a:t>určitou vlnovou délkou.</a:t>
            </a:r>
          </a:p>
          <a:p>
            <a:pPr>
              <a:spcBef>
                <a:spcPct val="0"/>
              </a:spcBef>
              <a:buClrTx/>
              <a:buSzTx/>
              <a:buFontTx/>
              <a:buNone/>
            </a:pPr>
            <a:endParaRPr lang="cs-CZ" altLang="cs-CZ" sz="900" b="1">
              <a:latin typeface="Century Gothic" pitchFamily="34" charset="0"/>
            </a:endParaRPr>
          </a:p>
          <a:p>
            <a:pPr>
              <a:spcBef>
                <a:spcPct val="0"/>
              </a:spcBef>
              <a:buClrTx/>
              <a:buSzTx/>
              <a:buFontTx/>
              <a:buNone/>
            </a:pPr>
            <a:r>
              <a:rPr lang="cs-CZ" altLang="cs-CZ" sz="1600" b="1" i="1">
                <a:latin typeface="Century Gothic" pitchFamily="34" charset="0"/>
              </a:rPr>
              <a:t>Fluorescence pozadí</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endogení složky - autofluorescence</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nenávazané nebo nespecificky vázané značky </a:t>
            </a:r>
          </a:p>
          <a:p>
            <a:pPr>
              <a:spcBef>
                <a:spcPct val="0"/>
              </a:spcBef>
              <a:buClrTx/>
              <a:buSzTx/>
              <a:buFontTx/>
              <a:buNone/>
            </a:pPr>
            <a:r>
              <a:rPr lang="cs-CZ" altLang="cs-CZ" sz="1400">
                <a:latin typeface="Century Gothic" pitchFamily="34" charset="0"/>
              </a:rPr>
              <a:t>= reagenční pozadí</a:t>
            </a:r>
            <a:endParaRPr lang="cs-CZ" altLang="cs-CZ" sz="800">
              <a:latin typeface="Century Gothic" pitchFamily="34" charset="0"/>
            </a:endParaRPr>
          </a:p>
          <a:p>
            <a:pPr>
              <a:spcBef>
                <a:spcPct val="0"/>
              </a:spcBef>
              <a:buClrTx/>
              <a:buSzTx/>
              <a:buFontTx/>
              <a:buNone/>
            </a:pPr>
            <a:endParaRPr lang="cs-CZ" altLang="cs-CZ" sz="800">
              <a:latin typeface="Century Gothic" pitchFamily="34" charset="0"/>
            </a:endParaRPr>
          </a:p>
          <a:p>
            <a:pPr>
              <a:spcBef>
                <a:spcPct val="0"/>
              </a:spcBef>
              <a:buClrTx/>
              <a:buSzTx/>
              <a:buFontTx/>
              <a:buNone/>
            </a:pPr>
            <a:endParaRPr lang="cs-CZ" altLang="cs-CZ" sz="800">
              <a:latin typeface="Century Gothic" pitchFamily="34" charset="0"/>
            </a:endParaRPr>
          </a:p>
          <a:p>
            <a:pPr>
              <a:spcBef>
                <a:spcPct val="0"/>
              </a:spcBef>
              <a:buClrTx/>
              <a:buSzTx/>
              <a:buFontTx/>
              <a:buNone/>
            </a:pPr>
            <a:r>
              <a:rPr lang="cs-CZ" altLang="cs-CZ" sz="1600" b="1" i="1">
                <a:latin typeface="Century Gothic" pitchFamily="34" charset="0"/>
              </a:rPr>
              <a:t>Vícebarevné značení</a:t>
            </a:r>
            <a:endParaRPr lang="cs-CZ" altLang="cs-CZ" sz="800">
              <a:latin typeface="Century Gothic" pitchFamily="34" charset="0"/>
            </a:endParaRPr>
          </a:p>
          <a:p>
            <a:pPr>
              <a:spcBef>
                <a:spcPct val="0"/>
              </a:spcBef>
              <a:buClrTx/>
              <a:buSzTx/>
              <a:buFontTx/>
              <a:buNone/>
            </a:pPr>
            <a:r>
              <a:rPr lang="cs-CZ" altLang="cs-CZ" sz="1400">
                <a:latin typeface="Century Gothic" pitchFamily="34" charset="0"/>
              </a:rPr>
              <a:t>- dvě a více značek, zároveň monitoruje různé funkce</a:t>
            </a:r>
          </a:p>
          <a:p>
            <a:pPr>
              <a:spcBef>
                <a:spcPct val="0"/>
              </a:spcBef>
              <a:buClrTx/>
              <a:buSzTx/>
              <a:buFontTx/>
              <a:buNone/>
            </a:pPr>
            <a:r>
              <a:rPr lang="cs-CZ" altLang="cs-CZ" sz="1400">
                <a:latin typeface="Century Gothic" pitchFamily="34" charset="0"/>
              </a:rPr>
              <a:t>- nutné: vhodně zvolit značky zdroj excitace a separační filtry</a:t>
            </a:r>
            <a:r>
              <a:rPr lang="cs-CZ" altLang="cs-CZ" sz="800">
                <a:latin typeface="Century Gothic" pitchFamily="34" charset="0"/>
              </a:rPr>
              <a:t> </a:t>
            </a:r>
            <a:endParaRPr lang="cs-CZ" altLang="cs-CZ" sz="80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0000CC"/>
                </a:solidFill>
                <a:latin typeface="Century Gothic" pitchFamily="34" charset="0"/>
              </a:rPr>
              <a:t>Fluorescence Output of Fluorophores</a:t>
            </a:r>
            <a:endParaRPr lang="cs-CZ" altLang="cs-CZ" sz="2400">
              <a:solidFill>
                <a:srgbClr val="0000CC"/>
              </a:solidFill>
              <a:latin typeface="Century Gothic" pitchFamily="34" charset="0"/>
            </a:endParaRPr>
          </a:p>
          <a:p>
            <a:pPr>
              <a:spcBef>
                <a:spcPct val="0"/>
              </a:spcBef>
              <a:buClrTx/>
              <a:buSzTx/>
              <a:buFontTx/>
              <a:buNone/>
            </a:pPr>
            <a:r>
              <a:rPr lang="cs-CZ" altLang="cs-CZ" sz="2400">
                <a:latin typeface="Century Gothic" pitchFamily="34" charset="0"/>
              </a:rPr>
              <a:t>Comparing Different Dyes</a:t>
            </a:r>
            <a:endParaRPr lang="cs-CZ" altLang="cs-CZ" sz="240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235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96388" cy="532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122988"/>
            <a:ext cx="14859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cs-CZ" altLang="cs-CZ" sz="4000" smtClean="0"/>
              <a:t>Procesy interferující a detekcí fluorescence</a:t>
            </a:r>
          </a:p>
        </p:txBody>
      </p:sp>
      <p:sp>
        <p:nvSpPr>
          <p:cNvPr id="24579" name="Rectangle 3"/>
          <p:cNvSpPr>
            <a:spLocks noGrp="1" noChangeArrowheads="1"/>
          </p:cNvSpPr>
          <p:nvPr>
            <p:ph type="body" idx="1"/>
          </p:nvPr>
        </p:nvSpPr>
        <p:spPr/>
        <p:txBody>
          <a:bodyPr/>
          <a:lstStyle/>
          <a:p>
            <a:pPr eaLnBrk="1" hangingPunct="1"/>
            <a:r>
              <a:rPr lang="en-US" altLang="cs-CZ" smtClean="0"/>
              <a:t>Quenching </a:t>
            </a:r>
            <a:r>
              <a:rPr lang="cs-CZ" altLang="cs-CZ" sz="2000" smtClean="0"/>
              <a:t>- „zhášení“ fluorescence pomocí polárních rozpouštědel, těžkých iontů. </a:t>
            </a:r>
            <a:endParaRPr lang="en-US" altLang="cs-CZ" sz="2000" smtClean="0"/>
          </a:p>
          <a:p>
            <a:pPr eaLnBrk="1" hangingPunct="1"/>
            <a:r>
              <a:rPr lang="en-US" altLang="cs-CZ" smtClean="0"/>
              <a:t>Bleaching</a:t>
            </a:r>
            <a:r>
              <a:rPr lang="cs-CZ" altLang="cs-CZ" smtClean="0"/>
              <a:t> </a:t>
            </a:r>
            <a:r>
              <a:rPr lang="cs-CZ" altLang="cs-CZ" sz="2400" smtClean="0"/>
              <a:t>– změna struktury fluorescenční molekuly vedoucí ke ztrátě fluorescence (působením světla a nebo chemickou interakcí. </a:t>
            </a:r>
            <a:endParaRPr lang="en-US" altLang="cs-CZ" sz="2400" smtClean="0"/>
          </a:p>
          <a:p>
            <a:pPr eaLnBrk="1" hangingPunct="1"/>
            <a:r>
              <a:rPr lang="en-US" altLang="cs-CZ" smtClean="0"/>
              <a:t>Photon saturation</a:t>
            </a:r>
            <a:r>
              <a:rPr lang="cs-CZ" altLang="cs-CZ" smtClean="0"/>
              <a:t> </a:t>
            </a:r>
            <a:r>
              <a:rPr lang="cs-CZ" altLang="cs-CZ" sz="2400" smtClean="0"/>
              <a:t>– stav kdy množství molekul v excitovaném stavu odpovídá množství molekul v bazální hladině</a:t>
            </a:r>
            <a:endParaRPr lang="en-US" altLang="cs-CZ" sz="2400" smtClean="0"/>
          </a:p>
        </p:txBody>
      </p:sp>
      <p:sp>
        <p:nvSpPr>
          <p:cNvPr id="24580"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838" y="1892300"/>
            <a:ext cx="34861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3336925" y="746125"/>
            <a:ext cx="252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0000CC"/>
                </a:solidFill>
                <a:latin typeface="Century Gothic" pitchFamily="34" charset="0"/>
              </a:rPr>
              <a:t>Photobleaching</a:t>
            </a:r>
            <a:endParaRPr lang="cs-CZ" altLang="cs-CZ" sz="2400" b="1">
              <a:solidFill>
                <a:srgbClr val="0000CC"/>
              </a:solidFill>
              <a:latin typeface="Century Gothic CE" charset="-18"/>
            </a:endParaRPr>
          </a:p>
        </p:txBody>
      </p:sp>
      <p:sp>
        <p:nvSpPr>
          <p:cNvPr id="25604" name="Rectangle 4"/>
          <p:cNvSpPr>
            <a:spLocks noChangeArrowheads="1"/>
          </p:cNvSpPr>
          <p:nvPr/>
        </p:nvSpPr>
        <p:spPr bwMode="auto">
          <a:xfrm>
            <a:off x="1187450" y="1268413"/>
            <a:ext cx="7097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  irreversible destruction or photobleaching of the excited fluorophore</a:t>
            </a:r>
            <a:endParaRPr lang="cs-CZ" altLang="cs-CZ" sz="1600">
              <a:latin typeface="Century Gothic CE" charset="-18"/>
            </a:endParaRPr>
          </a:p>
        </p:txBody>
      </p:sp>
      <p:sp>
        <p:nvSpPr>
          <p:cNvPr id="25605" name="Rectangle 5"/>
          <p:cNvSpPr>
            <a:spLocks noChangeArrowheads="1"/>
          </p:cNvSpPr>
          <p:nvPr/>
        </p:nvSpPr>
        <p:spPr bwMode="auto">
          <a:xfrm>
            <a:off x="6157913" y="2243138"/>
            <a:ext cx="26511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Oregon Green 514 goat anti–mouse IgG</a:t>
            </a:r>
            <a:endParaRPr lang="cs-CZ" altLang="cs-CZ" sz="1000" b="1">
              <a:latin typeface="Century Gothic CE" charset="-18"/>
            </a:endParaRPr>
          </a:p>
        </p:txBody>
      </p:sp>
      <p:sp>
        <p:nvSpPr>
          <p:cNvPr id="25606" name="Rectangle 6"/>
          <p:cNvSpPr>
            <a:spLocks noChangeArrowheads="1"/>
          </p:cNvSpPr>
          <p:nvPr/>
        </p:nvSpPr>
        <p:spPr bwMode="auto">
          <a:xfrm>
            <a:off x="6176963" y="3533775"/>
            <a:ext cx="2281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fluorescein goat anti–mouse IgG</a:t>
            </a:r>
            <a:endParaRPr lang="cs-CZ" altLang="cs-CZ" sz="1000" b="1">
              <a:latin typeface="Century Gothic CE" charset="-18"/>
            </a:endParaRPr>
          </a:p>
        </p:txBody>
      </p:sp>
      <p:sp>
        <p:nvSpPr>
          <p:cNvPr id="25607" name="Rectangle 7"/>
          <p:cNvSpPr>
            <a:spLocks noChangeArrowheads="1"/>
          </p:cNvSpPr>
          <p:nvPr/>
        </p:nvSpPr>
        <p:spPr bwMode="auto">
          <a:xfrm>
            <a:off x="6189663" y="1651000"/>
            <a:ext cx="27654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anti–human cytochrome oxidase subunit I</a:t>
            </a:r>
            <a:endParaRPr lang="cs-CZ" altLang="cs-CZ" sz="1000" b="1">
              <a:latin typeface="Century Gothic CE" charset="-18"/>
            </a:endParaRPr>
          </a:p>
        </p:txBody>
      </p:sp>
      <p:pic>
        <p:nvPicPr>
          <p:cNvPr id="25608"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9" name="Rectangle 10"/>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62000" y="609600"/>
            <a:ext cx="81343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4000">
                <a:solidFill>
                  <a:srgbClr val="0000CC"/>
                </a:solidFill>
                <a:latin typeface="Tahoma" pitchFamily="34" charset="0"/>
              </a:rPr>
              <a:t>Základ průtokové cytometrie</a:t>
            </a:r>
          </a:p>
        </p:txBody>
      </p:sp>
      <p:sp>
        <p:nvSpPr>
          <p:cNvPr id="26627" name="Rectangle 3"/>
          <p:cNvSpPr>
            <a:spLocks noChangeArrowheads="1"/>
          </p:cNvSpPr>
          <p:nvPr/>
        </p:nvSpPr>
        <p:spPr bwMode="auto">
          <a:xfrm>
            <a:off x="3657600" y="2057400"/>
            <a:ext cx="5410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400">
                <a:latin typeface="Century Gothic" pitchFamily="34" charset="0"/>
              </a:rPr>
              <a:t>Buňky v suspenzi </a:t>
            </a:r>
          </a:p>
          <a:p>
            <a:pPr>
              <a:spcBef>
                <a:spcPct val="50000"/>
              </a:spcBef>
              <a:buClrTx/>
              <a:buSzTx/>
              <a:buFontTx/>
              <a:buNone/>
            </a:pPr>
            <a:r>
              <a:rPr lang="cs-CZ" altLang="cs-CZ" sz="2400">
                <a:latin typeface="Century Gothic" pitchFamily="34" charset="0"/>
              </a:rPr>
              <a:t>protékají jednotlivě napříč</a:t>
            </a:r>
          </a:p>
          <a:p>
            <a:pPr>
              <a:spcBef>
                <a:spcPct val="50000"/>
              </a:spcBef>
              <a:buClrTx/>
              <a:buSzTx/>
              <a:buFontTx/>
              <a:buNone/>
            </a:pPr>
            <a:r>
              <a:rPr lang="cs-CZ" altLang="cs-CZ" sz="2400">
                <a:latin typeface="Century Gothic" pitchFamily="34" charset="0"/>
              </a:rPr>
              <a:t>osvětlenou částí kde </a:t>
            </a:r>
          </a:p>
          <a:p>
            <a:pPr>
              <a:spcBef>
                <a:spcPct val="50000"/>
              </a:spcBef>
              <a:buClrTx/>
              <a:buSzTx/>
              <a:buFontTx/>
              <a:buNone/>
            </a:pPr>
            <a:r>
              <a:rPr lang="cs-CZ" altLang="cs-CZ" sz="2400">
                <a:latin typeface="Century Gothic" pitchFamily="34" charset="0"/>
              </a:rPr>
              <a:t>rozptylují světlo a emitují fluorescenci,</a:t>
            </a:r>
          </a:p>
          <a:p>
            <a:pPr>
              <a:spcBef>
                <a:spcPct val="50000"/>
              </a:spcBef>
              <a:buClrTx/>
              <a:buSzTx/>
              <a:buFontTx/>
              <a:buNone/>
            </a:pPr>
            <a:r>
              <a:rPr lang="cs-CZ" altLang="cs-CZ" sz="2400">
                <a:latin typeface="Century Gothic" pitchFamily="34" charset="0"/>
              </a:rPr>
              <a:t>která je detekována, filtrována a </a:t>
            </a:r>
          </a:p>
          <a:p>
            <a:pPr>
              <a:spcBef>
                <a:spcPct val="50000"/>
              </a:spcBef>
              <a:buClrTx/>
              <a:buSzTx/>
              <a:buFontTx/>
              <a:buNone/>
            </a:pPr>
            <a:r>
              <a:rPr lang="cs-CZ" altLang="cs-CZ" sz="2400">
                <a:latin typeface="Century Gothic" pitchFamily="34" charset="0"/>
              </a:rPr>
              <a:t>převedena na digitální hodnoty</a:t>
            </a:r>
          </a:p>
          <a:p>
            <a:pPr>
              <a:spcBef>
                <a:spcPct val="50000"/>
              </a:spcBef>
              <a:buClrTx/>
              <a:buSzTx/>
              <a:buFontTx/>
              <a:buNone/>
            </a:pPr>
            <a:r>
              <a:rPr lang="cs-CZ" altLang="cs-CZ" sz="2400">
                <a:latin typeface="Century Gothic" pitchFamily="34" charset="0"/>
              </a:rPr>
              <a:t>uložené do počítače</a:t>
            </a:r>
            <a:endParaRPr lang="cs-CZ" altLang="cs-CZ" sz="2400">
              <a:latin typeface="Century Gothic CE" charset="-18"/>
            </a:endParaRPr>
          </a:p>
        </p:txBody>
      </p:sp>
      <p:sp>
        <p:nvSpPr>
          <p:cNvPr id="167940" name="Rectangle 4"/>
          <p:cNvSpPr>
            <a:spLocks noChangeArrowheads="1"/>
          </p:cNvSpPr>
          <p:nvPr/>
        </p:nvSpPr>
        <p:spPr bwMode="auto">
          <a:xfrm>
            <a:off x="1752600" y="2362200"/>
            <a:ext cx="1600200" cy="5794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Fluidics</a:t>
            </a:r>
          </a:p>
        </p:txBody>
      </p:sp>
      <p:sp>
        <p:nvSpPr>
          <p:cNvPr id="167941" name="Rectangle 5"/>
          <p:cNvSpPr>
            <a:spLocks noChangeArrowheads="1"/>
          </p:cNvSpPr>
          <p:nvPr/>
        </p:nvSpPr>
        <p:spPr bwMode="auto">
          <a:xfrm>
            <a:off x="1905000" y="3352800"/>
            <a:ext cx="1447800" cy="17478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endParaRPr lang="cs-CZ" sz="3200" b="1">
              <a:solidFill>
                <a:srgbClr val="DC0081"/>
              </a:solidFill>
              <a:effectLst>
                <a:outerShdw blurRad="38100" dist="38100" dir="2700000" algn="tl">
                  <a:srgbClr val="000000"/>
                </a:outerShdw>
              </a:effectLst>
              <a:latin typeface="Times New Roman" pitchFamily="18" charset="0"/>
            </a:endParaRPr>
          </a:p>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Optics</a:t>
            </a:r>
          </a:p>
          <a:p>
            <a:pPr>
              <a:spcBef>
                <a:spcPct val="20000"/>
              </a:spcBef>
              <a:defRPr/>
            </a:pPr>
            <a:endParaRPr lang="cs-CZ" sz="3200" b="1">
              <a:solidFill>
                <a:srgbClr val="DC0081"/>
              </a:solidFill>
              <a:effectLst>
                <a:outerShdw blurRad="38100" dist="38100" dir="2700000" algn="tl">
                  <a:srgbClr val="000000"/>
                </a:outerShdw>
              </a:effectLst>
              <a:latin typeface="Times New Roman" pitchFamily="18" charset="0"/>
            </a:endParaRPr>
          </a:p>
        </p:txBody>
      </p:sp>
      <p:sp>
        <p:nvSpPr>
          <p:cNvPr id="167942" name="Rectangle 6"/>
          <p:cNvSpPr>
            <a:spLocks noChangeArrowheads="1"/>
          </p:cNvSpPr>
          <p:nvPr/>
        </p:nvSpPr>
        <p:spPr bwMode="auto">
          <a:xfrm>
            <a:off x="1219200" y="5486400"/>
            <a:ext cx="2133600" cy="579438"/>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20000"/>
              </a:spcBef>
              <a:defRPr/>
            </a:pPr>
            <a:r>
              <a:rPr lang="cs-CZ" sz="3200" b="1">
                <a:solidFill>
                  <a:srgbClr val="DC0081"/>
                </a:solidFill>
                <a:effectLst>
                  <a:outerShdw blurRad="38100" dist="38100" dir="2700000" algn="tl">
                    <a:srgbClr val="000000"/>
                  </a:outerShdw>
                </a:effectLst>
                <a:latin typeface="Times New Roman" pitchFamily="18" charset="0"/>
              </a:rPr>
              <a:t>Electronics</a:t>
            </a:r>
          </a:p>
        </p:txBody>
      </p:sp>
      <p:sp>
        <p:nvSpPr>
          <p:cNvPr id="26631" name="Rectangle 9"/>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30375" y="168275"/>
            <a:ext cx="5865813"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Optika - zdroj světla</a:t>
            </a:r>
            <a:endParaRPr lang="cs-CZ" altLang="cs-CZ" sz="4000" b="1">
              <a:solidFill>
                <a:schemeClr val="tx2"/>
              </a:solidFill>
              <a:latin typeface="Century Gothic CE" charset="-18"/>
            </a:endParaRPr>
          </a:p>
        </p:txBody>
      </p:sp>
      <p:sp>
        <p:nvSpPr>
          <p:cNvPr id="171011" name="Rectangle 3"/>
          <p:cNvSpPr>
            <a:spLocks noChangeArrowheads="1"/>
          </p:cNvSpPr>
          <p:nvPr/>
        </p:nvSpPr>
        <p:spPr bwMode="auto">
          <a:xfrm>
            <a:off x="1017588" y="1082675"/>
            <a:ext cx="816292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nutnost zaostřit zdroj světla na stejné místo, kde je zaostřen průtok buněk</a:t>
            </a:r>
            <a:endParaRPr lang="cs-CZ" sz="2400" b="1">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Lasery</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produkují jednotlivou vlnovou délku světla (325, 488, </a:t>
            </a:r>
            <a:r>
              <a:rPr lang="en-US" sz="1400" b="1">
                <a:effectLst>
                  <a:outerShdw blurRad="38100" dist="38100" dir="2700000" algn="tl">
                    <a:srgbClr val="C0C0C0"/>
                  </a:outerShdw>
                </a:effectLst>
                <a:latin typeface="Century Gothic" pitchFamily="34" charset="0"/>
              </a:rPr>
              <a:t>~</a:t>
            </a:r>
            <a:r>
              <a:rPr lang="cs-CZ" sz="1400" b="1">
                <a:effectLst>
                  <a:outerShdw blurRad="38100" dist="38100" dir="2700000" algn="tl">
                    <a:srgbClr val="C0C0C0"/>
                  </a:outerShdw>
                </a:effectLst>
                <a:latin typeface="Century Gothic" pitchFamily="34" charset="0"/>
              </a:rPr>
              <a:t>63</a:t>
            </a:r>
            <a:r>
              <a:rPr lang="en-US" sz="1400" b="1">
                <a:effectLst>
                  <a:outerShdw blurRad="38100" dist="38100" dir="2700000" algn="tl">
                    <a:srgbClr val="C0C0C0"/>
                  </a:outerShdw>
                </a:effectLst>
                <a:latin typeface="Century Gothic" pitchFamily="34" charset="0"/>
              </a:rPr>
              <a:t>0nm)</a:t>
            </a:r>
            <a:r>
              <a:rPr lang="cs-CZ" sz="1400" b="1">
                <a:effectLst>
                  <a:outerShdw blurRad="38100" dist="38100" dir="2700000" algn="tl">
                    <a:srgbClr val="C0C0C0"/>
                  </a:outerShdw>
                </a:effectLst>
                <a:latin typeface="Century Gothic" pitchFamily="34" charset="0"/>
              </a:rPr>
              <a:t> </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poskytují mW - W světla</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mohou být </a:t>
            </a:r>
            <a:r>
              <a:rPr lang="en-US" sz="1400" b="1">
                <a:effectLst>
                  <a:outerShdw blurRad="38100" dist="38100" dir="2700000" algn="tl">
                    <a:srgbClr val="C0C0C0"/>
                  </a:outerShdw>
                </a:effectLst>
                <a:latin typeface="Century Gothic" pitchFamily="34" charset="0"/>
              </a:rPr>
              <a:t>“</a:t>
            </a:r>
            <a:r>
              <a:rPr lang="cs-CZ" sz="1400" b="1">
                <a:effectLst>
                  <a:outerShdw blurRad="38100" dist="38100" dir="2700000" algn="tl">
                    <a:srgbClr val="C0C0C0"/>
                  </a:outerShdw>
                </a:effectLst>
                <a:latin typeface="Century Gothic" pitchFamily="34" charset="0"/>
              </a:rPr>
              <a:t>levné</a:t>
            </a:r>
            <a:r>
              <a:rPr lang="en-US" sz="1400" b="1">
                <a:effectLst>
                  <a:outerShdw blurRad="38100" dist="38100" dir="2700000" algn="tl">
                    <a:srgbClr val="C0C0C0"/>
                  </a:outerShdw>
                </a:effectLst>
                <a:latin typeface="Century Gothic" pitchFamily="34" charset="0"/>
              </a:rPr>
              <a:t>”</a:t>
            </a:r>
            <a:r>
              <a:rPr lang="cs-CZ" sz="1400" b="1">
                <a:effectLst>
                  <a:outerShdw blurRad="38100" dist="38100" dir="2700000" algn="tl">
                    <a:srgbClr val="C0C0C0"/>
                  </a:outerShdw>
                </a:effectLst>
                <a:latin typeface="Century Gothic" pitchFamily="34" charset="0"/>
              </a:rPr>
              <a:t> - air-cooled , nebo drahé - water-cooled </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poskytují koherentní světelný proud</a:t>
            </a:r>
          </a:p>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Obloukové lampy (Arc-lamps)</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produkují </a:t>
            </a:r>
            <a:r>
              <a:rPr lang="cs-CZ" sz="1400" b="1">
                <a:solidFill>
                  <a:srgbClr val="00FF00"/>
                </a:solidFill>
                <a:effectLst>
                  <a:outerShdw blurRad="38100" dist="38100" dir="2700000" algn="tl">
                    <a:srgbClr val="C0C0C0"/>
                  </a:outerShdw>
                </a:effectLst>
                <a:latin typeface="Century Gothic" pitchFamily="34" charset="0"/>
              </a:rPr>
              <a:t>směs</a:t>
            </a:r>
            <a:r>
              <a:rPr lang="cs-CZ" sz="1400" b="1">
                <a:effectLst>
                  <a:outerShdw blurRad="38100" dist="38100" dir="2700000" algn="tl">
                    <a:srgbClr val="C0C0C0"/>
                  </a:outerShdw>
                </a:effectLst>
                <a:latin typeface="Century Gothic" pitchFamily="34" charset="0"/>
              </a:rPr>
              <a:t> vlnových délek, které musí být filtrovány</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poskytují mW světla </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levné - air-cooled </a:t>
            </a:r>
          </a:p>
          <a:p>
            <a:pPr marL="742950" lvl="1" indent="-285750">
              <a:spcBef>
                <a:spcPct val="20000"/>
              </a:spcBef>
              <a:buClr>
                <a:schemeClr val="folHlink"/>
              </a:buClr>
              <a:buSzPct val="75000"/>
              <a:buFontTx/>
              <a:buChar char="•"/>
              <a:defRPr/>
            </a:pPr>
            <a:r>
              <a:rPr lang="cs-CZ" sz="1400" b="1">
                <a:effectLst>
                  <a:outerShdw blurRad="38100" dist="38100" dir="2700000" algn="tl">
                    <a:srgbClr val="C0C0C0"/>
                  </a:outerShdw>
                </a:effectLst>
                <a:latin typeface="Century Gothic" pitchFamily="34" charset="0"/>
              </a:rPr>
              <a:t>nekoherentní světelný proud</a:t>
            </a:r>
            <a:endParaRPr lang="cs-CZ" sz="1400" b="1">
              <a:effectLst>
                <a:outerShdw blurRad="38100" dist="38100" dir="2700000" algn="tl">
                  <a:srgbClr val="C0C0C0"/>
                </a:outerShdw>
              </a:effectLst>
              <a:latin typeface="Century Gothic CE" charset="-18"/>
            </a:endParaRPr>
          </a:p>
        </p:txBody>
      </p:sp>
      <p:sp>
        <p:nvSpPr>
          <p:cNvPr id="27652" name="Rectangle 4"/>
          <p:cNvSpPr>
            <a:spLocks noChangeArrowheads="1"/>
          </p:cNvSpPr>
          <p:nvPr/>
        </p:nvSpPr>
        <p:spPr bwMode="auto">
          <a:xfrm>
            <a:off x="1144588" y="3790950"/>
            <a:ext cx="7791450"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27653" name="Rectangle 5"/>
          <p:cNvSpPr>
            <a:spLocks noChangeArrowheads="1"/>
          </p:cNvSpPr>
          <p:nvPr/>
        </p:nvSpPr>
        <p:spPr bwMode="auto">
          <a:xfrm>
            <a:off x="3390900" y="3962400"/>
            <a:ext cx="461010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 optické kanály</a:t>
            </a:r>
            <a:endParaRPr lang="cs-CZ" altLang="cs-CZ" sz="4000" b="1">
              <a:solidFill>
                <a:schemeClr val="tx2"/>
              </a:solidFill>
              <a:latin typeface="Century Gothic CE" charset="-18"/>
            </a:endParaRPr>
          </a:p>
        </p:txBody>
      </p:sp>
      <p:sp>
        <p:nvSpPr>
          <p:cNvPr id="171014" name="Rectangle 6"/>
          <p:cNvSpPr>
            <a:spLocks noChangeArrowheads="1"/>
          </p:cNvSpPr>
          <p:nvPr/>
        </p:nvSpPr>
        <p:spPr bwMode="auto">
          <a:xfrm>
            <a:off x="1081088" y="5029200"/>
            <a:ext cx="7791450" cy="15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cesta světla z místa ozáření buněk k detektoru</a:t>
            </a:r>
            <a:endParaRPr lang="cs-CZ" sz="16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1600" b="1">
                <a:effectLst>
                  <a:outerShdw blurRad="38100" dist="38100" dir="2700000" algn="tl">
                    <a:srgbClr val="C0C0C0"/>
                  </a:outerShdw>
                </a:effectLst>
                <a:latin typeface="Century Gothic" pitchFamily="34" charset="0"/>
              </a:rPr>
              <a:t>optické části </a:t>
            </a:r>
            <a:r>
              <a:rPr lang="cs-CZ" sz="1600" b="1">
                <a:solidFill>
                  <a:srgbClr val="00FF00"/>
                </a:solidFill>
                <a:effectLst>
                  <a:outerShdw blurRad="38100" dist="38100" dir="2700000" algn="tl">
                    <a:srgbClr val="C0C0C0"/>
                  </a:outerShdw>
                </a:effectLst>
                <a:latin typeface="Century Gothic" pitchFamily="34" charset="0"/>
              </a:rPr>
              <a:t>separují </a:t>
            </a:r>
            <a:r>
              <a:rPr lang="cs-CZ" sz="1600" b="1">
                <a:effectLst>
                  <a:outerShdw blurRad="38100" dist="38100" dir="2700000" algn="tl">
                    <a:srgbClr val="C0C0C0"/>
                  </a:outerShdw>
                </a:effectLst>
                <a:latin typeface="Century Gothic" pitchFamily="34" charset="0"/>
              </a:rPr>
              <a:t>určité vlnové délky</a:t>
            </a:r>
            <a:endParaRPr lang="cs-CZ" sz="1600" b="1">
              <a:effectLst>
                <a:outerShdw blurRad="38100" dist="38100" dir="2700000" algn="tl">
                  <a:srgbClr val="C0C0C0"/>
                </a:outerShdw>
              </a:effectLst>
              <a:latin typeface="Century Gothic CE" charset="-18"/>
            </a:endParaRPr>
          </a:p>
        </p:txBody>
      </p:sp>
      <p:sp>
        <p:nvSpPr>
          <p:cNvPr id="27655" name="Rectangle 8"/>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87450" y="476250"/>
            <a:ext cx="7772400" cy="1143000"/>
          </a:xfrm>
        </p:spPr>
        <p:txBody>
          <a:bodyPr/>
          <a:lstStyle/>
          <a:p>
            <a:pPr eaLnBrk="1" hangingPunct="1"/>
            <a:r>
              <a:rPr lang="cs-CZ" altLang="cs-CZ" smtClean="0"/>
              <a:t>LASER(y)</a:t>
            </a:r>
          </a:p>
        </p:txBody>
      </p:sp>
      <p:pic>
        <p:nvPicPr>
          <p:cNvPr id="28675" name="Picture 5" descr="las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2988" y="1789113"/>
            <a:ext cx="3810000" cy="1301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7"/>
          <p:cNvSpPr txBox="1">
            <a:spLocks noChangeArrowheads="1"/>
          </p:cNvSpPr>
          <p:nvPr/>
        </p:nvSpPr>
        <p:spPr bwMode="auto">
          <a:xfrm>
            <a:off x="1116013" y="3228975"/>
            <a:ext cx="467995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400">
                <a:latin typeface="Times" pitchFamily="18" charset="0"/>
              </a:rPr>
              <a:t>- koherentní (souvislý světelný tok)</a:t>
            </a:r>
          </a:p>
          <a:p>
            <a:pPr>
              <a:spcBef>
                <a:spcPct val="50000"/>
              </a:spcBef>
              <a:buClrTx/>
              <a:buSzTx/>
              <a:buFontTx/>
              <a:buChar char="-"/>
            </a:pPr>
            <a:r>
              <a:rPr lang="cs-CZ" altLang="cs-CZ" sz="2400">
                <a:latin typeface="Times" pitchFamily="18" charset="0"/>
              </a:rPr>
              <a:t> monochromatický</a:t>
            </a:r>
          </a:p>
          <a:p>
            <a:pPr>
              <a:spcBef>
                <a:spcPct val="50000"/>
              </a:spcBef>
              <a:buClrTx/>
              <a:buSzTx/>
              <a:buFontTx/>
              <a:buChar char="-"/>
            </a:pPr>
            <a:r>
              <a:rPr lang="cs-CZ" altLang="cs-CZ" sz="2400">
                <a:latin typeface="Times" pitchFamily="18" charset="0"/>
              </a:rPr>
              <a:t> soustředěný</a:t>
            </a:r>
          </a:p>
          <a:p>
            <a:pPr>
              <a:spcBef>
                <a:spcPct val="50000"/>
              </a:spcBef>
              <a:buClrTx/>
              <a:buSzTx/>
              <a:buFontTx/>
              <a:buChar char="-"/>
            </a:pPr>
            <a:endParaRPr lang="cs-CZ" altLang="cs-CZ" sz="2400">
              <a:latin typeface="Times" pitchFamily="18" charset="0"/>
            </a:endParaRPr>
          </a:p>
          <a:p>
            <a:pPr>
              <a:spcBef>
                <a:spcPct val="50000"/>
              </a:spcBef>
              <a:buClrTx/>
              <a:buSzTx/>
              <a:buFontTx/>
              <a:buNone/>
            </a:pPr>
            <a:endParaRPr lang="cs-CZ" altLang="cs-CZ" sz="2400">
              <a:latin typeface="Times" pitchFamily="18" charset="0"/>
            </a:endParaRPr>
          </a:p>
        </p:txBody>
      </p:sp>
      <p:sp>
        <p:nvSpPr>
          <p:cNvPr id="28677" name="Rectangle 13"/>
          <p:cNvSpPr>
            <a:spLocks noChangeArrowheads="1"/>
          </p:cNvSpPr>
          <p:nvPr/>
        </p:nvSpPr>
        <p:spPr bwMode="auto">
          <a:xfrm>
            <a:off x="1042988" y="5029200"/>
            <a:ext cx="3587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latin typeface="Times" pitchFamily="18" charset="0"/>
              </a:rPr>
              <a:t>http://hyperphysics.phy-astr.gsu.edu/hbase/hframe.html</a:t>
            </a:r>
          </a:p>
        </p:txBody>
      </p:sp>
      <p:pic>
        <p:nvPicPr>
          <p:cNvPr id="2867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948113"/>
            <a:ext cx="37623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20"/>
          <p:cNvSpPr>
            <a:spLocks noChangeArrowheads="1"/>
          </p:cNvSpPr>
          <p:nvPr/>
        </p:nvSpPr>
        <p:spPr bwMode="auto">
          <a:xfrm>
            <a:off x="6443663" y="5461000"/>
            <a:ext cx="2520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http://www.ilt.fraunhofer.de/eng/100053.html</a:t>
            </a:r>
          </a:p>
        </p:txBody>
      </p:sp>
      <p:pic>
        <p:nvPicPr>
          <p:cNvPr id="28680" name="Picture 2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76825" y="1844675"/>
            <a:ext cx="3810000" cy="1066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81" name="Rectangle 24"/>
          <p:cNvSpPr>
            <a:spLocks noChangeArrowheads="1"/>
          </p:cNvSpPr>
          <p:nvPr/>
        </p:nvSpPr>
        <p:spPr bwMode="auto">
          <a:xfrm>
            <a:off x="6227763" y="2997200"/>
            <a:ext cx="2613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http://en.wikipedia.org/wiki/Helium-neon_laser</a:t>
            </a:r>
          </a:p>
        </p:txBody>
      </p:sp>
      <p:sp>
        <p:nvSpPr>
          <p:cNvPr id="2868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pic>
        <p:nvPicPr>
          <p:cNvPr id="28683" name="Picture 26">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6021388"/>
            <a:ext cx="23812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nature.com/polopoly_fs/7.36727.1464174506%21/image/reproducibility-graphic-online5.jpg_gen/derivatives/landscape_630/reproducibility-graphic-onlin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60648"/>
            <a:ext cx="4968552" cy="623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97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cs-CZ" altLang="cs-CZ" smtClean="0"/>
              <a:t>LASER vs. Arc lamp</a:t>
            </a:r>
          </a:p>
        </p:txBody>
      </p:sp>
      <p:pic>
        <p:nvPicPr>
          <p:cNvPr id="29699" name="Picture 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1920875"/>
            <a:ext cx="3810000" cy="2590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Rectangle 9"/>
          <p:cNvSpPr>
            <a:spLocks noChangeArrowheads="1"/>
          </p:cNvSpPr>
          <p:nvPr/>
        </p:nvSpPr>
        <p:spPr bwMode="auto">
          <a:xfrm>
            <a:off x="1476375" y="3965575"/>
            <a:ext cx="23018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600">
                <a:latin typeface="Times" pitchFamily="18" charset="0"/>
              </a:rPr>
              <a:t>http://en.wikipedia.org/wiki/Image:Helium_neon_laser_spectrum.png</a:t>
            </a:r>
          </a:p>
        </p:txBody>
      </p:sp>
      <p:pic>
        <p:nvPicPr>
          <p:cNvPr id="29701" name="Picture 10" descr="DSC0447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35563" y="1849438"/>
            <a:ext cx="3810000" cy="2732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2"/>
          <p:cNvSpPr>
            <a:spLocks noChangeArrowheads="1"/>
          </p:cNvSpPr>
          <p:nvPr/>
        </p:nvSpPr>
        <p:spPr bwMode="auto">
          <a:xfrm>
            <a:off x="6227763" y="4652963"/>
            <a:ext cx="26654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H.M. Shapiro, Practical Flow Cytometry, 4th ed.</a:t>
            </a:r>
          </a:p>
        </p:txBody>
      </p:sp>
      <p:pic>
        <p:nvPicPr>
          <p:cNvPr id="29703"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652963"/>
            <a:ext cx="2028825"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Rectangle 19"/>
          <p:cNvSpPr>
            <a:spLocks noChangeArrowheads="1"/>
          </p:cNvSpPr>
          <p:nvPr/>
        </p:nvSpPr>
        <p:spPr bwMode="auto">
          <a:xfrm>
            <a:off x="1403350" y="6453188"/>
            <a:ext cx="21240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800">
                <a:solidFill>
                  <a:schemeClr val="bg1"/>
                </a:solidFill>
                <a:latin typeface="Times" pitchFamily="18" charset="0"/>
              </a:rPr>
              <a:t>http://en.wikipedia.org/wiki/Helium-neon_laser</a:t>
            </a:r>
          </a:p>
        </p:txBody>
      </p:sp>
      <p:sp>
        <p:nvSpPr>
          <p:cNvPr id="29705" name="Rectangle 24"/>
          <p:cNvSpPr>
            <a:spLocks noChangeArrowheads="1"/>
          </p:cNvSpPr>
          <p:nvPr/>
        </p:nvSpPr>
        <p:spPr bwMode="auto">
          <a:xfrm>
            <a:off x="4427538" y="6524625"/>
            <a:ext cx="268128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800">
                <a:latin typeface="Times" pitchFamily="18" charset="0"/>
              </a:rPr>
              <a:t>http://www.olympusmicro.com/primer/anatomy/sources.html</a:t>
            </a:r>
          </a:p>
        </p:txBody>
      </p:sp>
      <p:grpSp>
        <p:nvGrpSpPr>
          <p:cNvPr id="29706" name="Group 31"/>
          <p:cNvGrpSpPr>
            <a:grpSpLocks/>
          </p:cNvGrpSpPr>
          <p:nvPr/>
        </p:nvGrpSpPr>
        <p:grpSpPr bwMode="auto">
          <a:xfrm>
            <a:off x="6011863" y="5013325"/>
            <a:ext cx="2397125" cy="1495425"/>
            <a:chOff x="4059" y="3158"/>
            <a:chExt cx="1510" cy="942"/>
          </a:xfrm>
        </p:grpSpPr>
        <p:grpSp>
          <p:nvGrpSpPr>
            <p:cNvPr id="29708" name="Group 26"/>
            <p:cNvGrpSpPr>
              <a:grpSpLocks/>
            </p:cNvGrpSpPr>
            <p:nvPr/>
          </p:nvGrpSpPr>
          <p:grpSpPr bwMode="auto">
            <a:xfrm>
              <a:off x="4059" y="3158"/>
              <a:ext cx="1510" cy="942"/>
              <a:chOff x="3969" y="3203"/>
              <a:chExt cx="1510" cy="942"/>
            </a:xfrm>
          </p:grpSpPr>
          <p:pic>
            <p:nvPicPr>
              <p:cNvPr id="29712"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4" y="3249"/>
                <a:ext cx="1465" cy="8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3" name="Rectangle 25"/>
              <p:cNvSpPr>
                <a:spLocks noChangeArrowheads="1"/>
              </p:cNvSpPr>
              <p:nvPr/>
            </p:nvSpPr>
            <p:spPr bwMode="auto">
              <a:xfrm>
                <a:off x="3969" y="3203"/>
                <a:ext cx="680" cy="31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nvGrpSpPr>
            <p:cNvPr id="29709" name="Group 30"/>
            <p:cNvGrpSpPr>
              <a:grpSpLocks/>
            </p:cNvGrpSpPr>
            <p:nvPr/>
          </p:nvGrpSpPr>
          <p:grpSpPr bwMode="auto">
            <a:xfrm>
              <a:off x="5239" y="3430"/>
              <a:ext cx="136" cy="408"/>
              <a:chOff x="5239" y="3430"/>
              <a:chExt cx="136" cy="408"/>
            </a:xfrm>
          </p:grpSpPr>
          <p:sp>
            <p:nvSpPr>
              <p:cNvPr id="29710" name="Rectangle 28"/>
              <p:cNvSpPr>
                <a:spLocks noChangeArrowheads="1"/>
              </p:cNvSpPr>
              <p:nvPr/>
            </p:nvSpPr>
            <p:spPr bwMode="auto">
              <a:xfrm>
                <a:off x="5239" y="3430"/>
                <a:ext cx="90" cy="1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29711" name="Rectangle 29"/>
              <p:cNvSpPr>
                <a:spLocks noChangeArrowheads="1"/>
              </p:cNvSpPr>
              <p:nvPr/>
            </p:nvSpPr>
            <p:spPr bwMode="auto">
              <a:xfrm>
                <a:off x="5284" y="3748"/>
                <a:ext cx="91" cy="9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29707" name="Rectangle 3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900113" y="620713"/>
            <a:ext cx="8575675"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a:solidFill>
                  <a:schemeClr val="tx2"/>
                </a:solidFill>
                <a:latin typeface="Century Gothic" pitchFamily="34" charset="0"/>
              </a:rPr>
              <a:t>Optika - „Forward Scatter“ kanál</a:t>
            </a:r>
            <a:endParaRPr lang="cs-CZ" altLang="cs-CZ" sz="3600" b="1">
              <a:solidFill>
                <a:schemeClr val="tx2"/>
              </a:solidFill>
              <a:latin typeface="Century Gothic CE" charset="-18"/>
            </a:endParaRPr>
          </a:p>
        </p:txBody>
      </p:sp>
      <p:sp>
        <p:nvSpPr>
          <p:cNvPr id="172035"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část světla rozptýlená ve stejné ose jako je směr světelného paprsku</a:t>
            </a:r>
            <a:endParaRPr lang="cs-CZ" sz="3200">
              <a:solidFill>
                <a:schemeClr val="hlink"/>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intenzita „forward scatteru“ odpovídá </a:t>
            </a:r>
            <a:r>
              <a:rPr lang="cs-CZ" sz="3200">
                <a:solidFill>
                  <a:schemeClr val="tx2"/>
                </a:solidFill>
                <a:effectLst>
                  <a:outerShdw blurRad="38100" dist="38100" dir="2700000" algn="tl">
                    <a:srgbClr val="C0C0C0"/>
                  </a:outerShdw>
                </a:effectLst>
                <a:latin typeface="Century Gothic" pitchFamily="34" charset="0"/>
              </a:rPr>
              <a:t>velikosti, tvaru a optické homogenitě</a:t>
            </a:r>
            <a:r>
              <a:rPr lang="cs-CZ" sz="3200">
                <a:effectLst>
                  <a:outerShdw blurRad="38100" dist="38100" dir="2700000" algn="tl">
                    <a:srgbClr val="C0C0C0"/>
                  </a:outerShdw>
                </a:effectLst>
                <a:latin typeface="Century Gothic" pitchFamily="34" charset="0"/>
              </a:rPr>
              <a:t> buněk</a:t>
            </a:r>
            <a:endParaRPr lang="cs-CZ" sz="3200">
              <a:effectLst>
                <a:outerShdw blurRad="38100" dist="38100" dir="2700000" algn="tl">
                  <a:srgbClr val="C0C0C0"/>
                </a:outerShdw>
              </a:effectLst>
              <a:latin typeface="Century Gothic CE" charset="-18"/>
            </a:endParaRPr>
          </a:p>
        </p:txBody>
      </p:sp>
      <p:sp>
        <p:nvSpPr>
          <p:cNvPr id="30724"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63775" y="658813"/>
            <a:ext cx="56181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r">
              <a:spcBef>
                <a:spcPct val="0"/>
              </a:spcBef>
              <a:buClrTx/>
              <a:buSzTx/>
              <a:buFontTx/>
              <a:buNone/>
            </a:pPr>
            <a:r>
              <a:rPr lang="cs-CZ" altLang="cs-CZ" b="1">
                <a:solidFill>
                  <a:schemeClr val="tx2"/>
                </a:solidFill>
              </a:rPr>
              <a:t>Forward Angle Light Scatter</a:t>
            </a:r>
          </a:p>
        </p:txBody>
      </p:sp>
      <p:grpSp>
        <p:nvGrpSpPr>
          <p:cNvPr id="31747" name="Group 3"/>
          <p:cNvGrpSpPr>
            <a:grpSpLocks/>
          </p:cNvGrpSpPr>
          <p:nvPr/>
        </p:nvGrpSpPr>
        <p:grpSpPr bwMode="auto">
          <a:xfrm>
            <a:off x="1116013" y="2133600"/>
            <a:ext cx="7993062" cy="2820988"/>
            <a:chOff x="221" y="1296"/>
            <a:chExt cx="5257" cy="1825"/>
          </a:xfrm>
        </p:grpSpPr>
        <p:sp>
          <p:nvSpPr>
            <p:cNvPr id="31749" name="Freeform 4"/>
            <p:cNvSpPr>
              <a:spLocks/>
            </p:cNvSpPr>
            <p:nvPr/>
          </p:nvSpPr>
          <p:spPr bwMode="auto">
            <a:xfrm>
              <a:off x="2112" y="1296"/>
              <a:ext cx="973" cy="1825"/>
            </a:xfrm>
            <a:custGeom>
              <a:avLst/>
              <a:gdLst>
                <a:gd name="T0" fmla="*/ 0 w 973"/>
                <a:gd name="T1" fmla="*/ 144 h 1825"/>
                <a:gd name="T2" fmla="*/ 0 w 973"/>
                <a:gd name="T3" fmla="*/ 576 h 1825"/>
                <a:gd name="T4" fmla="*/ 0 w 973"/>
                <a:gd name="T5" fmla="*/ 1392 h 1825"/>
                <a:gd name="T6" fmla="*/ 0 w 973"/>
                <a:gd name="T7" fmla="*/ 1824 h 1825"/>
                <a:gd name="T8" fmla="*/ 324 w 973"/>
                <a:gd name="T9" fmla="*/ 1680 h 1825"/>
                <a:gd name="T10" fmla="*/ 432 w 973"/>
                <a:gd name="T11" fmla="*/ 1824 h 1825"/>
                <a:gd name="T12" fmla="*/ 702 w 973"/>
                <a:gd name="T13" fmla="*/ 1680 h 1825"/>
                <a:gd name="T14" fmla="*/ 972 w 973"/>
                <a:gd name="T15" fmla="*/ 1824 h 1825"/>
                <a:gd name="T16" fmla="*/ 972 w 973"/>
                <a:gd name="T17" fmla="*/ 1392 h 1825"/>
                <a:gd name="T18" fmla="*/ 972 w 973"/>
                <a:gd name="T19" fmla="*/ 576 h 1825"/>
                <a:gd name="T20" fmla="*/ 972 w 973"/>
                <a:gd name="T21" fmla="*/ 48 h 1825"/>
                <a:gd name="T22" fmla="*/ 756 w 973"/>
                <a:gd name="T23" fmla="*/ 288 h 1825"/>
                <a:gd name="T24" fmla="*/ 540 w 973"/>
                <a:gd name="T25" fmla="*/ 144 h 1825"/>
                <a:gd name="T26" fmla="*/ 378 w 973"/>
                <a:gd name="T27" fmla="*/ 288 h 1825"/>
                <a:gd name="T28" fmla="*/ 0 w 973"/>
                <a:gd name="T29" fmla="*/ 0 h 1825"/>
                <a:gd name="T30" fmla="*/ 0 w 973"/>
                <a:gd name="T31" fmla="*/ 144 h 18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73" h="1825">
                  <a:moveTo>
                    <a:pt x="0" y="144"/>
                  </a:moveTo>
                  <a:lnTo>
                    <a:pt x="0" y="576"/>
                  </a:lnTo>
                  <a:lnTo>
                    <a:pt x="0" y="1392"/>
                  </a:lnTo>
                  <a:lnTo>
                    <a:pt x="0" y="1824"/>
                  </a:lnTo>
                  <a:lnTo>
                    <a:pt x="324" y="1680"/>
                  </a:lnTo>
                  <a:lnTo>
                    <a:pt x="432" y="1824"/>
                  </a:lnTo>
                  <a:lnTo>
                    <a:pt x="702" y="1680"/>
                  </a:lnTo>
                  <a:lnTo>
                    <a:pt x="972" y="1824"/>
                  </a:lnTo>
                  <a:lnTo>
                    <a:pt x="972" y="1392"/>
                  </a:lnTo>
                  <a:lnTo>
                    <a:pt x="972" y="576"/>
                  </a:lnTo>
                  <a:lnTo>
                    <a:pt x="972" y="48"/>
                  </a:lnTo>
                  <a:lnTo>
                    <a:pt x="756" y="288"/>
                  </a:lnTo>
                  <a:lnTo>
                    <a:pt x="540" y="144"/>
                  </a:lnTo>
                  <a:lnTo>
                    <a:pt x="378" y="288"/>
                  </a:lnTo>
                  <a:lnTo>
                    <a:pt x="0" y="0"/>
                  </a:lnTo>
                  <a:lnTo>
                    <a:pt x="0" y="144"/>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Line 5"/>
            <p:cNvSpPr>
              <a:spLocks noChangeShapeType="1"/>
            </p:cNvSpPr>
            <p:nvPr/>
          </p:nvSpPr>
          <p:spPr bwMode="auto">
            <a:xfrm>
              <a:off x="573" y="2049"/>
              <a:ext cx="0" cy="12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 name="Line 6"/>
            <p:cNvSpPr>
              <a:spLocks noChangeShapeType="1"/>
            </p:cNvSpPr>
            <p:nvPr/>
          </p:nvSpPr>
          <p:spPr bwMode="auto">
            <a:xfrm>
              <a:off x="594" y="2439"/>
              <a:ext cx="0" cy="12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7"/>
            <p:cNvSpPr>
              <a:spLocks noChangeShapeType="1"/>
            </p:cNvSpPr>
            <p:nvPr/>
          </p:nvSpPr>
          <p:spPr bwMode="auto">
            <a:xfrm flipV="1">
              <a:off x="310" y="2353"/>
              <a:ext cx="121"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Line 8"/>
            <p:cNvSpPr>
              <a:spLocks noChangeShapeType="1"/>
            </p:cNvSpPr>
            <p:nvPr/>
          </p:nvSpPr>
          <p:spPr bwMode="auto">
            <a:xfrm flipV="1">
              <a:off x="743" y="2143"/>
              <a:ext cx="121"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9"/>
            <p:cNvSpPr>
              <a:spLocks noChangeShapeType="1"/>
            </p:cNvSpPr>
            <p:nvPr/>
          </p:nvSpPr>
          <p:spPr bwMode="auto">
            <a:xfrm>
              <a:off x="774" y="2283"/>
              <a:ext cx="141"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5" name="Line 10"/>
            <p:cNvSpPr>
              <a:spLocks noChangeShapeType="1"/>
            </p:cNvSpPr>
            <p:nvPr/>
          </p:nvSpPr>
          <p:spPr bwMode="auto">
            <a:xfrm>
              <a:off x="736" y="2361"/>
              <a:ext cx="122" cy="6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 name="Line 11"/>
            <p:cNvSpPr>
              <a:spLocks noChangeShapeType="1"/>
            </p:cNvSpPr>
            <p:nvPr/>
          </p:nvSpPr>
          <p:spPr bwMode="auto">
            <a:xfrm>
              <a:off x="258" y="2291"/>
              <a:ext cx="141"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Line 12"/>
            <p:cNvSpPr>
              <a:spLocks noChangeShapeType="1"/>
            </p:cNvSpPr>
            <p:nvPr/>
          </p:nvSpPr>
          <p:spPr bwMode="auto">
            <a:xfrm>
              <a:off x="323" y="2174"/>
              <a:ext cx="122" cy="6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8" name="Line 13"/>
            <p:cNvSpPr>
              <a:spLocks noChangeShapeType="1"/>
            </p:cNvSpPr>
            <p:nvPr/>
          </p:nvSpPr>
          <p:spPr bwMode="auto">
            <a:xfrm>
              <a:off x="1083" y="2303"/>
              <a:ext cx="103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9" name="Line 14"/>
            <p:cNvSpPr>
              <a:spLocks noChangeShapeType="1"/>
            </p:cNvSpPr>
            <p:nvPr/>
          </p:nvSpPr>
          <p:spPr bwMode="auto">
            <a:xfrm>
              <a:off x="2119" y="1298"/>
              <a:ext cx="0" cy="139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0" name="Line 15"/>
            <p:cNvSpPr>
              <a:spLocks noChangeShapeType="1"/>
            </p:cNvSpPr>
            <p:nvPr/>
          </p:nvSpPr>
          <p:spPr bwMode="auto">
            <a:xfrm flipV="1">
              <a:off x="3090" y="2282"/>
              <a:ext cx="1040" cy="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Line 16"/>
            <p:cNvSpPr>
              <a:spLocks noChangeShapeType="1"/>
            </p:cNvSpPr>
            <p:nvPr/>
          </p:nvSpPr>
          <p:spPr bwMode="auto">
            <a:xfrm flipV="1">
              <a:off x="3104" y="2180"/>
              <a:ext cx="1033" cy="6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2" name="Line 17"/>
            <p:cNvSpPr>
              <a:spLocks noChangeShapeType="1"/>
            </p:cNvSpPr>
            <p:nvPr/>
          </p:nvSpPr>
          <p:spPr bwMode="auto">
            <a:xfrm>
              <a:off x="3103" y="2336"/>
              <a:ext cx="1034" cy="47"/>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Line 18"/>
            <p:cNvSpPr>
              <a:spLocks noChangeShapeType="1"/>
            </p:cNvSpPr>
            <p:nvPr/>
          </p:nvSpPr>
          <p:spPr bwMode="auto">
            <a:xfrm flipV="1">
              <a:off x="3101" y="2087"/>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4" name="Line 19"/>
            <p:cNvSpPr>
              <a:spLocks noChangeShapeType="1"/>
            </p:cNvSpPr>
            <p:nvPr/>
          </p:nvSpPr>
          <p:spPr bwMode="auto">
            <a:xfrm>
              <a:off x="3108" y="2417"/>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5" name="Rectangle 20"/>
            <p:cNvSpPr>
              <a:spLocks noChangeArrowheads="1"/>
            </p:cNvSpPr>
            <p:nvPr/>
          </p:nvSpPr>
          <p:spPr bwMode="auto">
            <a:xfrm>
              <a:off x="4458" y="2204"/>
              <a:ext cx="1020" cy="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a:t>FALS Sensor</a:t>
              </a:r>
            </a:p>
          </p:txBody>
        </p:sp>
        <p:sp>
          <p:nvSpPr>
            <p:cNvPr id="31766" name="Freeform 21"/>
            <p:cNvSpPr>
              <a:spLocks/>
            </p:cNvSpPr>
            <p:nvPr/>
          </p:nvSpPr>
          <p:spPr bwMode="auto">
            <a:xfrm>
              <a:off x="2461" y="2203"/>
              <a:ext cx="195" cy="159"/>
            </a:xfrm>
            <a:custGeom>
              <a:avLst/>
              <a:gdLst>
                <a:gd name="T0" fmla="*/ 194 w 195"/>
                <a:gd name="T1" fmla="*/ 53 h 159"/>
                <a:gd name="T2" fmla="*/ 161 w 195"/>
                <a:gd name="T3" fmla="*/ 15 h 159"/>
                <a:gd name="T4" fmla="*/ 80 w 195"/>
                <a:gd name="T5" fmla="*/ 0 h 159"/>
                <a:gd name="T6" fmla="*/ 34 w 195"/>
                <a:gd name="T7" fmla="*/ 31 h 159"/>
                <a:gd name="T8" fmla="*/ 0 w 195"/>
                <a:gd name="T9" fmla="*/ 83 h 159"/>
                <a:gd name="T10" fmla="*/ 34 w 195"/>
                <a:gd name="T11" fmla="*/ 128 h 159"/>
                <a:gd name="T12" fmla="*/ 101 w 195"/>
                <a:gd name="T13" fmla="*/ 158 h 159"/>
                <a:gd name="T14" fmla="*/ 161 w 195"/>
                <a:gd name="T15" fmla="*/ 144 h 159"/>
                <a:gd name="T16" fmla="*/ 194 w 195"/>
                <a:gd name="T17" fmla="*/ 83 h 159"/>
                <a:gd name="T18" fmla="*/ 194 w 195"/>
                <a:gd name="T19" fmla="*/ 68 h 159"/>
                <a:gd name="T20" fmla="*/ 194 w 195"/>
                <a:gd name="T21" fmla="*/ 53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5" h="159">
                  <a:moveTo>
                    <a:pt x="194" y="53"/>
                  </a:moveTo>
                  <a:lnTo>
                    <a:pt x="161" y="15"/>
                  </a:lnTo>
                  <a:lnTo>
                    <a:pt x="80" y="0"/>
                  </a:lnTo>
                  <a:lnTo>
                    <a:pt x="34" y="31"/>
                  </a:lnTo>
                  <a:lnTo>
                    <a:pt x="0" y="83"/>
                  </a:lnTo>
                  <a:lnTo>
                    <a:pt x="34" y="128"/>
                  </a:lnTo>
                  <a:lnTo>
                    <a:pt x="101" y="158"/>
                  </a:lnTo>
                  <a:lnTo>
                    <a:pt x="161" y="144"/>
                  </a:lnTo>
                  <a:lnTo>
                    <a:pt x="194" y="83"/>
                  </a:lnTo>
                  <a:lnTo>
                    <a:pt x="194" y="68"/>
                  </a:lnTo>
                  <a:lnTo>
                    <a:pt x="194" y="53"/>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7" name="Freeform 22"/>
            <p:cNvSpPr>
              <a:spLocks/>
            </p:cNvSpPr>
            <p:nvPr/>
          </p:nvSpPr>
          <p:spPr bwMode="auto">
            <a:xfrm>
              <a:off x="2463" y="1894"/>
              <a:ext cx="197" cy="159"/>
            </a:xfrm>
            <a:custGeom>
              <a:avLst/>
              <a:gdLst>
                <a:gd name="T0" fmla="*/ 196 w 197"/>
                <a:gd name="T1" fmla="*/ 53 h 159"/>
                <a:gd name="T2" fmla="*/ 162 w 197"/>
                <a:gd name="T3" fmla="*/ 15 h 159"/>
                <a:gd name="T4" fmla="*/ 82 w 197"/>
                <a:gd name="T5" fmla="*/ 0 h 159"/>
                <a:gd name="T6" fmla="*/ 34 w 197"/>
                <a:gd name="T7" fmla="*/ 31 h 159"/>
                <a:gd name="T8" fmla="*/ 0 w 197"/>
                <a:gd name="T9" fmla="*/ 83 h 159"/>
                <a:gd name="T10" fmla="*/ 34 w 197"/>
                <a:gd name="T11" fmla="*/ 128 h 159"/>
                <a:gd name="T12" fmla="*/ 102 w 197"/>
                <a:gd name="T13" fmla="*/ 158 h 159"/>
                <a:gd name="T14" fmla="*/ 162 w 197"/>
                <a:gd name="T15" fmla="*/ 143 h 159"/>
                <a:gd name="T16" fmla="*/ 196 w 197"/>
                <a:gd name="T17" fmla="*/ 83 h 159"/>
                <a:gd name="T18" fmla="*/ 196 w 197"/>
                <a:gd name="T19" fmla="*/ 68 h 159"/>
                <a:gd name="T20" fmla="*/ 196 w 197"/>
                <a:gd name="T21" fmla="*/ 53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7" h="159">
                  <a:moveTo>
                    <a:pt x="196" y="53"/>
                  </a:moveTo>
                  <a:lnTo>
                    <a:pt x="162" y="15"/>
                  </a:lnTo>
                  <a:lnTo>
                    <a:pt x="82" y="0"/>
                  </a:lnTo>
                  <a:lnTo>
                    <a:pt x="34" y="31"/>
                  </a:lnTo>
                  <a:lnTo>
                    <a:pt x="0" y="83"/>
                  </a:lnTo>
                  <a:lnTo>
                    <a:pt x="34" y="128"/>
                  </a:lnTo>
                  <a:lnTo>
                    <a:pt x="102" y="158"/>
                  </a:lnTo>
                  <a:lnTo>
                    <a:pt x="162" y="143"/>
                  </a:lnTo>
                  <a:lnTo>
                    <a:pt x="196" y="83"/>
                  </a:lnTo>
                  <a:lnTo>
                    <a:pt x="196" y="68"/>
                  </a:lnTo>
                  <a:lnTo>
                    <a:pt x="196" y="53"/>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8" name="Freeform 23"/>
            <p:cNvSpPr>
              <a:spLocks/>
            </p:cNvSpPr>
            <p:nvPr/>
          </p:nvSpPr>
          <p:spPr bwMode="auto">
            <a:xfrm>
              <a:off x="2470" y="1836"/>
              <a:ext cx="278" cy="271"/>
            </a:xfrm>
            <a:custGeom>
              <a:avLst/>
              <a:gdLst>
                <a:gd name="T0" fmla="*/ 277 w 278"/>
                <a:gd name="T1" fmla="*/ 152 h 271"/>
                <a:gd name="T2" fmla="*/ 263 w 278"/>
                <a:gd name="T3" fmla="*/ 54 h 271"/>
                <a:gd name="T4" fmla="*/ 191 w 278"/>
                <a:gd name="T5" fmla="*/ 0 h 271"/>
                <a:gd name="T6" fmla="*/ 113 w 278"/>
                <a:gd name="T7" fmla="*/ 0 h 271"/>
                <a:gd name="T8" fmla="*/ 42 w 278"/>
                <a:gd name="T9" fmla="*/ 27 h 271"/>
                <a:gd name="T10" fmla="*/ 0 w 278"/>
                <a:gd name="T11" fmla="*/ 90 h 271"/>
                <a:gd name="T12" fmla="*/ 0 w 278"/>
                <a:gd name="T13" fmla="*/ 171 h 271"/>
                <a:gd name="T14" fmla="*/ 35 w 278"/>
                <a:gd name="T15" fmla="*/ 242 h 271"/>
                <a:gd name="T16" fmla="*/ 113 w 278"/>
                <a:gd name="T17" fmla="*/ 270 h 271"/>
                <a:gd name="T18" fmla="*/ 248 w 278"/>
                <a:gd name="T19" fmla="*/ 233 h 271"/>
                <a:gd name="T20" fmla="*/ 277 w 278"/>
                <a:gd name="T21" fmla="*/ 162 h 271"/>
                <a:gd name="T22" fmla="*/ 277 w 278"/>
                <a:gd name="T23" fmla="*/ 152 h 2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8" h="271">
                  <a:moveTo>
                    <a:pt x="277" y="152"/>
                  </a:moveTo>
                  <a:lnTo>
                    <a:pt x="263" y="54"/>
                  </a:lnTo>
                  <a:lnTo>
                    <a:pt x="191" y="0"/>
                  </a:lnTo>
                  <a:lnTo>
                    <a:pt x="113" y="0"/>
                  </a:lnTo>
                  <a:lnTo>
                    <a:pt x="42" y="27"/>
                  </a:lnTo>
                  <a:lnTo>
                    <a:pt x="0" y="90"/>
                  </a:lnTo>
                  <a:lnTo>
                    <a:pt x="0" y="171"/>
                  </a:lnTo>
                  <a:lnTo>
                    <a:pt x="35" y="242"/>
                  </a:lnTo>
                  <a:lnTo>
                    <a:pt x="113" y="270"/>
                  </a:lnTo>
                  <a:lnTo>
                    <a:pt x="248" y="233"/>
                  </a:lnTo>
                  <a:lnTo>
                    <a:pt x="277" y="162"/>
                  </a:lnTo>
                  <a:lnTo>
                    <a:pt x="277" y="152"/>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9" name="Freeform 24"/>
            <p:cNvSpPr>
              <a:spLocks/>
            </p:cNvSpPr>
            <p:nvPr/>
          </p:nvSpPr>
          <p:spPr bwMode="auto">
            <a:xfrm>
              <a:off x="2510" y="1932"/>
              <a:ext cx="184" cy="145"/>
            </a:xfrm>
            <a:custGeom>
              <a:avLst/>
              <a:gdLst>
                <a:gd name="T0" fmla="*/ 75 w 184"/>
                <a:gd name="T1" fmla="*/ 144 h 145"/>
                <a:gd name="T2" fmla="*/ 102 w 184"/>
                <a:gd name="T3" fmla="*/ 135 h 145"/>
                <a:gd name="T4" fmla="*/ 129 w 184"/>
                <a:gd name="T5" fmla="*/ 108 h 145"/>
                <a:gd name="T6" fmla="*/ 183 w 184"/>
                <a:gd name="T7" fmla="*/ 108 h 145"/>
                <a:gd name="T8" fmla="*/ 183 w 184"/>
                <a:gd name="T9" fmla="*/ 72 h 145"/>
                <a:gd name="T10" fmla="*/ 183 w 184"/>
                <a:gd name="T11" fmla="*/ 72 h 145"/>
                <a:gd name="T12" fmla="*/ 183 w 184"/>
                <a:gd name="T13" fmla="*/ 36 h 145"/>
                <a:gd name="T14" fmla="*/ 183 w 184"/>
                <a:gd name="T15" fmla="*/ 0 h 145"/>
                <a:gd name="T16" fmla="*/ 129 w 184"/>
                <a:gd name="T17" fmla="*/ 0 h 145"/>
                <a:gd name="T18" fmla="*/ 75 w 184"/>
                <a:gd name="T19" fmla="*/ 36 h 145"/>
                <a:gd name="T20" fmla="*/ 129 w 184"/>
                <a:gd name="T21" fmla="*/ 48 h 145"/>
                <a:gd name="T22" fmla="*/ 183 w 184"/>
                <a:gd name="T23" fmla="*/ 72 h 145"/>
                <a:gd name="T24" fmla="*/ 183 w 184"/>
                <a:gd name="T25" fmla="*/ 72 h 145"/>
                <a:gd name="T26" fmla="*/ 129 w 184"/>
                <a:gd name="T27" fmla="*/ 108 h 145"/>
                <a:gd name="T28" fmla="*/ 75 w 184"/>
                <a:gd name="T29" fmla="*/ 108 h 145"/>
                <a:gd name="T30" fmla="*/ 20 w 184"/>
                <a:gd name="T31" fmla="*/ 108 h 145"/>
                <a:gd name="T32" fmla="*/ 20 w 184"/>
                <a:gd name="T33" fmla="*/ 108 h 145"/>
                <a:gd name="T34" fmla="*/ 0 w 184"/>
                <a:gd name="T35" fmla="*/ 126 h 145"/>
                <a:gd name="T36" fmla="*/ 14 w 184"/>
                <a:gd name="T37" fmla="*/ 140 h 145"/>
                <a:gd name="T38" fmla="*/ 75 w 184"/>
                <a:gd name="T39" fmla="*/ 144 h 1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4" h="145">
                  <a:moveTo>
                    <a:pt x="75" y="144"/>
                  </a:moveTo>
                  <a:lnTo>
                    <a:pt x="102" y="135"/>
                  </a:lnTo>
                  <a:lnTo>
                    <a:pt x="129" y="108"/>
                  </a:lnTo>
                  <a:lnTo>
                    <a:pt x="183" y="108"/>
                  </a:lnTo>
                  <a:lnTo>
                    <a:pt x="183" y="72"/>
                  </a:lnTo>
                  <a:lnTo>
                    <a:pt x="183" y="36"/>
                  </a:lnTo>
                  <a:lnTo>
                    <a:pt x="183" y="0"/>
                  </a:lnTo>
                  <a:lnTo>
                    <a:pt x="129" y="0"/>
                  </a:lnTo>
                  <a:lnTo>
                    <a:pt x="75" y="36"/>
                  </a:lnTo>
                  <a:lnTo>
                    <a:pt x="129" y="48"/>
                  </a:lnTo>
                  <a:lnTo>
                    <a:pt x="183" y="72"/>
                  </a:lnTo>
                  <a:lnTo>
                    <a:pt x="129" y="108"/>
                  </a:lnTo>
                  <a:lnTo>
                    <a:pt x="75" y="108"/>
                  </a:lnTo>
                  <a:lnTo>
                    <a:pt x="20" y="108"/>
                  </a:lnTo>
                  <a:lnTo>
                    <a:pt x="0" y="126"/>
                  </a:lnTo>
                  <a:lnTo>
                    <a:pt x="14" y="140"/>
                  </a:lnTo>
                  <a:lnTo>
                    <a:pt x="75" y="144"/>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70" name="Group 25"/>
            <p:cNvGrpSpPr>
              <a:grpSpLocks/>
            </p:cNvGrpSpPr>
            <p:nvPr/>
          </p:nvGrpSpPr>
          <p:grpSpPr bwMode="auto">
            <a:xfrm>
              <a:off x="2480" y="2220"/>
              <a:ext cx="227" cy="193"/>
              <a:chOff x="2480" y="2220"/>
              <a:chExt cx="227" cy="193"/>
            </a:xfrm>
          </p:grpSpPr>
          <p:sp>
            <p:nvSpPr>
              <p:cNvPr id="31777" name="Freeform 26"/>
              <p:cNvSpPr>
                <a:spLocks/>
              </p:cNvSpPr>
              <p:nvPr/>
            </p:nvSpPr>
            <p:spPr bwMode="auto">
              <a:xfrm>
                <a:off x="2480" y="2220"/>
                <a:ext cx="227" cy="193"/>
              </a:xfrm>
              <a:custGeom>
                <a:avLst/>
                <a:gdLst>
                  <a:gd name="T0" fmla="*/ 226 w 227"/>
                  <a:gd name="T1" fmla="*/ 108 h 193"/>
                  <a:gd name="T2" fmla="*/ 215 w 227"/>
                  <a:gd name="T3" fmla="*/ 39 h 193"/>
                  <a:gd name="T4" fmla="*/ 157 w 227"/>
                  <a:gd name="T5" fmla="*/ 0 h 193"/>
                  <a:gd name="T6" fmla="*/ 92 w 227"/>
                  <a:gd name="T7" fmla="*/ 0 h 193"/>
                  <a:gd name="T8" fmla="*/ 35 w 227"/>
                  <a:gd name="T9" fmla="*/ 19 h 193"/>
                  <a:gd name="T10" fmla="*/ 0 w 227"/>
                  <a:gd name="T11" fmla="*/ 64 h 193"/>
                  <a:gd name="T12" fmla="*/ 0 w 227"/>
                  <a:gd name="T13" fmla="*/ 121 h 193"/>
                  <a:gd name="T14" fmla="*/ 29 w 227"/>
                  <a:gd name="T15" fmla="*/ 173 h 193"/>
                  <a:gd name="T16" fmla="*/ 92 w 227"/>
                  <a:gd name="T17" fmla="*/ 192 h 193"/>
                  <a:gd name="T18" fmla="*/ 204 w 227"/>
                  <a:gd name="T19" fmla="*/ 167 h 193"/>
                  <a:gd name="T20" fmla="*/ 226 w 227"/>
                  <a:gd name="T21" fmla="*/ 115 h 193"/>
                  <a:gd name="T22" fmla="*/ 226 w 227"/>
                  <a:gd name="T23" fmla="*/ 108 h 1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 h="193">
                    <a:moveTo>
                      <a:pt x="226" y="108"/>
                    </a:moveTo>
                    <a:lnTo>
                      <a:pt x="215" y="39"/>
                    </a:lnTo>
                    <a:lnTo>
                      <a:pt x="157" y="0"/>
                    </a:lnTo>
                    <a:lnTo>
                      <a:pt x="92" y="0"/>
                    </a:lnTo>
                    <a:lnTo>
                      <a:pt x="35" y="19"/>
                    </a:lnTo>
                    <a:lnTo>
                      <a:pt x="0" y="64"/>
                    </a:lnTo>
                    <a:lnTo>
                      <a:pt x="0" y="121"/>
                    </a:lnTo>
                    <a:lnTo>
                      <a:pt x="29" y="173"/>
                    </a:lnTo>
                    <a:lnTo>
                      <a:pt x="92" y="192"/>
                    </a:lnTo>
                    <a:lnTo>
                      <a:pt x="204" y="167"/>
                    </a:lnTo>
                    <a:lnTo>
                      <a:pt x="226" y="115"/>
                    </a:lnTo>
                    <a:lnTo>
                      <a:pt x="226" y="108"/>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8" name="Oval 27"/>
              <p:cNvSpPr>
                <a:spLocks noChangeArrowheads="1"/>
              </p:cNvSpPr>
              <p:nvPr/>
            </p:nvSpPr>
            <p:spPr bwMode="auto">
              <a:xfrm>
                <a:off x="2521" y="2260"/>
                <a:ext cx="154" cy="136"/>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771" name="Freeform 28"/>
            <p:cNvSpPr>
              <a:spLocks/>
            </p:cNvSpPr>
            <p:nvPr/>
          </p:nvSpPr>
          <p:spPr bwMode="auto">
            <a:xfrm>
              <a:off x="2463" y="2592"/>
              <a:ext cx="271" cy="241"/>
            </a:xfrm>
            <a:custGeom>
              <a:avLst/>
              <a:gdLst>
                <a:gd name="T0" fmla="*/ 270 w 271"/>
                <a:gd name="T1" fmla="*/ 136 h 241"/>
                <a:gd name="T2" fmla="*/ 255 w 271"/>
                <a:gd name="T3" fmla="*/ 48 h 241"/>
                <a:gd name="T4" fmla="*/ 186 w 271"/>
                <a:gd name="T5" fmla="*/ 0 h 241"/>
                <a:gd name="T6" fmla="*/ 110 w 271"/>
                <a:gd name="T7" fmla="*/ 0 h 241"/>
                <a:gd name="T8" fmla="*/ 41 w 271"/>
                <a:gd name="T9" fmla="*/ 25 h 241"/>
                <a:gd name="T10" fmla="*/ 0 w 271"/>
                <a:gd name="T11" fmla="*/ 80 h 241"/>
                <a:gd name="T12" fmla="*/ 0 w 271"/>
                <a:gd name="T13" fmla="*/ 152 h 241"/>
                <a:gd name="T14" fmla="*/ 35 w 271"/>
                <a:gd name="T15" fmla="*/ 215 h 241"/>
                <a:gd name="T16" fmla="*/ 110 w 271"/>
                <a:gd name="T17" fmla="*/ 240 h 241"/>
                <a:gd name="T18" fmla="*/ 242 w 271"/>
                <a:gd name="T19" fmla="*/ 207 h 241"/>
                <a:gd name="T20" fmla="*/ 270 w 271"/>
                <a:gd name="T21" fmla="*/ 144 h 241"/>
                <a:gd name="T22" fmla="*/ 270 w 271"/>
                <a:gd name="T23" fmla="*/ 136 h 2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1" h="241">
                  <a:moveTo>
                    <a:pt x="270" y="136"/>
                  </a:moveTo>
                  <a:lnTo>
                    <a:pt x="255" y="48"/>
                  </a:lnTo>
                  <a:lnTo>
                    <a:pt x="186" y="0"/>
                  </a:lnTo>
                  <a:lnTo>
                    <a:pt x="110" y="0"/>
                  </a:lnTo>
                  <a:lnTo>
                    <a:pt x="41" y="25"/>
                  </a:lnTo>
                  <a:lnTo>
                    <a:pt x="0" y="80"/>
                  </a:lnTo>
                  <a:lnTo>
                    <a:pt x="0" y="152"/>
                  </a:lnTo>
                  <a:lnTo>
                    <a:pt x="35" y="215"/>
                  </a:lnTo>
                  <a:lnTo>
                    <a:pt x="110" y="240"/>
                  </a:lnTo>
                  <a:lnTo>
                    <a:pt x="242" y="207"/>
                  </a:lnTo>
                  <a:lnTo>
                    <a:pt x="270" y="144"/>
                  </a:lnTo>
                  <a:lnTo>
                    <a:pt x="270" y="136"/>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2" name="Freeform 29"/>
            <p:cNvSpPr>
              <a:spLocks/>
            </p:cNvSpPr>
            <p:nvPr/>
          </p:nvSpPr>
          <p:spPr bwMode="auto">
            <a:xfrm>
              <a:off x="2567" y="2599"/>
              <a:ext cx="112" cy="222"/>
            </a:xfrm>
            <a:custGeom>
              <a:avLst/>
              <a:gdLst>
                <a:gd name="T0" fmla="*/ 56 w 112"/>
                <a:gd name="T1" fmla="*/ 0 h 222"/>
                <a:gd name="T2" fmla="*/ 111 w 112"/>
                <a:gd name="T3" fmla="*/ 55 h 222"/>
                <a:gd name="T4" fmla="*/ 111 w 112"/>
                <a:gd name="T5" fmla="*/ 111 h 222"/>
                <a:gd name="T6" fmla="*/ 111 w 112"/>
                <a:gd name="T7" fmla="*/ 166 h 222"/>
                <a:gd name="T8" fmla="*/ 111 w 112"/>
                <a:gd name="T9" fmla="*/ 166 h 222"/>
                <a:gd name="T10" fmla="*/ 56 w 112"/>
                <a:gd name="T11" fmla="*/ 221 h 222"/>
                <a:gd name="T12" fmla="*/ 0 w 112"/>
                <a:gd name="T13" fmla="*/ 221 h 222"/>
                <a:gd name="T14" fmla="*/ 0 w 112"/>
                <a:gd name="T15" fmla="*/ 166 h 222"/>
                <a:gd name="T16" fmla="*/ 0 w 112"/>
                <a:gd name="T17" fmla="*/ 166 h 222"/>
                <a:gd name="T18" fmla="*/ 56 w 112"/>
                <a:gd name="T19" fmla="*/ 111 h 222"/>
                <a:gd name="T20" fmla="*/ 0 w 112"/>
                <a:gd name="T21" fmla="*/ 111 h 222"/>
                <a:gd name="T22" fmla="*/ 0 w 112"/>
                <a:gd name="T23" fmla="*/ 0 h 222"/>
                <a:gd name="T24" fmla="*/ 0 w 112"/>
                <a:gd name="T25" fmla="*/ 0 h 222"/>
                <a:gd name="T26" fmla="*/ 56 w 112"/>
                <a:gd name="T27" fmla="*/ 0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2" h="222">
                  <a:moveTo>
                    <a:pt x="56" y="0"/>
                  </a:moveTo>
                  <a:lnTo>
                    <a:pt x="111" y="55"/>
                  </a:lnTo>
                  <a:lnTo>
                    <a:pt x="111" y="111"/>
                  </a:lnTo>
                  <a:lnTo>
                    <a:pt x="111" y="166"/>
                  </a:lnTo>
                  <a:lnTo>
                    <a:pt x="56" y="221"/>
                  </a:lnTo>
                  <a:lnTo>
                    <a:pt x="0" y="221"/>
                  </a:lnTo>
                  <a:lnTo>
                    <a:pt x="0" y="166"/>
                  </a:lnTo>
                  <a:lnTo>
                    <a:pt x="56" y="111"/>
                  </a:lnTo>
                  <a:lnTo>
                    <a:pt x="0" y="111"/>
                  </a:lnTo>
                  <a:lnTo>
                    <a:pt x="0" y="0"/>
                  </a:lnTo>
                  <a:lnTo>
                    <a:pt x="56"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3" name="Oval 30"/>
            <p:cNvSpPr>
              <a:spLocks noChangeArrowheads="1"/>
            </p:cNvSpPr>
            <p:nvPr/>
          </p:nvSpPr>
          <p:spPr bwMode="auto">
            <a:xfrm>
              <a:off x="478" y="2208"/>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774" name="Freeform 31"/>
            <p:cNvSpPr>
              <a:spLocks/>
            </p:cNvSpPr>
            <p:nvPr/>
          </p:nvSpPr>
          <p:spPr bwMode="auto">
            <a:xfrm>
              <a:off x="4175" y="2054"/>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5" name="Rectangle 32"/>
            <p:cNvSpPr>
              <a:spLocks noChangeArrowheads="1"/>
            </p:cNvSpPr>
            <p:nvPr/>
          </p:nvSpPr>
          <p:spPr bwMode="auto">
            <a:xfrm>
              <a:off x="221" y="1709"/>
              <a:ext cx="657"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t>Laser</a:t>
              </a:r>
            </a:p>
          </p:txBody>
        </p:sp>
        <p:sp>
          <p:nvSpPr>
            <p:cNvPr id="31776" name="Line 33"/>
            <p:cNvSpPr>
              <a:spLocks noChangeShapeType="1"/>
            </p:cNvSpPr>
            <p:nvPr/>
          </p:nvSpPr>
          <p:spPr bwMode="auto">
            <a:xfrm>
              <a:off x="3086" y="1339"/>
              <a:ext cx="0" cy="133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748" name="Rectangle 3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884238" y="5143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a:solidFill>
                  <a:schemeClr val="tx2"/>
                </a:solidFill>
              </a:rPr>
              <a:t>Optika - „Side Scatter“ kanál</a:t>
            </a:r>
            <a:endParaRPr lang="cs-CZ" altLang="cs-CZ" sz="4400">
              <a:solidFill>
                <a:schemeClr val="tx2"/>
              </a:solidFill>
              <a:latin typeface="Arial CE" charset="-18"/>
            </a:endParaRPr>
          </a:p>
        </p:txBody>
      </p:sp>
      <p:sp>
        <p:nvSpPr>
          <p:cNvPr id="174083"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Times New Roman" pitchFamily="18" charset="0"/>
              </a:rPr>
              <a:t>část světla rozptýlená kolmo do strany od osy směru světelného paprsku</a:t>
            </a:r>
            <a:r>
              <a:rPr lang="cs-CZ" sz="3200" b="1">
                <a:solidFill>
                  <a:schemeClr val="hlink"/>
                </a:solidFill>
                <a:effectLst>
                  <a:outerShdw blurRad="38100" dist="38100" dir="2700000" algn="tl">
                    <a:srgbClr val="C0C0C0"/>
                  </a:outerShdw>
                </a:effectLst>
                <a:latin typeface="Times New Roman" pitchFamily="18" charset="0"/>
              </a:rPr>
              <a:t> </a:t>
            </a:r>
            <a:r>
              <a:rPr lang="cs-CZ" sz="3200" b="1">
                <a:solidFill>
                  <a:schemeClr val="tx2"/>
                </a:solidFill>
                <a:effectLst>
                  <a:outerShdw blurRad="38100" dist="38100" dir="2700000" algn="tl">
                    <a:srgbClr val="C0C0C0"/>
                  </a:outerShdw>
                </a:effectLst>
                <a:latin typeface="Times New Roman" pitchFamily="18" charset="0"/>
              </a:rPr>
              <a:t>side (90</a:t>
            </a:r>
            <a:r>
              <a:rPr lang="cs-CZ" sz="3200" b="1" baseline="30000">
                <a:solidFill>
                  <a:schemeClr val="tx2"/>
                </a:solidFill>
                <a:effectLst>
                  <a:outerShdw blurRad="38100" dist="38100" dir="2700000" algn="tl">
                    <a:srgbClr val="C0C0C0"/>
                  </a:outerShdw>
                </a:effectLst>
                <a:latin typeface="Times New Roman" pitchFamily="18" charset="0"/>
              </a:rPr>
              <a:t>o</a:t>
            </a:r>
            <a:r>
              <a:rPr lang="cs-CZ" sz="3200" b="1">
                <a:solidFill>
                  <a:schemeClr val="tx2"/>
                </a:solidFill>
                <a:effectLst>
                  <a:outerShdw blurRad="38100" dist="38100" dir="2700000" algn="tl">
                    <a:srgbClr val="C0C0C0"/>
                  </a:outerShdw>
                </a:effectLst>
                <a:latin typeface="Times New Roman" pitchFamily="18" charset="0"/>
              </a:rPr>
              <a:t>) scatter channel</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Times New Roman" pitchFamily="18" charset="0"/>
              </a:rPr>
              <a:t>intenzita „side scatteru“ odpovídá </a:t>
            </a:r>
            <a:r>
              <a:rPr lang="cs-CZ" sz="3200" b="1">
                <a:solidFill>
                  <a:schemeClr val="tx2"/>
                </a:solidFill>
                <a:effectLst>
                  <a:outerShdw blurRad="38100" dist="38100" dir="2700000" algn="tl">
                    <a:srgbClr val="C0C0C0"/>
                  </a:outerShdw>
                </a:effectLst>
                <a:latin typeface="Times New Roman" pitchFamily="18" charset="0"/>
              </a:rPr>
              <a:t>velikosti, tvaru a optické homogenitě</a:t>
            </a:r>
            <a:r>
              <a:rPr lang="cs-CZ" sz="3200">
                <a:effectLst>
                  <a:outerShdw blurRad="38100" dist="38100" dir="2700000" algn="tl">
                    <a:srgbClr val="C0C0C0"/>
                  </a:outerShdw>
                </a:effectLst>
                <a:latin typeface="Times New Roman" pitchFamily="18" charset="0"/>
              </a:rPr>
              <a:t> buněk</a:t>
            </a:r>
            <a:endParaRPr lang="cs-CZ" sz="3200">
              <a:effectLst>
                <a:outerShdw blurRad="38100" dist="38100" dir="2700000" algn="tl">
                  <a:srgbClr val="C0C0C0"/>
                </a:outerShdw>
              </a:effectLst>
              <a:latin typeface="Times New Roman CE" charset="-18"/>
            </a:endParaRPr>
          </a:p>
        </p:txBody>
      </p:sp>
      <p:sp>
        <p:nvSpPr>
          <p:cNvPr id="32772"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746250" y="265113"/>
            <a:ext cx="66151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3600" b="1">
                <a:solidFill>
                  <a:schemeClr val="tx2"/>
                </a:solidFill>
              </a:rPr>
              <a:t>90 Degree Light Scatter</a:t>
            </a:r>
          </a:p>
        </p:txBody>
      </p:sp>
      <p:grpSp>
        <p:nvGrpSpPr>
          <p:cNvPr id="33795" name="Group 3"/>
          <p:cNvGrpSpPr>
            <a:grpSpLocks/>
          </p:cNvGrpSpPr>
          <p:nvPr/>
        </p:nvGrpSpPr>
        <p:grpSpPr bwMode="auto">
          <a:xfrm>
            <a:off x="1187450" y="1341438"/>
            <a:ext cx="7980363" cy="4592637"/>
            <a:chOff x="115" y="660"/>
            <a:chExt cx="5668" cy="3079"/>
          </a:xfrm>
        </p:grpSpPr>
        <p:sp>
          <p:nvSpPr>
            <p:cNvPr id="33797" name="Freeform 4"/>
            <p:cNvSpPr>
              <a:spLocks/>
            </p:cNvSpPr>
            <p:nvPr/>
          </p:nvSpPr>
          <p:spPr bwMode="auto">
            <a:xfrm>
              <a:off x="2123" y="660"/>
              <a:ext cx="1031" cy="2036"/>
            </a:xfrm>
            <a:custGeom>
              <a:avLst/>
              <a:gdLst>
                <a:gd name="T0" fmla="*/ 0 w 1031"/>
                <a:gd name="T1" fmla="*/ 161 h 2036"/>
                <a:gd name="T2" fmla="*/ 0 w 1031"/>
                <a:gd name="T3" fmla="*/ 643 h 2036"/>
                <a:gd name="T4" fmla="*/ 0 w 1031"/>
                <a:gd name="T5" fmla="*/ 1553 h 2036"/>
                <a:gd name="T6" fmla="*/ 0 w 1031"/>
                <a:gd name="T7" fmla="*/ 2035 h 2036"/>
                <a:gd name="T8" fmla="*/ 343 w 1031"/>
                <a:gd name="T9" fmla="*/ 1874 h 2036"/>
                <a:gd name="T10" fmla="*/ 458 w 1031"/>
                <a:gd name="T11" fmla="*/ 2035 h 2036"/>
                <a:gd name="T12" fmla="*/ 744 w 1031"/>
                <a:gd name="T13" fmla="*/ 1874 h 2036"/>
                <a:gd name="T14" fmla="*/ 1030 w 1031"/>
                <a:gd name="T15" fmla="*/ 2035 h 2036"/>
                <a:gd name="T16" fmla="*/ 1030 w 1031"/>
                <a:gd name="T17" fmla="*/ 1553 h 2036"/>
                <a:gd name="T18" fmla="*/ 1030 w 1031"/>
                <a:gd name="T19" fmla="*/ 643 h 2036"/>
                <a:gd name="T20" fmla="*/ 1030 w 1031"/>
                <a:gd name="T21" fmla="*/ 54 h 2036"/>
                <a:gd name="T22" fmla="*/ 801 w 1031"/>
                <a:gd name="T23" fmla="*/ 321 h 2036"/>
                <a:gd name="T24" fmla="*/ 572 w 1031"/>
                <a:gd name="T25" fmla="*/ 161 h 2036"/>
                <a:gd name="T26" fmla="*/ 401 w 1031"/>
                <a:gd name="T27" fmla="*/ 321 h 2036"/>
                <a:gd name="T28" fmla="*/ 0 w 1031"/>
                <a:gd name="T29" fmla="*/ 0 h 2036"/>
                <a:gd name="T30" fmla="*/ 0 w 1031"/>
                <a:gd name="T31" fmla="*/ 161 h 20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1" h="2036">
                  <a:moveTo>
                    <a:pt x="0" y="161"/>
                  </a:moveTo>
                  <a:lnTo>
                    <a:pt x="0" y="643"/>
                  </a:lnTo>
                  <a:lnTo>
                    <a:pt x="0" y="1553"/>
                  </a:lnTo>
                  <a:lnTo>
                    <a:pt x="0" y="2035"/>
                  </a:lnTo>
                  <a:lnTo>
                    <a:pt x="343" y="1874"/>
                  </a:lnTo>
                  <a:lnTo>
                    <a:pt x="458" y="2035"/>
                  </a:lnTo>
                  <a:lnTo>
                    <a:pt x="744" y="1874"/>
                  </a:lnTo>
                  <a:lnTo>
                    <a:pt x="1030" y="2035"/>
                  </a:lnTo>
                  <a:lnTo>
                    <a:pt x="1030" y="1553"/>
                  </a:lnTo>
                  <a:lnTo>
                    <a:pt x="1030" y="643"/>
                  </a:lnTo>
                  <a:lnTo>
                    <a:pt x="1030" y="54"/>
                  </a:lnTo>
                  <a:lnTo>
                    <a:pt x="801" y="321"/>
                  </a:lnTo>
                  <a:lnTo>
                    <a:pt x="572" y="161"/>
                  </a:lnTo>
                  <a:lnTo>
                    <a:pt x="401" y="321"/>
                  </a:lnTo>
                  <a:lnTo>
                    <a:pt x="0" y="0"/>
                  </a:lnTo>
                  <a:lnTo>
                    <a:pt x="0" y="161"/>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8" name="Line 5"/>
            <p:cNvSpPr>
              <a:spLocks noChangeShapeType="1"/>
            </p:cNvSpPr>
            <p:nvPr/>
          </p:nvSpPr>
          <p:spPr bwMode="auto">
            <a:xfrm>
              <a:off x="2130" y="662"/>
              <a:ext cx="0" cy="1558"/>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9" name="Line 6"/>
            <p:cNvSpPr>
              <a:spLocks noChangeShapeType="1"/>
            </p:cNvSpPr>
            <p:nvPr/>
          </p:nvSpPr>
          <p:spPr bwMode="auto">
            <a:xfrm>
              <a:off x="3169" y="723"/>
              <a:ext cx="0" cy="149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800" name="Group 7"/>
            <p:cNvGrpSpPr>
              <a:grpSpLocks/>
            </p:cNvGrpSpPr>
            <p:nvPr/>
          </p:nvGrpSpPr>
          <p:grpSpPr bwMode="auto">
            <a:xfrm>
              <a:off x="115" y="1181"/>
              <a:ext cx="5668" cy="2558"/>
              <a:chOff x="115" y="1181"/>
              <a:chExt cx="5668" cy="2558"/>
            </a:xfrm>
          </p:grpSpPr>
          <p:sp>
            <p:nvSpPr>
              <p:cNvPr id="33801" name="Oval 8"/>
              <p:cNvSpPr>
                <a:spLocks noChangeArrowheads="1"/>
              </p:cNvSpPr>
              <p:nvPr/>
            </p:nvSpPr>
            <p:spPr bwMode="auto">
              <a:xfrm>
                <a:off x="412" y="1692"/>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3802" name="Line 9"/>
              <p:cNvSpPr>
                <a:spLocks noChangeShapeType="1"/>
              </p:cNvSpPr>
              <p:nvPr/>
            </p:nvSpPr>
            <p:spPr bwMode="auto">
              <a:xfrm>
                <a:off x="492" y="1501"/>
                <a:ext cx="0" cy="13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0"/>
              <p:cNvSpPr>
                <a:spLocks noChangeShapeType="1"/>
              </p:cNvSpPr>
              <p:nvPr/>
            </p:nvSpPr>
            <p:spPr bwMode="auto">
              <a:xfrm>
                <a:off x="516" y="1935"/>
                <a:ext cx="0" cy="14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4" name="Line 11"/>
              <p:cNvSpPr>
                <a:spLocks noChangeShapeType="1"/>
              </p:cNvSpPr>
              <p:nvPr/>
            </p:nvSpPr>
            <p:spPr bwMode="auto">
              <a:xfrm flipV="1">
                <a:off x="212" y="1840"/>
                <a:ext cx="130"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5" name="Line 12"/>
              <p:cNvSpPr>
                <a:spLocks noChangeShapeType="1"/>
              </p:cNvSpPr>
              <p:nvPr/>
            </p:nvSpPr>
            <p:spPr bwMode="auto">
              <a:xfrm flipV="1">
                <a:off x="672" y="1605"/>
                <a:ext cx="130"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6" name="Line 13"/>
              <p:cNvSpPr>
                <a:spLocks noChangeShapeType="1"/>
              </p:cNvSpPr>
              <p:nvPr/>
            </p:nvSpPr>
            <p:spPr bwMode="auto">
              <a:xfrm>
                <a:off x="706" y="1761"/>
                <a:ext cx="149"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7" name="Line 14"/>
              <p:cNvSpPr>
                <a:spLocks noChangeShapeType="1"/>
              </p:cNvSpPr>
              <p:nvPr/>
            </p:nvSpPr>
            <p:spPr bwMode="auto">
              <a:xfrm>
                <a:off x="666" y="1848"/>
                <a:ext cx="127"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8" name="Line 15"/>
              <p:cNvSpPr>
                <a:spLocks noChangeShapeType="1"/>
              </p:cNvSpPr>
              <p:nvPr/>
            </p:nvSpPr>
            <p:spPr bwMode="auto">
              <a:xfrm>
                <a:off x="158" y="1770"/>
                <a:ext cx="150"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9" name="Line 16"/>
              <p:cNvSpPr>
                <a:spLocks noChangeShapeType="1"/>
              </p:cNvSpPr>
              <p:nvPr/>
            </p:nvSpPr>
            <p:spPr bwMode="auto">
              <a:xfrm>
                <a:off x="229" y="1640"/>
                <a:ext cx="127"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0" name="Line 17"/>
              <p:cNvSpPr>
                <a:spLocks noChangeShapeType="1"/>
              </p:cNvSpPr>
              <p:nvPr/>
            </p:nvSpPr>
            <p:spPr bwMode="auto">
              <a:xfrm>
                <a:off x="1061" y="1794"/>
                <a:ext cx="109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1" name="Line 18"/>
              <p:cNvSpPr>
                <a:spLocks noChangeShapeType="1"/>
              </p:cNvSpPr>
              <p:nvPr/>
            </p:nvSpPr>
            <p:spPr bwMode="auto">
              <a:xfrm>
                <a:off x="3144" y="1307"/>
                <a:ext cx="0" cy="913"/>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2" name="Freeform 19"/>
              <p:cNvSpPr>
                <a:spLocks/>
              </p:cNvSpPr>
              <p:nvPr/>
            </p:nvSpPr>
            <p:spPr bwMode="auto">
              <a:xfrm>
                <a:off x="4258" y="1526"/>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3" name="Rectangle 20"/>
              <p:cNvSpPr>
                <a:spLocks noChangeArrowheads="1"/>
              </p:cNvSpPr>
              <p:nvPr/>
            </p:nvSpPr>
            <p:spPr bwMode="auto">
              <a:xfrm>
                <a:off x="4518" y="1661"/>
                <a:ext cx="1265"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FALS Sensor</a:t>
                </a:r>
              </a:p>
            </p:txBody>
          </p:sp>
          <p:sp>
            <p:nvSpPr>
              <p:cNvPr id="33814" name="Freeform 21"/>
              <p:cNvSpPr>
                <a:spLocks/>
              </p:cNvSpPr>
              <p:nvPr/>
            </p:nvSpPr>
            <p:spPr bwMode="auto">
              <a:xfrm>
                <a:off x="2492" y="1672"/>
                <a:ext cx="209" cy="177"/>
              </a:xfrm>
              <a:custGeom>
                <a:avLst/>
                <a:gdLst>
                  <a:gd name="T0" fmla="*/ 208 w 209"/>
                  <a:gd name="T1" fmla="*/ 59 h 177"/>
                  <a:gd name="T2" fmla="*/ 173 w 209"/>
                  <a:gd name="T3" fmla="*/ 17 h 177"/>
                  <a:gd name="T4" fmla="*/ 86 w 209"/>
                  <a:gd name="T5" fmla="*/ 0 h 177"/>
                  <a:gd name="T6" fmla="*/ 36 w 209"/>
                  <a:gd name="T7" fmla="*/ 34 h 177"/>
                  <a:gd name="T8" fmla="*/ 0 w 209"/>
                  <a:gd name="T9" fmla="*/ 92 h 177"/>
                  <a:gd name="T10" fmla="*/ 36 w 209"/>
                  <a:gd name="T11" fmla="*/ 143 h 177"/>
                  <a:gd name="T12" fmla="*/ 108 w 209"/>
                  <a:gd name="T13" fmla="*/ 176 h 177"/>
                  <a:gd name="T14" fmla="*/ 173 w 209"/>
                  <a:gd name="T15" fmla="*/ 160 h 177"/>
                  <a:gd name="T16" fmla="*/ 208 w 209"/>
                  <a:gd name="T17" fmla="*/ 92 h 177"/>
                  <a:gd name="T18" fmla="*/ 208 w 209"/>
                  <a:gd name="T19" fmla="*/ 76 h 177"/>
                  <a:gd name="T20" fmla="*/ 208 w 209"/>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 h="177">
                    <a:moveTo>
                      <a:pt x="208" y="59"/>
                    </a:moveTo>
                    <a:lnTo>
                      <a:pt x="173" y="17"/>
                    </a:lnTo>
                    <a:lnTo>
                      <a:pt x="86" y="0"/>
                    </a:lnTo>
                    <a:lnTo>
                      <a:pt x="36" y="34"/>
                    </a:lnTo>
                    <a:lnTo>
                      <a:pt x="0" y="92"/>
                    </a:lnTo>
                    <a:lnTo>
                      <a:pt x="36" y="143"/>
                    </a:lnTo>
                    <a:lnTo>
                      <a:pt x="108" y="176"/>
                    </a:lnTo>
                    <a:lnTo>
                      <a:pt x="173" y="160"/>
                    </a:lnTo>
                    <a:lnTo>
                      <a:pt x="208" y="92"/>
                    </a:lnTo>
                    <a:lnTo>
                      <a:pt x="208" y="76"/>
                    </a:lnTo>
                    <a:lnTo>
                      <a:pt x="208"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5" name="Freeform 22"/>
              <p:cNvSpPr>
                <a:spLocks/>
              </p:cNvSpPr>
              <p:nvPr/>
            </p:nvSpPr>
            <p:spPr bwMode="auto">
              <a:xfrm>
                <a:off x="2454" y="1677"/>
                <a:ext cx="242" cy="215"/>
              </a:xfrm>
              <a:custGeom>
                <a:avLst/>
                <a:gdLst>
                  <a:gd name="T0" fmla="*/ 241 w 242"/>
                  <a:gd name="T1" fmla="*/ 121 h 215"/>
                  <a:gd name="T2" fmla="*/ 229 w 242"/>
                  <a:gd name="T3" fmla="*/ 43 h 215"/>
                  <a:gd name="T4" fmla="*/ 167 w 242"/>
                  <a:gd name="T5" fmla="*/ 0 h 215"/>
                  <a:gd name="T6" fmla="*/ 99 w 242"/>
                  <a:gd name="T7" fmla="*/ 0 h 215"/>
                  <a:gd name="T8" fmla="*/ 38 w 242"/>
                  <a:gd name="T9" fmla="*/ 21 h 215"/>
                  <a:gd name="T10" fmla="*/ 0 w 242"/>
                  <a:gd name="T11" fmla="*/ 71 h 215"/>
                  <a:gd name="T12" fmla="*/ 0 w 242"/>
                  <a:gd name="T13" fmla="*/ 135 h 215"/>
                  <a:gd name="T14" fmla="*/ 31 w 242"/>
                  <a:gd name="T15" fmla="*/ 193 h 215"/>
                  <a:gd name="T16" fmla="*/ 99 w 242"/>
                  <a:gd name="T17" fmla="*/ 214 h 215"/>
                  <a:gd name="T18" fmla="*/ 217 w 242"/>
                  <a:gd name="T19" fmla="*/ 186 h 215"/>
                  <a:gd name="T20" fmla="*/ 241 w 242"/>
                  <a:gd name="T21" fmla="*/ 128 h 215"/>
                  <a:gd name="T22" fmla="*/ 241 w 242"/>
                  <a:gd name="T23" fmla="*/ 121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 h="215">
                    <a:moveTo>
                      <a:pt x="241" y="121"/>
                    </a:moveTo>
                    <a:lnTo>
                      <a:pt x="229" y="43"/>
                    </a:lnTo>
                    <a:lnTo>
                      <a:pt x="167" y="0"/>
                    </a:lnTo>
                    <a:lnTo>
                      <a:pt x="99" y="0"/>
                    </a:lnTo>
                    <a:lnTo>
                      <a:pt x="38" y="21"/>
                    </a:lnTo>
                    <a:lnTo>
                      <a:pt x="0" y="71"/>
                    </a:lnTo>
                    <a:lnTo>
                      <a:pt x="0" y="135"/>
                    </a:lnTo>
                    <a:lnTo>
                      <a:pt x="31" y="193"/>
                    </a:lnTo>
                    <a:lnTo>
                      <a:pt x="99" y="214"/>
                    </a:lnTo>
                    <a:lnTo>
                      <a:pt x="217" y="186"/>
                    </a:lnTo>
                    <a:lnTo>
                      <a:pt x="241" y="128"/>
                    </a:lnTo>
                    <a:lnTo>
                      <a:pt x="241" y="12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6" name="Freeform 23"/>
              <p:cNvSpPr>
                <a:spLocks/>
              </p:cNvSpPr>
              <p:nvPr/>
            </p:nvSpPr>
            <p:spPr bwMode="auto">
              <a:xfrm>
                <a:off x="2494" y="1327"/>
                <a:ext cx="210" cy="177"/>
              </a:xfrm>
              <a:custGeom>
                <a:avLst/>
                <a:gdLst>
                  <a:gd name="T0" fmla="*/ 209 w 210"/>
                  <a:gd name="T1" fmla="*/ 59 h 177"/>
                  <a:gd name="T2" fmla="*/ 173 w 210"/>
                  <a:gd name="T3" fmla="*/ 17 h 177"/>
                  <a:gd name="T4" fmla="*/ 87 w 210"/>
                  <a:gd name="T5" fmla="*/ 0 h 177"/>
                  <a:gd name="T6" fmla="*/ 36 w 210"/>
                  <a:gd name="T7" fmla="*/ 34 h 177"/>
                  <a:gd name="T8" fmla="*/ 0 w 210"/>
                  <a:gd name="T9" fmla="*/ 92 h 177"/>
                  <a:gd name="T10" fmla="*/ 36 w 210"/>
                  <a:gd name="T11" fmla="*/ 143 h 177"/>
                  <a:gd name="T12" fmla="*/ 109 w 210"/>
                  <a:gd name="T13" fmla="*/ 176 h 177"/>
                  <a:gd name="T14" fmla="*/ 173 w 210"/>
                  <a:gd name="T15" fmla="*/ 159 h 177"/>
                  <a:gd name="T16" fmla="*/ 209 w 210"/>
                  <a:gd name="T17" fmla="*/ 92 h 177"/>
                  <a:gd name="T18" fmla="*/ 209 w 210"/>
                  <a:gd name="T19" fmla="*/ 76 h 177"/>
                  <a:gd name="T20" fmla="*/ 209 w 210"/>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 h="177">
                    <a:moveTo>
                      <a:pt x="209" y="59"/>
                    </a:moveTo>
                    <a:lnTo>
                      <a:pt x="173" y="17"/>
                    </a:lnTo>
                    <a:lnTo>
                      <a:pt x="87" y="0"/>
                    </a:lnTo>
                    <a:lnTo>
                      <a:pt x="36" y="34"/>
                    </a:lnTo>
                    <a:lnTo>
                      <a:pt x="0" y="92"/>
                    </a:lnTo>
                    <a:lnTo>
                      <a:pt x="36" y="143"/>
                    </a:lnTo>
                    <a:lnTo>
                      <a:pt x="109" y="176"/>
                    </a:lnTo>
                    <a:lnTo>
                      <a:pt x="173" y="159"/>
                    </a:lnTo>
                    <a:lnTo>
                      <a:pt x="209" y="92"/>
                    </a:lnTo>
                    <a:lnTo>
                      <a:pt x="209" y="76"/>
                    </a:lnTo>
                    <a:lnTo>
                      <a:pt x="209"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7" name="Freeform 24"/>
              <p:cNvSpPr>
                <a:spLocks/>
              </p:cNvSpPr>
              <p:nvPr/>
            </p:nvSpPr>
            <p:spPr bwMode="auto">
              <a:xfrm>
                <a:off x="2459" y="1249"/>
                <a:ext cx="295" cy="301"/>
              </a:xfrm>
              <a:custGeom>
                <a:avLst/>
                <a:gdLst>
                  <a:gd name="T0" fmla="*/ 294 w 295"/>
                  <a:gd name="T1" fmla="*/ 169 h 301"/>
                  <a:gd name="T2" fmla="*/ 279 w 295"/>
                  <a:gd name="T3" fmla="*/ 60 h 301"/>
                  <a:gd name="T4" fmla="*/ 203 w 295"/>
                  <a:gd name="T5" fmla="*/ 0 h 301"/>
                  <a:gd name="T6" fmla="*/ 120 w 295"/>
                  <a:gd name="T7" fmla="*/ 0 h 301"/>
                  <a:gd name="T8" fmla="*/ 45 w 295"/>
                  <a:gd name="T9" fmla="*/ 29 h 301"/>
                  <a:gd name="T10" fmla="*/ 0 w 295"/>
                  <a:gd name="T11" fmla="*/ 100 h 301"/>
                  <a:gd name="T12" fmla="*/ 0 w 295"/>
                  <a:gd name="T13" fmla="*/ 190 h 301"/>
                  <a:gd name="T14" fmla="*/ 38 w 295"/>
                  <a:gd name="T15" fmla="*/ 269 h 301"/>
                  <a:gd name="T16" fmla="*/ 120 w 295"/>
                  <a:gd name="T17" fmla="*/ 300 h 301"/>
                  <a:gd name="T18" fmla="*/ 264 w 295"/>
                  <a:gd name="T19" fmla="*/ 259 h 301"/>
                  <a:gd name="T20" fmla="*/ 294 w 295"/>
                  <a:gd name="T21" fmla="*/ 179 h 301"/>
                  <a:gd name="T22" fmla="*/ 294 w 295"/>
                  <a:gd name="T23" fmla="*/ 169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 h="301">
                    <a:moveTo>
                      <a:pt x="294" y="169"/>
                    </a:moveTo>
                    <a:lnTo>
                      <a:pt x="279" y="60"/>
                    </a:lnTo>
                    <a:lnTo>
                      <a:pt x="203" y="0"/>
                    </a:lnTo>
                    <a:lnTo>
                      <a:pt x="120" y="0"/>
                    </a:lnTo>
                    <a:lnTo>
                      <a:pt x="45" y="29"/>
                    </a:lnTo>
                    <a:lnTo>
                      <a:pt x="0" y="100"/>
                    </a:lnTo>
                    <a:lnTo>
                      <a:pt x="0" y="190"/>
                    </a:lnTo>
                    <a:lnTo>
                      <a:pt x="38" y="269"/>
                    </a:lnTo>
                    <a:lnTo>
                      <a:pt x="120" y="300"/>
                    </a:lnTo>
                    <a:lnTo>
                      <a:pt x="264" y="259"/>
                    </a:lnTo>
                    <a:lnTo>
                      <a:pt x="294" y="179"/>
                    </a:lnTo>
                    <a:lnTo>
                      <a:pt x="294" y="169"/>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8" name="Freeform 25"/>
              <p:cNvSpPr>
                <a:spLocks/>
              </p:cNvSpPr>
              <p:nvPr/>
            </p:nvSpPr>
            <p:spPr bwMode="auto">
              <a:xfrm>
                <a:off x="2502" y="1356"/>
                <a:ext cx="194" cy="161"/>
              </a:xfrm>
              <a:custGeom>
                <a:avLst/>
                <a:gdLst>
                  <a:gd name="T0" fmla="*/ 79 w 194"/>
                  <a:gd name="T1" fmla="*/ 160 h 161"/>
                  <a:gd name="T2" fmla="*/ 107 w 194"/>
                  <a:gd name="T3" fmla="*/ 150 h 161"/>
                  <a:gd name="T4" fmla="*/ 136 w 194"/>
                  <a:gd name="T5" fmla="*/ 120 h 161"/>
                  <a:gd name="T6" fmla="*/ 193 w 194"/>
                  <a:gd name="T7" fmla="*/ 120 h 161"/>
                  <a:gd name="T8" fmla="*/ 193 w 194"/>
                  <a:gd name="T9" fmla="*/ 80 h 161"/>
                  <a:gd name="T10" fmla="*/ 193 w 194"/>
                  <a:gd name="T11" fmla="*/ 80 h 161"/>
                  <a:gd name="T12" fmla="*/ 193 w 194"/>
                  <a:gd name="T13" fmla="*/ 40 h 161"/>
                  <a:gd name="T14" fmla="*/ 193 w 194"/>
                  <a:gd name="T15" fmla="*/ 0 h 161"/>
                  <a:gd name="T16" fmla="*/ 136 w 194"/>
                  <a:gd name="T17" fmla="*/ 0 h 161"/>
                  <a:gd name="T18" fmla="*/ 79 w 194"/>
                  <a:gd name="T19" fmla="*/ 40 h 161"/>
                  <a:gd name="T20" fmla="*/ 136 w 194"/>
                  <a:gd name="T21" fmla="*/ 53 h 161"/>
                  <a:gd name="T22" fmla="*/ 193 w 194"/>
                  <a:gd name="T23" fmla="*/ 80 h 161"/>
                  <a:gd name="T24" fmla="*/ 193 w 194"/>
                  <a:gd name="T25" fmla="*/ 80 h 161"/>
                  <a:gd name="T26" fmla="*/ 136 w 194"/>
                  <a:gd name="T27" fmla="*/ 120 h 161"/>
                  <a:gd name="T28" fmla="*/ 79 w 194"/>
                  <a:gd name="T29" fmla="*/ 120 h 161"/>
                  <a:gd name="T30" fmla="*/ 21 w 194"/>
                  <a:gd name="T31" fmla="*/ 120 h 161"/>
                  <a:gd name="T32" fmla="*/ 21 w 194"/>
                  <a:gd name="T33" fmla="*/ 120 h 161"/>
                  <a:gd name="T34" fmla="*/ 0 w 194"/>
                  <a:gd name="T35" fmla="*/ 140 h 161"/>
                  <a:gd name="T36" fmla="*/ 14 w 194"/>
                  <a:gd name="T37" fmla="*/ 156 h 161"/>
                  <a:gd name="T38" fmla="*/ 79 w 194"/>
                  <a:gd name="T39" fmla="*/ 160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4" h="161">
                    <a:moveTo>
                      <a:pt x="79" y="160"/>
                    </a:moveTo>
                    <a:lnTo>
                      <a:pt x="107" y="150"/>
                    </a:lnTo>
                    <a:lnTo>
                      <a:pt x="136" y="120"/>
                    </a:lnTo>
                    <a:lnTo>
                      <a:pt x="193" y="120"/>
                    </a:lnTo>
                    <a:lnTo>
                      <a:pt x="193" y="80"/>
                    </a:lnTo>
                    <a:lnTo>
                      <a:pt x="193" y="40"/>
                    </a:lnTo>
                    <a:lnTo>
                      <a:pt x="193" y="0"/>
                    </a:lnTo>
                    <a:lnTo>
                      <a:pt x="136" y="0"/>
                    </a:lnTo>
                    <a:lnTo>
                      <a:pt x="79" y="40"/>
                    </a:lnTo>
                    <a:lnTo>
                      <a:pt x="136" y="53"/>
                    </a:lnTo>
                    <a:lnTo>
                      <a:pt x="193" y="80"/>
                    </a:lnTo>
                    <a:lnTo>
                      <a:pt x="136" y="120"/>
                    </a:lnTo>
                    <a:lnTo>
                      <a:pt x="79" y="120"/>
                    </a:lnTo>
                    <a:lnTo>
                      <a:pt x="21" y="120"/>
                    </a:lnTo>
                    <a:lnTo>
                      <a:pt x="0" y="140"/>
                    </a:lnTo>
                    <a:lnTo>
                      <a:pt x="14" y="156"/>
                    </a:lnTo>
                    <a:lnTo>
                      <a:pt x="79" y="16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9" name="Oval 26"/>
              <p:cNvSpPr>
                <a:spLocks noChangeArrowheads="1"/>
              </p:cNvSpPr>
              <p:nvPr/>
            </p:nvSpPr>
            <p:spPr bwMode="auto">
              <a:xfrm>
                <a:off x="2527" y="1735"/>
                <a:ext cx="164" cy="15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3820" name="Freeform 27"/>
              <p:cNvSpPr>
                <a:spLocks/>
              </p:cNvSpPr>
              <p:nvPr/>
            </p:nvSpPr>
            <p:spPr bwMode="auto">
              <a:xfrm>
                <a:off x="2408" y="2105"/>
                <a:ext cx="288" cy="268"/>
              </a:xfrm>
              <a:custGeom>
                <a:avLst/>
                <a:gdLst>
                  <a:gd name="T0" fmla="*/ 287 w 288"/>
                  <a:gd name="T1" fmla="*/ 151 h 268"/>
                  <a:gd name="T2" fmla="*/ 272 w 288"/>
                  <a:gd name="T3" fmla="*/ 53 h 268"/>
                  <a:gd name="T4" fmla="*/ 198 w 288"/>
                  <a:gd name="T5" fmla="*/ 0 h 268"/>
                  <a:gd name="T6" fmla="*/ 117 w 288"/>
                  <a:gd name="T7" fmla="*/ 0 h 268"/>
                  <a:gd name="T8" fmla="*/ 44 w 288"/>
                  <a:gd name="T9" fmla="*/ 27 h 268"/>
                  <a:gd name="T10" fmla="*/ 0 w 288"/>
                  <a:gd name="T11" fmla="*/ 89 h 268"/>
                  <a:gd name="T12" fmla="*/ 0 w 288"/>
                  <a:gd name="T13" fmla="*/ 169 h 268"/>
                  <a:gd name="T14" fmla="*/ 37 w 288"/>
                  <a:gd name="T15" fmla="*/ 240 h 268"/>
                  <a:gd name="T16" fmla="*/ 117 w 288"/>
                  <a:gd name="T17" fmla="*/ 267 h 268"/>
                  <a:gd name="T18" fmla="*/ 257 w 288"/>
                  <a:gd name="T19" fmla="*/ 231 h 268"/>
                  <a:gd name="T20" fmla="*/ 287 w 288"/>
                  <a:gd name="T21" fmla="*/ 160 h 268"/>
                  <a:gd name="T22" fmla="*/ 287 w 288"/>
                  <a:gd name="T23" fmla="*/ 151 h 2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268">
                    <a:moveTo>
                      <a:pt x="287" y="151"/>
                    </a:moveTo>
                    <a:lnTo>
                      <a:pt x="272" y="53"/>
                    </a:lnTo>
                    <a:lnTo>
                      <a:pt x="198" y="0"/>
                    </a:lnTo>
                    <a:lnTo>
                      <a:pt x="117" y="0"/>
                    </a:lnTo>
                    <a:lnTo>
                      <a:pt x="44" y="27"/>
                    </a:lnTo>
                    <a:lnTo>
                      <a:pt x="0" y="89"/>
                    </a:lnTo>
                    <a:lnTo>
                      <a:pt x="0" y="169"/>
                    </a:lnTo>
                    <a:lnTo>
                      <a:pt x="37" y="240"/>
                    </a:lnTo>
                    <a:lnTo>
                      <a:pt x="117" y="267"/>
                    </a:lnTo>
                    <a:lnTo>
                      <a:pt x="257" y="231"/>
                    </a:lnTo>
                    <a:lnTo>
                      <a:pt x="287" y="160"/>
                    </a:lnTo>
                    <a:lnTo>
                      <a:pt x="287" y="15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1" name="Freeform 28"/>
              <p:cNvSpPr>
                <a:spLocks/>
              </p:cNvSpPr>
              <p:nvPr/>
            </p:nvSpPr>
            <p:spPr bwMode="auto">
              <a:xfrm>
                <a:off x="2519" y="2113"/>
                <a:ext cx="119" cy="247"/>
              </a:xfrm>
              <a:custGeom>
                <a:avLst/>
                <a:gdLst>
                  <a:gd name="T0" fmla="*/ 59 w 119"/>
                  <a:gd name="T1" fmla="*/ 0 h 247"/>
                  <a:gd name="T2" fmla="*/ 118 w 119"/>
                  <a:gd name="T3" fmla="*/ 62 h 247"/>
                  <a:gd name="T4" fmla="*/ 118 w 119"/>
                  <a:gd name="T5" fmla="*/ 123 h 247"/>
                  <a:gd name="T6" fmla="*/ 118 w 119"/>
                  <a:gd name="T7" fmla="*/ 185 h 247"/>
                  <a:gd name="T8" fmla="*/ 118 w 119"/>
                  <a:gd name="T9" fmla="*/ 185 h 247"/>
                  <a:gd name="T10" fmla="*/ 59 w 119"/>
                  <a:gd name="T11" fmla="*/ 246 h 247"/>
                  <a:gd name="T12" fmla="*/ 0 w 119"/>
                  <a:gd name="T13" fmla="*/ 246 h 247"/>
                  <a:gd name="T14" fmla="*/ 0 w 119"/>
                  <a:gd name="T15" fmla="*/ 185 h 247"/>
                  <a:gd name="T16" fmla="*/ 0 w 119"/>
                  <a:gd name="T17" fmla="*/ 185 h 247"/>
                  <a:gd name="T18" fmla="*/ 59 w 119"/>
                  <a:gd name="T19" fmla="*/ 123 h 247"/>
                  <a:gd name="T20" fmla="*/ 0 w 119"/>
                  <a:gd name="T21" fmla="*/ 123 h 247"/>
                  <a:gd name="T22" fmla="*/ 0 w 119"/>
                  <a:gd name="T23" fmla="*/ 0 h 247"/>
                  <a:gd name="T24" fmla="*/ 0 w 119"/>
                  <a:gd name="T25" fmla="*/ 0 h 247"/>
                  <a:gd name="T26" fmla="*/ 59 w 119"/>
                  <a:gd name="T27" fmla="*/ 0 h 2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9" h="247">
                    <a:moveTo>
                      <a:pt x="59" y="0"/>
                    </a:moveTo>
                    <a:lnTo>
                      <a:pt x="118" y="62"/>
                    </a:lnTo>
                    <a:lnTo>
                      <a:pt x="118" y="123"/>
                    </a:lnTo>
                    <a:lnTo>
                      <a:pt x="118" y="185"/>
                    </a:lnTo>
                    <a:lnTo>
                      <a:pt x="59" y="246"/>
                    </a:lnTo>
                    <a:lnTo>
                      <a:pt x="0" y="246"/>
                    </a:lnTo>
                    <a:lnTo>
                      <a:pt x="0" y="185"/>
                    </a:lnTo>
                    <a:lnTo>
                      <a:pt x="59" y="123"/>
                    </a:lnTo>
                    <a:lnTo>
                      <a:pt x="0" y="123"/>
                    </a:lnTo>
                    <a:lnTo>
                      <a:pt x="0" y="0"/>
                    </a:lnTo>
                    <a:lnTo>
                      <a:pt x="59"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2" name="Line 29"/>
              <p:cNvSpPr>
                <a:spLocks noChangeShapeType="1"/>
              </p:cNvSpPr>
              <p:nvPr/>
            </p:nvSpPr>
            <p:spPr bwMode="auto">
              <a:xfrm>
                <a:off x="2360" y="1779"/>
                <a:ext cx="341" cy="135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3" name="Line 30"/>
              <p:cNvSpPr>
                <a:spLocks noChangeShapeType="1"/>
              </p:cNvSpPr>
              <p:nvPr/>
            </p:nvSpPr>
            <p:spPr bwMode="auto">
              <a:xfrm>
                <a:off x="2888" y="1779"/>
                <a:ext cx="605" cy="132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4" name="Line 31"/>
              <p:cNvSpPr>
                <a:spLocks noChangeShapeType="1"/>
              </p:cNvSpPr>
              <p:nvPr/>
            </p:nvSpPr>
            <p:spPr bwMode="auto">
              <a:xfrm>
                <a:off x="2605" y="1970"/>
                <a:ext cx="303" cy="900"/>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5" name="Line 32"/>
              <p:cNvSpPr>
                <a:spLocks noChangeShapeType="1"/>
              </p:cNvSpPr>
              <p:nvPr/>
            </p:nvSpPr>
            <p:spPr bwMode="auto">
              <a:xfrm>
                <a:off x="2696" y="1994"/>
                <a:ext cx="351" cy="848"/>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6" name="Line 33"/>
              <p:cNvSpPr>
                <a:spLocks noChangeShapeType="1"/>
              </p:cNvSpPr>
              <p:nvPr/>
            </p:nvSpPr>
            <p:spPr bwMode="auto">
              <a:xfrm>
                <a:off x="2774" y="1956"/>
                <a:ext cx="404" cy="884"/>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7" name="Line 34"/>
              <p:cNvSpPr>
                <a:spLocks noChangeShapeType="1"/>
              </p:cNvSpPr>
              <p:nvPr/>
            </p:nvSpPr>
            <p:spPr bwMode="auto">
              <a:xfrm>
                <a:off x="2821" y="1886"/>
                <a:ext cx="463" cy="965"/>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8" name="Line 35"/>
              <p:cNvSpPr>
                <a:spLocks noChangeShapeType="1"/>
              </p:cNvSpPr>
              <p:nvPr/>
            </p:nvSpPr>
            <p:spPr bwMode="auto">
              <a:xfrm>
                <a:off x="2535" y="1941"/>
                <a:ext cx="263" cy="1001"/>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9" name="Rectangle 36"/>
              <p:cNvSpPr>
                <a:spLocks noChangeArrowheads="1"/>
              </p:cNvSpPr>
              <p:nvPr/>
            </p:nvSpPr>
            <p:spPr bwMode="auto">
              <a:xfrm>
                <a:off x="2519" y="3473"/>
                <a:ext cx="122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90LS Sensor</a:t>
                </a:r>
              </a:p>
            </p:txBody>
          </p:sp>
          <p:sp>
            <p:nvSpPr>
              <p:cNvPr id="33830" name="Rectangle 37"/>
              <p:cNvSpPr>
                <a:spLocks noChangeArrowheads="1"/>
              </p:cNvSpPr>
              <p:nvPr/>
            </p:nvSpPr>
            <p:spPr bwMode="auto">
              <a:xfrm>
                <a:off x="115" y="1181"/>
                <a:ext cx="709"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t>Laser</a:t>
                </a:r>
              </a:p>
            </p:txBody>
          </p:sp>
          <p:sp>
            <p:nvSpPr>
              <p:cNvPr id="33831" name="Line 38"/>
              <p:cNvSpPr>
                <a:spLocks noChangeShapeType="1"/>
              </p:cNvSpPr>
              <p:nvPr/>
            </p:nvSpPr>
            <p:spPr bwMode="auto">
              <a:xfrm flipV="1">
                <a:off x="3186" y="1778"/>
                <a:ext cx="1040" cy="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2" name="Line 39"/>
              <p:cNvSpPr>
                <a:spLocks noChangeShapeType="1"/>
              </p:cNvSpPr>
              <p:nvPr/>
            </p:nvSpPr>
            <p:spPr bwMode="auto">
              <a:xfrm flipV="1">
                <a:off x="3200" y="1676"/>
                <a:ext cx="1033" cy="63"/>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3" name="Line 40"/>
              <p:cNvSpPr>
                <a:spLocks noChangeShapeType="1"/>
              </p:cNvSpPr>
              <p:nvPr/>
            </p:nvSpPr>
            <p:spPr bwMode="auto">
              <a:xfrm>
                <a:off x="3199" y="1832"/>
                <a:ext cx="1034" cy="47"/>
              </a:xfrm>
              <a:prstGeom prst="line">
                <a:avLst/>
              </a:prstGeom>
              <a:noFill/>
              <a:ln w="127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4" name="Line 41"/>
              <p:cNvSpPr>
                <a:spLocks noChangeShapeType="1"/>
              </p:cNvSpPr>
              <p:nvPr/>
            </p:nvSpPr>
            <p:spPr bwMode="auto">
              <a:xfrm flipV="1">
                <a:off x="3197" y="1583"/>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5" name="Line 42"/>
              <p:cNvSpPr>
                <a:spLocks noChangeShapeType="1"/>
              </p:cNvSpPr>
              <p:nvPr/>
            </p:nvSpPr>
            <p:spPr bwMode="auto">
              <a:xfrm>
                <a:off x="3204" y="1913"/>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6" name="Oval 43"/>
              <p:cNvSpPr>
                <a:spLocks noChangeArrowheads="1"/>
              </p:cNvSpPr>
              <p:nvPr/>
            </p:nvSpPr>
            <p:spPr bwMode="auto">
              <a:xfrm>
                <a:off x="2709" y="2863"/>
                <a:ext cx="817" cy="502"/>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33796" name="Rectangle 4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Light Scatter</a:t>
            </a:r>
            <a:endParaRPr lang="cs-CZ" altLang="cs-CZ" sz="4400" b="1">
              <a:solidFill>
                <a:schemeClr val="tx2"/>
              </a:solidFill>
              <a:latin typeface="Century Gothic CE" charset="-18"/>
            </a:endParaRPr>
          </a:p>
        </p:txBody>
      </p:sp>
      <p:sp>
        <p:nvSpPr>
          <p:cNvPr id="176131"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Clr>
                <a:schemeClr val="tx2"/>
              </a:buClr>
              <a:buSzPct val="75000"/>
              <a:buFontTx/>
              <a:buChar char="•"/>
              <a:defRPr/>
            </a:pPr>
            <a:r>
              <a:rPr lang="cs-CZ" altLang="cs-CZ" sz="2800" smtClean="0">
                <a:effectLst>
                  <a:outerShdw blurRad="38100" dist="38100" dir="2700000" algn="tl">
                    <a:srgbClr val="C0C0C0"/>
                  </a:outerShdw>
                </a:effectLst>
                <a:latin typeface="Century Gothic" pitchFamily="34" charset="0"/>
              </a:rPr>
              <a:t>„Forward scatter“ zachycuje </a:t>
            </a:r>
            <a:r>
              <a:rPr lang="cs-CZ" altLang="cs-CZ" sz="2800" smtClean="0">
                <a:solidFill>
                  <a:srgbClr val="00FF00"/>
                </a:solidFill>
                <a:effectLst>
                  <a:outerShdw blurRad="38100" dist="38100" dir="2700000" algn="tl">
                    <a:srgbClr val="C0C0C0"/>
                  </a:outerShdw>
                </a:effectLst>
                <a:latin typeface="Century Gothic" pitchFamily="34" charset="0"/>
              </a:rPr>
              <a:t>povrchové vlastnosti a velikost </a:t>
            </a:r>
            <a:r>
              <a:rPr lang="cs-CZ" altLang="cs-CZ" sz="2800" smtClean="0">
                <a:effectLst>
                  <a:outerShdw blurRad="38100" dist="38100" dir="2700000" algn="tl">
                    <a:srgbClr val="C0C0C0"/>
                  </a:outerShdw>
                </a:effectLst>
                <a:latin typeface="Century Gothic" pitchFamily="34" charset="0"/>
              </a:rPr>
              <a:t>částic </a:t>
            </a:r>
          </a:p>
          <a:p>
            <a:pPr>
              <a:buClr>
                <a:schemeClr val="tx2"/>
              </a:buClr>
              <a:buSzPct val="75000"/>
              <a:buFontTx/>
              <a:buChar char="•"/>
              <a:defRPr/>
            </a:pPr>
            <a:r>
              <a:rPr lang="cs-CZ" altLang="cs-CZ" sz="2800" smtClean="0">
                <a:effectLst>
                  <a:outerShdw blurRad="38100" dist="38100" dir="2700000" algn="tl">
                    <a:srgbClr val="C0C0C0"/>
                  </a:outerShdw>
                </a:effectLst>
                <a:latin typeface="Century Gothic" pitchFamily="34" charset="0"/>
              </a:rPr>
              <a:t>může být použit k rozlišení živých a mrtvých buněk</a:t>
            </a:r>
          </a:p>
          <a:p>
            <a:pPr>
              <a:buClr>
                <a:schemeClr val="tx2"/>
              </a:buClr>
              <a:buSzPct val="75000"/>
              <a:buFontTx/>
              <a:buChar char="•"/>
              <a:defRPr/>
            </a:pPr>
            <a:r>
              <a:rPr lang="cs-CZ" altLang="cs-CZ" sz="2800" smtClean="0">
                <a:effectLst>
                  <a:outerShdw blurRad="38100" dist="38100" dir="2700000" algn="tl">
                    <a:srgbClr val="C0C0C0"/>
                  </a:outerShdw>
                </a:effectLst>
                <a:latin typeface="Century Gothic" pitchFamily="34" charset="0"/>
              </a:rPr>
              <a:t>„Side scatter“ odpovídá </a:t>
            </a:r>
            <a:r>
              <a:rPr lang="cs-CZ" altLang="cs-CZ" sz="2800" smtClean="0">
                <a:solidFill>
                  <a:srgbClr val="00FF00"/>
                </a:solidFill>
                <a:effectLst>
                  <a:outerShdw blurRad="38100" dist="38100" dir="2700000" algn="tl">
                    <a:srgbClr val="C0C0C0"/>
                  </a:outerShdw>
                </a:effectLst>
                <a:latin typeface="Century Gothic" pitchFamily="34" charset="0"/>
              </a:rPr>
              <a:t>inkluzím uvnitř </a:t>
            </a:r>
            <a:r>
              <a:rPr lang="cs-CZ" altLang="cs-CZ" sz="2800" smtClean="0">
                <a:effectLst>
                  <a:outerShdw blurRad="38100" dist="38100" dir="2700000" algn="tl">
                    <a:srgbClr val="C0C0C0"/>
                  </a:outerShdw>
                </a:effectLst>
                <a:latin typeface="Century Gothic" pitchFamily="34" charset="0"/>
              </a:rPr>
              <a:t>buněk</a:t>
            </a:r>
          </a:p>
          <a:p>
            <a:pPr lvl="1">
              <a:buClr>
                <a:schemeClr val="folHlink"/>
              </a:buClr>
              <a:buSzPct val="75000"/>
              <a:buFontTx/>
              <a:buChar char="•"/>
              <a:defRPr/>
            </a:pPr>
            <a:r>
              <a:rPr lang="cs-CZ" altLang="cs-CZ" sz="2400" smtClean="0">
                <a:effectLst>
                  <a:outerShdw blurRad="38100" dist="38100" dir="2700000" algn="tl">
                    <a:srgbClr val="C0C0C0"/>
                  </a:outerShdw>
                </a:effectLst>
                <a:latin typeface="Century Gothic" pitchFamily="34" charset="0"/>
              </a:rPr>
              <a:t>možno odlišit </a:t>
            </a:r>
            <a:r>
              <a:rPr lang="cs-CZ" altLang="cs-CZ" sz="2400" smtClean="0">
                <a:solidFill>
                  <a:schemeClr val="tx2"/>
                </a:solidFill>
                <a:effectLst>
                  <a:outerShdw blurRad="38100" dist="38100" dir="2700000" algn="tl">
                    <a:srgbClr val="C0C0C0"/>
                  </a:outerShdw>
                </a:effectLst>
                <a:latin typeface="Century Gothic" pitchFamily="34" charset="0"/>
              </a:rPr>
              <a:t>granulární</a:t>
            </a:r>
            <a:r>
              <a:rPr lang="cs-CZ" altLang="cs-CZ" sz="2400" smtClean="0">
                <a:effectLst>
                  <a:outerShdw blurRad="38100" dist="38100" dir="2700000" algn="tl">
                    <a:srgbClr val="C0C0C0"/>
                  </a:outerShdw>
                </a:effectLst>
                <a:latin typeface="Century Gothic" pitchFamily="34" charset="0"/>
              </a:rPr>
              <a:t> a </a:t>
            </a:r>
            <a:r>
              <a:rPr lang="cs-CZ" altLang="cs-CZ" sz="2400" smtClean="0">
                <a:solidFill>
                  <a:schemeClr val="tx2"/>
                </a:solidFill>
                <a:effectLst>
                  <a:outerShdw blurRad="38100" dist="38100" dir="2700000" algn="tl">
                    <a:srgbClr val="C0C0C0"/>
                  </a:outerShdw>
                </a:effectLst>
                <a:latin typeface="Century Gothic" pitchFamily="34" charset="0"/>
              </a:rPr>
              <a:t>negranulární </a:t>
            </a:r>
            <a:r>
              <a:rPr lang="cs-CZ" altLang="cs-CZ" sz="2400" smtClean="0">
                <a:effectLst>
                  <a:outerShdw blurRad="38100" dist="38100" dir="2700000" algn="tl">
                    <a:srgbClr val="C0C0C0"/>
                  </a:outerShdw>
                </a:effectLst>
                <a:latin typeface="Century Gothic" pitchFamily="34" charset="0"/>
              </a:rPr>
              <a:t>populaci</a:t>
            </a:r>
            <a:endParaRPr lang="cs-CZ" altLang="cs-CZ" sz="2400" smtClean="0">
              <a:effectLst>
                <a:outerShdw blurRad="38100" dist="38100" dir="2700000" algn="tl">
                  <a:srgbClr val="C0C0C0"/>
                </a:outerShdw>
              </a:effectLst>
              <a:latin typeface="Century Gothic CE" charset="-18"/>
            </a:endParaRPr>
          </a:p>
        </p:txBody>
      </p:sp>
      <p:sp>
        <p:nvSpPr>
          <p:cNvPr id="34820"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50900" y="609600"/>
            <a:ext cx="8205788"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Optika - fluorescenční kanály</a:t>
            </a:r>
            <a:endParaRPr lang="cs-CZ" altLang="cs-CZ" sz="4000" b="1">
              <a:solidFill>
                <a:schemeClr val="tx2"/>
              </a:solidFill>
              <a:latin typeface="Century Gothic CE" charset="-18"/>
            </a:endParaRPr>
          </a:p>
        </p:txBody>
      </p:sp>
      <p:sp>
        <p:nvSpPr>
          <p:cNvPr id="177155" name="Rectangle 3"/>
          <p:cNvSpPr>
            <a:spLocks noChangeArrowheads="1"/>
          </p:cNvSpPr>
          <p:nvPr/>
        </p:nvSpPr>
        <p:spPr bwMode="auto">
          <a:xfrm>
            <a:off x="1317625"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2800">
                <a:effectLst>
                  <a:outerShdw blurRad="38100" dist="38100" dir="2700000" algn="tl">
                    <a:srgbClr val="C0C0C0"/>
                  </a:outerShdw>
                </a:effectLst>
                <a:latin typeface="Century Gothic" pitchFamily="34" charset="0"/>
              </a:rPr>
              <a:t>fluorescence emitovaná z každého fluorochromu je detekována pomocí </a:t>
            </a:r>
            <a:r>
              <a:rPr lang="cs-CZ" sz="2800">
                <a:solidFill>
                  <a:schemeClr val="tx2"/>
                </a:solidFill>
                <a:effectLst>
                  <a:outerShdw blurRad="38100" dist="38100" dir="2700000" algn="tl">
                    <a:srgbClr val="C0C0C0"/>
                  </a:outerShdw>
                </a:effectLst>
                <a:latin typeface="Century Gothic" pitchFamily="34" charset="0"/>
              </a:rPr>
              <a:t>specifického </a:t>
            </a:r>
            <a:r>
              <a:rPr lang="cs-CZ" sz="2800" b="1">
                <a:solidFill>
                  <a:schemeClr val="tx2"/>
                </a:solidFill>
                <a:effectLst>
                  <a:outerShdw blurRad="38100" dist="38100" dir="2700000" algn="tl">
                    <a:srgbClr val="C0C0C0"/>
                  </a:outerShdw>
                </a:effectLst>
                <a:latin typeface="Century Gothic" pitchFamily="34" charset="0"/>
              </a:rPr>
              <a:t>fluorescenčního kanálu</a:t>
            </a:r>
          </a:p>
          <a:p>
            <a:pPr marL="342900" indent="-342900">
              <a:spcBef>
                <a:spcPct val="20000"/>
              </a:spcBef>
              <a:buClr>
                <a:schemeClr val="tx2"/>
              </a:buClr>
              <a:buSzPct val="75000"/>
              <a:buFontTx/>
              <a:buChar char="•"/>
              <a:defRPr/>
            </a:pPr>
            <a:r>
              <a:rPr lang="cs-CZ" sz="2800">
                <a:effectLst>
                  <a:outerShdw blurRad="38100" dist="38100" dir="2700000" algn="tl">
                    <a:srgbClr val="C0C0C0"/>
                  </a:outerShdw>
                </a:effectLst>
                <a:latin typeface="Century Gothic" pitchFamily="34" charset="0"/>
              </a:rPr>
              <a:t>specifita detekce je kontrolována vlnovou selektivitou filtru a zrcadel</a:t>
            </a:r>
            <a:endParaRPr lang="cs-CZ" sz="2800">
              <a:effectLst>
                <a:outerShdw blurRad="38100" dist="38100" dir="2700000" algn="tl">
                  <a:srgbClr val="C0C0C0"/>
                </a:outerShdw>
              </a:effectLst>
              <a:latin typeface="Century Gothic CE" charset="-18"/>
            </a:endParaRPr>
          </a:p>
        </p:txBody>
      </p:sp>
      <p:sp>
        <p:nvSpPr>
          <p:cNvPr id="35844"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971550" y="1700213"/>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FFFF00"/>
                </a:solidFill>
              </a:rPr>
              <a:t>Laser</a:t>
            </a:r>
          </a:p>
        </p:txBody>
      </p:sp>
      <p:sp>
        <p:nvSpPr>
          <p:cNvPr id="36867" name="Rectangle 4"/>
          <p:cNvSpPr>
            <a:spLocks noChangeArrowheads="1"/>
          </p:cNvSpPr>
          <p:nvPr/>
        </p:nvSpPr>
        <p:spPr bwMode="auto">
          <a:xfrm>
            <a:off x="1820863" y="125413"/>
            <a:ext cx="71993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000" b="1">
                <a:solidFill>
                  <a:schemeClr val="tx2"/>
                </a:solidFill>
                <a:latin typeface="Century Gothic" pitchFamily="34" charset="0"/>
              </a:rPr>
              <a:t>Fluorescence Detectors</a:t>
            </a:r>
            <a:endParaRPr lang="cs-CZ" altLang="cs-CZ" sz="4000" b="1">
              <a:solidFill>
                <a:schemeClr val="tx2"/>
              </a:solidFill>
              <a:latin typeface="Century Gothic CE" charset="-18"/>
            </a:endParaRPr>
          </a:p>
        </p:txBody>
      </p:sp>
      <p:grpSp>
        <p:nvGrpSpPr>
          <p:cNvPr id="36868" name="Group 52"/>
          <p:cNvGrpSpPr>
            <a:grpSpLocks/>
          </p:cNvGrpSpPr>
          <p:nvPr/>
        </p:nvGrpSpPr>
        <p:grpSpPr bwMode="auto">
          <a:xfrm>
            <a:off x="1116013" y="1268413"/>
            <a:ext cx="8069262" cy="4846637"/>
            <a:chOff x="-34" y="564"/>
            <a:chExt cx="5829" cy="3290"/>
          </a:xfrm>
        </p:grpSpPr>
        <p:sp>
          <p:nvSpPr>
            <p:cNvPr id="36870" name="Line 2"/>
            <p:cNvSpPr>
              <a:spLocks noChangeShapeType="1"/>
            </p:cNvSpPr>
            <p:nvPr/>
          </p:nvSpPr>
          <p:spPr bwMode="auto">
            <a:xfrm>
              <a:off x="-34" y="1674"/>
              <a:ext cx="150" cy="1"/>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6871" name="Group 5"/>
            <p:cNvGrpSpPr>
              <a:grpSpLocks/>
            </p:cNvGrpSpPr>
            <p:nvPr/>
          </p:nvGrpSpPr>
          <p:grpSpPr bwMode="auto">
            <a:xfrm>
              <a:off x="212" y="564"/>
              <a:ext cx="5583" cy="3290"/>
              <a:chOff x="212" y="564"/>
              <a:chExt cx="5583" cy="3290"/>
            </a:xfrm>
          </p:grpSpPr>
          <p:sp>
            <p:nvSpPr>
              <p:cNvPr id="36872" name="Freeform 6"/>
              <p:cNvSpPr>
                <a:spLocks/>
              </p:cNvSpPr>
              <p:nvPr/>
            </p:nvSpPr>
            <p:spPr bwMode="auto">
              <a:xfrm>
                <a:off x="2123" y="564"/>
                <a:ext cx="1031" cy="2036"/>
              </a:xfrm>
              <a:custGeom>
                <a:avLst/>
                <a:gdLst>
                  <a:gd name="T0" fmla="*/ 0 w 1031"/>
                  <a:gd name="T1" fmla="*/ 161 h 2036"/>
                  <a:gd name="T2" fmla="*/ 0 w 1031"/>
                  <a:gd name="T3" fmla="*/ 643 h 2036"/>
                  <a:gd name="T4" fmla="*/ 0 w 1031"/>
                  <a:gd name="T5" fmla="*/ 1553 h 2036"/>
                  <a:gd name="T6" fmla="*/ 0 w 1031"/>
                  <a:gd name="T7" fmla="*/ 2035 h 2036"/>
                  <a:gd name="T8" fmla="*/ 343 w 1031"/>
                  <a:gd name="T9" fmla="*/ 1874 h 2036"/>
                  <a:gd name="T10" fmla="*/ 458 w 1031"/>
                  <a:gd name="T11" fmla="*/ 2035 h 2036"/>
                  <a:gd name="T12" fmla="*/ 744 w 1031"/>
                  <a:gd name="T13" fmla="*/ 1874 h 2036"/>
                  <a:gd name="T14" fmla="*/ 1030 w 1031"/>
                  <a:gd name="T15" fmla="*/ 2035 h 2036"/>
                  <a:gd name="T16" fmla="*/ 1030 w 1031"/>
                  <a:gd name="T17" fmla="*/ 1553 h 2036"/>
                  <a:gd name="T18" fmla="*/ 1030 w 1031"/>
                  <a:gd name="T19" fmla="*/ 643 h 2036"/>
                  <a:gd name="T20" fmla="*/ 1030 w 1031"/>
                  <a:gd name="T21" fmla="*/ 54 h 2036"/>
                  <a:gd name="T22" fmla="*/ 801 w 1031"/>
                  <a:gd name="T23" fmla="*/ 321 h 2036"/>
                  <a:gd name="T24" fmla="*/ 572 w 1031"/>
                  <a:gd name="T25" fmla="*/ 161 h 2036"/>
                  <a:gd name="T26" fmla="*/ 401 w 1031"/>
                  <a:gd name="T27" fmla="*/ 321 h 2036"/>
                  <a:gd name="T28" fmla="*/ 0 w 1031"/>
                  <a:gd name="T29" fmla="*/ 0 h 2036"/>
                  <a:gd name="T30" fmla="*/ 0 w 1031"/>
                  <a:gd name="T31" fmla="*/ 161 h 20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31" h="2036">
                    <a:moveTo>
                      <a:pt x="0" y="161"/>
                    </a:moveTo>
                    <a:lnTo>
                      <a:pt x="0" y="643"/>
                    </a:lnTo>
                    <a:lnTo>
                      <a:pt x="0" y="1553"/>
                    </a:lnTo>
                    <a:lnTo>
                      <a:pt x="0" y="2035"/>
                    </a:lnTo>
                    <a:lnTo>
                      <a:pt x="343" y="1874"/>
                    </a:lnTo>
                    <a:lnTo>
                      <a:pt x="458" y="2035"/>
                    </a:lnTo>
                    <a:lnTo>
                      <a:pt x="744" y="1874"/>
                    </a:lnTo>
                    <a:lnTo>
                      <a:pt x="1030" y="2035"/>
                    </a:lnTo>
                    <a:lnTo>
                      <a:pt x="1030" y="1553"/>
                    </a:lnTo>
                    <a:lnTo>
                      <a:pt x="1030" y="643"/>
                    </a:lnTo>
                    <a:lnTo>
                      <a:pt x="1030" y="54"/>
                    </a:lnTo>
                    <a:lnTo>
                      <a:pt x="801" y="321"/>
                    </a:lnTo>
                    <a:lnTo>
                      <a:pt x="572" y="161"/>
                    </a:lnTo>
                    <a:lnTo>
                      <a:pt x="401" y="321"/>
                    </a:lnTo>
                    <a:lnTo>
                      <a:pt x="0" y="0"/>
                    </a:lnTo>
                    <a:lnTo>
                      <a:pt x="0" y="161"/>
                    </a:lnTo>
                  </a:path>
                </a:pathLst>
              </a:custGeom>
              <a:pattFill prst="lgConfetti">
                <a:fgClr>
                  <a:schemeClr val="tx1"/>
                </a:fgClr>
                <a:bgClr>
                  <a:schemeClr val="bg1"/>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Freeform 7"/>
              <p:cNvSpPr>
                <a:spLocks/>
              </p:cNvSpPr>
              <p:nvPr/>
            </p:nvSpPr>
            <p:spPr bwMode="auto">
              <a:xfrm>
                <a:off x="2408" y="2009"/>
                <a:ext cx="288" cy="268"/>
              </a:xfrm>
              <a:custGeom>
                <a:avLst/>
                <a:gdLst>
                  <a:gd name="T0" fmla="*/ 287 w 288"/>
                  <a:gd name="T1" fmla="*/ 151 h 268"/>
                  <a:gd name="T2" fmla="*/ 272 w 288"/>
                  <a:gd name="T3" fmla="*/ 53 h 268"/>
                  <a:gd name="T4" fmla="*/ 198 w 288"/>
                  <a:gd name="T5" fmla="*/ 0 h 268"/>
                  <a:gd name="T6" fmla="*/ 117 w 288"/>
                  <a:gd name="T7" fmla="*/ 0 h 268"/>
                  <a:gd name="T8" fmla="*/ 44 w 288"/>
                  <a:gd name="T9" fmla="*/ 27 h 268"/>
                  <a:gd name="T10" fmla="*/ 0 w 288"/>
                  <a:gd name="T11" fmla="*/ 89 h 268"/>
                  <a:gd name="T12" fmla="*/ 0 w 288"/>
                  <a:gd name="T13" fmla="*/ 169 h 268"/>
                  <a:gd name="T14" fmla="*/ 37 w 288"/>
                  <a:gd name="T15" fmla="*/ 240 h 268"/>
                  <a:gd name="T16" fmla="*/ 117 w 288"/>
                  <a:gd name="T17" fmla="*/ 267 h 268"/>
                  <a:gd name="T18" fmla="*/ 257 w 288"/>
                  <a:gd name="T19" fmla="*/ 231 h 268"/>
                  <a:gd name="T20" fmla="*/ 287 w 288"/>
                  <a:gd name="T21" fmla="*/ 160 h 268"/>
                  <a:gd name="T22" fmla="*/ 287 w 288"/>
                  <a:gd name="T23" fmla="*/ 151 h 2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268">
                    <a:moveTo>
                      <a:pt x="287" y="151"/>
                    </a:moveTo>
                    <a:lnTo>
                      <a:pt x="272" y="53"/>
                    </a:lnTo>
                    <a:lnTo>
                      <a:pt x="198" y="0"/>
                    </a:lnTo>
                    <a:lnTo>
                      <a:pt x="117" y="0"/>
                    </a:lnTo>
                    <a:lnTo>
                      <a:pt x="44" y="27"/>
                    </a:lnTo>
                    <a:lnTo>
                      <a:pt x="0" y="89"/>
                    </a:lnTo>
                    <a:lnTo>
                      <a:pt x="0" y="169"/>
                    </a:lnTo>
                    <a:lnTo>
                      <a:pt x="37" y="240"/>
                    </a:lnTo>
                    <a:lnTo>
                      <a:pt x="117" y="267"/>
                    </a:lnTo>
                    <a:lnTo>
                      <a:pt x="257" y="231"/>
                    </a:lnTo>
                    <a:lnTo>
                      <a:pt x="287" y="160"/>
                    </a:lnTo>
                    <a:lnTo>
                      <a:pt x="287" y="15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4" name="Freeform 8"/>
              <p:cNvSpPr>
                <a:spLocks/>
              </p:cNvSpPr>
              <p:nvPr/>
            </p:nvSpPr>
            <p:spPr bwMode="auto">
              <a:xfrm>
                <a:off x="2519" y="2017"/>
                <a:ext cx="119" cy="247"/>
              </a:xfrm>
              <a:custGeom>
                <a:avLst/>
                <a:gdLst>
                  <a:gd name="T0" fmla="*/ 59 w 119"/>
                  <a:gd name="T1" fmla="*/ 0 h 247"/>
                  <a:gd name="T2" fmla="*/ 118 w 119"/>
                  <a:gd name="T3" fmla="*/ 62 h 247"/>
                  <a:gd name="T4" fmla="*/ 118 w 119"/>
                  <a:gd name="T5" fmla="*/ 123 h 247"/>
                  <a:gd name="T6" fmla="*/ 118 w 119"/>
                  <a:gd name="T7" fmla="*/ 185 h 247"/>
                  <a:gd name="T8" fmla="*/ 118 w 119"/>
                  <a:gd name="T9" fmla="*/ 185 h 247"/>
                  <a:gd name="T10" fmla="*/ 59 w 119"/>
                  <a:gd name="T11" fmla="*/ 246 h 247"/>
                  <a:gd name="T12" fmla="*/ 0 w 119"/>
                  <a:gd name="T13" fmla="*/ 246 h 247"/>
                  <a:gd name="T14" fmla="*/ 0 w 119"/>
                  <a:gd name="T15" fmla="*/ 185 h 247"/>
                  <a:gd name="T16" fmla="*/ 0 w 119"/>
                  <a:gd name="T17" fmla="*/ 185 h 247"/>
                  <a:gd name="T18" fmla="*/ 59 w 119"/>
                  <a:gd name="T19" fmla="*/ 123 h 247"/>
                  <a:gd name="T20" fmla="*/ 0 w 119"/>
                  <a:gd name="T21" fmla="*/ 123 h 247"/>
                  <a:gd name="T22" fmla="*/ 0 w 119"/>
                  <a:gd name="T23" fmla="*/ 0 h 247"/>
                  <a:gd name="T24" fmla="*/ 0 w 119"/>
                  <a:gd name="T25" fmla="*/ 0 h 247"/>
                  <a:gd name="T26" fmla="*/ 59 w 119"/>
                  <a:gd name="T27" fmla="*/ 0 h 2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9" h="247">
                    <a:moveTo>
                      <a:pt x="59" y="0"/>
                    </a:moveTo>
                    <a:lnTo>
                      <a:pt x="118" y="62"/>
                    </a:lnTo>
                    <a:lnTo>
                      <a:pt x="118" y="123"/>
                    </a:lnTo>
                    <a:lnTo>
                      <a:pt x="118" y="185"/>
                    </a:lnTo>
                    <a:lnTo>
                      <a:pt x="59" y="246"/>
                    </a:lnTo>
                    <a:lnTo>
                      <a:pt x="0" y="246"/>
                    </a:lnTo>
                    <a:lnTo>
                      <a:pt x="0" y="185"/>
                    </a:lnTo>
                    <a:lnTo>
                      <a:pt x="59" y="123"/>
                    </a:lnTo>
                    <a:lnTo>
                      <a:pt x="0" y="123"/>
                    </a:lnTo>
                    <a:lnTo>
                      <a:pt x="0" y="0"/>
                    </a:lnTo>
                    <a:lnTo>
                      <a:pt x="59"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5" name="Line 9"/>
              <p:cNvSpPr>
                <a:spLocks noChangeShapeType="1"/>
              </p:cNvSpPr>
              <p:nvPr/>
            </p:nvSpPr>
            <p:spPr bwMode="auto">
              <a:xfrm>
                <a:off x="2612" y="1892"/>
                <a:ext cx="282" cy="96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6" name="Line 10"/>
              <p:cNvSpPr>
                <a:spLocks noChangeShapeType="1"/>
              </p:cNvSpPr>
              <p:nvPr/>
            </p:nvSpPr>
            <p:spPr bwMode="auto">
              <a:xfrm>
                <a:off x="2690" y="1892"/>
                <a:ext cx="357" cy="932"/>
              </a:xfrm>
              <a:prstGeom prst="line">
                <a:avLst/>
              </a:prstGeom>
              <a:noFill/>
              <a:ln w="25400">
                <a:solidFill>
                  <a:srgbClr val="741B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7" name="Line 11"/>
              <p:cNvSpPr>
                <a:spLocks noChangeShapeType="1"/>
              </p:cNvSpPr>
              <p:nvPr/>
            </p:nvSpPr>
            <p:spPr bwMode="auto">
              <a:xfrm>
                <a:off x="2767" y="1830"/>
                <a:ext cx="478" cy="1022"/>
              </a:xfrm>
              <a:prstGeom prst="line">
                <a:avLst/>
              </a:prstGeom>
              <a:noFill/>
              <a:ln w="25400">
                <a:solidFill>
                  <a:srgbClr val="FF3938"/>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8" name="Line 12"/>
              <p:cNvSpPr>
                <a:spLocks noChangeShapeType="1"/>
              </p:cNvSpPr>
              <p:nvPr/>
            </p:nvSpPr>
            <p:spPr bwMode="auto">
              <a:xfrm>
                <a:off x="2529" y="1860"/>
                <a:ext cx="262" cy="1019"/>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9" name="Line 13"/>
              <p:cNvSpPr>
                <a:spLocks noChangeShapeType="1"/>
              </p:cNvSpPr>
              <p:nvPr/>
            </p:nvSpPr>
            <p:spPr bwMode="auto">
              <a:xfrm>
                <a:off x="2380" y="1671"/>
                <a:ext cx="341" cy="135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0" name="Line 14"/>
              <p:cNvSpPr>
                <a:spLocks noChangeShapeType="1"/>
              </p:cNvSpPr>
              <p:nvPr/>
            </p:nvSpPr>
            <p:spPr bwMode="auto">
              <a:xfrm>
                <a:off x="2854" y="1701"/>
                <a:ext cx="605" cy="1322"/>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1" name="Oval 15"/>
              <p:cNvSpPr>
                <a:spLocks noChangeArrowheads="1"/>
              </p:cNvSpPr>
              <p:nvPr/>
            </p:nvSpPr>
            <p:spPr bwMode="auto">
              <a:xfrm>
                <a:off x="2709" y="2767"/>
                <a:ext cx="817" cy="502"/>
              </a:xfrm>
              <a:prstGeom prst="ellipse">
                <a:avLst/>
              </a:prstGeom>
              <a:gradFill rotWithShape="0">
                <a:gsLst>
                  <a:gs pos="0">
                    <a:srgbClr val="DADADA"/>
                  </a:gs>
                  <a:gs pos="100000">
                    <a:srgbClr val="2C2C2C"/>
                  </a:gs>
                </a:gsLst>
                <a:path path="shape">
                  <a:fillToRect l="50000" t="50000" r="50000" b="50000"/>
                </a:path>
              </a:gra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36882" name="Group 16"/>
              <p:cNvGrpSpPr>
                <a:grpSpLocks/>
              </p:cNvGrpSpPr>
              <p:nvPr/>
            </p:nvGrpSpPr>
            <p:grpSpPr bwMode="auto">
              <a:xfrm>
                <a:off x="3662" y="2328"/>
                <a:ext cx="1962" cy="984"/>
                <a:chOff x="3662" y="2328"/>
                <a:chExt cx="1962" cy="984"/>
              </a:xfrm>
            </p:grpSpPr>
            <p:sp>
              <p:nvSpPr>
                <p:cNvPr id="36911" name="Rectangle 17"/>
                <p:cNvSpPr>
                  <a:spLocks noChangeArrowheads="1"/>
                </p:cNvSpPr>
                <p:nvPr/>
              </p:nvSpPr>
              <p:spPr bwMode="auto">
                <a:xfrm>
                  <a:off x="3707" y="2328"/>
                  <a:ext cx="1917" cy="984"/>
                </a:xfrm>
                <a:prstGeom prst="rect">
                  <a:avLst/>
                </a:prstGeom>
                <a:solidFill>
                  <a:srgbClr val="3365FB"/>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12" name="Line 18"/>
                <p:cNvSpPr>
                  <a:spLocks noChangeShapeType="1"/>
                </p:cNvSpPr>
                <p:nvPr/>
              </p:nvSpPr>
              <p:spPr bwMode="auto">
                <a:xfrm>
                  <a:off x="4107" y="2408"/>
                  <a:ext cx="0" cy="605"/>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3" name="Line 19"/>
                <p:cNvSpPr>
                  <a:spLocks noChangeShapeType="1"/>
                </p:cNvSpPr>
                <p:nvPr/>
              </p:nvSpPr>
              <p:spPr bwMode="auto">
                <a:xfrm>
                  <a:off x="4107" y="3012"/>
                  <a:ext cx="1315" cy="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4" name="Freeform 20"/>
                <p:cNvSpPr>
                  <a:spLocks/>
                </p:cNvSpPr>
                <p:nvPr/>
              </p:nvSpPr>
              <p:spPr bwMode="auto">
                <a:xfrm>
                  <a:off x="4366" y="2483"/>
                  <a:ext cx="867" cy="508"/>
                </a:xfrm>
                <a:custGeom>
                  <a:avLst/>
                  <a:gdLst>
                    <a:gd name="T0" fmla="*/ 0 w 867"/>
                    <a:gd name="T1" fmla="*/ 507 h 508"/>
                    <a:gd name="T2" fmla="*/ 85 w 867"/>
                    <a:gd name="T3" fmla="*/ 485 h 508"/>
                    <a:gd name="T4" fmla="*/ 112 w 867"/>
                    <a:gd name="T5" fmla="*/ 448 h 508"/>
                    <a:gd name="T6" fmla="*/ 137 w 867"/>
                    <a:gd name="T7" fmla="*/ 388 h 508"/>
                    <a:gd name="T8" fmla="*/ 172 w 867"/>
                    <a:gd name="T9" fmla="*/ 268 h 508"/>
                    <a:gd name="T10" fmla="*/ 202 w 867"/>
                    <a:gd name="T11" fmla="*/ 127 h 508"/>
                    <a:gd name="T12" fmla="*/ 245 w 867"/>
                    <a:gd name="T13" fmla="*/ 7 h 508"/>
                    <a:gd name="T14" fmla="*/ 276 w 867"/>
                    <a:gd name="T15" fmla="*/ 0 h 508"/>
                    <a:gd name="T16" fmla="*/ 289 w 867"/>
                    <a:gd name="T17" fmla="*/ 37 h 508"/>
                    <a:gd name="T18" fmla="*/ 327 w 867"/>
                    <a:gd name="T19" fmla="*/ 134 h 508"/>
                    <a:gd name="T20" fmla="*/ 367 w 867"/>
                    <a:gd name="T21" fmla="*/ 253 h 508"/>
                    <a:gd name="T22" fmla="*/ 431 w 867"/>
                    <a:gd name="T23" fmla="*/ 336 h 508"/>
                    <a:gd name="T24" fmla="*/ 499 w 867"/>
                    <a:gd name="T25" fmla="*/ 373 h 508"/>
                    <a:gd name="T26" fmla="*/ 595 w 867"/>
                    <a:gd name="T27" fmla="*/ 448 h 508"/>
                    <a:gd name="T28" fmla="*/ 711 w 867"/>
                    <a:gd name="T29" fmla="*/ 492 h 508"/>
                    <a:gd name="T30" fmla="*/ 866 w 867"/>
                    <a:gd name="T31" fmla="*/ 507 h 508"/>
                    <a:gd name="T32" fmla="*/ 0 w 867"/>
                    <a:gd name="T33" fmla="*/ 507 h 5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7" h="508">
                      <a:moveTo>
                        <a:pt x="0" y="507"/>
                      </a:moveTo>
                      <a:lnTo>
                        <a:pt x="85" y="485"/>
                      </a:lnTo>
                      <a:lnTo>
                        <a:pt x="112" y="448"/>
                      </a:lnTo>
                      <a:lnTo>
                        <a:pt x="137" y="388"/>
                      </a:lnTo>
                      <a:lnTo>
                        <a:pt x="172" y="268"/>
                      </a:lnTo>
                      <a:lnTo>
                        <a:pt x="202" y="127"/>
                      </a:lnTo>
                      <a:lnTo>
                        <a:pt x="245" y="7"/>
                      </a:lnTo>
                      <a:lnTo>
                        <a:pt x="276" y="0"/>
                      </a:lnTo>
                      <a:lnTo>
                        <a:pt x="289" y="37"/>
                      </a:lnTo>
                      <a:lnTo>
                        <a:pt x="327" y="134"/>
                      </a:lnTo>
                      <a:lnTo>
                        <a:pt x="367" y="253"/>
                      </a:lnTo>
                      <a:lnTo>
                        <a:pt x="431" y="336"/>
                      </a:lnTo>
                      <a:lnTo>
                        <a:pt x="499" y="373"/>
                      </a:lnTo>
                      <a:lnTo>
                        <a:pt x="595" y="448"/>
                      </a:lnTo>
                      <a:lnTo>
                        <a:pt x="711" y="492"/>
                      </a:lnTo>
                      <a:lnTo>
                        <a:pt x="866" y="507"/>
                      </a:lnTo>
                      <a:lnTo>
                        <a:pt x="0" y="507"/>
                      </a:lnTo>
                    </a:path>
                  </a:pathLst>
                </a:custGeom>
                <a:pattFill prst="openDmnd">
                  <a:fgClr>
                    <a:srgbClr val="005038"/>
                  </a:fgClr>
                  <a:bgClr>
                    <a:srgbClr val="C1C1C1"/>
                  </a:bgClr>
                </a:pattFill>
                <a:ln w="12700" cap="rnd" cmpd="sng">
                  <a:solidFill>
                    <a:srgbClr val="FFFF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915" name="Picture 2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2" y="2470"/>
                  <a:ext cx="426" cy="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916" name="Rectangle 22"/>
                <p:cNvSpPr>
                  <a:spLocks noChangeArrowheads="1"/>
                </p:cNvSpPr>
                <p:nvPr/>
              </p:nvSpPr>
              <p:spPr bwMode="auto">
                <a:xfrm>
                  <a:off x="4261" y="3045"/>
                  <a:ext cx="1012"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600" i="1">
                      <a:solidFill>
                        <a:schemeClr val="bg2"/>
                      </a:solidFill>
                    </a:rPr>
                    <a:t>Fluorescence</a:t>
                  </a:r>
                </a:p>
              </p:txBody>
            </p:sp>
          </p:grpSp>
          <p:sp>
            <p:nvSpPr>
              <p:cNvPr id="36883" name="Oval 23"/>
              <p:cNvSpPr>
                <a:spLocks noChangeArrowheads="1"/>
              </p:cNvSpPr>
              <p:nvPr/>
            </p:nvSpPr>
            <p:spPr bwMode="auto">
              <a:xfrm>
                <a:off x="412" y="1596"/>
                <a:ext cx="198" cy="183"/>
              </a:xfrm>
              <a:prstGeom prst="ellipse">
                <a:avLst/>
              </a:prstGeom>
              <a:gradFill rotWithShape="0">
                <a:gsLst>
                  <a:gs pos="0">
                    <a:srgbClr val="FFFF00"/>
                  </a:gs>
                  <a:gs pos="100000">
                    <a:srgbClr val="333300"/>
                  </a:gs>
                </a:gsLst>
                <a:path path="shape">
                  <a:fillToRect l="50000" t="50000" r="50000" b="5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884" name="Line 24"/>
              <p:cNvSpPr>
                <a:spLocks noChangeShapeType="1"/>
              </p:cNvSpPr>
              <p:nvPr/>
            </p:nvSpPr>
            <p:spPr bwMode="auto">
              <a:xfrm>
                <a:off x="492" y="1405"/>
                <a:ext cx="0" cy="13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5" name="Line 25"/>
              <p:cNvSpPr>
                <a:spLocks noChangeShapeType="1"/>
              </p:cNvSpPr>
              <p:nvPr/>
            </p:nvSpPr>
            <p:spPr bwMode="auto">
              <a:xfrm>
                <a:off x="516" y="1839"/>
                <a:ext cx="0" cy="14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6" name="Line 26"/>
              <p:cNvSpPr>
                <a:spLocks noChangeShapeType="1"/>
              </p:cNvSpPr>
              <p:nvPr/>
            </p:nvSpPr>
            <p:spPr bwMode="auto">
              <a:xfrm flipV="1">
                <a:off x="212" y="1744"/>
                <a:ext cx="130"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7" name="Line 27"/>
              <p:cNvSpPr>
                <a:spLocks noChangeShapeType="1"/>
              </p:cNvSpPr>
              <p:nvPr/>
            </p:nvSpPr>
            <p:spPr bwMode="auto">
              <a:xfrm flipV="1">
                <a:off x="672" y="1509"/>
                <a:ext cx="130"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8" name="Line 28"/>
              <p:cNvSpPr>
                <a:spLocks noChangeShapeType="1"/>
              </p:cNvSpPr>
              <p:nvPr/>
            </p:nvSpPr>
            <p:spPr bwMode="auto">
              <a:xfrm>
                <a:off x="706" y="1665"/>
                <a:ext cx="149" cy="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89" name="Line 29"/>
              <p:cNvSpPr>
                <a:spLocks noChangeShapeType="1"/>
              </p:cNvSpPr>
              <p:nvPr/>
            </p:nvSpPr>
            <p:spPr bwMode="auto">
              <a:xfrm>
                <a:off x="666" y="1752"/>
                <a:ext cx="127" cy="70"/>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0" name="Line 30"/>
              <p:cNvSpPr>
                <a:spLocks noChangeShapeType="1"/>
              </p:cNvSpPr>
              <p:nvPr/>
            </p:nvSpPr>
            <p:spPr bwMode="auto">
              <a:xfrm>
                <a:off x="229" y="1544"/>
                <a:ext cx="127" cy="69"/>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1" name="Line 31"/>
              <p:cNvSpPr>
                <a:spLocks noChangeShapeType="1"/>
              </p:cNvSpPr>
              <p:nvPr/>
            </p:nvSpPr>
            <p:spPr bwMode="auto">
              <a:xfrm>
                <a:off x="1034" y="1698"/>
                <a:ext cx="1094" cy="0"/>
              </a:xfrm>
              <a:prstGeom prst="line">
                <a:avLst/>
              </a:prstGeom>
              <a:noFill/>
              <a:ln w="57150" cmpd="tri">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2" name="Line 32"/>
              <p:cNvSpPr>
                <a:spLocks noChangeShapeType="1"/>
              </p:cNvSpPr>
              <p:nvPr/>
            </p:nvSpPr>
            <p:spPr bwMode="auto">
              <a:xfrm>
                <a:off x="2130" y="566"/>
                <a:ext cx="0" cy="1534"/>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3" name="Line 33"/>
              <p:cNvSpPr>
                <a:spLocks noChangeShapeType="1"/>
              </p:cNvSpPr>
              <p:nvPr/>
            </p:nvSpPr>
            <p:spPr bwMode="auto">
              <a:xfrm>
                <a:off x="3158" y="629"/>
                <a:ext cx="0" cy="1447"/>
              </a:xfrm>
              <a:prstGeom prst="line">
                <a:avLst/>
              </a:prstGeom>
              <a:noFill/>
              <a:ln w="127000">
                <a:solidFill>
                  <a:srgbClr val="DAC8F3"/>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4" name="Freeform 34"/>
              <p:cNvSpPr>
                <a:spLocks/>
              </p:cNvSpPr>
              <p:nvPr/>
            </p:nvSpPr>
            <p:spPr bwMode="auto">
              <a:xfrm>
                <a:off x="4258" y="1430"/>
                <a:ext cx="135" cy="505"/>
              </a:xfrm>
              <a:custGeom>
                <a:avLst/>
                <a:gdLst>
                  <a:gd name="T0" fmla="*/ 0 w 135"/>
                  <a:gd name="T1" fmla="*/ 0 h 505"/>
                  <a:gd name="T2" fmla="*/ 134 w 135"/>
                  <a:gd name="T3" fmla="*/ 0 h 505"/>
                  <a:gd name="T4" fmla="*/ 134 w 135"/>
                  <a:gd name="T5" fmla="*/ 504 h 505"/>
                  <a:gd name="T6" fmla="*/ 0 w 135"/>
                  <a:gd name="T7" fmla="*/ 504 h 505"/>
                  <a:gd name="T8" fmla="*/ 0 w 135"/>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505">
                    <a:moveTo>
                      <a:pt x="0" y="0"/>
                    </a:moveTo>
                    <a:lnTo>
                      <a:pt x="134" y="0"/>
                    </a:lnTo>
                    <a:lnTo>
                      <a:pt x="134" y="504"/>
                    </a:lnTo>
                    <a:lnTo>
                      <a:pt x="0" y="504"/>
                    </a:lnTo>
                    <a:lnTo>
                      <a:pt x="0" y="0"/>
                    </a:lnTo>
                  </a:path>
                </a:pathLst>
              </a:custGeom>
              <a:gradFill rotWithShape="0">
                <a:gsLst>
                  <a:gs pos="0">
                    <a:srgbClr val="DADADA"/>
                  </a:gs>
                  <a:gs pos="100000">
                    <a:srgbClr val="2C2C2C"/>
                  </a:gs>
                </a:gsLst>
                <a:path path="rect">
                  <a:fillToRect l="50000" t="50000" r="50000" b="50000"/>
                </a:path>
              </a:gradFill>
              <a:ln w="254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5" name="Rectangle 35"/>
              <p:cNvSpPr>
                <a:spLocks noChangeArrowheads="1"/>
              </p:cNvSpPr>
              <p:nvPr/>
            </p:nvSpPr>
            <p:spPr bwMode="auto">
              <a:xfrm>
                <a:off x="4508" y="1565"/>
                <a:ext cx="1287"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FALS Sensor</a:t>
                </a:r>
              </a:p>
            </p:txBody>
          </p:sp>
          <p:sp>
            <p:nvSpPr>
              <p:cNvPr id="36896" name="Freeform 36"/>
              <p:cNvSpPr>
                <a:spLocks/>
              </p:cNvSpPr>
              <p:nvPr/>
            </p:nvSpPr>
            <p:spPr bwMode="auto">
              <a:xfrm>
                <a:off x="2494" y="1231"/>
                <a:ext cx="210" cy="177"/>
              </a:xfrm>
              <a:custGeom>
                <a:avLst/>
                <a:gdLst>
                  <a:gd name="T0" fmla="*/ 209 w 210"/>
                  <a:gd name="T1" fmla="*/ 59 h 177"/>
                  <a:gd name="T2" fmla="*/ 173 w 210"/>
                  <a:gd name="T3" fmla="*/ 17 h 177"/>
                  <a:gd name="T4" fmla="*/ 87 w 210"/>
                  <a:gd name="T5" fmla="*/ 0 h 177"/>
                  <a:gd name="T6" fmla="*/ 36 w 210"/>
                  <a:gd name="T7" fmla="*/ 34 h 177"/>
                  <a:gd name="T8" fmla="*/ 0 w 210"/>
                  <a:gd name="T9" fmla="*/ 92 h 177"/>
                  <a:gd name="T10" fmla="*/ 36 w 210"/>
                  <a:gd name="T11" fmla="*/ 143 h 177"/>
                  <a:gd name="T12" fmla="*/ 109 w 210"/>
                  <a:gd name="T13" fmla="*/ 176 h 177"/>
                  <a:gd name="T14" fmla="*/ 173 w 210"/>
                  <a:gd name="T15" fmla="*/ 159 h 177"/>
                  <a:gd name="T16" fmla="*/ 209 w 210"/>
                  <a:gd name="T17" fmla="*/ 92 h 177"/>
                  <a:gd name="T18" fmla="*/ 209 w 210"/>
                  <a:gd name="T19" fmla="*/ 76 h 177"/>
                  <a:gd name="T20" fmla="*/ 209 w 210"/>
                  <a:gd name="T21" fmla="*/ 59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 h="177">
                    <a:moveTo>
                      <a:pt x="209" y="59"/>
                    </a:moveTo>
                    <a:lnTo>
                      <a:pt x="173" y="17"/>
                    </a:lnTo>
                    <a:lnTo>
                      <a:pt x="87" y="0"/>
                    </a:lnTo>
                    <a:lnTo>
                      <a:pt x="36" y="34"/>
                    </a:lnTo>
                    <a:lnTo>
                      <a:pt x="0" y="92"/>
                    </a:lnTo>
                    <a:lnTo>
                      <a:pt x="36" y="143"/>
                    </a:lnTo>
                    <a:lnTo>
                      <a:pt x="109" y="176"/>
                    </a:lnTo>
                    <a:lnTo>
                      <a:pt x="173" y="159"/>
                    </a:lnTo>
                    <a:lnTo>
                      <a:pt x="209" y="92"/>
                    </a:lnTo>
                    <a:lnTo>
                      <a:pt x="209" y="76"/>
                    </a:lnTo>
                    <a:lnTo>
                      <a:pt x="209" y="59"/>
                    </a:lnTo>
                  </a:path>
                </a:pathLst>
              </a:custGeom>
              <a:solidFill>
                <a:srgbClr val="5700D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7" name="Freeform 37"/>
              <p:cNvSpPr>
                <a:spLocks/>
              </p:cNvSpPr>
              <p:nvPr/>
            </p:nvSpPr>
            <p:spPr bwMode="auto">
              <a:xfrm>
                <a:off x="2459" y="1153"/>
                <a:ext cx="295" cy="301"/>
              </a:xfrm>
              <a:custGeom>
                <a:avLst/>
                <a:gdLst>
                  <a:gd name="T0" fmla="*/ 294 w 295"/>
                  <a:gd name="T1" fmla="*/ 169 h 301"/>
                  <a:gd name="T2" fmla="*/ 279 w 295"/>
                  <a:gd name="T3" fmla="*/ 60 h 301"/>
                  <a:gd name="T4" fmla="*/ 203 w 295"/>
                  <a:gd name="T5" fmla="*/ 0 h 301"/>
                  <a:gd name="T6" fmla="*/ 120 w 295"/>
                  <a:gd name="T7" fmla="*/ 0 h 301"/>
                  <a:gd name="T8" fmla="*/ 45 w 295"/>
                  <a:gd name="T9" fmla="*/ 29 h 301"/>
                  <a:gd name="T10" fmla="*/ 0 w 295"/>
                  <a:gd name="T11" fmla="*/ 100 h 301"/>
                  <a:gd name="T12" fmla="*/ 0 w 295"/>
                  <a:gd name="T13" fmla="*/ 190 h 301"/>
                  <a:gd name="T14" fmla="*/ 38 w 295"/>
                  <a:gd name="T15" fmla="*/ 269 h 301"/>
                  <a:gd name="T16" fmla="*/ 120 w 295"/>
                  <a:gd name="T17" fmla="*/ 300 h 301"/>
                  <a:gd name="T18" fmla="*/ 264 w 295"/>
                  <a:gd name="T19" fmla="*/ 259 h 301"/>
                  <a:gd name="T20" fmla="*/ 294 w 295"/>
                  <a:gd name="T21" fmla="*/ 179 h 301"/>
                  <a:gd name="T22" fmla="*/ 294 w 295"/>
                  <a:gd name="T23" fmla="*/ 169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5" h="301">
                    <a:moveTo>
                      <a:pt x="294" y="169"/>
                    </a:moveTo>
                    <a:lnTo>
                      <a:pt x="279" y="60"/>
                    </a:lnTo>
                    <a:lnTo>
                      <a:pt x="203" y="0"/>
                    </a:lnTo>
                    <a:lnTo>
                      <a:pt x="120" y="0"/>
                    </a:lnTo>
                    <a:lnTo>
                      <a:pt x="45" y="29"/>
                    </a:lnTo>
                    <a:lnTo>
                      <a:pt x="0" y="100"/>
                    </a:lnTo>
                    <a:lnTo>
                      <a:pt x="0" y="190"/>
                    </a:lnTo>
                    <a:lnTo>
                      <a:pt x="38" y="269"/>
                    </a:lnTo>
                    <a:lnTo>
                      <a:pt x="120" y="300"/>
                    </a:lnTo>
                    <a:lnTo>
                      <a:pt x="264" y="259"/>
                    </a:lnTo>
                    <a:lnTo>
                      <a:pt x="294" y="179"/>
                    </a:lnTo>
                    <a:lnTo>
                      <a:pt x="294" y="169"/>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8" name="Freeform 38"/>
              <p:cNvSpPr>
                <a:spLocks/>
              </p:cNvSpPr>
              <p:nvPr/>
            </p:nvSpPr>
            <p:spPr bwMode="auto">
              <a:xfrm>
                <a:off x="2502" y="1260"/>
                <a:ext cx="194" cy="161"/>
              </a:xfrm>
              <a:custGeom>
                <a:avLst/>
                <a:gdLst>
                  <a:gd name="T0" fmla="*/ 79 w 194"/>
                  <a:gd name="T1" fmla="*/ 160 h 161"/>
                  <a:gd name="T2" fmla="*/ 107 w 194"/>
                  <a:gd name="T3" fmla="*/ 150 h 161"/>
                  <a:gd name="T4" fmla="*/ 136 w 194"/>
                  <a:gd name="T5" fmla="*/ 120 h 161"/>
                  <a:gd name="T6" fmla="*/ 193 w 194"/>
                  <a:gd name="T7" fmla="*/ 120 h 161"/>
                  <a:gd name="T8" fmla="*/ 193 w 194"/>
                  <a:gd name="T9" fmla="*/ 80 h 161"/>
                  <a:gd name="T10" fmla="*/ 193 w 194"/>
                  <a:gd name="T11" fmla="*/ 80 h 161"/>
                  <a:gd name="T12" fmla="*/ 193 w 194"/>
                  <a:gd name="T13" fmla="*/ 40 h 161"/>
                  <a:gd name="T14" fmla="*/ 193 w 194"/>
                  <a:gd name="T15" fmla="*/ 0 h 161"/>
                  <a:gd name="T16" fmla="*/ 136 w 194"/>
                  <a:gd name="T17" fmla="*/ 0 h 161"/>
                  <a:gd name="T18" fmla="*/ 79 w 194"/>
                  <a:gd name="T19" fmla="*/ 40 h 161"/>
                  <a:gd name="T20" fmla="*/ 136 w 194"/>
                  <a:gd name="T21" fmla="*/ 53 h 161"/>
                  <a:gd name="T22" fmla="*/ 193 w 194"/>
                  <a:gd name="T23" fmla="*/ 80 h 161"/>
                  <a:gd name="T24" fmla="*/ 193 w 194"/>
                  <a:gd name="T25" fmla="*/ 80 h 161"/>
                  <a:gd name="T26" fmla="*/ 136 w 194"/>
                  <a:gd name="T27" fmla="*/ 120 h 161"/>
                  <a:gd name="T28" fmla="*/ 79 w 194"/>
                  <a:gd name="T29" fmla="*/ 120 h 161"/>
                  <a:gd name="T30" fmla="*/ 21 w 194"/>
                  <a:gd name="T31" fmla="*/ 120 h 161"/>
                  <a:gd name="T32" fmla="*/ 21 w 194"/>
                  <a:gd name="T33" fmla="*/ 120 h 161"/>
                  <a:gd name="T34" fmla="*/ 0 w 194"/>
                  <a:gd name="T35" fmla="*/ 140 h 161"/>
                  <a:gd name="T36" fmla="*/ 14 w 194"/>
                  <a:gd name="T37" fmla="*/ 156 h 161"/>
                  <a:gd name="T38" fmla="*/ 79 w 194"/>
                  <a:gd name="T39" fmla="*/ 160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4" h="161">
                    <a:moveTo>
                      <a:pt x="79" y="160"/>
                    </a:moveTo>
                    <a:lnTo>
                      <a:pt x="107" y="150"/>
                    </a:lnTo>
                    <a:lnTo>
                      <a:pt x="136" y="120"/>
                    </a:lnTo>
                    <a:lnTo>
                      <a:pt x="193" y="120"/>
                    </a:lnTo>
                    <a:lnTo>
                      <a:pt x="193" y="80"/>
                    </a:lnTo>
                    <a:lnTo>
                      <a:pt x="193" y="40"/>
                    </a:lnTo>
                    <a:lnTo>
                      <a:pt x="193" y="0"/>
                    </a:lnTo>
                    <a:lnTo>
                      <a:pt x="136" y="0"/>
                    </a:lnTo>
                    <a:lnTo>
                      <a:pt x="79" y="40"/>
                    </a:lnTo>
                    <a:lnTo>
                      <a:pt x="136" y="53"/>
                    </a:lnTo>
                    <a:lnTo>
                      <a:pt x="193" y="80"/>
                    </a:lnTo>
                    <a:lnTo>
                      <a:pt x="136" y="120"/>
                    </a:lnTo>
                    <a:lnTo>
                      <a:pt x="79" y="120"/>
                    </a:lnTo>
                    <a:lnTo>
                      <a:pt x="21" y="120"/>
                    </a:lnTo>
                    <a:lnTo>
                      <a:pt x="0" y="140"/>
                    </a:lnTo>
                    <a:lnTo>
                      <a:pt x="14" y="156"/>
                    </a:lnTo>
                    <a:lnTo>
                      <a:pt x="79" y="16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99" name="Oval 39"/>
              <p:cNvSpPr>
                <a:spLocks noChangeArrowheads="1"/>
              </p:cNvSpPr>
              <p:nvPr/>
            </p:nvSpPr>
            <p:spPr bwMode="auto">
              <a:xfrm>
                <a:off x="2789" y="2950"/>
                <a:ext cx="136" cy="129"/>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0" name="Oval 40"/>
              <p:cNvSpPr>
                <a:spLocks noChangeArrowheads="1"/>
              </p:cNvSpPr>
              <p:nvPr/>
            </p:nvSpPr>
            <p:spPr bwMode="auto">
              <a:xfrm>
                <a:off x="2940" y="2930"/>
                <a:ext cx="107" cy="97"/>
              </a:xfrm>
              <a:prstGeom prst="ellipse">
                <a:avLst/>
              </a:prstGeom>
              <a:solidFill>
                <a:schemeClr val="accent2"/>
              </a:solidFill>
              <a:ln w="508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1" name="Oval 41"/>
              <p:cNvSpPr>
                <a:spLocks noChangeArrowheads="1"/>
              </p:cNvSpPr>
              <p:nvPr/>
            </p:nvSpPr>
            <p:spPr bwMode="auto">
              <a:xfrm>
                <a:off x="3095" y="2891"/>
                <a:ext cx="145" cy="132"/>
              </a:xfrm>
              <a:prstGeom prst="ellipse">
                <a:avLst/>
              </a:prstGeom>
              <a:solidFill>
                <a:srgbClr val="741BFF"/>
              </a:solidFill>
              <a:ln w="12700">
                <a:solidFill>
                  <a:srgbClr val="741B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2" name="Oval 42"/>
              <p:cNvSpPr>
                <a:spLocks noChangeArrowheads="1"/>
              </p:cNvSpPr>
              <p:nvPr/>
            </p:nvSpPr>
            <p:spPr bwMode="auto">
              <a:xfrm>
                <a:off x="3284" y="2921"/>
                <a:ext cx="131" cy="108"/>
              </a:xfrm>
              <a:prstGeom prst="ellipse">
                <a:avLst/>
              </a:prstGeom>
              <a:solidFill>
                <a:srgbClr val="FF3938"/>
              </a:solidFill>
              <a:ln w="12700">
                <a:solidFill>
                  <a:srgbClr val="FF393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6903" name="Rectangle 43"/>
              <p:cNvSpPr>
                <a:spLocks noChangeArrowheads="1"/>
              </p:cNvSpPr>
              <p:nvPr/>
            </p:nvSpPr>
            <p:spPr bwMode="auto">
              <a:xfrm>
                <a:off x="2087" y="3377"/>
                <a:ext cx="2091"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a:t>Fluorescence detector</a:t>
                </a:r>
              </a:p>
              <a:p>
                <a:pPr algn="ctr">
                  <a:spcBef>
                    <a:spcPct val="0"/>
                  </a:spcBef>
                  <a:buClrTx/>
                  <a:buSzTx/>
                  <a:buFontTx/>
                  <a:buNone/>
                </a:pPr>
                <a:r>
                  <a:rPr lang="cs-CZ" altLang="cs-CZ" sz="2000" b="1"/>
                  <a:t>(PMT3, PMT4 etc.)</a:t>
                </a:r>
              </a:p>
            </p:txBody>
          </p:sp>
          <p:sp>
            <p:nvSpPr>
              <p:cNvPr id="36904" name="Line 44"/>
              <p:cNvSpPr>
                <a:spLocks noChangeShapeType="1"/>
              </p:cNvSpPr>
              <p:nvPr/>
            </p:nvSpPr>
            <p:spPr bwMode="auto">
              <a:xfrm flipV="1">
                <a:off x="3199" y="1682"/>
                <a:ext cx="1041" cy="3"/>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5" name="Line 45"/>
              <p:cNvSpPr>
                <a:spLocks noChangeShapeType="1"/>
              </p:cNvSpPr>
              <p:nvPr/>
            </p:nvSpPr>
            <p:spPr bwMode="auto">
              <a:xfrm flipV="1">
                <a:off x="3214" y="1580"/>
                <a:ext cx="1033" cy="63"/>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6" name="Line 46"/>
              <p:cNvSpPr>
                <a:spLocks noChangeShapeType="1"/>
              </p:cNvSpPr>
              <p:nvPr/>
            </p:nvSpPr>
            <p:spPr bwMode="auto">
              <a:xfrm>
                <a:off x="3213" y="1736"/>
                <a:ext cx="1034" cy="47"/>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7" name="Line 47"/>
              <p:cNvSpPr>
                <a:spLocks noChangeShapeType="1"/>
              </p:cNvSpPr>
              <p:nvPr/>
            </p:nvSpPr>
            <p:spPr bwMode="auto">
              <a:xfrm flipV="1">
                <a:off x="3210" y="1487"/>
                <a:ext cx="1033" cy="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8" name="Line 48"/>
              <p:cNvSpPr>
                <a:spLocks noChangeShapeType="1"/>
              </p:cNvSpPr>
              <p:nvPr/>
            </p:nvSpPr>
            <p:spPr bwMode="auto">
              <a:xfrm>
                <a:off x="3217" y="1817"/>
                <a:ext cx="1028" cy="9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09" name="Freeform 49"/>
              <p:cNvSpPr>
                <a:spLocks/>
              </p:cNvSpPr>
              <p:nvPr/>
            </p:nvSpPr>
            <p:spPr bwMode="auto">
              <a:xfrm>
                <a:off x="2454" y="1581"/>
                <a:ext cx="242" cy="215"/>
              </a:xfrm>
              <a:custGeom>
                <a:avLst/>
                <a:gdLst>
                  <a:gd name="T0" fmla="*/ 241 w 242"/>
                  <a:gd name="T1" fmla="*/ 121 h 215"/>
                  <a:gd name="T2" fmla="*/ 229 w 242"/>
                  <a:gd name="T3" fmla="*/ 43 h 215"/>
                  <a:gd name="T4" fmla="*/ 167 w 242"/>
                  <a:gd name="T5" fmla="*/ 0 h 215"/>
                  <a:gd name="T6" fmla="*/ 99 w 242"/>
                  <a:gd name="T7" fmla="*/ 0 h 215"/>
                  <a:gd name="T8" fmla="*/ 38 w 242"/>
                  <a:gd name="T9" fmla="*/ 21 h 215"/>
                  <a:gd name="T10" fmla="*/ 0 w 242"/>
                  <a:gd name="T11" fmla="*/ 71 h 215"/>
                  <a:gd name="T12" fmla="*/ 0 w 242"/>
                  <a:gd name="T13" fmla="*/ 135 h 215"/>
                  <a:gd name="T14" fmla="*/ 31 w 242"/>
                  <a:gd name="T15" fmla="*/ 193 h 215"/>
                  <a:gd name="T16" fmla="*/ 99 w 242"/>
                  <a:gd name="T17" fmla="*/ 214 h 215"/>
                  <a:gd name="T18" fmla="*/ 217 w 242"/>
                  <a:gd name="T19" fmla="*/ 186 h 215"/>
                  <a:gd name="T20" fmla="*/ 241 w 242"/>
                  <a:gd name="T21" fmla="*/ 128 h 215"/>
                  <a:gd name="T22" fmla="*/ 241 w 242"/>
                  <a:gd name="T23" fmla="*/ 121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 h="215">
                    <a:moveTo>
                      <a:pt x="241" y="121"/>
                    </a:moveTo>
                    <a:lnTo>
                      <a:pt x="229" y="43"/>
                    </a:lnTo>
                    <a:lnTo>
                      <a:pt x="167" y="0"/>
                    </a:lnTo>
                    <a:lnTo>
                      <a:pt x="99" y="0"/>
                    </a:lnTo>
                    <a:lnTo>
                      <a:pt x="38" y="21"/>
                    </a:lnTo>
                    <a:lnTo>
                      <a:pt x="0" y="71"/>
                    </a:lnTo>
                    <a:lnTo>
                      <a:pt x="0" y="135"/>
                    </a:lnTo>
                    <a:lnTo>
                      <a:pt x="31" y="193"/>
                    </a:lnTo>
                    <a:lnTo>
                      <a:pt x="99" y="214"/>
                    </a:lnTo>
                    <a:lnTo>
                      <a:pt x="217" y="186"/>
                    </a:lnTo>
                    <a:lnTo>
                      <a:pt x="241" y="128"/>
                    </a:lnTo>
                    <a:lnTo>
                      <a:pt x="241" y="12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910" name="Oval 50"/>
              <p:cNvSpPr>
                <a:spLocks noChangeArrowheads="1"/>
              </p:cNvSpPr>
              <p:nvPr/>
            </p:nvSpPr>
            <p:spPr bwMode="auto">
              <a:xfrm>
                <a:off x="2514" y="1633"/>
                <a:ext cx="164" cy="152"/>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sp>
        <p:nvSpPr>
          <p:cNvPr id="36869" name="Rectangle 5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vlastnosti filtrů</a:t>
            </a:r>
            <a:endParaRPr lang="cs-CZ" altLang="cs-CZ" sz="4400" b="1">
              <a:solidFill>
                <a:schemeClr val="tx2"/>
              </a:solidFill>
              <a:latin typeface="Century Gothic CE" charset="-18"/>
            </a:endParaRPr>
          </a:p>
        </p:txBody>
      </p:sp>
      <p:sp>
        <p:nvSpPr>
          <p:cNvPr id="179203"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jsou konstruovány z materiálů absorbujících určitou vlnovou délku (a propouštějí jinou)</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přechod mezi absorbancí a transmisí není přesný; nutné specifikovat lom světla při konstrukci filtru</a:t>
            </a:r>
            <a:endParaRPr lang="cs-CZ" sz="3200">
              <a:effectLst>
                <a:outerShdw blurRad="38100" dist="38100" dir="2700000" algn="tl">
                  <a:srgbClr val="C0C0C0"/>
                </a:outerShdw>
              </a:effectLst>
              <a:latin typeface="Century Gothic CE" charset="-18"/>
            </a:endParaRPr>
          </a:p>
        </p:txBody>
      </p:sp>
      <p:sp>
        <p:nvSpPr>
          <p:cNvPr id="37892"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37893" name="Picture 7" descr="Chroma Technology Corpor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5589588"/>
            <a:ext cx="42862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Optics - vlastnosti filtrů</a:t>
            </a:r>
            <a:endParaRPr lang="cs-CZ" altLang="cs-CZ" sz="4400" b="1">
              <a:solidFill>
                <a:schemeClr val="tx2"/>
              </a:solidFill>
              <a:latin typeface="Century Gothic CE" charset="-18"/>
            </a:endParaRPr>
          </a:p>
        </p:txBody>
      </p:sp>
      <p:sp>
        <p:nvSpPr>
          <p:cNvPr id="180227"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„Long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a:t>
            </a:r>
            <a:r>
              <a:rPr lang="cs-CZ" sz="3200">
                <a:solidFill>
                  <a:srgbClr val="00FF00"/>
                </a:solidFill>
                <a:effectLst>
                  <a:outerShdw blurRad="38100" dist="38100" dir="2700000" algn="tl">
                    <a:srgbClr val="C0C0C0"/>
                  </a:outerShdw>
                </a:effectLst>
                <a:latin typeface="Century Gothic" pitchFamily="34" charset="0"/>
              </a:rPr>
              <a:t>nad</a:t>
            </a:r>
            <a:r>
              <a:rPr lang="cs-CZ" sz="3200">
                <a:effectLst>
                  <a:outerShdw blurRad="38100" dist="38100" dir="2700000" algn="tl">
                    <a:srgbClr val="C0C0C0"/>
                  </a:outerShdw>
                </a:effectLst>
                <a:latin typeface="Century Gothic" pitchFamily="34" charset="0"/>
              </a:rPr>
              <a:t> „řezanou“ délkou</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„Short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a:t>
            </a:r>
            <a:r>
              <a:rPr lang="cs-CZ" sz="3200">
                <a:solidFill>
                  <a:srgbClr val="00FF00"/>
                </a:solidFill>
                <a:effectLst>
                  <a:outerShdw blurRad="38100" dist="38100" dir="2700000" algn="tl">
                    <a:srgbClr val="C0C0C0"/>
                  </a:outerShdw>
                </a:effectLst>
                <a:latin typeface="Century Gothic" pitchFamily="34" charset="0"/>
              </a:rPr>
              <a:t>pod</a:t>
            </a:r>
            <a:r>
              <a:rPr lang="cs-CZ" sz="3200">
                <a:effectLst>
                  <a:outerShdw blurRad="38100" dist="38100" dir="2700000" algn="tl">
                    <a:srgbClr val="C0C0C0"/>
                  </a:outerShdw>
                </a:effectLst>
                <a:latin typeface="Century Gothic" pitchFamily="34" charset="0"/>
              </a:rPr>
              <a:t> „řezanou“ délkou </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„Band pass“ filtr</a:t>
            </a:r>
            <a:r>
              <a:rPr lang="cs-CZ" sz="3200" b="1">
                <a:solidFill>
                  <a:schemeClr val="accent2"/>
                </a:solidFill>
                <a:effectLst>
                  <a:outerShdw blurRad="38100" dist="38100" dir="2700000" algn="tl">
                    <a:srgbClr val="C0C0C0"/>
                  </a:outerShdw>
                </a:effectLst>
                <a:latin typeface="Century Gothic" pitchFamily="34" charset="0"/>
              </a:rPr>
              <a:t> </a:t>
            </a:r>
            <a:r>
              <a:rPr lang="cs-CZ" sz="3200">
                <a:effectLst>
                  <a:outerShdw blurRad="38100" dist="38100" dir="2700000" algn="tl">
                    <a:srgbClr val="C0C0C0"/>
                  </a:outerShdw>
                </a:effectLst>
                <a:latin typeface="Century Gothic" pitchFamily="34" charset="0"/>
              </a:rPr>
              <a:t>propouští vlnovou délku v </a:t>
            </a:r>
            <a:r>
              <a:rPr lang="cs-CZ" sz="3200">
                <a:solidFill>
                  <a:srgbClr val="99FF33"/>
                </a:solidFill>
                <a:effectLst>
                  <a:outerShdw blurRad="38100" dist="38100" dir="2700000" algn="tl">
                    <a:srgbClr val="C0C0C0"/>
                  </a:outerShdw>
                </a:effectLst>
                <a:latin typeface="Century Gothic" pitchFamily="34" charset="0"/>
              </a:rPr>
              <a:t>úzkém rozmezí</a:t>
            </a:r>
            <a:r>
              <a:rPr lang="cs-CZ" sz="3200">
                <a:effectLst>
                  <a:outerShdw blurRad="38100" dist="38100" dir="2700000" algn="tl">
                    <a:srgbClr val="C0C0C0"/>
                  </a:outerShdw>
                </a:effectLst>
                <a:latin typeface="Century Gothic" pitchFamily="34" charset="0"/>
              </a:rPr>
              <a:t> okolo specifické vlnové délky</a:t>
            </a:r>
            <a:endParaRPr lang="cs-CZ" sz="3200">
              <a:effectLst>
                <a:outerShdw blurRad="38100" dist="38100" dir="2700000" algn="tl">
                  <a:srgbClr val="C0C0C0"/>
                </a:outerShdw>
              </a:effectLst>
              <a:latin typeface="Century Gothic CE" charset="-18"/>
            </a:endParaRPr>
          </a:p>
        </p:txBody>
      </p:sp>
      <p:sp>
        <p:nvSpPr>
          <p:cNvPr id="38916"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5" descr="facscanto_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650875"/>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Sony Biotechnology, Inc. iCyt ec800 Cell Analyz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713" y="429577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0"/>
          <p:cNvSpPr>
            <a:spLocks noGrp="1" noChangeArrowheads="1"/>
          </p:cNvSpPr>
          <p:nvPr>
            <p:ph type="title"/>
          </p:nvPr>
        </p:nvSpPr>
        <p:spPr>
          <a:xfrm>
            <a:off x="2123728" y="-20617"/>
            <a:ext cx="5576888" cy="823913"/>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en-US" dirty="0" smtClean="0"/>
              <a:t>Dostupná technologie</a:t>
            </a:r>
            <a:endParaRPr lang="en-US" altLang="en-US" dirty="0" smtClean="0"/>
          </a:p>
        </p:txBody>
      </p:sp>
      <p:pic>
        <p:nvPicPr>
          <p:cNvPr id="6149" name="Picture 29" descr="707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138" y="2197100"/>
            <a:ext cx="1871662"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6338" y="731838"/>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088" y="4194175"/>
            <a:ext cx="141128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0388" y="2422525"/>
            <a:ext cx="22336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8800" y="261302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7" descr="facscalibur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113" y="800100"/>
            <a:ext cx="2128837"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1" descr="image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9975" y="5586413"/>
            <a:ext cx="280828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33" descr="cell signal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2488" y="2397125"/>
            <a:ext cx="20875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40050" y="3382963"/>
            <a:ext cx="11874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8413" y="4481513"/>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4" descr="http://images.productwiki.com/upload/images/attune_acoustic_focusing_cytomet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34038" y="5400675"/>
            <a:ext cx="17986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8" descr="http://www.bio-rad.com/webroot/web/images/lsr/products/flow_cytometry/product_detail/global/s3-cell-sorter-detail.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588" y="3978275"/>
            <a:ext cx="21780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6" descr="https://encrypted-tbn1.gstatic.com/images?q=tbn:ANd9GcSePvaS9ndrJTKDknFachMHS9ELXEgeYg8IQflec3b7oKUq--flh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35850" y="5549900"/>
            <a:ext cx="14478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10" descr="http://uscnorriscancer.usc.edu/core/Flow/machin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3513" y="5367338"/>
            <a:ext cx="2176462"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16" descr="Accuri C6 Flow Cytomet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48263" y="3795713"/>
            <a:ext cx="14382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1819275" y="590550"/>
            <a:ext cx="6824663" cy="7429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a:defRPr/>
            </a:pPr>
            <a:r>
              <a:rPr lang="cs-CZ" sz="3600" b="1">
                <a:effectLst>
                  <a:outerShdw blurRad="38100" dist="38100" dir="2700000" algn="tl">
                    <a:srgbClr val="C0C0C0"/>
                  </a:outerShdw>
                </a:effectLst>
                <a:latin typeface="Century Gothic" pitchFamily="34" charset="0"/>
              </a:rPr>
              <a:t>Standard Long Pass Filters</a:t>
            </a:r>
            <a:endParaRPr lang="cs-CZ" sz="3600" b="1">
              <a:effectLst>
                <a:outerShdw blurRad="38100" dist="38100" dir="2700000" algn="tl">
                  <a:srgbClr val="C0C0C0"/>
                </a:outerShdw>
              </a:effectLst>
              <a:latin typeface="Century Gothic CE" charset="-18"/>
            </a:endParaRPr>
          </a:p>
        </p:txBody>
      </p:sp>
      <p:sp>
        <p:nvSpPr>
          <p:cNvPr id="39939" name="Freeform 3"/>
          <p:cNvSpPr>
            <a:spLocks/>
          </p:cNvSpPr>
          <p:nvPr/>
        </p:nvSpPr>
        <p:spPr bwMode="auto">
          <a:xfrm>
            <a:off x="4581525" y="2273300"/>
            <a:ext cx="2197100" cy="606425"/>
          </a:xfrm>
          <a:custGeom>
            <a:avLst/>
            <a:gdLst>
              <a:gd name="T0" fmla="*/ 0 w 1384"/>
              <a:gd name="T1" fmla="*/ 0 h 382"/>
              <a:gd name="T2" fmla="*/ 2147483647 w 1384"/>
              <a:gd name="T3" fmla="*/ 0 h 382"/>
              <a:gd name="T4" fmla="*/ 2147483647 w 1384"/>
              <a:gd name="T5" fmla="*/ 2147483647 h 382"/>
              <a:gd name="T6" fmla="*/ 2147483647 w 1384"/>
              <a:gd name="T7" fmla="*/ 2147483647 h 382"/>
              <a:gd name="T8" fmla="*/ 2147483647 w 1384"/>
              <a:gd name="T9" fmla="*/ 2147483647 h 382"/>
              <a:gd name="T10" fmla="*/ 2147483647 w 1384"/>
              <a:gd name="T11" fmla="*/ 2147483647 h 382"/>
              <a:gd name="T12" fmla="*/ 2147483647 w 1384"/>
              <a:gd name="T13" fmla="*/ 2147483647 h 382"/>
              <a:gd name="T14" fmla="*/ 2147483647 w 1384"/>
              <a:gd name="T15" fmla="*/ 2147483647 h 382"/>
              <a:gd name="T16" fmla="*/ 2147483647 w 1384"/>
              <a:gd name="T17" fmla="*/ 2147483647 h 382"/>
              <a:gd name="T18" fmla="*/ 2147483647 w 1384"/>
              <a:gd name="T19" fmla="*/ 2147483647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D49FFF"/>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40" name="Group 4"/>
          <p:cNvGrpSpPr>
            <a:grpSpLocks/>
          </p:cNvGrpSpPr>
          <p:nvPr/>
        </p:nvGrpSpPr>
        <p:grpSpPr bwMode="auto">
          <a:xfrm>
            <a:off x="4267200" y="1946275"/>
            <a:ext cx="434975" cy="1281113"/>
            <a:chOff x="2688" y="1226"/>
            <a:chExt cx="274" cy="807"/>
          </a:xfrm>
        </p:grpSpPr>
        <p:sp>
          <p:nvSpPr>
            <p:cNvPr id="39957" name="Oval 5"/>
            <p:cNvSpPr>
              <a:spLocks noChangeArrowheads="1"/>
            </p:cNvSpPr>
            <p:nvPr/>
          </p:nvSpPr>
          <p:spPr bwMode="auto">
            <a:xfrm rot="-60000">
              <a:off x="2739" y="1226"/>
              <a:ext cx="223" cy="799"/>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9958" name="Oval 6"/>
            <p:cNvSpPr>
              <a:spLocks noChangeArrowheads="1"/>
            </p:cNvSpPr>
            <p:nvPr/>
          </p:nvSpPr>
          <p:spPr bwMode="auto">
            <a:xfrm rot="-60000">
              <a:off x="2688" y="1234"/>
              <a:ext cx="224" cy="799"/>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181255" name="Rectangle 7"/>
          <p:cNvSpPr>
            <a:spLocks noChangeArrowheads="1"/>
          </p:cNvSpPr>
          <p:nvPr/>
        </p:nvSpPr>
        <p:spPr bwMode="auto">
          <a:xfrm>
            <a:off x="5429250" y="1776413"/>
            <a:ext cx="2119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Transmitted Light</a:t>
            </a:r>
          </a:p>
        </p:txBody>
      </p:sp>
      <p:sp>
        <p:nvSpPr>
          <p:cNvPr id="181256" name="Rectangle 8"/>
          <p:cNvSpPr>
            <a:spLocks noChangeArrowheads="1"/>
          </p:cNvSpPr>
          <p:nvPr/>
        </p:nvSpPr>
        <p:spPr bwMode="auto">
          <a:xfrm>
            <a:off x="2178050" y="1708150"/>
            <a:ext cx="1514475"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Light Source</a:t>
            </a:r>
          </a:p>
        </p:txBody>
      </p:sp>
      <p:sp>
        <p:nvSpPr>
          <p:cNvPr id="39943" name="Freeform 9"/>
          <p:cNvSpPr>
            <a:spLocks/>
          </p:cNvSpPr>
          <p:nvPr/>
        </p:nvSpPr>
        <p:spPr bwMode="auto">
          <a:xfrm>
            <a:off x="2273300" y="2273300"/>
            <a:ext cx="2195513" cy="606425"/>
          </a:xfrm>
          <a:custGeom>
            <a:avLst/>
            <a:gdLst>
              <a:gd name="T0" fmla="*/ 2147483647 w 1383"/>
              <a:gd name="T1" fmla="*/ 0 h 382"/>
              <a:gd name="T2" fmla="*/ 2147483647 w 1383"/>
              <a:gd name="T3" fmla="*/ 0 h 382"/>
              <a:gd name="T4" fmla="*/ 2147483647 w 1383"/>
              <a:gd name="T5" fmla="*/ 2147483647 h 382"/>
              <a:gd name="T6" fmla="*/ 2147483647 w 1383"/>
              <a:gd name="T7" fmla="*/ 2147483647 h 382"/>
              <a:gd name="T8" fmla="*/ 2147483647 w 1383"/>
              <a:gd name="T9" fmla="*/ 2147483647 h 382"/>
              <a:gd name="T10" fmla="*/ 2147483647 w 1383"/>
              <a:gd name="T11" fmla="*/ 2147483647 h 382"/>
              <a:gd name="T12" fmla="*/ 0 w 1383"/>
              <a:gd name="T13" fmla="*/ 2147483647 h 382"/>
              <a:gd name="T14" fmla="*/ 0 w 1383"/>
              <a:gd name="T15" fmla="*/ 2147483647 h 382"/>
              <a:gd name="T16" fmla="*/ 2147483647 w 1383"/>
              <a:gd name="T17" fmla="*/ 2147483647 h 382"/>
              <a:gd name="T18" fmla="*/ 2147483647 w 1383"/>
              <a:gd name="T19" fmla="*/ 2147483647 h 382"/>
              <a:gd name="T20" fmla="*/ 2147483647 w 1383"/>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58" name="Rectangle 10"/>
          <p:cNvSpPr>
            <a:spLocks noChangeArrowheads="1"/>
          </p:cNvSpPr>
          <p:nvPr/>
        </p:nvSpPr>
        <p:spPr bwMode="auto">
          <a:xfrm>
            <a:off x="3738563" y="1524000"/>
            <a:ext cx="274955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520 nm Long Pass Filter</a:t>
            </a:r>
          </a:p>
        </p:txBody>
      </p:sp>
      <p:sp>
        <p:nvSpPr>
          <p:cNvPr id="181259" name="Rectangle 11"/>
          <p:cNvSpPr>
            <a:spLocks noChangeArrowheads="1"/>
          </p:cNvSpPr>
          <p:nvPr/>
        </p:nvSpPr>
        <p:spPr bwMode="auto">
          <a:xfrm>
            <a:off x="4833938" y="3057525"/>
            <a:ext cx="15192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5563" tIns="26988" rIns="55563" bIns="26988">
            <a:spAutoFit/>
          </a:bodyPr>
          <a:lstStyle/>
          <a:p>
            <a:pPr defTabSz="330200">
              <a:spcBef>
                <a:spcPct val="50000"/>
              </a:spcBef>
              <a:defRPr/>
            </a:pPr>
            <a:r>
              <a:rPr lang="cs-CZ" sz="2000" b="1">
                <a:solidFill>
                  <a:schemeClr val="tx2"/>
                </a:solidFill>
                <a:effectLst>
                  <a:outerShdw blurRad="38100" dist="38100" dir="2700000" algn="tl">
                    <a:srgbClr val="C0C0C0"/>
                  </a:outerShdw>
                </a:effectLst>
                <a:latin typeface="Times New Roman" pitchFamily="18" charset="0"/>
              </a:rPr>
              <a:t>&gt;520 nm Light</a:t>
            </a:r>
          </a:p>
        </p:txBody>
      </p:sp>
      <p:sp>
        <p:nvSpPr>
          <p:cNvPr id="39946" name="Freeform 12"/>
          <p:cNvSpPr>
            <a:spLocks/>
          </p:cNvSpPr>
          <p:nvPr/>
        </p:nvSpPr>
        <p:spPr bwMode="auto">
          <a:xfrm>
            <a:off x="4276725" y="5267325"/>
            <a:ext cx="2197100" cy="606425"/>
          </a:xfrm>
          <a:custGeom>
            <a:avLst/>
            <a:gdLst>
              <a:gd name="T0" fmla="*/ 0 w 1384"/>
              <a:gd name="T1" fmla="*/ 0 h 382"/>
              <a:gd name="T2" fmla="*/ 2147483647 w 1384"/>
              <a:gd name="T3" fmla="*/ 0 h 382"/>
              <a:gd name="T4" fmla="*/ 2147483647 w 1384"/>
              <a:gd name="T5" fmla="*/ 2147483647 h 382"/>
              <a:gd name="T6" fmla="*/ 2147483647 w 1384"/>
              <a:gd name="T7" fmla="*/ 2147483647 h 382"/>
              <a:gd name="T8" fmla="*/ 2147483647 w 1384"/>
              <a:gd name="T9" fmla="*/ 2147483647 h 382"/>
              <a:gd name="T10" fmla="*/ 2147483647 w 1384"/>
              <a:gd name="T11" fmla="*/ 2147483647 h 382"/>
              <a:gd name="T12" fmla="*/ 2147483647 w 1384"/>
              <a:gd name="T13" fmla="*/ 2147483647 h 382"/>
              <a:gd name="T14" fmla="*/ 2147483647 w 1384"/>
              <a:gd name="T15" fmla="*/ 2147483647 h 382"/>
              <a:gd name="T16" fmla="*/ 2147483647 w 1384"/>
              <a:gd name="T17" fmla="*/ 2147483647 h 382"/>
              <a:gd name="T18" fmla="*/ 2147483647 w 1384"/>
              <a:gd name="T19" fmla="*/ 2147483647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EEF07E"/>
              </a:gs>
              <a:gs pos="100000">
                <a:srgbClr val="EAEC5E"/>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47" name="Group 13"/>
          <p:cNvGrpSpPr>
            <a:grpSpLocks/>
          </p:cNvGrpSpPr>
          <p:nvPr/>
        </p:nvGrpSpPr>
        <p:grpSpPr bwMode="auto">
          <a:xfrm>
            <a:off x="3962400" y="4940300"/>
            <a:ext cx="434975" cy="1281113"/>
            <a:chOff x="2496" y="3112"/>
            <a:chExt cx="274" cy="807"/>
          </a:xfrm>
        </p:grpSpPr>
        <p:sp>
          <p:nvSpPr>
            <p:cNvPr id="39955" name="Oval 14"/>
            <p:cNvSpPr>
              <a:spLocks noChangeArrowheads="1"/>
            </p:cNvSpPr>
            <p:nvPr/>
          </p:nvSpPr>
          <p:spPr bwMode="auto">
            <a:xfrm rot="-60000">
              <a:off x="2547" y="3112"/>
              <a:ext cx="223" cy="799"/>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9956" name="Oval 15"/>
            <p:cNvSpPr>
              <a:spLocks noChangeArrowheads="1"/>
            </p:cNvSpPr>
            <p:nvPr/>
          </p:nvSpPr>
          <p:spPr bwMode="auto">
            <a:xfrm rot="-60000">
              <a:off x="2496" y="3120"/>
              <a:ext cx="224" cy="799"/>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181264" name="Rectangle 16"/>
          <p:cNvSpPr>
            <a:spLocks noChangeArrowheads="1"/>
          </p:cNvSpPr>
          <p:nvPr/>
        </p:nvSpPr>
        <p:spPr bwMode="auto">
          <a:xfrm>
            <a:off x="5124450" y="4770438"/>
            <a:ext cx="21193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Transmitted Light</a:t>
            </a:r>
          </a:p>
        </p:txBody>
      </p:sp>
      <p:sp>
        <p:nvSpPr>
          <p:cNvPr id="181265" name="Rectangle 17"/>
          <p:cNvSpPr>
            <a:spLocks noChangeArrowheads="1"/>
          </p:cNvSpPr>
          <p:nvPr/>
        </p:nvSpPr>
        <p:spPr bwMode="auto">
          <a:xfrm>
            <a:off x="1873250" y="4702175"/>
            <a:ext cx="1514475"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Light Source</a:t>
            </a:r>
          </a:p>
        </p:txBody>
      </p:sp>
      <p:sp>
        <p:nvSpPr>
          <p:cNvPr id="39950" name="Freeform 18"/>
          <p:cNvSpPr>
            <a:spLocks/>
          </p:cNvSpPr>
          <p:nvPr/>
        </p:nvSpPr>
        <p:spPr bwMode="auto">
          <a:xfrm>
            <a:off x="1968500" y="5267325"/>
            <a:ext cx="2195513" cy="606425"/>
          </a:xfrm>
          <a:custGeom>
            <a:avLst/>
            <a:gdLst>
              <a:gd name="T0" fmla="*/ 2147483647 w 1383"/>
              <a:gd name="T1" fmla="*/ 0 h 382"/>
              <a:gd name="T2" fmla="*/ 2147483647 w 1383"/>
              <a:gd name="T3" fmla="*/ 0 h 382"/>
              <a:gd name="T4" fmla="*/ 2147483647 w 1383"/>
              <a:gd name="T5" fmla="*/ 2147483647 h 382"/>
              <a:gd name="T6" fmla="*/ 2147483647 w 1383"/>
              <a:gd name="T7" fmla="*/ 2147483647 h 382"/>
              <a:gd name="T8" fmla="*/ 2147483647 w 1383"/>
              <a:gd name="T9" fmla="*/ 2147483647 h 382"/>
              <a:gd name="T10" fmla="*/ 2147483647 w 1383"/>
              <a:gd name="T11" fmla="*/ 2147483647 h 382"/>
              <a:gd name="T12" fmla="*/ 0 w 1383"/>
              <a:gd name="T13" fmla="*/ 2147483647 h 382"/>
              <a:gd name="T14" fmla="*/ 0 w 1383"/>
              <a:gd name="T15" fmla="*/ 2147483647 h 382"/>
              <a:gd name="T16" fmla="*/ 2147483647 w 1383"/>
              <a:gd name="T17" fmla="*/ 2147483647 h 382"/>
              <a:gd name="T18" fmla="*/ 2147483647 w 1383"/>
              <a:gd name="T19" fmla="*/ 2147483647 h 382"/>
              <a:gd name="T20" fmla="*/ 2147483647 w 1383"/>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267" name="Rectangle 19"/>
          <p:cNvSpPr>
            <a:spLocks noChangeArrowheads="1"/>
          </p:cNvSpPr>
          <p:nvPr/>
        </p:nvSpPr>
        <p:spPr bwMode="auto">
          <a:xfrm>
            <a:off x="3433763" y="4518025"/>
            <a:ext cx="2789237"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5563" tIns="26988" rIns="55563" bIns="26988">
            <a:spAutoFit/>
          </a:bodyPr>
          <a:lstStyle/>
          <a:p>
            <a:pPr defTabSz="330200">
              <a:defRPr/>
            </a:pPr>
            <a:r>
              <a:rPr lang="cs-CZ" sz="2000" b="1">
                <a:solidFill>
                  <a:schemeClr val="tx2"/>
                </a:solidFill>
                <a:effectLst>
                  <a:outerShdw blurRad="38100" dist="38100" dir="2700000" algn="tl">
                    <a:srgbClr val="C0C0C0"/>
                  </a:outerShdw>
                </a:effectLst>
                <a:latin typeface="Times New Roman" pitchFamily="18" charset="0"/>
              </a:rPr>
              <a:t>575 nm Short Pass Filter</a:t>
            </a:r>
          </a:p>
        </p:txBody>
      </p:sp>
      <p:sp>
        <p:nvSpPr>
          <p:cNvPr id="181268" name="Rectangle 20"/>
          <p:cNvSpPr>
            <a:spLocks noChangeArrowheads="1"/>
          </p:cNvSpPr>
          <p:nvPr/>
        </p:nvSpPr>
        <p:spPr bwMode="auto">
          <a:xfrm>
            <a:off x="4529138" y="6051550"/>
            <a:ext cx="1519237"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5563" tIns="26988" rIns="55563" bIns="26988">
            <a:spAutoFit/>
          </a:bodyPr>
          <a:lstStyle/>
          <a:p>
            <a:pPr defTabSz="330200">
              <a:spcBef>
                <a:spcPct val="50000"/>
              </a:spcBef>
              <a:defRPr/>
            </a:pPr>
            <a:r>
              <a:rPr lang="cs-CZ" sz="2000" b="1">
                <a:solidFill>
                  <a:schemeClr val="tx2"/>
                </a:solidFill>
                <a:effectLst>
                  <a:outerShdw blurRad="38100" dist="38100" dir="2700000" algn="tl">
                    <a:srgbClr val="C0C0C0"/>
                  </a:outerShdw>
                </a:effectLst>
                <a:latin typeface="Times New Roman" pitchFamily="18" charset="0"/>
              </a:rPr>
              <a:t>&lt;575 nm Light</a:t>
            </a:r>
          </a:p>
        </p:txBody>
      </p:sp>
      <p:sp>
        <p:nvSpPr>
          <p:cNvPr id="181269" name="Rectangle 21"/>
          <p:cNvSpPr>
            <a:spLocks noChangeArrowheads="1"/>
          </p:cNvSpPr>
          <p:nvPr/>
        </p:nvSpPr>
        <p:spPr bwMode="auto">
          <a:xfrm>
            <a:off x="1022350" y="3695700"/>
            <a:ext cx="7772400" cy="742950"/>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p>
            <a:pPr algn="ctr">
              <a:defRPr/>
            </a:pPr>
            <a:r>
              <a:rPr lang="cs-CZ" sz="3600" b="1">
                <a:effectLst>
                  <a:outerShdw blurRad="38100" dist="38100" dir="2700000" algn="tl">
                    <a:srgbClr val="C0C0C0"/>
                  </a:outerShdw>
                </a:effectLst>
                <a:latin typeface="Century Gothic" pitchFamily="34" charset="0"/>
              </a:rPr>
              <a:t>Standard Short Pass Filters</a:t>
            </a:r>
            <a:endParaRPr lang="cs-CZ" sz="3600" b="1">
              <a:effectLst>
                <a:outerShdw blurRad="38100" dist="38100" dir="2700000" algn="tl">
                  <a:srgbClr val="C0C0C0"/>
                </a:outerShdw>
              </a:effectLst>
              <a:latin typeface="Century Gothic CE" charset="-18"/>
            </a:endParaRPr>
          </a:p>
        </p:txBody>
      </p:sp>
      <p:sp>
        <p:nvSpPr>
          <p:cNvPr id="39954" name="Rectangle 2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838200" y="762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defRPr/>
            </a:pPr>
            <a:r>
              <a:rPr lang="cs-CZ" sz="4400" b="1">
                <a:effectLst>
                  <a:outerShdw blurRad="38100" dist="38100" dir="2700000" algn="tl">
                    <a:srgbClr val="C0C0C0"/>
                  </a:outerShdw>
                </a:effectLst>
                <a:latin typeface="Century Gothic" pitchFamily="34" charset="0"/>
              </a:rPr>
              <a:t>Standard Band Pass Filters</a:t>
            </a:r>
            <a:endParaRPr lang="cs-CZ" sz="4400" b="1">
              <a:effectLst>
                <a:outerShdw blurRad="38100" dist="38100" dir="2700000" algn="tl">
                  <a:srgbClr val="C0C0C0"/>
                </a:outerShdw>
              </a:effectLst>
              <a:latin typeface="Century Gothic CE" charset="-18"/>
            </a:endParaRPr>
          </a:p>
        </p:txBody>
      </p:sp>
      <p:sp>
        <p:nvSpPr>
          <p:cNvPr id="40963" name="Freeform 3"/>
          <p:cNvSpPr>
            <a:spLocks/>
          </p:cNvSpPr>
          <p:nvPr/>
        </p:nvSpPr>
        <p:spPr bwMode="auto">
          <a:xfrm>
            <a:off x="4591050" y="3165475"/>
            <a:ext cx="3184525" cy="877888"/>
          </a:xfrm>
          <a:custGeom>
            <a:avLst/>
            <a:gdLst>
              <a:gd name="T0" fmla="*/ 0 w 2006"/>
              <a:gd name="T1" fmla="*/ 2147483647 h 553"/>
              <a:gd name="T2" fmla="*/ 2147483647 w 2006"/>
              <a:gd name="T3" fmla="*/ 2147483647 h 553"/>
              <a:gd name="T4" fmla="*/ 2147483647 w 2006"/>
              <a:gd name="T5" fmla="*/ 2147483647 h 553"/>
              <a:gd name="T6" fmla="*/ 2147483647 w 2006"/>
              <a:gd name="T7" fmla="*/ 2147483647 h 553"/>
              <a:gd name="T8" fmla="*/ 2147483647 w 2006"/>
              <a:gd name="T9" fmla="*/ 2147483647 h 553"/>
              <a:gd name="T10" fmla="*/ 2147483647 w 2006"/>
              <a:gd name="T11" fmla="*/ 2147483647 h 553"/>
              <a:gd name="T12" fmla="*/ 2147483647 w 2006"/>
              <a:gd name="T13" fmla="*/ 2147483647 h 553"/>
              <a:gd name="T14" fmla="*/ 2147483647 w 2006"/>
              <a:gd name="T15" fmla="*/ 2147483647 h 553"/>
              <a:gd name="T16" fmla="*/ 2147483647 w 2006"/>
              <a:gd name="T17" fmla="*/ 0 h 553"/>
              <a:gd name="T18" fmla="*/ 2147483647 w 2006"/>
              <a:gd name="T19" fmla="*/ 0 h 553"/>
              <a:gd name="T20" fmla="*/ 0 w 2006"/>
              <a:gd name="T21" fmla="*/ 2147483647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solidFill>
            <a:schemeClr val="hlink"/>
          </a:soli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0964" name="Group 4"/>
          <p:cNvGrpSpPr>
            <a:grpSpLocks/>
          </p:cNvGrpSpPr>
          <p:nvPr/>
        </p:nvGrpSpPr>
        <p:grpSpPr bwMode="auto">
          <a:xfrm>
            <a:off x="4132263" y="2687638"/>
            <a:ext cx="636587" cy="1863725"/>
            <a:chOff x="2603" y="1693"/>
            <a:chExt cx="401" cy="1174"/>
          </a:xfrm>
        </p:grpSpPr>
        <p:sp>
          <p:nvSpPr>
            <p:cNvPr id="40971" name="Oval 5"/>
            <p:cNvSpPr>
              <a:spLocks noChangeArrowheads="1"/>
            </p:cNvSpPr>
            <p:nvPr/>
          </p:nvSpPr>
          <p:spPr bwMode="auto">
            <a:xfrm rot="-60000">
              <a:off x="2677" y="1693"/>
              <a:ext cx="327" cy="1162"/>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0972" name="Oval 6"/>
            <p:cNvSpPr>
              <a:spLocks noChangeArrowheads="1"/>
            </p:cNvSpPr>
            <p:nvPr/>
          </p:nvSpPr>
          <p:spPr bwMode="auto">
            <a:xfrm rot="-60000">
              <a:off x="2603" y="1705"/>
              <a:ext cx="328" cy="1162"/>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40965" name="Rectangle 7"/>
          <p:cNvSpPr>
            <a:spLocks noChangeArrowheads="1"/>
          </p:cNvSpPr>
          <p:nvPr/>
        </p:nvSpPr>
        <p:spPr bwMode="auto">
          <a:xfrm>
            <a:off x="5819775" y="2546350"/>
            <a:ext cx="21701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Times New Roman" pitchFamily="18" charset="0"/>
              </a:rPr>
              <a:t>Transmitted Light</a:t>
            </a:r>
          </a:p>
        </p:txBody>
      </p:sp>
      <p:sp>
        <p:nvSpPr>
          <p:cNvPr id="40966" name="Rectangle 8"/>
          <p:cNvSpPr>
            <a:spLocks noChangeArrowheads="1"/>
          </p:cNvSpPr>
          <p:nvPr/>
        </p:nvSpPr>
        <p:spPr bwMode="auto">
          <a:xfrm>
            <a:off x="1104900" y="2447925"/>
            <a:ext cx="229235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Times New Roman" pitchFamily="18" charset="0"/>
              </a:rPr>
              <a:t>White Light Source</a:t>
            </a:r>
          </a:p>
        </p:txBody>
      </p:sp>
      <p:sp>
        <p:nvSpPr>
          <p:cNvPr id="40967" name="Freeform 9"/>
          <p:cNvSpPr>
            <a:spLocks/>
          </p:cNvSpPr>
          <p:nvPr/>
        </p:nvSpPr>
        <p:spPr bwMode="auto">
          <a:xfrm>
            <a:off x="1243013" y="3165475"/>
            <a:ext cx="3182937" cy="877888"/>
          </a:xfrm>
          <a:custGeom>
            <a:avLst/>
            <a:gdLst>
              <a:gd name="T0" fmla="*/ 2147483647 w 2005"/>
              <a:gd name="T1" fmla="*/ 0 h 553"/>
              <a:gd name="T2" fmla="*/ 2147483647 w 2005"/>
              <a:gd name="T3" fmla="*/ 0 h 553"/>
              <a:gd name="T4" fmla="*/ 2147483647 w 2005"/>
              <a:gd name="T5" fmla="*/ 2147483647 h 553"/>
              <a:gd name="T6" fmla="*/ 2147483647 w 2005"/>
              <a:gd name="T7" fmla="*/ 2147483647 h 553"/>
              <a:gd name="T8" fmla="*/ 2147483647 w 2005"/>
              <a:gd name="T9" fmla="*/ 2147483647 h 553"/>
              <a:gd name="T10" fmla="*/ 2147483647 w 2005"/>
              <a:gd name="T11" fmla="*/ 2147483647 h 553"/>
              <a:gd name="T12" fmla="*/ 0 w 2005"/>
              <a:gd name="T13" fmla="*/ 2147483647 h 553"/>
              <a:gd name="T14" fmla="*/ 0 w 2005"/>
              <a:gd name="T15" fmla="*/ 2147483647 h 553"/>
              <a:gd name="T16" fmla="*/ 2147483647 w 2005"/>
              <a:gd name="T17" fmla="*/ 2147483647 h 553"/>
              <a:gd name="T18" fmla="*/ 2147483647 w 2005"/>
              <a:gd name="T19" fmla="*/ 2147483647 h 553"/>
              <a:gd name="T20" fmla="*/ 2147483647 w 2005"/>
              <a:gd name="T21" fmla="*/ 0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rgbClr val="4E72CA"/>
              </a:gs>
              <a:gs pos="50000">
                <a:srgbClr val="618FFD"/>
              </a:gs>
              <a:gs pos="100000">
                <a:srgbClr val="4E72CA"/>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8" name="Rectangle 10"/>
          <p:cNvSpPr>
            <a:spLocks noChangeArrowheads="1"/>
          </p:cNvSpPr>
          <p:nvPr/>
        </p:nvSpPr>
        <p:spPr bwMode="auto">
          <a:xfrm>
            <a:off x="2928938" y="1962150"/>
            <a:ext cx="3268662"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630 nm BandPass Filter</a:t>
            </a:r>
          </a:p>
        </p:txBody>
      </p:sp>
      <p:sp>
        <p:nvSpPr>
          <p:cNvPr id="40969" name="Rectangle 11"/>
          <p:cNvSpPr>
            <a:spLocks noChangeArrowheads="1"/>
          </p:cNvSpPr>
          <p:nvPr/>
        </p:nvSpPr>
        <p:spPr bwMode="auto">
          <a:xfrm>
            <a:off x="4956175" y="4302125"/>
            <a:ext cx="25304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963" tIns="39688" rIns="80963" bIns="39688">
            <a:spAutoFit/>
          </a:bodyPr>
          <a:lstStyle>
            <a:lvl1pPr defTabSz="695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95325">
              <a:spcBef>
                <a:spcPct val="20000"/>
              </a:spcBef>
              <a:buChar char="–"/>
              <a:defRPr sz="2800">
                <a:solidFill>
                  <a:schemeClr val="tx1"/>
                </a:solidFill>
                <a:latin typeface="Arial" pitchFamily="34" charset="0"/>
              </a:defRPr>
            </a:lvl2pPr>
            <a:lvl3pPr marL="1143000" indent="-228600" defTabSz="695325">
              <a:spcBef>
                <a:spcPct val="20000"/>
              </a:spcBef>
              <a:buChar char="•"/>
              <a:defRPr sz="2400">
                <a:solidFill>
                  <a:schemeClr val="tx1"/>
                </a:solidFill>
                <a:latin typeface="Arial" pitchFamily="34" charset="0"/>
              </a:defRPr>
            </a:lvl3pPr>
            <a:lvl4pPr marL="1600200" indent="-228600" defTabSz="695325">
              <a:spcBef>
                <a:spcPct val="20000"/>
              </a:spcBef>
              <a:buChar char="–"/>
              <a:defRPr sz="2000">
                <a:solidFill>
                  <a:schemeClr val="tx1"/>
                </a:solidFill>
                <a:latin typeface="Arial" pitchFamily="34" charset="0"/>
              </a:defRPr>
            </a:lvl4pPr>
            <a:lvl5pPr marL="2057400" indent="-228600" defTabSz="695325">
              <a:spcBef>
                <a:spcPct val="20000"/>
              </a:spcBef>
              <a:buChar char="»"/>
              <a:defRPr sz="2000">
                <a:solidFill>
                  <a:schemeClr val="tx1"/>
                </a:solidFill>
                <a:latin typeface="Arial" pitchFamily="34" charset="0"/>
              </a:defRPr>
            </a:lvl5pPr>
            <a:lvl6pPr marL="2514600" indent="-228600" defTabSz="695325" eaLnBrk="0" fontAlgn="base" hangingPunct="0">
              <a:spcBef>
                <a:spcPct val="20000"/>
              </a:spcBef>
              <a:spcAft>
                <a:spcPct val="0"/>
              </a:spcAft>
              <a:buChar char="»"/>
              <a:defRPr sz="2000">
                <a:solidFill>
                  <a:schemeClr val="tx1"/>
                </a:solidFill>
                <a:latin typeface="Arial" pitchFamily="34" charset="0"/>
              </a:defRPr>
            </a:lvl6pPr>
            <a:lvl7pPr marL="2971800" indent="-228600" defTabSz="695325" eaLnBrk="0" fontAlgn="base" hangingPunct="0">
              <a:spcBef>
                <a:spcPct val="20000"/>
              </a:spcBef>
              <a:spcAft>
                <a:spcPct val="0"/>
              </a:spcAft>
              <a:buChar char="»"/>
              <a:defRPr sz="2000">
                <a:solidFill>
                  <a:schemeClr val="tx1"/>
                </a:solidFill>
                <a:latin typeface="Arial" pitchFamily="34" charset="0"/>
              </a:defRPr>
            </a:lvl7pPr>
            <a:lvl8pPr marL="3429000" indent="-228600" defTabSz="695325" eaLnBrk="0" fontAlgn="base" hangingPunct="0">
              <a:spcBef>
                <a:spcPct val="20000"/>
              </a:spcBef>
              <a:spcAft>
                <a:spcPct val="0"/>
              </a:spcAft>
              <a:buChar char="»"/>
              <a:defRPr sz="2000">
                <a:solidFill>
                  <a:schemeClr val="tx1"/>
                </a:solidFill>
                <a:latin typeface="Arial" pitchFamily="34" charset="0"/>
              </a:defRPr>
            </a:lvl8pPr>
            <a:lvl9pPr marL="3886200" indent="-228600" defTabSz="695325"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b="1">
                <a:solidFill>
                  <a:schemeClr val="tx2"/>
                </a:solidFill>
                <a:latin typeface="Times New Roman" pitchFamily="18" charset="0"/>
              </a:rPr>
              <a:t>620 -640 nm Light</a:t>
            </a:r>
          </a:p>
        </p:txBody>
      </p:sp>
      <p:sp>
        <p:nvSpPr>
          <p:cNvPr id="40970" name="Rectangle 13"/>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vlastnosti filtrů</a:t>
            </a:r>
            <a:endParaRPr lang="cs-CZ" altLang="cs-CZ" sz="4400" b="1">
              <a:solidFill>
                <a:schemeClr val="tx2"/>
              </a:solidFill>
              <a:latin typeface="Century Gothic CE" charset="-18"/>
            </a:endParaRPr>
          </a:p>
        </p:txBody>
      </p:sp>
      <p:sp>
        <p:nvSpPr>
          <p:cNvPr id="183299" name="Rectangle 3"/>
          <p:cNvSpPr>
            <a:spLocks noChangeArrowheads="1"/>
          </p:cNvSpPr>
          <p:nvPr/>
        </p:nvSpPr>
        <p:spPr bwMode="auto">
          <a:xfrm>
            <a:off x="1157288" y="1981200"/>
            <a:ext cx="77914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pokud je filtr umístěn v </a:t>
            </a:r>
            <a:r>
              <a:rPr lang="cs-CZ" sz="3200">
                <a:solidFill>
                  <a:srgbClr val="00FF00"/>
                </a:solidFill>
                <a:effectLst>
                  <a:outerShdw blurRad="38100" dist="38100" dir="2700000" algn="tl">
                    <a:srgbClr val="C0C0C0"/>
                  </a:outerShdw>
                </a:effectLst>
                <a:latin typeface="Century Gothic" pitchFamily="34" charset="0"/>
              </a:rPr>
              <a:t>45</a:t>
            </a:r>
            <a:r>
              <a:rPr lang="cs-CZ" sz="3200" baseline="30000">
                <a:solidFill>
                  <a:srgbClr val="00FF00"/>
                </a:solidFill>
                <a:effectLst>
                  <a:outerShdw blurRad="38100" dist="38100" dir="2700000" algn="tl">
                    <a:srgbClr val="C0C0C0"/>
                  </a:outerShdw>
                </a:effectLst>
                <a:latin typeface="Century Gothic" pitchFamily="34" charset="0"/>
              </a:rPr>
              <a:t>o</a:t>
            </a:r>
            <a:r>
              <a:rPr lang="cs-CZ" sz="3200">
                <a:solidFill>
                  <a:srgbClr val="00FF00"/>
                </a:solidFill>
                <a:effectLst>
                  <a:outerShdw blurRad="38100" dist="38100" dir="2700000" algn="tl">
                    <a:srgbClr val="C0C0C0"/>
                  </a:outerShdw>
                </a:effectLst>
                <a:latin typeface="Century Gothic" pitchFamily="34" charset="0"/>
              </a:rPr>
              <a:t> úhlu </a:t>
            </a:r>
            <a:r>
              <a:rPr lang="cs-CZ" sz="3200">
                <a:effectLst>
                  <a:outerShdw blurRad="38100" dist="38100" dir="2700000" algn="tl">
                    <a:srgbClr val="C0C0C0"/>
                  </a:outerShdw>
                </a:effectLst>
                <a:latin typeface="Century Gothic" pitchFamily="34" charset="0"/>
              </a:rPr>
              <a:t>ke zdroji světla, světlo, které má projít tak projde, ale blokované světlo je odraženo  v 90</a:t>
            </a:r>
            <a:r>
              <a:rPr lang="cs-CZ" sz="3200" baseline="30000">
                <a:effectLst>
                  <a:outerShdw blurRad="38100" dist="38100" dir="2700000" algn="tl">
                    <a:srgbClr val="C0C0C0"/>
                  </a:outerShdw>
                </a:effectLst>
                <a:latin typeface="Century Gothic" pitchFamily="34" charset="0"/>
              </a:rPr>
              <a:t>o</a:t>
            </a:r>
            <a:r>
              <a:rPr lang="cs-CZ" sz="3200">
                <a:effectLst>
                  <a:outerShdw blurRad="38100" dist="38100" dir="2700000" algn="tl">
                    <a:srgbClr val="C0C0C0"/>
                  </a:outerShdw>
                </a:effectLst>
                <a:latin typeface="Century Gothic" pitchFamily="34" charset="0"/>
              </a:rPr>
              <a:t> úhlu</a:t>
            </a:r>
          </a:p>
          <a:p>
            <a:pPr marL="342900" indent="-342900">
              <a:spcBef>
                <a:spcPct val="20000"/>
              </a:spcBef>
              <a:buClr>
                <a:schemeClr val="tx2"/>
              </a:buClr>
              <a:buSzPct val="75000"/>
              <a:buFontTx/>
              <a:buChar char="•"/>
              <a:defRPr/>
            </a:pPr>
            <a:r>
              <a:rPr lang="cs-CZ" sz="3200" b="1">
                <a:effectLst>
                  <a:outerShdw blurRad="38100" dist="38100" dir="2700000" algn="tl">
                    <a:srgbClr val="C0C0C0"/>
                  </a:outerShdw>
                </a:effectLst>
                <a:latin typeface="Century Gothic" pitchFamily="34" charset="0"/>
              </a:rPr>
              <a:t>dichroické filtry,</a:t>
            </a:r>
            <a:r>
              <a:rPr lang="cs-CZ" sz="3200">
                <a:effectLst>
                  <a:outerShdw blurRad="38100" dist="38100" dir="2700000" algn="tl">
                    <a:srgbClr val="C0C0C0"/>
                  </a:outerShdw>
                </a:effectLst>
                <a:latin typeface="Century Gothic" pitchFamily="34" charset="0"/>
              </a:rPr>
              <a:t> </a:t>
            </a:r>
            <a:r>
              <a:rPr lang="cs-CZ" sz="3200" b="1">
                <a:effectLst>
                  <a:outerShdw blurRad="38100" dist="38100" dir="2700000" algn="tl">
                    <a:srgbClr val="C0C0C0"/>
                  </a:outerShdw>
                </a:effectLst>
                <a:latin typeface="Century Gothic" pitchFamily="34" charset="0"/>
              </a:rPr>
              <a:t>dichroická zrcadla</a:t>
            </a:r>
            <a:endParaRPr lang="cs-CZ" sz="3200" b="1">
              <a:effectLst>
                <a:outerShdw blurRad="38100" dist="38100" dir="2700000" algn="tl">
                  <a:srgbClr val="C0C0C0"/>
                </a:outerShdw>
              </a:effectLst>
              <a:latin typeface="Century Gothic CE" charset="-18"/>
            </a:endParaRPr>
          </a:p>
        </p:txBody>
      </p:sp>
      <p:sp>
        <p:nvSpPr>
          <p:cNvPr id="41988"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reeform 2"/>
          <p:cNvSpPr>
            <a:spLocks/>
          </p:cNvSpPr>
          <p:nvPr/>
        </p:nvSpPr>
        <p:spPr bwMode="auto">
          <a:xfrm>
            <a:off x="4991100" y="3276600"/>
            <a:ext cx="3659188" cy="1011238"/>
          </a:xfrm>
          <a:custGeom>
            <a:avLst/>
            <a:gdLst>
              <a:gd name="T0" fmla="*/ 0 w 2305"/>
              <a:gd name="T1" fmla="*/ 0 h 637"/>
              <a:gd name="T2" fmla="*/ 2147483647 w 2305"/>
              <a:gd name="T3" fmla="*/ 0 h 637"/>
              <a:gd name="T4" fmla="*/ 2147483647 w 2305"/>
              <a:gd name="T5" fmla="*/ 2147483647 h 637"/>
              <a:gd name="T6" fmla="*/ 2147483647 w 2305"/>
              <a:gd name="T7" fmla="*/ 2147483647 h 637"/>
              <a:gd name="T8" fmla="*/ 2147483647 w 2305"/>
              <a:gd name="T9" fmla="*/ 2147483647 h 637"/>
              <a:gd name="T10" fmla="*/ 2147483647 w 2305"/>
              <a:gd name="T11" fmla="*/ 2147483647 h 637"/>
              <a:gd name="T12" fmla="*/ 2147483647 w 2305"/>
              <a:gd name="T13" fmla="*/ 2147483647 h 637"/>
              <a:gd name="T14" fmla="*/ 2147483647 w 2305"/>
              <a:gd name="T15" fmla="*/ 2147483647 h 637"/>
              <a:gd name="T16" fmla="*/ 2147483647 w 2305"/>
              <a:gd name="T17" fmla="*/ 2147483647 h 637"/>
              <a:gd name="T18" fmla="*/ 2147483647 w 2305"/>
              <a:gd name="T19" fmla="*/ 2147483647 h 637"/>
              <a:gd name="T20" fmla="*/ 0 w 2305"/>
              <a:gd name="T21" fmla="*/ 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FFFFFF"/>
              </a:gs>
              <a:gs pos="100000">
                <a:srgbClr val="D49FFF"/>
              </a:gs>
            </a:gsLst>
            <a:lin ang="27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1" name="Rectangle 3"/>
          <p:cNvSpPr>
            <a:spLocks noChangeArrowheads="1"/>
          </p:cNvSpPr>
          <p:nvPr/>
        </p:nvSpPr>
        <p:spPr bwMode="auto">
          <a:xfrm>
            <a:off x="2133600" y="76200"/>
            <a:ext cx="563880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Dichroic Filter/Mirror</a:t>
            </a:r>
            <a:endParaRPr lang="cs-CZ" altLang="cs-CZ" sz="4400" b="1">
              <a:solidFill>
                <a:schemeClr val="tx2"/>
              </a:solidFill>
              <a:latin typeface="Century Gothic CE" charset="-18"/>
            </a:endParaRPr>
          </a:p>
        </p:txBody>
      </p:sp>
      <p:sp>
        <p:nvSpPr>
          <p:cNvPr id="43012" name="Oval 4"/>
          <p:cNvSpPr>
            <a:spLocks noChangeArrowheads="1"/>
          </p:cNvSpPr>
          <p:nvPr/>
        </p:nvSpPr>
        <p:spPr bwMode="auto">
          <a:xfrm rot="3180000">
            <a:off x="4386263" y="3340100"/>
            <a:ext cx="2120900" cy="596900"/>
          </a:xfrm>
          <a:prstGeom prst="ellipse">
            <a:avLst/>
          </a:prstGeom>
          <a:solidFill>
            <a:schemeClr val="bg2"/>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3013" name="Oval 5"/>
          <p:cNvSpPr>
            <a:spLocks noChangeArrowheads="1"/>
          </p:cNvSpPr>
          <p:nvPr/>
        </p:nvSpPr>
        <p:spPr bwMode="auto">
          <a:xfrm rot="3180000">
            <a:off x="4310063" y="3416300"/>
            <a:ext cx="2120900" cy="596900"/>
          </a:xfrm>
          <a:prstGeom prst="ellipse">
            <a:avLst/>
          </a:prstGeom>
          <a:gradFill rotWithShape="0">
            <a:gsLst>
              <a:gs pos="0">
                <a:srgbClr val="292929"/>
              </a:gs>
              <a:gs pos="50000">
                <a:srgbClr val="CECECE"/>
              </a:gs>
              <a:gs pos="100000">
                <a:srgbClr val="292929"/>
              </a:gs>
            </a:gsLst>
            <a:lin ang="18900000" scaled="1"/>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3014" name="Freeform 6"/>
          <p:cNvSpPr>
            <a:spLocks/>
          </p:cNvSpPr>
          <p:nvPr/>
        </p:nvSpPr>
        <p:spPr bwMode="auto">
          <a:xfrm>
            <a:off x="942975" y="3238500"/>
            <a:ext cx="4725988" cy="3411538"/>
          </a:xfrm>
          <a:custGeom>
            <a:avLst/>
            <a:gdLst>
              <a:gd name="T0" fmla="*/ 2147483647 w 2977"/>
              <a:gd name="T1" fmla="*/ 0 h 2149"/>
              <a:gd name="T2" fmla="*/ 2147483647 w 2977"/>
              <a:gd name="T3" fmla="*/ 0 h 2149"/>
              <a:gd name="T4" fmla="*/ 2147483647 w 2977"/>
              <a:gd name="T5" fmla="*/ 2147483647 h 2149"/>
              <a:gd name="T6" fmla="*/ 2147483647 w 2977"/>
              <a:gd name="T7" fmla="*/ 2147483647 h 2149"/>
              <a:gd name="T8" fmla="*/ 2147483647 w 2977"/>
              <a:gd name="T9" fmla="*/ 2147483647 h 2149"/>
              <a:gd name="T10" fmla="*/ 2147483647 w 2977"/>
              <a:gd name="T11" fmla="*/ 2147483647 h 2149"/>
              <a:gd name="T12" fmla="*/ 2147483647 w 2977"/>
              <a:gd name="T13" fmla="*/ 2147483647 h 2149"/>
              <a:gd name="T14" fmla="*/ 2147483647 w 2977"/>
              <a:gd name="T15" fmla="*/ 2147483647 h 2149"/>
              <a:gd name="T16" fmla="*/ 2147483647 w 2977"/>
              <a:gd name="T17" fmla="*/ 2147483647 h 2149"/>
              <a:gd name="T18" fmla="*/ 2147483647 w 2977"/>
              <a:gd name="T19" fmla="*/ 2147483647 h 2149"/>
              <a:gd name="T20" fmla="*/ 2147483647 w 2977"/>
              <a:gd name="T21" fmla="*/ 2147483647 h 2149"/>
              <a:gd name="T22" fmla="*/ 2147483647 w 2977"/>
              <a:gd name="T23" fmla="*/ 2147483647 h 2149"/>
              <a:gd name="T24" fmla="*/ 2147483647 w 2977"/>
              <a:gd name="T25" fmla="*/ 2147483647 h 2149"/>
              <a:gd name="T26" fmla="*/ 2147483647 w 2977"/>
              <a:gd name="T27" fmla="*/ 2147483647 h 2149"/>
              <a:gd name="T28" fmla="*/ 2147483647 w 2977"/>
              <a:gd name="T29" fmla="*/ 2147483647 h 2149"/>
              <a:gd name="T30" fmla="*/ 0 w 2977"/>
              <a:gd name="T31" fmla="*/ 2147483647 h 2149"/>
              <a:gd name="T32" fmla="*/ 2147483647 w 2977"/>
              <a:gd name="T33" fmla="*/ 0 h 2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rgbClr val="063DE8"/>
              </a:gs>
              <a:gs pos="50000">
                <a:srgbClr val="0537D0"/>
              </a:gs>
              <a:gs pos="100000">
                <a:srgbClr val="063DE8"/>
              </a:gs>
            </a:gsLst>
            <a:lin ang="18900000" scaled="1"/>
          </a:gradFill>
          <a:ln w="12700" cap="rnd" cmpd="sng">
            <a:solidFill>
              <a:schemeClr val="tx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Rectangle 7"/>
          <p:cNvSpPr>
            <a:spLocks noChangeArrowheads="1"/>
          </p:cNvSpPr>
          <p:nvPr/>
        </p:nvSpPr>
        <p:spPr bwMode="auto">
          <a:xfrm>
            <a:off x="3181350" y="1952625"/>
            <a:ext cx="3219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rgbClr val="FC0128"/>
                </a:solidFill>
                <a:latin typeface="Times New Roman" pitchFamily="18" charset="0"/>
              </a:rPr>
              <a:t>Filter placed at 45</a:t>
            </a:r>
            <a:r>
              <a:rPr lang="cs-CZ" altLang="cs-CZ" sz="2800" b="1" baseline="30000">
                <a:solidFill>
                  <a:srgbClr val="FC0128"/>
                </a:solidFill>
                <a:latin typeface="Times New Roman" pitchFamily="18" charset="0"/>
              </a:rPr>
              <a:t>o</a:t>
            </a:r>
          </a:p>
        </p:txBody>
      </p:sp>
      <p:sp>
        <p:nvSpPr>
          <p:cNvPr id="43016" name="Rectangle 8"/>
          <p:cNvSpPr>
            <a:spLocks noChangeArrowheads="1"/>
          </p:cNvSpPr>
          <p:nvPr/>
        </p:nvSpPr>
        <p:spPr bwMode="auto">
          <a:xfrm>
            <a:off x="2803525" y="6286500"/>
            <a:ext cx="238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Reflected light</a:t>
            </a:r>
          </a:p>
        </p:txBody>
      </p:sp>
      <p:sp>
        <p:nvSpPr>
          <p:cNvPr id="43017" name="Rectangle 9"/>
          <p:cNvSpPr>
            <a:spLocks noChangeArrowheads="1"/>
          </p:cNvSpPr>
          <p:nvPr/>
        </p:nvSpPr>
        <p:spPr bwMode="auto">
          <a:xfrm>
            <a:off x="6003925" y="2670175"/>
            <a:ext cx="259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Transmitted Light</a:t>
            </a:r>
          </a:p>
        </p:txBody>
      </p:sp>
      <p:sp>
        <p:nvSpPr>
          <p:cNvPr id="43018" name="Rectangle 10"/>
          <p:cNvSpPr>
            <a:spLocks noChangeArrowheads="1"/>
          </p:cNvSpPr>
          <p:nvPr/>
        </p:nvSpPr>
        <p:spPr bwMode="auto">
          <a:xfrm>
            <a:off x="1042988" y="2636838"/>
            <a:ext cx="186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chemeClr val="tx2"/>
                </a:solidFill>
                <a:latin typeface="Times New Roman" pitchFamily="18" charset="0"/>
              </a:rPr>
              <a:t>Light Source</a:t>
            </a:r>
          </a:p>
        </p:txBody>
      </p:sp>
      <p:sp>
        <p:nvSpPr>
          <p:cNvPr id="43019" name="Rectangle 12"/>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uspořádání filtrů</a:t>
            </a:r>
            <a:endParaRPr lang="cs-CZ" altLang="cs-CZ" sz="4400" b="1">
              <a:solidFill>
                <a:schemeClr val="tx2"/>
              </a:solidFill>
              <a:latin typeface="Century Gothic CE" charset="-18"/>
            </a:endParaRPr>
          </a:p>
        </p:txBody>
      </p:sp>
      <p:sp>
        <p:nvSpPr>
          <p:cNvPr id="185347" name="Rectangle 3"/>
          <p:cNvSpPr>
            <a:spLocks noChangeArrowheads="1"/>
          </p:cNvSpPr>
          <p:nvPr/>
        </p:nvSpPr>
        <p:spPr bwMode="auto">
          <a:xfrm>
            <a:off x="1157288" y="1828800"/>
            <a:ext cx="77914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k společnému měření více než jednoho „scatteru“ nebo fluorescence , používáme </a:t>
            </a:r>
            <a:r>
              <a:rPr lang="cs-CZ" sz="3200">
                <a:solidFill>
                  <a:srgbClr val="00FF00"/>
                </a:solidFill>
                <a:effectLst>
                  <a:outerShdw blurRad="38100" dist="38100" dir="2700000" algn="tl">
                    <a:srgbClr val="C0C0C0"/>
                  </a:outerShdw>
                </a:effectLst>
                <a:latin typeface="Century Gothic" pitchFamily="34" charset="0"/>
              </a:rPr>
              <a:t>mnohonásobné kanály </a:t>
            </a:r>
            <a:r>
              <a:rPr lang="cs-CZ" sz="3200">
                <a:effectLst>
                  <a:outerShdw blurRad="38100" dist="38100" dir="2700000" algn="tl">
                    <a:srgbClr val="C0C0C0"/>
                  </a:outerShdw>
                </a:effectLst>
                <a:latin typeface="Century Gothic" pitchFamily="34" charset="0"/>
              </a:rPr>
              <a:t>(a detektory)</a:t>
            </a:r>
          </a:p>
          <a:p>
            <a:pPr marL="342900" indent="-342900">
              <a:spcBef>
                <a:spcPct val="20000"/>
              </a:spcBef>
              <a:buClr>
                <a:schemeClr val="tx2"/>
              </a:buClr>
              <a:buSzPct val="75000"/>
              <a:buFontTx/>
              <a:buChar char="•"/>
              <a:defRPr/>
            </a:pPr>
            <a:r>
              <a:rPr lang="cs-CZ" sz="3200">
                <a:effectLst>
                  <a:outerShdw blurRad="38100" dist="38100" dir="2700000" algn="tl">
                    <a:srgbClr val="C0C0C0"/>
                  </a:outerShdw>
                </a:effectLst>
                <a:latin typeface="Century Gothic" pitchFamily="34" charset="0"/>
              </a:rPr>
              <a:t>multikanálové uspořádání musí splňovat</a:t>
            </a:r>
          </a:p>
          <a:p>
            <a:pPr marL="742950" lvl="1" indent="-285750">
              <a:spcBef>
                <a:spcPct val="20000"/>
              </a:spcBef>
              <a:buClr>
                <a:schemeClr val="folHlink"/>
              </a:buClr>
              <a:buSzPct val="75000"/>
              <a:buFontTx/>
              <a:buChar char="•"/>
              <a:defRPr/>
            </a:pPr>
            <a:r>
              <a:rPr lang="cs-CZ" sz="2800">
                <a:solidFill>
                  <a:srgbClr val="00FF00"/>
                </a:solidFill>
                <a:effectLst>
                  <a:outerShdw blurRad="38100" dist="38100" dir="2700000" algn="tl">
                    <a:srgbClr val="C0C0C0"/>
                  </a:outerShdw>
                </a:effectLst>
                <a:latin typeface="Century Gothic" pitchFamily="34" charset="0"/>
              </a:rPr>
              <a:t>spektrální vlastnosti</a:t>
            </a:r>
            <a:r>
              <a:rPr lang="cs-CZ" sz="2800">
                <a:effectLst>
                  <a:outerShdw blurRad="38100" dist="38100" dir="2700000" algn="tl">
                    <a:srgbClr val="C0C0C0"/>
                  </a:outerShdw>
                </a:effectLst>
                <a:latin typeface="Century Gothic" pitchFamily="34" charset="0"/>
              </a:rPr>
              <a:t> použitého fluorochromu</a:t>
            </a:r>
          </a:p>
          <a:p>
            <a:pPr marL="742950" lvl="1" indent="-285750">
              <a:spcBef>
                <a:spcPct val="20000"/>
              </a:spcBef>
              <a:buClr>
                <a:schemeClr val="folHlink"/>
              </a:buClr>
              <a:buSzPct val="75000"/>
              <a:buFontTx/>
              <a:buChar char="•"/>
              <a:defRPr/>
            </a:pPr>
            <a:r>
              <a:rPr lang="cs-CZ" sz="2800">
                <a:solidFill>
                  <a:srgbClr val="00FF00"/>
                </a:solidFill>
                <a:effectLst>
                  <a:outerShdw blurRad="38100" dist="38100" dir="2700000" algn="tl">
                    <a:srgbClr val="C0C0C0"/>
                  </a:outerShdw>
                </a:effectLst>
                <a:latin typeface="Century Gothic" pitchFamily="34" charset="0"/>
              </a:rPr>
              <a:t>správný řád uspořádání </a:t>
            </a:r>
            <a:r>
              <a:rPr lang="cs-CZ" sz="2800">
                <a:effectLst>
                  <a:outerShdw blurRad="38100" dist="38100" dir="2700000" algn="tl">
                    <a:srgbClr val="C0C0C0"/>
                  </a:outerShdw>
                </a:effectLst>
                <a:latin typeface="Century Gothic" pitchFamily="34" charset="0"/>
              </a:rPr>
              <a:t>filtrů a zrcadel</a:t>
            </a:r>
            <a:endParaRPr lang="cs-CZ" sz="2800">
              <a:effectLst>
                <a:outerShdw blurRad="38100" dist="38100" dir="2700000" algn="tl">
                  <a:srgbClr val="C0C0C0"/>
                </a:outerShdw>
              </a:effectLst>
              <a:latin typeface="Century Gothic CE" charset="-18"/>
            </a:endParaRPr>
          </a:p>
        </p:txBody>
      </p:sp>
      <p:sp>
        <p:nvSpPr>
          <p:cNvPr id="44036" name="Rectangle 5"/>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181100" y="60960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4400" b="1">
                <a:solidFill>
                  <a:schemeClr val="tx2"/>
                </a:solidFill>
                <a:latin typeface="Century Gothic" pitchFamily="34" charset="0"/>
              </a:rPr>
              <a:t>Optika - detektory</a:t>
            </a:r>
            <a:endParaRPr lang="cs-CZ" altLang="cs-CZ" sz="4400" b="1">
              <a:solidFill>
                <a:schemeClr val="tx2"/>
              </a:solidFill>
              <a:latin typeface="Century Gothic CE" charset="-18"/>
            </a:endParaRPr>
          </a:p>
        </p:txBody>
      </p:sp>
      <p:sp>
        <p:nvSpPr>
          <p:cNvPr id="186371" name="Rectangle 3"/>
          <p:cNvSpPr>
            <a:spLocks noChangeArrowheads="1"/>
          </p:cNvSpPr>
          <p:nvPr/>
        </p:nvSpPr>
        <p:spPr bwMode="auto">
          <a:xfrm>
            <a:off x="827088" y="1981200"/>
            <a:ext cx="8121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FontTx/>
              <a:buChar char="•"/>
              <a:defRPr/>
            </a:pPr>
            <a:r>
              <a:rPr lang="cs-CZ" sz="3200">
                <a:effectLst>
                  <a:outerShdw blurRad="38100" dist="38100" dir="2700000" algn="tl">
                    <a:srgbClr val="C0C0C0"/>
                  </a:outerShdw>
                </a:effectLst>
                <a:latin typeface="Century Gothic" pitchFamily="34" charset="0"/>
              </a:rPr>
              <a:t>dva obecné typy detektorů</a:t>
            </a:r>
          </a:p>
          <a:p>
            <a:pPr marL="742950" lvl="1" indent="-285750">
              <a:spcBef>
                <a:spcPct val="20000"/>
              </a:spcBef>
              <a:buClr>
                <a:schemeClr val="folHlink"/>
              </a:buClr>
              <a:buFontTx/>
              <a:buChar char="•"/>
              <a:defRPr/>
            </a:pPr>
            <a:r>
              <a:rPr lang="cs-CZ" sz="2800" b="1">
                <a:solidFill>
                  <a:schemeClr val="tx2"/>
                </a:solidFill>
                <a:latin typeface="Century Gothic" pitchFamily="34" charset="0"/>
              </a:rPr>
              <a:t>fotodioda</a:t>
            </a:r>
            <a:endParaRPr lang="cs-CZ" sz="2800">
              <a:solidFill>
                <a:schemeClr val="tx2"/>
              </a:solidFill>
              <a:effectLst>
                <a:outerShdw blurRad="38100" dist="38100" dir="2700000" algn="tl">
                  <a:srgbClr val="C0C0C0"/>
                </a:outerShdw>
              </a:effectLst>
              <a:latin typeface="Century Gothic" pitchFamily="34" charset="0"/>
            </a:endParaRPr>
          </a:p>
          <a:p>
            <a:pPr marL="1143000" lvl="2" indent="-228600">
              <a:spcBef>
                <a:spcPct val="20000"/>
              </a:spcBef>
              <a:buClr>
                <a:schemeClr val="tx2"/>
              </a:buClr>
              <a:buFontTx/>
              <a:buChar char="•"/>
              <a:defRPr/>
            </a:pPr>
            <a:r>
              <a:rPr lang="cs-CZ" sz="2400">
                <a:effectLst>
                  <a:outerShdw blurRad="38100" dist="38100" dir="2700000" algn="tl">
                    <a:srgbClr val="C0C0C0"/>
                  </a:outerShdw>
                </a:effectLst>
                <a:latin typeface="Century Gothic" pitchFamily="34" charset="0"/>
              </a:rPr>
              <a:t>používá se pro silný signál (forward scatter detector)</a:t>
            </a:r>
          </a:p>
          <a:p>
            <a:pPr marL="742950" lvl="1" indent="-285750">
              <a:spcBef>
                <a:spcPct val="20000"/>
              </a:spcBef>
              <a:buClr>
                <a:schemeClr val="folHlink"/>
              </a:buClr>
              <a:buFontTx/>
              <a:buChar char="•"/>
              <a:defRPr/>
            </a:pPr>
            <a:r>
              <a:rPr lang="cs-CZ" sz="2800" b="1">
                <a:solidFill>
                  <a:schemeClr val="tx2"/>
                </a:solidFill>
                <a:effectLst>
                  <a:outerShdw blurRad="38100" dist="38100" dir="2700000" algn="tl">
                    <a:srgbClr val="C0C0C0"/>
                  </a:outerShdw>
                </a:effectLst>
                <a:latin typeface="Century Gothic" pitchFamily="34" charset="0"/>
              </a:rPr>
              <a:t>fotonásobič (photomultiplier tube - PMT)</a:t>
            </a:r>
            <a:endParaRPr lang="cs-CZ" sz="2800">
              <a:solidFill>
                <a:schemeClr val="tx2"/>
              </a:solidFill>
              <a:effectLst>
                <a:outerShdw blurRad="38100" dist="38100" dir="2700000" algn="tl">
                  <a:srgbClr val="C0C0C0"/>
                </a:outerShdw>
              </a:effectLst>
              <a:latin typeface="Century Gothic" pitchFamily="34" charset="0"/>
            </a:endParaRPr>
          </a:p>
          <a:p>
            <a:pPr marL="1143000" lvl="2" indent="-228600">
              <a:spcBef>
                <a:spcPct val="20000"/>
              </a:spcBef>
              <a:buClr>
                <a:schemeClr val="tx2"/>
              </a:buClr>
              <a:buFontTx/>
              <a:buChar char="•"/>
              <a:defRPr/>
            </a:pPr>
            <a:r>
              <a:rPr lang="cs-CZ" sz="2400">
                <a:effectLst>
                  <a:outerShdw blurRad="38100" dist="38100" dir="2700000" algn="tl">
                    <a:srgbClr val="C0C0C0"/>
                  </a:outerShdw>
                </a:effectLst>
                <a:latin typeface="Century Gothic" pitchFamily="34" charset="0"/>
              </a:rPr>
              <a:t>citlivější než fotodioda, muže být poškozen přesvícením </a:t>
            </a:r>
            <a:endParaRPr lang="cs-CZ" sz="2400">
              <a:effectLst>
                <a:outerShdw blurRad="38100" dist="38100" dir="2700000" algn="tl">
                  <a:srgbClr val="C0C0C0"/>
                </a:outerShdw>
              </a:effectLst>
              <a:latin typeface="Century Gothic CE" charset="-18"/>
            </a:endParaRPr>
          </a:p>
        </p:txBody>
      </p:sp>
      <p:sp>
        <p:nvSpPr>
          <p:cNvPr id="45060" name="Rectangle 6"/>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Schematic of a photomultiplier tube coupled to a scintillator.">
            <a:hlinkClick r:id="rId3" tooltip="Schematic of a photomultiplier tube coupled to a scintillator."/>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1258888" y="1052513"/>
            <a:ext cx="3810000" cy="1590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1989138"/>
            <a:ext cx="17145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Rectangle 17"/>
          <p:cNvSpPr>
            <a:spLocks noChangeArrowheads="1"/>
          </p:cNvSpPr>
          <p:nvPr/>
        </p:nvSpPr>
        <p:spPr bwMode="auto">
          <a:xfrm>
            <a:off x="1258888" y="333375"/>
            <a:ext cx="656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a:latin typeface="Times" pitchFamily="18" charset="0"/>
              </a:rPr>
              <a:t>Photomultiplier tubes</a:t>
            </a:r>
            <a:r>
              <a:rPr lang="cs-CZ" altLang="cs-CZ" sz="2400">
                <a:latin typeface="Times" pitchFamily="18" charset="0"/>
              </a:rPr>
              <a:t> (</a:t>
            </a:r>
            <a:r>
              <a:rPr lang="cs-CZ" altLang="cs-CZ" sz="2400" b="1">
                <a:latin typeface="Times" pitchFamily="18" charset="0"/>
              </a:rPr>
              <a:t>photomultipliers</a:t>
            </a:r>
            <a:r>
              <a:rPr lang="cs-CZ" altLang="cs-CZ" sz="2400">
                <a:latin typeface="Times" pitchFamily="18" charset="0"/>
              </a:rPr>
              <a:t>,  </a:t>
            </a:r>
            <a:r>
              <a:rPr lang="cs-CZ" altLang="cs-CZ" sz="2400" b="1">
                <a:latin typeface="Times" pitchFamily="18" charset="0"/>
              </a:rPr>
              <a:t>PMT</a:t>
            </a:r>
            <a:r>
              <a:rPr lang="cs-CZ" altLang="cs-CZ" sz="2400">
                <a:latin typeface="Times" pitchFamily="18" charset="0"/>
              </a:rPr>
              <a:t>s) </a:t>
            </a:r>
          </a:p>
        </p:txBody>
      </p:sp>
      <p:sp>
        <p:nvSpPr>
          <p:cNvPr id="46085" name="Rectangle 18"/>
          <p:cNvSpPr>
            <a:spLocks noChangeArrowheads="1"/>
          </p:cNvSpPr>
          <p:nvPr/>
        </p:nvSpPr>
        <p:spPr bwMode="auto">
          <a:xfrm>
            <a:off x="1187450" y="6308725"/>
            <a:ext cx="3332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a:latin typeface="Times" pitchFamily="18" charset="0"/>
              </a:rPr>
              <a:t>http://en.wikipedia.org/wiki/Photomultiplier</a:t>
            </a:r>
          </a:p>
        </p:txBody>
      </p:sp>
      <p:sp>
        <p:nvSpPr>
          <p:cNvPr id="46086" name="Text Box 19"/>
          <p:cNvSpPr txBox="1">
            <a:spLocks noChangeArrowheads="1"/>
          </p:cNvSpPr>
          <p:nvPr/>
        </p:nvSpPr>
        <p:spPr bwMode="auto">
          <a:xfrm>
            <a:off x="1258888" y="2852738"/>
            <a:ext cx="4465637"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800">
                <a:latin typeface="Times" pitchFamily="18" charset="0"/>
              </a:rPr>
              <a:t>Základní charakteristika:</a:t>
            </a:r>
          </a:p>
          <a:p>
            <a:pPr>
              <a:spcBef>
                <a:spcPct val="50000"/>
              </a:spcBef>
              <a:buClrTx/>
              <a:buSzTx/>
              <a:buFontTx/>
              <a:buChar char="-"/>
            </a:pPr>
            <a:r>
              <a:rPr lang="cs-CZ" altLang="cs-CZ" sz="1800">
                <a:latin typeface="Times" pitchFamily="18" charset="0"/>
              </a:rPr>
              <a:t>vysoce citlivé detektory (jeden foton)</a:t>
            </a:r>
          </a:p>
          <a:p>
            <a:pPr>
              <a:spcBef>
                <a:spcPct val="50000"/>
              </a:spcBef>
              <a:buClrTx/>
              <a:buSzTx/>
              <a:buFontTx/>
              <a:buChar char="-"/>
            </a:pPr>
            <a:r>
              <a:rPr lang="cs-CZ" altLang="cs-CZ" sz="1800">
                <a:latin typeface="Times" pitchFamily="18" charset="0"/>
              </a:rPr>
              <a:t>velké zesílení signálu/nízký šum</a:t>
            </a:r>
          </a:p>
          <a:p>
            <a:pPr>
              <a:spcBef>
                <a:spcPct val="50000"/>
              </a:spcBef>
              <a:buClrTx/>
              <a:buSzTx/>
              <a:buFontTx/>
              <a:buChar char="-"/>
            </a:pPr>
            <a:r>
              <a:rPr lang="cs-CZ" altLang="cs-CZ" sz="1800">
                <a:latin typeface="Times" pitchFamily="18" charset="0"/>
              </a:rPr>
              <a:t>velká plocha detekce</a:t>
            </a:r>
          </a:p>
          <a:p>
            <a:pPr>
              <a:spcBef>
                <a:spcPct val="50000"/>
              </a:spcBef>
              <a:buClrTx/>
              <a:buSzTx/>
              <a:buFontTx/>
              <a:buChar char="-"/>
            </a:pPr>
            <a:r>
              <a:rPr lang="cs-CZ" altLang="cs-CZ" sz="1800">
                <a:latin typeface="Times" pitchFamily="18" charset="0"/>
              </a:rPr>
              <a:t>rychlá frekvence odpovědi</a:t>
            </a:r>
          </a:p>
          <a:p>
            <a:pPr>
              <a:spcBef>
                <a:spcPct val="50000"/>
              </a:spcBef>
              <a:buClrTx/>
              <a:buSzTx/>
              <a:buFontTx/>
              <a:buChar char="-"/>
            </a:pPr>
            <a:r>
              <a:rPr lang="cs-CZ" altLang="cs-CZ" sz="1800">
                <a:latin typeface="Times" pitchFamily="18" charset="0"/>
              </a:rPr>
              <a:t>velké pracovní napětí (1000 – 2000 V)</a:t>
            </a:r>
          </a:p>
          <a:p>
            <a:pPr>
              <a:spcBef>
                <a:spcPct val="50000"/>
              </a:spcBef>
              <a:buClrTx/>
              <a:buSzTx/>
              <a:buFontTx/>
              <a:buNone/>
            </a:pPr>
            <a:endParaRPr lang="cs-CZ" altLang="cs-CZ" sz="1800">
              <a:latin typeface="Times" pitchFamily="18" charset="0"/>
            </a:endParaRPr>
          </a:p>
        </p:txBody>
      </p:sp>
      <p:sp>
        <p:nvSpPr>
          <p:cNvPr id="46087" name="Rectangle 20"/>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00113" y="1700213"/>
            <a:ext cx="3770312" cy="37274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7"/>
          <p:cNvSpPr>
            <a:spLocks noChangeArrowheads="1"/>
          </p:cNvSpPr>
          <p:nvPr/>
        </p:nvSpPr>
        <p:spPr bwMode="auto">
          <a:xfrm>
            <a:off x="4906963" y="333375"/>
            <a:ext cx="3986212" cy="555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600">
                <a:solidFill>
                  <a:schemeClr val="tx2"/>
                </a:solidFill>
                <a:latin typeface="Times" pitchFamily="18" charset="0"/>
              </a:rPr>
              <a:t>Fotodioda</a:t>
            </a:r>
          </a:p>
          <a:p>
            <a:pPr>
              <a:spcBef>
                <a:spcPct val="50000"/>
              </a:spcBef>
              <a:buClrTx/>
              <a:buSzTx/>
              <a:buFontTx/>
              <a:buNone/>
            </a:pPr>
            <a:r>
              <a:rPr lang="cs-CZ" altLang="cs-CZ" sz="1200">
                <a:latin typeface="Times" pitchFamily="18" charset="0"/>
              </a:rPr>
              <a:t>Porovnání s PMT</a:t>
            </a:r>
            <a:endParaRPr lang="en-US" altLang="cs-CZ" sz="1200">
              <a:latin typeface="Times" pitchFamily="18" charset="0"/>
            </a:endParaRPr>
          </a:p>
          <a:p>
            <a:pPr>
              <a:spcBef>
                <a:spcPct val="50000"/>
              </a:spcBef>
              <a:buClrTx/>
              <a:buSzTx/>
              <a:buFontTx/>
              <a:buNone/>
            </a:pPr>
            <a:endParaRPr lang="en-US" altLang="cs-CZ" sz="1200">
              <a:latin typeface="Times" pitchFamily="18" charset="0"/>
            </a:endParaRPr>
          </a:p>
          <a:p>
            <a:pPr>
              <a:spcBef>
                <a:spcPct val="50000"/>
              </a:spcBef>
              <a:buClrTx/>
              <a:buSzTx/>
              <a:buFontTx/>
              <a:buNone/>
            </a:pPr>
            <a:r>
              <a:rPr lang="cs-CZ" altLang="cs-CZ" sz="1200">
                <a:latin typeface="Times" pitchFamily="18" charset="0"/>
              </a:rPr>
              <a:t>Výhody</a:t>
            </a:r>
            <a:r>
              <a:rPr lang="en-US" altLang="cs-CZ" sz="1200">
                <a:latin typeface="Times" pitchFamily="18" charset="0"/>
              </a:rPr>
              <a:t>:</a:t>
            </a:r>
          </a:p>
          <a:p>
            <a:pPr>
              <a:spcBef>
                <a:spcPct val="50000"/>
              </a:spcBef>
              <a:buClrTx/>
              <a:buSzTx/>
              <a:buFontTx/>
              <a:buNone/>
            </a:pPr>
            <a:r>
              <a:rPr lang="en-US" altLang="cs-CZ" sz="1200">
                <a:latin typeface="Times" pitchFamily="18" charset="0"/>
              </a:rPr>
              <a:t>1. </a:t>
            </a:r>
            <a:r>
              <a:rPr lang="cs-CZ" altLang="cs-CZ" sz="1200">
                <a:latin typeface="Times" pitchFamily="18" charset="0"/>
              </a:rPr>
              <a:t>excelentní linearita signálu</a:t>
            </a:r>
            <a:endParaRPr lang="en-US" altLang="cs-CZ" sz="1200">
              <a:latin typeface="Times" pitchFamily="18" charset="0"/>
            </a:endParaRPr>
          </a:p>
          <a:p>
            <a:pPr>
              <a:spcBef>
                <a:spcPct val="50000"/>
              </a:spcBef>
              <a:buClrTx/>
              <a:buSzTx/>
              <a:buFontTx/>
              <a:buNone/>
            </a:pPr>
            <a:r>
              <a:rPr lang="en-US" altLang="cs-CZ" sz="1200">
                <a:latin typeface="Times" pitchFamily="18" charset="0"/>
              </a:rPr>
              <a:t>2. </a:t>
            </a:r>
            <a:r>
              <a:rPr lang="cs-CZ" altLang="cs-CZ" sz="1200">
                <a:latin typeface="Times" pitchFamily="18" charset="0"/>
              </a:rPr>
              <a:t>rozsah spektrální detekce</a:t>
            </a:r>
            <a:r>
              <a:rPr lang="en-US" altLang="cs-CZ" sz="1200">
                <a:latin typeface="Times" pitchFamily="18" charset="0"/>
              </a:rPr>
              <a:t> 190 nm to 1100 nm (silicon)</a:t>
            </a:r>
            <a:endParaRPr lang="cs-CZ" altLang="cs-CZ" sz="1200">
              <a:latin typeface="Times" pitchFamily="18" charset="0"/>
            </a:endParaRPr>
          </a:p>
          <a:p>
            <a:pPr>
              <a:spcBef>
                <a:spcPct val="50000"/>
              </a:spcBef>
              <a:buClrTx/>
              <a:buSzTx/>
              <a:buFontTx/>
              <a:buNone/>
            </a:pPr>
            <a:r>
              <a:rPr lang="en-US" altLang="cs-CZ" sz="1200">
                <a:latin typeface="Times" pitchFamily="18" charset="0"/>
              </a:rPr>
              <a:t>3. </a:t>
            </a:r>
            <a:r>
              <a:rPr lang="cs-CZ" altLang="cs-CZ" sz="1200">
                <a:latin typeface="Times" pitchFamily="18" charset="0"/>
              </a:rPr>
              <a:t>nízký šum</a:t>
            </a:r>
          </a:p>
          <a:p>
            <a:pPr>
              <a:spcBef>
                <a:spcPct val="50000"/>
              </a:spcBef>
              <a:buClrTx/>
              <a:buSzTx/>
              <a:buFontTx/>
              <a:buNone/>
            </a:pPr>
            <a:r>
              <a:rPr lang="en-US" altLang="cs-CZ" sz="1200">
                <a:latin typeface="Times" pitchFamily="18" charset="0"/>
              </a:rPr>
              <a:t>4. </a:t>
            </a:r>
            <a:r>
              <a:rPr lang="cs-CZ" altLang="cs-CZ" sz="1200">
                <a:latin typeface="Times" pitchFamily="18" charset="0"/>
              </a:rPr>
              <a:t>Odolnost vůči mechanickým vlivům</a:t>
            </a:r>
            <a:endParaRPr lang="en-US" altLang="cs-CZ" sz="1200">
              <a:latin typeface="Times" pitchFamily="18" charset="0"/>
            </a:endParaRPr>
          </a:p>
          <a:p>
            <a:pPr>
              <a:spcBef>
                <a:spcPct val="50000"/>
              </a:spcBef>
              <a:buClrTx/>
              <a:buSzTx/>
              <a:buFontTx/>
              <a:buNone/>
            </a:pPr>
            <a:r>
              <a:rPr lang="en-US" altLang="cs-CZ" sz="1200">
                <a:latin typeface="Times" pitchFamily="18" charset="0"/>
              </a:rPr>
              <a:t>5. </a:t>
            </a:r>
            <a:r>
              <a:rPr lang="cs-CZ" altLang="cs-CZ" sz="1200">
                <a:latin typeface="Times" pitchFamily="18" charset="0"/>
              </a:rPr>
              <a:t>nízká cena</a:t>
            </a:r>
            <a:endParaRPr lang="en-US" altLang="cs-CZ" sz="1200">
              <a:latin typeface="Times" pitchFamily="18" charset="0"/>
            </a:endParaRPr>
          </a:p>
          <a:p>
            <a:pPr>
              <a:spcBef>
                <a:spcPct val="50000"/>
              </a:spcBef>
              <a:buClrTx/>
              <a:buSzTx/>
              <a:buFontTx/>
              <a:buNone/>
            </a:pPr>
            <a:r>
              <a:rPr lang="en-US" altLang="cs-CZ" sz="1200">
                <a:latin typeface="Times" pitchFamily="18" charset="0"/>
              </a:rPr>
              <a:t>6. </a:t>
            </a:r>
            <a:r>
              <a:rPr lang="cs-CZ" altLang="cs-CZ" sz="1200">
                <a:latin typeface="Times" pitchFamily="18" charset="0"/>
              </a:rPr>
              <a:t>malá velikost a hmotnost</a:t>
            </a:r>
            <a:endParaRPr lang="en-US" altLang="cs-CZ" sz="1200">
              <a:latin typeface="Times" pitchFamily="18" charset="0"/>
            </a:endParaRPr>
          </a:p>
          <a:p>
            <a:pPr>
              <a:spcBef>
                <a:spcPct val="50000"/>
              </a:spcBef>
              <a:buClrTx/>
              <a:buSzTx/>
              <a:buFontTx/>
              <a:buNone/>
            </a:pPr>
            <a:r>
              <a:rPr lang="en-US" altLang="cs-CZ" sz="1200">
                <a:latin typeface="Times" pitchFamily="18" charset="0"/>
              </a:rPr>
              <a:t>7.</a:t>
            </a:r>
            <a:r>
              <a:rPr lang="cs-CZ" altLang="cs-CZ" sz="1200">
                <a:latin typeface="Times" pitchFamily="18" charset="0"/>
              </a:rPr>
              <a:t> dlouhá životnost</a:t>
            </a:r>
            <a:endParaRPr lang="en-US" altLang="cs-CZ" sz="1200">
              <a:latin typeface="Times" pitchFamily="18" charset="0"/>
            </a:endParaRPr>
          </a:p>
          <a:p>
            <a:pPr>
              <a:spcBef>
                <a:spcPct val="50000"/>
              </a:spcBef>
              <a:buClrTx/>
              <a:buSzTx/>
              <a:buFontTx/>
              <a:buNone/>
            </a:pPr>
            <a:r>
              <a:rPr lang="en-US" altLang="cs-CZ" sz="1200">
                <a:latin typeface="Times" pitchFamily="18" charset="0"/>
              </a:rPr>
              <a:t>8. </a:t>
            </a:r>
            <a:r>
              <a:rPr lang="cs-CZ" altLang="cs-CZ" sz="1200">
                <a:latin typeface="Times" pitchFamily="18" charset="0"/>
              </a:rPr>
              <a:t>Vysoká kvantová účinnost (</a:t>
            </a:r>
            <a:r>
              <a:rPr lang="en-US" altLang="cs-CZ" sz="1200">
                <a:latin typeface="Times" pitchFamily="18" charset="0"/>
              </a:rPr>
              <a:t>~80</a:t>
            </a:r>
            <a:r>
              <a:rPr lang="cs-CZ" altLang="cs-CZ" sz="1200">
                <a:latin typeface="Times" pitchFamily="18" charset="0"/>
              </a:rPr>
              <a:t>%)</a:t>
            </a:r>
          </a:p>
          <a:p>
            <a:pPr>
              <a:spcBef>
                <a:spcPct val="50000"/>
              </a:spcBef>
              <a:buClrTx/>
              <a:buSzTx/>
              <a:buFontTx/>
              <a:buNone/>
            </a:pPr>
            <a:r>
              <a:rPr lang="en-US" altLang="cs-CZ" sz="1200">
                <a:latin typeface="Times" pitchFamily="18" charset="0"/>
              </a:rPr>
              <a:t>9. </a:t>
            </a:r>
            <a:r>
              <a:rPr lang="cs-CZ" altLang="cs-CZ" sz="1200">
                <a:latin typeface="Times" pitchFamily="18" charset="0"/>
              </a:rPr>
              <a:t>Nepotřebuje vysoká napětí</a:t>
            </a:r>
            <a:endParaRPr lang="en-US" altLang="cs-CZ" sz="1200">
              <a:latin typeface="Times" pitchFamily="18" charset="0"/>
            </a:endParaRPr>
          </a:p>
          <a:p>
            <a:pPr>
              <a:spcBef>
                <a:spcPct val="50000"/>
              </a:spcBef>
              <a:buClrTx/>
              <a:buSzTx/>
              <a:buFontTx/>
              <a:buNone/>
            </a:pPr>
            <a:endParaRPr lang="en-US" altLang="cs-CZ" sz="1200">
              <a:latin typeface="Times" pitchFamily="18" charset="0"/>
            </a:endParaRPr>
          </a:p>
          <a:p>
            <a:pPr>
              <a:spcBef>
                <a:spcPct val="50000"/>
              </a:spcBef>
              <a:buClrTx/>
              <a:buSzTx/>
              <a:buFontTx/>
              <a:buNone/>
            </a:pPr>
            <a:r>
              <a:rPr lang="cs-CZ" altLang="cs-CZ" sz="1200">
                <a:latin typeface="Times" pitchFamily="18" charset="0"/>
              </a:rPr>
              <a:t>Nevýhody</a:t>
            </a:r>
            <a:endParaRPr lang="en-US" altLang="cs-CZ" sz="1200">
              <a:latin typeface="Times" pitchFamily="18" charset="0"/>
            </a:endParaRPr>
          </a:p>
          <a:p>
            <a:pPr>
              <a:spcBef>
                <a:spcPct val="50000"/>
              </a:spcBef>
              <a:buClrTx/>
              <a:buSzTx/>
              <a:buFontTx/>
              <a:buNone/>
            </a:pPr>
            <a:r>
              <a:rPr lang="en-US" altLang="cs-CZ" sz="1200">
                <a:latin typeface="Times" pitchFamily="18" charset="0"/>
              </a:rPr>
              <a:t>1. </a:t>
            </a:r>
            <a:r>
              <a:rPr lang="cs-CZ" altLang="cs-CZ" sz="1200">
                <a:latin typeface="Times" pitchFamily="18" charset="0"/>
              </a:rPr>
              <a:t>Malá plocha</a:t>
            </a:r>
            <a:endParaRPr lang="en-US" altLang="cs-CZ" sz="1200">
              <a:latin typeface="Times" pitchFamily="18" charset="0"/>
            </a:endParaRPr>
          </a:p>
          <a:p>
            <a:pPr>
              <a:spcBef>
                <a:spcPct val="50000"/>
              </a:spcBef>
              <a:buClrTx/>
              <a:buSzTx/>
              <a:buFontTx/>
              <a:buNone/>
            </a:pPr>
            <a:r>
              <a:rPr lang="en-US" altLang="cs-CZ" sz="1200">
                <a:latin typeface="Times" pitchFamily="18" charset="0"/>
              </a:rPr>
              <a:t>2. </a:t>
            </a:r>
            <a:r>
              <a:rPr lang="cs-CZ" altLang="cs-CZ" sz="1200">
                <a:latin typeface="Times" pitchFamily="18" charset="0"/>
              </a:rPr>
              <a:t>Nemožnost integrálního zesílení</a:t>
            </a:r>
            <a:endParaRPr lang="en-US" altLang="cs-CZ" sz="1200">
              <a:latin typeface="Times" pitchFamily="18" charset="0"/>
            </a:endParaRPr>
          </a:p>
          <a:p>
            <a:pPr>
              <a:spcBef>
                <a:spcPct val="50000"/>
              </a:spcBef>
              <a:buClrTx/>
              <a:buSzTx/>
              <a:buFontTx/>
              <a:buNone/>
            </a:pPr>
            <a:r>
              <a:rPr lang="en-US" altLang="cs-CZ" sz="1200">
                <a:latin typeface="Times" pitchFamily="18" charset="0"/>
              </a:rPr>
              <a:t>3. </a:t>
            </a:r>
            <a:r>
              <a:rPr lang="cs-CZ" altLang="cs-CZ" sz="1200">
                <a:latin typeface="Times" pitchFamily="18" charset="0"/>
              </a:rPr>
              <a:t>Mnohem nižní citlivost</a:t>
            </a:r>
            <a:endParaRPr lang="en-US" altLang="cs-CZ" sz="1200">
              <a:latin typeface="Times" pitchFamily="18" charset="0"/>
            </a:endParaRPr>
          </a:p>
          <a:p>
            <a:pPr>
              <a:spcBef>
                <a:spcPct val="50000"/>
              </a:spcBef>
              <a:buClrTx/>
              <a:buSzTx/>
              <a:buFontTx/>
              <a:buNone/>
            </a:pPr>
            <a:r>
              <a:rPr lang="en-US" altLang="cs-CZ" sz="1200">
                <a:latin typeface="Times" pitchFamily="18" charset="0"/>
              </a:rPr>
              <a:t>4. </a:t>
            </a:r>
            <a:r>
              <a:rPr lang="cs-CZ" altLang="cs-CZ" sz="1200">
                <a:latin typeface="Times" pitchFamily="18" charset="0"/>
              </a:rPr>
              <a:t>Počítání fotonů pouze u speciálních produktů</a:t>
            </a:r>
            <a:endParaRPr lang="en-US" altLang="cs-CZ" sz="1200">
              <a:latin typeface="Times" pitchFamily="18" charset="0"/>
            </a:endParaRPr>
          </a:p>
          <a:p>
            <a:pPr>
              <a:spcBef>
                <a:spcPct val="50000"/>
              </a:spcBef>
              <a:buClrTx/>
              <a:buSzTx/>
              <a:buFontTx/>
              <a:buNone/>
            </a:pPr>
            <a:r>
              <a:rPr lang="en-US" altLang="cs-CZ" sz="1200">
                <a:latin typeface="Times" pitchFamily="18" charset="0"/>
              </a:rPr>
              <a:t>5. </a:t>
            </a:r>
            <a:r>
              <a:rPr lang="cs-CZ" altLang="cs-CZ" sz="1200">
                <a:latin typeface="Times" pitchFamily="18" charset="0"/>
              </a:rPr>
              <a:t>Kratší čas odpovědi</a:t>
            </a:r>
            <a:endParaRPr lang="en-US" altLang="cs-CZ" sz="1200">
              <a:latin typeface="Times" pitchFamily="18" charset="0"/>
            </a:endParaRPr>
          </a:p>
        </p:txBody>
      </p:sp>
      <p:sp>
        <p:nvSpPr>
          <p:cNvPr id="47108" name="Rectangle 8"/>
          <p:cNvSpPr>
            <a:spLocks noChangeArrowheads="1"/>
          </p:cNvSpPr>
          <p:nvPr/>
        </p:nvSpPr>
        <p:spPr bwMode="auto">
          <a:xfrm>
            <a:off x="1042988" y="6381750"/>
            <a:ext cx="26304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latin typeface="Times" pitchFamily="18" charset="0"/>
              </a:rPr>
              <a:t>http://en.wikipedia.org/wiki/Photodiode</a:t>
            </a:r>
          </a:p>
        </p:txBody>
      </p:sp>
      <p:sp>
        <p:nvSpPr>
          <p:cNvPr id="47109" name="Rectangle 9"/>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reeform 2"/>
          <p:cNvSpPr>
            <a:spLocks/>
          </p:cNvSpPr>
          <p:nvPr/>
        </p:nvSpPr>
        <p:spPr bwMode="auto">
          <a:xfrm>
            <a:off x="7845425" y="949325"/>
            <a:ext cx="550863" cy="522288"/>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1" name="Line 3"/>
          <p:cNvSpPr>
            <a:spLocks noChangeShapeType="1"/>
          </p:cNvSpPr>
          <p:nvPr/>
        </p:nvSpPr>
        <p:spPr bwMode="auto">
          <a:xfrm>
            <a:off x="4956175" y="4005263"/>
            <a:ext cx="531813" cy="1587"/>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2" name="Line 4"/>
          <p:cNvSpPr>
            <a:spLocks noChangeShapeType="1"/>
          </p:cNvSpPr>
          <p:nvPr/>
        </p:nvSpPr>
        <p:spPr bwMode="auto">
          <a:xfrm>
            <a:off x="6500813" y="3068638"/>
            <a:ext cx="700087" cy="158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3" name="Line 5"/>
          <p:cNvSpPr>
            <a:spLocks noChangeShapeType="1"/>
          </p:cNvSpPr>
          <p:nvPr/>
        </p:nvSpPr>
        <p:spPr bwMode="auto">
          <a:xfrm>
            <a:off x="8004175" y="2319338"/>
            <a:ext cx="550863" cy="1587"/>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4" name="Freeform 6"/>
          <p:cNvSpPr>
            <a:spLocks/>
          </p:cNvSpPr>
          <p:nvPr/>
        </p:nvSpPr>
        <p:spPr bwMode="auto">
          <a:xfrm>
            <a:off x="5345113" y="3744913"/>
            <a:ext cx="550862" cy="522287"/>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5" name="Freeform 7"/>
          <p:cNvSpPr>
            <a:spLocks/>
          </p:cNvSpPr>
          <p:nvPr/>
        </p:nvSpPr>
        <p:spPr bwMode="auto">
          <a:xfrm>
            <a:off x="7105650" y="2808288"/>
            <a:ext cx="550863" cy="520700"/>
          </a:xfrm>
          <a:custGeom>
            <a:avLst/>
            <a:gdLst>
              <a:gd name="T0" fmla="*/ 0 w 347"/>
              <a:gd name="T1" fmla="*/ 0 h 328"/>
              <a:gd name="T2" fmla="*/ 2147483647 w 347"/>
              <a:gd name="T3" fmla="*/ 0 h 328"/>
              <a:gd name="T4" fmla="*/ 2147483647 w 347"/>
              <a:gd name="T5" fmla="*/ 2147483647 h 328"/>
              <a:gd name="T6" fmla="*/ 0 w 347"/>
              <a:gd name="T7" fmla="*/ 2147483647 h 328"/>
              <a:gd name="T8" fmla="*/ 0 w 347"/>
              <a:gd name="T9" fmla="*/ 0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8">
                <a:moveTo>
                  <a:pt x="0" y="0"/>
                </a:moveTo>
                <a:lnTo>
                  <a:pt x="346" y="0"/>
                </a:lnTo>
                <a:lnTo>
                  <a:pt x="346" y="327"/>
                </a:lnTo>
                <a:lnTo>
                  <a:pt x="0" y="32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6" name="Freeform 8"/>
          <p:cNvSpPr>
            <a:spLocks/>
          </p:cNvSpPr>
          <p:nvPr/>
        </p:nvSpPr>
        <p:spPr bwMode="auto">
          <a:xfrm>
            <a:off x="8488363" y="2060575"/>
            <a:ext cx="550862" cy="522288"/>
          </a:xfrm>
          <a:custGeom>
            <a:avLst/>
            <a:gdLst>
              <a:gd name="T0" fmla="*/ 0 w 347"/>
              <a:gd name="T1" fmla="*/ 0 h 329"/>
              <a:gd name="T2" fmla="*/ 2147483647 w 347"/>
              <a:gd name="T3" fmla="*/ 0 h 329"/>
              <a:gd name="T4" fmla="*/ 2147483647 w 347"/>
              <a:gd name="T5" fmla="*/ 2147483647 h 329"/>
              <a:gd name="T6" fmla="*/ 0 w 347"/>
              <a:gd name="T7" fmla="*/ 2147483647 h 329"/>
              <a:gd name="T8" fmla="*/ 0 w 347"/>
              <a:gd name="T9" fmla="*/ 0 h 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7" h="329">
                <a:moveTo>
                  <a:pt x="0" y="0"/>
                </a:moveTo>
                <a:lnTo>
                  <a:pt x="346" y="0"/>
                </a:lnTo>
                <a:lnTo>
                  <a:pt x="346" y="328"/>
                </a:lnTo>
                <a:lnTo>
                  <a:pt x="0" y="32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7" name="Freeform 9"/>
          <p:cNvSpPr>
            <a:spLocks/>
          </p:cNvSpPr>
          <p:nvPr/>
        </p:nvSpPr>
        <p:spPr bwMode="auto">
          <a:xfrm>
            <a:off x="7851775" y="809625"/>
            <a:ext cx="698500" cy="661988"/>
          </a:xfrm>
          <a:custGeom>
            <a:avLst/>
            <a:gdLst>
              <a:gd name="T0" fmla="*/ 0 w 440"/>
              <a:gd name="T1" fmla="*/ 2147483647 h 417"/>
              <a:gd name="T2" fmla="*/ 2147483647 w 440"/>
              <a:gd name="T3" fmla="*/ 0 h 417"/>
              <a:gd name="T4" fmla="*/ 2147483647 w 440"/>
              <a:gd name="T5" fmla="*/ 0 h 417"/>
              <a:gd name="T6" fmla="*/ 2147483647 w 440"/>
              <a:gd name="T7" fmla="*/ 2147483647 h 417"/>
              <a:gd name="T8" fmla="*/ 2147483647 w 440"/>
              <a:gd name="T9" fmla="*/ 2147483647 h 417"/>
              <a:gd name="T10" fmla="*/ 2147483647 w 440"/>
              <a:gd name="T11" fmla="*/ 2147483647 h 417"/>
              <a:gd name="T12" fmla="*/ 2147483647 w 440"/>
              <a:gd name="T13" fmla="*/ 2147483647 h 417"/>
              <a:gd name="T14" fmla="*/ 0 w 440"/>
              <a:gd name="T15" fmla="*/ 2147483647 h 4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0" h="417">
                <a:moveTo>
                  <a:pt x="0" y="88"/>
                </a:moveTo>
                <a:lnTo>
                  <a:pt x="132" y="0"/>
                </a:lnTo>
                <a:lnTo>
                  <a:pt x="439" y="0"/>
                </a:lnTo>
                <a:lnTo>
                  <a:pt x="439" y="326"/>
                </a:lnTo>
                <a:lnTo>
                  <a:pt x="342" y="416"/>
                </a:lnTo>
                <a:lnTo>
                  <a:pt x="342" y="88"/>
                </a:lnTo>
                <a:lnTo>
                  <a:pt x="8" y="88"/>
                </a:lnTo>
                <a:lnTo>
                  <a:pt x="0" y="88"/>
                </a:lnTo>
              </a:path>
            </a:pathLst>
          </a:custGeom>
          <a:solidFill>
            <a:srgbClr val="FF000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8" name="Line 10"/>
          <p:cNvSpPr>
            <a:spLocks noChangeShapeType="1"/>
          </p:cNvSpPr>
          <p:nvPr/>
        </p:nvSpPr>
        <p:spPr bwMode="auto">
          <a:xfrm flipH="1">
            <a:off x="8402638" y="809625"/>
            <a:ext cx="152400" cy="1349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39" name="Oval 11"/>
          <p:cNvSpPr>
            <a:spLocks noChangeArrowheads="1"/>
          </p:cNvSpPr>
          <p:nvPr/>
        </p:nvSpPr>
        <p:spPr bwMode="auto">
          <a:xfrm>
            <a:off x="8081963" y="1146175"/>
            <a:ext cx="92075" cy="92075"/>
          </a:xfrm>
          <a:prstGeom prst="ellipse">
            <a:avLst/>
          </a:prstGeom>
          <a:solidFill>
            <a:srgbClr val="C1C1C1"/>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0" name="Line 12"/>
          <p:cNvSpPr>
            <a:spLocks noChangeShapeType="1"/>
          </p:cNvSpPr>
          <p:nvPr/>
        </p:nvSpPr>
        <p:spPr bwMode="auto">
          <a:xfrm flipV="1">
            <a:off x="7351713" y="1209675"/>
            <a:ext cx="781050" cy="417513"/>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1" name="Oval 13"/>
          <p:cNvSpPr>
            <a:spLocks noChangeArrowheads="1"/>
          </p:cNvSpPr>
          <p:nvPr/>
        </p:nvSpPr>
        <p:spPr bwMode="auto">
          <a:xfrm>
            <a:off x="7177088" y="1373188"/>
            <a:ext cx="355600" cy="479425"/>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2" name="Line 14"/>
          <p:cNvSpPr>
            <a:spLocks noChangeShapeType="1"/>
          </p:cNvSpPr>
          <p:nvPr/>
        </p:nvSpPr>
        <p:spPr bwMode="auto">
          <a:xfrm flipV="1">
            <a:off x="6121400" y="1627188"/>
            <a:ext cx="1230313" cy="64135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3" name="Oval 15"/>
          <p:cNvSpPr>
            <a:spLocks noChangeArrowheads="1"/>
          </p:cNvSpPr>
          <p:nvPr/>
        </p:nvSpPr>
        <p:spPr bwMode="auto">
          <a:xfrm>
            <a:off x="5929313" y="2052638"/>
            <a:ext cx="317500" cy="4984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4" name="Line 16"/>
          <p:cNvSpPr>
            <a:spLocks noChangeShapeType="1"/>
          </p:cNvSpPr>
          <p:nvPr/>
        </p:nvSpPr>
        <p:spPr bwMode="auto">
          <a:xfrm flipV="1">
            <a:off x="4549775" y="2268538"/>
            <a:ext cx="1571625" cy="800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5" name="Line 17"/>
          <p:cNvSpPr>
            <a:spLocks noChangeShapeType="1"/>
          </p:cNvSpPr>
          <p:nvPr/>
        </p:nvSpPr>
        <p:spPr bwMode="auto">
          <a:xfrm flipV="1">
            <a:off x="4645025" y="2320925"/>
            <a:ext cx="1514475" cy="798513"/>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6" name="Oval 18"/>
          <p:cNvSpPr>
            <a:spLocks noChangeArrowheads="1"/>
          </p:cNvSpPr>
          <p:nvPr/>
        </p:nvSpPr>
        <p:spPr bwMode="auto">
          <a:xfrm>
            <a:off x="4405313" y="2814638"/>
            <a:ext cx="317500" cy="498475"/>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47" name="Line 19"/>
          <p:cNvSpPr>
            <a:spLocks noChangeShapeType="1"/>
          </p:cNvSpPr>
          <p:nvPr/>
        </p:nvSpPr>
        <p:spPr bwMode="auto">
          <a:xfrm flipV="1">
            <a:off x="3054350" y="3157538"/>
            <a:ext cx="1533525" cy="777875"/>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8" name="Rectangle 20"/>
          <p:cNvSpPr>
            <a:spLocks noChangeArrowheads="1"/>
          </p:cNvSpPr>
          <p:nvPr/>
        </p:nvSpPr>
        <p:spPr bwMode="auto">
          <a:xfrm>
            <a:off x="5310188" y="3844925"/>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49" name="Rectangle 21"/>
          <p:cNvSpPr>
            <a:spLocks noChangeArrowheads="1"/>
          </p:cNvSpPr>
          <p:nvPr/>
        </p:nvSpPr>
        <p:spPr bwMode="auto">
          <a:xfrm>
            <a:off x="7051675" y="2889250"/>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0" name="Rectangle 22"/>
          <p:cNvSpPr>
            <a:spLocks noChangeArrowheads="1"/>
          </p:cNvSpPr>
          <p:nvPr/>
        </p:nvSpPr>
        <p:spPr bwMode="auto">
          <a:xfrm>
            <a:off x="8453438" y="2122488"/>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1" name="Rectangle 23"/>
          <p:cNvSpPr>
            <a:spLocks noChangeArrowheads="1"/>
          </p:cNvSpPr>
          <p:nvPr/>
        </p:nvSpPr>
        <p:spPr bwMode="auto">
          <a:xfrm>
            <a:off x="7847013" y="901700"/>
            <a:ext cx="612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rgbClr val="000000"/>
                </a:solidFill>
              </a:rPr>
              <a:t>PMT</a:t>
            </a:r>
          </a:p>
        </p:txBody>
      </p:sp>
      <p:sp>
        <p:nvSpPr>
          <p:cNvPr id="48152" name="Rectangle 24"/>
          <p:cNvSpPr>
            <a:spLocks noChangeArrowheads="1"/>
          </p:cNvSpPr>
          <p:nvPr/>
        </p:nvSpPr>
        <p:spPr bwMode="auto">
          <a:xfrm>
            <a:off x="3887788" y="215265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Dichroic</a:t>
            </a:r>
          </a:p>
        </p:txBody>
      </p:sp>
      <p:sp>
        <p:nvSpPr>
          <p:cNvPr id="48153" name="Rectangle 25"/>
          <p:cNvSpPr>
            <a:spLocks noChangeArrowheads="1"/>
          </p:cNvSpPr>
          <p:nvPr/>
        </p:nvSpPr>
        <p:spPr bwMode="auto">
          <a:xfrm>
            <a:off x="4002088" y="2371725"/>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Filters</a:t>
            </a:r>
          </a:p>
        </p:txBody>
      </p:sp>
      <p:sp>
        <p:nvSpPr>
          <p:cNvPr id="48154" name="Freeform 26"/>
          <p:cNvSpPr>
            <a:spLocks/>
          </p:cNvSpPr>
          <p:nvPr/>
        </p:nvSpPr>
        <p:spPr bwMode="auto">
          <a:xfrm>
            <a:off x="7105650" y="2725738"/>
            <a:ext cx="633413" cy="606425"/>
          </a:xfrm>
          <a:custGeom>
            <a:avLst/>
            <a:gdLst>
              <a:gd name="T0" fmla="*/ 0 w 399"/>
              <a:gd name="T1" fmla="*/ 2147483647 h 382"/>
              <a:gd name="T2" fmla="*/ 2147483647 w 399"/>
              <a:gd name="T3" fmla="*/ 0 h 382"/>
              <a:gd name="T4" fmla="*/ 2147483647 w 399"/>
              <a:gd name="T5" fmla="*/ 0 h 382"/>
              <a:gd name="T6" fmla="*/ 2147483647 w 399"/>
              <a:gd name="T7" fmla="*/ 2147483647 h 382"/>
              <a:gd name="T8" fmla="*/ 2147483647 w 399"/>
              <a:gd name="T9" fmla="*/ 2147483647 h 382"/>
              <a:gd name="T10" fmla="*/ 2147483647 w 399"/>
              <a:gd name="T11" fmla="*/ 2147483647 h 382"/>
              <a:gd name="T12" fmla="*/ 0 w 399"/>
              <a:gd name="T13" fmla="*/ 2147483647 h 3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2">
                <a:moveTo>
                  <a:pt x="0" y="48"/>
                </a:moveTo>
                <a:lnTo>
                  <a:pt x="58" y="0"/>
                </a:lnTo>
                <a:lnTo>
                  <a:pt x="398" y="0"/>
                </a:lnTo>
                <a:lnTo>
                  <a:pt x="398" y="325"/>
                </a:lnTo>
                <a:lnTo>
                  <a:pt x="348" y="381"/>
                </a:lnTo>
                <a:lnTo>
                  <a:pt x="348" y="48"/>
                </a:lnTo>
                <a:lnTo>
                  <a:pt x="0" y="48"/>
                </a:lnTo>
              </a:path>
            </a:pathLst>
          </a:custGeom>
          <a:solidFill>
            <a:srgbClr val="04D665"/>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5" name="Line 27"/>
          <p:cNvSpPr>
            <a:spLocks noChangeShapeType="1"/>
          </p:cNvSpPr>
          <p:nvPr/>
        </p:nvSpPr>
        <p:spPr bwMode="auto">
          <a:xfrm flipH="1">
            <a:off x="7653338" y="2725738"/>
            <a:ext cx="84137"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6" name="Freeform 28"/>
          <p:cNvSpPr>
            <a:spLocks/>
          </p:cNvSpPr>
          <p:nvPr/>
        </p:nvSpPr>
        <p:spPr bwMode="auto">
          <a:xfrm>
            <a:off x="5354638" y="3652838"/>
            <a:ext cx="633412" cy="608012"/>
          </a:xfrm>
          <a:custGeom>
            <a:avLst/>
            <a:gdLst>
              <a:gd name="T0" fmla="*/ 0 w 399"/>
              <a:gd name="T1" fmla="*/ 2147483647 h 383"/>
              <a:gd name="T2" fmla="*/ 2147483647 w 399"/>
              <a:gd name="T3" fmla="*/ 0 h 383"/>
              <a:gd name="T4" fmla="*/ 2147483647 w 399"/>
              <a:gd name="T5" fmla="*/ 0 h 383"/>
              <a:gd name="T6" fmla="*/ 2147483647 w 399"/>
              <a:gd name="T7" fmla="*/ 2147483647 h 383"/>
              <a:gd name="T8" fmla="*/ 2147483647 w 399"/>
              <a:gd name="T9" fmla="*/ 2147483647 h 383"/>
              <a:gd name="T10" fmla="*/ 2147483647 w 399"/>
              <a:gd name="T11" fmla="*/ 2147483647 h 383"/>
              <a:gd name="T12" fmla="*/ 0 w 399"/>
              <a:gd name="T13" fmla="*/ 2147483647 h 3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3">
                <a:moveTo>
                  <a:pt x="0" y="49"/>
                </a:moveTo>
                <a:lnTo>
                  <a:pt x="58" y="0"/>
                </a:lnTo>
                <a:lnTo>
                  <a:pt x="398" y="0"/>
                </a:lnTo>
                <a:lnTo>
                  <a:pt x="398" y="326"/>
                </a:lnTo>
                <a:lnTo>
                  <a:pt x="347" y="382"/>
                </a:lnTo>
                <a:lnTo>
                  <a:pt x="347" y="49"/>
                </a:lnTo>
                <a:lnTo>
                  <a:pt x="0" y="49"/>
                </a:lnTo>
              </a:path>
            </a:pathLst>
          </a:custGeom>
          <a:solidFill>
            <a:srgbClr val="00A9E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7" name="Line 29"/>
          <p:cNvSpPr>
            <a:spLocks noChangeShapeType="1"/>
          </p:cNvSpPr>
          <p:nvPr/>
        </p:nvSpPr>
        <p:spPr bwMode="auto">
          <a:xfrm>
            <a:off x="6159500" y="2320925"/>
            <a:ext cx="1885950" cy="1588"/>
          </a:xfrm>
          <a:prstGeom prst="line">
            <a:avLst/>
          </a:prstGeom>
          <a:noFill/>
          <a:ln w="508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8" name="Line 30"/>
          <p:cNvSpPr>
            <a:spLocks noChangeShapeType="1"/>
          </p:cNvSpPr>
          <p:nvPr/>
        </p:nvSpPr>
        <p:spPr bwMode="auto">
          <a:xfrm flipH="1">
            <a:off x="5891213" y="3662363"/>
            <a:ext cx="85725"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9" name="Freeform 31"/>
          <p:cNvSpPr>
            <a:spLocks/>
          </p:cNvSpPr>
          <p:nvPr/>
        </p:nvSpPr>
        <p:spPr bwMode="auto">
          <a:xfrm>
            <a:off x="8488363" y="1978025"/>
            <a:ext cx="633412" cy="608013"/>
          </a:xfrm>
          <a:custGeom>
            <a:avLst/>
            <a:gdLst>
              <a:gd name="T0" fmla="*/ 0 w 399"/>
              <a:gd name="T1" fmla="*/ 2147483647 h 383"/>
              <a:gd name="T2" fmla="*/ 2147483647 w 399"/>
              <a:gd name="T3" fmla="*/ 0 h 383"/>
              <a:gd name="T4" fmla="*/ 2147483647 w 399"/>
              <a:gd name="T5" fmla="*/ 0 h 383"/>
              <a:gd name="T6" fmla="*/ 2147483647 w 399"/>
              <a:gd name="T7" fmla="*/ 2147483647 h 383"/>
              <a:gd name="T8" fmla="*/ 2147483647 w 399"/>
              <a:gd name="T9" fmla="*/ 2147483647 h 383"/>
              <a:gd name="T10" fmla="*/ 2147483647 w 399"/>
              <a:gd name="T11" fmla="*/ 2147483647 h 383"/>
              <a:gd name="T12" fmla="*/ 0 w 399"/>
              <a:gd name="T13" fmla="*/ 2147483647 h 3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9" h="383">
                <a:moveTo>
                  <a:pt x="0" y="49"/>
                </a:moveTo>
                <a:lnTo>
                  <a:pt x="58" y="0"/>
                </a:lnTo>
                <a:lnTo>
                  <a:pt x="398" y="0"/>
                </a:lnTo>
                <a:lnTo>
                  <a:pt x="398" y="325"/>
                </a:lnTo>
                <a:lnTo>
                  <a:pt x="348" y="382"/>
                </a:lnTo>
                <a:lnTo>
                  <a:pt x="348" y="49"/>
                </a:lnTo>
                <a:lnTo>
                  <a:pt x="0" y="49"/>
                </a:lnTo>
              </a:path>
            </a:pathLst>
          </a:custGeom>
          <a:solidFill>
            <a:srgbClr val="FFFF00"/>
          </a:solidFill>
          <a:ln w="12700" cap="rnd"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0" name="Line 32"/>
          <p:cNvSpPr>
            <a:spLocks noChangeShapeType="1"/>
          </p:cNvSpPr>
          <p:nvPr/>
        </p:nvSpPr>
        <p:spPr bwMode="auto">
          <a:xfrm flipH="1">
            <a:off x="9034463" y="1978025"/>
            <a:ext cx="85725" cy="825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1" name="Oval 33"/>
          <p:cNvSpPr>
            <a:spLocks noChangeArrowheads="1"/>
          </p:cNvSpPr>
          <p:nvPr/>
        </p:nvSpPr>
        <p:spPr bwMode="auto">
          <a:xfrm>
            <a:off x="6543675" y="2797175"/>
            <a:ext cx="204788"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2" name="Oval 34"/>
          <p:cNvSpPr>
            <a:spLocks noChangeArrowheads="1"/>
          </p:cNvSpPr>
          <p:nvPr/>
        </p:nvSpPr>
        <p:spPr bwMode="auto">
          <a:xfrm>
            <a:off x="4687888" y="3716338"/>
            <a:ext cx="204787"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3" name="Line 35"/>
          <p:cNvSpPr>
            <a:spLocks noChangeShapeType="1"/>
          </p:cNvSpPr>
          <p:nvPr/>
        </p:nvSpPr>
        <p:spPr bwMode="auto">
          <a:xfrm>
            <a:off x="4625975" y="3068638"/>
            <a:ext cx="1962150" cy="158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4" name="Line 36"/>
          <p:cNvSpPr>
            <a:spLocks noChangeShapeType="1"/>
          </p:cNvSpPr>
          <p:nvPr/>
        </p:nvSpPr>
        <p:spPr bwMode="auto">
          <a:xfrm flipV="1">
            <a:off x="3035300" y="3068638"/>
            <a:ext cx="1590675" cy="833437"/>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5" name="Line 37"/>
          <p:cNvSpPr>
            <a:spLocks noChangeShapeType="1"/>
          </p:cNvSpPr>
          <p:nvPr/>
        </p:nvSpPr>
        <p:spPr bwMode="auto">
          <a:xfrm flipV="1">
            <a:off x="2921000" y="3084513"/>
            <a:ext cx="1552575" cy="800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6" name="Oval 38"/>
          <p:cNvSpPr>
            <a:spLocks noChangeArrowheads="1"/>
          </p:cNvSpPr>
          <p:nvPr/>
        </p:nvSpPr>
        <p:spPr bwMode="auto">
          <a:xfrm>
            <a:off x="2852738" y="3629025"/>
            <a:ext cx="317500" cy="500063"/>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67" name="Line 39"/>
          <p:cNvSpPr>
            <a:spLocks noChangeShapeType="1"/>
          </p:cNvSpPr>
          <p:nvPr/>
        </p:nvSpPr>
        <p:spPr bwMode="auto">
          <a:xfrm flipV="1">
            <a:off x="1598613" y="3998913"/>
            <a:ext cx="1446212" cy="750887"/>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8" name="Line 40"/>
          <p:cNvSpPr>
            <a:spLocks noChangeShapeType="1"/>
          </p:cNvSpPr>
          <p:nvPr/>
        </p:nvSpPr>
        <p:spPr bwMode="auto">
          <a:xfrm flipV="1">
            <a:off x="1471613" y="3903663"/>
            <a:ext cx="1558925" cy="803275"/>
          </a:xfrm>
          <a:prstGeom prst="line">
            <a:avLst/>
          </a:prstGeom>
          <a:noFill/>
          <a:ln w="50800">
            <a:solidFill>
              <a:srgbClr val="04D665"/>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9" name="Freeform 41"/>
          <p:cNvSpPr>
            <a:spLocks/>
          </p:cNvSpPr>
          <p:nvPr/>
        </p:nvSpPr>
        <p:spPr bwMode="auto">
          <a:xfrm>
            <a:off x="1514475" y="3943350"/>
            <a:ext cx="1550988" cy="800100"/>
          </a:xfrm>
          <a:custGeom>
            <a:avLst/>
            <a:gdLst>
              <a:gd name="T0" fmla="*/ 0 w 977"/>
              <a:gd name="T1" fmla="*/ 2147483647 h 504"/>
              <a:gd name="T2" fmla="*/ 2147483647 w 977"/>
              <a:gd name="T3" fmla="*/ 0 h 504"/>
              <a:gd name="T4" fmla="*/ 2147483647 w 977"/>
              <a:gd name="T5" fmla="*/ 2147483647 h 504"/>
              <a:gd name="T6" fmla="*/ 0 60000 65536"/>
              <a:gd name="T7" fmla="*/ 0 60000 65536"/>
              <a:gd name="T8" fmla="*/ 0 60000 65536"/>
            </a:gdLst>
            <a:ahLst/>
            <a:cxnLst>
              <a:cxn ang="T6">
                <a:pos x="T0" y="T1"/>
              </a:cxn>
              <a:cxn ang="T7">
                <a:pos x="T2" y="T3"/>
              </a:cxn>
              <a:cxn ang="T8">
                <a:pos x="T4" y="T5"/>
              </a:cxn>
            </a:cxnLst>
            <a:rect l="0" t="0" r="r" b="b"/>
            <a:pathLst>
              <a:path w="977" h="504">
                <a:moveTo>
                  <a:pt x="0" y="503"/>
                </a:moveTo>
                <a:lnTo>
                  <a:pt x="976" y="0"/>
                </a:lnTo>
                <a:lnTo>
                  <a:pt x="972" y="9"/>
                </a:lnTo>
              </a:path>
            </a:pathLst>
          </a:custGeom>
          <a:noFill/>
          <a:ln w="50800" cap="rnd" cmpd="sng">
            <a:solidFill>
              <a:srgbClr val="FFFF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0" name="Line 42"/>
          <p:cNvSpPr>
            <a:spLocks noChangeShapeType="1"/>
          </p:cNvSpPr>
          <p:nvPr/>
        </p:nvSpPr>
        <p:spPr bwMode="auto">
          <a:xfrm flipH="1">
            <a:off x="971550" y="4718050"/>
            <a:ext cx="6778625" cy="1588"/>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1" name="Rectangle 43"/>
          <p:cNvSpPr>
            <a:spLocks noChangeArrowheads="1"/>
          </p:cNvSpPr>
          <p:nvPr/>
        </p:nvSpPr>
        <p:spPr bwMode="auto">
          <a:xfrm>
            <a:off x="6029325" y="3336925"/>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Bandpass</a:t>
            </a:r>
          </a:p>
        </p:txBody>
      </p:sp>
      <p:sp>
        <p:nvSpPr>
          <p:cNvPr id="48172" name="Rectangle 44"/>
          <p:cNvSpPr>
            <a:spLocks noChangeArrowheads="1"/>
          </p:cNvSpPr>
          <p:nvPr/>
        </p:nvSpPr>
        <p:spPr bwMode="auto">
          <a:xfrm>
            <a:off x="6200775" y="3556000"/>
            <a:ext cx="86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Filters</a:t>
            </a:r>
          </a:p>
        </p:txBody>
      </p:sp>
      <p:sp>
        <p:nvSpPr>
          <p:cNvPr id="48173" name="Rectangle 45"/>
          <p:cNvSpPr>
            <a:spLocks noChangeArrowheads="1"/>
          </p:cNvSpPr>
          <p:nvPr/>
        </p:nvSpPr>
        <p:spPr bwMode="auto">
          <a:xfrm>
            <a:off x="2725738" y="0"/>
            <a:ext cx="63515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chemeClr val="tx2"/>
                </a:solidFill>
                <a:latin typeface="Century Gothic" pitchFamily="34" charset="0"/>
              </a:rPr>
              <a:t>Example Channel Layout for Laser-based Flow Cytometry</a:t>
            </a:r>
            <a:endParaRPr lang="cs-CZ" altLang="cs-CZ" sz="2800" b="1">
              <a:solidFill>
                <a:schemeClr val="tx2"/>
              </a:solidFill>
              <a:latin typeface="Century Gothic CE" charset="-18"/>
            </a:endParaRPr>
          </a:p>
        </p:txBody>
      </p:sp>
      <p:sp>
        <p:nvSpPr>
          <p:cNvPr id="48174" name="Freeform 46"/>
          <p:cNvSpPr>
            <a:spLocks/>
          </p:cNvSpPr>
          <p:nvPr/>
        </p:nvSpPr>
        <p:spPr bwMode="auto">
          <a:xfrm>
            <a:off x="6705600" y="4510088"/>
            <a:ext cx="1895475" cy="452437"/>
          </a:xfrm>
          <a:custGeom>
            <a:avLst/>
            <a:gdLst>
              <a:gd name="T0" fmla="*/ 0 w 1194"/>
              <a:gd name="T1" fmla="*/ 0 h 285"/>
              <a:gd name="T2" fmla="*/ 2147483647 w 1194"/>
              <a:gd name="T3" fmla="*/ 0 h 285"/>
              <a:gd name="T4" fmla="*/ 2147483647 w 1194"/>
              <a:gd name="T5" fmla="*/ 2147483647 h 285"/>
              <a:gd name="T6" fmla="*/ 0 w 1194"/>
              <a:gd name="T7" fmla="*/ 2147483647 h 285"/>
              <a:gd name="T8" fmla="*/ 0 w 1194"/>
              <a:gd name="T9" fmla="*/ 0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4" h="285">
                <a:moveTo>
                  <a:pt x="0" y="0"/>
                </a:moveTo>
                <a:lnTo>
                  <a:pt x="1193" y="0"/>
                </a:lnTo>
                <a:lnTo>
                  <a:pt x="1193" y="284"/>
                </a:lnTo>
                <a:lnTo>
                  <a:pt x="0" y="284"/>
                </a:lnTo>
                <a:lnTo>
                  <a:pt x="0" y="0"/>
                </a:lnTo>
              </a:path>
            </a:pathLst>
          </a:custGeom>
          <a:solidFill>
            <a:srgbClr val="000000"/>
          </a:solidFill>
          <a:ln w="25400" cap="rnd" cmpd="sng">
            <a:solidFill>
              <a:srgbClr val="90909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5" name="Rectangle 47"/>
          <p:cNvSpPr>
            <a:spLocks noChangeArrowheads="1"/>
          </p:cNvSpPr>
          <p:nvPr/>
        </p:nvSpPr>
        <p:spPr bwMode="auto">
          <a:xfrm>
            <a:off x="7413625" y="4518025"/>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a:solidFill>
                  <a:srgbClr val="FFFF00"/>
                </a:solidFill>
              </a:rPr>
              <a:t>Laser </a:t>
            </a:r>
          </a:p>
        </p:txBody>
      </p:sp>
      <p:sp>
        <p:nvSpPr>
          <p:cNvPr id="48176" name="Line 48"/>
          <p:cNvSpPr>
            <a:spLocks noChangeShapeType="1"/>
          </p:cNvSpPr>
          <p:nvPr/>
        </p:nvSpPr>
        <p:spPr bwMode="auto">
          <a:xfrm flipV="1">
            <a:off x="3055938" y="4006850"/>
            <a:ext cx="1692275" cy="6350"/>
          </a:xfrm>
          <a:prstGeom prst="line">
            <a:avLst/>
          </a:prstGeom>
          <a:noFill/>
          <a:ln w="76200">
            <a:solidFill>
              <a:srgbClr val="00A9E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7" name="Rectangle 49"/>
          <p:cNvSpPr>
            <a:spLocks noChangeArrowheads="1"/>
          </p:cNvSpPr>
          <p:nvPr/>
        </p:nvSpPr>
        <p:spPr bwMode="auto">
          <a:xfrm>
            <a:off x="5480050" y="40433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1</a:t>
            </a:r>
          </a:p>
        </p:txBody>
      </p:sp>
      <p:sp>
        <p:nvSpPr>
          <p:cNvPr id="48178" name="Rectangle 50"/>
          <p:cNvSpPr>
            <a:spLocks noChangeArrowheads="1"/>
          </p:cNvSpPr>
          <p:nvPr/>
        </p:nvSpPr>
        <p:spPr bwMode="auto">
          <a:xfrm>
            <a:off x="7232650" y="3076575"/>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2</a:t>
            </a:r>
          </a:p>
        </p:txBody>
      </p:sp>
      <p:sp>
        <p:nvSpPr>
          <p:cNvPr id="48179" name="Rectangle 51"/>
          <p:cNvSpPr>
            <a:spLocks noChangeArrowheads="1"/>
          </p:cNvSpPr>
          <p:nvPr/>
        </p:nvSpPr>
        <p:spPr bwMode="auto">
          <a:xfrm>
            <a:off x="8605838" y="23368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3</a:t>
            </a:r>
          </a:p>
        </p:txBody>
      </p:sp>
      <p:sp>
        <p:nvSpPr>
          <p:cNvPr id="48180" name="Rectangle 52"/>
          <p:cNvSpPr>
            <a:spLocks noChangeArrowheads="1"/>
          </p:cNvSpPr>
          <p:nvPr/>
        </p:nvSpPr>
        <p:spPr bwMode="auto">
          <a:xfrm>
            <a:off x="8018463" y="1211263"/>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1">
                <a:solidFill>
                  <a:srgbClr val="000000"/>
                </a:solidFill>
              </a:rPr>
              <a:t>4</a:t>
            </a:r>
          </a:p>
        </p:txBody>
      </p:sp>
      <p:sp>
        <p:nvSpPr>
          <p:cNvPr id="48181" name="Rectangle 53"/>
          <p:cNvSpPr>
            <a:spLocks noChangeArrowheads="1"/>
          </p:cNvSpPr>
          <p:nvPr/>
        </p:nvSpPr>
        <p:spPr bwMode="auto">
          <a:xfrm>
            <a:off x="801688" y="2500313"/>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t>Flow cell</a:t>
            </a:r>
          </a:p>
        </p:txBody>
      </p:sp>
      <p:sp>
        <p:nvSpPr>
          <p:cNvPr id="48182" name="Oval 54"/>
          <p:cNvSpPr>
            <a:spLocks noChangeArrowheads="1"/>
          </p:cNvSpPr>
          <p:nvPr/>
        </p:nvSpPr>
        <p:spPr bwMode="auto">
          <a:xfrm>
            <a:off x="7983538" y="2014538"/>
            <a:ext cx="204787" cy="533400"/>
          </a:xfrm>
          <a:prstGeom prst="ellipse">
            <a:avLst/>
          </a:prstGeom>
          <a:pattFill prst="zigZag">
            <a:fgClr>
              <a:srgbClr val="D9D9D9"/>
            </a:fgClr>
            <a:bgClr>
              <a:srgbClr val="7494C0"/>
            </a:bgClr>
          </a:pattFill>
          <a:ln w="12700">
            <a:solidFill>
              <a:srgbClr val="5D5D5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3" name="Line 55"/>
          <p:cNvSpPr>
            <a:spLocks noChangeShapeType="1"/>
          </p:cNvSpPr>
          <p:nvPr/>
        </p:nvSpPr>
        <p:spPr bwMode="auto">
          <a:xfrm flipV="1">
            <a:off x="1390650" y="3890963"/>
            <a:ext cx="1549400" cy="798512"/>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4" name="Oval 56"/>
          <p:cNvSpPr>
            <a:spLocks noChangeArrowheads="1"/>
          </p:cNvSpPr>
          <p:nvPr/>
        </p:nvSpPr>
        <p:spPr bwMode="auto">
          <a:xfrm>
            <a:off x="1470025" y="4946650"/>
            <a:ext cx="155575" cy="22542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5" name="AutoShape 57"/>
          <p:cNvSpPr>
            <a:spLocks noChangeArrowheads="1"/>
          </p:cNvSpPr>
          <p:nvPr/>
        </p:nvSpPr>
        <p:spPr bwMode="auto">
          <a:xfrm>
            <a:off x="1477963" y="3800475"/>
            <a:ext cx="153987" cy="1095375"/>
          </a:xfrm>
          <a:prstGeom prst="roundRect">
            <a:avLst>
              <a:gd name="adj" fmla="val 12495"/>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86" name="Oval 58"/>
          <p:cNvSpPr>
            <a:spLocks noChangeArrowheads="1"/>
          </p:cNvSpPr>
          <p:nvPr/>
        </p:nvSpPr>
        <p:spPr bwMode="auto">
          <a:xfrm>
            <a:off x="1470025" y="5260975"/>
            <a:ext cx="184150" cy="18732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187" name="Group 59"/>
          <p:cNvGrpSpPr>
            <a:grpSpLocks/>
          </p:cNvGrpSpPr>
          <p:nvPr/>
        </p:nvGrpSpPr>
        <p:grpSpPr bwMode="auto">
          <a:xfrm>
            <a:off x="1497013" y="4346575"/>
            <a:ext cx="128587" cy="153988"/>
            <a:chOff x="554" y="2738"/>
            <a:chExt cx="81" cy="97"/>
          </a:xfrm>
        </p:grpSpPr>
        <p:sp>
          <p:nvSpPr>
            <p:cNvPr id="48210" name="Freeform 60"/>
            <p:cNvSpPr>
              <a:spLocks/>
            </p:cNvSpPr>
            <p:nvPr/>
          </p:nvSpPr>
          <p:spPr bwMode="auto">
            <a:xfrm>
              <a:off x="554" y="2738"/>
              <a:ext cx="81" cy="97"/>
            </a:xfrm>
            <a:custGeom>
              <a:avLst/>
              <a:gdLst>
                <a:gd name="T0" fmla="*/ 80 w 81"/>
                <a:gd name="T1" fmla="*/ 54 h 97"/>
                <a:gd name="T2" fmla="*/ 76 w 81"/>
                <a:gd name="T3" fmla="*/ 19 h 97"/>
                <a:gd name="T4" fmla="*/ 55 w 81"/>
                <a:gd name="T5" fmla="*/ 0 h 97"/>
                <a:gd name="T6" fmla="*/ 33 w 81"/>
                <a:gd name="T7" fmla="*/ 0 h 97"/>
                <a:gd name="T8" fmla="*/ 12 w 81"/>
                <a:gd name="T9" fmla="*/ 9 h 97"/>
                <a:gd name="T10" fmla="*/ 0 w 81"/>
                <a:gd name="T11" fmla="*/ 32 h 97"/>
                <a:gd name="T12" fmla="*/ 0 w 81"/>
                <a:gd name="T13" fmla="*/ 61 h 97"/>
                <a:gd name="T14" fmla="*/ 10 w 81"/>
                <a:gd name="T15" fmla="*/ 86 h 97"/>
                <a:gd name="T16" fmla="*/ 33 w 81"/>
                <a:gd name="T17" fmla="*/ 96 h 97"/>
                <a:gd name="T18" fmla="*/ 72 w 81"/>
                <a:gd name="T19" fmla="*/ 83 h 97"/>
                <a:gd name="T20" fmla="*/ 80 w 81"/>
                <a:gd name="T21" fmla="*/ 57 h 97"/>
                <a:gd name="T22" fmla="*/ 80 w 81"/>
                <a:gd name="T23" fmla="*/ 54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1" h="97">
                  <a:moveTo>
                    <a:pt x="80" y="54"/>
                  </a:moveTo>
                  <a:lnTo>
                    <a:pt x="76" y="19"/>
                  </a:lnTo>
                  <a:lnTo>
                    <a:pt x="55" y="0"/>
                  </a:lnTo>
                  <a:lnTo>
                    <a:pt x="33" y="0"/>
                  </a:lnTo>
                  <a:lnTo>
                    <a:pt x="12" y="9"/>
                  </a:lnTo>
                  <a:lnTo>
                    <a:pt x="0" y="32"/>
                  </a:lnTo>
                  <a:lnTo>
                    <a:pt x="0" y="61"/>
                  </a:lnTo>
                  <a:lnTo>
                    <a:pt x="10" y="86"/>
                  </a:lnTo>
                  <a:lnTo>
                    <a:pt x="33" y="96"/>
                  </a:lnTo>
                  <a:lnTo>
                    <a:pt x="72" y="83"/>
                  </a:lnTo>
                  <a:lnTo>
                    <a:pt x="80" y="57"/>
                  </a:lnTo>
                  <a:lnTo>
                    <a:pt x="80" y="54"/>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11" name="Freeform 61"/>
            <p:cNvSpPr>
              <a:spLocks/>
            </p:cNvSpPr>
            <p:nvPr/>
          </p:nvSpPr>
          <p:spPr bwMode="auto">
            <a:xfrm>
              <a:off x="564" y="2771"/>
              <a:ext cx="55" cy="53"/>
            </a:xfrm>
            <a:custGeom>
              <a:avLst/>
              <a:gdLst>
                <a:gd name="T0" fmla="*/ 22 w 55"/>
                <a:gd name="T1" fmla="*/ 52 h 53"/>
                <a:gd name="T2" fmla="*/ 30 w 55"/>
                <a:gd name="T3" fmla="*/ 49 h 53"/>
                <a:gd name="T4" fmla="*/ 38 w 55"/>
                <a:gd name="T5" fmla="*/ 39 h 53"/>
                <a:gd name="T6" fmla="*/ 54 w 55"/>
                <a:gd name="T7" fmla="*/ 39 h 53"/>
                <a:gd name="T8" fmla="*/ 54 w 55"/>
                <a:gd name="T9" fmla="*/ 26 h 53"/>
                <a:gd name="T10" fmla="*/ 54 w 55"/>
                <a:gd name="T11" fmla="*/ 26 h 53"/>
                <a:gd name="T12" fmla="*/ 54 w 55"/>
                <a:gd name="T13" fmla="*/ 13 h 53"/>
                <a:gd name="T14" fmla="*/ 54 w 55"/>
                <a:gd name="T15" fmla="*/ 0 h 53"/>
                <a:gd name="T16" fmla="*/ 38 w 55"/>
                <a:gd name="T17" fmla="*/ 0 h 53"/>
                <a:gd name="T18" fmla="*/ 22 w 55"/>
                <a:gd name="T19" fmla="*/ 13 h 53"/>
                <a:gd name="T20" fmla="*/ 38 w 55"/>
                <a:gd name="T21" fmla="*/ 17 h 53"/>
                <a:gd name="T22" fmla="*/ 54 w 55"/>
                <a:gd name="T23" fmla="*/ 26 h 53"/>
                <a:gd name="T24" fmla="*/ 54 w 55"/>
                <a:gd name="T25" fmla="*/ 26 h 53"/>
                <a:gd name="T26" fmla="*/ 38 w 55"/>
                <a:gd name="T27" fmla="*/ 39 h 53"/>
                <a:gd name="T28" fmla="*/ 22 w 55"/>
                <a:gd name="T29" fmla="*/ 39 h 53"/>
                <a:gd name="T30" fmla="*/ 6 w 55"/>
                <a:gd name="T31" fmla="*/ 39 h 53"/>
                <a:gd name="T32" fmla="*/ 6 w 55"/>
                <a:gd name="T33" fmla="*/ 39 h 53"/>
                <a:gd name="T34" fmla="*/ 0 w 55"/>
                <a:gd name="T35" fmla="*/ 46 h 53"/>
                <a:gd name="T36" fmla="*/ 4 w 55"/>
                <a:gd name="T37" fmla="*/ 51 h 53"/>
                <a:gd name="T38" fmla="*/ 22 w 55"/>
                <a:gd name="T39" fmla="*/ 52 h 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5" h="53">
                  <a:moveTo>
                    <a:pt x="22" y="52"/>
                  </a:moveTo>
                  <a:lnTo>
                    <a:pt x="30" y="49"/>
                  </a:lnTo>
                  <a:lnTo>
                    <a:pt x="38" y="39"/>
                  </a:lnTo>
                  <a:lnTo>
                    <a:pt x="54" y="39"/>
                  </a:lnTo>
                  <a:lnTo>
                    <a:pt x="54" y="26"/>
                  </a:lnTo>
                  <a:lnTo>
                    <a:pt x="54" y="13"/>
                  </a:lnTo>
                  <a:lnTo>
                    <a:pt x="54" y="0"/>
                  </a:lnTo>
                  <a:lnTo>
                    <a:pt x="38" y="0"/>
                  </a:lnTo>
                  <a:lnTo>
                    <a:pt x="22" y="13"/>
                  </a:lnTo>
                  <a:lnTo>
                    <a:pt x="38" y="17"/>
                  </a:lnTo>
                  <a:lnTo>
                    <a:pt x="54" y="26"/>
                  </a:lnTo>
                  <a:lnTo>
                    <a:pt x="38" y="39"/>
                  </a:lnTo>
                  <a:lnTo>
                    <a:pt x="22" y="39"/>
                  </a:lnTo>
                  <a:lnTo>
                    <a:pt x="6" y="39"/>
                  </a:lnTo>
                  <a:lnTo>
                    <a:pt x="0" y="46"/>
                  </a:lnTo>
                  <a:lnTo>
                    <a:pt x="4" y="51"/>
                  </a:lnTo>
                  <a:lnTo>
                    <a:pt x="22" y="52"/>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88" name="Group 62"/>
          <p:cNvGrpSpPr>
            <a:grpSpLocks/>
          </p:cNvGrpSpPr>
          <p:nvPr/>
        </p:nvGrpSpPr>
        <p:grpSpPr bwMode="auto">
          <a:xfrm>
            <a:off x="1512888" y="4665663"/>
            <a:ext cx="104775" cy="109537"/>
            <a:chOff x="564" y="2939"/>
            <a:chExt cx="66" cy="69"/>
          </a:xfrm>
        </p:grpSpPr>
        <p:sp>
          <p:nvSpPr>
            <p:cNvPr id="48208" name="Freeform 63"/>
            <p:cNvSpPr>
              <a:spLocks/>
            </p:cNvSpPr>
            <p:nvPr/>
          </p:nvSpPr>
          <p:spPr bwMode="auto">
            <a:xfrm>
              <a:off x="564" y="2939"/>
              <a:ext cx="66" cy="69"/>
            </a:xfrm>
            <a:custGeom>
              <a:avLst/>
              <a:gdLst>
                <a:gd name="T0" fmla="*/ 65 w 66"/>
                <a:gd name="T1" fmla="*/ 38 h 69"/>
                <a:gd name="T2" fmla="*/ 62 w 66"/>
                <a:gd name="T3" fmla="*/ 14 h 69"/>
                <a:gd name="T4" fmla="*/ 45 w 66"/>
                <a:gd name="T5" fmla="*/ 0 h 69"/>
                <a:gd name="T6" fmla="*/ 27 w 66"/>
                <a:gd name="T7" fmla="*/ 0 h 69"/>
                <a:gd name="T8" fmla="*/ 10 w 66"/>
                <a:gd name="T9" fmla="*/ 7 h 69"/>
                <a:gd name="T10" fmla="*/ 0 w 66"/>
                <a:gd name="T11" fmla="*/ 23 h 69"/>
                <a:gd name="T12" fmla="*/ 0 w 66"/>
                <a:gd name="T13" fmla="*/ 43 h 69"/>
                <a:gd name="T14" fmla="*/ 8 w 66"/>
                <a:gd name="T15" fmla="*/ 61 h 69"/>
                <a:gd name="T16" fmla="*/ 27 w 66"/>
                <a:gd name="T17" fmla="*/ 68 h 69"/>
                <a:gd name="T18" fmla="*/ 59 w 66"/>
                <a:gd name="T19" fmla="*/ 59 h 69"/>
                <a:gd name="T20" fmla="*/ 65 w 66"/>
                <a:gd name="T21" fmla="*/ 41 h 69"/>
                <a:gd name="T22" fmla="*/ 65 w 66"/>
                <a:gd name="T23" fmla="*/ 38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 h="69">
                  <a:moveTo>
                    <a:pt x="65" y="38"/>
                  </a:moveTo>
                  <a:lnTo>
                    <a:pt x="62" y="14"/>
                  </a:lnTo>
                  <a:lnTo>
                    <a:pt x="45" y="0"/>
                  </a:lnTo>
                  <a:lnTo>
                    <a:pt x="27" y="0"/>
                  </a:lnTo>
                  <a:lnTo>
                    <a:pt x="10" y="7"/>
                  </a:lnTo>
                  <a:lnTo>
                    <a:pt x="0" y="23"/>
                  </a:lnTo>
                  <a:lnTo>
                    <a:pt x="0" y="43"/>
                  </a:lnTo>
                  <a:lnTo>
                    <a:pt x="8" y="61"/>
                  </a:lnTo>
                  <a:lnTo>
                    <a:pt x="27" y="68"/>
                  </a:lnTo>
                  <a:lnTo>
                    <a:pt x="59" y="59"/>
                  </a:lnTo>
                  <a:lnTo>
                    <a:pt x="65" y="41"/>
                  </a:lnTo>
                  <a:lnTo>
                    <a:pt x="65" y="38"/>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9" name="Oval 64"/>
            <p:cNvSpPr>
              <a:spLocks noChangeArrowheads="1"/>
            </p:cNvSpPr>
            <p:nvPr/>
          </p:nvSpPr>
          <p:spPr bwMode="auto">
            <a:xfrm>
              <a:off x="588" y="2960"/>
              <a:ext cx="37" cy="43"/>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nvGrpSpPr>
          <p:cNvPr id="48189" name="Group 65"/>
          <p:cNvGrpSpPr>
            <a:grpSpLocks/>
          </p:cNvGrpSpPr>
          <p:nvPr/>
        </p:nvGrpSpPr>
        <p:grpSpPr bwMode="auto">
          <a:xfrm>
            <a:off x="1465263" y="5497513"/>
            <a:ext cx="173037" cy="158750"/>
            <a:chOff x="534" y="3463"/>
            <a:chExt cx="109" cy="100"/>
          </a:xfrm>
        </p:grpSpPr>
        <p:sp>
          <p:nvSpPr>
            <p:cNvPr id="48204" name="Oval 66"/>
            <p:cNvSpPr>
              <a:spLocks noChangeArrowheads="1"/>
            </p:cNvSpPr>
            <p:nvPr/>
          </p:nvSpPr>
          <p:spPr bwMode="auto">
            <a:xfrm>
              <a:off x="534" y="3463"/>
              <a:ext cx="109" cy="100"/>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205" name="Group 67"/>
            <p:cNvGrpSpPr>
              <a:grpSpLocks/>
            </p:cNvGrpSpPr>
            <p:nvPr/>
          </p:nvGrpSpPr>
          <p:grpSpPr bwMode="auto">
            <a:xfrm>
              <a:off x="562" y="3486"/>
              <a:ext cx="64" cy="64"/>
              <a:chOff x="562" y="3486"/>
              <a:chExt cx="64" cy="64"/>
            </a:xfrm>
          </p:grpSpPr>
          <p:sp>
            <p:nvSpPr>
              <p:cNvPr id="48206" name="Freeform 68"/>
              <p:cNvSpPr>
                <a:spLocks/>
              </p:cNvSpPr>
              <p:nvPr/>
            </p:nvSpPr>
            <p:spPr bwMode="auto">
              <a:xfrm>
                <a:off x="562" y="3486"/>
                <a:ext cx="64" cy="64"/>
              </a:xfrm>
              <a:custGeom>
                <a:avLst/>
                <a:gdLst>
                  <a:gd name="T0" fmla="*/ 63 w 64"/>
                  <a:gd name="T1" fmla="*/ 36 h 64"/>
                  <a:gd name="T2" fmla="*/ 60 w 64"/>
                  <a:gd name="T3" fmla="*/ 13 h 64"/>
                  <a:gd name="T4" fmla="*/ 44 w 64"/>
                  <a:gd name="T5" fmla="*/ 0 h 64"/>
                  <a:gd name="T6" fmla="*/ 26 w 64"/>
                  <a:gd name="T7" fmla="*/ 0 h 64"/>
                  <a:gd name="T8" fmla="*/ 10 w 64"/>
                  <a:gd name="T9" fmla="*/ 6 h 64"/>
                  <a:gd name="T10" fmla="*/ 0 w 64"/>
                  <a:gd name="T11" fmla="*/ 21 h 64"/>
                  <a:gd name="T12" fmla="*/ 0 w 64"/>
                  <a:gd name="T13" fmla="*/ 40 h 64"/>
                  <a:gd name="T14" fmla="*/ 8 w 64"/>
                  <a:gd name="T15" fmla="*/ 57 h 64"/>
                  <a:gd name="T16" fmla="*/ 26 w 64"/>
                  <a:gd name="T17" fmla="*/ 63 h 64"/>
                  <a:gd name="T18" fmla="*/ 57 w 64"/>
                  <a:gd name="T19" fmla="*/ 55 h 64"/>
                  <a:gd name="T20" fmla="*/ 63 w 64"/>
                  <a:gd name="T21" fmla="*/ 38 h 64"/>
                  <a:gd name="T22" fmla="*/ 63 w 64"/>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64">
                    <a:moveTo>
                      <a:pt x="63" y="36"/>
                    </a:moveTo>
                    <a:lnTo>
                      <a:pt x="60" y="13"/>
                    </a:lnTo>
                    <a:lnTo>
                      <a:pt x="44" y="0"/>
                    </a:lnTo>
                    <a:lnTo>
                      <a:pt x="26" y="0"/>
                    </a:lnTo>
                    <a:lnTo>
                      <a:pt x="10" y="6"/>
                    </a:lnTo>
                    <a:lnTo>
                      <a:pt x="0" y="21"/>
                    </a:lnTo>
                    <a:lnTo>
                      <a:pt x="0" y="40"/>
                    </a:lnTo>
                    <a:lnTo>
                      <a:pt x="8" y="57"/>
                    </a:lnTo>
                    <a:lnTo>
                      <a:pt x="26" y="63"/>
                    </a:lnTo>
                    <a:lnTo>
                      <a:pt x="57" y="55"/>
                    </a:lnTo>
                    <a:lnTo>
                      <a:pt x="63" y="38"/>
                    </a:lnTo>
                    <a:lnTo>
                      <a:pt x="63" y="36"/>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7" name="Oval 69"/>
              <p:cNvSpPr>
                <a:spLocks noChangeArrowheads="1"/>
              </p:cNvSpPr>
              <p:nvPr/>
            </p:nvSpPr>
            <p:spPr bwMode="auto">
              <a:xfrm>
                <a:off x="583" y="3507"/>
                <a:ext cx="38" cy="38"/>
              </a:xfrm>
              <a:prstGeom prst="ellipse">
                <a:avLst/>
              </a:prstGeom>
              <a:solidFill>
                <a:srgbClr val="7144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grpSp>
      <p:grpSp>
        <p:nvGrpSpPr>
          <p:cNvPr id="48190" name="Group 70"/>
          <p:cNvGrpSpPr>
            <a:grpSpLocks/>
          </p:cNvGrpSpPr>
          <p:nvPr/>
        </p:nvGrpSpPr>
        <p:grpSpPr bwMode="auto">
          <a:xfrm>
            <a:off x="1487488" y="4965700"/>
            <a:ext cx="115887" cy="171450"/>
            <a:chOff x="548" y="3128"/>
            <a:chExt cx="73" cy="108"/>
          </a:xfrm>
        </p:grpSpPr>
        <p:sp>
          <p:nvSpPr>
            <p:cNvPr id="48202" name="Freeform 71"/>
            <p:cNvSpPr>
              <a:spLocks/>
            </p:cNvSpPr>
            <p:nvPr/>
          </p:nvSpPr>
          <p:spPr bwMode="auto">
            <a:xfrm>
              <a:off x="548" y="3128"/>
              <a:ext cx="73" cy="108"/>
            </a:xfrm>
            <a:custGeom>
              <a:avLst/>
              <a:gdLst>
                <a:gd name="T0" fmla="*/ 72 w 73"/>
                <a:gd name="T1" fmla="*/ 61 h 108"/>
                <a:gd name="T2" fmla="*/ 68 w 73"/>
                <a:gd name="T3" fmla="*/ 21 h 108"/>
                <a:gd name="T4" fmla="*/ 50 w 73"/>
                <a:gd name="T5" fmla="*/ 0 h 108"/>
                <a:gd name="T6" fmla="*/ 29 w 73"/>
                <a:gd name="T7" fmla="*/ 0 h 108"/>
                <a:gd name="T8" fmla="*/ 11 w 73"/>
                <a:gd name="T9" fmla="*/ 11 h 108"/>
                <a:gd name="T10" fmla="*/ 0 w 73"/>
                <a:gd name="T11" fmla="*/ 36 h 108"/>
                <a:gd name="T12" fmla="*/ 0 w 73"/>
                <a:gd name="T13" fmla="*/ 68 h 108"/>
                <a:gd name="T14" fmla="*/ 9 w 73"/>
                <a:gd name="T15" fmla="*/ 96 h 108"/>
                <a:gd name="T16" fmla="*/ 29 w 73"/>
                <a:gd name="T17" fmla="*/ 107 h 108"/>
                <a:gd name="T18" fmla="*/ 65 w 73"/>
                <a:gd name="T19" fmla="*/ 92 h 108"/>
                <a:gd name="T20" fmla="*/ 72 w 73"/>
                <a:gd name="T21" fmla="*/ 64 h 108"/>
                <a:gd name="T22" fmla="*/ 72 w 73"/>
                <a:gd name="T23" fmla="*/ 61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108">
                  <a:moveTo>
                    <a:pt x="72" y="61"/>
                  </a:moveTo>
                  <a:lnTo>
                    <a:pt x="68" y="21"/>
                  </a:lnTo>
                  <a:lnTo>
                    <a:pt x="50" y="0"/>
                  </a:lnTo>
                  <a:lnTo>
                    <a:pt x="29" y="0"/>
                  </a:lnTo>
                  <a:lnTo>
                    <a:pt x="11" y="11"/>
                  </a:lnTo>
                  <a:lnTo>
                    <a:pt x="0" y="36"/>
                  </a:lnTo>
                  <a:lnTo>
                    <a:pt x="0" y="68"/>
                  </a:lnTo>
                  <a:lnTo>
                    <a:pt x="9" y="96"/>
                  </a:lnTo>
                  <a:lnTo>
                    <a:pt x="29" y="107"/>
                  </a:lnTo>
                  <a:lnTo>
                    <a:pt x="65" y="92"/>
                  </a:lnTo>
                  <a:lnTo>
                    <a:pt x="72" y="64"/>
                  </a:lnTo>
                  <a:lnTo>
                    <a:pt x="72" y="61"/>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3" name="Freeform 72"/>
            <p:cNvSpPr>
              <a:spLocks/>
            </p:cNvSpPr>
            <p:nvPr/>
          </p:nvSpPr>
          <p:spPr bwMode="auto">
            <a:xfrm>
              <a:off x="578" y="3132"/>
              <a:ext cx="29" cy="99"/>
            </a:xfrm>
            <a:custGeom>
              <a:avLst/>
              <a:gdLst>
                <a:gd name="T0" fmla="*/ 14 w 29"/>
                <a:gd name="T1" fmla="*/ 0 h 99"/>
                <a:gd name="T2" fmla="*/ 28 w 29"/>
                <a:gd name="T3" fmla="*/ 25 h 99"/>
                <a:gd name="T4" fmla="*/ 28 w 29"/>
                <a:gd name="T5" fmla="*/ 49 h 99"/>
                <a:gd name="T6" fmla="*/ 28 w 29"/>
                <a:gd name="T7" fmla="*/ 74 h 99"/>
                <a:gd name="T8" fmla="*/ 28 w 29"/>
                <a:gd name="T9" fmla="*/ 74 h 99"/>
                <a:gd name="T10" fmla="*/ 14 w 29"/>
                <a:gd name="T11" fmla="*/ 98 h 99"/>
                <a:gd name="T12" fmla="*/ 0 w 29"/>
                <a:gd name="T13" fmla="*/ 98 h 99"/>
                <a:gd name="T14" fmla="*/ 0 w 29"/>
                <a:gd name="T15" fmla="*/ 74 h 99"/>
                <a:gd name="T16" fmla="*/ 0 w 29"/>
                <a:gd name="T17" fmla="*/ 74 h 99"/>
                <a:gd name="T18" fmla="*/ 14 w 29"/>
                <a:gd name="T19" fmla="*/ 49 h 99"/>
                <a:gd name="T20" fmla="*/ 0 w 29"/>
                <a:gd name="T21" fmla="*/ 49 h 99"/>
                <a:gd name="T22" fmla="*/ 0 w 29"/>
                <a:gd name="T23" fmla="*/ 0 h 99"/>
                <a:gd name="T24" fmla="*/ 0 w 29"/>
                <a:gd name="T25" fmla="*/ 0 h 99"/>
                <a:gd name="T26" fmla="*/ 14 w 29"/>
                <a:gd name="T27" fmla="*/ 0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99">
                  <a:moveTo>
                    <a:pt x="14" y="0"/>
                  </a:moveTo>
                  <a:lnTo>
                    <a:pt x="28" y="25"/>
                  </a:lnTo>
                  <a:lnTo>
                    <a:pt x="28" y="49"/>
                  </a:lnTo>
                  <a:lnTo>
                    <a:pt x="28" y="74"/>
                  </a:lnTo>
                  <a:lnTo>
                    <a:pt x="14" y="98"/>
                  </a:lnTo>
                  <a:lnTo>
                    <a:pt x="0" y="98"/>
                  </a:lnTo>
                  <a:lnTo>
                    <a:pt x="0" y="74"/>
                  </a:lnTo>
                  <a:lnTo>
                    <a:pt x="14" y="49"/>
                  </a:lnTo>
                  <a:lnTo>
                    <a:pt x="0" y="49"/>
                  </a:lnTo>
                  <a:lnTo>
                    <a:pt x="0" y="0"/>
                  </a:lnTo>
                  <a:lnTo>
                    <a:pt x="14"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91" name="Oval 73"/>
          <p:cNvSpPr>
            <a:spLocks noChangeArrowheads="1"/>
          </p:cNvSpPr>
          <p:nvPr/>
        </p:nvSpPr>
        <p:spPr bwMode="auto">
          <a:xfrm>
            <a:off x="1452563" y="5729288"/>
            <a:ext cx="184150" cy="180975"/>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2" name="Oval 74"/>
          <p:cNvSpPr>
            <a:spLocks noChangeArrowheads="1"/>
          </p:cNvSpPr>
          <p:nvPr/>
        </p:nvSpPr>
        <p:spPr bwMode="auto">
          <a:xfrm>
            <a:off x="1525588" y="5953125"/>
            <a:ext cx="196850" cy="201613"/>
          </a:xfrm>
          <a:prstGeom prst="ellipse">
            <a:avLst/>
          </a:prstGeom>
          <a:pattFill prst="lgConfetti">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48193" name="Group 75"/>
          <p:cNvGrpSpPr>
            <a:grpSpLocks/>
          </p:cNvGrpSpPr>
          <p:nvPr/>
        </p:nvGrpSpPr>
        <p:grpSpPr bwMode="auto">
          <a:xfrm>
            <a:off x="1481138" y="5772150"/>
            <a:ext cx="131762" cy="125413"/>
            <a:chOff x="544" y="3636"/>
            <a:chExt cx="83" cy="79"/>
          </a:xfrm>
        </p:grpSpPr>
        <p:sp>
          <p:nvSpPr>
            <p:cNvPr id="48200" name="Freeform 76"/>
            <p:cNvSpPr>
              <a:spLocks/>
            </p:cNvSpPr>
            <p:nvPr/>
          </p:nvSpPr>
          <p:spPr bwMode="auto">
            <a:xfrm>
              <a:off x="544" y="3636"/>
              <a:ext cx="83" cy="79"/>
            </a:xfrm>
            <a:custGeom>
              <a:avLst/>
              <a:gdLst>
                <a:gd name="T0" fmla="*/ 82 w 83"/>
                <a:gd name="T1" fmla="*/ 44 h 79"/>
                <a:gd name="T2" fmla="*/ 78 w 83"/>
                <a:gd name="T3" fmla="*/ 16 h 79"/>
                <a:gd name="T4" fmla="*/ 57 w 83"/>
                <a:gd name="T5" fmla="*/ 0 h 79"/>
                <a:gd name="T6" fmla="*/ 34 w 83"/>
                <a:gd name="T7" fmla="*/ 0 h 79"/>
                <a:gd name="T8" fmla="*/ 13 w 83"/>
                <a:gd name="T9" fmla="*/ 8 h 79"/>
                <a:gd name="T10" fmla="*/ 0 w 83"/>
                <a:gd name="T11" fmla="*/ 26 h 79"/>
                <a:gd name="T12" fmla="*/ 0 w 83"/>
                <a:gd name="T13" fmla="*/ 49 h 79"/>
                <a:gd name="T14" fmla="*/ 11 w 83"/>
                <a:gd name="T15" fmla="*/ 70 h 79"/>
                <a:gd name="T16" fmla="*/ 34 w 83"/>
                <a:gd name="T17" fmla="*/ 78 h 79"/>
                <a:gd name="T18" fmla="*/ 74 w 83"/>
                <a:gd name="T19" fmla="*/ 67 h 79"/>
                <a:gd name="T20" fmla="*/ 82 w 83"/>
                <a:gd name="T21" fmla="*/ 47 h 79"/>
                <a:gd name="T22" fmla="*/ 82 w 83"/>
                <a:gd name="T23" fmla="*/ 44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79">
                  <a:moveTo>
                    <a:pt x="82" y="44"/>
                  </a:moveTo>
                  <a:lnTo>
                    <a:pt x="78" y="16"/>
                  </a:lnTo>
                  <a:lnTo>
                    <a:pt x="57" y="0"/>
                  </a:lnTo>
                  <a:lnTo>
                    <a:pt x="34" y="0"/>
                  </a:lnTo>
                  <a:lnTo>
                    <a:pt x="13" y="8"/>
                  </a:lnTo>
                  <a:lnTo>
                    <a:pt x="0" y="26"/>
                  </a:lnTo>
                  <a:lnTo>
                    <a:pt x="0" y="49"/>
                  </a:lnTo>
                  <a:lnTo>
                    <a:pt x="11" y="70"/>
                  </a:lnTo>
                  <a:lnTo>
                    <a:pt x="34" y="78"/>
                  </a:lnTo>
                  <a:lnTo>
                    <a:pt x="74" y="67"/>
                  </a:lnTo>
                  <a:lnTo>
                    <a:pt x="82" y="47"/>
                  </a:lnTo>
                  <a:lnTo>
                    <a:pt x="82" y="44"/>
                  </a:lnTo>
                </a:path>
              </a:pathLst>
            </a:custGeom>
            <a:pattFill prst="wdUpDiag">
              <a:fgClr>
                <a:srgbClr val="74FFFF"/>
              </a:fgClr>
              <a:bgClr>
                <a:srgbClr val="C1C1C1"/>
              </a:bgClr>
            </a:patt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1" name="Freeform 77"/>
            <p:cNvSpPr>
              <a:spLocks/>
            </p:cNvSpPr>
            <p:nvPr/>
          </p:nvSpPr>
          <p:spPr bwMode="auto">
            <a:xfrm>
              <a:off x="576" y="3638"/>
              <a:ext cx="34" cy="73"/>
            </a:xfrm>
            <a:custGeom>
              <a:avLst/>
              <a:gdLst>
                <a:gd name="T0" fmla="*/ 17 w 34"/>
                <a:gd name="T1" fmla="*/ 0 h 73"/>
                <a:gd name="T2" fmla="*/ 33 w 34"/>
                <a:gd name="T3" fmla="*/ 18 h 73"/>
                <a:gd name="T4" fmla="*/ 33 w 34"/>
                <a:gd name="T5" fmla="*/ 36 h 73"/>
                <a:gd name="T6" fmla="*/ 33 w 34"/>
                <a:gd name="T7" fmla="*/ 54 h 73"/>
                <a:gd name="T8" fmla="*/ 33 w 34"/>
                <a:gd name="T9" fmla="*/ 54 h 73"/>
                <a:gd name="T10" fmla="*/ 17 w 34"/>
                <a:gd name="T11" fmla="*/ 72 h 73"/>
                <a:gd name="T12" fmla="*/ 0 w 34"/>
                <a:gd name="T13" fmla="*/ 72 h 73"/>
                <a:gd name="T14" fmla="*/ 0 w 34"/>
                <a:gd name="T15" fmla="*/ 54 h 73"/>
                <a:gd name="T16" fmla="*/ 0 w 34"/>
                <a:gd name="T17" fmla="*/ 54 h 73"/>
                <a:gd name="T18" fmla="*/ 17 w 34"/>
                <a:gd name="T19" fmla="*/ 36 h 73"/>
                <a:gd name="T20" fmla="*/ 0 w 34"/>
                <a:gd name="T21" fmla="*/ 36 h 73"/>
                <a:gd name="T22" fmla="*/ 0 w 34"/>
                <a:gd name="T23" fmla="*/ 0 h 73"/>
                <a:gd name="T24" fmla="*/ 0 w 34"/>
                <a:gd name="T25" fmla="*/ 0 h 73"/>
                <a:gd name="T26" fmla="*/ 17 w 34"/>
                <a:gd name="T27" fmla="*/ 0 h 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73">
                  <a:moveTo>
                    <a:pt x="17" y="0"/>
                  </a:moveTo>
                  <a:lnTo>
                    <a:pt x="33" y="18"/>
                  </a:lnTo>
                  <a:lnTo>
                    <a:pt x="33" y="36"/>
                  </a:lnTo>
                  <a:lnTo>
                    <a:pt x="33" y="54"/>
                  </a:lnTo>
                  <a:lnTo>
                    <a:pt x="17" y="72"/>
                  </a:lnTo>
                  <a:lnTo>
                    <a:pt x="0" y="72"/>
                  </a:lnTo>
                  <a:lnTo>
                    <a:pt x="0" y="54"/>
                  </a:lnTo>
                  <a:lnTo>
                    <a:pt x="17" y="36"/>
                  </a:lnTo>
                  <a:lnTo>
                    <a:pt x="0" y="36"/>
                  </a:lnTo>
                  <a:lnTo>
                    <a:pt x="0" y="0"/>
                  </a:lnTo>
                  <a:lnTo>
                    <a:pt x="17" y="0"/>
                  </a:lnTo>
                </a:path>
              </a:pathLst>
            </a:custGeom>
            <a:solidFill>
              <a:srgbClr val="7144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94" name="Rectangle 78"/>
          <p:cNvSpPr>
            <a:spLocks noChangeArrowheads="1"/>
          </p:cNvSpPr>
          <p:nvPr/>
        </p:nvSpPr>
        <p:spPr bwMode="auto">
          <a:xfrm>
            <a:off x="1327150" y="3046413"/>
            <a:ext cx="417513" cy="836612"/>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5" name="Freeform 79"/>
          <p:cNvSpPr>
            <a:spLocks/>
          </p:cNvSpPr>
          <p:nvPr/>
        </p:nvSpPr>
        <p:spPr bwMode="auto">
          <a:xfrm>
            <a:off x="1333500" y="3862388"/>
            <a:ext cx="414338" cy="346075"/>
          </a:xfrm>
          <a:custGeom>
            <a:avLst/>
            <a:gdLst>
              <a:gd name="T0" fmla="*/ 0 w 261"/>
              <a:gd name="T1" fmla="*/ 0 h 218"/>
              <a:gd name="T2" fmla="*/ 2147483647 w 261"/>
              <a:gd name="T3" fmla="*/ 2147483647 h 218"/>
              <a:gd name="T4" fmla="*/ 2147483647 w 261"/>
              <a:gd name="T5" fmla="*/ 2147483647 h 218"/>
              <a:gd name="T6" fmla="*/ 2147483647 w 261"/>
              <a:gd name="T7" fmla="*/ 2147483647 h 218"/>
              <a:gd name="T8" fmla="*/ 2147483647 w 261"/>
              <a:gd name="T9" fmla="*/ 2147483647 h 218"/>
              <a:gd name="T10" fmla="*/ 2147483647 w 261"/>
              <a:gd name="T11" fmla="*/ 2147483647 h 218"/>
              <a:gd name="T12" fmla="*/ 2147483647 w 261"/>
              <a:gd name="T13" fmla="*/ 2147483647 h 218"/>
              <a:gd name="T14" fmla="*/ 2147483647 w 261"/>
              <a:gd name="T15" fmla="*/ 0 h 2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1" h="218">
                <a:moveTo>
                  <a:pt x="0" y="0"/>
                </a:moveTo>
                <a:lnTo>
                  <a:pt x="38" y="216"/>
                </a:lnTo>
                <a:lnTo>
                  <a:pt x="83" y="173"/>
                </a:lnTo>
                <a:lnTo>
                  <a:pt x="113" y="163"/>
                </a:lnTo>
                <a:lnTo>
                  <a:pt x="150" y="163"/>
                </a:lnTo>
                <a:lnTo>
                  <a:pt x="189" y="179"/>
                </a:lnTo>
                <a:lnTo>
                  <a:pt x="232" y="217"/>
                </a:lnTo>
                <a:lnTo>
                  <a:pt x="260"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6" name="Rectangle 80"/>
          <p:cNvSpPr>
            <a:spLocks noChangeArrowheads="1"/>
          </p:cNvSpPr>
          <p:nvPr/>
        </p:nvSpPr>
        <p:spPr bwMode="auto">
          <a:xfrm>
            <a:off x="1244600" y="3330575"/>
            <a:ext cx="588963" cy="141288"/>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48197" name="Rectangle 81"/>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pic>
        <p:nvPicPr>
          <p:cNvPr id="48198" name="Picture 82" descr="pmt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4862513"/>
            <a:ext cx="2519363"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99" name="Picture 83" descr="DE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8" y="80963"/>
            <a:ext cx="19431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71550" y="115888"/>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defTabSz="762000" eaLnBrk="1" hangingPunct="1"/>
            <a:r>
              <a:rPr lang="en-US" altLang="cs-CZ" sz="2800" b="1" smtClean="0">
                <a:latin typeface="Tahoma" pitchFamily="34" charset="0"/>
              </a:rPr>
              <a:t>BD FACSCalibur system</a:t>
            </a:r>
            <a:endParaRPr lang="cs-CZ" altLang="cs-CZ" sz="2800" b="1" smtClean="0">
              <a:latin typeface="Tahoma" pitchFamily="34" charset="0"/>
            </a:endParaRPr>
          </a:p>
        </p:txBody>
      </p:sp>
      <p:pic>
        <p:nvPicPr>
          <p:cNvPr id="49155" name="Picture 3" descr="facs_calibur_o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052513"/>
            <a:ext cx="57975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alibu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472113" y="1341438"/>
            <a:ext cx="3492500" cy="233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7" name="Rectangle 5">
            <a:hlinkClick r:id="rId5"/>
          </p:cNvPr>
          <p:cNvSpPr>
            <a:spLocks noChangeArrowheads="1"/>
          </p:cNvSpPr>
          <p:nvPr/>
        </p:nvSpPr>
        <p:spPr bwMode="auto">
          <a:xfrm>
            <a:off x="900113" y="6237288"/>
            <a:ext cx="8243887"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Arial CE" charset="-18"/>
                <a:hlinkClick r:id="rId5"/>
              </a:rPr>
              <a:t>http://www.bdbiosciences.com/immunocytometry_systems/</a:t>
            </a:r>
            <a:endParaRPr lang="cs-CZ" altLang="cs-CZ" sz="2000" b="1">
              <a:solidFill>
                <a:schemeClr val="tx2"/>
              </a:solidFill>
              <a:latin typeface="Arial CE" charset="-18"/>
            </a:endParaRPr>
          </a:p>
        </p:txBody>
      </p:sp>
      <p:sp>
        <p:nvSpPr>
          <p:cNvPr id="49158"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71550" y="333375"/>
            <a:ext cx="7772400" cy="863600"/>
          </a:xfrm>
        </p:spPr>
        <p:txBody>
          <a:bodyPr/>
          <a:lstStyle/>
          <a:p>
            <a:pPr defTabSz="762000" eaLnBrk="1" hangingPunct="1"/>
            <a:r>
              <a:rPr lang="en-US" altLang="cs-CZ" sz="2800" b="1" smtClean="0">
                <a:latin typeface="Tahoma" pitchFamily="34" charset="0"/>
              </a:rPr>
              <a:t>BD LSR II system</a:t>
            </a:r>
            <a:endParaRPr lang="cs-CZ" altLang="cs-CZ" sz="2800" b="1" smtClean="0">
              <a:latin typeface="Tahoma" pitchFamily="34" charset="0"/>
            </a:endParaRPr>
          </a:p>
        </p:txBody>
      </p:sp>
      <p:pic>
        <p:nvPicPr>
          <p:cNvPr id="50179" name="Picture 3" descr="LSRb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0425" y="1982788"/>
            <a:ext cx="2662238" cy="180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descr="DET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88" y="3968750"/>
            <a:ext cx="24384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LSRoptics"/>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07950" y="1773238"/>
            <a:ext cx="5689600" cy="4702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2" name="Rectangle 6">
            <a:hlinkClick r:id="rId6"/>
          </p:cNvPr>
          <p:cNvSpPr>
            <a:spLocks noChangeArrowheads="1"/>
          </p:cNvSpPr>
          <p:nvPr/>
        </p:nvSpPr>
        <p:spPr bwMode="auto">
          <a:xfrm>
            <a:off x="5759450" y="6613525"/>
            <a:ext cx="299720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tx2"/>
                </a:solidFill>
                <a:latin typeface="Arial CE" charset="-18"/>
              </a:rPr>
              <a:t>http://jcsmr.anu.edu.au/facslab/facs/LSR2.html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71550" y="333375"/>
            <a:ext cx="7772400" cy="863600"/>
          </a:xfrm>
        </p:spPr>
        <p:txBody>
          <a:bodyPr/>
          <a:lstStyle/>
          <a:p>
            <a:pPr defTabSz="762000" eaLnBrk="1" hangingPunct="1"/>
            <a:r>
              <a:rPr lang="en-US" altLang="cs-CZ" sz="2800" b="1" smtClean="0">
                <a:latin typeface="Tahoma" pitchFamily="34" charset="0"/>
              </a:rPr>
              <a:t>BD </a:t>
            </a:r>
            <a:r>
              <a:rPr lang="cs-CZ" altLang="cs-CZ" sz="2800" b="1" smtClean="0">
                <a:latin typeface="Tahoma" pitchFamily="34" charset="0"/>
              </a:rPr>
              <a:t>FACSVerse</a:t>
            </a:r>
            <a:r>
              <a:rPr lang="en-US" altLang="cs-CZ" sz="2800" b="1" smtClean="0">
                <a:latin typeface="Tahoma" pitchFamily="34" charset="0"/>
              </a:rPr>
              <a:t> system</a:t>
            </a:r>
            <a:endParaRPr lang="cs-CZ" altLang="cs-CZ" sz="2800" b="1" smtClean="0">
              <a:latin typeface="Tahoma" pitchFamily="34" charset="0"/>
            </a:endParaRPr>
          </a:p>
        </p:txBody>
      </p:sp>
      <p:pic>
        <p:nvPicPr>
          <p:cNvPr id="51203" name="Picture 2" descr="https://encrypted-tbn3.gstatic.com/images?q=tbn:ANd9GcRNv0PjbLwo7NdaR6aMn3CBj6Hrs7prefIApP2UjTIlfrV8NNQ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196975"/>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484313"/>
            <a:ext cx="237172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25" y="3284538"/>
            <a:ext cx="24288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6" name="Obdélník 3">
            <a:hlinkClick r:id="rId6"/>
          </p:cNvPr>
          <p:cNvSpPr>
            <a:spLocks noChangeArrowheads="1"/>
          </p:cNvSpPr>
          <p:nvPr/>
        </p:nvSpPr>
        <p:spPr bwMode="auto">
          <a:xfrm>
            <a:off x="1331913" y="5300663"/>
            <a:ext cx="6769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http://www.bdbiosciences.com/instruments/facsverse/features/index.jsp</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altLang="cs-CZ" smtClean="0"/>
              <a:t>Aria II</a:t>
            </a:r>
          </a:p>
        </p:txBody>
      </p:sp>
      <p:pic>
        <p:nvPicPr>
          <p:cNvPr id="522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260350"/>
            <a:ext cx="3132137"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484313"/>
            <a:ext cx="6119812" cy="274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3573463"/>
            <a:ext cx="38163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5876925"/>
            <a:ext cx="97948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198688" y="1509713"/>
            <a:ext cx="6426200" cy="413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53251" name="Freeform 3"/>
          <p:cNvSpPr>
            <a:spLocks/>
          </p:cNvSpPr>
          <p:nvPr/>
        </p:nvSpPr>
        <p:spPr bwMode="auto">
          <a:xfrm>
            <a:off x="2409825" y="3006725"/>
            <a:ext cx="4273550" cy="698500"/>
          </a:xfrm>
          <a:custGeom>
            <a:avLst/>
            <a:gdLst>
              <a:gd name="T0" fmla="*/ 0 w 2692"/>
              <a:gd name="T1" fmla="*/ 0 h 440"/>
              <a:gd name="T2" fmla="*/ 2147483647 w 2692"/>
              <a:gd name="T3" fmla="*/ 0 h 440"/>
              <a:gd name="T4" fmla="*/ 2147483647 w 2692"/>
              <a:gd name="T5" fmla="*/ 2147483647 h 440"/>
              <a:gd name="T6" fmla="*/ 0 w 2692"/>
              <a:gd name="T7" fmla="*/ 2147483647 h 440"/>
              <a:gd name="T8" fmla="*/ 0 w 2692"/>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40">
                <a:moveTo>
                  <a:pt x="0" y="0"/>
                </a:moveTo>
                <a:lnTo>
                  <a:pt x="2691" y="0"/>
                </a:lnTo>
                <a:lnTo>
                  <a:pt x="2691" y="439"/>
                </a:lnTo>
                <a:lnTo>
                  <a:pt x="0" y="43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2" name="Line 4"/>
          <p:cNvSpPr>
            <a:spLocks noChangeShapeType="1"/>
          </p:cNvSpPr>
          <p:nvPr/>
        </p:nvSpPr>
        <p:spPr bwMode="auto">
          <a:xfrm>
            <a:off x="3362325" y="3013075"/>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3" name="Line 5"/>
          <p:cNvSpPr>
            <a:spLocks noChangeShapeType="1"/>
          </p:cNvSpPr>
          <p:nvPr/>
        </p:nvSpPr>
        <p:spPr bwMode="auto">
          <a:xfrm>
            <a:off x="4371975" y="300831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4" name="Line 6"/>
          <p:cNvSpPr>
            <a:spLocks noChangeShapeType="1"/>
          </p:cNvSpPr>
          <p:nvPr/>
        </p:nvSpPr>
        <p:spPr bwMode="auto">
          <a:xfrm>
            <a:off x="5383213" y="300831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5" name="Line 7"/>
          <p:cNvSpPr>
            <a:spLocks noChangeShapeType="1"/>
          </p:cNvSpPr>
          <p:nvPr/>
        </p:nvSpPr>
        <p:spPr bwMode="auto">
          <a:xfrm>
            <a:off x="6394450" y="30051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6" name="Line 8"/>
          <p:cNvSpPr>
            <a:spLocks noChangeShapeType="1"/>
          </p:cNvSpPr>
          <p:nvPr/>
        </p:nvSpPr>
        <p:spPr bwMode="auto">
          <a:xfrm>
            <a:off x="2868613"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7" name="Line 9"/>
          <p:cNvSpPr>
            <a:spLocks noChangeShapeType="1"/>
          </p:cNvSpPr>
          <p:nvPr/>
        </p:nvSpPr>
        <p:spPr bwMode="auto">
          <a:xfrm>
            <a:off x="3876675"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8" name="Line 10"/>
          <p:cNvSpPr>
            <a:spLocks noChangeShapeType="1"/>
          </p:cNvSpPr>
          <p:nvPr/>
        </p:nvSpPr>
        <p:spPr bwMode="auto">
          <a:xfrm>
            <a:off x="4884738"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9" name="Line 11"/>
          <p:cNvSpPr>
            <a:spLocks noChangeShapeType="1"/>
          </p:cNvSpPr>
          <p:nvPr/>
        </p:nvSpPr>
        <p:spPr bwMode="auto">
          <a:xfrm>
            <a:off x="5894388" y="30067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0" name="Line 12"/>
          <p:cNvSpPr>
            <a:spLocks noChangeShapeType="1"/>
          </p:cNvSpPr>
          <p:nvPr/>
        </p:nvSpPr>
        <p:spPr bwMode="auto">
          <a:xfrm>
            <a:off x="2633663"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1" name="Line 13"/>
          <p:cNvSpPr>
            <a:spLocks noChangeShapeType="1"/>
          </p:cNvSpPr>
          <p:nvPr/>
        </p:nvSpPr>
        <p:spPr bwMode="auto">
          <a:xfrm>
            <a:off x="3643313"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2" name="Line 14"/>
          <p:cNvSpPr>
            <a:spLocks noChangeShapeType="1"/>
          </p:cNvSpPr>
          <p:nvPr/>
        </p:nvSpPr>
        <p:spPr bwMode="auto">
          <a:xfrm>
            <a:off x="4651375"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3" name="Line 15"/>
          <p:cNvSpPr>
            <a:spLocks noChangeShapeType="1"/>
          </p:cNvSpPr>
          <p:nvPr/>
        </p:nvSpPr>
        <p:spPr bwMode="auto">
          <a:xfrm>
            <a:off x="5659438" y="30067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4" name="Line 16"/>
          <p:cNvSpPr>
            <a:spLocks noChangeShapeType="1"/>
          </p:cNvSpPr>
          <p:nvPr/>
        </p:nvSpPr>
        <p:spPr bwMode="auto">
          <a:xfrm>
            <a:off x="3125788" y="30130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5" name="Line 17"/>
          <p:cNvSpPr>
            <a:spLocks noChangeShapeType="1"/>
          </p:cNvSpPr>
          <p:nvPr/>
        </p:nvSpPr>
        <p:spPr bwMode="auto">
          <a:xfrm>
            <a:off x="4135438"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6" name="Line 18"/>
          <p:cNvSpPr>
            <a:spLocks noChangeShapeType="1"/>
          </p:cNvSpPr>
          <p:nvPr/>
        </p:nvSpPr>
        <p:spPr bwMode="auto">
          <a:xfrm>
            <a:off x="5145088" y="30099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7" name="Line 19"/>
          <p:cNvSpPr>
            <a:spLocks noChangeShapeType="1"/>
          </p:cNvSpPr>
          <p:nvPr/>
        </p:nvSpPr>
        <p:spPr bwMode="auto">
          <a:xfrm>
            <a:off x="6153150" y="30083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8" name="Line 20"/>
          <p:cNvSpPr>
            <a:spLocks noChangeShapeType="1"/>
          </p:cNvSpPr>
          <p:nvPr/>
        </p:nvSpPr>
        <p:spPr bwMode="auto">
          <a:xfrm>
            <a:off x="3362325" y="36766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69" name="Line 21"/>
          <p:cNvSpPr>
            <a:spLocks noChangeShapeType="1"/>
          </p:cNvSpPr>
          <p:nvPr/>
        </p:nvSpPr>
        <p:spPr bwMode="auto">
          <a:xfrm>
            <a:off x="4371975" y="367506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0" name="Line 22"/>
          <p:cNvSpPr>
            <a:spLocks noChangeShapeType="1"/>
          </p:cNvSpPr>
          <p:nvPr/>
        </p:nvSpPr>
        <p:spPr bwMode="auto">
          <a:xfrm>
            <a:off x="5383213" y="367506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1" name="Line 23"/>
          <p:cNvSpPr>
            <a:spLocks noChangeShapeType="1"/>
          </p:cNvSpPr>
          <p:nvPr/>
        </p:nvSpPr>
        <p:spPr bwMode="auto">
          <a:xfrm>
            <a:off x="6394450" y="36718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2" name="Freeform 24"/>
          <p:cNvSpPr>
            <a:spLocks/>
          </p:cNvSpPr>
          <p:nvPr/>
        </p:nvSpPr>
        <p:spPr bwMode="auto">
          <a:xfrm>
            <a:off x="2973388" y="3113088"/>
            <a:ext cx="1847850" cy="576262"/>
          </a:xfrm>
          <a:custGeom>
            <a:avLst/>
            <a:gdLst>
              <a:gd name="T0" fmla="*/ 0 w 1164"/>
              <a:gd name="T1" fmla="*/ 2147483647 h 363"/>
              <a:gd name="T2" fmla="*/ 2147483647 w 1164"/>
              <a:gd name="T3" fmla="*/ 2147483647 h 363"/>
              <a:gd name="T4" fmla="*/ 2147483647 w 1164"/>
              <a:gd name="T5" fmla="*/ 2147483647 h 363"/>
              <a:gd name="T6" fmla="*/ 2147483647 w 1164"/>
              <a:gd name="T7" fmla="*/ 2147483647 h 363"/>
              <a:gd name="T8" fmla="*/ 2147483647 w 1164"/>
              <a:gd name="T9" fmla="*/ 2147483647 h 363"/>
              <a:gd name="T10" fmla="*/ 2147483647 w 1164"/>
              <a:gd name="T11" fmla="*/ 2147483647 h 363"/>
              <a:gd name="T12" fmla="*/ 2147483647 w 1164"/>
              <a:gd name="T13" fmla="*/ 2147483647 h 363"/>
              <a:gd name="T14" fmla="*/ 2147483647 w 1164"/>
              <a:gd name="T15" fmla="*/ 2147483647 h 363"/>
              <a:gd name="T16" fmla="*/ 2147483647 w 1164"/>
              <a:gd name="T17" fmla="*/ 2147483647 h 363"/>
              <a:gd name="T18" fmla="*/ 2147483647 w 1164"/>
              <a:gd name="T19" fmla="*/ 2147483647 h 363"/>
              <a:gd name="T20" fmla="*/ 2147483647 w 1164"/>
              <a:gd name="T21" fmla="*/ 2147483647 h 363"/>
              <a:gd name="T22" fmla="*/ 2147483647 w 1164"/>
              <a:gd name="T23" fmla="*/ 2147483647 h 363"/>
              <a:gd name="T24" fmla="*/ 2147483647 w 1164"/>
              <a:gd name="T25" fmla="*/ 2147483647 h 363"/>
              <a:gd name="T26" fmla="*/ 2147483647 w 1164"/>
              <a:gd name="T27" fmla="*/ 2147483647 h 363"/>
              <a:gd name="T28" fmla="*/ 2147483647 w 1164"/>
              <a:gd name="T29" fmla="*/ 2147483647 h 363"/>
              <a:gd name="T30" fmla="*/ 2147483647 w 1164"/>
              <a:gd name="T31" fmla="*/ 2147483647 h 363"/>
              <a:gd name="T32" fmla="*/ 2147483647 w 1164"/>
              <a:gd name="T33" fmla="*/ 2147483647 h 363"/>
              <a:gd name="T34" fmla="*/ 2147483647 w 1164"/>
              <a:gd name="T35" fmla="*/ 0 h 363"/>
              <a:gd name="T36" fmla="*/ 2147483647 w 1164"/>
              <a:gd name="T37" fmla="*/ 2147483647 h 363"/>
              <a:gd name="T38" fmla="*/ 2147483647 w 1164"/>
              <a:gd name="T39" fmla="*/ 2147483647 h 363"/>
              <a:gd name="T40" fmla="*/ 2147483647 w 1164"/>
              <a:gd name="T41" fmla="*/ 2147483647 h 363"/>
              <a:gd name="T42" fmla="*/ 2147483647 w 1164"/>
              <a:gd name="T43" fmla="*/ 2147483647 h 363"/>
              <a:gd name="T44" fmla="*/ 2147483647 w 1164"/>
              <a:gd name="T45" fmla="*/ 2147483647 h 363"/>
              <a:gd name="T46" fmla="*/ 2147483647 w 1164"/>
              <a:gd name="T47" fmla="*/ 2147483647 h 363"/>
              <a:gd name="T48" fmla="*/ 2147483647 w 1164"/>
              <a:gd name="T49" fmla="*/ 2147483647 h 363"/>
              <a:gd name="T50" fmla="*/ 2147483647 w 1164"/>
              <a:gd name="T51" fmla="*/ 2147483647 h 363"/>
              <a:gd name="T52" fmla="*/ 2147483647 w 1164"/>
              <a:gd name="T53" fmla="*/ 2147483647 h 363"/>
              <a:gd name="T54" fmla="*/ 2147483647 w 1164"/>
              <a:gd name="T55" fmla="*/ 2147483647 h 363"/>
              <a:gd name="T56" fmla="*/ 2147483647 w 1164"/>
              <a:gd name="T57" fmla="*/ 2147483647 h 363"/>
              <a:gd name="T58" fmla="*/ 2147483647 w 1164"/>
              <a:gd name="T59" fmla="*/ 2147483647 h 363"/>
              <a:gd name="T60" fmla="*/ 2147483647 w 1164"/>
              <a:gd name="T61" fmla="*/ 2147483647 h 363"/>
              <a:gd name="T62" fmla="*/ 2147483647 w 1164"/>
              <a:gd name="T63" fmla="*/ 2147483647 h 363"/>
              <a:gd name="T64" fmla="*/ 2147483647 w 1164"/>
              <a:gd name="T65" fmla="*/ 2147483647 h 3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4" h="363">
                <a:moveTo>
                  <a:pt x="0" y="357"/>
                </a:moveTo>
                <a:lnTo>
                  <a:pt x="88" y="337"/>
                </a:lnTo>
                <a:lnTo>
                  <a:pt x="103" y="328"/>
                </a:lnTo>
                <a:lnTo>
                  <a:pt x="126" y="319"/>
                </a:lnTo>
                <a:lnTo>
                  <a:pt x="155" y="302"/>
                </a:lnTo>
                <a:lnTo>
                  <a:pt x="177" y="276"/>
                </a:lnTo>
                <a:lnTo>
                  <a:pt x="200" y="254"/>
                </a:lnTo>
                <a:lnTo>
                  <a:pt x="222" y="218"/>
                </a:lnTo>
                <a:lnTo>
                  <a:pt x="244" y="193"/>
                </a:lnTo>
                <a:lnTo>
                  <a:pt x="259" y="131"/>
                </a:lnTo>
                <a:lnTo>
                  <a:pt x="274" y="92"/>
                </a:lnTo>
                <a:lnTo>
                  <a:pt x="286" y="77"/>
                </a:lnTo>
                <a:lnTo>
                  <a:pt x="300" y="55"/>
                </a:lnTo>
                <a:lnTo>
                  <a:pt x="330" y="27"/>
                </a:lnTo>
                <a:lnTo>
                  <a:pt x="392" y="24"/>
                </a:lnTo>
                <a:lnTo>
                  <a:pt x="443" y="15"/>
                </a:lnTo>
                <a:lnTo>
                  <a:pt x="532" y="5"/>
                </a:lnTo>
                <a:lnTo>
                  <a:pt x="561" y="0"/>
                </a:lnTo>
                <a:lnTo>
                  <a:pt x="606" y="5"/>
                </a:lnTo>
                <a:lnTo>
                  <a:pt x="628" y="13"/>
                </a:lnTo>
                <a:lnTo>
                  <a:pt x="680" y="29"/>
                </a:lnTo>
                <a:lnTo>
                  <a:pt x="731" y="58"/>
                </a:lnTo>
                <a:lnTo>
                  <a:pt x="776" y="111"/>
                </a:lnTo>
                <a:lnTo>
                  <a:pt x="820" y="202"/>
                </a:lnTo>
                <a:lnTo>
                  <a:pt x="850" y="250"/>
                </a:lnTo>
                <a:lnTo>
                  <a:pt x="865" y="276"/>
                </a:lnTo>
                <a:lnTo>
                  <a:pt x="886" y="286"/>
                </a:lnTo>
                <a:lnTo>
                  <a:pt x="924" y="305"/>
                </a:lnTo>
                <a:lnTo>
                  <a:pt x="990" y="319"/>
                </a:lnTo>
                <a:lnTo>
                  <a:pt x="1042" y="332"/>
                </a:lnTo>
                <a:lnTo>
                  <a:pt x="1163" y="358"/>
                </a:lnTo>
                <a:lnTo>
                  <a:pt x="456" y="360"/>
                </a:lnTo>
                <a:lnTo>
                  <a:pt x="3" y="362"/>
                </a:lnTo>
              </a:path>
            </a:pathLst>
          </a:custGeom>
          <a:gradFill rotWithShape="0">
            <a:gsLst>
              <a:gs pos="0">
                <a:srgbClr val="618FFD"/>
              </a:gs>
              <a:gs pos="100000">
                <a:srgbClr val="4E72CA"/>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3" name="Freeform 25"/>
          <p:cNvSpPr>
            <a:spLocks/>
          </p:cNvSpPr>
          <p:nvPr/>
        </p:nvSpPr>
        <p:spPr bwMode="auto">
          <a:xfrm>
            <a:off x="4090988" y="3141663"/>
            <a:ext cx="2581275" cy="552450"/>
          </a:xfrm>
          <a:custGeom>
            <a:avLst/>
            <a:gdLst>
              <a:gd name="T0" fmla="*/ 0 w 1626"/>
              <a:gd name="T1" fmla="*/ 2147483647 h 348"/>
              <a:gd name="T2" fmla="*/ 2147483647 w 1626"/>
              <a:gd name="T3" fmla="*/ 2147483647 h 348"/>
              <a:gd name="T4" fmla="*/ 2147483647 w 1626"/>
              <a:gd name="T5" fmla="*/ 2147483647 h 348"/>
              <a:gd name="T6" fmla="*/ 2147483647 w 1626"/>
              <a:gd name="T7" fmla="*/ 2147483647 h 348"/>
              <a:gd name="T8" fmla="*/ 2147483647 w 1626"/>
              <a:gd name="T9" fmla="*/ 2147483647 h 348"/>
              <a:gd name="T10" fmla="*/ 2147483647 w 1626"/>
              <a:gd name="T11" fmla="*/ 2147483647 h 348"/>
              <a:gd name="T12" fmla="*/ 2147483647 w 1626"/>
              <a:gd name="T13" fmla="*/ 2147483647 h 348"/>
              <a:gd name="T14" fmla="*/ 2147483647 w 1626"/>
              <a:gd name="T15" fmla="*/ 2147483647 h 348"/>
              <a:gd name="T16" fmla="*/ 2147483647 w 1626"/>
              <a:gd name="T17" fmla="*/ 2147483647 h 348"/>
              <a:gd name="T18" fmla="*/ 2147483647 w 1626"/>
              <a:gd name="T19" fmla="*/ 2147483647 h 348"/>
              <a:gd name="T20" fmla="*/ 2147483647 w 1626"/>
              <a:gd name="T21" fmla="*/ 2147483647 h 348"/>
              <a:gd name="T22" fmla="*/ 2147483647 w 1626"/>
              <a:gd name="T23" fmla="*/ 0 h 348"/>
              <a:gd name="T24" fmla="*/ 2147483647 w 1626"/>
              <a:gd name="T25" fmla="*/ 0 h 348"/>
              <a:gd name="T26" fmla="*/ 2147483647 w 1626"/>
              <a:gd name="T27" fmla="*/ 2147483647 h 348"/>
              <a:gd name="T28" fmla="*/ 2147483647 w 1626"/>
              <a:gd name="T29" fmla="*/ 2147483647 h 348"/>
              <a:gd name="T30" fmla="*/ 2147483647 w 1626"/>
              <a:gd name="T31" fmla="*/ 2147483647 h 348"/>
              <a:gd name="T32" fmla="*/ 2147483647 w 1626"/>
              <a:gd name="T33" fmla="*/ 2147483647 h 348"/>
              <a:gd name="T34" fmla="*/ 2147483647 w 1626"/>
              <a:gd name="T35" fmla="*/ 2147483647 h 348"/>
              <a:gd name="T36" fmla="*/ 2147483647 w 1626"/>
              <a:gd name="T37" fmla="*/ 2147483647 h 348"/>
              <a:gd name="T38" fmla="*/ 2147483647 w 1626"/>
              <a:gd name="T39" fmla="*/ 2147483647 h 348"/>
              <a:gd name="T40" fmla="*/ 2147483647 w 1626"/>
              <a:gd name="T41" fmla="*/ 2147483647 h 348"/>
              <a:gd name="T42" fmla="*/ 2147483647 w 1626"/>
              <a:gd name="T43" fmla="*/ 2147483647 h 348"/>
              <a:gd name="T44" fmla="*/ 2147483647 w 1626"/>
              <a:gd name="T45" fmla="*/ 2147483647 h 348"/>
              <a:gd name="T46" fmla="*/ 2147483647 w 1626"/>
              <a:gd name="T47" fmla="*/ 2147483647 h 348"/>
              <a:gd name="T48" fmla="*/ 2147483647 w 1626"/>
              <a:gd name="T49" fmla="*/ 2147483647 h 348"/>
              <a:gd name="T50" fmla="*/ 2147483647 w 1626"/>
              <a:gd name="T51" fmla="*/ 2147483647 h 348"/>
              <a:gd name="T52" fmla="*/ 2147483647 w 1626"/>
              <a:gd name="T53" fmla="*/ 2147483647 h 348"/>
              <a:gd name="T54" fmla="*/ 2147483647 w 1626"/>
              <a:gd name="T55" fmla="*/ 2147483647 h 348"/>
              <a:gd name="T56" fmla="*/ 2147483647 w 1626"/>
              <a:gd name="T57" fmla="*/ 2147483647 h 348"/>
              <a:gd name="T58" fmla="*/ 2147483647 w 1626"/>
              <a:gd name="T59" fmla="*/ 2147483647 h 3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26" h="348">
                <a:moveTo>
                  <a:pt x="0" y="347"/>
                </a:moveTo>
                <a:lnTo>
                  <a:pt x="139" y="295"/>
                </a:lnTo>
                <a:lnTo>
                  <a:pt x="212" y="265"/>
                </a:lnTo>
                <a:lnTo>
                  <a:pt x="279" y="229"/>
                </a:lnTo>
                <a:lnTo>
                  <a:pt x="338" y="200"/>
                </a:lnTo>
                <a:lnTo>
                  <a:pt x="382" y="167"/>
                </a:lnTo>
                <a:lnTo>
                  <a:pt x="442" y="134"/>
                </a:lnTo>
                <a:lnTo>
                  <a:pt x="515" y="89"/>
                </a:lnTo>
                <a:lnTo>
                  <a:pt x="575" y="50"/>
                </a:lnTo>
                <a:lnTo>
                  <a:pt x="641" y="15"/>
                </a:lnTo>
                <a:lnTo>
                  <a:pt x="670" y="4"/>
                </a:lnTo>
                <a:lnTo>
                  <a:pt x="700" y="0"/>
                </a:lnTo>
                <a:lnTo>
                  <a:pt x="714" y="0"/>
                </a:lnTo>
                <a:lnTo>
                  <a:pt x="737" y="2"/>
                </a:lnTo>
                <a:lnTo>
                  <a:pt x="759" y="6"/>
                </a:lnTo>
                <a:lnTo>
                  <a:pt x="789" y="15"/>
                </a:lnTo>
                <a:lnTo>
                  <a:pt x="833" y="47"/>
                </a:lnTo>
                <a:lnTo>
                  <a:pt x="863" y="69"/>
                </a:lnTo>
                <a:lnTo>
                  <a:pt x="914" y="100"/>
                </a:lnTo>
                <a:lnTo>
                  <a:pt x="959" y="134"/>
                </a:lnTo>
                <a:lnTo>
                  <a:pt x="1003" y="169"/>
                </a:lnTo>
                <a:lnTo>
                  <a:pt x="1144" y="256"/>
                </a:lnTo>
                <a:lnTo>
                  <a:pt x="1217" y="284"/>
                </a:lnTo>
                <a:lnTo>
                  <a:pt x="1277" y="306"/>
                </a:lnTo>
                <a:lnTo>
                  <a:pt x="1314" y="310"/>
                </a:lnTo>
                <a:lnTo>
                  <a:pt x="1365" y="319"/>
                </a:lnTo>
                <a:lnTo>
                  <a:pt x="1454" y="329"/>
                </a:lnTo>
                <a:lnTo>
                  <a:pt x="1535" y="336"/>
                </a:lnTo>
                <a:lnTo>
                  <a:pt x="1625" y="343"/>
                </a:lnTo>
                <a:lnTo>
                  <a:pt x="1" y="346"/>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4" name="Freeform 26"/>
          <p:cNvSpPr>
            <a:spLocks/>
          </p:cNvSpPr>
          <p:nvPr/>
        </p:nvSpPr>
        <p:spPr bwMode="auto">
          <a:xfrm>
            <a:off x="2409825" y="3740150"/>
            <a:ext cx="4259263" cy="673100"/>
          </a:xfrm>
          <a:custGeom>
            <a:avLst/>
            <a:gdLst>
              <a:gd name="T0" fmla="*/ 0 w 2683"/>
              <a:gd name="T1" fmla="*/ 0 h 424"/>
              <a:gd name="T2" fmla="*/ 2147483647 w 2683"/>
              <a:gd name="T3" fmla="*/ 0 h 424"/>
              <a:gd name="T4" fmla="*/ 2147483647 w 2683"/>
              <a:gd name="T5" fmla="*/ 2147483647 h 424"/>
              <a:gd name="T6" fmla="*/ 0 w 2683"/>
              <a:gd name="T7" fmla="*/ 2147483647 h 424"/>
              <a:gd name="T8" fmla="*/ 0 w 2683"/>
              <a:gd name="T9" fmla="*/ 0 h 4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24">
                <a:moveTo>
                  <a:pt x="0" y="0"/>
                </a:moveTo>
                <a:lnTo>
                  <a:pt x="2682" y="0"/>
                </a:lnTo>
                <a:lnTo>
                  <a:pt x="2682" y="423"/>
                </a:lnTo>
                <a:lnTo>
                  <a:pt x="0" y="423"/>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5" name="Line 27"/>
          <p:cNvSpPr>
            <a:spLocks noChangeShapeType="1"/>
          </p:cNvSpPr>
          <p:nvPr/>
        </p:nvSpPr>
        <p:spPr bwMode="auto">
          <a:xfrm>
            <a:off x="3357563" y="37449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6" name="Line 28"/>
          <p:cNvSpPr>
            <a:spLocks noChangeShapeType="1"/>
          </p:cNvSpPr>
          <p:nvPr/>
        </p:nvSpPr>
        <p:spPr bwMode="auto">
          <a:xfrm>
            <a:off x="4365625" y="3741738"/>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7" name="Line 29"/>
          <p:cNvSpPr>
            <a:spLocks noChangeShapeType="1"/>
          </p:cNvSpPr>
          <p:nvPr/>
        </p:nvSpPr>
        <p:spPr bwMode="auto">
          <a:xfrm>
            <a:off x="5375275" y="3741738"/>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8" name="Line 30"/>
          <p:cNvSpPr>
            <a:spLocks noChangeShapeType="1"/>
          </p:cNvSpPr>
          <p:nvPr/>
        </p:nvSpPr>
        <p:spPr bwMode="auto">
          <a:xfrm>
            <a:off x="6381750" y="37385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9" name="Line 31"/>
          <p:cNvSpPr>
            <a:spLocks noChangeShapeType="1"/>
          </p:cNvSpPr>
          <p:nvPr/>
        </p:nvSpPr>
        <p:spPr bwMode="auto">
          <a:xfrm>
            <a:off x="2865438"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0" name="Line 32"/>
          <p:cNvSpPr>
            <a:spLocks noChangeShapeType="1"/>
          </p:cNvSpPr>
          <p:nvPr/>
        </p:nvSpPr>
        <p:spPr bwMode="auto">
          <a:xfrm>
            <a:off x="3873500"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1" name="Line 33"/>
          <p:cNvSpPr>
            <a:spLocks noChangeShapeType="1"/>
          </p:cNvSpPr>
          <p:nvPr/>
        </p:nvSpPr>
        <p:spPr bwMode="auto">
          <a:xfrm>
            <a:off x="4878388"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2" name="Line 34"/>
          <p:cNvSpPr>
            <a:spLocks noChangeShapeType="1"/>
          </p:cNvSpPr>
          <p:nvPr/>
        </p:nvSpPr>
        <p:spPr bwMode="auto">
          <a:xfrm>
            <a:off x="5883275" y="3740150"/>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3" name="Line 35"/>
          <p:cNvSpPr>
            <a:spLocks noChangeShapeType="1"/>
          </p:cNvSpPr>
          <p:nvPr/>
        </p:nvSpPr>
        <p:spPr bwMode="auto">
          <a:xfrm>
            <a:off x="2632075"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4" name="Line 36"/>
          <p:cNvSpPr>
            <a:spLocks noChangeShapeType="1"/>
          </p:cNvSpPr>
          <p:nvPr/>
        </p:nvSpPr>
        <p:spPr bwMode="auto">
          <a:xfrm>
            <a:off x="3636963"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5" name="Line 37"/>
          <p:cNvSpPr>
            <a:spLocks noChangeShapeType="1"/>
          </p:cNvSpPr>
          <p:nvPr/>
        </p:nvSpPr>
        <p:spPr bwMode="auto">
          <a:xfrm>
            <a:off x="4645025"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6" name="Line 38"/>
          <p:cNvSpPr>
            <a:spLocks noChangeShapeType="1"/>
          </p:cNvSpPr>
          <p:nvPr/>
        </p:nvSpPr>
        <p:spPr bwMode="auto">
          <a:xfrm>
            <a:off x="5649913" y="3740150"/>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7" name="Line 39"/>
          <p:cNvSpPr>
            <a:spLocks noChangeShapeType="1"/>
          </p:cNvSpPr>
          <p:nvPr/>
        </p:nvSpPr>
        <p:spPr bwMode="auto">
          <a:xfrm>
            <a:off x="3124200" y="374491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8" name="Line 40"/>
          <p:cNvSpPr>
            <a:spLocks noChangeShapeType="1"/>
          </p:cNvSpPr>
          <p:nvPr/>
        </p:nvSpPr>
        <p:spPr bwMode="auto">
          <a:xfrm>
            <a:off x="4129088"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9" name="Line 41"/>
          <p:cNvSpPr>
            <a:spLocks noChangeShapeType="1"/>
          </p:cNvSpPr>
          <p:nvPr/>
        </p:nvSpPr>
        <p:spPr bwMode="auto">
          <a:xfrm>
            <a:off x="5133975" y="374332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0" name="Line 42"/>
          <p:cNvSpPr>
            <a:spLocks noChangeShapeType="1"/>
          </p:cNvSpPr>
          <p:nvPr/>
        </p:nvSpPr>
        <p:spPr bwMode="auto">
          <a:xfrm>
            <a:off x="6140450" y="37401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1" name="Line 43"/>
          <p:cNvSpPr>
            <a:spLocks noChangeShapeType="1"/>
          </p:cNvSpPr>
          <p:nvPr/>
        </p:nvSpPr>
        <p:spPr bwMode="auto">
          <a:xfrm>
            <a:off x="6381750" y="440372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2" name="Freeform 44"/>
          <p:cNvSpPr>
            <a:spLocks/>
          </p:cNvSpPr>
          <p:nvPr/>
        </p:nvSpPr>
        <p:spPr bwMode="auto">
          <a:xfrm>
            <a:off x="3754438" y="3841750"/>
            <a:ext cx="1628775" cy="557213"/>
          </a:xfrm>
          <a:custGeom>
            <a:avLst/>
            <a:gdLst>
              <a:gd name="T0" fmla="*/ 0 w 1026"/>
              <a:gd name="T1" fmla="*/ 2147483647 h 351"/>
              <a:gd name="T2" fmla="*/ 2147483647 w 1026"/>
              <a:gd name="T3" fmla="*/ 2147483647 h 351"/>
              <a:gd name="T4" fmla="*/ 2147483647 w 1026"/>
              <a:gd name="T5" fmla="*/ 2147483647 h 351"/>
              <a:gd name="T6" fmla="*/ 2147483647 w 1026"/>
              <a:gd name="T7" fmla="*/ 2147483647 h 351"/>
              <a:gd name="T8" fmla="*/ 2147483647 w 1026"/>
              <a:gd name="T9" fmla="*/ 2147483647 h 351"/>
              <a:gd name="T10" fmla="*/ 2147483647 w 1026"/>
              <a:gd name="T11" fmla="*/ 2147483647 h 351"/>
              <a:gd name="T12" fmla="*/ 2147483647 w 1026"/>
              <a:gd name="T13" fmla="*/ 2147483647 h 351"/>
              <a:gd name="T14" fmla="*/ 2147483647 w 1026"/>
              <a:gd name="T15" fmla="*/ 2147483647 h 351"/>
              <a:gd name="T16" fmla="*/ 2147483647 w 1026"/>
              <a:gd name="T17" fmla="*/ 2147483647 h 351"/>
              <a:gd name="T18" fmla="*/ 2147483647 w 1026"/>
              <a:gd name="T19" fmla="*/ 2147483647 h 351"/>
              <a:gd name="T20" fmla="*/ 2147483647 w 1026"/>
              <a:gd name="T21" fmla="*/ 2147483647 h 351"/>
              <a:gd name="T22" fmla="*/ 2147483647 w 1026"/>
              <a:gd name="T23" fmla="*/ 2147483647 h 351"/>
              <a:gd name="T24" fmla="*/ 2147483647 w 1026"/>
              <a:gd name="T25" fmla="*/ 2147483647 h 351"/>
              <a:gd name="T26" fmla="*/ 2147483647 w 1026"/>
              <a:gd name="T27" fmla="*/ 2147483647 h 351"/>
              <a:gd name="T28" fmla="*/ 2147483647 w 1026"/>
              <a:gd name="T29" fmla="*/ 2147483647 h 351"/>
              <a:gd name="T30" fmla="*/ 2147483647 w 1026"/>
              <a:gd name="T31" fmla="*/ 2147483647 h 351"/>
              <a:gd name="T32" fmla="*/ 2147483647 w 1026"/>
              <a:gd name="T33" fmla="*/ 2147483647 h 351"/>
              <a:gd name="T34" fmla="*/ 2147483647 w 1026"/>
              <a:gd name="T35" fmla="*/ 2147483647 h 351"/>
              <a:gd name="T36" fmla="*/ 2147483647 w 1026"/>
              <a:gd name="T37" fmla="*/ 2147483647 h 351"/>
              <a:gd name="T38" fmla="*/ 2147483647 w 1026"/>
              <a:gd name="T39" fmla="*/ 0 h 351"/>
              <a:gd name="T40" fmla="*/ 2147483647 w 1026"/>
              <a:gd name="T41" fmla="*/ 2147483647 h 351"/>
              <a:gd name="T42" fmla="*/ 2147483647 w 1026"/>
              <a:gd name="T43" fmla="*/ 2147483647 h 351"/>
              <a:gd name="T44" fmla="*/ 2147483647 w 1026"/>
              <a:gd name="T45" fmla="*/ 2147483647 h 351"/>
              <a:gd name="T46" fmla="*/ 2147483647 w 1026"/>
              <a:gd name="T47" fmla="*/ 2147483647 h 351"/>
              <a:gd name="T48" fmla="*/ 2147483647 w 1026"/>
              <a:gd name="T49" fmla="*/ 2147483647 h 351"/>
              <a:gd name="T50" fmla="*/ 2147483647 w 1026"/>
              <a:gd name="T51" fmla="*/ 2147483647 h 351"/>
              <a:gd name="T52" fmla="*/ 2147483647 w 1026"/>
              <a:gd name="T53" fmla="*/ 2147483647 h 351"/>
              <a:gd name="T54" fmla="*/ 2147483647 w 1026"/>
              <a:gd name="T55" fmla="*/ 2147483647 h 351"/>
              <a:gd name="T56" fmla="*/ 2147483647 w 1026"/>
              <a:gd name="T57" fmla="*/ 2147483647 h 351"/>
              <a:gd name="T58" fmla="*/ 2147483647 w 1026"/>
              <a:gd name="T59" fmla="*/ 2147483647 h 351"/>
              <a:gd name="T60" fmla="*/ 2147483647 w 1026"/>
              <a:gd name="T61" fmla="*/ 2147483647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6" h="351">
                <a:moveTo>
                  <a:pt x="0" y="348"/>
                </a:moveTo>
                <a:lnTo>
                  <a:pt x="36" y="346"/>
                </a:lnTo>
                <a:lnTo>
                  <a:pt x="88" y="335"/>
                </a:lnTo>
                <a:lnTo>
                  <a:pt x="125" y="322"/>
                </a:lnTo>
                <a:lnTo>
                  <a:pt x="147" y="305"/>
                </a:lnTo>
                <a:lnTo>
                  <a:pt x="184" y="269"/>
                </a:lnTo>
                <a:lnTo>
                  <a:pt x="207" y="240"/>
                </a:lnTo>
                <a:lnTo>
                  <a:pt x="228" y="200"/>
                </a:lnTo>
                <a:lnTo>
                  <a:pt x="273" y="126"/>
                </a:lnTo>
                <a:lnTo>
                  <a:pt x="309" y="92"/>
                </a:lnTo>
                <a:lnTo>
                  <a:pt x="361" y="79"/>
                </a:lnTo>
                <a:lnTo>
                  <a:pt x="405" y="68"/>
                </a:lnTo>
                <a:lnTo>
                  <a:pt x="479" y="77"/>
                </a:lnTo>
                <a:lnTo>
                  <a:pt x="531" y="81"/>
                </a:lnTo>
                <a:lnTo>
                  <a:pt x="589" y="77"/>
                </a:lnTo>
                <a:lnTo>
                  <a:pt x="656" y="59"/>
                </a:lnTo>
                <a:lnTo>
                  <a:pt x="685" y="35"/>
                </a:lnTo>
                <a:lnTo>
                  <a:pt x="715" y="18"/>
                </a:lnTo>
                <a:lnTo>
                  <a:pt x="766" y="6"/>
                </a:lnTo>
                <a:lnTo>
                  <a:pt x="803" y="0"/>
                </a:lnTo>
                <a:lnTo>
                  <a:pt x="826" y="14"/>
                </a:lnTo>
                <a:lnTo>
                  <a:pt x="811" y="77"/>
                </a:lnTo>
                <a:lnTo>
                  <a:pt x="826" y="131"/>
                </a:lnTo>
                <a:lnTo>
                  <a:pt x="833" y="183"/>
                </a:lnTo>
                <a:lnTo>
                  <a:pt x="840" y="240"/>
                </a:lnTo>
                <a:lnTo>
                  <a:pt x="855" y="275"/>
                </a:lnTo>
                <a:lnTo>
                  <a:pt x="877" y="298"/>
                </a:lnTo>
                <a:lnTo>
                  <a:pt x="899" y="316"/>
                </a:lnTo>
                <a:lnTo>
                  <a:pt x="929" y="333"/>
                </a:lnTo>
                <a:lnTo>
                  <a:pt x="958" y="342"/>
                </a:lnTo>
                <a:lnTo>
                  <a:pt x="1025" y="35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3" name="Freeform 45"/>
          <p:cNvSpPr>
            <a:spLocks/>
          </p:cNvSpPr>
          <p:nvPr/>
        </p:nvSpPr>
        <p:spPr bwMode="auto">
          <a:xfrm>
            <a:off x="4694238" y="3838575"/>
            <a:ext cx="1260475" cy="565150"/>
          </a:xfrm>
          <a:custGeom>
            <a:avLst/>
            <a:gdLst>
              <a:gd name="T0" fmla="*/ 0 w 794"/>
              <a:gd name="T1" fmla="*/ 2147483647 h 356"/>
              <a:gd name="T2" fmla="*/ 2147483647 w 794"/>
              <a:gd name="T3" fmla="*/ 2147483647 h 356"/>
              <a:gd name="T4" fmla="*/ 2147483647 w 794"/>
              <a:gd name="T5" fmla="*/ 2147483647 h 356"/>
              <a:gd name="T6" fmla="*/ 2147483647 w 794"/>
              <a:gd name="T7" fmla="*/ 2147483647 h 356"/>
              <a:gd name="T8" fmla="*/ 2147483647 w 794"/>
              <a:gd name="T9" fmla="*/ 2147483647 h 356"/>
              <a:gd name="T10" fmla="*/ 2147483647 w 794"/>
              <a:gd name="T11" fmla="*/ 2147483647 h 356"/>
              <a:gd name="T12" fmla="*/ 2147483647 w 794"/>
              <a:gd name="T13" fmla="*/ 2147483647 h 356"/>
              <a:gd name="T14" fmla="*/ 2147483647 w 794"/>
              <a:gd name="T15" fmla="*/ 2147483647 h 356"/>
              <a:gd name="T16" fmla="*/ 2147483647 w 794"/>
              <a:gd name="T17" fmla="*/ 2147483647 h 356"/>
              <a:gd name="T18" fmla="*/ 2147483647 w 794"/>
              <a:gd name="T19" fmla="*/ 2147483647 h 356"/>
              <a:gd name="T20" fmla="*/ 2147483647 w 794"/>
              <a:gd name="T21" fmla="*/ 2147483647 h 356"/>
              <a:gd name="T22" fmla="*/ 2147483647 w 794"/>
              <a:gd name="T23" fmla="*/ 0 h 356"/>
              <a:gd name="T24" fmla="*/ 2147483647 w 794"/>
              <a:gd name="T25" fmla="*/ 2147483647 h 356"/>
              <a:gd name="T26" fmla="*/ 2147483647 w 794"/>
              <a:gd name="T27" fmla="*/ 2147483647 h 356"/>
              <a:gd name="T28" fmla="*/ 2147483647 w 794"/>
              <a:gd name="T29" fmla="*/ 2147483647 h 356"/>
              <a:gd name="T30" fmla="*/ 2147483647 w 794"/>
              <a:gd name="T31" fmla="*/ 2147483647 h 356"/>
              <a:gd name="T32" fmla="*/ 2147483647 w 794"/>
              <a:gd name="T33" fmla="*/ 2147483647 h 356"/>
              <a:gd name="T34" fmla="*/ 2147483647 w 794"/>
              <a:gd name="T35" fmla="*/ 2147483647 h 356"/>
              <a:gd name="T36" fmla="*/ 2147483647 w 794"/>
              <a:gd name="T37" fmla="*/ 2147483647 h 356"/>
              <a:gd name="T38" fmla="*/ 2147483647 w 794"/>
              <a:gd name="T39" fmla="*/ 2147483647 h 356"/>
              <a:gd name="T40" fmla="*/ 2147483647 w 794"/>
              <a:gd name="T41" fmla="*/ 2147483647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4" h="356">
                <a:moveTo>
                  <a:pt x="0" y="355"/>
                </a:moveTo>
                <a:lnTo>
                  <a:pt x="57" y="343"/>
                </a:lnTo>
                <a:lnTo>
                  <a:pt x="116" y="334"/>
                </a:lnTo>
                <a:lnTo>
                  <a:pt x="145" y="323"/>
                </a:lnTo>
                <a:lnTo>
                  <a:pt x="168" y="306"/>
                </a:lnTo>
                <a:lnTo>
                  <a:pt x="197" y="269"/>
                </a:lnTo>
                <a:lnTo>
                  <a:pt x="219" y="191"/>
                </a:lnTo>
                <a:lnTo>
                  <a:pt x="248" y="110"/>
                </a:lnTo>
                <a:lnTo>
                  <a:pt x="271" y="61"/>
                </a:lnTo>
                <a:lnTo>
                  <a:pt x="285" y="21"/>
                </a:lnTo>
                <a:lnTo>
                  <a:pt x="285" y="5"/>
                </a:lnTo>
                <a:lnTo>
                  <a:pt x="315" y="0"/>
                </a:lnTo>
                <a:lnTo>
                  <a:pt x="322" y="4"/>
                </a:lnTo>
                <a:lnTo>
                  <a:pt x="344" y="80"/>
                </a:lnTo>
                <a:lnTo>
                  <a:pt x="373" y="163"/>
                </a:lnTo>
                <a:lnTo>
                  <a:pt x="425" y="259"/>
                </a:lnTo>
                <a:lnTo>
                  <a:pt x="499" y="290"/>
                </a:lnTo>
                <a:lnTo>
                  <a:pt x="572" y="308"/>
                </a:lnTo>
                <a:lnTo>
                  <a:pt x="639" y="325"/>
                </a:lnTo>
                <a:lnTo>
                  <a:pt x="713" y="343"/>
                </a:lnTo>
                <a:lnTo>
                  <a:pt x="793" y="349"/>
                </a:lnTo>
              </a:path>
            </a:pathLst>
          </a:custGeom>
          <a:gradFill rotWithShape="0">
            <a:gsLst>
              <a:gs pos="0">
                <a:srgbClr val="FFFFFF"/>
              </a:gs>
              <a:gs pos="100000">
                <a:srgbClr val="F6BF69"/>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510" name="Rectangle 46"/>
          <p:cNvSpPr>
            <a:spLocks noChangeArrowheads="1"/>
          </p:cNvSpPr>
          <p:nvPr/>
        </p:nvSpPr>
        <p:spPr bwMode="auto">
          <a:xfrm>
            <a:off x="6981825" y="3167063"/>
            <a:ext cx="141446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Ethidium</a:t>
            </a:r>
            <a:endParaRPr lang="cs-CZ" sz="2400" b="1" i="1">
              <a:solidFill>
                <a:schemeClr val="tx2"/>
              </a:solidFill>
              <a:effectLst>
                <a:outerShdw blurRad="38100" dist="38100" dir="2700000" algn="tl">
                  <a:srgbClr val="C0C0C0"/>
                </a:outerShdw>
              </a:effectLst>
              <a:latin typeface="Century Gothic CE" charset="-18"/>
            </a:endParaRPr>
          </a:p>
        </p:txBody>
      </p:sp>
      <p:sp>
        <p:nvSpPr>
          <p:cNvPr id="190511" name="Rectangle 47"/>
          <p:cNvSpPr>
            <a:spLocks noChangeArrowheads="1"/>
          </p:cNvSpPr>
          <p:nvPr/>
        </p:nvSpPr>
        <p:spPr bwMode="auto">
          <a:xfrm>
            <a:off x="7058025" y="3841750"/>
            <a:ext cx="49371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PE</a:t>
            </a:r>
            <a:endParaRPr lang="cs-CZ" sz="2400" b="1" i="1">
              <a:solidFill>
                <a:schemeClr val="tx2"/>
              </a:solidFill>
              <a:effectLst>
                <a:outerShdw blurRad="38100" dist="38100" dir="2700000" algn="tl">
                  <a:srgbClr val="C0C0C0"/>
                </a:outerShdw>
              </a:effectLst>
              <a:latin typeface="Century Gothic CE" charset="-18"/>
            </a:endParaRPr>
          </a:p>
        </p:txBody>
      </p:sp>
      <p:sp>
        <p:nvSpPr>
          <p:cNvPr id="53296" name="Line 48"/>
          <p:cNvSpPr>
            <a:spLocks noChangeShapeType="1"/>
          </p:cNvSpPr>
          <p:nvPr/>
        </p:nvSpPr>
        <p:spPr bwMode="auto">
          <a:xfrm>
            <a:off x="3352800" y="51562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7" name="Line 49"/>
          <p:cNvSpPr>
            <a:spLocks noChangeShapeType="1"/>
          </p:cNvSpPr>
          <p:nvPr/>
        </p:nvSpPr>
        <p:spPr bwMode="auto">
          <a:xfrm>
            <a:off x="4360863" y="51546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8" name="Line 50"/>
          <p:cNvSpPr>
            <a:spLocks noChangeShapeType="1"/>
          </p:cNvSpPr>
          <p:nvPr/>
        </p:nvSpPr>
        <p:spPr bwMode="auto">
          <a:xfrm>
            <a:off x="5370513" y="515461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99" name="Freeform 51"/>
          <p:cNvSpPr>
            <a:spLocks/>
          </p:cNvSpPr>
          <p:nvPr/>
        </p:nvSpPr>
        <p:spPr bwMode="auto">
          <a:xfrm>
            <a:off x="2405063" y="5191125"/>
            <a:ext cx="4273550" cy="714375"/>
          </a:xfrm>
          <a:custGeom>
            <a:avLst/>
            <a:gdLst>
              <a:gd name="T0" fmla="*/ 0 w 2692"/>
              <a:gd name="T1" fmla="*/ 0 h 450"/>
              <a:gd name="T2" fmla="*/ 2147483647 w 2692"/>
              <a:gd name="T3" fmla="*/ 0 h 450"/>
              <a:gd name="T4" fmla="*/ 2147483647 w 2692"/>
              <a:gd name="T5" fmla="*/ 2147483647 h 450"/>
              <a:gd name="T6" fmla="*/ 0 w 2692"/>
              <a:gd name="T7" fmla="*/ 2147483647 h 450"/>
              <a:gd name="T8" fmla="*/ 0 w 2692"/>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50">
                <a:moveTo>
                  <a:pt x="0" y="0"/>
                </a:moveTo>
                <a:lnTo>
                  <a:pt x="2691" y="0"/>
                </a:lnTo>
                <a:lnTo>
                  <a:pt x="2691" y="449"/>
                </a:lnTo>
                <a:lnTo>
                  <a:pt x="0" y="44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0" name="Line 52"/>
          <p:cNvSpPr>
            <a:spLocks noChangeShapeType="1"/>
          </p:cNvSpPr>
          <p:nvPr/>
        </p:nvSpPr>
        <p:spPr bwMode="auto">
          <a:xfrm>
            <a:off x="3357563" y="519588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1" name="Line 53"/>
          <p:cNvSpPr>
            <a:spLocks noChangeShapeType="1"/>
          </p:cNvSpPr>
          <p:nvPr/>
        </p:nvSpPr>
        <p:spPr bwMode="auto">
          <a:xfrm>
            <a:off x="4368800" y="51943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2" name="Line 54"/>
          <p:cNvSpPr>
            <a:spLocks noChangeShapeType="1"/>
          </p:cNvSpPr>
          <p:nvPr/>
        </p:nvSpPr>
        <p:spPr bwMode="auto">
          <a:xfrm>
            <a:off x="5380038" y="51943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3" name="Line 55"/>
          <p:cNvSpPr>
            <a:spLocks noChangeShapeType="1"/>
          </p:cNvSpPr>
          <p:nvPr/>
        </p:nvSpPr>
        <p:spPr bwMode="auto">
          <a:xfrm>
            <a:off x="6391275" y="519112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4" name="Line 56"/>
          <p:cNvSpPr>
            <a:spLocks noChangeShapeType="1"/>
          </p:cNvSpPr>
          <p:nvPr/>
        </p:nvSpPr>
        <p:spPr bwMode="auto">
          <a:xfrm>
            <a:off x="286385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5" name="Line 57"/>
          <p:cNvSpPr>
            <a:spLocks noChangeShapeType="1"/>
          </p:cNvSpPr>
          <p:nvPr/>
        </p:nvSpPr>
        <p:spPr bwMode="auto">
          <a:xfrm>
            <a:off x="38735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6" name="Line 58"/>
          <p:cNvSpPr>
            <a:spLocks noChangeShapeType="1"/>
          </p:cNvSpPr>
          <p:nvPr/>
        </p:nvSpPr>
        <p:spPr bwMode="auto">
          <a:xfrm>
            <a:off x="4881563"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7" name="Line 59"/>
          <p:cNvSpPr>
            <a:spLocks noChangeShapeType="1"/>
          </p:cNvSpPr>
          <p:nvPr/>
        </p:nvSpPr>
        <p:spPr bwMode="auto">
          <a:xfrm>
            <a:off x="5891213" y="51911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8" name="Line 60"/>
          <p:cNvSpPr>
            <a:spLocks noChangeShapeType="1"/>
          </p:cNvSpPr>
          <p:nvPr/>
        </p:nvSpPr>
        <p:spPr bwMode="auto">
          <a:xfrm>
            <a:off x="26289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09" name="Line 61"/>
          <p:cNvSpPr>
            <a:spLocks noChangeShapeType="1"/>
          </p:cNvSpPr>
          <p:nvPr/>
        </p:nvSpPr>
        <p:spPr bwMode="auto">
          <a:xfrm>
            <a:off x="3636963"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0" name="Line 62"/>
          <p:cNvSpPr>
            <a:spLocks noChangeShapeType="1"/>
          </p:cNvSpPr>
          <p:nvPr/>
        </p:nvSpPr>
        <p:spPr bwMode="auto">
          <a:xfrm>
            <a:off x="4648200"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1" name="Line 63"/>
          <p:cNvSpPr>
            <a:spLocks noChangeShapeType="1"/>
          </p:cNvSpPr>
          <p:nvPr/>
        </p:nvSpPr>
        <p:spPr bwMode="auto">
          <a:xfrm>
            <a:off x="5657850" y="519112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2" name="Line 64"/>
          <p:cNvSpPr>
            <a:spLocks noChangeShapeType="1"/>
          </p:cNvSpPr>
          <p:nvPr/>
        </p:nvSpPr>
        <p:spPr bwMode="auto">
          <a:xfrm>
            <a:off x="3122613" y="51958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3" name="Line 65"/>
          <p:cNvSpPr>
            <a:spLocks noChangeShapeType="1"/>
          </p:cNvSpPr>
          <p:nvPr/>
        </p:nvSpPr>
        <p:spPr bwMode="auto">
          <a:xfrm>
            <a:off x="413067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4" name="Line 66"/>
          <p:cNvSpPr>
            <a:spLocks noChangeShapeType="1"/>
          </p:cNvSpPr>
          <p:nvPr/>
        </p:nvSpPr>
        <p:spPr bwMode="auto">
          <a:xfrm>
            <a:off x="514032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5" name="Line 67"/>
          <p:cNvSpPr>
            <a:spLocks noChangeShapeType="1"/>
          </p:cNvSpPr>
          <p:nvPr/>
        </p:nvSpPr>
        <p:spPr bwMode="auto">
          <a:xfrm>
            <a:off x="6149975" y="51943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6" name="Line 68"/>
          <p:cNvSpPr>
            <a:spLocks noChangeShapeType="1"/>
          </p:cNvSpPr>
          <p:nvPr/>
        </p:nvSpPr>
        <p:spPr bwMode="auto">
          <a:xfrm>
            <a:off x="3357563" y="58848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7" name="Line 69"/>
          <p:cNvSpPr>
            <a:spLocks noChangeShapeType="1"/>
          </p:cNvSpPr>
          <p:nvPr/>
        </p:nvSpPr>
        <p:spPr bwMode="auto">
          <a:xfrm>
            <a:off x="4368800" y="58832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8" name="Line 70"/>
          <p:cNvSpPr>
            <a:spLocks noChangeShapeType="1"/>
          </p:cNvSpPr>
          <p:nvPr/>
        </p:nvSpPr>
        <p:spPr bwMode="auto">
          <a:xfrm>
            <a:off x="5380038" y="58832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9" name="Line 71"/>
          <p:cNvSpPr>
            <a:spLocks noChangeShapeType="1"/>
          </p:cNvSpPr>
          <p:nvPr/>
        </p:nvSpPr>
        <p:spPr bwMode="auto">
          <a:xfrm>
            <a:off x="6391275" y="58801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0" name="Freeform 72"/>
          <p:cNvSpPr>
            <a:spLocks/>
          </p:cNvSpPr>
          <p:nvPr/>
        </p:nvSpPr>
        <p:spPr bwMode="auto">
          <a:xfrm>
            <a:off x="2405063" y="5292725"/>
            <a:ext cx="560387" cy="593725"/>
          </a:xfrm>
          <a:custGeom>
            <a:avLst/>
            <a:gdLst>
              <a:gd name="T0" fmla="*/ 0 w 353"/>
              <a:gd name="T1" fmla="*/ 2147483647 h 374"/>
              <a:gd name="T2" fmla="*/ 2147483647 w 353"/>
              <a:gd name="T3" fmla="*/ 2147483647 h 374"/>
              <a:gd name="T4" fmla="*/ 2147483647 w 353"/>
              <a:gd name="T5" fmla="*/ 2147483647 h 374"/>
              <a:gd name="T6" fmla="*/ 2147483647 w 353"/>
              <a:gd name="T7" fmla="*/ 2147483647 h 374"/>
              <a:gd name="T8" fmla="*/ 2147483647 w 353"/>
              <a:gd name="T9" fmla="*/ 2147483647 h 374"/>
              <a:gd name="T10" fmla="*/ 2147483647 w 353"/>
              <a:gd name="T11" fmla="*/ 2147483647 h 374"/>
              <a:gd name="T12" fmla="*/ 2147483647 w 353"/>
              <a:gd name="T13" fmla="*/ 2147483647 h 374"/>
              <a:gd name="T14" fmla="*/ 2147483647 w 353"/>
              <a:gd name="T15" fmla="*/ 2147483647 h 374"/>
              <a:gd name="T16" fmla="*/ 2147483647 w 353"/>
              <a:gd name="T17" fmla="*/ 2147483647 h 374"/>
              <a:gd name="T18" fmla="*/ 2147483647 w 353"/>
              <a:gd name="T19" fmla="*/ 2147483647 h 374"/>
              <a:gd name="T20" fmla="*/ 2147483647 w 353"/>
              <a:gd name="T21" fmla="*/ 0 h 374"/>
              <a:gd name="T22" fmla="*/ 2147483647 w 353"/>
              <a:gd name="T23" fmla="*/ 2147483647 h 374"/>
              <a:gd name="T24" fmla="*/ 2147483647 w 353"/>
              <a:gd name="T25" fmla="*/ 2147483647 h 374"/>
              <a:gd name="T26" fmla="*/ 2147483647 w 353"/>
              <a:gd name="T27" fmla="*/ 2147483647 h 374"/>
              <a:gd name="T28" fmla="*/ 2147483647 w 353"/>
              <a:gd name="T29" fmla="*/ 2147483647 h 374"/>
              <a:gd name="T30" fmla="*/ 2147483647 w 353"/>
              <a:gd name="T31" fmla="*/ 2147483647 h 374"/>
              <a:gd name="T32" fmla="*/ 2147483647 w 353"/>
              <a:gd name="T33" fmla="*/ 2147483647 h 374"/>
              <a:gd name="T34" fmla="*/ 2147483647 w 353"/>
              <a:gd name="T35" fmla="*/ 2147483647 h 374"/>
              <a:gd name="T36" fmla="*/ 2147483647 w 353"/>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374">
                <a:moveTo>
                  <a:pt x="0" y="369"/>
                </a:moveTo>
                <a:lnTo>
                  <a:pt x="5" y="236"/>
                </a:lnTo>
                <a:lnTo>
                  <a:pt x="16" y="192"/>
                </a:lnTo>
                <a:lnTo>
                  <a:pt x="21" y="143"/>
                </a:lnTo>
                <a:lnTo>
                  <a:pt x="36" y="112"/>
                </a:lnTo>
                <a:lnTo>
                  <a:pt x="47" y="80"/>
                </a:lnTo>
                <a:lnTo>
                  <a:pt x="57" y="52"/>
                </a:lnTo>
                <a:lnTo>
                  <a:pt x="67" y="33"/>
                </a:lnTo>
                <a:lnTo>
                  <a:pt x="83" y="17"/>
                </a:lnTo>
                <a:lnTo>
                  <a:pt x="104" y="6"/>
                </a:lnTo>
                <a:lnTo>
                  <a:pt x="125" y="0"/>
                </a:lnTo>
                <a:lnTo>
                  <a:pt x="140" y="12"/>
                </a:lnTo>
                <a:lnTo>
                  <a:pt x="151" y="29"/>
                </a:lnTo>
                <a:lnTo>
                  <a:pt x="166" y="70"/>
                </a:lnTo>
                <a:lnTo>
                  <a:pt x="181" y="128"/>
                </a:lnTo>
                <a:lnTo>
                  <a:pt x="194" y="194"/>
                </a:lnTo>
                <a:lnTo>
                  <a:pt x="209" y="237"/>
                </a:lnTo>
                <a:lnTo>
                  <a:pt x="236" y="329"/>
                </a:lnTo>
                <a:lnTo>
                  <a:pt x="352" y="373"/>
                </a:lnTo>
              </a:path>
            </a:pathLst>
          </a:custGeom>
          <a:gradFill rotWithShape="0">
            <a:gsLst>
              <a:gs pos="0">
                <a:srgbClr val="FFFFFF"/>
              </a:gs>
              <a:gs pos="100000">
                <a:srgbClr val="D49FFF"/>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1" name="Freeform 73"/>
          <p:cNvSpPr>
            <a:spLocks/>
          </p:cNvSpPr>
          <p:nvPr/>
        </p:nvSpPr>
        <p:spPr bwMode="auto">
          <a:xfrm>
            <a:off x="2936875" y="5302250"/>
            <a:ext cx="1208088" cy="585788"/>
          </a:xfrm>
          <a:custGeom>
            <a:avLst/>
            <a:gdLst>
              <a:gd name="T0" fmla="*/ 0 w 761"/>
              <a:gd name="T1" fmla="*/ 2147483647 h 369"/>
              <a:gd name="T2" fmla="*/ 2147483647 w 761"/>
              <a:gd name="T3" fmla="*/ 2147483647 h 369"/>
              <a:gd name="T4" fmla="*/ 2147483647 w 761"/>
              <a:gd name="T5" fmla="*/ 2147483647 h 369"/>
              <a:gd name="T6" fmla="*/ 2147483647 w 761"/>
              <a:gd name="T7" fmla="*/ 2147483647 h 369"/>
              <a:gd name="T8" fmla="*/ 2147483647 w 761"/>
              <a:gd name="T9" fmla="*/ 2147483647 h 369"/>
              <a:gd name="T10" fmla="*/ 2147483647 w 761"/>
              <a:gd name="T11" fmla="*/ 2147483647 h 369"/>
              <a:gd name="T12" fmla="*/ 2147483647 w 761"/>
              <a:gd name="T13" fmla="*/ 2147483647 h 369"/>
              <a:gd name="T14" fmla="*/ 2147483647 w 761"/>
              <a:gd name="T15" fmla="*/ 2147483647 h 369"/>
              <a:gd name="T16" fmla="*/ 2147483647 w 761"/>
              <a:gd name="T17" fmla="*/ 2147483647 h 369"/>
              <a:gd name="T18" fmla="*/ 2147483647 w 761"/>
              <a:gd name="T19" fmla="*/ 2147483647 h 369"/>
              <a:gd name="T20" fmla="*/ 2147483647 w 761"/>
              <a:gd name="T21" fmla="*/ 2147483647 h 369"/>
              <a:gd name="T22" fmla="*/ 2147483647 w 761"/>
              <a:gd name="T23" fmla="*/ 2147483647 h 369"/>
              <a:gd name="T24" fmla="*/ 2147483647 w 761"/>
              <a:gd name="T25" fmla="*/ 2147483647 h 369"/>
              <a:gd name="T26" fmla="*/ 2147483647 w 761"/>
              <a:gd name="T27" fmla="*/ 0 h 369"/>
              <a:gd name="T28" fmla="*/ 2147483647 w 761"/>
              <a:gd name="T29" fmla="*/ 2147483647 h 369"/>
              <a:gd name="T30" fmla="*/ 2147483647 w 761"/>
              <a:gd name="T31" fmla="*/ 2147483647 h 369"/>
              <a:gd name="T32" fmla="*/ 2147483647 w 761"/>
              <a:gd name="T33" fmla="*/ 2147483647 h 369"/>
              <a:gd name="T34" fmla="*/ 2147483647 w 761"/>
              <a:gd name="T35" fmla="*/ 2147483647 h 369"/>
              <a:gd name="T36" fmla="*/ 2147483647 w 761"/>
              <a:gd name="T37" fmla="*/ 2147483647 h 369"/>
              <a:gd name="T38" fmla="*/ 2147483647 w 761"/>
              <a:gd name="T39" fmla="*/ 2147483647 h 369"/>
              <a:gd name="T40" fmla="*/ 2147483647 w 761"/>
              <a:gd name="T41" fmla="*/ 2147483647 h 369"/>
              <a:gd name="T42" fmla="*/ 2147483647 w 761"/>
              <a:gd name="T43" fmla="*/ 2147483647 h 369"/>
              <a:gd name="T44" fmla="*/ 2147483647 w 761"/>
              <a:gd name="T45" fmla="*/ 2147483647 h 369"/>
              <a:gd name="T46" fmla="*/ 2147483647 w 761"/>
              <a:gd name="T47" fmla="*/ 2147483647 h 369"/>
              <a:gd name="T48" fmla="*/ 2147483647 w 761"/>
              <a:gd name="T49" fmla="*/ 2147483647 h 369"/>
              <a:gd name="T50" fmla="*/ 2147483647 w 761"/>
              <a:gd name="T51" fmla="*/ 2147483647 h 369"/>
              <a:gd name="T52" fmla="*/ 2147483647 w 761"/>
              <a:gd name="T53" fmla="*/ 2147483647 h 369"/>
              <a:gd name="T54" fmla="*/ 2147483647 w 761"/>
              <a:gd name="T55" fmla="*/ 2147483647 h 369"/>
              <a:gd name="T56" fmla="*/ 2147483647 w 761"/>
              <a:gd name="T57" fmla="*/ 2147483647 h 3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1" h="369">
                <a:moveTo>
                  <a:pt x="0" y="368"/>
                </a:moveTo>
                <a:lnTo>
                  <a:pt x="59" y="348"/>
                </a:lnTo>
                <a:lnTo>
                  <a:pt x="88" y="339"/>
                </a:lnTo>
                <a:lnTo>
                  <a:pt x="125" y="328"/>
                </a:lnTo>
                <a:lnTo>
                  <a:pt x="154" y="308"/>
                </a:lnTo>
                <a:lnTo>
                  <a:pt x="184" y="275"/>
                </a:lnTo>
                <a:lnTo>
                  <a:pt x="214" y="195"/>
                </a:lnTo>
                <a:lnTo>
                  <a:pt x="228" y="162"/>
                </a:lnTo>
                <a:lnTo>
                  <a:pt x="236" y="105"/>
                </a:lnTo>
                <a:lnTo>
                  <a:pt x="243" y="65"/>
                </a:lnTo>
                <a:lnTo>
                  <a:pt x="243" y="41"/>
                </a:lnTo>
                <a:lnTo>
                  <a:pt x="251" y="18"/>
                </a:lnTo>
                <a:lnTo>
                  <a:pt x="257" y="6"/>
                </a:lnTo>
                <a:lnTo>
                  <a:pt x="281" y="0"/>
                </a:lnTo>
                <a:lnTo>
                  <a:pt x="302" y="5"/>
                </a:lnTo>
                <a:lnTo>
                  <a:pt x="324" y="14"/>
                </a:lnTo>
                <a:lnTo>
                  <a:pt x="347" y="27"/>
                </a:lnTo>
                <a:lnTo>
                  <a:pt x="369" y="55"/>
                </a:lnTo>
                <a:lnTo>
                  <a:pt x="399" y="88"/>
                </a:lnTo>
                <a:lnTo>
                  <a:pt x="427" y="124"/>
                </a:lnTo>
                <a:lnTo>
                  <a:pt x="465" y="171"/>
                </a:lnTo>
                <a:lnTo>
                  <a:pt x="502" y="227"/>
                </a:lnTo>
                <a:lnTo>
                  <a:pt x="539" y="276"/>
                </a:lnTo>
                <a:lnTo>
                  <a:pt x="575" y="310"/>
                </a:lnTo>
                <a:lnTo>
                  <a:pt x="612" y="330"/>
                </a:lnTo>
                <a:lnTo>
                  <a:pt x="642" y="348"/>
                </a:lnTo>
                <a:lnTo>
                  <a:pt x="679" y="357"/>
                </a:lnTo>
                <a:lnTo>
                  <a:pt x="709" y="359"/>
                </a:lnTo>
                <a:lnTo>
                  <a:pt x="760" y="366"/>
                </a:lnTo>
              </a:path>
            </a:pathLst>
          </a:custGeom>
          <a:gradFill rotWithShape="0">
            <a:gsLst>
              <a:gs pos="0">
                <a:srgbClr val="D4A0FB"/>
              </a:gs>
              <a:gs pos="100000">
                <a:srgbClr val="B760F9"/>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538" name="Rectangle 74"/>
          <p:cNvSpPr>
            <a:spLocks noChangeArrowheads="1"/>
          </p:cNvSpPr>
          <p:nvPr/>
        </p:nvSpPr>
        <p:spPr bwMode="auto">
          <a:xfrm>
            <a:off x="6816725" y="5408613"/>
            <a:ext cx="22891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b="1" i="1">
                <a:solidFill>
                  <a:schemeClr val="tx2"/>
                </a:solidFill>
                <a:effectLst>
                  <a:outerShdw blurRad="38100" dist="38100" dir="2700000" algn="tl">
                    <a:srgbClr val="C0C0C0"/>
                  </a:outerShdw>
                </a:effectLst>
                <a:latin typeface="Century Gothic" pitchFamily="34" charset="0"/>
              </a:rPr>
              <a:t>cis-Parinaric</a:t>
            </a:r>
            <a:r>
              <a:rPr lang="cs-CZ" sz="2400" b="1" i="1">
                <a:solidFill>
                  <a:schemeClr val="tx2"/>
                </a:solidFill>
                <a:effectLst>
                  <a:outerShdw blurRad="38100" dist="38100" dir="2700000" algn="tl">
                    <a:srgbClr val="C0C0C0"/>
                  </a:outerShdw>
                </a:effectLst>
                <a:latin typeface="Century Gothic" pitchFamily="34" charset="0"/>
              </a:rPr>
              <a:t> acid</a:t>
            </a:r>
            <a:endParaRPr lang="cs-CZ" sz="2400" b="1" i="1">
              <a:solidFill>
                <a:schemeClr val="tx2"/>
              </a:solidFill>
              <a:effectLst>
                <a:outerShdw blurRad="38100" dist="38100" dir="2700000" algn="tl">
                  <a:srgbClr val="C0C0C0"/>
                </a:outerShdw>
              </a:effectLst>
              <a:latin typeface="Century Gothic CE" charset="-18"/>
            </a:endParaRPr>
          </a:p>
        </p:txBody>
      </p:sp>
      <p:sp>
        <p:nvSpPr>
          <p:cNvPr id="190539" name="Rectangle 75"/>
          <p:cNvSpPr>
            <a:spLocks noChangeArrowheads="1"/>
          </p:cNvSpPr>
          <p:nvPr/>
        </p:nvSpPr>
        <p:spPr bwMode="auto">
          <a:xfrm>
            <a:off x="6934200" y="1673225"/>
            <a:ext cx="16525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Texas Red</a:t>
            </a:r>
            <a:endParaRPr lang="cs-CZ" sz="2400" b="1" i="1">
              <a:solidFill>
                <a:schemeClr val="tx2"/>
              </a:solidFill>
              <a:effectLst>
                <a:outerShdw blurRad="38100" dist="38100" dir="2700000" algn="tl">
                  <a:srgbClr val="C0C0C0"/>
                </a:outerShdw>
              </a:effectLst>
              <a:latin typeface="Century Gothic CE" charset="-18"/>
            </a:endParaRPr>
          </a:p>
        </p:txBody>
      </p:sp>
      <p:sp>
        <p:nvSpPr>
          <p:cNvPr id="190540" name="Rectangle 76"/>
          <p:cNvSpPr>
            <a:spLocks noChangeArrowheads="1"/>
          </p:cNvSpPr>
          <p:nvPr/>
        </p:nvSpPr>
        <p:spPr bwMode="auto">
          <a:xfrm>
            <a:off x="6886575" y="950913"/>
            <a:ext cx="1795463"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PE-TR Conj.</a:t>
            </a:r>
            <a:endParaRPr lang="cs-CZ" sz="2400" b="1" i="1">
              <a:solidFill>
                <a:schemeClr val="tx2"/>
              </a:solidFill>
              <a:effectLst>
                <a:outerShdw blurRad="38100" dist="38100" dir="2700000" algn="tl">
                  <a:srgbClr val="C0C0C0"/>
                </a:outerShdw>
              </a:effectLst>
              <a:latin typeface="Century Gothic CE" charset="-18"/>
            </a:endParaRPr>
          </a:p>
        </p:txBody>
      </p:sp>
      <p:sp>
        <p:nvSpPr>
          <p:cNvPr id="190541" name="Rectangle 77"/>
          <p:cNvSpPr>
            <a:spLocks noChangeArrowheads="1"/>
          </p:cNvSpPr>
          <p:nvPr/>
        </p:nvSpPr>
        <p:spPr bwMode="auto">
          <a:xfrm>
            <a:off x="7169150" y="2363788"/>
            <a:ext cx="4206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PI</a:t>
            </a:r>
            <a:endParaRPr lang="cs-CZ" sz="2400" b="1" i="1">
              <a:solidFill>
                <a:schemeClr val="tx2"/>
              </a:solidFill>
              <a:effectLst>
                <a:outerShdw blurRad="38100" dist="38100" dir="2700000" algn="tl">
                  <a:srgbClr val="C0C0C0"/>
                </a:outerShdw>
              </a:effectLst>
              <a:latin typeface="Century Gothic CE" charset="-18"/>
            </a:endParaRPr>
          </a:p>
        </p:txBody>
      </p:sp>
      <p:sp>
        <p:nvSpPr>
          <p:cNvPr id="53326" name="Freeform 78"/>
          <p:cNvSpPr>
            <a:spLocks/>
          </p:cNvSpPr>
          <p:nvPr/>
        </p:nvSpPr>
        <p:spPr bwMode="auto">
          <a:xfrm>
            <a:off x="2409825" y="2309813"/>
            <a:ext cx="4273550" cy="674687"/>
          </a:xfrm>
          <a:custGeom>
            <a:avLst/>
            <a:gdLst>
              <a:gd name="T0" fmla="*/ 0 w 2692"/>
              <a:gd name="T1" fmla="*/ 0 h 425"/>
              <a:gd name="T2" fmla="*/ 2147483647 w 2692"/>
              <a:gd name="T3" fmla="*/ 0 h 425"/>
              <a:gd name="T4" fmla="*/ 2147483647 w 2692"/>
              <a:gd name="T5" fmla="*/ 2147483647 h 425"/>
              <a:gd name="T6" fmla="*/ 0 w 2692"/>
              <a:gd name="T7" fmla="*/ 2147483647 h 425"/>
              <a:gd name="T8" fmla="*/ 0 w 2692"/>
              <a:gd name="T9" fmla="*/ 0 h 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25">
                <a:moveTo>
                  <a:pt x="0" y="0"/>
                </a:moveTo>
                <a:lnTo>
                  <a:pt x="2691" y="0"/>
                </a:lnTo>
                <a:lnTo>
                  <a:pt x="2691" y="424"/>
                </a:lnTo>
                <a:lnTo>
                  <a:pt x="0" y="424"/>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7" name="Line 79"/>
          <p:cNvSpPr>
            <a:spLocks noChangeShapeType="1"/>
          </p:cNvSpPr>
          <p:nvPr/>
        </p:nvSpPr>
        <p:spPr bwMode="auto">
          <a:xfrm>
            <a:off x="3362325" y="23145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8" name="Line 80"/>
          <p:cNvSpPr>
            <a:spLocks noChangeShapeType="1"/>
          </p:cNvSpPr>
          <p:nvPr/>
        </p:nvSpPr>
        <p:spPr bwMode="auto">
          <a:xfrm>
            <a:off x="4371975" y="2312988"/>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29" name="Line 81"/>
          <p:cNvSpPr>
            <a:spLocks noChangeShapeType="1"/>
          </p:cNvSpPr>
          <p:nvPr/>
        </p:nvSpPr>
        <p:spPr bwMode="auto">
          <a:xfrm>
            <a:off x="5383213" y="2312988"/>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0" name="Line 82"/>
          <p:cNvSpPr>
            <a:spLocks noChangeShapeType="1"/>
          </p:cNvSpPr>
          <p:nvPr/>
        </p:nvSpPr>
        <p:spPr bwMode="auto">
          <a:xfrm>
            <a:off x="6394450" y="2309813"/>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1" name="Line 83"/>
          <p:cNvSpPr>
            <a:spLocks noChangeShapeType="1"/>
          </p:cNvSpPr>
          <p:nvPr/>
        </p:nvSpPr>
        <p:spPr bwMode="auto">
          <a:xfrm>
            <a:off x="2868613"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2" name="Line 84"/>
          <p:cNvSpPr>
            <a:spLocks noChangeShapeType="1"/>
          </p:cNvSpPr>
          <p:nvPr/>
        </p:nvSpPr>
        <p:spPr bwMode="auto">
          <a:xfrm>
            <a:off x="387667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3" name="Line 85"/>
          <p:cNvSpPr>
            <a:spLocks noChangeShapeType="1"/>
          </p:cNvSpPr>
          <p:nvPr/>
        </p:nvSpPr>
        <p:spPr bwMode="auto">
          <a:xfrm>
            <a:off x="4884738"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4" name="Line 86"/>
          <p:cNvSpPr>
            <a:spLocks noChangeShapeType="1"/>
          </p:cNvSpPr>
          <p:nvPr/>
        </p:nvSpPr>
        <p:spPr bwMode="auto">
          <a:xfrm>
            <a:off x="5894388" y="23098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5" name="Line 87"/>
          <p:cNvSpPr>
            <a:spLocks noChangeShapeType="1"/>
          </p:cNvSpPr>
          <p:nvPr/>
        </p:nvSpPr>
        <p:spPr bwMode="auto">
          <a:xfrm>
            <a:off x="2633663"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6" name="Line 88"/>
          <p:cNvSpPr>
            <a:spLocks noChangeShapeType="1"/>
          </p:cNvSpPr>
          <p:nvPr/>
        </p:nvSpPr>
        <p:spPr bwMode="auto">
          <a:xfrm>
            <a:off x="364172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7" name="Line 89"/>
          <p:cNvSpPr>
            <a:spLocks noChangeShapeType="1"/>
          </p:cNvSpPr>
          <p:nvPr/>
        </p:nvSpPr>
        <p:spPr bwMode="auto">
          <a:xfrm>
            <a:off x="4651375"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8" name="Line 90"/>
          <p:cNvSpPr>
            <a:spLocks noChangeShapeType="1"/>
          </p:cNvSpPr>
          <p:nvPr/>
        </p:nvSpPr>
        <p:spPr bwMode="auto">
          <a:xfrm>
            <a:off x="5659438" y="230981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9" name="Line 91"/>
          <p:cNvSpPr>
            <a:spLocks noChangeShapeType="1"/>
          </p:cNvSpPr>
          <p:nvPr/>
        </p:nvSpPr>
        <p:spPr bwMode="auto">
          <a:xfrm>
            <a:off x="3125788" y="23145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0" name="Line 92"/>
          <p:cNvSpPr>
            <a:spLocks noChangeShapeType="1"/>
          </p:cNvSpPr>
          <p:nvPr/>
        </p:nvSpPr>
        <p:spPr bwMode="auto">
          <a:xfrm>
            <a:off x="4135438"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1" name="Line 93"/>
          <p:cNvSpPr>
            <a:spLocks noChangeShapeType="1"/>
          </p:cNvSpPr>
          <p:nvPr/>
        </p:nvSpPr>
        <p:spPr bwMode="auto">
          <a:xfrm>
            <a:off x="5145088" y="23129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2" name="Line 94"/>
          <p:cNvSpPr>
            <a:spLocks noChangeShapeType="1"/>
          </p:cNvSpPr>
          <p:nvPr/>
        </p:nvSpPr>
        <p:spPr bwMode="auto">
          <a:xfrm>
            <a:off x="6153150" y="2312988"/>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3" name="Line 95"/>
          <p:cNvSpPr>
            <a:spLocks noChangeShapeType="1"/>
          </p:cNvSpPr>
          <p:nvPr/>
        </p:nvSpPr>
        <p:spPr bwMode="auto">
          <a:xfrm>
            <a:off x="3362325" y="29638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4" name="Line 96"/>
          <p:cNvSpPr>
            <a:spLocks noChangeShapeType="1"/>
          </p:cNvSpPr>
          <p:nvPr/>
        </p:nvSpPr>
        <p:spPr bwMode="auto">
          <a:xfrm>
            <a:off x="4371975" y="29606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5" name="Line 97"/>
          <p:cNvSpPr>
            <a:spLocks noChangeShapeType="1"/>
          </p:cNvSpPr>
          <p:nvPr/>
        </p:nvSpPr>
        <p:spPr bwMode="auto">
          <a:xfrm>
            <a:off x="5383213" y="29606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6" name="Line 98"/>
          <p:cNvSpPr>
            <a:spLocks noChangeShapeType="1"/>
          </p:cNvSpPr>
          <p:nvPr/>
        </p:nvSpPr>
        <p:spPr bwMode="auto">
          <a:xfrm>
            <a:off x="6394450" y="29591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7" name="Freeform 99"/>
          <p:cNvSpPr>
            <a:spLocks/>
          </p:cNvSpPr>
          <p:nvPr/>
        </p:nvSpPr>
        <p:spPr bwMode="auto">
          <a:xfrm>
            <a:off x="3273425" y="2420938"/>
            <a:ext cx="2298700" cy="554037"/>
          </a:xfrm>
          <a:custGeom>
            <a:avLst/>
            <a:gdLst>
              <a:gd name="T0" fmla="*/ 2147483647 w 1448"/>
              <a:gd name="T1" fmla="*/ 2147483647 h 349"/>
              <a:gd name="T2" fmla="*/ 2147483647 w 1448"/>
              <a:gd name="T3" fmla="*/ 2147483647 h 349"/>
              <a:gd name="T4" fmla="*/ 2147483647 w 1448"/>
              <a:gd name="T5" fmla="*/ 2147483647 h 349"/>
              <a:gd name="T6" fmla="*/ 2147483647 w 1448"/>
              <a:gd name="T7" fmla="*/ 2147483647 h 349"/>
              <a:gd name="T8" fmla="*/ 2147483647 w 1448"/>
              <a:gd name="T9" fmla="*/ 2147483647 h 349"/>
              <a:gd name="T10" fmla="*/ 2147483647 w 1448"/>
              <a:gd name="T11" fmla="*/ 2147483647 h 349"/>
              <a:gd name="T12" fmla="*/ 2147483647 w 1448"/>
              <a:gd name="T13" fmla="*/ 2147483647 h 349"/>
              <a:gd name="T14" fmla="*/ 2147483647 w 1448"/>
              <a:gd name="T15" fmla="*/ 2147483647 h 349"/>
              <a:gd name="T16" fmla="*/ 2147483647 w 1448"/>
              <a:gd name="T17" fmla="*/ 2147483647 h 349"/>
              <a:gd name="T18" fmla="*/ 2147483647 w 1448"/>
              <a:gd name="T19" fmla="*/ 2147483647 h 349"/>
              <a:gd name="T20" fmla="*/ 2147483647 w 1448"/>
              <a:gd name="T21" fmla="*/ 2147483647 h 349"/>
              <a:gd name="T22" fmla="*/ 2147483647 w 1448"/>
              <a:gd name="T23" fmla="*/ 2147483647 h 349"/>
              <a:gd name="T24" fmla="*/ 2147483647 w 1448"/>
              <a:gd name="T25" fmla="*/ 2147483647 h 349"/>
              <a:gd name="T26" fmla="*/ 2147483647 w 1448"/>
              <a:gd name="T27" fmla="*/ 2147483647 h 349"/>
              <a:gd name="T28" fmla="*/ 2147483647 w 1448"/>
              <a:gd name="T29" fmla="*/ 2147483647 h 349"/>
              <a:gd name="T30" fmla="*/ 2147483647 w 1448"/>
              <a:gd name="T31" fmla="*/ 2147483647 h 349"/>
              <a:gd name="T32" fmla="*/ 2147483647 w 1448"/>
              <a:gd name="T33" fmla="*/ 2147483647 h 349"/>
              <a:gd name="T34" fmla="*/ 2147483647 w 1448"/>
              <a:gd name="T35" fmla="*/ 0 h 349"/>
              <a:gd name="T36" fmla="*/ 2147483647 w 1448"/>
              <a:gd name="T37" fmla="*/ 2147483647 h 349"/>
              <a:gd name="T38" fmla="*/ 2147483647 w 1448"/>
              <a:gd name="T39" fmla="*/ 2147483647 h 349"/>
              <a:gd name="T40" fmla="*/ 2147483647 w 1448"/>
              <a:gd name="T41" fmla="*/ 2147483647 h 349"/>
              <a:gd name="T42" fmla="*/ 2147483647 w 1448"/>
              <a:gd name="T43" fmla="*/ 2147483647 h 349"/>
              <a:gd name="T44" fmla="*/ 2147483647 w 1448"/>
              <a:gd name="T45" fmla="*/ 2147483647 h 349"/>
              <a:gd name="T46" fmla="*/ 2147483647 w 1448"/>
              <a:gd name="T47" fmla="*/ 2147483647 h 349"/>
              <a:gd name="T48" fmla="*/ 2147483647 w 1448"/>
              <a:gd name="T49" fmla="*/ 2147483647 h 349"/>
              <a:gd name="T50" fmla="*/ 2147483647 w 1448"/>
              <a:gd name="T51" fmla="*/ 2147483647 h 349"/>
              <a:gd name="T52" fmla="*/ 2147483647 w 1448"/>
              <a:gd name="T53" fmla="*/ 2147483647 h 349"/>
              <a:gd name="T54" fmla="*/ 2147483647 w 1448"/>
              <a:gd name="T55" fmla="*/ 2147483647 h 349"/>
              <a:gd name="T56" fmla="*/ 2147483647 w 1448"/>
              <a:gd name="T57" fmla="*/ 2147483647 h 349"/>
              <a:gd name="T58" fmla="*/ 2147483647 w 1448"/>
              <a:gd name="T59" fmla="*/ 2147483647 h 349"/>
              <a:gd name="T60" fmla="*/ 2147483647 w 1448"/>
              <a:gd name="T61" fmla="*/ 2147483647 h 349"/>
              <a:gd name="T62" fmla="*/ 2147483647 w 1448"/>
              <a:gd name="T63" fmla="*/ 2147483647 h 349"/>
              <a:gd name="T64" fmla="*/ 2147483647 w 1448"/>
              <a:gd name="T65" fmla="*/ 2147483647 h 349"/>
              <a:gd name="T66" fmla="*/ 0 w 1448"/>
              <a:gd name="T67" fmla="*/ 2147483647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8" h="349">
                <a:moveTo>
                  <a:pt x="3" y="342"/>
                </a:moveTo>
                <a:lnTo>
                  <a:pt x="99" y="320"/>
                </a:lnTo>
                <a:lnTo>
                  <a:pt x="211" y="297"/>
                </a:lnTo>
                <a:lnTo>
                  <a:pt x="269" y="286"/>
                </a:lnTo>
                <a:lnTo>
                  <a:pt x="336" y="267"/>
                </a:lnTo>
                <a:lnTo>
                  <a:pt x="372" y="255"/>
                </a:lnTo>
                <a:lnTo>
                  <a:pt x="417" y="233"/>
                </a:lnTo>
                <a:lnTo>
                  <a:pt x="469" y="205"/>
                </a:lnTo>
                <a:lnTo>
                  <a:pt x="499" y="185"/>
                </a:lnTo>
                <a:lnTo>
                  <a:pt x="535" y="155"/>
                </a:lnTo>
                <a:lnTo>
                  <a:pt x="572" y="123"/>
                </a:lnTo>
                <a:lnTo>
                  <a:pt x="610" y="93"/>
                </a:lnTo>
                <a:lnTo>
                  <a:pt x="647" y="74"/>
                </a:lnTo>
                <a:lnTo>
                  <a:pt x="661" y="64"/>
                </a:lnTo>
                <a:lnTo>
                  <a:pt x="684" y="49"/>
                </a:lnTo>
                <a:lnTo>
                  <a:pt x="735" y="21"/>
                </a:lnTo>
                <a:lnTo>
                  <a:pt x="801" y="5"/>
                </a:lnTo>
                <a:lnTo>
                  <a:pt x="831" y="0"/>
                </a:lnTo>
                <a:lnTo>
                  <a:pt x="875" y="5"/>
                </a:lnTo>
                <a:lnTo>
                  <a:pt x="898" y="13"/>
                </a:lnTo>
                <a:lnTo>
                  <a:pt x="949" y="28"/>
                </a:lnTo>
                <a:lnTo>
                  <a:pt x="1002" y="57"/>
                </a:lnTo>
                <a:lnTo>
                  <a:pt x="1046" y="108"/>
                </a:lnTo>
                <a:lnTo>
                  <a:pt x="1090" y="197"/>
                </a:lnTo>
                <a:lnTo>
                  <a:pt x="1120" y="244"/>
                </a:lnTo>
                <a:lnTo>
                  <a:pt x="1134" y="269"/>
                </a:lnTo>
                <a:lnTo>
                  <a:pt x="1156" y="280"/>
                </a:lnTo>
                <a:lnTo>
                  <a:pt x="1193" y="297"/>
                </a:lnTo>
                <a:lnTo>
                  <a:pt x="1260" y="312"/>
                </a:lnTo>
                <a:lnTo>
                  <a:pt x="1312" y="324"/>
                </a:lnTo>
                <a:lnTo>
                  <a:pt x="1378" y="340"/>
                </a:lnTo>
                <a:lnTo>
                  <a:pt x="1407" y="331"/>
                </a:lnTo>
                <a:lnTo>
                  <a:pt x="1447" y="348"/>
                </a:lnTo>
                <a:lnTo>
                  <a:pt x="0" y="348"/>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8" name="Freeform 100"/>
          <p:cNvSpPr>
            <a:spLocks/>
          </p:cNvSpPr>
          <p:nvPr/>
        </p:nvSpPr>
        <p:spPr bwMode="auto">
          <a:xfrm>
            <a:off x="4583113" y="2427288"/>
            <a:ext cx="1924050" cy="547687"/>
          </a:xfrm>
          <a:custGeom>
            <a:avLst/>
            <a:gdLst>
              <a:gd name="T0" fmla="*/ 0 w 1212"/>
              <a:gd name="T1" fmla="*/ 2147483647 h 345"/>
              <a:gd name="T2" fmla="*/ 2147483647 w 1212"/>
              <a:gd name="T3" fmla="*/ 2147483647 h 345"/>
              <a:gd name="T4" fmla="*/ 2147483647 w 1212"/>
              <a:gd name="T5" fmla="*/ 2147483647 h 345"/>
              <a:gd name="T6" fmla="*/ 2147483647 w 1212"/>
              <a:gd name="T7" fmla="*/ 2147483647 h 345"/>
              <a:gd name="T8" fmla="*/ 2147483647 w 1212"/>
              <a:gd name="T9" fmla="*/ 2147483647 h 345"/>
              <a:gd name="T10" fmla="*/ 2147483647 w 1212"/>
              <a:gd name="T11" fmla="*/ 2147483647 h 345"/>
              <a:gd name="T12" fmla="*/ 2147483647 w 1212"/>
              <a:gd name="T13" fmla="*/ 2147483647 h 345"/>
              <a:gd name="T14" fmla="*/ 2147483647 w 1212"/>
              <a:gd name="T15" fmla="*/ 2147483647 h 345"/>
              <a:gd name="T16" fmla="*/ 2147483647 w 1212"/>
              <a:gd name="T17" fmla="*/ 2147483647 h 345"/>
              <a:gd name="T18" fmla="*/ 2147483647 w 1212"/>
              <a:gd name="T19" fmla="*/ 2147483647 h 345"/>
              <a:gd name="T20" fmla="*/ 2147483647 w 1212"/>
              <a:gd name="T21" fmla="*/ 2147483647 h 345"/>
              <a:gd name="T22" fmla="*/ 2147483647 w 1212"/>
              <a:gd name="T23" fmla="*/ 0 h 345"/>
              <a:gd name="T24" fmla="*/ 2147483647 w 1212"/>
              <a:gd name="T25" fmla="*/ 0 h 345"/>
              <a:gd name="T26" fmla="*/ 2147483647 w 1212"/>
              <a:gd name="T27" fmla="*/ 2147483647 h 345"/>
              <a:gd name="T28" fmla="*/ 2147483647 w 1212"/>
              <a:gd name="T29" fmla="*/ 2147483647 h 345"/>
              <a:gd name="T30" fmla="*/ 2147483647 w 1212"/>
              <a:gd name="T31" fmla="*/ 2147483647 h 345"/>
              <a:gd name="T32" fmla="*/ 2147483647 w 1212"/>
              <a:gd name="T33" fmla="*/ 2147483647 h 345"/>
              <a:gd name="T34" fmla="*/ 2147483647 w 1212"/>
              <a:gd name="T35" fmla="*/ 2147483647 h 345"/>
              <a:gd name="T36" fmla="*/ 2147483647 w 1212"/>
              <a:gd name="T37" fmla="*/ 2147483647 h 345"/>
              <a:gd name="T38" fmla="*/ 2147483647 w 1212"/>
              <a:gd name="T39" fmla="*/ 2147483647 h 345"/>
              <a:gd name="T40" fmla="*/ 2147483647 w 1212"/>
              <a:gd name="T41" fmla="*/ 2147483647 h 345"/>
              <a:gd name="T42" fmla="*/ 2147483647 w 1212"/>
              <a:gd name="T43" fmla="*/ 2147483647 h 345"/>
              <a:gd name="T44" fmla="*/ 2147483647 w 1212"/>
              <a:gd name="T45" fmla="*/ 2147483647 h 345"/>
              <a:gd name="T46" fmla="*/ 2147483647 w 1212"/>
              <a:gd name="T47" fmla="*/ 2147483647 h 345"/>
              <a:gd name="T48" fmla="*/ 2147483647 w 1212"/>
              <a:gd name="T49" fmla="*/ 2147483647 h 345"/>
              <a:gd name="T50" fmla="*/ 2147483647 w 1212"/>
              <a:gd name="T51" fmla="*/ 2147483647 h 345"/>
              <a:gd name="T52" fmla="*/ 2147483647 w 1212"/>
              <a:gd name="T53" fmla="*/ 2147483647 h 3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2" h="345">
                <a:moveTo>
                  <a:pt x="0" y="344"/>
                </a:moveTo>
                <a:lnTo>
                  <a:pt x="79" y="301"/>
                </a:lnTo>
                <a:lnTo>
                  <a:pt x="168" y="260"/>
                </a:lnTo>
                <a:lnTo>
                  <a:pt x="242" y="218"/>
                </a:lnTo>
                <a:lnTo>
                  <a:pt x="294" y="190"/>
                </a:lnTo>
                <a:lnTo>
                  <a:pt x="338" y="163"/>
                </a:lnTo>
                <a:lnTo>
                  <a:pt x="398" y="131"/>
                </a:lnTo>
                <a:lnTo>
                  <a:pt x="471" y="87"/>
                </a:lnTo>
                <a:lnTo>
                  <a:pt x="531" y="49"/>
                </a:lnTo>
                <a:lnTo>
                  <a:pt x="597" y="15"/>
                </a:lnTo>
                <a:lnTo>
                  <a:pt x="627" y="5"/>
                </a:lnTo>
                <a:lnTo>
                  <a:pt x="656" y="0"/>
                </a:lnTo>
                <a:lnTo>
                  <a:pt x="671" y="0"/>
                </a:lnTo>
                <a:lnTo>
                  <a:pt x="694" y="2"/>
                </a:lnTo>
                <a:lnTo>
                  <a:pt x="716" y="6"/>
                </a:lnTo>
                <a:lnTo>
                  <a:pt x="746" y="15"/>
                </a:lnTo>
                <a:lnTo>
                  <a:pt x="789" y="47"/>
                </a:lnTo>
                <a:lnTo>
                  <a:pt x="819" y="68"/>
                </a:lnTo>
                <a:lnTo>
                  <a:pt x="871" y="98"/>
                </a:lnTo>
                <a:lnTo>
                  <a:pt x="915" y="131"/>
                </a:lnTo>
                <a:lnTo>
                  <a:pt x="960" y="165"/>
                </a:lnTo>
                <a:lnTo>
                  <a:pt x="989" y="196"/>
                </a:lnTo>
                <a:lnTo>
                  <a:pt x="1041" y="234"/>
                </a:lnTo>
                <a:lnTo>
                  <a:pt x="1093" y="263"/>
                </a:lnTo>
                <a:lnTo>
                  <a:pt x="1130" y="296"/>
                </a:lnTo>
                <a:lnTo>
                  <a:pt x="1160" y="313"/>
                </a:lnTo>
                <a:lnTo>
                  <a:pt x="1211" y="338"/>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9" name="Freeform 101"/>
          <p:cNvSpPr>
            <a:spLocks/>
          </p:cNvSpPr>
          <p:nvPr/>
        </p:nvSpPr>
        <p:spPr bwMode="auto">
          <a:xfrm>
            <a:off x="2408238" y="1563688"/>
            <a:ext cx="4275137" cy="701675"/>
          </a:xfrm>
          <a:custGeom>
            <a:avLst/>
            <a:gdLst>
              <a:gd name="T0" fmla="*/ 0 w 2693"/>
              <a:gd name="T1" fmla="*/ 0 h 442"/>
              <a:gd name="T2" fmla="*/ 2147483647 w 2693"/>
              <a:gd name="T3" fmla="*/ 0 h 442"/>
              <a:gd name="T4" fmla="*/ 2147483647 w 2693"/>
              <a:gd name="T5" fmla="*/ 2147483647 h 442"/>
              <a:gd name="T6" fmla="*/ 0 w 2693"/>
              <a:gd name="T7" fmla="*/ 2147483647 h 442"/>
              <a:gd name="T8" fmla="*/ 0 w 2693"/>
              <a:gd name="T9" fmla="*/ 0 h 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3" h="442">
                <a:moveTo>
                  <a:pt x="0" y="0"/>
                </a:moveTo>
                <a:lnTo>
                  <a:pt x="2692" y="0"/>
                </a:lnTo>
                <a:lnTo>
                  <a:pt x="2692" y="441"/>
                </a:lnTo>
                <a:lnTo>
                  <a:pt x="0" y="441"/>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0" name="Line 102"/>
          <p:cNvSpPr>
            <a:spLocks noChangeShapeType="1"/>
          </p:cNvSpPr>
          <p:nvPr/>
        </p:nvSpPr>
        <p:spPr bwMode="auto">
          <a:xfrm>
            <a:off x="3348038" y="1566863"/>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1" name="Line 103"/>
          <p:cNvSpPr>
            <a:spLocks noChangeShapeType="1"/>
          </p:cNvSpPr>
          <p:nvPr/>
        </p:nvSpPr>
        <p:spPr bwMode="auto">
          <a:xfrm>
            <a:off x="4364038" y="156527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2" name="Line 104"/>
          <p:cNvSpPr>
            <a:spLocks noChangeShapeType="1"/>
          </p:cNvSpPr>
          <p:nvPr/>
        </p:nvSpPr>
        <p:spPr bwMode="auto">
          <a:xfrm>
            <a:off x="5378450" y="1565275"/>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3" name="Line 105"/>
          <p:cNvSpPr>
            <a:spLocks noChangeShapeType="1"/>
          </p:cNvSpPr>
          <p:nvPr/>
        </p:nvSpPr>
        <p:spPr bwMode="auto">
          <a:xfrm>
            <a:off x="6392863" y="15621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4" name="Line 106"/>
          <p:cNvSpPr>
            <a:spLocks noChangeShapeType="1"/>
          </p:cNvSpPr>
          <p:nvPr/>
        </p:nvSpPr>
        <p:spPr bwMode="auto">
          <a:xfrm>
            <a:off x="285432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5" name="Line 107"/>
          <p:cNvSpPr>
            <a:spLocks noChangeShapeType="1"/>
          </p:cNvSpPr>
          <p:nvPr/>
        </p:nvSpPr>
        <p:spPr bwMode="auto">
          <a:xfrm>
            <a:off x="3867150"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6" name="Line 108"/>
          <p:cNvSpPr>
            <a:spLocks noChangeShapeType="1"/>
          </p:cNvSpPr>
          <p:nvPr/>
        </p:nvSpPr>
        <p:spPr bwMode="auto">
          <a:xfrm>
            <a:off x="4879975"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7" name="Line 109"/>
          <p:cNvSpPr>
            <a:spLocks noChangeShapeType="1"/>
          </p:cNvSpPr>
          <p:nvPr/>
        </p:nvSpPr>
        <p:spPr bwMode="auto">
          <a:xfrm>
            <a:off x="589121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8" name="Line 110"/>
          <p:cNvSpPr>
            <a:spLocks noChangeShapeType="1"/>
          </p:cNvSpPr>
          <p:nvPr/>
        </p:nvSpPr>
        <p:spPr bwMode="auto">
          <a:xfrm>
            <a:off x="261937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59" name="Line 111"/>
          <p:cNvSpPr>
            <a:spLocks noChangeShapeType="1"/>
          </p:cNvSpPr>
          <p:nvPr/>
        </p:nvSpPr>
        <p:spPr bwMode="auto">
          <a:xfrm>
            <a:off x="363061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0" name="Line 112"/>
          <p:cNvSpPr>
            <a:spLocks noChangeShapeType="1"/>
          </p:cNvSpPr>
          <p:nvPr/>
        </p:nvSpPr>
        <p:spPr bwMode="auto">
          <a:xfrm>
            <a:off x="4645025"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1" name="Line 113"/>
          <p:cNvSpPr>
            <a:spLocks noChangeShapeType="1"/>
          </p:cNvSpPr>
          <p:nvPr/>
        </p:nvSpPr>
        <p:spPr bwMode="auto">
          <a:xfrm>
            <a:off x="5657850"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2" name="Line 114"/>
          <p:cNvSpPr>
            <a:spLocks noChangeShapeType="1"/>
          </p:cNvSpPr>
          <p:nvPr/>
        </p:nvSpPr>
        <p:spPr bwMode="auto">
          <a:xfrm>
            <a:off x="3113088" y="156845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3" name="Line 115"/>
          <p:cNvSpPr>
            <a:spLocks noChangeShapeType="1"/>
          </p:cNvSpPr>
          <p:nvPr/>
        </p:nvSpPr>
        <p:spPr bwMode="auto">
          <a:xfrm>
            <a:off x="4124325"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4" name="Line 116"/>
          <p:cNvSpPr>
            <a:spLocks noChangeShapeType="1"/>
          </p:cNvSpPr>
          <p:nvPr/>
        </p:nvSpPr>
        <p:spPr bwMode="auto">
          <a:xfrm>
            <a:off x="5138738" y="156527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5" name="Line 117"/>
          <p:cNvSpPr>
            <a:spLocks noChangeShapeType="1"/>
          </p:cNvSpPr>
          <p:nvPr/>
        </p:nvSpPr>
        <p:spPr bwMode="auto">
          <a:xfrm>
            <a:off x="6151563" y="15636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6" name="Line 118"/>
          <p:cNvSpPr>
            <a:spLocks noChangeShapeType="1"/>
          </p:cNvSpPr>
          <p:nvPr/>
        </p:nvSpPr>
        <p:spPr bwMode="auto">
          <a:xfrm>
            <a:off x="3348038" y="224472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7" name="Line 119"/>
          <p:cNvSpPr>
            <a:spLocks noChangeShapeType="1"/>
          </p:cNvSpPr>
          <p:nvPr/>
        </p:nvSpPr>
        <p:spPr bwMode="auto">
          <a:xfrm>
            <a:off x="4364038" y="22415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8" name="Line 120"/>
          <p:cNvSpPr>
            <a:spLocks noChangeShapeType="1"/>
          </p:cNvSpPr>
          <p:nvPr/>
        </p:nvSpPr>
        <p:spPr bwMode="auto">
          <a:xfrm>
            <a:off x="5378450" y="224155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69" name="Line 121"/>
          <p:cNvSpPr>
            <a:spLocks noChangeShapeType="1"/>
          </p:cNvSpPr>
          <p:nvPr/>
        </p:nvSpPr>
        <p:spPr bwMode="auto">
          <a:xfrm>
            <a:off x="6392863" y="22399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0" name="Freeform 122"/>
          <p:cNvSpPr>
            <a:spLocks/>
          </p:cNvSpPr>
          <p:nvPr/>
        </p:nvSpPr>
        <p:spPr bwMode="auto">
          <a:xfrm>
            <a:off x="4371975" y="1665288"/>
            <a:ext cx="1463675" cy="585787"/>
          </a:xfrm>
          <a:custGeom>
            <a:avLst/>
            <a:gdLst>
              <a:gd name="T0" fmla="*/ 0 w 922"/>
              <a:gd name="T1" fmla="*/ 2147483647 h 369"/>
              <a:gd name="T2" fmla="*/ 2147483647 w 922"/>
              <a:gd name="T3" fmla="*/ 2147483647 h 369"/>
              <a:gd name="T4" fmla="*/ 2147483647 w 922"/>
              <a:gd name="T5" fmla="*/ 2147483647 h 369"/>
              <a:gd name="T6" fmla="*/ 2147483647 w 922"/>
              <a:gd name="T7" fmla="*/ 2147483647 h 369"/>
              <a:gd name="T8" fmla="*/ 2147483647 w 922"/>
              <a:gd name="T9" fmla="*/ 2147483647 h 369"/>
              <a:gd name="T10" fmla="*/ 2147483647 w 922"/>
              <a:gd name="T11" fmla="*/ 2147483647 h 369"/>
              <a:gd name="T12" fmla="*/ 2147483647 w 922"/>
              <a:gd name="T13" fmla="*/ 2147483647 h 369"/>
              <a:gd name="T14" fmla="*/ 2147483647 w 922"/>
              <a:gd name="T15" fmla="*/ 2147483647 h 369"/>
              <a:gd name="T16" fmla="*/ 2147483647 w 922"/>
              <a:gd name="T17" fmla="*/ 2147483647 h 369"/>
              <a:gd name="T18" fmla="*/ 2147483647 w 922"/>
              <a:gd name="T19" fmla="*/ 2147483647 h 369"/>
              <a:gd name="T20" fmla="*/ 2147483647 w 922"/>
              <a:gd name="T21" fmla="*/ 2147483647 h 369"/>
              <a:gd name="T22" fmla="*/ 2147483647 w 922"/>
              <a:gd name="T23" fmla="*/ 2147483647 h 369"/>
              <a:gd name="T24" fmla="*/ 2147483647 w 922"/>
              <a:gd name="T25" fmla="*/ 2147483647 h 369"/>
              <a:gd name="T26" fmla="*/ 2147483647 w 922"/>
              <a:gd name="T27" fmla="*/ 2147483647 h 369"/>
              <a:gd name="T28" fmla="*/ 2147483647 w 922"/>
              <a:gd name="T29" fmla="*/ 2147483647 h 369"/>
              <a:gd name="T30" fmla="*/ 2147483647 w 922"/>
              <a:gd name="T31" fmla="*/ 2147483647 h 369"/>
              <a:gd name="T32" fmla="*/ 2147483647 w 922"/>
              <a:gd name="T33" fmla="*/ 2147483647 h 369"/>
              <a:gd name="T34" fmla="*/ 2147483647 w 922"/>
              <a:gd name="T35" fmla="*/ 0 h 369"/>
              <a:gd name="T36" fmla="*/ 2147483647 w 922"/>
              <a:gd name="T37" fmla="*/ 2147483647 h 369"/>
              <a:gd name="T38" fmla="*/ 2147483647 w 922"/>
              <a:gd name="T39" fmla="*/ 2147483647 h 369"/>
              <a:gd name="T40" fmla="*/ 2147483647 w 922"/>
              <a:gd name="T41" fmla="*/ 2147483647 h 369"/>
              <a:gd name="T42" fmla="*/ 2147483647 w 922"/>
              <a:gd name="T43" fmla="*/ 2147483647 h 369"/>
              <a:gd name="T44" fmla="*/ 2147483647 w 922"/>
              <a:gd name="T45" fmla="*/ 2147483647 h 369"/>
              <a:gd name="T46" fmla="*/ 2147483647 w 922"/>
              <a:gd name="T47" fmla="*/ 2147483647 h 369"/>
              <a:gd name="T48" fmla="*/ 2147483647 w 922"/>
              <a:gd name="T49" fmla="*/ 2147483647 h 369"/>
              <a:gd name="T50" fmla="*/ 2147483647 w 922"/>
              <a:gd name="T51" fmla="*/ 2147483647 h 369"/>
              <a:gd name="T52" fmla="*/ 2147483647 w 922"/>
              <a:gd name="T53" fmla="*/ 2147483647 h 369"/>
              <a:gd name="T54" fmla="*/ 2147483647 w 922"/>
              <a:gd name="T55" fmla="*/ 2147483647 h 369"/>
              <a:gd name="T56" fmla="*/ 2147483647 w 922"/>
              <a:gd name="T57" fmla="*/ 2147483647 h 369"/>
              <a:gd name="T58" fmla="*/ 2147483647 w 922"/>
              <a:gd name="T59" fmla="*/ 2147483647 h 369"/>
              <a:gd name="T60" fmla="*/ 2147483647 w 922"/>
              <a:gd name="T61" fmla="*/ 2147483647 h 3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22" h="369">
                <a:moveTo>
                  <a:pt x="0" y="366"/>
                </a:moveTo>
                <a:lnTo>
                  <a:pt x="37" y="360"/>
                </a:lnTo>
                <a:lnTo>
                  <a:pt x="52" y="355"/>
                </a:lnTo>
                <a:lnTo>
                  <a:pt x="74" y="344"/>
                </a:lnTo>
                <a:lnTo>
                  <a:pt x="97" y="336"/>
                </a:lnTo>
                <a:lnTo>
                  <a:pt x="126" y="323"/>
                </a:lnTo>
                <a:lnTo>
                  <a:pt x="149" y="307"/>
                </a:lnTo>
                <a:lnTo>
                  <a:pt x="186" y="289"/>
                </a:lnTo>
                <a:lnTo>
                  <a:pt x="223" y="274"/>
                </a:lnTo>
                <a:lnTo>
                  <a:pt x="282" y="249"/>
                </a:lnTo>
                <a:lnTo>
                  <a:pt x="356" y="218"/>
                </a:lnTo>
                <a:lnTo>
                  <a:pt x="423" y="185"/>
                </a:lnTo>
                <a:lnTo>
                  <a:pt x="468" y="153"/>
                </a:lnTo>
                <a:lnTo>
                  <a:pt x="498" y="108"/>
                </a:lnTo>
                <a:lnTo>
                  <a:pt x="520" y="75"/>
                </a:lnTo>
                <a:lnTo>
                  <a:pt x="549" y="29"/>
                </a:lnTo>
                <a:lnTo>
                  <a:pt x="565" y="9"/>
                </a:lnTo>
                <a:lnTo>
                  <a:pt x="572" y="0"/>
                </a:lnTo>
                <a:lnTo>
                  <a:pt x="602" y="3"/>
                </a:lnTo>
                <a:lnTo>
                  <a:pt x="623" y="14"/>
                </a:lnTo>
                <a:lnTo>
                  <a:pt x="638" y="35"/>
                </a:lnTo>
                <a:lnTo>
                  <a:pt x="675" y="106"/>
                </a:lnTo>
                <a:lnTo>
                  <a:pt x="698" y="179"/>
                </a:lnTo>
                <a:lnTo>
                  <a:pt x="713" y="239"/>
                </a:lnTo>
                <a:lnTo>
                  <a:pt x="735" y="287"/>
                </a:lnTo>
                <a:lnTo>
                  <a:pt x="765" y="309"/>
                </a:lnTo>
                <a:lnTo>
                  <a:pt x="809" y="328"/>
                </a:lnTo>
                <a:lnTo>
                  <a:pt x="832" y="339"/>
                </a:lnTo>
                <a:lnTo>
                  <a:pt x="861" y="349"/>
                </a:lnTo>
                <a:lnTo>
                  <a:pt x="891" y="360"/>
                </a:lnTo>
                <a:lnTo>
                  <a:pt x="921" y="368"/>
                </a:lnTo>
              </a:path>
            </a:pathLst>
          </a:custGeom>
          <a:gradFill rotWithShape="0">
            <a:gsLst>
              <a:gs pos="0">
                <a:srgbClr val="F89D76"/>
              </a:gs>
              <a:gs pos="100000">
                <a:srgbClr val="F35B1B"/>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1" name="Freeform 123"/>
          <p:cNvSpPr>
            <a:spLocks/>
          </p:cNvSpPr>
          <p:nvPr/>
        </p:nvSpPr>
        <p:spPr bwMode="auto">
          <a:xfrm>
            <a:off x="5126038" y="1693863"/>
            <a:ext cx="1535112" cy="561975"/>
          </a:xfrm>
          <a:custGeom>
            <a:avLst/>
            <a:gdLst>
              <a:gd name="T0" fmla="*/ 0 w 967"/>
              <a:gd name="T1" fmla="*/ 2147483647 h 354"/>
              <a:gd name="T2" fmla="*/ 2147483647 w 967"/>
              <a:gd name="T3" fmla="*/ 2147483647 h 354"/>
              <a:gd name="T4" fmla="*/ 2147483647 w 967"/>
              <a:gd name="T5" fmla="*/ 2147483647 h 354"/>
              <a:gd name="T6" fmla="*/ 2147483647 w 967"/>
              <a:gd name="T7" fmla="*/ 2147483647 h 354"/>
              <a:gd name="T8" fmla="*/ 2147483647 w 967"/>
              <a:gd name="T9" fmla="*/ 2147483647 h 354"/>
              <a:gd name="T10" fmla="*/ 2147483647 w 967"/>
              <a:gd name="T11" fmla="*/ 2147483647 h 354"/>
              <a:gd name="T12" fmla="*/ 2147483647 w 967"/>
              <a:gd name="T13" fmla="*/ 2147483647 h 354"/>
              <a:gd name="T14" fmla="*/ 2147483647 w 967"/>
              <a:gd name="T15" fmla="*/ 2147483647 h 354"/>
              <a:gd name="T16" fmla="*/ 2147483647 w 967"/>
              <a:gd name="T17" fmla="*/ 2147483647 h 354"/>
              <a:gd name="T18" fmla="*/ 2147483647 w 967"/>
              <a:gd name="T19" fmla="*/ 2147483647 h 354"/>
              <a:gd name="T20" fmla="*/ 2147483647 w 967"/>
              <a:gd name="T21" fmla="*/ 2147483647 h 354"/>
              <a:gd name="T22" fmla="*/ 2147483647 w 967"/>
              <a:gd name="T23" fmla="*/ 2147483647 h 354"/>
              <a:gd name="T24" fmla="*/ 2147483647 w 967"/>
              <a:gd name="T25" fmla="*/ 2147483647 h 354"/>
              <a:gd name="T26" fmla="*/ 2147483647 w 967"/>
              <a:gd name="T27" fmla="*/ 0 h 354"/>
              <a:gd name="T28" fmla="*/ 2147483647 w 967"/>
              <a:gd name="T29" fmla="*/ 2147483647 h 354"/>
              <a:gd name="T30" fmla="*/ 2147483647 w 967"/>
              <a:gd name="T31" fmla="*/ 2147483647 h 354"/>
              <a:gd name="T32" fmla="*/ 2147483647 w 967"/>
              <a:gd name="T33" fmla="*/ 2147483647 h 354"/>
              <a:gd name="T34" fmla="*/ 2147483647 w 967"/>
              <a:gd name="T35" fmla="*/ 2147483647 h 354"/>
              <a:gd name="T36" fmla="*/ 2147483647 w 967"/>
              <a:gd name="T37" fmla="*/ 2147483647 h 354"/>
              <a:gd name="T38" fmla="*/ 2147483647 w 967"/>
              <a:gd name="T39" fmla="*/ 2147483647 h 354"/>
              <a:gd name="T40" fmla="*/ 2147483647 w 967"/>
              <a:gd name="T41" fmla="*/ 2147483647 h 354"/>
              <a:gd name="T42" fmla="*/ 2147483647 w 967"/>
              <a:gd name="T43" fmla="*/ 2147483647 h 354"/>
              <a:gd name="T44" fmla="*/ 2147483647 w 967"/>
              <a:gd name="T45" fmla="*/ 2147483647 h 354"/>
              <a:gd name="T46" fmla="*/ 2147483647 w 967"/>
              <a:gd name="T47" fmla="*/ 2147483647 h 354"/>
              <a:gd name="T48" fmla="*/ 2147483647 w 967"/>
              <a:gd name="T49" fmla="*/ 2147483647 h 354"/>
              <a:gd name="T50" fmla="*/ 2147483647 w 967"/>
              <a:gd name="T51" fmla="*/ 2147483647 h 354"/>
              <a:gd name="T52" fmla="*/ 2147483647 w 967"/>
              <a:gd name="T53" fmla="*/ 2147483647 h 354"/>
              <a:gd name="T54" fmla="*/ 2147483647 w 967"/>
              <a:gd name="T55" fmla="*/ 2147483647 h 354"/>
              <a:gd name="T56" fmla="*/ 2147483647 w 967"/>
              <a:gd name="T57" fmla="*/ 2147483647 h 3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7" h="354">
                <a:moveTo>
                  <a:pt x="0" y="352"/>
                </a:moveTo>
                <a:lnTo>
                  <a:pt x="16" y="345"/>
                </a:lnTo>
                <a:lnTo>
                  <a:pt x="61" y="325"/>
                </a:lnTo>
                <a:lnTo>
                  <a:pt x="83" y="303"/>
                </a:lnTo>
                <a:lnTo>
                  <a:pt x="97" y="281"/>
                </a:lnTo>
                <a:lnTo>
                  <a:pt x="119" y="246"/>
                </a:lnTo>
                <a:lnTo>
                  <a:pt x="149" y="200"/>
                </a:lnTo>
                <a:lnTo>
                  <a:pt x="187" y="144"/>
                </a:lnTo>
                <a:lnTo>
                  <a:pt x="238" y="86"/>
                </a:lnTo>
                <a:lnTo>
                  <a:pt x="268" y="60"/>
                </a:lnTo>
                <a:lnTo>
                  <a:pt x="297" y="33"/>
                </a:lnTo>
                <a:lnTo>
                  <a:pt x="319" y="17"/>
                </a:lnTo>
                <a:lnTo>
                  <a:pt x="349" y="5"/>
                </a:lnTo>
                <a:lnTo>
                  <a:pt x="386" y="0"/>
                </a:lnTo>
                <a:lnTo>
                  <a:pt x="431" y="14"/>
                </a:lnTo>
                <a:lnTo>
                  <a:pt x="453" y="40"/>
                </a:lnTo>
                <a:lnTo>
                  <a:pt x="476" y="69"/>
                </a:lnTo>
                <a:lnTo>
                  <a:pt x="505" y="121"/>
                </a:lnTo>
                <a:lnTo>
                  <a:pt x="519" y="154"/>
                </a:lnTo>
                <a:lnTo>
                  <a:pt x="543" y="181"/>
                </a:lnTo>
                <a:lnTo>
                  <a:pt x="579" y="217"/>
                </a:lnTo>
                <a:lnTo>
                  <a:pt x="624" y="272"/>
                </a:lnTo>
                <a:lnTo>
                  <a:pt x="669" y="298"/>
                </a:lnTo>
                <a:lnTo>
                  <a:pt x="705" y="307"/>
                </a:lnTo>
                <a:lnTo>
                  <a:pt x="758" y="320"/>
                </a:lnTo>
                <a:lnTo>
                  <a:pt x="817" y="333"/>
                </a:lnTo>
                <a:lnTo>
                  <a:pt x="861" y="338"/>
                </a:lnTo>
                <a:lnTo>
                  <a:pt x="921" y="345"/>
                </a:lnTo>
                <a:lnTo>
                  <a:pt x="966" y="353"/>
                </a:lnTo>
              </a:path>
            </a:pathLst>
          </a:custGeom>
          <a:gradFill rotWithShape="0">
            <a:gsLst>
              <a:gs pos="0">
                <a:srgbClr val="D42745"/>
              </a:gs>
              <a:gs pos="100000">
                <a:srgbClr val="CF0E30"/>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2" name="Freeform 124"/>
          <p:cNvSpPr>
            <a:spLocks/>
          </p:cNvSpPr>
          <p:nvPr/>
        </p:nvSpPr>
        <p:spPr bwMode="auto">
          <a:xfrm>
            <a:off x="2406650" y="825500"/>
            <a:ext cx="4260850" cy="706438"/>
          </a:xfrm>
          <a:custGeom>
            <a:avLst/>
            <a:gdLst>
              <a:gd name="T0" fmla="*/ 0 w 2684"/>
              <a:gd name="T1" fmla="*/ 0 h 445"/>
              <a:gd name="T2" fmla="*/ 2147483647 w 2684"/>
              <a:gd name="T3" fmla="*/ 0 h 445"/>
              <a:gd name="T4" fmla="*/ 2147483647 w 2684"/>
              <a:gd name="T5" fmla="*/ 2147483647 h 445"/>
              <a:gd name="T6" fmla="*/ 0 w 2684"/>
              <a:gd name="T7" fmla="*/ 2147483647 h 445"/>
              <a:gd name="T8" fmla="*/ 0 w 2684"/>
              <a:gd name="T9" fmla="*/ 0 h 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4" h="445">
                <a:moveTo>
                  <a:pt x="0" y="0"/>
                </a:moveTo>
                <a:lnTo>
                  <a:pt x="2683" y="0"/>
                </a:lnTo>
                <a:lnTo>
                  <a:pt x="2683" y="444"/>
                </a:lnTo>
                <a:lnTo>
                  <a:pt x="0" y="444"/>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3" name="Line 125"/>
          <p:cNvSpPr>
            <a:spLocks noChangeShapeType="1"/>
          </p:cNvSpPr>
          <p:nvPr/>
        </p:nvSpPr>
        <p:spPr bwMode="auto">
          <a:xfrm>
            <a:off x="3352800" y="830263"/>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4" name="Line 126"/>
          <p:cNvSpPr>
            <a:spLocks noChangeShapeType="1"/>
          </p:cNvSpPr>
          <p:nvPr/>
        </p:nvSpPr>
        <p:spPr bwMode="auto">
          <a:xfrm>
            <a:off x="4362450" y="8286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5" name="Line 127"/>
          <p:cNvSpPr>
            <a:spLocks noChangeShapeType="1"/>
          </p:cNvSpPr>
          <p:nvPr/>
        </p:nvSpPr>
        <p:spPr bwMode="auto">
          <a:xfrm>
            <a:off x="5372100" y="8286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6" name="Line 128"/>
          <p:cNvSpPr>
            <a:spLocks noChangeShapeType="1"/>
          </p:cNvSpPr>
          <p:nvPr/>
        </p:nvSpPr>
        <p:spPr bwMode="auto">
          <a:xfrm>
            <a:off x="6380163" y="825500"/>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7" name="Line 129"/>
          <p:cNvSpPr>
            <a:spLocks noChangeShapeType="1"/>
          </p:cNvSpPr>
          <p:nvPr/>
        </p:nvSpPr>
        <p:spPr bwMode="auto">
          <a:xfrm>
            <a:off x="2863850"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8" name="Line 130"/>
          <p:cNvSpPr>
            <a:spLocks noChangeShapeType="1"/>
          </p:cNvSpPr>
          <p:nvPr/>
        </p:nvSpPr>
        <p:spPr bwMode="auto">
          <a:xfrm>
            <a:off x="3868738"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9" name="Line 131"/>
          <p:cNvSpPr>
            <a:spLocks noChangeShapeType="1"/>
          </p:cNvSpPr>
          <p:nvPr/>
        </p:nvSpPr>
        <p:spPr bwMode="auto">
          <a:xfrm>
            <a:off x="4875213"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0" name="Line 132"/>
          <p:cNvSpPr>
            <a:spLocks noChangeShapeType="1"/>
          </p:cNvSpPr>
          <p:nvPr/>
        </p:nvSpPr>
        <p:spPr bwMode="auto">
          <a:xfrm>
            <a:off x="5881688" y="8255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1" name="Line 133"/>
          <p:cNvSpPr>
            <a:spLocks noChangeShapeType="1"/>
          </p:cNvSpPr>
          <p:nvPr/>
        </p:nvSpPr>
        <p:spPr bwMode="auto">
          <a:xfrm>
            <a:off x="2627313"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2" name="Line 134"/>
          <p:cNvSpPr>
            <a:spLocks noChangeShapeType="1"/>
          </p:cNvSpPr>
          <p:nvPr/>
        </p:nvSpPr>
        <p:spPr bwMode="auto">
          <a:xfrm>
            <a:off x="3635375"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3" name="Line 135"/>
          <p:cNvSpPr>
            <a:spLocks noChangeShapeType="1"/>
          </p:cNvSpPr>
          <p:nvPr/>
        </p:nvSpPr>
        <p:spPr bwMode="auto">
          <a:xfrm>
            <a:off x="4641850"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4" name="Line 136"/>
          <p:cNvSpPr>
            <a:spLocks noChangeShapeType="1"/>
          </p:cNvSpPr>
          <p:nvPr/>
        </p:nvSpPr>
        <p:spPr bwMode="auto">
          <a:xfrm>
            <a:off x="5646738" y="825500"/>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5" name="Line 137"/>
          <p:cNvSpPr>
            <a:spLocks noChangeShapeType="1"/>
          </p:cNvSpPr>
          <p:nvPr/>
        </p:nvSpPr>
        <p:spPr bwMode="auto">
          <a:xfrm>
            <a:off x="3119438" y="83026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6" name="Line 138"/>
          <p:cNvSpPr>
            <a:spLocks noChangeShapeType="1"/>
          </p:cNvSpPr>
          <p:nvPr/>
        </p:nvSpPr>
        <p:spPr bwMode="auto">
          <a:xfrm>
            <a:off x="4125913"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7" name="Line 139"/>
          <p:cNvSpPr>
            <a:spLocks noChangeShapeType="1"/>
          </p:cNvSpPr>
          <p:nvPr/>
        </p:nvSpPr>
        <p:spPr bwMode="auto">
          <a:xfrm>
            <a:off x="5132388" y="830263"/>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8" name="Line 140"/>
          <p:cNvSpPr>
            <a:spLocks noChangeShapeType="1"/>
          </p:cNvSpPr>
          <p:nvPr/>
        </p:nvSpPr>
        <p:spPr bwMode="auto">
          <a:xfrm>
            <a:off x="6138863" y="828675"/>
            <a:ext cx="0" cy="127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89" name="Line 141"/>
          <p:cNvSpPr>
            <a:spLocks noChangeShapeType="1"/>
          </p:cNvSpPr>
          <p:nvPr/>
        </p:nvSpPr>
        <p:spPr bwMode="auto">
          <a:xfrm>
            <a:off x="3352800" y="1509713"/>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0" name="Line 142"/>
          <p:cNvSpPr>
            <a:spLocks noChangeShapeType="1"/>
          </p:cNvSpPr>
          <p:nvPr/>
        </p:nvSpPr>
        <p:spPr bwMode="auto">
          <a:xfrm>
            <a:off x="4362450" y="15065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1" name="Line 143"/>
          <p:cNvSpPr>
            <a:spLocks noChangeShapeType="1"/>
          </p:cNvSpPr>
          <p:nvPr/>
        </p:nvSpPr>
        <p:spPr bwMode="auto">
          <a:xfrm>
            <a:off x="5372100" y="1506538"/>
            <a:ext cx="0" cy="23812"/>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2" name="Line 144"/>
          <p:cNvSpPr>
            <a:spLocks noChangeShapeType="1"/>
          </p:cNvSpPr>
          <p:nvPr/>
        </p:nvSpPr>
        <p:spPr bwMode="auto">
          <a:xfrm>
            <a:off x="6380163" y="150495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3" name="Freeform 145"/>
          <p:cNvSpPr>
            <a:spLocks/>
          </p:cNvSpPr>
          <p:nvPr/>
        </p:nvSpPr>
        <p:spPr bwMode="auto">
          <a:xfrm>
            <a:off x="3822700" y="925513"/>
            <a:ext cx="2376488" cy="598487"/>
          </a:xfrm>
          <a:custGeom>
            <a:avLst/>
            <a:gdLst>
              <a:gd name="T0" fmla="*/ 0 w 1497"/>
              <a:gd name="T1" fmla="*/ 2147483647 h 377"/>
              <a:gd name="T2" fmla="*/ 2147483647 w 1497"/>
              <a:gd name="T3" fmla="*/ 2147483647 h 377"/>
              <a:gd name="T4" fmla="*/ 2147483647 w 1497"/>
              <a:gd name="T5" fmla="*/ 2147483647 h 377"/>
              <a:gd name="T6" fmla="*/ 2147483647 w 1497"/>
              <a:gd name="T7" fmla="*/ 2147483647 h 377"/>
              <a:gd name="T8" fmla="*/ 2147483647 w 1497"/>
              <a:gd name="T9" fmla="*/ 2147483647 h 377"/>
              <a:gd name="T10" fmla="*/ 2147483647 w 1497"/>
              <a:gd name="T11" fmla="*/ 2147483647 h 377"/>
              <a:gd name="T12" fmla="*/ 2147483647 w 1497"/>
              <a:gd name="T13" fmla="*/ 2147483647 h 377"/>
              <a:gd name="T14" fmla="*/ 2147483647 w 1497"/>
              <a:gd name="T15" fmla="*/ 2147483647 h 377"/>
              <a:gd name="T16" fmla="*/ 2147483647 w 1497"/>
              <a:gd name="T17" fmla="*/ 2147483647 h 377"/>
              <a:gd name="T18" fmla="*/ 2147483647 w 1497"/>
              <a:gd name="T19" fmla="*/ 2147483647 h 377"/>
              <a:gd name="T20" fmla="*/ 2147483647 w 1497"/>
              <a:gd name="T21" fmla="*/ 2147483647 h 377"/>
              <a:gd name="T22" fmla="*/ 2147483647 w 1497"/>
              <a:gd name="T23" fmla="*/ 2147483647 h 377"/>
              <a:gd name="T24" fmla="*/ 2147483647 w 1497"/>
              <a:gd name="T25" fmla="*/ 2147483647 h 377"/>
              <a:gd name="T26" fmla="*/ 2147483647 w 1497"/>
              <a:gd name="T27" fmla="*/ 2147483647 h 377"/>
              <a:gd name="T28" fmla="*/ 2147483647 w 1497"/>
              <a:gd name="T29" fmla="*/ 2147483647 h 377"/>
              <a:gd name="T30" fmla="*/ 2147483647 w 1497"/>
              <a:gd name="T31" fmla="*/ 2147483647 h 377"/>
              <a:gd name="T32" fmla="*/ 2147483647 w 1497"/>
              <a:gd name="T33" fmla="*/ 2147483647 h 377"/>
              <a:gd name="T34" fmla="*/ 2147483647 w 1497"/>
              <a:gd name="T35" fmla="*/ 2147483647 h 377"/>
              <a:gd name="T36" fmla="*/ 2147483647 w 1497"/>
              <a:gd name="T37" fmla="*/ 0 h 377"/>
              <a:gd name="T38" fmla="*/ 2147483647 w 1497"/>
              <a:gd name="T39" fmla="*/ 2147483647 h 377"/>
              <a:gd name="T40" fmla="*/ 2147483647 w 1497"/>
              <a:gd name="T41" fmla="*/ 2147483647 h 377"/>
              <a:gd name="T42" fmla="*/ 2147483647 w 1497"/>
              <a:gd name="T43" fmla="*/ 2147483647 h 377"/>
              <a:gd name="T44" fmla="*/ 2147483647 w 1497"/>
              <a:gd name="T45" fmla="*/ 2147483647 h 377"/>
              <a:gd name="T46" fmla="*/ 2147483647 w 1497"/>
              <a:gd name="T47" fmla="*/ 2147483647 h 377"/>
              <a:gd name="T48" fmla="*/ 2147483647 w 1497"/>
              <a:gd name="T49" fmla="*/ 2147483647 h 377"/>
              <a:gd name="T50" fmla="*/ 2147483647 w 1497"/>
              <a:gd name="T51" fmla="*/ 2147483647 h 377"/>
              <a:gd name="T52" fmla="*/ 2147483647 w 1497"/>
              <a:gd name="T53" fmla="*/ 2147483647 h 377"/>
              <a:gd name="T54" fmla="*/ 2147483647 w 1497"/>
              <a:gd name="T55" fmla="*/ 2147483647 h 377"/>
              <a:gd name="T56" fmla="*/ 2147483647 w 1497"/>
              <a:gd name="T57" fmla="*/ 2147483647 h 377"/>
              <a:gd name="T58" fmla="*/ 2147483647 w 1497"/>
              <a:gd name="T59" fmla="*/ 2147483647 h 377"/>
              <a:gd name="T60" fmla="*/ 2147483647 w 1497"/>
              <a:gd name="T61" fmla="*/ 2147483647 h 377"/>
              <a:gd name="T62" fmla="*/ 2147483647 w 1497"/>
              <a:gd name="T63" fmla="*/ 2147483647 h 377"/>
              <a:gd name="T64" fmla="*/ 2147483647 w 1497"/>
              <a:gd name="T65" fmla="*/ 2147483647 h 377"/>
              <a:gd name="T66" fmla="*/ 2147483647 w 1497"/>
              <a:gd name="T67" fmla="*/ 2147483647 h 377"/>
              <a:gd name="T68" fmla="*/ 2147483647 w 1497"/>
              <a:gd name="T69" fmla="*/ 2147483647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7" h="377">
                <a:moveTo>
                  <a:pt x="0" y="376"/>
                </a:moveTo>
                <a:lnTo>
                  <a:pt x="73" y="363"/>
                </a:lnTo>
                <a:lnTo>
                  <a:pt x="125" y="347"/>
                </a:lnTo>
                <a:lnTo>
                  <a:pt x="177" y="330"/>
                </a:lnTo>
                <a:lnTo>
                  <a:pt x="228" y="312"/>
                </a:lnTo>
                <a:lnTo>
                  <a:pt x="250" y="290"/>
                </a:lnTo>
                <a:lnTo>
                  <a:pt x="280" y="259"/>
                </a:lnTo>
                <a:lnTo>
                  <a:pt x="317" y="243"/>
                </a:lnTo>
                <a:lnTo>
                  <a:pt x="368" y="230"/>
                </a:lnTo>
                <a:lnTo>
                  <a:pt x="419" y="225"/>
                </a:lnTo>
                <a:lnTo>
                  <a:pt x="471" y="214"/>
                </a:lnTo>
                <a:lnTo>
                  <a:pt x="486" y="201"/>
                </a:lnTo>
                <a:lnTo>
                  <a:pt x="530" y="155"/>
                </a:lnTo>
                <a:lnTo>
                  <a:pt x="560" y="117"/>
                </a:lnTo>
                <a:lnTo>
                  <a:pt x="582" y="86"/>
                </a:lnTo>
                <a:lnTo>
                  <a:pt x="604" y="51"/>
                </a:lnTo>
                <a:lnTo>
                  <a:pt x="626" y="21"/>
                </a:lnTo>
                <a:lnTo>
                  <a:pt x="641" y="4"/>
                </a:lnTo>
                <a:lnTo>
                  <a:pt x="678" y="0"/>
                </a:lnTo>
                <a:lnTo>
                  <a:pt x="708" y="6"/>
                </a:lnTo>
                <a:lnTo>
                  <a:pt x="744" y="29"/>
                </a:lnTo>
                <a:lnTo>
                  <a:pt x="774" y="75"/>
                </a:lnTo>
                <a:lnTo>
                  <a:pt x="796" y="195"/>
                </a:lnTo>
                <a:lnTo>
                  <a:pt x="869" y="319"/>
                </a:lnTo>
                <a:lnTo>
                  <a:pt x="892" y="339"/>
                </a:lnTo>
                <a:lnTo>
                  <a:pt x="958" y="343"/>
                </a:lnTo>
                <a:lnTo>
                  <a:pt x="1039" y="346"/>
                </a:lnTo>
                <a:lnTo>
                  <a:pt x="1091" y="346"/>
                </a:lnTo>
                <a:lnTo>
                  <a:pt x="1149" y="336"/>
                </a:lnTo>
                <a:lnTo>
                  <a:pt x="1186" y="319"/>
                </a:lnTo>
                <a:lnTo>
                  <a:pt x="1260" y="299"/>
                </a:lnTo>
                <a:lnTo>
                  <a:pt x="1348" y="303"/>
                </a:lnTo>
                <a:lnTo>
                  <a:pt x="1408" y="333"/>
                </a:lnTo>
                <a:lnTo>
                  <a:pt x="1444" y="358"/>
                </a:lnTo>
                <a:lnTo>
                  <a:pt x="1496" y="376"/>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4" name="Freeform 146"/>
          <p:cNvSpPr>
            <a:spLocks/>
          </p:cNvSpPr>
          <p:nvPr/>
        </p:nvSpPr>
        <p:spPr bwMode="auto">
          <a:xfrm>
            <a:off x="4949825" y="931863"/>
            <a:ext cx="1709738" cy="595312"/>
          </a:xfrm>
          <a:custGeom>
            <a:avLst/>
            <a:gdLst>
              <a:gd name="T0" fmla="*/ 0 w 1077"/>
              <a:gd name="T1" fmla="*/ 2147483647 h 375"/>
              <a:gd name="T2" fmla="*/ 2147483647 w 1077"/>
              <a:gd name="T3" fmla="*/ 2147483647 h 375"/>
              <a:gd name="T4" fmla="*/ 2147483647 w 1077"/>
              <a:gd name="T5" fmla="*/ 2147483647 h 375"/>
              <a:gd name="T6" fmla="*/ 2147483647 w 1077"/>
              <a:gd name="T7" fmla="*/ 2147483647 h 375"/>
              <a:gd name="T8" fmla="*/ 2147483647 w 1077"/>
              <a:gd name="T9" fmla="*/ 2147483647 h 375"/>
              <a:gd name="T10" fmla="*/ 2147483647 w 1077"/>
              <a:gd name="T11" fmla="*/ 2147483647 h 375"/>
              <a:gd name="T12" fmla="*/ 2147483647 w 1077"/>
              <a:gd name="T13" fmla="*/ 2147483647 h 375"/>
              <a:gd name="T14" fmla="*/ 2147483647 w 1077"/>
              <a:gd name="T15" fmla="*/ 2147483647 h 375"/>
              <a:gd name="T16" fmla="*/ 2147483647 w 1077"/>
              <a:gd name="T17" fmla="*/ 2147483647 h 375"/>
              <a:gd name="T18" fmla="*/ 2147483647 w 1077"/>
              <a:gd name="T19" fmla="*/ 2147483647 h 375"/>
              <a:gd name="T20" fmla="*/ 2147483647 w 1077"/>
              <a:gd name="T21" fmla="*/ 2147483647 h 375"/>
              <a:gd name="T22" fmla="*/ 2147483647 w 1077"/>
              <a:gd name="T23" fmla="*/ 2147483647 h 375"/>
              <a:gd name="T24" fmla="*/ 2147483647 w 1077"/>
              <a:gd name="T25" fmla="*/ 2147483647 h 375"/>
              <a:gd name="T26" fmla="*/ 2147483647 w 1077"/>
              <a:gd name="T27" fmla="*/ 2147483647 h 375"/>
              <a:gd name="T28" fmla="*/ 2147483647 w 1077"/>
              <a:gd name="T29" fmla="*/ 2147483647 h 375"/>
              <a:gd name="T30" fmla="*/ 2147483647 w 1077"/>
              <a:gd name="T31" fmla="*/ 2147483647 h 375"/>
              <a:gd name="T32" fmla="*/ 2147483647 w 1077"/>
              <a:gd name="T33" fmla="*/ 2147483647 h 375"/>
              <a:gd name="T34" fmla="*/ 2147483647 w 1077"/>
              <a:gd name="T35" fmla="*/ 0 h 375"/>
              <a:gd name="T36" fmla="*/ 2147483647 w 1077"/>
              <a:gd name="T37" fmla="*/ 2147483647 h 375"/>
              <a:gd name="T38" fmla="*/ 2147483647 w 1077"/>
              <a:gd name="T39" fmla="*/ 2147483647 h 375"/>
              <a:gd name="T40" fmla="*/ 2147483647 w 1077"/>
              <a:gd name="T41" fmla="*/ 2147483647 h 375"/>
              <a:gd name="T42" fmla="*/ 2147483647 w 1077"/>
              <a:gd name="T43" fmla="*/ 2147483647 h 375"/>
              <a:gd name="T44" fmla="*/ 2147483647 w 1077"/>
              <a:gd name="T45" fmla="*/ 2147483647 h 375"/>
              <a:gd name="T46" fmla="*/ 2147483647 w 1077"/>
              <a:gd name="T47" fmla="*/ 2147483647 h 375"/>
              <a:gd name="T48" fmla="*/ 2147483647 w 1077"/>
              <a:gd name="T49" fmla="*/ 2147483647 h 375"/>
              <a:gd name="T50" fmla="*/ 2147483647 w 1077"/>
              <a:gd name="T51" fmla="*/ 2147483647 h 375"/>
              <a:gd name="T52" fmla="*/ 2147483647 w 1077"/>
              <a:gd name="T53" fmla="*/ 2147483647 h 375"/>
              <a:gd name="T54" fmla="*/ 2147483647 w 1077"/>
              <a:gd name="T55" fmla="*/ 2147483647 h 375"/>
              <a:gd name="T56" fmla="*/ 2147483647 w 1077"/>
              <a:gd name="T57" fmla="*/ 2147483647 h 375"/>
              <a:gd name="T58" fmla="*/ 2147483647 w 1077"/>
              <a:gd name="T59" fmla="*/ 2147483647 h 375"/>
              <a:gd name="T60" fmla="*/ 2147483647 w 1077"/>
              <a:gd name="T61" fmla="*/ 2147483647 h 375"/>
              <a:gd name="T62" fmla="*/ 2147483647 w 1077"/>
              <a:gd name="T63" fmla="*/ 2147483647 h 375"/>
              <a:gd name="T64" fmla="*/ 2147483647 w 1077"/>
              <a:gd name="T65" fmla="*/ 2147483647 h 3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77" h="375">
                <a:moveTo>
                  <a:pt x="0" y="366"/>
                </a:moveTo>
                <a:lnTo>
                  <a:pt x="34" y="364"/>
                </a:lnTo>
                <a:lnTo>
                  <a:pt x="93" y="351"/>
                </a:lnTo>
                <a:lnTo>
                  <a:pt x="182" y="346"/>
                </a:lnTo>
                <a:lnTo>
                  <a:pt x="248" y="356"/>
                </a:lnTo>
                <a:lnTo>
                  <a:pt x="321" y="372"/>
                </a:lnTo>
                <a:lnTo>
                  <a:pt x="388" y="370"/>
                </a:lnTo>
                <a:lnTo>
                  <a:pt x="447" y="362"/>
                </a:lnTo>
                <a:lnTo>
                  <a:pt x="498" y="348"/>
                </a:lnTo>
                <a:lnTo>
                  <a:pt x="535" y="331"/>
                </a:lnTo>
                <a:lnTo>
                  <a:pt x="557" y="299"/>
                </a:lnTo>
                <a:lnTo>
                  <a:pt x="572" y="255"/>
                </a:lnTo>
                <a:lnTo>
                  <a:pt x="609" y="193"/>
                </a:lnTo>
                <a:lnTo>
                  <a:pt x="631" y="129"/>
                </a:lnTo>
                <a:lnTo>
                  <a:pt x="646" y="85"/>
                </a:lnTo>
                <a:lnTo>
                  <a:pt x="668" y="49"/>
                </a:lnTo>
                <a:lnTo>
                  <a:pt x="675" y="22"/>
                </a:lnTo>
                <a:lnTo>
                  <a:pt x="698" y="0"/>
                </a:lnTo>
                <a:lnTo>
                  <a:pt x="756" y="36"/>
                </a:lnTo>
                <a:lnTo>
                  <a:pt x="786" y="73"/>
                </a:lnTo>
                <a:lnTo>
                  <a:pt x="816" y="106"/>
                </a:lnTo>
                <a:lnTo>
                  <a:pt x="830" y="149"/>
                </a:lnTo>
                <a:lnTo>
                  <a:pt x="845" y="173"/>
                </a:lnTo>
                <a:lnTo>
                  <a:pt x="860" y="195"/>
                </a:lnTo>
                <a:lnTo>
                  <a:pt x="882" y="228"/>
                </a:lnTo>
                <a:lnTo>
                  <a:pt x="904" y="264"/>
                </a:lnTo>
                <a:lnTo>
                  <a:pt x="926" y="284"/>
                </a:lnTo>
                <a:lnTo>
                  <a:pt x="955" y="299"/>
                </a:lnTo>
                <a:lnTo>
                  <a:pt x="993" y="313"/>
                </a:lnTo>
                <a:lnTo>
                  <a:pt x="1007" y="323"/>
                </a:lnTo>
                <a:lnTo>
                  <a:pt x="1076" y="329"/>
                </a:lnTo>
                <a:lnTo>
                  <a:pt x="1074" y="370"/>
                </a:lnTo>
                <a:lnTo>
                  <a:pt x="11" y="374"/>
                </a:lnTo>
              </a:path>
            </a:pathLst>
          </a:custGeom>
          <a:gradFill rotWithShape="0">
            <a:gsLst>
              <a:gs pos="0">
                <a:srgbClr val="FFFFFF"/>
              </a:gs>
              <a:gs pos="100000">
                <a:srgbClr val="6E0043"/>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5" name="Line 147"/>
          <p:cNvSpPr>
            <a:spLocks noChangeShapeType="1"/>
          </p:cNvSpPr>
          <p:nvPr/>
        </p:nvSpPr>
        <p:spPr bwMode="auto">
          <a:xfrm>
            <a:off x="5435600" y="830263"/>
            <a:ext cx="0" cy="14351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6" name="Line 148"/>
          <p:cNvSpPr>
            <a:spLocks noChangeShapeType="1"/>
          </p:cNvSpPr>
          <p:nvPr/>
        </p:nvSpPr>
        <p:spPr bwMode="auto">
          <a:xfrm>
            <a:off x="5775325" y="831850"/>
            <a:ext cx="0" cy="698500"/>
          </a:xfrm>
          <a:prstGeom prst="line">
            <a:avLst/>
          </a:prstGeom>
          <a:noFill/>
          <a:ln w="508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7" name="Line 149"/>
          <p:cNvSpPr>
            <a:spLocks noChangeShapeType="1"/>
          </p:cNvSpPr>
          <p:nvPr/>
        </p:nvSpPr>
        <p:spPr bwMode="auto">
          <a:xfrm>
            <a:off x="3357563" y="4410075"/>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8" name="Line 150"/>
          <p:cNvSpPr>
            <a:spLocks noChangeShapeType="1"/>
          </p:cNvSpPr>
          <p:nvPr/>
        </p:nvSpPr>
        <p:spPr bwMode="auto">
          <a:xfrm>
            <a:off x="4365625" y="4406900"/>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99" name="Line 151"/>
          <p:cNvSpPr>
            <a:spLocks noChangeShapeType="1"/>
          </p:cNvSpPr>
          <p:nvPr/>
        </p:nvSpPr>
        <p:spPr bwMode="auto">
          <a:xfrm>
            <a:off x="5375275" y="4406900"/>
            <a:ext cx="0" cy="1905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0" name="Freeform 152"/>
          <p:cNvSpPr>
            <a:spLocks/>
          </p:cNvSpPr>
          <p:nvPr/>
        </p:nvSpPr>
        <p:spPr bwMode="auto">
          <a:xfrm>
            <a:off x="2409825" y="4441825"/>
            <a:ext cx="4259263" cy="714375"/>
          </a:xfrm>
          <a:custGeom>
            <a:avLst/>
            <a:gdLst>
              <a:gd name="T0" fmla="*/ 0 w 2683"/>
              <a:gd name="T1" fmla="*/ 0 h 450"/>
              <a:gd name="T2" fmla="*/ 2147483647 w 2683"/>
              <a:gd name="T3" fmla="*/ 0 h 450"/>
              <a:gd name="T4" fmla="*/ 2147483647 w 2683"/>
              <a:gd name="T5" fmla="*/ 2147483647 h 450"/>
              <a:gd name="T6" fmla="*/ 0 w 2683"/>
              <a:gd name="T7" fmla="*/ 2147483647 h 450"/>
              <a:gd name="T8" fmla="*/ 0 w 2683"/>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50">
                <a:moveTo>
                  <a:pt x="0" y="0"/>
                </a:moveTo>
                <a:lnTo>
                  <a:pt x="2682" y="0"/>
                </a:lnTo>
                <a:lnTo>
                  <a:pt x="2682" y="449"/>
                </a:lnTo>
                <a:lnTo>
                  <a:pt x="0" y="449"/>
                </a:lnTo>
                <a:lnTo>
                  <a:pt x="0" y="0"/>
                </a:lnTo>
              </a:path>
            </a:pathLst>
          </a:custGeom>
          <a:solidFill>
            <a:srgbClr val="CECECE"/>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1" name="Line 153"/>
          <p:cNvSpPr>
            <a:spLocks noChangeShapeType="1"/>
          </p:cNvSpPr>
          <p:nvPr/>
        </p:nvSpPr>
        <p:spPr bwMode="auto">
          <a:xfrm>
            <a:off x="3362325" y="4449763"/>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2" name="Line 154"/>
          <p:cNvSpPr>
            <a:spLocks noChangeShapeType="1"/>
          </p:cNvSpPr>
          <p:nvPr/>
        </p:nvSpPr>
        <p:spPr bwMode="auto">
          <a:xfrm>
            <a:off x="4371975" y="44465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3" name="Line 155"/>
          <p:cNvSpPr>
            <a:spLocks noChangeShapeType="1"/>
          </p:cNvSpPr>
          <p:nvPr/>
        </p:nvSpPr>
        <p:spPr bwMode="auto">
          <a:xfrm>
            <a:off x="5383213" y="4446588"/>
            <a:ext cx="0" cy="206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4" name="Line 156"/>
          <p:cNvSpPr>
            <a:spLocks noChangeShapeType="1"/>
          </p:cNvSpPr>
          <p:nvPr/>
        </p:nvSpPr>
        <p:spPr bwMode="auto">
          <a:xfrm>
            <a:off x="6394450" y="4441825"/>
            <a:ext cx="0" cy="23813"/>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5" name="Line 157"/>
          <p:cNvSpPr>
            <a:spLocks noChangeShapeType="1"/>
          </p:cNvSpPr>
          <p:nvPr/>
        </p:nvSpPr>
        <p:spPr bwMode="auto">
          <a:xfrm>
            <a:off x="2868613"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6" name="Line 158"/>
          <p:cNvSpPr>
            <a:spLocks noChangeShapeType="1"/>
          </p:cNvSpPr>
          <p:nvPr/>
        </p:nvSpPr>
        <p:spPr bwMode="auto">
          <a:xfrm>
            <a:off x="387667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7" name="Line 159"/>
          <p:cNvSpPr>
            <a:spLocks noChangeShapeType="1"/>
          </p:cNvSpPr>
          <p:nvPr/>
        </p:nvSpPr>
        <p:spPr bwMode="auto">
          <a:xfrm>
            <a:off x="4884738"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8" name="Line 160"/>
          <p:cNvSpPr>
            <a:spLocks noChangeShapeType="1"/>
          </p:cNvSpPr>
          <p:nvPr/>
        </p:nvSpPr>
        <p:spPr bwMode="auto">
          <a:xfrm>
            <a:off x="5894388" y="444182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09" name="Line 161"/>
          <p:cNvSpPr>
            <a:spLocks noChangeShapeType="1"/>
          </p:cNvSpPr>
          <p:nvPr/>
        </p:nvSpPr>
        <p:spPr bwMode="auto">
          <a:xfrm>
            <a:off x="2633663"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0" name="Line 162"/>
          <p:cNvSpPr>
            <a:spLocks noChangeShapeType="1"/>
          </p:cNvSpPr>
          <p:nvPr/>
        </p:nvSpPr>
        <p:spPr bwMode="auto">
          <a:xfrm>
            <a:off x="364172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1" name="Line 163"/>
          <p:cNvSpPr>
            <a:spLocks noChangeShapeType="1"/>
          </p:cNvSpPr>
          <p:nvPr/>
        </p:nvSpPr>
        <p:spPr bwMode="auto">
          <a:xfrm>
            <a:off x="4651375"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2" name="Line 164"/>
          <p:cNvSpPr>
            <a:spLocks noChangeShapeType="1"/>
          </p:cNvSpPr>
          <p:nvPr/>
        </p:nvSpPr>
        <p:spPr bwMode="auto">
          <a:xfrm>
            <a:off x="5659438" y="4441825"/>
            <a:ext cx="0" cy="1587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3" name="Line 165"/>
          <p:cNvSpPr>
            <a:spLocks noChangeShapeType="1"/>
          </p:cNvSpPr>
          <p:nvPr/>
        </p:nvSpPr>
        <p:spPr bwMode="auto">
          <a:xfrm>
            <a:off x="3125788" y="4449763"/>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4" name="Line 166"/>
          <p:cNvSpPr>
            <a:spLocks noChangeShapeType="1"/>
          </p:cNvSpPr>
          <p:nvPr/>
        </p:nvSpPr>
        <p:spPr bwMode="auto">
          <a:xfrm>
            <a:off x="4135438"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5" name="Line 167"/>
          <p:cNvSpPr>
            <a:spLocks noChangeShapeType="1"/>
          </p:cNvSpPr>
          <p:nvPr/>
        </p:nvSpPr>
        <p:spPr bwMode="auto">
          <a:xfrm>
            <a:off x="5145088" y="4448175"/>
            <a:ext cx="0" cy="1428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6" name="Line 168"/>
          <p:cNvSpPr>
            <a:spLocks noChangeShapeType="1"/>
          </p:cNvSpPr>
          <p:nvPr/>
        </p:nvSpPr>
        <p:spPr bwMode="auto">
          <a:xfrm>
            <a:off x="6153150" y="4446588"/>
            <a:ext cx="0" cy="1428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7" name="Line 169"/>
          <p:cNvSpPr>
            <a:spLocks noChangeShapeType="1"/>
          </p:cNvSpPr>
          <p:nvPr/>
        </p:nvSpPr>
        <p:spPr bwMode="auto">
          <a:xfrm>
            <a:off x="3362325" y="513715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8" name="Line 170"/>
          <p:cNvSpPr>
            <a:spLocks noChangeShapeType="1"/>
          </p:cNvSpPr>
          <p:nvPr/>
        </p:nvSpPr>
        <p:spPr bwMode="auto">
          <a:xfrm>
            <a:off x="4371975" y="51339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19" name="Line 171"/>
          <p:cNvSpPr>
            <a:spLocks noChangeShapeType="1"/>
          </p:cNvSpPr>
          <p:nvPr/>
        </p:nvSpPr>
        <p:spPr bwMode="auto">
          <a:xfrm>
            <a:off x="5383213" y="5133975"/>
            <a:ext cx="0" cy="20638"/>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0" name="Line 172"/>
          <p:cNvSpPr>
            <a:spLocks noChangeShapeType="1"/>
          </p:cNvSpPr>
          <p:nvPr/>
        </p:nvSpPr>
        <p:spPr bwMode="auto">
          <a:xfrm>
            <a:off x="6394450" y="5130800"/>
            <a:ext cx="0" cy="22225"/>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1" name="Freeform 173"/>
          <p:cNvSpPr>
            <a:spLocks/>
          </p:cNvSpPr>
          <p:nvPr/>
        </p:nvSpPr>
        <p:spPr bwMode="auto">
          <a:xfrm>
            <a:off x="3489325" y="4551363"/>
            <a:ext cx="1362075" cy="595312"/>
          </a:xfrm>
          <a:custGeom>
            <a:avLst/>
            <a:gdLst>
              <a:gd name="T0" fmla="*/ 0 w 858"/>
              <a:gd name="T1" fmla="*/ 2147483647 h 375"/>
              <a:gd name="T2" fmla="*/ 2147483647 w 858"/>
              <a:gd name="T3" fmla="*/ 2147483647 h 375"/>
              <a:gd name="T4" fmla="*/ 2147483647 w 858"/>
              <a:gd name="T5" fmla="*/ 2147483647 h 375"/>
              <a:gd name="T6" fmla="*/ 2147483647 w 858"/>
              <a:gd name="T7" fmla="*/ 2147483647 h 375"/>
              <a:gd name="T8" fmla="*/ 2147483647 w 858"/>
              <a:gd name="T9" fmla="*/ 2147483647 h 375"/>
              <a:gd name="T10" fmla="*/ 2147483647 w 858"/>
              <a:gd name="T11" fmla="*/ 2147483647 h 375"/>
              <a:gd name="T12" fmla="*/ 2147483647 w 858"/>
              <a:gd name="T13" fmla="*/ 2147483647 h 375"/>
              <a:gd name="T14" fmla="*/ 2147483647 w 858"/>
              <a:gd name="T15" fmla="*/ 2147483647 h 375"/>
              <a:gd name="T16" fmla="*/ 2147483647 w 858"/>
              <a:gd name="T17" fmla="*/ 2147483647 h 375"/>
              <a:gd name="T18" fmla="*/ 2147483647 w 858"/>
              <a:gd name="T19" fmla="*/ 2147483647 h 375"/>
              <a:gd name="T20" fmla="*/ 2147483647 w 858"/>
              <a:gd name="T21" fmla="*/ 2147483647 h 375"/>
              <a:gd name="T22" fmla="*/ 2147483647 w 858"/>
              <a:gd name="T23" fmla="*/ 2147483647 h 375"/>
              <a:gd name="T24" fmla="*/ 2147483647 w 858"/>
              <a:gd name="T25" fmla="*/ 2147483647 h 375"/>
              <a:gd name="T26" fmla="*/ 2147483647 w 858"/>
              <a:gd name="T27" fmla="*/ 2147483647 h 375"/>
              <a:gd name="T28" fmla="*/ 2147483647 w 858"/>
              <a:gd name="T29" fmla="*/ 2147483647 h 375"/>
              <a:gd name="T30" fmla="*/ 2147483647 w 858"/>
              <a:gd name="T31" fmla="*/ 2147483647 h 375"/>
              <a:gd name="T32" fmla="*/ 2147483647 w 858"/>
              <a:gd name="T33" fmla="*/ 2147483647 h 375"/>
              <a:gd name="T34" fmla="*/ 2147483647 w 858"/>
              <a:gd name="T35" fmla="*/ 0 h 375"/>
              <a:gd name="T36" fmla="*/ 2147483647 w 858"/>
              <a:gd name="T37" fmla="*/ 2147483647 h 375"/>
              <a:gd name="T38" fmla="*/ 2147483647 w 858"/>
              <a:gd name="T39" fmla="*/ 2147483647 h 375"/>
              <a:gd name="T40" fmla="*/ 2147483647 w 858"/>
              <a:gd name="T41" fmla="*/ 2147483647 h 375"/>
              <a:gd name="T42" fmla="*/ 2147483647 w 858"/>
              <a:gd name="T43" fmla="*/ 2147483647 h 375"/>
              <a:gd name="T44" fmla="*/ 2147483647 w 858"/>
              <a:gd name="T45" fmla="*/ 2147483647 h 375"/>
              <a:gd name="T46" fmla="*/ 2147483647 w 858"/>
              <a:gd name="T47" fmla="*/ 2147483647 h 375"/>
              <a:gd name="T48" fmla="*/ 2147483647 w 858"/>
              <a:gd name="T49" fmla="*/ 2147483647 h 375"/>
              <a:gd name="T50" fmla="*/ 2147483647 w 858"/>
              <a:gd name="T51" fmla="*/ 2147483647 h 375"/>
              <a:gd name="T52" fmla="*/ 2147483647 w 858"/>
              <a:gd name="T53" fmla="*/ 2147483647 h 375"/>
              <a:gd name="T54" fmla="*/ 2147483647 w 858"/>
              <a:gd name="T55" fmla="*/ 2147483647 h 375"/>
              <a:gd name="T56" fmla="*/ 2147483647 w 858"/>
              <a:gd name="T57" fmla="*/ 2147483647 h 375"/>
              <a:gd name="T58" fmla="*/ 2147483647 w 858"/>
              <a:gd name="T59" fmla="*/ 2147483647 h 375"/>
              <a:gd name="T60" fmla="*/ 2147483647 w 858"/>
              <a:gd name="T61" fmla="*/ 2147483647 h 375"/>
              <a:gd name="T62" fmla="*/ 2147483647 w 858"/>
              <a:gd name="T63" fmla="*/ 2147483647 h 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8" h="375">
                <a:moveTo>
                  <a:pt x="0" y="374"/>
                </a:moveTo>
                <a:lnTo>
                  <a:pt x="59" y="363"/>
                </a:lnTo>
                <a:lnTo>
                  <a:pt x="88" y="352"/>
                </a:lnTo>
                <a:lnTo>
                  <a:pt x="133" y="339"/>
                </a:lnTo>
                <a:lnTo>
                  <a:pt x="148" y="325"/>
                </a:lnTo>
                <a:lnTo>
                  <a:pt x="192" y="307"/>
                </a:lnTo>
                <a:lnTo>
                  <a:pt x="236" y="289"/>
                </a:lnTo>
                <a:lnTo>
                  <a:pt x="273" y="269"/>
                </a:lnTo>
                <a:lnTo>
                  <a:pt x="281" y="251"/>
                </a:lnTo>
                <a:lnTo>
                  <a:pt x="296" y="204"/>
                </a:lnTo>
                <a:lnTo>
                  <a:pt x="303" y="152"/>
                </a:lnTo>
                <a:lnTo>
                  <a:pt x="325" y="119"/>
                </a:lnTo>
                <a:lnTo>
                  <a:pt x="340" y="85"/>
                </a:lnTo>
                <a:lnTo>
                  <a:pt x="355" y="55"/>
                </a:lnTo>
                <a:lnTo>
                  <a:pt x="369" y="35"/>
                </a:lnTo>
                <a:lnTo>
                  <a:pt x="392" y="18"/>
                </a:lnTo>
                <a:lnTo>
                  <a:pt x="422" y="6"/>
                </a:lnTo>
                <a:lnTo>
                  <a:pt x="451" y="0"/>
                </a:lnTo>
                <a:lnTo>
                  <a:pt x="473" y="13"/>
                </a:lnTo>
                <a:lnTo>
                  <a:pt x="503" y="42"/>
                </a:lnTo>
                <a:lnTo>
                  <a:pt x="518" y="63"/>
                </a:lnTo>
                <a:lnTo>
                  <a:pt x="532" y="83"/>
                </a:lnTo>
                <a:lnTo>
                  <a:pt x="561" y="125"/>
                </a:lnTo>
                <a:lnTo>
                  <a:pt x="621" y="188"/>
                </a:lnTo>
                <a:lnTo>
                  <a:pt x="650" y="229"/>
                </a:lnTo>
                <a:lnTo>
                  <a:pt x="694" y="267"/>
                </a:lnTo>
                <a:lnTo>
                  <a:pt x="732" y="303"/>
                </a:lnTo>
                <a:lnTo>
                  <a:pt x="746" y="316"/>
                </a:lnTo>
                <a:lnTo>
                  <a:pt x="754" y="325"/>
                </a:lnTo>
                <a:lnTo>
                  <a:pt x="769" y="334"/>
                </a:lnTo>
                <a:lnTo>
                  <a:pt x="812" y="352"/>
                </a:lnTo>
                <a:lnTo>
                  <a:pt x="857" y="37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2" name="Freeform 174"/>
          <p:cNvSpPr>
            <a:spLocks/>
          </p:cNvSpPr>
          <p:nvPr/>
        </p:nvSpPr>
        <p:spPr bwMode="auto">
          <a:xfrm>
            <a:off x="4159250" y="4524375"/>
            <a:ext cx="1209675" cy="595313"/>
          </a:xfrm>
          <a:custGeom>
            <a:avLst/>
            <a:gdLst>
              <a:gd name="T0" fmla="*/ 0 w 762"/>
              <a:gd name="T1" fmla="*/ 2147483647 h 375"/>
              <a:gd name="T2" fmla="*/ 2147483647 w 762"/>
              <a:gd name="T3" fmla="*/ 2147483647 h 375"/>
              <a:gd name="T4" fmla="*/ 2147483647 w 762"/>
              <a:gd name="T5" fmla="*/ 2147483647 h 375"/>
              <a:gd name="T6" fmla="*/ 2147483647 w 762"/>
              <a:gd name="T7" fmla="*/ 2147483647 h 375"/>
              <a:gd name="T8" fmla="*/ 2147483647 w 762"/>
              <a:gd name="T9" fmla="*/ 2147483647 h 375"/>
              <a:gd name="T10" fmla="*/ 2147483647 w 762"/>
              <a:gd name="T11" fmla="*/ 2147483647 h 375"/>
              <a:gd name="T12" fmla="*/ 2147483647 w 762"/>
              <a:gd name="T13" fmla="*/ 2147483647 h 375"/>
              <a:gd name="T14" fmla="*/ 2147483647 w 762"/>
              <a:gd name="T15" fmla="*/ 2147483647 h 375"/>
              <a:gd name="T16" fmla="*/ 2147483647 w 762"/>
              <a:gd name="T17" fmla="*/ 2147483647 h 375"/>
              <a:gd name="T18" fmla="*/ 2147483647 w 762"/>
              <a:gd name="T19" fmla="*/ 2147483647 h 375"/>
              <a:gd name="T20" fmla="*/ 2147483647 w 762"/>
              <a:gd name="T21" fmla="*/ 2147483647 h 375"/>
              <a:gd name="T22" fmla="*/ 2147483647 w 762"/>
              <a:gd name="T23" fmla="*/ 2147483647 h 375"/>
              <a:gd name="T24" fmla="*/ 2147483647 w 762"/>
              <a:gd name="T25" fmla="*/ 2147483647 h 375"/>
              <a:gd name="T26" fmla="*/ 2147483647 w 762"/>
              <a:gd name="T27" fmla="*/ 0 h 375"/>
              <a:gd name="T28" fmla="*/ 2147483647 w 762"/>
              <a:gd name="T29" fmla="*/ 2147483647 h 375"/>
              <a:gd name="T30" fmla="*/ 2147483647 w 762"/>
              <a:gd name="T31" fmla="*/ 2147483647 h 375"/>
              <a:gd name="T32" fmla="*/ 2147483647 w 762"/>
              <a:gd name="T33" fmla="*/ 2147483647 h 375"/>
              <a:gd name="T34" fmla="*/ 2147483647 w 762"/>
              <a:gd name="T35" fmla="*/ 2147483647 h 375"/>
              <a:gd name="T36" fmla="*/ 2147483647 w 762"/>
              <a:gd name="T37" fmla="*/ 2147483647 h 375"/>
              <a:gd name="T38" fmla="*/ 2147483647 w 762"/>
              <a:gd name="T39" fmla="*/ 2147483647 h 375"/>
              <a:gd name="T40" fmla="*/ 2147483647 w 762"/>
              <a:gd name="T41" fmla="*/ 2147483647 h 375"/>
              <a:gd name="T42" fmla="*/ 2147483647 w 762"/>
              <a:gd name="T43" fmla="*/ 2147483647 h 375"/>
              <a:gd name="T44" fmla="*/ 2147483647 w 762"/>
              <a:gd name="T45" fmla="*/ 2147483647 h 375"/>
              <a:gd name="T46" fmla="*/ 2147483647 w 762"/>
              <a:gd name="T47" fmla="*/ 2147483647 h 375"/>
              <a:gd name="T48" fmla="*/ 2147483647 w 762"/>
              <a:gd name="T49" fmla="*/ 2147483647 h 375"/>
              <a:gd name="T50" fmla="*/ 2147483647 w 762"/>
              <a:gd name="T51" fmla="*/ 2147483647 h 375"/>
              <a:gd name="T52" fmla="*/ 2147483647 w 762"/>
              <a:gd name="T53" fmla="*/ 2147483647 h 375"/>
              <a:gd name="T54" fmla="*/ 2147483647 w 762"/>
              <a:gd name="T55" fmla="*/ 2147483647 h 375"/>
              <a:gd name="T56" fmla="*/ 2147483647 w 762"/>
              <a:gd name="T57" fmla="*/ 2147483647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2" h="375">
                <a:moveTo>
                  <a:pt x="0" y="374"/>
                </a:moveTo>
                <a:lnTo>
                  <a:pt x="59" y="348"/>
                </a:lnTo>
                <a:lnTo>
                  <a:pt x="88" y="340"/>
                </a:lnTo>
                <a:lnTo>
                  <a:pt x="126" y="329"/>
                </a:lnTo>
                <a:lnTo>
                  <a:pt x="155" y="308"/>
                </a:lnTo>
                <a:lnTo>
                  <a:pt x="184" y="275"/>
                </a:lnTo>
                <a:lnTo>
                  <a:pt x="214" y="195"/>
                </a:lnTo>
                <a:lnTo>
                  <a:pt x="228" y="162"/>
                </a:lnTo>
                <a:lnTo>
                  <a:pt x="236" y="106"/>
                </a:lnTo>
                <a:lnTo>
                  <a:pt x="243" y="65"/>
                </a:lnTo>
                <a:lnTo>
                  <a:pt x="243" y="41"/>
                </a:lnTo>
                <a:lnTo>
                  <a:pt x="251" y="18"/>
                </a:lnTo>
                <a:lnTo>
                  <a:pt x="258" y="6"/>
                </a:lnTo>
                <a:lnTo>
                  <a:pt x="281" y="0"/>
                </a:lnTo>
                <a:lnTo>
                  <a:pt x="302" y="5"/>
                </a:lnTo>
                <a:lnTo>
                  <a:pt x="325" y="14"/>
                </a:lnTo>
                <a:lnTo>
                  <a:pt x="347" y="27"/>
                </a:lnTo>
                <a:lnTo>
                  <a:pt x="369" y="55"/>
                </a:lnTo>
                <a:lnTo>
                  <a:pt x="399" y="88"/>
                </a:lnTo>
                <a:lnTo>
                  <a:pt x="428" y="124"/>
                </a:lnTo>
                <a:lnTo>
                  <a:pt x="465" y="171"/>
                </a:lnTo>
                <a:lnTo>
                  <a:pt x="502" y="227"/>
                </a:lnTo>
                <a:lnTo>
                  <a:pt x="540" y="277"/>
                </a:lnTo>
                <a:lnTo>
                  <a:pt x="576" y="310"/>
                </a:lnTo>
                <a:lnTo>
                  <a:pt x="613" y="330"/>
                </a:lnTo>
                <a:lnTo>
                  <a:pt x="643" y="348"/>
                </a:lnTo>
                <a:lnTo>
                  <a:pt x="680" y="357"/>
                </a:lnTo>
                <a:lnTo>
                  <a:pt x="710" y="359"/>
                </a:lnTo>
                <a:lnTo>
                  <a:pt x="761" y="367"/>
                </a:lnTo>
              </a:path>
            </a:pathLst>
          </a:custGeom>
          <a:gradFill rotWithShape="0">
            <a:gsLst>
              <a:gs pos="0">
                <a:srgbClr val="A8ED7F"/>
              </a:gs>
              <a:gs pos="100000">
                <a:srgbClr val="51DC00"/>
              </a:gs>
            </a:gsLst>
            <a:lin ang="0" scaled="1"/>
          </a:grad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639" name="Rectangle 175"/>
          <p:cNvSpPr>
            <a:spLocks noChangeArrowheads="1"/>
          </p:cNvSpPr>
          <p:nvPr/>
        </p:nvSpPr>
        <p:spPr bwMode="auto">
          <a:xfrm>
            <a:off x="6934200" y="4614863"/>
            <a:ext cx="7620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p>
            <a:pPr defTabSz="822325">
              <a:defRPr/>
            </a:pPr>
            <a:r>
              <a:rPr lang="cs-CZ" sz="2400" b="1" i="1">
                <a:solidFill>
                  <a:schemeClr val="tx2"/>
                </a:solidFill>
                <a:effectLst>
                  <a:outerShdw blurRad="38100" dist="38100" dir="2700000" algn="tl">
                    <a:srgbClr val="C0C0C0"/>
                  </a:outerShdw>
                </a:effectLst>
                <a:latin typeface="Century Gothic" pitchFamily="34" charset="0"/>
              </a:rPr>
              <a:t>FITC</a:t>
            </a:r>
            <a:endParaRPr lang="cs-CZ" sz="2400" b="1" i="1">
              <a:solidFill>
                <a:schemeClr val="tx2"/>
              </a:solidFill>
              <a:effectLst>
                <a:outerShdw blurRad="38100" dist="38100" dir="2700000" algn="tl">
                  <a:srgbClr val="C0C0C0"/>
                </a:outerShdw>
              </a:effectLst>
              <a:latin typeface="Century Gothic CE" charset="-18"/>
            </a:endParaRPr>
          </a:p>
        </p:txBody>
      </p:sp>
      <p:sp>
        <p:nvSpPr>
          <p:cNvPr id="53424" name="Line 176"/>
          <p:cNvSpPr>
            <a:spLocks noChangeShapeType="1"/>
          </p:cNvSpPr>
          <p:nvPr/>
        </p:nvSpPr>
        <p:spPr bwMode="auto">
          <a:xfrm>
            <a:off x="3887788" y="833438"/>
            <a:ext cx="0" cy="5032375"/>
          </a:xfrm>
          <a:prstGeom prst="line">
            <a:avLst/>
          </a:prstGeom>
          <a:noFill/>
          <a:ln w="50800">
            <a:solidFill>
              <a:srgbClr val="AF7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5" name="Line 177"/>
          <p:cNvSpPr>
            <a:spLocks noChangeShapeType="1"/>
          </p:cNvSpPr>
          <p:nvPr/>
        </p:nvSpPr>
        <p:spPr bwMode="auto">
          <a:xfrm>
            <a:off x="4238625" y="828675"/>
            <a:ext cx="12700" cy="5051425"/>
          </a:xfrm>
          <a:prstGeom prst="line">
            <a:avLst/>
          </a:prstGeom>
          <a:noFill/>
          <a:ln w="508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6" name="Line 178"/>
          <p:cNvSpPr>
            <a:spLocks noChangeShapeType="1"/>
          </p:cNvSpPr>
          <p:nvPr/>
        </p:nvSpPr>
        <p:spPr bwMode="auto">
          <a:xfrm>
            <a:off x="4519613" y="833438"/>
            <a:ext cx="4762" cy="4329112"/>
          </a:xfrm>
          <a:prstGeom prst="line">
            <a:avLst/>
          </a:prstGeom>
          <a:noFill/>
          <a:ln w="50800">
            <a:solidFill>
              <a:srgbClr val="86FFDB"/>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7" name="Line 179"/>
          <p:cNvSpPr>
            <a:spLocks noChangeShapeType="1"/>
          </p:cNvSpPr>
          <p:nvPr/>
        </p:nvSpPr>
        <p:spPr bwMode="auto">
          <a:xfrm>
            <a:off x="2820988" y="839788"/>
            <a:ext cx="0" cy="5035550"/>
          </a:xfrm>
          <a:prstGeom prst="line">
            <a:avLst/>
          </a:prstGeom>
          <a:noFill/>
          <a:ln w="50800">
            <a:solidFill>
              <a:srgbClr val="DEC4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28" name="Line 180"/>
          <p:cNvSpPr>
            <a:spLocks noChangeShapeType="1"/>
          </p:cNvSpPr>
          <p:nvPr/>
        </p:nvSpPr>
        <p:spPr bwMode="auto">
          <a:xfrm>
            <a:off x="2638425" y="5194300"/>
            <a:ext cx="0" cy="690563"/>
          </a:xfrm>
          <a:prstGeom prst="line">
            <a:avLst/>
          </a:prstGeom>
          <a:noFill/>
          <a:ln w="50800">
            <a:solidFill>
              <a:srgbClr val="D49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429" name="Group 181"/>
          <p:cNvGrpSpPr>
            <a:grpSpLocks/>
          </p:cNvGrpSpPr>
          <p:nvPr/>
        </p:nvGrpSpPr>
        <p:grpSpPr bwMode="auto">
          <a:xfrm>
            <a:off x="2209800" y="309563"/>
            <a:ext cx="4505325" cy="546100"/>
            <a:chOff x="958" y="195"/>
            <a:chExt cx="2838" cy="344"/>
          </a:xfrm>
        </p:grpSpPr>
        <p:sp>
          <p:nvSpPr>
            <p:cNvPr id="53432" name="Rectangle 182"/>
            <p:cNvSpPr>
              <a:spLocks noChangeArrowheads="1"/>
            </p:cNvSpPr>
            <p:nvPr/>
          </p:nvSpPr>
          <p:spPr bwMode="auto">
            <a:xfrm>
              <a:off x="2715" y="362"/>
              <a:ext cx="462"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600 nm</a:t>
              </a:r>
            </a:p>
          </p:txBody>
        </p:sp>
        <p:grpSp>
          <p:nvGrpSpPr>
            <p:cNvPr id="53433" name="Group 183"/>
            <p:cNvGrpSpPr>
              <a:grpSpLocks/>
            </p:cNvGrpSpPr>
            <p:nvPr/>
          </p:nvGrpSpPr>
          <p:grpSpPr bwMode="auto">
            <a:xfrm>
              <a:off x="958" y="195"/>
              <a:ext cx="2838" cy="344"/>
              <a:chOff x="958" y="195"/>
              <a:chExt cx="2838" cy="344"/>
            </a:xfrm>
          </p:grpSpPr>
          <p:sp>
            <p:nvSpPr>
              <p:cNvPr id="53434" name="Rectangle 184"/>
              <p:cNvSpPr>
                <a:spLocks noChangeArrowheads="1"/>
              </p:cNvSpPr>
              <p:nvPr/>
            </p:nvSpPr>
            <p:spPr bwMode="auto">
              <a:xfrm>
                <a:off x="958"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300 nm</a:t>
                </a:r>
              </a:p>
            </p:txBody>
          </p:sp>
          <p:sp>
            <p:nvSpPr>
              <p:cNvPr id="53435" name="Rectangle 185"/>
              <p:cNvSpPr>
                <a:spLocks noChangeArrowheads="1"/>
              </p:cNvSpPr>
              <p:nvPr/>
            </p:nvSpPr>
            <p:spPr bwMode="auto">
              <a:xfrm>
                <a:off x="2096"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500 nm</a:t>
                </a:r>
              </a:p>
            </p:txBody>
          </p:sp>
          <p:sp>
            <p:nvSpPr>
              <p:cNvPr id="53436" name="Rectangle 186"/>
              <p:cNvSpPr>
                <a:spLocks noChangeArrowheads="1"/>
              </p:cNvSpPr>
              <p:nvPr/>
            </p:nvSpPr>
            <p:spPr bwMode="auto">
              <a:xfrm>
                <a:off x="3334" y="362"/>
                <a:ext cx="462"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700 nm</a:t>
                </a:r>
              </a:p>
            </p:txBody>
          </p:sp>
          <p:sp>
            <p:nvSpPr>
              <p:cNvPr id="53437" name="Rectangle 187"/>
              <p:cNvSpPr>
                <a:spLocks noChangeArrowheads="1"/>
              </p:cNvSpPr>
              <p:nvPr/>
            </p:nvSpPr>
            <p:spPr bwMode="auto">
              <a:xfrm>
                <a:off x="1473"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22325">
                  <a:spcBef>
                    <a:spcPct val="20000"/>
                  </a:spcBef>
                  <a:buChar char="–"/>
                  <a:defRPr sz="2800">
                    <a:solidFill>
                      <a:schemeClr val="tx1"/>
                    </a:solidFill>
                    <a:latin typeface="Arial" pitchFamily="34" charset="0"/>
                  </a:defRPr>
                </a:lvl2pPr>
                <a:lvl3pPr marL="1143000" indent="-228600" defTabSz="822325">
                  <a:spcBef>
                    <a:spcPct val="20000"/>
                  </a:spcBef>
                  <a:buChar char="•"/>
                  <a:defRPr sz="2400">
                    <a:solidFill>
                      <a:schemeClr val="tx1"/>
                    </a:solidFill>
                    <a:latin typeface="Arial" pitchFamily="34" charset="0"/>
                  </a:defRPr>
                </a:lvl3pPr>
                <a:lvl4pPr marL="1600200" indent="-228600" defTabSz="822325">
                  <a:spcBef>
                    <a:spcPct val="20000"/>
                  </a:spcBef>
                  <a:buChar char="–"/>
                  <a:defRPr sz="2000">
                    <a:solidFill>
                      <a:schemeClr val="tx1"/>
                    </a:solidFill>
                    <a:latin typeface="Arial" pitchFamily="34" charset="0"/>
                  </a:defRPr>
                </a:lvl4pPr>
                <a:lvl5pPr marL="2057400" indent="-228600" defTabSz="822325">
                  <a:spcBef>
                    <a:spcPct val="20000"/>
                  </a:spcBef>
                  <a:buChar char="»"/>
                  <a:defRPr sz="2000">
                    <a:solidFill>
                      <a:schemeClr val="tx1"/>
                    </a:solidFill>
                    <a:latin typeface="Arial" pitchFamily="34" charset="0"/>
                  </a:defRPr>
                </a:lvl5pPr>
                <a:lvl6pPr marL="2514600" indent="-228600" defTabSz="822325" eaLnBrk="0" fontAlgn="base" hangingPunct="0">
                  <a:spcBef>
                    <a:spcPct val="20000"/>
                  </a:spcBef>
                  <a:spcAft>
                    <a:spcPct val="0"/>
                  </a:spcAft>
                  <a:buChar char="»"/>
                  <a:defRPr sz="2000">
                    <a:solidFill>
                      <a:schemeClr val="tx1"/>
                    </a:solidFill>
                    <a:latin typeface="Arial" pitchFamily="34" charset="0"/>
                  </a:defRPr>
                </a:lvl6pPr>
                <a:lvl7pPr marL="2971800" indent="-228600" defTabSz="822325" eaLnBrk="0" fontAlgn="base" hangingPunct="0">
                  <a:spcBef>
                    <a:spcPct val="20000"/>
                  </a:spcBef>
                  <a:spcAft>
                    <a:spcPct val="0"/>
                  </a:spcAft>
                  <a:buChar char="»"/>
                  <a:defRPr sz="2000">
                    <a:solidFill>
                      <a:schemeClr val="tx1"/>
                    </a:solidFill>
                    <a:latin typeface="Arial" pitchFamily="34" charset="0"/>
                  </a:defRPr>
                </a:lvl7pPr>
                <a:lvl8pPr marL="3429000" indent="-228600" defTabSz="822325" eaLnBrk="0" fontAlgn="base" hangingPunct="0">
                  <a:spcBef>
                    <a:spcPct val="20000"/>
                  </a:spcBef>
                  <a:spcAft>
                    <a:spcPct val="0"/>
                  </a:spcAft>
                  <a:buChar char="»"/>
                  <a:defRPr sz="2000">
                    <a:solidFill>
                      <a:schemeClr val="tx1"/>
                    </a:solidFill>
                    <a:latin typeface="Arial" pitchFamily="34" charset="0"/>
                  </a:defRPr>
                </a:lvl8pPr>
                <a:lvl9pPr marL="3886200" indent="-228600" defTabSz="8223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300" b="1">
                    <a:solidFill>
                      <a:schemeClr val="tx2"/>
                    </a:solidFill>
                  </a:rPr>
                  <a:t>400 nm</a:t>
                </a:r>
              </a:p>
            </p:txBody>
          </p:sp>
          <p:sp>
            <p:nvSpPr>
              <p:cNvPr id="53438" name="Rectangle 188"/>
              <p:cNvSpPr>
                <a:spLocks noChangeArrowheads="1"/>
              </p:cNvSpPr>
              <p:nvPr/>
            </p:nvSpPr>
            <p:spPr bwMode="auto">
              <a:xfrm>
                <a:off x="182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a:solidFill>
                      <a:schemeClr val="tx2"/>
                    </a:solidFill>
                  </a:rPr>
                  <a:t>457</a:t>
                </a:r>
              </a:p>
            </p:txBody>
          </p:sp>
          <p:sp>
            <p:nvSpPr>
              <p:cNvPr id="53439" name="Rectangle 189"/>
              <p:cNvSpPr>
                <a:spLocks noChangeArrowheads="1"/>
              </p:cNvSpPr>
              <p:nvPr/>
            </p:nvSpPr>
            <p:spPr bwMode="auto">
              <a:xfrm>
                <a:off x="1168"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350</a:t>
                </a:r>
              </a:p>
            </p:txBody>
          </p:sp>
          <p:sp>
            <p:nvSpPr>
              <p:cNvPr id="53440" name="Rectangle 190"/>
              <p:cNvSpPr>
                <a:spLocks noChangeArrowheads="1"/>
              </p:cNvSpPr>
              <p:nvPr/>
            </p:nvSpPr>
            <p:spPr bwMode="auto">
              <a:xfrm>
                <a:off x="234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514</a:t>
                </a:r>
              </a:p>
            </p:txBody>
          </p:sp>
          <p:sp>
            <p:nvSpPr>
              <p:cNvPr id="53441" name="Rectangle 191"/>
              <p:cNvSpPr>
                <a:spLocks noChangeArrowheads="1"/>
              </p:cNvSpPr>
              <p:nvPr/>
            </p:nvSpPr>
            <p:spPr bwMode="auto">
              <a:xfrm>
                <a:off x="2803"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610</a:t>
                </a:r>
              </a:p>
            </p:txBody>
          </p:sp>
          <p:sp>
            <p:nvSpPr>
              <p:cNvPr id="53442" name="Rectangle 192"/>
              <p:cNvSpPr>
                <a:spLocks noChangeArrowheads="1"/>
              </p:cNvSpPr>
              <p:nvPr/>
            </p:nvSpPr>
            <p:spPr bwMode="auto">
              <a:xfrm>
                <a:off x="310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632</a:t>
                </a:r>
              </a:p>
            </p:txBody>
          </p:sp>
          <p:sp>
            <p:nvSpPr>
              <p:cNvPr id="53443" name="Rectangle 193"/>
              <p:cNvSpPr>
                <a:spLocks noChangeArrowheads="1"/>
              </p:cNvSpPr>
              <p:nvPr/>
            </p:nvSpPr>
            <p:spPr bwMode="auto">
              <a:xfrm>
                <a:off x="2060" y="195"/>
                <a:ext cx="3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i="1">
                    <a:solidFill>
                      <a:schemeClr val="tx2"/>
                    </a:solidFill>
                  </a:rPr>
                  <a:t>488</a:t>
                </a:r>
              </a:p>
            </p:txBody>
          </p:sp>
        </p:grpSp>
      </p:grpSp>
      <p:sp>
        <p:nvSpPr>
          <p:cNvPr id="53430" name="Rectangle 194"/>
          <p:cNvSpPr>
            <a:spLocks noChangeArrowheads="1"/>
          </p:cNvSpPr>
          <p:nvPr/>
        </p:nvSpPr>
        <p:spPr bwMode="auto">
          <a:xfrm>
            <a:off x="992188" y="285750"/>
            <a:ext cx="14081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solidFill>
                  <a:schemeClr val="tx2"/>
                </a:solidFill>
                <a:latin typeface="Century Gothic" pitchFamily="34" charset="0"/>
              </a:rPr>
              <a:t>Common </a:t>
            </a:r>
          </a:p>
          <a:p>
            <a:pPr>
              <a:spcBef>
                <a:spcPct val="0"/>
              </a:spcBef>
              <a:buClrTx/>
              <a:buSzTx/>
              <a:buFontTx/>
              <a:buNone/>
            </a:pPr>
            <a:r>
              <a:rPr lang="cs-CZ" altLang="cs-CZ" sz="2000" b="1">
                <a:solidFill>
                  <a:schemeClr val="tx2"/>
                </a:solidFill>
                <a:latin typeface="Century Gothic" pitchFamily="34" charset="0"/>
              </a:rPr>
              <a:t>Laser </a:t>
            </a:r>
          </a:p>
          <a:p>
            <a:pPr>
              <a:spcBef>
                <a:spcPct val="0"/>
              </a:spcBef>
              <a:buClrTx/>
              <a:buSzTx/>
              <a:buFontTx/>
              <a:buNone/>
            </a:pPr>
            <a:r>
              <a:rPr lang="cs-CZ" altLang="cs-CZ" sz="2000" b="1">
                <a:solidFill>
                  <a:schemeClr val="tx2"/>
                </a:solidFill>
                <a:latin typeface="Century Gothic" pitchFamily="34" charset="0"/>
              </a:rPr>
              <a:t>Lines</a:t>
            </a:r>
            <a:endParaRPr lang="cs-CZ" altLang="cs-CZ" sz="2000" b="1">
              <a:solidFill>
                <a:schemeClr val="tx2"/>
              </a:solidFill>
              <a:latin typeface="Century Gothic CE" charset="-18"/>
            </a:endParaRPr>
          </a:p>
        </p:txBody>
      </p:sp>
      <p:sp>
        <p:nvSpPr>
          <p:cNvPr id="53431" name="Text Box 19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a:latin typeface="Times" pitchFamily="18" charset="0"/>
              </a:rPr>
              <a:t>Upraveno podle J.P. Robinson Purdue University BMS 631</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1116013" y="260350"/>
            <a:ext cx="6850062"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4400">
                <a:solidFill>
                  <a:schemeClr val="tx2"/>
                </a:solidFill>
                <a:latin typeface="Times New Roman" pitchFamily="18" charset="0"/>
              </a:rPr>
              <a:t>Octagon Detection System</a:t>
            </a:r>
            <a:endParaRPr lang="en-GB" altLang="cs-CZ" sz="4400">
              <a:solidFill>
                <a:schemeClr val="tx2"/>
              </a:solidFill>
              <a:latin typeface="Times New Roman" pitchFamily="18" charset="0"/>
            </a:endParaRPr>
          </a:p>
        </p:txBody>
      </p:sp>
      <p:pic>
        <p:nvPicPr>
          <p:cNvPr id="542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1733550"/>
            <a:ext cx="48196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0" name="Line 6"/>
          <p:cNvSpPr>
            <a:spLocks noChangeShapeType="1"/>
          </p:cNvSpPr>
          <p:nvPr/>
        </p:nvSpPr>
        <p:spPr bwMode="auto">
          <a:xfrm flipH="1">
            <a:off x="4614863" y="3702050"/>
            <a:ext cx="990600" cy="2286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7" name="Text Box 7"/>
          <p:cNvSpPr txBox="1">
            <a:spLocks noChangeArrowheads="1"/>
          </p:cNvSpPr>
          <p:nvPr/>
        </p:nvSpPr>
        <p:spPr bwMode="auto">
          <a:xfrm>
            <a:off x="7432675" y="4159250"/>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chemeClr val="accent2"/>
                </a:solidFill>
              </a:rPr>
              <a:t>SSC</a:t>
            </a:r>
          </a:p>
        </p:txBody>
      </p:sp>
      <p:sp>
        <p:nvSpPr>
          <p:cNvPr id="292872" name="Line 8"/>
          <p:cNvSpPr>
            <a:spLocks noChangeShapeType="1"/>
          </p:cNvSpPr>
          <p:nvPr/>
        </p:nvSpPr>
        <p:spPr bwMode="auto">
          <a:xfrm flipH="1">
            <a:off x="4767263" y="3473450"/>
            <a:ext cx="609600" cy="83820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Text Box 9"/>
          <p:cNvSpPr txBox="1">
            <a:spLocks noChangeArrowheads="1"/>
          </p:cNvSpPr>
          <p:nvPr/>
        </p:nvSpPr>
        <p:spPr bwMode="auto">
          <a:xfrm>
            <a:off x="7280275" y="271145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CC00"/>
                </a:solidFill>
              </a:rPr>
              <a:t>PE</a:t>
            </a:r>
          </a:p>
        </p:txBody>
      </p:sp>
      <p:sp>
        <p:nvSpPr>
          <p:cNvPr id="292874" name="Line 10"/>
          <p:cNvSpPr>
            <a:spLocks noChangeShapeType="1"/>
          </p:cNvSpPr>
          <p:nvPr/>
        </p:nvSpPr>
        <p:spPr bwMode="auto">
          <a:xfrm>
            <a:off x="5072063" y="3244850"/>
            <a:ext cx="0" cy="1143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1" name="Text Box 11"/>
          <p:cNvSpPr txBox="1">
            <a:spLocks noChangeArrowheads="1"/>
          </p:cNvSpPr>
          <p:nvPr/>
        </p:nvSpPr>
        <p:spPr bwMode="auto">
          <a:xfrm>
            <a:off x="4500563" y="6137275"/>
            <a:ext cx="1235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3300"/>
                </a:solidFill>
              </a:rPr>
              <a:t>PE-Cy7</a:t>
            </a:r>
          </a:p>
        </p:txBody>
      </p:sp>
      <p:sp>
        <p:nvSpPr>
          <p:cNvPr id="292876" name="Line 12"/>
          <p:cNvSpPr>
            <a:spLocks noChangeShapeType="1"/>
          </p:cNvSpPr>
          <p:nvPr/>
        </p:nvSpPr>
        <p:spPr bwMode="auto">
          <a:xfrm flipV="1">
            <a:off x="4767263" y="3702050"/>
            <a:ext cx="838200" cy="6096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3" name="Text Box 13"/>
          <p:cNvSpPr txBox="1">
            <a:spLocks noChangeArrowheads="1"/>
          </p:cNvSpPr>
          <p:nvPr/>
        </p:nvSpPr>
        <p:spPr bwMode="auto">
          <a:xfrm>
            <a:off x="1946275" y="415925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00FF00"/>
                </a:solidFill>
              </a:rPr>
              <a:t>FITC</a:t>
            </a:r>
          </a:p>
        </p:txBody>
      </p:sp>
      <p:sp>
        <p:nvSpPr>
          <p:cNvPr id="292878" name="Line 14"/>
          <p:cNvSpPr>
            <a:spLocks noChangeShapeType="1"/>
          </p:cNvSpPr>
          <p:nvPr/>
        </p:nvSpPr>
        <p:spPr bwMode="auto">
          <a:xfrm flipV="1">
            <a:off x="5072063" y="3473450"/>
            <a:ext cx="304800" cy="83820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5" name="Text Box 15"/>
          <p:cNvSpPr txBox="1">
            <a:spLocks noChangeArrowheads="1"/>
          </p:cNvSpPr>
          <p:nvPr/>
        </p:nvSpPr>
        <p:spPr bwMode="auto">
          <a:xfrm>
            <a:off x="6442075" y="164465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FF9900"/>
                </a:solidFill>
              </a:rPr>
              <a:t>PerCP-Cy5.5</a:t>
            </a:r>
          </a:p>
        </p:txBody>
      </p:sp>
      <p:sp>
        <p:nvSpPr>
          <p:cNvPr id="54286" name="Text Box 16"/>
          <p:cNvSpPr txBox="1">
            <a:spLocks noChangeArrowheads="1"/>
          </p:cNvSpPr>
          <p:nvPr/>
        </p:nvSpPr>
        <p:spPr bwMode="auto">
          <a:xfrm rot="1277841">
            <a:off x="5314950" y="2947988"/>
            <a:ext cx="614363"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b="1"/>
              <a:t>695/40</a:t>
            </a:r>
          </a:p>
        </p:txBody>
      </p:sp>
      <p:sp>
        <p:nvSpPr>
          <p:cNvPr id="54287" name="Text Box 17"/>
          <p:cNvSpPr txBox="1">
            <a:spLocks noChangeArrowheads="1"/>
          </p:cNvSpPr>
          <p:nvPr/>
        </p:nvSpPr>
        <p:spPr bwMode="auto">
          <a:xfrm rot="1743792">
            <a:off x="5246688" y="3252788"/>
            <a:ext cx="430212"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655 LP</a:t>
            </a:r>
          </a:p>
        </p:txBody>
      </p:sp>
      <p:sp>
        <p:nvSpPr>
          <p:cNvPr id="54288" name="Line 18"/>
          <p:cNvSpPr>
            <a:spLocks noChangeShapeType="1"/>
          </p:cNvSpPr>
          <p:nvPr/>
        </p:nvSpPr>
        <p:spPr bwMode="auto">
          <a:xfrm>
            <a:off x="5187950" y="3389313"/>
            <a:ext cx="152400" cy="762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9" name="Line 19"/>
          <p:cNvSpPr>
            <a:spLocks noChangeShapeType="1"/>
          </p:cNvSpPr>
          <p:nvPr/>
        </p:nvSpPr>
        <p:spPr bwMode="auto">
          <a:xfrm>
            <a:off x="5481638" y="3270250"/>
            <a:ext cx="141287" cy="762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0" name="Line 20"/>
          <p:cNvSpPr>
            <a:spLocks noChangeShapeType="1"/>
          </p:cNvSpPr>
          <p:nvPr/>
        </p:nvSpPr>
        <p:spPr bwMode="auto">
          <a:xfrm flipH="1">
            <a:off x="5580063" y="3346450"/>
            <a:ext cx="39687" cy="114300"/>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1" name="Line 21"/>
          <p:cNvSpPr>
            <a:spLocks noChangeShapeType="1"/>
          </p:cNvSpPr>
          <p:nvPr/>
        </p:nvSpPr>
        <p:spPr bwMode="auto">
          <a:xfrm>
            <a:off x="5645150" y="2927350"/>
            <a:ext cx="158750" cy="52388"/>
          </a:xfrm>
          <a:prstGeom prst="line">
            <a:avLst/>
          </a:prstGeom>
          <a:noFill/>
          <a:ln w="63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2" name="Text Box 22"/>
          <p:cNvSpPr txBox="1">
            <a:spLocks noChangeArrowheads="1"/>
          </p:cNvSpPr>
          <p:nvPr/>
        </p:nvSpPr>
        <p:spPr bwMode="auto">
          <a:xfrm>
            <a:off x="2174875" y="5530850"/>
            <a:ext cx="159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400">
                <a:solidFill>
                  <a:srgbClr val="CC0099"/>
                </a:solidFill>
              </a:rPr>
              <a:t>PE-TxRed</a:t>
            </a:r>
          </a:p>
        </p:txBody>
      </p:sp>
      <p:sp>
        <p:nvSpPr>
          <p:cNvPr id="292887" name="Line 23"/>
          <p:cNvSpPr>
            <a:spLocks noChangeShapeType="1"/>
          </p:cNvSpPr>
          <p:nvPr/>
        </p:nvSpPr>
        <p:spPr bwMode="auto">
          <a:xfrm>
            <a:off x="4613275" y="3930650"/>
            <a:ext cx="990600" cy="152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4" name="Text Box 24"/>
          <p:cNvSpPr txBox="1">
            <a:spLocks noChangeArrowheads="1"/>
          </p:cNvSpPr>
          <p:nvPr/>
        </p:nvSpPr>
        <p:spPr bwMode="auto">
          <a:xfrm rot="2311015">
            <a:off x="4156075" y="4540250"/>
            <a:ext cx="457200" cy="198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610/20</a:t>
            </a:r>
          </a:p>
        </p:txBody>
      </p:sp>
      <p:sp>
        <p:nvSpPr>
          <p:cNvPr id="54295" name="Text Box 25"/>
          <p:cNvSpPr txBox="1">
            <a:spLocks noChangeArrowheads="1"/>
          </p:cNvSpPr>
          <p:nvPr/>
        </p:nvSpPr>
        <p:spPr bwMode="auto">
          <a:xfrm rot="2265020">
            <a:off x="4364038" y="4243388"/>
            <a:ext cx="495300"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565 LP</a:t>
            </a:r>
          </a:p>
        </p:txBody>
      </p:sp>
      <p:sp>
        <p:nvSpPr>
          <p:cNvPr id="54296" name="Text Box 26"/>
          <p:cNvSpPr txBox="1">
            <a:spLocks noChangeArrowheads="1"/>
          </p:cNvSpPr>
          <p:nvPr/>
        </p:nvSpPr>
        <p:spPr bwMode="auto">
          <a:xfrm rot="3690003">
            <a:off x="5788025" y="3371850"/>
            <a:ext cx="457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575/26</a:t>
            </a:r>
          </a:p>
          <a:p>
            <a:pPr eaLnBrk="1" hangingPunct="1">
              <a:spcBef>
                <a:spcPct val="0"/>
              </a:spcBef>
              <a:buClrTx/>
              <a:buSzTx/>
              <a:buFontTx/>
              <a:buNone/>
            </a:pPr>
            <a:endParaRPr lang="en-US" altLang="cs-CZ" sz="700" b="1"/>
          </a:p>
        </p:txBody>
      </p:sp>
      <p:sp>
        <p:nvSpPr>
          <p:cNvPr id="54297" name="Text Box 27"/>
          <p:cNvSpPr txBox="1">
            <a:spLocks noChangeArrowheads="1"/>
          </p:cNvSpPr>
          <p:nvPr/>
        </p:nvSpPr>
        <p:spPr bwMode="auto">
          <a:xfrm rot="3577330">
            <a:off x="5514182" y="3612356"/>
            <a:ext cx="457200" cy="198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556LP</a:t>
            </a:r>
          </a:p>
        </p:txBody>
      </p:sp>
      <p:sp>
        <p:nvSpPr>
          <p:cNvPr id="54298" name="Text Box 28"/>
          <p:cNvSpPr txBox="1">
            <a:spLocks noChangeArrowheads="1"/>
          </p:cNvSpPr>
          <p:nvPr/>
        </p:nvSpPr>
        <p:spPr bwMode="auto">
          <a:xfrm rot="-196027">
            <a:off x="5905500" y="4005263"/>
            <a:ext cx="4556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488/10</a:t>
            </a:r>
          </a:p>
          <a:p>
            <a:pPr eaLnBrk="1" hangingPunct="1">
              <a:spcBef>
                <a:spcPct val="0"/>
              </a:spcBef>
              <a:buClrTx/>
              <a:buSzTx/>
              <a:buFontTx/>
              <a:buNone/>
            </a:pPr>
            <a:endParaRPr lang="en-US" altLang="cs-CZ" sz="700" b="1"/>
          </a:p>
        </p:txBody>
      </p:sp>
      <p:sp>
        <p:nvSpPr>
          <p:cNvPr id="54299" name="Text Box 29"/>
          <p:cNvSpPr txBox="1">
            <a:spLocks noChangeArrowheads="1"/>
          </p:cNvSpPr>
          <p:nvPr/>
        </p:nvSpPr>
        <p:spPr bwMode="auto">
          <a:xfrm rot="-803408">
            <a:off x="3927475" y="3852863"/>
            <a:ext cx="457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700" b="1"/>
              <a:t>530/30</a:t>
            </a:r>
          </a:p>
          <a:p>
            <a:pPr eaLnBrk="1" hangingPunct="1">
              <a:spcBef>
                <a:spcPct val="0"/>
              </a:spcBef>
              <a:buClrTx/>
              <a:buSzTx/>
              <a:buFontTx/>
              <a:buNone/>
            </a:pPr>
            <a:endParaRPr lang="en-US" altLang="cs-CZ" sz="700" b="1"/>
          </a:p>
        </p:txBody>
      </p:sp>
      <p:sp>
        <p:nvSpPr>
          <p:cNvPr id="54300" name="Text Box 30"/>
          <p:cNvSpPr txBox="1">
            <a:spLocks noChangeArrowheads="1"/>
          </p:cNvSpPr>
          <p:nvPr/>
        </p:nvSpPr>
        <p:spPr bwMode="auto">
          <a:xfrm rot="4630688">
            <a:off x="4305300" y="3832226"/>
            <a:ext cx="447675"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600" b="1"/>
              <a:t>502 LP</a:t>
            </a:r>
          </a:p>
        </p:txBody>
      </p:sp>
      <p:pic>
        <p:nvPicPr>
          <p:cNvPr id="54301" name="Picture 32" descr="bd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5805488"/>
            <a:ext cx="2195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28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2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28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28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9287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92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0" grpId="0" animBg="1"/>
      <p:bldP spid="292872" grpId="0" animBg="1"/>
      <p:bldP spid="292874" grpId="0" animBg="1"/>
      <p:bldP spid="292876" grpId="0" animBg="1"/>
      <p:bldP spid="292878" grpId="0" animBg="1"/>
      <p:bldP spid="29288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cs-CZ" sz="4000" smtClean="0"/>
              <a:t>“kostka” pro konven</a:t>
            </a:r>
            <a:r>
              <a:rPr lang="cs-CZ" altLang="cs-CZ" sz="4000" smtClean="0"/>
              <a:t>ční fluorescenční mikroskop</a:t>
            </a:r>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989138"/>
            <a:ext cx="336232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268413"/>
            <a:ext cx="4000500"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5"/>
          <p:cNvSpPr>
            <a:spLocks noChangeArrowheads="1"/>
          </p:cNvSpPr>
          <p:nvPr/>
        </p:nvSpPr>
        <p:spPr bwMode="auto">
          <a:xfrm>
            <a:off x="1403350" y="280988"/>
            <a:ext cx="6138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800" b="1">
                <a:solidFill>
                  <a:schemeClr val="tx2"/>
                </a:solidFill>
                <a:latin typeface="Times" pitchFamily="18" charset="0"/>
              </a:rPr>
              <a:t>Acousto Optical Beam Splitter AOBS®</a:t>
            </a:r>
          </a:p>
        </p:txBody>
      </p:sp>
      <p:pic>
        <p:nvPicPr>
          <p:cNvPr id="563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5988050"/>
            <a:ext cx="125888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cs-CZ" altLang="cs-CZ" sz="4000" b="1" smtClean="0"/>
              <a:t>Acousto Optical Beam Splitter AOBS®</a:t>
            </a: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988050"/>
            <a:ext cx="1258887"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5">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196975"/>
            <a:ext cx="40957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Rectangle 6">
            <a:hlinkClick r:id="rId4"/>
          </p:cNvPr>
          <p:cNvSpPr>
            <a:spLocks noChangeArrowheads="1"/>
          </p:cNvSpPr>
          <p:nvPr/>
        </p:nvSpPr>
        <p:spPr bwMode="auto">
          <a:xfrm>
            <a:off x="1116013" y="5949950"/>
            <a:ext cx="589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pitchFamily="18" charset="0"/>
              </a:rPr>
              <a:t>http://micro.magnet.fsu.edu/primer/java/filters/aotf/index.html</a:t>
            </a:r>
          </a:p>
        </p:txBody>
      </p:sp>
      <p:pic>
        <p:nvPicPr>
          <p:cNvPr id="5735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3716338"/>
            <a:ext cx="2232025"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1" name="Rectangle 8"/>
          <p:cNvSpPr>
            <a:spLocks noChangeArrowheads="1"/>
          </p:cNvSpPr>
          <p:nvPr/>
        </p:nvSpPr>
        <p:spPr bwMode="auto">
          <a:xfrm>
            <a:off x="1116013" y="6308725"/>
            <a:ext cx="4102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pitchFamily="18" charset="0"/>
              </a:rPr>
              <a:t>http://simple.wikipedia.org/wiki/Tellurium</a:t>
            </a:r>
          </a:p>
        </p:txBody>
      </p:sp>
      <p:pic>
        <p:nvPicPr>
          <p:cNvPr id="5735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644900"/>
            <a:ext cx="3168650"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cs-CZ" altLang="cs-CZ" sz="4000" b="1" smtClean="0"/>
              <a:t>Supercontinuum Generation</a:t>
            </a:r>
            <a:br>
              <a:rPr lang="cs-CZ" altLang="cs-CZ" sz="4000" b="1" smtClean="0"/>
            </a:br>
            <a:r>
              <a:rPr lang="cs-CZ" altLang="cs-CZ" sz="2000" b="1" smtClean="0"/>
              <a:t>-a nonlinear process for strong spectral broadening of light</a:t>
            </a:r>
            <a:r>
              <a:rPr lang="cs-CZ" altLang="cs-CZ" sz="4000" smtClean="0"/>
              <a:t> </a:t>
            </a:r>
            <a:r>
              <a:rPr lang="cs-CZ" altLang="cs-CZ" sz="4000" b="1" smtClean="0"/>
              <a:t/>
            </a:r>
            <a:br>
              <a:rPr lang="cs-CZ" altLang="cs-CZ" sz="4000" b="1" smtClean="0"/>
            </a:br>
            <a:endParaRPr lang="cs-CZ" altLang="cs-CZ" sz="4000" b="1" smtClean="0"/>
          </a:p>
        </p:txBody>
      </p:sp>
      <p:pic>
        <p:nvPicPr>
          <p:cNvPr id="58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84313"/>
            <a:ext cx="47625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292600"/>
            <a:ext cx="5688012"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6308725"/>
            <a:ext cx="283527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60350"/>
            <a:ext cx="3679825"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860550"/>
            <a:ext cx="5508625"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8288" y="188913"/>
            <a:ext cx="8858250" cy="1143000"/>
          </a:xfrm>
        </p:spPr>
        <p:txBody>
          <a:bodyPr>
            <a:noAutofit/>
          </a:bodyPr>
          <a:lstStyle/>
          <a:p>
            <a:pPr lvl="1" algn="ctr" eaLnBrk="1" hangingPunct="1">
              <a:defRPr/>
            </a:pPr>
            <a:r>
              <a:rPr lang="en-US" sz="2800" kern="1200" dirty="0" smtClean="0">
                <a:solidFill>
                  <a:schemeClr val="tx1"/>
                </a:solidFill>
                <a:latin typeface="+mn-lt"/>
                <a:ea typeface="+mn-ea"/>
                <a:cs typeface="+mn-cs"/>
              </a:rPr>
              <a:t>new </a:t>
            </a:r>
            <a:r>
              <a:rPr lang="en-US" sz="2800" kern="1200" dirty="0">
                <a:solidFill>
                  <a:schemeClr val="tx1"/>
                </a:solidFill>
                <a:latin typeface="+mn-lt"/>
                <a:ea typeface="+mn-ea"/>
                <a:cs typeface="+mn-cs"/>
              </a:rPr>
              <a:t>automatic cell cloning assay (ACCA) </a:t>
            </a:r>
            <a:r>
              <a:rPr lang="en-US" sz="2800" kern="1200" dirty="0" smtClean="0">
                <a:solidFill>
                  <a:schemeClr val="tx1"/>
                </a:solidFill>
                <a:latin typeface="+mn-lt"/>
                <a:ea typeface="+mn-ea"/>
                <a:cs typeface="+mn-cs"/>
              </a:rPr>
              <a:t>for determination </a:t>
            </a:r>
            <a:r>
              <a:rPr lang="en-US" sz="2800" kern="1200" dirty="0">
                <a:solidFill>
                  <a:schemeClr val="tx1"/>
                </a:solidFill>
                <a:latin typeface="+mn-lt"/>
                <a:ea typeface="+mn-ea"/>
                <a:cs typeface="+mn-cs"/>
              </a:rPr>
              <a:t>of clonogenic capacity of </a:t>
            </a:r>
            <a:r>
              <a:rPr lang="en-US" sz="2800" kern="1200" dirty="0" smtClean="0">
                <a:solidFill>
                  <a:schemeClr val="tx1"/>
                </a:solidFill>
                <a:latin typeface="+mn-lt"/>
                <a:ea typeface="+mn-ea"/>
                <a:cs typeface="+mn-cs"/>
              </a:rPr>
              <a:t>CSCs</a:t>
            </a:r>
            <a:endParaRPr lang="en-US" sz="2800" kern="1200" dirty="0">
              <a:solidFill>
                <a:schemeClr val="tx1"/>
              </a:solidFill>
              <a:latin typeface="+mn-lt"/>
              <a:ea typeface="+mn-ea"/>
              <a:cs typeface="+mn-cs"/>
            </a:endParaRP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altLang="cs-CZ" b="1" smtClean="0"/>
              <a:t>The benefits of AOBS®</a:t>
            </a:r>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63" y="1628775"/>
            <a:ext cx="4814887"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292600"/>
            <a:ext cx="3635375"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Rectangle 6"/>
          <p:cNvSpPr>
            <a:spLocks noChangeArrowheads="1"/>
          </p:cNvSpPr>
          <p:nvPr/>
        </p:nvSpPr>
        <p:spPr bwMode="auto">
          <a:xfrm>
            <a:off x="971550" y="3213100"/>
            <a:ext cx="4572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Char char="•"/>
            </a:pPr>
            <a:r>
              <a:rPr lang="cs-CZ" altLang="cs-CZ" sz="1800">
                <a:latin typeface="Tahoma" pitchFamily="34" charset="0"/>
              </a:rPr>
              <a:t>Adaptable to any new dye</a:t>
            </a:r>
          </a:p>
          <a:p>
            <a:pPr>
              <a:spcBef>
                <a:spcPct val="0"/>
              </a:spcBef>
              <a:buClrTx/>
              <a:buSzTx/>
              <a:buFontTx/>
              <a:buChar char="•"/>
            </a:pPr>
            <a:r>
              <a:rPr lang="cs-CZ" altLang="cs-CZ" sz="1800">
                <a:latin typeface="Tahoma" pitchFamily="34" charset="0"/>
              </a:rPr>
              <a:t>8 lines simultaneously</a:t>
            </a:r>
          </a:p>
          <a:p>
            <a:pPr>
              <a:spcBef>
                <a:spcPct val="0"/>
              </a:spcBef>
              <a:buClrTx/>
              <a:buSzTx/>
              <a:buFontTx/>
              <a:buChar char="•"/>
            </a:pPr>
            <a:r>
              <a:rPr lang="cs-CZ" altLang="cs-CZ" sz="1800">
                <a:latin typeface="Tahoma" pitchFamily="34" charset="0"/>
              </a:rPr>
              <a:t>Reflected light imaging</a:t>
            </a:r>
          </a:p>
          <a:p>
            <a:pPr>
              <a:spcBef>
                <a:spcPct val="0"/>
              </a:spcBef>
              <a:buClrTx/>
              <a:buSzTx/>
              <a:buFontTx/>
              <a:buChar char="•"/>
            </a:pPr>
            <a:r>
              <a:rPr lang="cs-CZ" altLang="cs-CZ" sz="1800">
                <a:latin typeface="Tahoma" pitchFamily="34" charset="0"/>
              </a:rPr>
              <a:t>High transmission</a:t>
            </a:r>
          </a:p>
          <a:p>
            <a:pPr>
              <a:spcBef>
                <a:spcPct val="0"/>
              </a:spcBef>
              <a:buClrTx/>
              <a:buSzTx/>
              <a:buFontTx/>
              <a:buChar char="•"/>
            </a:pPr>
            <a:r>
              <a:rPr lang="cs-CZ" altLang="cs-CZ" sz="1800">
                <a:latin typeface="Tahoma" pitchFamily="34" charset="0"/>
              </a:rPr>
              <a:t>Truly confocal – real optical</a:t>
            </a:r>
            <a:r>
              <a:rPr lang="en-US" altLang="cs-CZ" sz="1800">
                <a:latin typeface="Tahoma" pitchFamily="34" charset="0"/>
              </a:rPr>
              <a:t> </a:t>
            </a:r>
            <a:r>
              <a:rPr lang="cs-CZ" altLang="cs-CZ" sz="1800">
                <a:latin typeface="Tahoma" pitchFamily="34" charset="0"/>
              </a:rPr>
              <a:t>sectioning</a:t>
            </a:r>
          </a:p>
          <a:p>
            <a:pPr>
              <a:spcBef>
                <a:spcPct val="0"/>
              </a:spcBef>
              <a:buClrTx/>
              <a:buSzTx/>
              <a:buFontTx/>
              <a:buChar char="•"/>
            </a:pPr>
            <a:r>
              <a:rPr lang="cs-CZ" altLang="cs-CZ" sz="1800">
                <a:latin typeface="Tahoma" pitchFamily="34" charset="0"/>
              </a:rPr>
              <a:t>Fast switching</a:t>
            </a:r>
          </a:p>
          <a:p>
            <a:pPr>
              <a:spcBef>
                <a:spcPct val="0"/>
              </a:spcBef>
              <a:buClrTx/>
              <a:buSzTx/>
              <a:buFontTx/>
              <a:buChar char="•"/>
            </a:pPr>
            <a:r>
              <a:rPr lang="cs-CZ" altLang="cs-CZ" sz="1800">
                <a:latin typeface="Tahoma" pitchFamily="34" charset="0"/>
              </a:rPr>
              <a:t>Freely tunable</a:t>
            </a:r>
          </a:p>
          <a:p>
            <a:pPr>
              <a:spcBef>
                <a:spcPct val="0"/>
              </a:spcBef>
              <a:buClrTx/>
              <a:buSzTx/>
              <a:buFontTx/>
              <a:buChar char="•"/>
            </a:pPr>
            <a:r>
              <a:rPr lang="cs-CZ" altLang="cs-CZ" sz="1800">
                <a:latin typeface="Tahoma" pitchFamily="34" charset="0"/>
              </a:rPr>
              <a:t>Fluorescence correlation spectroscopy with multi-line lasers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hlinkClick r:id="rId3"/>
          </p:cNvPr>
          <p:cNvSpPr>
            <a:spLocks noChangeArrowheads="1"/>
          </p:cNvSpPr>
          <p:nvPr/>
        </p:nvSpPr>
        <p:spPr bwMode="auto">
          <a:xfrm>
            <a:off x="2419350" y="2276475"/>
            <a:ext cx="4005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b="1" u="sng">
                <a:solidFill>
                  <a:schemeClr val="tx2"/>
                </a:solidFill>
                <a:latin typeface="Arial CE" charset="-18"/>
                <a:hlinkClick r:id="rId3"/>
              </a:rPr>
              <a:t>http://www.bdbiosciences.com/spectra/</a:t>
            </a:r>
            <a:endParaRPr lang="cs-CZ" altLang="cs-CZ" sz="1600" b="1" u="sng">
              <a:solidFill>
                <a:schemeClr val="tx2"/>
              </a:solidFill>
              <a:latin typeface="Arial CE" charset="-18"/>
            </a:endParaRPr>
          </a:p>
        </p:txBody>
      </p:sp>
      <p:pic>
        <p:nvPicPr>
          <p:cNvPr id="61443" name="Picture 3" descr="bd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25" y="836613"/>
            <a:ext cx="220821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4"/>
          <p:cNvSpPr>
            <a:spLocks noChangeArrowheads="1"/>
          </p:cNvSpPr>
          <p:nvPr/>
        </p:nvSpPr>
        <p:spPr bwMode="auto">
          <a:xfrm>
            <a:off x="2393950" y="1773238"/>
            <a:ext cx="3951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1">
                <a:latin typeface="Arial CE" charset="-18"/>
              </a:rPr>
              <a:t>Fluorescence Spectrum Viewer</a:t>
            </a:r>
          </a:p>
        </p:txBody>
      </p:sp>
      <p:sp>
        <p:nvSpPr>
          <p:cNvPr id="6144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
        <p:nvSpPr>
          <p:cNvPr id="61446" name="Obdélník 1"/>
          <p:cNvSpPr>
            <a:spLocks noChangeArrowheads="1"/>
          </p:cNvSpPr>
          <p:nvPr/>
        </p:nvSpPr>
        <p:spPr bwMode="auto">
          <a:xfrm>
            <a:off x="3529013" y="2995613"/>
            <a:ext cx="45720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http://www.lifetechnologies.com/us/en/home/life-science/cell-analysis/labeling-chemistry/fluorescence-spectraviewer.html</a:t>
            </a:r>
          </a:p>
        </p:txBody>
      </p:sp>
      <p:pic>
        <p:nvPicPr>
          <p:cNvPr id="61447" name="Picture 7" descr="Life Technologie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152775"/>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9" descr="Antibod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640263"/>
            <a:ext cx="34766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Obdélník 3"/>
          <p:cNvSpPr>
            <a:spLocks noChangeArrowheads="1"/>
          </p:cNvSpPr>
          <p:nvPr/>
        </p:nvSpPr>
        <p:spPr bwMode="auto">
          <a:xfrm>
            <a:off x="4411663" y="4508500"/>
            <a:ext cx="394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http://www.biolegend.com/panelselector</a:t>
            </a:r>
          </a:p>
        </p:txBody>
      </p:sp>
      <p:sp>
        <p:nvSpPr>
          <p:cNvPr id="61450" name="Obdélník 4"/>
          <p:cNvSpPr>
            <a:spLocks noChangeArrowheads="1"/>
          </p:cNvSpPr>
          <p:nvPr/>
        </p:nvSpPr>
        <p:spPr bwMode="auto">
          <a:xfrm>
            <a:off x="4422775" y="4960938"/>
            <a:ext cx="440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latin typeface="Times" pitchFamily="18" charset="0"/>
              </a:rPr>
              <a:t>http://www.biolegend.com/spectraanalyzer</a:t>
            </a:r>
          </a:p>
        </p:txBody>
      </p:sp>
      <p:sp>
        <p:nvSpPr>
          <p:cNvPr id="61451" name="Obdélník 5"/>
          <p:cNvSpPr>
            <a:spLocks noChangeArrowheads="1"/>
          </p:cNvSpPr>
          <p:nvPr/>
        </p:nvSpPr>
        <p:spPr bwMode="auto">
          <a:xfrm>
            <a:off x="4703763" y="5462588"/>
            <a:ext cx="384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latin typeface="Times" pitchFamily="18" charset="0"/>
              </a:rPr>
              <a:t>http://www.biolegend.com/webtoolstab</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498475"/>
            <a:ext cx="7272338" cy="60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700213"/>
            <a:ext cx="7953375"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14288"/>
            <a:ext cx="822325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886075" y="1079500"/>
            <a:ext cx="5848350" cy="5588000"/>
          </a:xfrm>
          <a:prstGeom prst="rect">
            <a:avLst/>
          </a:prstGeom>
          <a:solidFill>
            <a:srgbClr val="EAEAEA">
              <a:alpha val="67058"/>
            </a:srgbClr>
          </a:solidFill>
          <a:ln w="12700">
            <a:solidFill>
              <a:srgbClr val="C0C0C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39" name="Rectangle 3"/>
          <p:cNvSpPr>
            <a:spLocks noChangeArrowheads="1"/>
          </p:cNvSpPr>
          <p:nvPr/>
        </p:nvSpPr>
        <p:spPr bwMode="auto">
          <a:xfrm>
            <a:off x="506413" y="1079500"/>
            <a:ext cx="2379662" cy="5588000"/>
          </a:xfrm>
          <a:prstGeom prst="rect">
            <a:avLst/>
          </a:prstGeom>
          <a:solidFill>
            <a:srgbClr val="EAEAEA">
              <a:alpha val="67058"/>
            </a:srgbClr>
          </a:solidFill>
          <a:ln w="12700">
            <a:solidFill>
              <a:srgbClr val="C0C0C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0" name="Text Box 4"/>
          <p:cNvSpPr txBox="1">
            <a:spLocks noChangeArrowheads="1"/>
          </p:cNvSpPr>
          <p:nvPr/>
        </p:nvSpPr>
        <p:spPr bwMode="auto">
          <a:xfrm>
            <a:off x="623888" y="11049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800"/>
              <a:t>Fluidics Cart</a:t>
            </a:r>
          </a:p>
        </p:txBody>
      </p:sp>
      <p:sp>
        <p:nvSpPr>
          <p:cNvPr id="65541" name="Text Box 5"/>
          <p:cNvSpPr txBox="1">
            <a:spLocks noChangeArrowheads="1"/>
          </p:cNvSpPr>
          <p:nvPr/>
        </p:nvSpPr>
        <p:spPr bwMode="auto">
          <a:xfrm>
            <a:off x="3078163" y="1103313"/>
            <a:ext cx="123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800"/>
              <a:t>Cytometer</a:t>
            </a:r>
          </a:p>
        </p:txBody>
      </p:sp>
      <p:sp>
        <p:nvSpPr>
          <p:cNvPr id="65542" name="Oval 6"/>
          <p:cNvSpPr>
            <a:spLocks noChangeArrowheads="1"/>
          </p:cNvSpPr>
          <p:nvPr/>
        </p:nvSpPr>
        <p:spPr bwMode="auto">
          <a:xfrm rot="-5400000">
            <a:off x="5302250" y="1497013"/>
            <a:ext cx="561975" cy="561975"/>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03" name="Freeform 7"/>
          <p:cNvSpPr>
            <a:spLocks/>
          </p:cNvSpPr>
          <p:nvPr/>
        </p:nvSpPr>
        <p:spPr bwMode="auto">
          <a:xfrm>
            <a:off x="776288" y="5386388"/>
            <a:ext cx="1460500" cy="1325562"/>
          </a:xfrm>
          <a:custGeom>
            <a:avLst/>
            <a:gdLst>
              <a:gd name="T0" fmla="*/ 2147483647 w 920"/>
              <a:gd name="T1" fmla="*/ 2147483647 h 835"/>
              <a:gd name="T2" fmla="*/ 2147483647 w 920"/>
              <a:gd name="T3" fmla="*/ 2147483647 h 835"/>
              <a:gd name="T4" fmla="*/ 2147483647 w 920"/>
              <a:gd name="T5" fmla="*/ 2147483647 h 835"/>
              <a:gd name="T6" fmla="*/ 2147483647 w 920"/>
              <a:gd name="T7" fmla="*/ 2147483647 h 835"/>
              <a:gd name="T8" fmla="*/ 2147483647 w 920"/>
              <a:gd name="T9" fmla="*/ 2147483647 h 835"/>
              <a:gd name="T10" fmla="*/ 2147483647 w 920"/>
              <a:gd name="T11" fmla="*/ 2147483647 h 835"/>
              <a:gd name="T12" fmla="*/ 2147483647 w 920"/>
              <a:gd name="T13" fmla="*/ 2147483647 h 835"/>
              <a:gd name="T14" fmla="*/ 2147483647 w 920"/>
              <a:gd name="T15" fmla="*/ 2147483647 h 835"/>
              <a:gd name="T16" fmla="*/ 2147483647 w 920"/>
              <a:gd name="T17" fmla="*/ 2147483647 h 835"/>
              <a:gd name="T18" fmla="*/ 2147483647 w 920"/>
              <a:gd name="T19" fmla="*/ 2147483647 h 835"/>
              <a:gd name="T20" fmla="*/ 2147483647 w 920"/>
              <a:gd name="T21" fmla="*/ 2147483647 h 835"/>
              <a:gd name="T22" fmla="*/ 2147483647 w 920"/>
              <a:gd name="T23" fmla="*/ 2147483647 h 835"/>
              <a:gd name="T24" fmla="*/ 2147483647 w 920"/>
              <a:gd name="T25" fmla="*/ 2147483647 h 835"/>
              <a:gd name="T26" fmla="*/ 2147483647 w 920"/>
              <a:gd name="T27" fmla="*/ 2147483647 h 835"/>
              <a:gd name="T28" fmla="*/ 2147483647 w 920"/>
              <a:gd name="T29" fmla="*/ 2147483647 h 835"/>
              <a:gd name="T30" fmla="*/ 2147483647 w 920"/>
              <a:gd name="T31" fmla="*/ 2147483647 h 835"/>
              <a:gd name="T32" fmla="*/ 2147483647 w 920"/>
              <a:gd name="T33" fmla="*/ 2147483647 h 835"/>
              <a:gd name="T34" fmla="*/ 2147483647 w 920"/>
              <a:gd name="T35" fmla="*/ 2147483647 h 835"/>
              <a:gd name="T36" fmla="*/ 2147483647 w 920"/>
              <a:gd name="T37" fmla="*/ 2147483647 h 835"/>
              <a:gd name="T38" fmla="*/ 2147483647 w 920"/>
              <a:gd name="T39" fmla="*/ 2147483647 h 835"/>
              <a:gd name="T40" fmla="*/ 2147483647 w 920"/>
              <a:gd name="T41" fmla="*/ 2147483647 h 835"/>
              <a:gd name="T42" fmla="*/ 2147483647 w 920"/>
              <a:gd name="T43" fmla="*/ 2147483647 h 835"/>
              <a:gd name="T44" fmla="*/ 2147483647 w 920"/>
              <a:gd name="T45" fmla="*/ 2147483647 h 835"/>
              <a:gd name="T46" fmla="*/ 2147483647 w 920"/>
              <a:gd name="T47" fmla="*/ 2147483647 h 835"/>
              <a:gd name="T48" fmla="*/ 2147483647 w 920"/>
              <a:gd name="T49" fmla="*/ 2147483647 h 835"/>
              <a:gd name="T50" fmla="*/ 2147483647 w 920"/>
              <a:gd name="T51" fmla="*/ 2147483647 h 835"/>
              <a:gd name="T52" fmla="*/ 2147483647 w 920"/>
              <a:gd name="T53" fmla="*/ 2147483647 h 835"/>
              <a:gd name="T54" fmla="*/ 2147483647 w 920"/>
              <a:gd name="T55" fmla="*/ 2147483647 h 835"/>
              <a:gd name="T56" fmla="*/ 2147483647 w 920"/>
              <a:gd name="T57" fmla="*/ 2147483647 h 8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20" h="835">
                <a:moveTo>
                  <a:pt x="915" y="72"/>
                </a:moveTo>
                <a:cubicBezTo>
                  <a:pt x="917" y="82"/>
                  <a:pt x="914" y="107"/>
                  <a:pt x="915" y="117"/>
                </a:cubicBezTo>
                <a:cubicBezTo>
                  <a:pt x="917" y="122"/>
                  <a:pt x="916" y="156"/>
                  <a:pt x="916" y="156"/>
                </a:cubicBezTo>
                <a:cubicBezTo>
                  <a:pt x="915" y="180"/>
                  <a:pt x="917" y="181"/>
                  <a:pt x="915" y="206"/>
                </a:cubicBezTo>
                <a:cubicBezTo>
                  <a:pt x="914" y="219"/>
                  <a:pt x="914" y="255"/>
                  <a:pt x="914" y="255"/>
                </a:cubicBezTo>
                <a:cubicBezTo>
                  <a:pt x="913" y="268"/>
                  <a:pt x="915" y="280"/>
                  <a:pt x="915" y="297"/>
                </a:cubicBezTo>
                <a:cubicBezTo>
                  <a:pt x="915" y="314"/>
                  <a:pt x="912" y="300"/>
                  <a:pt x="912" y="360"/>
                </a:cubicBezTo>
                <a:cubicBezTo>
                  <a:pt x="912" y="420"/>
                  <a:pt x="920" y="590"/>
                  <a:pt x="914" y="659"/>
                </a:cubicBezTo>
                <a:cubicBezTo>
                  <a:pt x="908" y="728"/>
                  <a:pt x="895" y="749"/>
                  <a:pt x="876" y="776"/>
                </a:cubicBezTo>
                <a:cubicBezTo>
                  <a:pt x="857" y="803"/>
                  <a:pt x="834" y="811"/>
                  <a:pt x="801" y="819"/>
                </a:cubicBezTo>
                <a:cubicBezTo>
                  <a:pt x="768" y="827"/>
                  <a:pt x="735" y="824"/>
                  <a:pt x="680" y="825"/>
                </a:cubicBezTo>
                <a:cubicBezTo>
                  <a:pt x="625" y="826"/>
                  <a:pt x="527" y="825"/>
                  <a:pt x="473" y="825"/>
                </a:cubicBezTo>
                <a:cubicBezTo>
                  <a:pt x="384" y="835"/>
                  <a:pt x="394" y="824"/>
                  <a:pt x="356" y="825"/>
                </a:cubicBezTo>
                <a:cubicBezTo>
                  <a:pt x="322" y="825"/>
                  <a:pt x="292" y="825"/>
                  <a:pt x="266" y="825"/>
                </a:cubicBezTo>
                <a:cubicBezTo>
                  <a:pt x="240" y="825"/>
                  <a:pt x="227" y="828"/>
                  <a:pt x="197" y="824"/>
                </a:cubicBezTo>
                <a:cubicBezTo>
                  <a:pt x="167" y="820"/>
                  <a:pt x="114" y="828"/>
                  <a:pt x="83" y="803"/>
                </a:cubicBezTo>
                <a:cubicBezTo>
                  <a:pt x="52" y="778"/>
                  <a:pt x="24" y="717"/>
                  <a:pt x="12" y="674"/>
                </a:cubicBezTo>
                <a:cubicBezTo>
                  <a:pt x="0" y="631"/>
                  <a:pt x="9" y="583"/>
                  <a:pt x="9" y="545"/>
                </a:cubicBezTo>
                <a:cubicBezTo>
                  <a:pt x="9" y="507"/>
                  <a:pt x="9" y="480"/>
                  <a:pt x="9" y="446"/>
                </a:cubicBezTo>
                <a:cubicBezTo>
                  <a:pt x="9" y="412"/>
                  <a:pt x="9" y="370"/>
                  <a:pt x="9" y="339"/>
                </a:cubicBezTo>
                <a:cubicBezTo>
                  <a:pt x="9" y="308"/>
                  <a:pt x="10" y="284"/>
                  <a:pt x="10" y="258"/>
                </a:cubicBezTo>
                <a:cubicBezTo>
                  <a:pt x="9" y="233"/>
                  <a:pt x="9" y="203"/>
                  <a:pt x="10" y="180"/>
                </a:cubicBezTo>
                <a:cubicBezTo>
                  <a:pt x="10" y="157"/>
                  <a:pt x="9" y="136"/>
                  <a:pt x="9" y="119"/>
                </a:cubicBezTo>
                <a:cubicBezTo>
                  <a:pt x="9" y="102"/>
                  <a:pt x="11" y="88"/>
                  <a:pt x="12" y="75"/>
                </a:cubicBezTo>
                <a:cubicBezTo>
                  <a:pt x="14" y="62"/>
                  <a:pt x="2" y="43"/>
                  <a:pt x="18" y="39"/>
                </a:cubicBezTo>
                <a:cubicBezTo>
                  <a:pt x="18" y="39"/>
                  <a:pt x="102" y="52"/>
                  <a:pt x="107" y="52"/>
                </a:cubicBezTo>
                <a:cubicBezTo>
                  <a:pt x="263" y="47"/>
                  <a:pt x="418" y="24"/>
                  <a:pt x="575" y="16"/>
                </a:cubicBezTo>
                <a:cubicBezTo>
                  <a:pt x="655" y="0"/>
                  <a:pt x="821" y="16"/>
                  <a:pt x="821" y="16"/>
                </a:cubicBezTo>
                <a:cubicBezTo>
                  <a:pt x="852" y="20"/>
                  <a:pt x="885" y="26"/>
                  <a:pt x="916" y="26"/>
                </a:cubicBez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4" name="Freeform 8"/>
          <p:cNvSpPr>
            <a:spLocks/>
          </p:cNvSpPr>
          <p:nvPr/>
        </p:nvSpPr>
        <p:spPr bwMode="auto">
          <a:xfrm>
            <a:off x="769938" y="6423025"/>
            <a:ext cx="1476375" cy="439738"/>
          </a:xfrm>
          <a:custGeom>
            <a:avLst/>
            <a:gdLst>
              <a:gd name="T0" fmla="*/ 0 w 930"/>
              <a:gd name="T1" fmla="*/ 0 h 277"/>
              <a:gd name="T2" fmla="*/ 2147483647 w 930"/>
              <a:gd name="T3" fmla="*/ 2147483647 h 277"/>
              <a:gd name="T4" fmla="*/ 2147483647 w 930"/>
              <a:gd name="T5" fmla="*/ 2147483647 h 277"/>
              <a:gd name="T6" fmla="*/ 2147483647 w 930"/>
              <a:gd name="T7" fmla="*/ 2147483647 h 277"/>
              <a:gd name="T8" fmla="*/ 2147483647 w 930"/>
              <a:gd name="T9" fmla="*/ 2147483647 h 277"/>
              <a:gd name="T10" fmla="*/ 2147483647 w 930"/>
              <a:gd name="T11" fmla="*/ 2147483647 h 277"/>
              <a:gd name="T12" fmla="*/ 2147483647 w 930"/>
              <a:gd name="T13" fmla="*/ 2147483647 h 277"/>
              <a:gd name="T14" fmla="*/ 2147483647 w 930"/>
              <a:gd name="T15" fmla="*/ 2147483647 h 277"/>
              <a:gd name="T16" fmla="*/ 2147483647 w 930"/>
              <a:gd name="T17" fmla="*/ 2147483647 h 277"/>
              <a:gd name="T18" fmla="*/ 2147483647 w 930"/>
              <a:gd name="T19" fmla="*/ 2147483647 h 277"/>
              <a:gd name="T20" fmla="*/ 2147483647 w 930"/>
              <a:gd name="T21" fmla="*/ 2147483647 h 277"/>
              <a:gd name="T22" fmla="*/ 2147483647 w 930"/>
              <a:gd name="T23" fmla="*/ 2147483647 h 277"/>
              <a:gd name="T24" fmla="*/ 2147483647 w 930"/>
              <a:gd name="T25" fmla="*/ 2147483647 h 277"/>
              <a:gd name="T26" fmla="*/ 2147483647 w 930"/>
              <a:gd name="T27" fmla="*/ 2147483647 h 277"/>
              <a:gd name="T28" fmla="*/ 2147483647 w 930"/>
              <a:gd name="T29" fmla="*/ 2147483647 h 277"/>
              <a:gd name="T30" fmla="*/ 2147483647 w 930"/>
              <a:gd name="T31" fmla="*/ 2147483647 h 277"/>
              <a:gd name="T32" fmla="*/ 2147483647 w 930"/>
              <a:gd name="T33" fmla="*/ 2147483647 h 277"/>
              <a:gd name="T34" fmla="*/ 0 w 930"/>
              <a:gd name="T35" fmla="*/ 0 h 2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0" h="277">
                <a:moveTo>
                  <a:pt x="0" y="0"/>
                </a:moveTo>
                <a:lnTo>
                  <a:pt x="3" y="276"/>
                </a:lnTo>
                <a:lnTo>
                  <a:pt x="930" y="277"/>
                </a:lnTo>
                <a:lnTo>
                  <a:pt x="930" y="4"/>
                </a:lnTo>
                <a:lnTo>
                  <a:pt x="907" y="78"/>
                </a:lnTo>
                <a:lnTo>
                  <a:pt x="892" y="108"/>
                </a:lnTo>
                <a:lnTo>
                  <a:pt x="865" y="135"/>
                </a:lnTo>
                <a:lnTo>
                  <a:pt x="838" y="156"/>
                </a:lnTo>
                <a:lnTo>
                  <a:pt x="798" y="171"/>
                </a:lnTo>
                <a:lnTo>
                  <a:pt x="772" y="174"/>
                </a:lnTo>
                <a:lnTo>
                  <a:pt x="153" y="174"/>
                </a:lnTo>
                <a:lnTo>
                  <a:pt x="120" y="166"/>
                </a:lnTo>
                <a:lnTo>
                  <a:pt x="96" y="156"/>
                </a:lnTo>
                <a:lnTo>
                  <a:pt x="70" y="142"/>
                </a:lnTo>
                <a:lnTo>
                  <a:pt x="46" y="117"/>
                </a:lnTo>
                <a:lnTo>
                  <a:pt x="27" y="79"/>
                </a:lnTo>
                <a:lnTo>
                  <a:pt x="16" y="45"/>
                </a:lnTo>
                <a:lnTo>
                  <a:pt x="0" y="0"/>
                </a:ln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45" name="AutoShape 9"/>
          <p:cNvSpPr>
            <a:spLocks noChangeArrowheads="1"/>
          </p:cNvSpPr>
          <p:nvPr/>
        </p:nvSpPr>
        <p:spPr bwMode="auto">
          <a:xfrm flipH="1">
            <a:off x="790575" y="5191125"/>
            <a:ext cx="1435100" cy="1504950"/>
          </a:xfrm>
          <a:prstGeom prst="roundRect">
            <a:avLst>
              <a:gd name="adj" fmla="val 16667"/>
            </a:avLst>
          </a:prstGeom>
          <a:noFill/>
          <a:ln w="38100">
            <a:solidFill>
              <a:schemeClr val="bg2"/>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6" name="AutoShape 10"/>
          <p:cNvSpPr>
            <a:spLocks noChangeArrowheads="1"/>
          </p:cNvSpPr>
          <p:nvPr/>
        </p:nvSpPr>
        <p:spPr bwMode="auto">
          <a:xfrm flipH="1">
            <a:off x="1106488" y="5018088"/>
            <a:ext cx="804862" cy="300037"/>
          </a:xfrm>
          <a:prstGeom prst="roundRect">
            <a:avLst>
              <a:gd name="adj" fmla="val 16667"/>
            </a:avLst>
          </a:prstGeom>
          <a:solidFill>
            <a:schemeClr val="bg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7" name="Rectangle 11"/>
          <p:cNvSpPr>
            <a:spLocks noChangeArrowheads="1"/>
          </p:cNvSpPr>
          <p:nvPr/>
        </p:nvSpPr>
        <p:spPr bwMode="auto">
          <a:xfrm flipH="1">
            <a:off x="1058863" y="5216525"/>
            <a:ext cx="900112" cy="139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8" name="Rectangle 12"/>
          <p:cNvSpPr>
            <a:spLocks noChangeArrowheads="1"/>
          </p:cNvSpPr>
          <p:nvPr/>
        </p:nvSpPr>
        <p:spPr bwMode="auto">
          <a:xfrm flipH="1">
            <a:off x="2058988" y="4956175"/>
            <a:ext cx="55562" cy="1589088"/>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49" name="Rectangle 13"/>
          <p:cNvSpPr>
            <a:spLocks noChangeArrowheads="1"/>
          </p:cNvSpPr>
          <p:nvPr/>
        </p:nvSpPr>
        <p:spPr bwMode="auto">
          <a:xfrm flipH="1">
            <a:off x="2039938" y="4889500"/>
            <a:ext cx="95250" cy="1952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50" name="Rectangle 14"/>
          <p:cNvSpPr>
            <a:spLocks noChangeArrowheads="1"/>
          </p:cNvSpPr>
          <p:nvPr/>
        </p:nvSpPr>
        <p:spPr bwMode="auto">
          <a:xfrm flipH="1">
            <a:off x="895350" y="5075238"/>
            <a:ext cx="114300" cy="115887"/>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551" name="Group 15"/>
          <p:cNvGrpSpPr>
            <a:grpSpLocks/>
          </p:cNvGrpSpPr>
          <p:nvPr/>
        </p:nvGrpSpPr>
        <p:grpSpPr bwMode="auto">
          <a:xfrm>
            <a:off x="6499225" y="2460625"/>
            <a:ext cx="1341438" cy="3048000"/>
            <a:chOff x="4352" y="1550"/>
            <a:chExt cx="845" cy="1920"/>
          </a:xfrm>
        </p:grpSpPr>
        <p:sp>
          <p:nvSpPr>
            <p:cNvPr id="65658" name="Rectangle 16"/>
            <p:cNvSpPr>
              <a:spLocks noChangeArrowheads="1"/>
            </p:cNvSpPr>
            <p:nvPr/>
          </p:nvSpPr>
          <p:spPr bwMode="auto">
            <a:xfrm>
              <a:off x="4352" y="1550"/>
              <a:ext cx="845" cy="1920"/>
            </a:xfrm>
            <a:prstGeom prst="rect">
              <a:avLst/>
            </a:prstGeom>
            <a:solidFill>
              <a:schemeClr val="bg2"/>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59" name="Rectangle 17"/>
            <p:cNvSpPr>
              <a:spLocks noChangeArrowheads="1"/>
            </p:cNvSpPr>
            <p:nvPr/>
          </p:nvSpPr>
          <p:spPr bwMode="auto">
            <a:xfrm>
              <a:off x="4511" y="1646"/>
              <a:ext cx="527" cy="172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314" name="Freeform 18"/>
          <p:cNvSpPr>
            <a:spLocks/>
          </p:cNvSpPr>
          <p:nvPr/>
        </p:nvSpPr>
        <p:spPr bwMode="auto">
          <a:xfrm>
            <a:off x="3557588" y="3119438"/>
            <a:ext cx="1208087" cy="1822450"/>
          </a:xfrm>
          <a:custGeom>
            <a:avLst/>
            <a:gdLst>
              <a:gd name="T0" fmla="*/ 2147483647 w 761"/>
              <a:gd name="T1" fmla="*/ 0 h 1148"/>
              <a:gd name="T2" fmla="*/ 0 w 761"/>
              <a:gd name="T3" fmla="*/ 2147483647 h 1148"/>
              <a:gd name="T4" fmla="*/ 2147483647 w 761"/>
              <a:gd name="T5" fmla="*/ 2147483647 h 1148"/>
              <a:gd name="T6" fmla="*/ 2147483647 w 761"/>
              <a:gd name="T7" fmla="*/ 2147483647 h 1148"/>
              <a:gd name="T8" fmla="*/ 2147483647 w 761"/>
              <a:gd name="T9" fmla="*/ 2147483647 h 1148"/>
              <a:gd name="T10" fmla="*/ 2147483647 w 761"/>
              <a:gd name="T11" fmla="*/ 2147483647 h 1148"/>
              <a:gd name="T12" fmla="*/ 2147483647 w 761"/>
              <a:gd name="T13" fmla="*/ 2147483647 h 1148"/>
              <a:gd name="T14" fmla="*/ 2147483647 w 761"/>
              <a:gd name="T15" fmla="*/ 0 h 11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1" h="1148">
                <a:moveTo>
                  <a:pt x="3" y="0"/>
                </a:moveTo>
                <a:cubicBezTo>
                  <a:pt x="2" y="6"/>
                  <a:pt x="0" y="12"/>
                  <a:pt x="0" y="18"/>
                </a:cubicBezTo>
                <a:lnTo>
                  <a:pt x="317" y="729"/>
                </a:lnTo>
                <a:lnTo>
                  <a:pt x="317" y="1148"/>
                </a:lnTo>
                <a:lnTo>
                  <a:pt x="440" y="1148"/>
                </a:lnTo>
                <a:lnTo>
                  <a:pt x="440" y="729"/>
                </a:lnTo>
                <a:lnTo>
                  <a:pt x="761" y="5"/>
                </a:lnTo>
                <a:lnTo>
                  <a:pt x="3" y="0"/>
                </a:lnTo>
                <a:close/>
              </a:path>
            </a:pathLst>
          </a:custGeom>
          <a:solidFill>
            <a:srgbClr val="6666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15" name="Rectangle 19"/>
          <p:cNvSpPr>
            <a:spLocks noChangeArrowheads="1"/>
          </p:cNvSpPr>
          <p:nvPr/>
        </p:nvSpPr>
        <p:spPr bwMode="auto">
          <a:xfrm>
            <a:off x="4071938" y="2892425"/>
            <a:ext cx="184150" cy="366713"/>
          </a:xfrm>
          <a:prstGeom prst="rect">
            <a:avLst/>
          </a:prstGeom>
          <a:solidFill>
            <a:srgbClr val="66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endParaRPr lang="sv-SE" altLang="cs-CZ" sz="1800">
              <a:latin typeface="Times New Roman" pitchFamily="18" charset="0"/>
            </a:endParaRPr>
          </a:p>
        </p:txBody>
      </p:sp>
      <p:sp>
        <p:nvSpPr>
          <p:cNvPr id="65554" name="Rectangle 20"/>
          <p:cNvSpPr>
            <a:spLocks noGrp="1" noChangeArrowheads="1"/>
          </p:cNvSpPr>
          <p:nvPr>
            <p:ph type="title"/>
          </p:nvPr>
        </p:nvSpPr>
        <p:spPr>
          <a:xfrm>
            <a:off x="722313" y="228600"/>
            <a:ext cx="6959600" cy="685800"/>
          </a:xfrm>
        </p:spPr>
        <p:txBody>
          <a:bodyPr/>
          <a:lstStyle/>
          <a:p>
            <a:pPr eaLnBrk="1" hangingPunct="1"/>
            <a:r>
              <a:rPr lang="cs-CZ" altLang="cs-CZ" sz="4000" smtClean="0"/>
              <a:t>Fluidní systém</a:t>
            </a:r>
            <a:r>
              <a:rPr lang="en-US" altLang="cs-CZ" sz="4000" smtClean="0"/>
              <a:t>: BD FACSAria II</a:t>
            </a:r>
          </a:p>
        </p:txBody>
      </p:sp>
      <p:sp>
        <p:nvSpPr>
          <p:cNvPr id="65555" name="Freeform 21"/>
          <p:cNvSpPr>
            <a:spLocks/>
          </p:cNvSpPr>
          <p:nvPr/>
        </p:nvSpPr>
        <p:spPr bwMode="auto">
          <a:xfrm>
            <a:off x="2447925" y="2381250"/>
            <a:ext cx="3219450" cy="695325"/>
          </a:xfrm>
          <a:custGeom>
            <a:avLst/>
            <a:gdLst>
              <a:gd name="T0" fmla="*/ 2147483647 w 2028"/>
              <a:gd name="T1" fmla="*/ 2147483647 h 438"/>
              <a:gd name="T2" fmla="*/ 2147483647 w 2028"/>
              <a:gd name="T3" fmla="*/ 2147483647 h 438"/>
              <a:gd name="T4" fmla="*/ 2147483647 w 2028"/>
              <a:gd name="T5" fmla="*/ 2147483647 h 438"/>
              <a:gd name="T6" fmla="*/ 2147483647 w 2028"/>
              <a:gd name="T7" fmla="*/ 2147483647 h 438"/>
              <a:gd name="T8" fmla="*/ 2147483647 w 2028"/>
              <a:gd name="T9" fmla="*/ 2147483647 h 438"/>
              <a:gd name="T10" fmla="*/ 2147483647 w 2028"/>
              <a:gd name="T11" fmla="*/ 2147483647 h 438"/>
              <a:gd name="T12" fmla="*/ 2147483647 w 2028"/>
              <a:gd name="T13" fmla="*/ 2147483647 h 438"/>
              <a:gd name="T14" fmla="*/ 2147483647 w 2028"/>
              <a:gd name="T15" fmla="*/ 0 h 438"/>
              <a:gd name="T16" fmla="*/ 0 w 2028"/>
              <a:gd name="T17" fmla="*/ 0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8" h="438">
                <a:moveTo>
                  <a:pt x="1524" y="438"/>
                </a:moveTo>
                <a:cubicBezTo>
                  <a:pt x="1588" y="438"/>
                  <a:pt x="1652" y="438"/>
                  <a:pt x="1716" y="438"/>
                </a:cubicBezTo>
                <a:lnTo>
                  <a:pt x="2028" y="438"/>
                </a:lnTo>
                <a:lnTo>
                  <a:pt x="2028" y="168"/>
                </a:lnTo>
                <a:lnTo>
                  <a:pt x="1998" y="78"/>
                </a:lnTo>
                <a:cubicBezTo>
                  <a:pt x="1979" y="54"/>
                  <a:pt x="1970" y="43"/>
                  <a:pt x="1944" y="30"/>
                </a:cubicBezTo>
                <a:lnTo>
                  <a:pt x="1890" y="6"/>
                </a:lnTo>
                <a:lnTo>
                  <a:pt x="1812" y="0"/>
                </a:lnTo>
                <a:lnTo>
                  <a:pt x="0" y="0"/>
                </a:lnTo>
              </a:path>
            </a:pathLst>
          </a:custGeom>
          <a:noFill/>
          <a:ln w="762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56" name="Line 22"/>
          <p:cNvSpPr>
            <a:spLocks noChangeShapeType="1"/>
          </p:cNvSpPr>
          <p:nvPr/>
        </p:nvSpPr>
        <p:spPr bwMode="auto">
          <a:xfrm flipH="1">
            <a:off x="1981200" y="3076575"/>
            <a:ext cx="14859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557" name="Freeform 23"/>
          <p:cNvSpPr>
            <a:spLocks/>
          </p:cNvSpPr>
          <p:nvPr/>
        </p:nvSpPr>
        <p:spPr bwMode="auto">
          <a:xfrm>
            <a:off x="1976438" y="2378075"/>
            <a:ext cx="479425" cy="4168775"/>
          </a:xfrm>
          <a:custGeom>
            <a:avLst/>
            <a:gdLst>
              <a:gd name="T0" fmla="*/ 2147483647 w 302"/>
              <a:gd name="T1" fmla="*/ 0 h 2626"/>
              <a:gd name="T2" fmla="*/ 2147483647 w 302"/>
              <a:gd name="T3" fmla="*/ 2147483647 h 2626"/>
              <a:gd name="T4" fmla="*/ 2147483647 w 302"/>
              <a:gd name="T5" fmla="*/ 2147483647 h 2626"/>
              <a:gd name="T6" fmla="*/ 2147483647 w 302"/>
              <a:gd name="T7" fmla="*/ 2147483647 h 2626"/>
              <a:gd name="T8" fmla="*/ 2147483647 w 302"/>
              <a:gd name="T9" fmla="*/ 2147483647 h 2626"/>
              <a:gd name="T10" fmla="*/ 2147483647 w 302"/>
              <a:gd name="T11" fmla="*/ 2147483647 h 2626"/>
              <a:gd name="T12" fmla="*/ 2147483647 w 302"/>
              <a:gd name="T13" fmla="*/ 2147483647 h 2626"/>
              <a:gd name="T14" fmla="*/ 2147483647 w 302"/>
              <a:gd name="T15" fmla="*/ 2147483647 h 2626"/>
              <a:gd name="T16" fmla="*/ 0 w 302"/>
              <a:gd name="T17" fmla="*/ 2147483647 h 26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 h="2626">
                <a:moveTo>
                  <a:pt x="302" y="0"/>
                </a:moveTo>
                <a:lnTo>
                  <a:pt x="214" y="5"/>
                </a:lnTo>
                <a:lnTo>
                  <a:pt x="126" y="33"/>
                </a:lnTo>
                <a:lnTo>
                  <a:pt x="55" y="93"/>
                </a:lnTo>
                <a:lnTo>
                  <a:pt x="33" y="170"/>
                </a:lnTo>
                <a:lnTo>
                  <a:pt x="17" y="285"/>
                </a:lnTo>
                <a:lnTo>
                  <a:pt x="6" y="389"/>
                </a:lnTo>
                <a:lnTo>
                  <a:pt x="6" y="449"/>
                </a:lnTo>
                <a:lnTo>
                  <a:pt x="0" y="2626"/>
                </a:lnTo>
              </a:path>
            </a:pathLst>
          </a:custGeom>
          <a:noFill/>
          <a:ln w="762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1320" name="AutoShape 24"/>
          <p:cNvSpPr>
            <a:spLocks noChangeArrowheads="1"/>
          </p:cNvSpPr>
          <p:nvPr/>
        </p:nvSpPr>
        <p:spPr bwMode="auto">
          <a:xfrm>
            <a:off x="1393825" y="5048250"/>
            <a:ext cx="227013" cy="371475"/>
          </a:xfrm>
          <a:prstGeom prst="downArrow">
            <a:avLst>
              <a:gd name="adj1" fmla="val 50000"/>
              <a:gd name="adj2" fmla="val 4090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21" name="Text Box 25"/>
          <p:cNvSpPr txBox="1">
            <a:spLocks noChangeArrowheads="1"/>
          </p:cNvSpPr>
          <p:nvPr/>
        </p:nvSpPr>
        <p:spPr bwMode="auto">
          <a:xfrm>
            <a:off x="1057275" y="4511675"/>
            <a:ext cx="93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AIR </a:t>
            </a:r>
          </a:p>
          <a:p>
            <a:pPr algn="ctr" eaLnBrk="1" hangingPunct="1">
              <a:spcBef>
                <a:spcPct val="0"/>
              </a:spcBef>
              <a:buClrTx/>
              <a:buSzTx/>
              <a:buFontTx/>
              <a:buNone/>
            </a:pPr>
            <a:r>
              <a:rPr lang="en-US" altLang="cs-CZ" sz="1200">
                <a:latin typeface="Times New Roman" pitchFamily="18" charset="0"/>
              </a:rPr>
              <a:t>PRESSURE</a:t>
            </a:r>
          </a:p>
        </p:txBody>
      </p:sp>
      <p:grpSp>
        <p:nvGrpSpPr>
          <p:cNvPr id="311322" name="Group 26"/>
          <p:cNvGrpSpPr>
            <a:grpSpLocks/>
          </p:cNvGrpSpPr>
          <p:nvPr/>
        </p:nvGrpSpPr>
        <p:grpSpPr bwMode="auto">
          <a:xfrm>
            <a:off x="1974850" y="2378075"/>
            <a:ext cx="3692525" cy="4170363"/>
            <a:chOff x="1502" y="1498"/>
            <a:chExt cx="2326" cy="2627"/>
          </a:xfrm>
        </p:grpSpPr>
        <p:sp>
          <p:nvSpPr>
            <p:cNvPr id="65654" name="Line 27"/>
            <p:cNvSpPr>
              <a:spLocks noChangeShapeType="1"/>
            </p:cNvSpPr>
            <p:nvPr/>
          </p:nvSpPr>
          <p:spPr bwMode="auto">
            <a:xfrm flipH="1">
              <a:off x="1506" y="1938"/>
              <a:ext cx="936" cy="0"/>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65655" name="Group 28"/>
            <p:cNvGrpSpPr>
              <a:grpSpLocks/>
            </p:cNvGrpSpPr>
            <p:nvPr/>
          </p:nvGrpSpPr>
          <p:grpSpPr bwMode="auto">
            <a:xfrm>
              <a:off x="1502" y="1498"/>
              <a:ext cx="2326" cy="2627"/>
              <a:chOff x="1502" y="1498"/>
              <a:chExt cx="2326" cy="2627"/>
            </a:xfrm>
          </p:grpSpPr>
          <p:sp>
            <p:nvSpPr>
              <p:cNvPr id="65656" name="Freeform 29"/>
              <p:cNvSpPr>
                <a:spLocks/>
              </p:cNvSpPr>
              <p:nvPr/>
            </p:nvSpPr>
            <p:spPr bwMode="auto">
              <a:xfrm>
                <a:off x="1800" y="1500"/>
                <a:ext cx="2028" cy="438"/>
              </a:xfrm>
              <a:custGeom>
                <a:avLst/>
                <a:gdLst>
                  <a:gd name="T0" fmla="*/ 1524 w 2028"/>
                  <a:gd name="T1" fmla="*/ 438 h 438"/>
                  <a:gd name="T2" fmla="*/ 1716 w 2028"/>
                  <a:gd name="T3" fmla="*/ 438 h 438"/>
                  <a:gd name="T4" fmla="*/ 2028 w 2028"/>
                  <a:gd name="T5" fmla="*/ 438 h 438"/>
                  <a:gd name="T6" fmla="*/ 2028 w 2028"/>
                  <a:gd name="T7" fmla="*/ 168 h 438"/>
                  <a:gd name="T8" fmla="*/ 1998 w 2028"/>
                  <a:gd name="T9" fmla="*/ 78 h 438"/>
                  <a:gd name="T10" fmla="*/ 1944 w 2028"/>
                  <a:gd name="T11" fmla="*/ 30 h 438"/>
                  <a:gd name="T12" fmla="*/ 1890 w 2028"/>
                  <a:gd name="T13" fmla="*/ 6 h 438"/>
                  <a:gd name="T14" fmla="*/ 1812 w 2028"/>
                  <a:gd name="T15" fmla="*/ 0 h 438"/>
                  <a:gd name="T16" fmla="*/ 0 w 2028"/>
                  <a:gd name="T17" fmla="*/ 0 h 4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28" h="438">
                    <a:moveTo>
                      <a:pt x="1524" y="438"/>
                    </a:moveTo>
                    <a:cubicBezTo>
                      <a:pt x="1588" y="438"/>
                      <a:pt x="1652" y="438"/>
                      <a:pt x="1716" y="438"/>
                    </a:cubicBezTo>
                    <a:lnTo>
                      <a:pt x="2028" y="438"/>
                    </a:lnTo>
                    <a:lnTo>
                      <a:pt x="2028" y="168"/>
                    </a:lnTo>
                    <a:lnTo>
                      <a:pt x="1998" y="78"/>
                    </a:lnTo>
                    <a:cubicBezTo>
                      <a:pt x="1979" y="54"/>
                      <a:pt x="1970" y="43"/>
                      <a:pt x="1944" y="30"/>
                    </a:cubicBezTo>
                    <a:lnTo>
                      <a:pt x="1890" y="6"/>
                    </a:lnTo>
                    <a:lnTo>
                      <a:pt x="1812" y="0"/>
                    </a:lnTo>
                    <a:lnTo>
                      <a:pt x="0" y="0"/>
                    </a:lnTo>
                  </a:path>
                </a:pathLst>
              </a:custGeom>
              <a:noFill/>
              <a:ln w="38100" cap="flat" cmpd="sng">
                <a:solidFill>
                  <a:srgbClr val="66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57" name="Freeform 30"/>
              <p:cNvSpPr>
                <a:spLocks/>
              </p:cNvSpPr>
              <p:nvPr/>
            </p:nvSpPr>
            <p:spPr bwMode="auto">
              <a:xfrm>
                <a:off x="1502" y="1498"/>
                <a:ext cx="303" cy="2627"/>
              </a:xfrm>
              <a:custGeom>
                <a:avLst/>
                <a:gdLst>
                  <a:gd name="T0" fmla="*/ 303 w 303"/>
                  <a:gd name="T1" fmla="*/ 0 h 2627"/>
                  <a:gd name="T2" fmla="*/ 215 w 303"/>
                  <a:gd name="T3" fmla="*/ 5 h 2627"/>
                  <a:gd name="T4" fmla="*/ 127 w 303"/>
                  <a:gd name="T5" fmla="*/ 33 h 2627"/>
                  <a:gd name="T6" fmla="*/ 56 w 303"/>
                  <a:gd name="T7" fmla="*/ 93 h 2627"/>
                  <a:gd name="T8" fmla="*/ 34 w 303"/>
                  <a:gd name="T9" fmla="*/ 170 h 2627"/>
                  <a:gd name="T10" fmla="*/ 18 w 303"/>
                  <a:gd name="T11" fmla="*/ 285 h 2627"/>
                  <a:gd name="T12" fmla="*/ 7 w 303"/>
                  <a:gd name="T13" fmla="*/ 389 h 2627"/>
                  <a:gd name="T14" fmla="*/ 7 w 303"/>
                  <a:gd name="T15" fmla="*/ 449 h 2627"/>
                  <a:gd name="T16" fmla="*/ 0 w 303"/>
                  <a:gd name="T17" fmla="*/ 2627 h 26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3" h="2627">
                    <a:moveTo>
                      <a:pt x="303" y="0"/>
                    </a:moveTo>
                    <a:lnTo>
                      <a:pt x="215" y="5"/>
                    </a:lnTo>
                    <a:lnTo>
                      <a:pt x="127" y="33"/>
                    </a:lnTo>
                    <a:lnTo>
                      <a:pt x="56" y="93"/>
                    </a:lnTo>
                    <a:lnTo>
                      <a:pt x="34" y="170"/>
                    </a:lnTo>
                    <a:lnTo>
                      <a:pt x="18" y="285"/>
                    </a:lnTo>
                    <a:lnTo>
                      <a:pt x="7" y="389"/>
                    </a:lnTo>
                    <a:lnTo>
                      <a:pt x="7" y="449"/>
                    </a:lnTo>
                    <a:lnTo>
                      <a:pt x="0" y="2627"/>
                    </a:lnTo>
                  </a:path>
                </a:pathLst>
              </a:custGeom>
              <a:noFill/>
              <a:ln w="38100" cap="flat" cmpd="sng">
                <a:solidFill>
                  <a:srgbClr val="6666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65561" name="Group 31"/>
          <p:cNvGrpSpPr>
            <a:grpSpLocks/>
          </p:cNvGrpSpPr>
          <p:nvPr/>
        </p:nvGrpSpPr>
        <p:grpSpPr bwMode="auto">
          <a:xfrm>
            <a:off x="3925888" y="4276725"/>
            <a:ext cx="476250" cy="666750"/>
            <a:chOff x="2721" y="2694"/>
            <a:chExt cx="300" cy="420"/>
          </a:xfrm>
        </p:grpSpPr>
        <p:sp>
          <p:nvSpPr>
            <p:cNvPr id="65652" name="Rectangle 32"/>
            <p:cNvSpPr>
              <a:spLocks noChangeArrowheads="1"/>
            </p:cNvSpPr>
            <p:nvPr/>
          </p:nvSpPr>
          <p:spPr bwMode="auto">
            <a:xfrm>
              <a:off x="2721" y="2694"/>
              <a:ext cx="132" cy="420"/>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53" name="Rectangle 33"/>
            <p:cNvSpPr>
              <a:spLocks noChangeArrowheads="1"/>
            </p:cNvSpPr>
            <p:nvPr/>
          </p:nvSpPr>
          <p:spPr bwMode="auto">
            <a:xfrm>
              <a:off x="2889" y="2694"/>
              <a:ext cx="132" cy="420"/>
            </a:xfrm>
            <a:prstGeom prst="rect">
              <a:avLst/>
            </a:prstGeom>
            <a:solidFill>
              <a:srgbClr val="99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330" name="Oval 34"/>
          <p:cNvSpPr>
            <a:spLocks noChangeArrowheads="1"/>
          </p:cNvSpPr>
          <p:nvPr/>
        </p:nvSpPr>
        <p:spPr bwMode="auto">
          <a:xfrm>
            <a:off x="4135438" y="49577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1" name="Oval 35"/>
          <p:cNvSpPr>
            <a:spLocks noChangeArrowheads="1"/>
          </p:cNvSpPr>
          <p:nvPr/>
        </p:nvSpPr>
        <p:spPr bwMode="auto">
          <a:xfrm>
            <a:off x="4135438" y="51101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2" name="Oval 36"/>
          <p:cNvSpPr>
            <a:spLocks noChangeArrowheads="1"/>
          </p:cNvSpPr>
          <p:nvPr/>
        </p:nvSpPr>
        <p:spPr bwMode="auto">
          <a:xfrm>
            <a:off x="4135438" y="52625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3" name="Oval 37"/>
          <p:cNvSpPr>
            <a:spLocks noChangeArrowheads="1"/>
          </p:cNvSpPr>
          <p:nvPr/>
        </p:nvSpPr>
        <p:spPr bwMode="auto">
          <a:xfrm>
            <a:off x="4135438" y="54149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4" name="Oval 38"/>
          <p:cNvSpPr>
            <a:spLocks noChangeArrowheads="1"/>
          </p:cNvSpPr>
          <p:nvPr/>
        </p:nvSpPr>
        <p:spPr bwMode="auto">
          <a:xfrm>
            <a:off x="4135438" y="55673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5" name="Oval 39"/>
          <p:cNvSpPr>
            <a:spLocks noChangeArrowheads="1"/>
          </p:cNvSpPr>
          <p:nvPr/>
        </p:nvSpPr>
        <p:spPr bwMode="auto">
          <a:xfrm>
            <a:off x="4135438" y="5719763"/>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36" name="Freeform 40"/>
          <p:cNvSpPr>
            <a:spLocks/>
          </p:cNvSpPr>
          <p:nvPr/>
        </p:nvSpPr>
        <p:spPr bwMode="auto">
          <a:xfrm>
            <a:off x="6945313" y="4516438"/>
            <a:ext cx="439737" cy="700087"/>
          </a:xfrm>
          <a:custGeom>
            <a:avLst/>
            <a:gdLst>
              <a:gd name="T0" fmla="*/ 2147483647 w 277"/>
              <a:gd name="T1" fmla="*/ 2147483647 h 441"/>
              <a:gd name="T2" fmla="*/ 0 w 277"/>
              <a:gd name="T3" fmla="*/ 0 h 441"/>
              <a:gd name="T4" fmla="*/ 2147483647 w 277"/>
              <a:gd name="T5" fmla="*/ 0 h 441"/>
              <a:gd name="T6" fmla="*/ 2147483647 w 277"/>
              <a:gd name="T7" fmla="*/ 2147483647 h 441"/>
              <a:gd name="T8" fmla="*/ 2147483647 w 277"/>
              <a:gd name="T9" fmla="*/ 2147483647 h 441"/>
              <a:gd name="T10" fmla="*/ 2147483647 w 277"/>
              <a:gd name="T11" fmla="*/ 2147483647 h 441"/>
              <a:gd name="T12" fmla="*/ 2147483647 w 277"/>
              <a:gd name="T13" fmla="*/ 2147483647 h 441"/>
              <a:gd name="T14" fmla="*/ 2147483647 w 277"/>
              <a:gd name="T15" fmla="*/ 2147483647 h 441"/>
              <a:gd name="T16" fmla="*/ 2147483647 w 277"/>
              <a:gd name="T17" fmla="*/ 2147483647 h 441"/>
              <a:gd name="T18" fmla="*/ 2147483647 w 277"/>
              <a:gd name="T19" fmla="*/ 2147483647 h 441"/>
              <a:gd name="T20" fmla="*/ 2147483647 w 277"/>
              <a:gd name="T21" fmla="*/ 2147483647 h 441"/>
              <a:gd name="T22" fmla="*/ 2147483647 w 277"/>
              <a:gd name="T23" fmla="*/ 2147483647 h 441"/>
              <a:gd name="T24" fmla="*/ 2147483647 w 277"/>
              <a:gd name="T25" fmla="*/ 2147483647 h 441"/>
              <a:gd name="T26" fmla="*/ 2147483647 w 277"/>
              <a:gd name="T27" fmla="*/ 2147483647 h 441"/>
              <a:gd name="T28" fmla="*/ 2147483647 w 277"/>
              <a:gd name="T29" fmla="*/ 2147483647 h 441"/>
              <a:gd name="T30" fmla="*/ 2147483647 w 277"/>
              <a:gd name="T31" fmla="*/ 2147483647 h 441"/>
              <a:gd name="T32" fmla="*/ 2147483647 w 277"/>
              <a:gd name="T33" fmla="*/ 2147483647 h 441"/>
              <a:gd name="T34" fmla="*/ 2147483647 w 277"/>
              <a:gd name="T35" fmla="*/ 2147483647 h 441"/>
              <a:gd name="T36" fmla="*/ 2147483647 w 277"/>
              <a:gd name="T37" fmla="*/ 2147483647 h 4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7" h="441">
                <a:moveTo>
                  <a:pt x="1" y="309"/>
                </a:moveTo>
                <a:lnTo>
                  <a:pt x="0" y="0"/>
                </a:lnTo>
                <a:lnTo>
                  <a:pt x="276" y="0"/>
                </a:lnTo>
                <a:lnTo>
                  <a:pt x="277" y="298"/>
                </a:lnTo>
                <a:lnTo>
                  <a:pt x="277" y="327"/>
                </a:lnTo>
                <a:lnTo>
                  <a:pt x="270" y="352"/>
                </a:lnTo>
                <a:lnTo>
                  <a:pt x="255" y="378"/>
                </a:lnTo>
                <a:lnTo>
                  <a:pt x="232" y="408"/>
                </a:lnTo>
                <a:lnTo>
                  <a:pt x="205" y="426"/>
                </a:lnTo>
                <a:lnTo>
                  <a:pt x="172" y="438"/>
                </a:lnTo>
                <a:lnTo>
                  <a:pt x="145" y="441"/>
                </a:lnTo>
                <a:lnTo>
                  <a:pt x="124" y="441"/>
                </a:lnTo>
                <a:lnTo>
                  <a:pt x="100" y="436"/>
                </a:lnTo>
                <a:lnTo>
                  <a:pt x="73" y="421"/>
                </a:lnTo>
                <a:lnTo>
                  <a:pt x="54" y="411"/>
                </a:lnTo>
                <a:lnTo>
                  <a:pt x="33" y="387"/>
                </a:lnTo>
                <a:lnTo>
                  <a:pt x="18" y="361"/>
                </a:lnTo>
                <a:lnTo>
                  <a:pt x="4" y="331"/>
                </a:lnTo>
                <a:lnTo>
                  <a:pt x="1" y="309"/>
                </a:lnTo>
                <a:close/>
              </a:path>
            </a:pathLst>
          </a:custGeom>
          <a:solidFill>
            <a:srgbClr val="FF505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69" name="Freeform 41"/>
          <p:cNvSpPr>
            <a:spLocks/>
          </p:cNvSpPr>
          <p:nvPr/>
        </p:nvSpPr>
        <p:spPr bwMode="auto">
          <a:xfrm>
            <a:off x="6951663" y="4919663"/>
            <a:ext cx="428625" cy="292100"/>
          </a:xfrm>
          <a:custGeom>
            <a:avLst/>
            <a:gdLst>
              <a:gd name="T0" fmla="*/ 0 w 270"/>
              <a:gd name="T1" fmla="*/ 2147483647 h 184"/>
              <a:gd name="T2" fmla="*/ 0 w 270"/>
              <a:gd name="T3" fmla="*/ 0 h 184"/>
              <a:gd name="T4" fmla="*/ 2147483647 w 270"/>
              <a:gd name="T5" fmla="*/ 2147483647 h 184"/>
              <a:gd name="T6" fmla="*/ 2147483647 w 270"/>
              <a:gd name="T7" fmla="*/ 2147483647 h 184"/>
              <a:gd name="T8" fmla="*/ 2147483647 w 270"/>
              <a:gd name="T9" fmla="*/ 2147483647 h 184"/>
              <a:gd name="T10" fmla="*/ 2147483647 w 270"/>
              <a:gd name="T11" fmla="*/ 2147483647 h 184"/>
              <a:gd name="T12" fmla="*/ 2147483647 w 270"/>
              <a:gd name="T13" fmla="*/ 2147483647 h 184"/>
              <a:gd name="T14" fmla="*/ 2147483647 w 270"/>
              <a:gd name="T15" fmla="*/ 2147483647 h 184"/>
              <a:gd name="T16" fmla="*/ 2147483647 w 270"/>
              <a:gd name="T17" fmla="*/ 2147483647 h 184"/>
              <a:gd name="T18" fmla="*/ 2147483647 w 270"/>
              <a:gd name="T19" fmla="*/ 2147483647 h 184"/>
              <a:gd name="T20" fmla="*/ 2147483647 w 270"/>
              <a:gd name="T21" fmla="*/ 2147483647 h 184"/>
              <a:gd name="T22" fmla="*/ 2147483647 w 270"/>
              <a:gd name="T23" fmla="*/ 2147483647 h 184"/>
              <a:gd name="T24" fmla="*/ 2147483647 w 270"/>
              <a:gd name="T25" fmla="*/ 2147483647 h 184"/>
              <a:gd name="T26" fmla="*/ 2147483647 w 270"/>
              <a:gd name="T27" fmla="*/ 2147483647 h 184"/>
              <a:gd name="T28" fmla="*/ 2147483647 w 270"/>
              <a:gd name="T29" fmla="*/ 2147483647 h 184"/>
              <a:gd name="T30" fmla="*/ 2147483647 w 270"/>
              <a:gd name="T31" fmla="*/ 2147483647 h 184"/>
              <a:gd name="T32" fmla="*/ 2147483647 w 270"/>
              <a:gd name="T33" fmla="*/ 2147483647 h 184"/>
              <a:gd name="T34" fmla="*/ 2147483647 w 270"/>
              <a:gd name="T35" fmla="*/ 2147483647 h 184"/>
              <a:gd name="T36" fmla="*/ 0 w 270"/>
              <a:gd name="T37" fmla="*/ 2147483647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0" h="184">
                <a:moveTo>
                  <a:pt x="0" y="57"/>
                </a:moveTo>
                <a:lnTo>
                  <a:pt x="0" y="0"/>
                </a:lnTo>
                <a:lnTo>
                  <a:pt x="270" y="4"/>
                </a:lnTo>
                <a:lnTo>
                  <a:pt x="270" y="46"/>
                </a:lnTo>
                <a:lnTo>
                  <a:pt x="270" y="75"/>
                </a:lnTo>
                <a:lnTo>
                  <a:pt x="263" y="99"/>
                </a:lnTo>
                <a:lnTo>
                  <a:pt x="248" y="125"/>
                </a:lnTo>
                <a:lnTo>
                  <a:pt x="225" y="155"/>
                </a:lnTo>
                <a:lnTo>
                  <a:pt x="198" y="172"/>
                </a:lnTo>
                <a:lnTo>
                  <a:pt x="165" y="181"/>
                </a:lnTo>
                <a:lnTo>
                  <a:pt x="138" y="184"/>
                </a:lnTo>
                <a:lnTo>
                  <a:pt x="119" y="184"/>
                </a:lnTo>
                <a:lnTo>
                  <a:pt x="95" y="178"/>
                </a:lnTo>
                <a:lnTo>
                  <a:pt x="69" y="166"/>
                </a:lnTo>
                <a:lnTo>
                  <a:pt x="51" y="156"/>
                </a:lnTo>
                <a:lnTo>
                  <a:pt x="32" y="133"/>
                </a:lnTo>
                <a:lnTo>
                  <a:pt x="18" y="109"/>
                </a:lnTo>
                <a:lnTo>
                  <a:pt x="5" y="81"/>
                </a:lnTo>
                <a:lnTo>
                  <a:pt x="0" y="57"/>
                </a:lnTo>
                <a:close/>
              </a:path>
            </a:pathLst>
          </a:custGeom>
          <a:solidFill>
            <a:srgbClr val="FF505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70" name="Freeform 42"/>
          <p:cNvSpPr>
            <a:spLocks/>
          </p:cNvSpPr>
          <p:nvPr/>
        </p:nvSpPr>
        <p:spPr bwMode="auto">
          <a:xfrm>
            <a:off x="6946900" y="3749675"/>
            <a:ext cx="438150" cy="1466850"/>
          </a:xfrm>
          <a:custGeom>
            <a:avLst/>
            <a:gdLst>
              <a:gd name="T0" fmla="*/ 0 w 276"/>
              <a:gd name="T1" fmla="*/ 2147483647 h 924"/>
              <a:gd name="T2" fmla="*/ 0 w 276"/>
              <a:gd name="T3" fmla="*/ 0 h 924"/>
              <a:gd name="T4" fmla="*/ 2147483647 w 276"/>
              <a:gd name="T5" fmla="*/ 0 h 924"/>
              <a:gd name="T6" fmla="*/ 2147483647 w 276"/>
              <a:gd name="T7" fmla="*/ 2147483647 h 924"/>
              <a:gd name="T8" fmla="*/ 2147483647 w 276"/>
              <a:gd name="T9" fmla="*/ 2147483647 h 924"/>
              <a:gd name="T10" fmla="*/ 2147483647 w 276"/>
              <a:gd name="T11" fmla="*/ 2147483647 h 924"/>
              <a:gd name="T12" fmla="*/ 2147483647 w 276"/>
              <a:gd name="T13" fmla="*/ 2147483647 h 924"/>
              <a:gd name="T14" fmla="*/ 2147483647 w 276"/>
              <a:gd name="T15" fmla="*/ 2147483647 h 924"/>
              <a:gd name="T16" fmla="*/ 2147483647 w 276"/>
              <a:gd name="T17" fmla="*/ 2147483647 h 924"/>
              <a:gd name="T18" fmla="*/ 2147483647 w 276"/>
              <a:gd name="T19" fmla="*/ 2147483647 h 924"/>
              <a:gd name="T20" fmla="*/ 2147483647 w 276"/>
              <a:gd name="T21" fmla="*/ 2147483647 h 924"/>
              <a:gd name="T22" fmla="*/ 2147483647 w 276"/>
              <a:gd name="T23" fmla="*/ 2147483647 h 924"/>
              <a:gd name="T24" fmla="*/ 2147483647 w 276"/>
              <a:gd name="T25" fmla="*/ 2147483647 h 924"/>
              <a:gd name="T26" fmla="*/ 2147483647 w 276"/>
              <a:gd name="T27" fmla="*/ 2147483647 h 924"/>
              <a:gd name="T28" fmla="*/ 2147483647 w 276"/>
              <a:gd name="T29" fmla="*/ 2147483647 h 924"/>
              <a:gd name="T30" fmla="*/ 2147483647 w 276"/>
              <a:gd name="T31" fmla="*/ 2147483647 h 924"/>
              <a:gd name="T32" fmla="*/ 2147483647 w 276"/>
              <a:gd name="T33" fmla="*/ 2147483647 h 924"/>
              <a:gd name="T34" fmla="*/ 2147483647 w 276"/>
              <a:gd name="T35" fmla="*/ 2147483647 h 924"/>
              <a:gd name="T36" fmla="*/ 0 w 276"/>
              <a:gd name="T37" fmla="*/ 2147483647 h 9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6" h="924">
                <a:moveTo>
                  <a:pt x="0" y="792"/>
                </a:moveTo>
                <a:lnTo>
                  <a:pt x="0" y="0"/>
                </a:lnTo>
                <a:lnTo>
                  <a:pt x="276" y="0"/>
                </a:lnTo>
                <a:lnTo>
                  <a:pt x="276" y="781"/>
                </a:lnTo>
                <a:lnTo>
                  <a:pt x="276" y="810"/>
                </a:lnTo>
                <a:lnTo>
                  <a:pt x="269" y="835"/>
                </a:lnTo>
                <a:lnTo>
                  <a:pt x="254" y="861"/>
                </a:lnTo>
                <a:lnTo>
                  <a:pt x="231" y="891"/>
                </a:lnTo>
                <a:lnTo>
                  <a:pt x="204" y="909"/>
                </a:lnTo>
                <a:lnTo>
                  <a:pt x="171" y="921"/>
                </a:lnTo>
                <a:lnTo>
                  <a:pt x="144" y="924"/>
                </a:lnTo>
                <a:lnTo>
                  <a:pt x="123" y="924"/>
                </a:lnTo>
                <a:lnTo>
                  <a:pt x="99" y="919"/>
                </a:lnTo>
                <a:lnTo>
                  <a:pt x="72" y="904"/>
                </a:lnTo>
                <a:lnTo>
                  <a:pt x="53" y="894"/>
                </a:lnTo>
                <a:lnTo>
                  <a:pt x="32" y="870"/>
                </a:lnTo>
                <a:lnTo>
                  <a:pt x="17" y="844"/>
                </a:lnTo>
                <a:lnTo>
                  <a:pt x="3" y="814"/>
                </a:lnTo>
                <a:lnTo>
                  <a:pt x="0" y="792"/>
                </a:lnTo>
                <a:close/>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71" name="Text Box 43"/>
          <p:cNvSpPr txBox="1">
            <a:spLocks noChangeArrowheads="1"/>
          </p:cNvSpPr>
          <p:nvPr/>
        </p:nvSpPr>
        <p:spPr bwMode="auto">
          <a:xfrm>
            <a:off x="6521450" y="5565775"/>
            <a:ext cx="135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BULK</a:t>
            </a:r>
          </a:p>
          <a:p>
            <a:pPr algn="ctr" eaLnBrk="1" hangingPunct="1">
              <a:spcBef>
                <a:spcPct val="0"/>
              </a:spcBef>
              <a:buClrTx/>
              <a:buSzTx/>
              <a:buFontTx/>
              <a:buNone/>
            </a:pPr>
            <a:r>
              <a:rPr lang="en-US" altLang="cs-CZ" sz="1800">
                <a:latin typeface="Times New Roman" pitchFamily="18" charset="0"/>
              </a:rPr>
              <a:t>INJECTION</a:t>
            </a:r>
          </a:p>
        </p:txBody>
      </p:sp>
      <p:sp>
        <p:nvSpPr>
          <p:cNvPr id="311340" name="Line 44"/>
          <p:cNvSpPr>
            <a:spLocks noChangeShapeType="1"/>
          </p:cNvSpPr>
          <p:nvPr/>
        </p:nvSpPr>
        <p:spPr bwMode="auto">
          <a:xfrm flipV="1">
            <a:off x="4167188" y="4298950"/>
            <a:ext cx="0" cy="639763"/>
          </a:xfrm>
          <a:prstGeom prst="line">
            <a:avLst/>
          </a:prstGeom>
          <a:noFill/>
          <a:ln w="31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41" name="Freeform 45"/>
          <p:cNvSpPr>
            <a:spLocks/>
          </p:cNvSpPr>
          <p:nvPr/>
        </p:nvSpPr>
        <p:spPr bwMode="auto">
          <a:xfrm flipV="1">
            <a:off x="4135438" y="3905250"/>
            <a:ext cx="52387" cy="411163"/>
          </a:xfrm>
          <a:custGeom>
            <a:avLst/>
            <a:gdLst>
              <a:gd name="T0" fmla="*/ 0 w 33"/>
              <a:gd name="T1" fmla="*/ 2147483647 h 259"/>
              <a:gd name="T2" fmla="*/ 2147483647 w 33"/>
              <a:gd name="T3" fmla="*/ 0 h 259"/>
              <a:gd name="T4" fmla="*/ 2147483647 w 33"/>
              <a:gd name="T5" fmla="*/ 2147483647 h 259"/>
              <a:gd name="T6" fmla="*/ 0 w 33"/>
              <a:gd name="T7" fmla="*/ 2147483647 h 2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259">
                <a:moveTo>
                  <a:pt x="0" y="259"/>
                </a:moveTo>
                <a:lnTo>
                  <a:pt x="20" y="0"/>
                </a:lnTo>
                <a:lnTo>
                  <a:pt x="33" y="259"/>
                </a:lnTo>
                <a:lnTo>
                  <a:pt x="0" y="259"/>
                </a:lnTo>
                <a:close/>
              </a:path>
            </a:pathLst>
          </a:custGeom>
          <a:solidFill>
            <a:srgbClr val="FF5050"/>
          </a:solidFill>
          <a:ln>
            <a:noFill/>
          </a:ln>
          <a:effectLst/>
          <a:extLst>
            <a:ext uri="{91240B29-F687-4F45-9708-019B960494DF}">
              <a14:hiddenLine xmlns:a14="http://schemas.microsoft.com/office/drawing/2010/main" w="9525" cap="flat" cmpd="sng">
                <a:solidFill>
                  <a:srgbClr val="FF505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342" name="Oval 46"/>
          <p:cNvSpPr>
            <a:spLocks noChangeArrowheads="1"/>
          </p:cNvSpPr>
          <p:nvPr/>
        </p:nvSpPr>
        <p:spPr bwMode="auto">
          <a:xfrm>
            <a:off x="4144963" y="49672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3" name="Oval 47"/>
          <p:cNvSpPr>
            <a:spLocks noChangeArrowheads="1"/>
          </p:cNvSpPr>
          <p:nvPr/>
        </p:nvSpPr>
        <p:spPr bwMode="auto">
          <a:xfrm>
            <a:off x="4148138" y="51196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4" name="Oval 48"/>
          <p:cNvSpPr>
            <a:spLocks noChangeArrowheads="1"/>
          </p:cNvSpPr>
          <p:nvPr/>
        </p:nvSpPr>
        <p:spPr bwMode="auto">
          <a:xfrm>
            <a:off x="4144963" y="5272088"/>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5" name="Oval 49"/>
          <p:cNvSpPr>
            <a:spLocks noChangeArrowheads="1"/>
          </p:cNvSpPr>
          <p:nvPr/>
        </p:nvSpPr>
        <p:spPr bwMode="auto">
          <a:xfrm>
            <a:off x="4144963" y="5419725"/>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6" name="Oval 50"/>
          <p:cNvSpPr>
            <a:spLocks noChangeArrowheads="1"/>
          </p:cNvSpPr>
          <p:nvPr/>
        </p:nvSpPr>
        <p:spPr bwMode="auto">
          <a:xfrm>
            <a:off x="4141788" y="5575300"/>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47" name="Oval 51"/>
          <p:cNvSpPr>
            <a:spLocks noChangeArrowheads="1"/>
          </p:cNvSpPr>
          <p:nvPr/>
        </p:nvSpPr>
        <p:spPr bwMode="auto">
          <a:xfrm>
            <a:off x="4149725" y="5729288"/>
            <a:ext cx="42863"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80" name="Freeform 52"/>
          <p:cNvSpPr>
            <a:spLocks/>
          </p:cNvSpPr>
          <p:nvPr/>
        </p:nvSpPr>
        <p:spPr bwMode="auto">
          <a:xfrm>
            <a:off x="4162425" y="1785938"/>
            <a:ext cx="3005138" cy="3325812"/>
          </a:xfrm>
          <a:custGeom>
            <a:avLst/>
            <a:gdLst>
              <a:gd name="T0" fmla="*/ 2147483647 w 1893"/>
              <a:gd name="T1" fmla="*/ 2147483647 h 2095"/>
              <a:gd name="T2" fmla="*/ 2147483647 w 1893"/>
              <a:gd name="T3" fmla="*/ 2147483647 h 2095"/>
              <a:gd name="T4" fmla="*/ 2147483647 w 1893"/>
              <a:gd name="T5" fmla="*/ 2147483647 h 2095"/>
              <a:gd name="T6" fmla="*/ 2147483647 w 1893"/>
              <a:gd name="T7" fmla="*/ 2147483647 h 2095"/>
              <a:gd name="T8" fmla="*/ 2147483647 w 1893"/>
              <a:gd name="T9" fmla="*/ 0 h 2095"/>
              <a:gd name="T10" fmla="*/ 2147483647 w 1893"/>
              <a:gd name="T11" fmla="*/ 0 h 2095"/>
              <a:gd name="T12" fmla="*/ 2147483647 w 1893"/>
              <a:gd name="T13" fmla="*/ 2147483647 h 2095"/>
              <a:gd name="T14" fmla="*/ 2147483647 w 1893"/>
              <a:gd name="T15" fmla="*/ 2147483647 h 2095"/>
              <a:gd name="T16" fmla="*/ 2147483647 w 1893"/>
              <a:gd name="T17" fmla="*/ 2147483647 h 2095"/>
              <a:gd name="T18" fmla="*/ 0 w 1893"/>
              <a:gd name="T19" fmla="*/ 2147483647 h 2095"/>
              <a:gd name="T20" fmla="*/ 0 w 1893"/>
              <a:gd name="T21" fmla="*/ 2147483647 h 20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93" h="2095">
                <a:moveTo>
                  <a:pt x="1893" y="2095"/>
                </a:moveTo>
                <a:lnTo>
                  <a:pt x="1893" y="241"/>
                </a:lnTo>
                <a:lnTo>
                  <a:pt x="1876" y="137"/>
                </a:lnTo>
                <a:lnTo>
                  <a:pt x="1777" y="49"/>
                </a:lnTo>
                <a:lnTo>
                  <a:pt x="1607" y="0"/>
                </a:lnTo>
                <a:lnTo>
                  <a:pt x="159" y="0"/>
                </a:lnTo>
                <a:lnTo>
                  <a:pt x="88" y="5"/>
                </a:lnTo>
                <a:lnTo>
                  <a:pt x="33" y="43"/>
                </a:lnTo>
                <a:lnTo>
                  <a:pt x="5" y="104"/>
                </a:lnTo>
                <a:lnTo>
                  <a:pt x="0" y="148"/>
                </a:lnTo>
                <a:lnTo>
                  <a:pt x="0" y="197"/>
                </a:ln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49" name="Freeform 53"/>
          <p:cNvSpPr>
            <a:spLocks/>
          </p:cNvSpPr>
          <p:nvPr/>
        </p:nvSpPr>
        <p:spPr bwMode="auto">
          <a:xfrm>
            <a:off x="4164013" y="1787525"/>
            <a:ext cx="3005137" cy="3325813"/>
          </a:xfrm>
          <a:custGeom>
            <a:avLst/>
            <a:gdLst>
              <a:gd name="T0" fmla="*/ 2147483647 w 1893"/>
              <a:gd name="T1" fmla="*/ 2147483647 h 2095"/>
              <a:gd name="T2" fmla="*/ 2147483647 w 1893"/>
              <a:gd name="T3" fmla="*/ 2147483647 h 2095"/>
              <a:gd name="T4" fmla="*/ 2147483647 w 1893"/>
              <a:gd name="T5" fmla="*/ 2147483647 h 2095"/>
              <a:gd name="T6" fmla="*/ 2147483647 w 1893"/>
              <a:gd name="T7" fmla="*/ 2147483647 h 2095"/>
              <a:gd name="T8" fmla="*/ 2147483647 w 1893"/>
              <a:gd name="T9" fmla="*/ 0 h 2095"/>
              <a:gd name="T10" fmla="*/ 2147483647 w 1893"/>
              <a:gd name="T11" fmla="*/ 0 h 2095"/>
              <a:gd name="T12" fmla="*/ 2147483647 w 1893"/>
              <a:gd name="T13" fmla="*/ 2147483647 h 2095"/>
              <a:gd name="T14" fmla="*/ 2147483647 w 1893"/>
              <a:gd name="T15" fmla="*/ 2147483647 h 2095"/>
              <a:gd name="T16" fmla="*/ 2147483647 w 1893"/>
              <a:gd name="T17" fmla="*/ 2147483647 h 2095"/>
              <a:gd name="T18" fmla="*/ 0 w 1893"/>
              <a:gd name="T19" fmla="*/ 2147483647 h 2095"/>
              <a:gd name="T20" fmla="*/ 0 w 1893"/>
              <a:gd name="T21" fmla="*/ 2147483647 h 20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93" h="2095">
                <a:moveTo>
                  <a:pt x="1893" y="2095"/>
                </a:moveTo>
                <a:lnTo>
                  <a:pt x="1893" y="241"/>
                </a:lnTo>
                <a:lnTo>
                  <a:pt x="1876" y="137"/>
                </a:lnTo>
                <a:lnTo>
                  <a:pt x="1777" y="49"/>
                </a:lnTo>
                <a:lnTo>
                  <a:pt x="1607" y="0"/>
                </a:lnTo>
                <a:lnTo>
                  <a:pt x="159" y="0"/>
                </a:lnTo>
                <a:lnTo>
                  <a:pt x="88" y="5"/>
                </a:lnTo>
                <a:lnTo>
                  <a:pt x="33" y="43"/>
                </a:lnTo>
                <a:lnTo>
                  <a:pt x="5" y="104"/>
                </a:lnTo>
                <a:lnTo>
                  <a:pt x="0" y="148"/>
                </a:lnTo>
                <a:lnTo>
                  <a:pt x="0" y="197"/>
                </a:lnTo>
              </a:path>
            </a:pathLst>
          </a:custGeom>
          <a:noFill/>
          <a:ln w="19050" cap="flat" cmpd="sng">
            <a:solidFill>
              <a:srgbClr val="FF5050"/>
            </a:solidFill>
            <a:prstDash val="solid"/>
            <a:round/>
            <a:headEnd/>
            <a:tailEnd/>
          </a:ln>
          <a:effectLst/>
          <a:extLst>
            <a:ext uri="{909E8E84-426E-40DD-AFC4-6F175D3DCCD1}">
              <a14:hiddenFill xmlns:a14="http://schemas.microsoft.com/office/drawing/2010/main">
                <a:solidFill>
                  <a:srgbClr val="FF505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5582" name="Text Box 54"/>
          <p:cNvSpPr txBox="1">
            <a:spLocks noChangeArrowheads="1"/>
          </p:cNvSpPr>
          <p:nvPr/>
        </p:nvSpPr>
        <p:spPr bwMode="auto">
          <a:xfrm>
            <a:off x="458788" y="6167438"/>
            <a:ext cx="1333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Sheath Tank</a:t>
            </a:r>
          </a:p>
        </p:txBody>
      </p:sp>
      <p:sp>
        <p:nvSpPr>
          <p:cNvPr id="311351" name="AutoShape 55"/>
          <p:cNvSpPr>
            <a:spLocks noChangeArrowheads="1"/>
          </p:cNvSpPr>
          <p:nvPr/>
        </p:nvSpPr>
        <p:spPr bwMode="auto">
          <a:xfrm>
            <a:off x="7200900" y="2733675"/>
            <a:ext cx="227013" cy="871538"/>
          </a:xfrm>
          <a:prstGeom prst="downArrow">
            <a:avLst>
              <a:gd name="adj1" fmla="val 50000"/>
              <a:gd name="adj2" fmla="val 95979"/>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2" name="Text Box 56"/>
          <p:cNvSpPr txBox="1">
            <a:spLocks noChangeArrowheads="1"/>
          </p:cNvSpPr>
          <p:nvPr/>
        </p:nvSpPr>
        <p:spPr bwMode="auto">
          <a:xfrm>
            <a:off x="7812088" y="2862263"/>
            <a:ext cx="936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AIR </a:t>
            </a:r>
          </a:p>
          <a:p>
            <a:pPr algn="ctr" eaLnBrk="1" hangingPunct="1">
              <a:spcBef>
                <a:spcPct val="0"/>
              </a:spcBef>
              <a:buClrTx/>
              <a:buSzTx/>
              <a:buFontTx/>
              <a:buNone/>
            </a:pPr>
            <a:r>
              <a:rPr lang="en-US" altLang="cs-CZ" sz="1200">
                <a:latin typeface="Times New Roman" pitchFamily="18" charset="0"/>
              </a:rPr>
              <a:t>PRESSURE</a:t>
            </a:r>
          </a:p>
        </p:txBody>
      </p:sp>
      <p:grpSp>
        <p:nvGrpSpPr>
          <p:cNvPr id="65585" name="Group 57"/>
          <p:cNvGrpSpPr>
            <a:grpSpLocks/>
          </p:cNvGrpSpPr>
          <p:nvPr/>
        </p:nvGrpSpPr>
        <p:grpSpPr bwMode="auto">
          <a:xfrm>
            <a:off x="3790950" y="6051550"/>
            <a:ext cx="785813" cy="454025"/>
            <a:chOff x="2646" y="3812"/>
            <a:chExt cx="495" cy="286"/>
          </a:xfrm>
        </p:grpSpPr>
        <p:sp>
          <p:nvSpPr>
            <p:cNvPr id="65650" name="Freeform 58" descr="Wide upward diagonal"/>
            <p:cNvSpPr>
              <a:spLocks/>
            </p:cNvSpPr>
            <p:nvPr/>
          </p:nvSpPr>
          <p:spPr bwMode="auto">
            <a:xfrm>
              <a:off x="2646" y="3812"/>
              <a:ext cx="495" cy="286"/>
            </a:xfrm>
            <a:custGeom>
              <a:avLst/>
              <a:gdLst>
                <a:gd name="T0" fmla="*/ 65 w 495"/>
                <a:gd name="T1" fmla="*/ 0 h 286"/>
                <a:gd name="T2" fmla="*/ 231 w 495"/>
                <a:gd name="T3" fmla="*/ 211 h 286"/>
                <a:gd name="T4" fmla="*/ 495 w 495"/>
                <a:gd name="T5" fmla="*/ 211 h 286"/>
                <a:gd name="T6" fmla="*/ 495 w 495"/>
                <a:gd name="T7" fmla="*/ 286 h 286"/>
                <a:gd name="T8" fmla="*/ 0 w 495"/>
                <a:gd name="T9" fmla="*/ 286 h 286"/>
                <a:gd name="T10" fmla="*/ 0 w 495"/>
                <a:gd name="T11" fmla="*/ 0 h 286"/>
                <a:gd name="T12" fmla="*/ 65 w 495"/>
                <a:gd name="T13" fmla="*/ 0 h 2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5" h="286">
                  <a:moveTo>
                    <a:pt x="65" y="0"/>
                  </a:moveTo>
                  <a:lnTo>
                    <a:pt x="231" y="211"/>
                  </a:lnTo>
                  <a:lnTo>
                    <a:pt x="495" y="211"/>
                  </a:lnTo>
                  <a:lnTo>
                    <a:pt x="495" y="286"/>
                  </a:lnTo>
                  <a:lnTo>
                    <a:pt x="0" y="286"/>
                  </a:lnTo>
                  <a:lnTo>
                    <a:pt x="0" y="0"/>
                  </a:lnTo>
                  <a:lnTo>
                    <a:pt x="65" y="0"/>
                  </a:lnTo>
                  <a:close/>
                </a:path>
              </a:pathLst>
            </a:custGeom>
            <a:pattFill prst="wdUpDiag">
              <a:fgClr>
                <a:schemeClr val="bg2"/>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51" name="Freeform 59" descr="Wide upward diagonal"/>
            <p:cNvSpPr>
              <a:spLocks/>
            </p:cNvSpPr>
            <p:nvPr/>
          </p:nvSpPr>
          <p:spPr bwMode="auto">
            <a:xfrm>
              <a:off x="2904" y="3815"/>
              <a:ext cx="236" cy="186"/>
            </a:xfrm>
            <a:custGeom>
              <a:avLst/>
              <a:gdLst>
                <a:gd name="T0" fmla="*/ 0 w 236"/>
                <a:gd name="T1" fmla="*/ 186 h 186"/>
                <a:gd name="T2" fmla="*/ 236 w 236"/>
                <a:gd name="T3" fmla="*/ 186 h 186"/>
                <a:gd name="T4" fmla="*/ 236 w 236"/>
                <a:gd name="T5" fmla="*/ 0 h 186"/>
                <a:gd name="T6" fmla="*/ 113 w 236"/>
                <a:gd name="T7" fmla="*/ 0 h 186"/>
                <a:gd name="T8" fmla="*/ 0 w 236"/>
                <a:gd name="T9" fmla="*/ 186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 h="186">
                  <a:moveTo>
                    <a:pt x="0" y="186"/>
                  </a:moveTo>
                  <a:lnTo>
                    <a:pt x="236" y="186"/>
                  </a:lnTo>
                  <a:lnTo>
                    <a:pt x="236" y="0"/>
                  </a:lnTo>
                  <a:lnTo>
                    <a:pt x="113" y="0"/>
                  </a:lnTo>
                  <a:lnTo>
                    <a:pt x="0" y="186"/>
                  </a:lnTo>
                  <a:close/>
                </a:path>
              </a:pathLst>
            </a:custGeom>
            <a:pattFill prst="wdUpDiag">
              <a:fgClr>
                <a:schemeClr val="bg2"/>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311356" name="Oval 60"/>
          <p:cNvSpPr>
            <a:spLocks noChangeArrowheads="1"/>
          </p:cNvSpPr>
          <p:nvPr/>
        </p:nvSpPr>
        <p:spPr bwMode="auto">
          <a:xfrm>
            <a:off x="4138613" y="58626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7" name="Oval 61"/>
          <p:cNvSpPr>
            <a:spLocks noChangeArrowheads="1"/>
          </p:cNvSpPr>
          <p:nvPr/>
        </p:nvSpPr>
        <p:spPr bwMode="auto">
          <a:xfrm>
            <a:off x="4138613" y="60150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8" name="Oval 62"/>
          <p:cNvSpPr>
            <a:spLocks noChangeArrowheads="1"/>
          </p:cNvSpPr>
          <p:nvPr/>
        </p:nvSpPr>
        <p:spPr bwMode="auto">
          <a:xfrm>
            <a:off x="4138613" y="61674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59" name="Oval 63"/>
          <p:cNvSpPr>
            <a:spLocks noChangeArrowheads="1"/>
          </p:cNvSpPr>
          <p:nvPr/>
        </p:nvSpPr>
        <p:spPr bwMode="auto">
          <a:xfrm>
            <a:off x="4138613" y="6319838"/>
            <a:ext cx="61912" cy="61912"/>
          </a:xfrm>
          <a:prstGeom prst="ellipse">
            <a:avLst/>
          </a:prstGeom>
          <a:solidFill>
            <a:srgbClr val="6666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0" name="Oval 64"/>
          <p:cNvSpPr>
            <a:spLocks noChangeArrowheads="1"/>
          </p:cNvSpPr>
          <p:nvPr/>
        </p:nvSpPr>
        <p:spPr bwMode="auto">
          <a:xfrm>
            <a:off x="4148138" y="5872163"/>
            <a:ext cx="42862"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1" name="Oval 65"/>
          <p:cNvSpPr>
            <a:spLocks noChangeArrowheads="1"/>
          </p:cNvSpPr>
          <p:nvPr/>
        </p:nvSpPr>
        <p:spPr bwMode="auto">
          <a:xfrm>
            <a:off x="4148138" y="6019800"/>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2" name="Oval 66"/>
          <p:cNvSpPr>
            <a:spLocks noChangeArrowheads="1"/>
          </p:cNvSpPr>
          <p:nvPr/>
        </p:nvSpPr>
        <p:spPr bwMode="auto">
          <a:xfrm>
            <a:off x="4144963" y="6175375"/>
            <a:ext cx="42862" cy="42863"/>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63" name="Oval 67"/>
          <p:cNvSpPr>
            <a:spLocks noChangeArrowheads="1"/>
          </p:cNvSpPr>
          <p:nvPr/>
        </p:nvSpPr>
        <p:spPr bwMode="auto">
          <a:xfrm>
            <a:off x="4152900" y="6329363"/>
            <a:ext cx="42863" cy="42862"/>
          </a:xfrm>
          <a:prstGeom prst="ellipse">
            <a:avLst/>
          </a:prstGeom>
          <a:solidFill>
            <a:srgbClr val="FF505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94" name="AutoShape 68"/>
          <p:cNvSpPr>
            <a:spLocks noChangeArrowheads="1"/>
          </p:cNvSpPr>
          <p:nvPr/>
        </p:nvSpPr>
        <p:spPr bwMode="auto">
          <a:xfrm>
            <a:off x="4645025" y="6259513"/>
            <a:ext cx="557213" cy="225425"/>
          </a:xfrm>
          <a:prstGeom prst="rightArrow">
            <a:avLst>
              <a:gd name="adj1" fmla="val 50000"/>
              <a:gd name="adj2" fmla="val 61796"/>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595" name="Text Box 69"/>
          <p:cNvSpPr txBox="1">
            <a:spLocks noChangeArrowheads="1"/>
          </p:cNvSpPr>
          <p:nvPr/>
        </p:nvSpPr>
        <p:spPr bwMode="auto">
          <a:xfrm>
            <a:off x="5054600" y="6038850"/>
            <a:ext cx="102076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ASPIRATED</a:t>
            </a:r>
          </a:p>
          <a:p>
            <a:pPr algn="ctr" eaLnBrk="1" hangingPunct="1">
              <a:spcBef>
                <a:spcPct val="0"/>
              </a:spcBef>
              <a:buClrTx/>
              <a:buSzTx/>
              <a:buFontTx/>
              <a:buNone/>
            </a:pPr>
            <a:r>
              <a:rPr lang="en-US" altLang="cs-CZ" sz="1200">
                <a:latin typeface="Times New Roman" pitchFamily="18" charset="0"/>
              </a:rPr>
              <a:t>WASTE</a:t>
            </a:r>
          </a:p>
          <a:p>
            <a:pPr algn="ctr" eaLnBrk="1" hangingPunct="1">
              <a:spcBef>
                <a:spcPct val="0"/>
              </a:spcBef>
              <a:buClrTx/>
              <a:buSzTx/>
              <a:buFontTx/>
              <a:buNone/>
            </a:pPr>
            <a:r>
              <a:rPr lang="en-US" altLang="cs-CZ" sz="1200">
                <a:latin typeface="Times New Roman" pitchFamily="18" charset="0"/>
              </a:rPr>
              <a:t>(VACUUM)</a:t>
            </a:r>
          </a:p>
        </p:txBody>
      </p:sp>
      <p:sp>
        <p:nvSpPr>
          <p:cNvPr id="65596" name="Text Box 70"/>
          <p:cNvSpPr txBox="1">
            <a:spLocks noChangeArrowheads="1"/>
          </p:cNvSpPr>
          <p:nvPr/>
        </p:nvSpPr>
        <p:spPr bwMode="auto">
          <a:xfrm>
            <a:off x="5154613" y="4344988"/>
            <a:ext cx="1020762"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latin typeface="Times New Roman" pitchFamily="18" charset="0"/>
              </a:rPr>
              <a:t>ASPIRATED</a:t>
            </a:r>
          </a:p>
          <a:p>
            <a:pPr algn="ctr" eaLnBrk="1" hangingPunct="1">
              <a:spcBef>
                <a:spcPct val="0"/>
              </a:spcBef>
              <a:buClrTx/>
              <a:buSzTx/>
              <a:buFontTx/>
              <a:buNone/>
            </a:pPr>
            <a:r>
              <a:rPr lang="en-US" altLang="cs-CZ" sz="1200">
                <a:latin typeface="Times New Roman" pitchFamily="18" charset="0"/>
              </a:rPr>
              <a:t>WASTE</a:t>
            </a:r>
          </a:p>
          <a:p>
            <a:pPr algn="ctr" eaLnBrk="1" hangingPunct="1">
              <a:spcBef>
                <a:spcPct val="0"/>
              </a:spcBef>
              <a:buClrTx/>
              <a:buSzTx/>
              <a:buFontTx/>
              <a:buNone/>
            </a:pPr>
            <a:r>
              <a:rPr lang="en-US" altLang="cs-CZ" sz="1200">
                <a:latin typeface="Times New Roman" pitchFamily="18" charset="0"/>
              </a:rPr>
              <a:t>(DEGAS)</a:t>
            </a:r>
          </a:p>
        </p:txBody>
      </p:sp>
      <p:grpSp>
        <p:nvGrpSpPr>
          <p:cNvPr id="311367" name="Group 71"/>
          <p:cNvGrpSpPr>
            <a:grpSpLocks/>
          </p:cNvGrpSpPr>
          <p:nvPr/>
        </p:nvGrpSpPr>
        <p:grpSpPr bwMode="auto">
          <a:xfrm rot="-5400000">
            <a:off x="1706563" y="3186113"/>
            <a:ext cx="561975" cy="561975"/>
            <a:chOff x="1740" y="1752"/>
            <a:chExt cx="354" cy="354"/>
          </a:xfrm>
        </p:grpSpPr>
        <p:sp>
          <p:nvSpPr>
            <p:cNvPr id="65648" name="Oval 72"/>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49" name="Rectangle 73"/>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65598" name="AutoShape 74"/>
          <p:cNvSpPr>
            <a:spLocks noChangeArrowheads="1"/>
          </p:cNvSpPr>
          <p:nvPr/>
        </p:nvSpPr>
        <p:spPr bwMode="auto">
          <a:xfrm>
            <a:off x="1589088" y="3968750"/>
            <a:ext cx="763587" cy="460375"/>
          </a:xfrm>
          <a:prstGeom prst="roundRect">
            <a:avLst>
              <a:gd name="adj" fmla="val 16667"/>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000">
                <a:latin typeface="Times New Roman" pitchFamily="18" charset="0"/>
              </a:rPr>
              <a:t>SHEATH</a:t>
            </a:r>
          </a:p>
          <a:p>
            <a:pPr algn="ctr" eaLnBrk="1" hangingPunct="1">
              <a:spcBef>
                <a:spcPct val="0"/>
              </a:spcBef>
              <a:buClrTx/>
              <a:buSzTx/>
              <a:buFontTx/>
              <a:buNone/>
            </a:pPr>
            <a:r>
              <a:rPr lang="en-US" altLang="cs-CZ" sz="1000">
                <a:latin typeface="Times New Roman" pitchFamily="18" charset="0"/>
              </a:rPr>
              <a:t>FILTER</a:t>
            </a:r>
          </a:p>
        </p:txBody>
      </p:sp>
      <p:grpSp>
        <p:nvGrpSpPr>
          <p:cNvPr id="311371" name="Group 75"/>
          <p:cNvGrpSpPr>
            <a:grpSpLocks/>
          </p:cNvGrpSpPr>
          <p:nvPr/>
        </p:nvGrpSpPr>
        <p:grpSpPr bwMode="auto">
          <a:xfrm>
            <a:off x="2289175" y="5410200"/>
            <a:ext cx="752475" cy="1149350"/>
            <a:chOff x="1700" y="3408"/>
            <a:chExt cx="474" cy="724"/>
          </a:xfrm>
        </p:grpSpPr>
        <p:sp>
          <p:nvSpPr>
            <p:cNvPr id="65644" name="Line 76"/>
            <p:cNvSpPr>
              <a:spLocks noChangeShapeType="1"/>
            </p:cNvSpPr>
            <p:nvPr/>
          </p:nvSpPr>
          <p:spPr bwMode="auto">
            <a:xfrm flipH="1">
              <a:off x="1700" y="3408"/>
              <a:ext cx="1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5" name="Line 77"/>
            <p:cNvSpPr>
              <a:spLocks noChangeShapeType="1"/>
            </p:cNvSpPr>
            <p:nvPr/>
          </p:nvSpPr>
          <p:spPr bwMode="auto">
            <a:xfrm flipH="1">
              <a:off x="1701" y="4132"/>
              <a:ext cx="1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6" name="Line 78"/>
            <p:cNvSpPr>
              <a:spLocks noChangeShapeType="1"/>
            </p:cNvSpPr>
            <p:nvPr/>
          </p:nvSpPr>
          <p:spPr bwMode="auto">
            <a:xfrm flipH="1">
              <a:off x="1795" y="3412"/>
              <a:ext cx="0" cy="72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7" name="Text Box 79"/>
            <p:cNvSpPr txBox="1">
              <a:spLocks noChangeArrowheads="1"/>
            </p:cNvSpPr>
            <p:nvPr/>
          </p:nvSpPr>
          <p:spPr bwMode="auto">
            <a:xfrm flipH="1">
              <a:off x="1770" y="3628"/>
              <a:ext cx="40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1200" b="1">
                  <a:latin typeface="Times New Roman" pitchFamily="18" charset="0"/>
                </a:rPr>
                <a:t>0” – 9”</a:t>
              </a:r>
            </a:p>
          </p:txBody>
        </p:sp>
      </p:grpSp>
      <p:grpSp>
        <p:nvGrpSpPr>
          <p:cNvPr id="65600" name="Group 80"/>
          <p:cNvGrpSpPr>
            <a:grpSpLocks/>
          </p:cNvGrpSpPr>
          <p:nvPr/>
        </p:nvGrpSpPr>
        <p:grpSpPr bwMode="auto">
          <a:xfrm>
            <a:off x="125413" y="3989388"/>
            <a:ext cx="355600" cy="452437"/>
            <a:chOff x="1968" y="3339"/>
            <a:chExt cx="224" cy="285"/>
          </a:xfrm>
        </p:grpSpPr>
        <p:sp>
          <p:nvSpPr>
            <p:cNvPr id="65642" name="Rectangle 81"/>
            <p:cNvSpPr>
              <a:spLocks noChangeArrowheads="1"/>
            </p:cNvSpPr>
            <p:nvPr/>
          </p:nvSpPr>
          <p:spPr bwMode="auto">
            <a:xfrm>
              <a:off x="1991" y="3339"/>
              <a:ext cx="179" cy="28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43" name="Oval 82"/>
            <p:cNvSpPr>
              <a:spLocks noChangeArrowheads="1"/>
            </p:cNvSpPr>
            <p:nvPr/>
          </p:nvSpPr>
          <p:spPr bwMode="auto">
            <a:xfrm>
              <a:off x="1968" y="3369"/>
              <a:ext cx="224" cy="22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solidFill>
                    <a:schemeClr val="bg1"/>
                  </a:solidFill>
                  <a:latin typeface="Times New Roman" pitchFamily="18" charset="0"/>
                </a:rPr>
                <a:t>R1</a:t>
              </a:r>
            </a:p>
          </p:txBody>
        </p:sp>
      </p:grpSp>
      <p:sp>
        <p:nvSpPr>
          <p:cNvPr id="65601" name="Text Box 83"/>
          <p:cNvSpPr txBox="1">
            <a:spLocks noChangeArrowheads="1"/>
          </p:cNvSpPr>
          <p:nvPr/>
        </p:nvSpPr>
        <p:spPr bwMode="auto">
          <a:xfrm>
            <a:off x="463550" y="3719513"/>
            <a:ext cx="9747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a:latin typeface="Times New Roman" pitchFamily="18" charset="0"/>
              </a:rPr>
              <a:t>Sheath Regulator</a:t>
            </a:r>
          </a:p>
        </p:txBody>
      </p:sp>
      <p:sp>
        <p:nvSpPr>
          <p:cNvPr id="65602" name="Freeform 84"/>
          <p:cNvSpPr>
            <a:spLocks/>
          </p:cNvSpPr>
          <p:nvPr/>
        </p:nvSpPr>
        <p:spPr bwMode="auto">
          <a:xfrm>
            <a:off x="304800" y="4441825"/>
            <a:ext cx="647700" cy="628650"/>
          </a:xfrm>
          <a:custGeom>
            <a:avLst/>
            <a:gdLst>
              <a:gd name="T0" fmla="*/ 0 w 408"/>
              <a:gd name="T1" fmla="*/ 0 h 396"/>
              <a:gd name="T2" fmla="*/ 0 w 408"/>
              <a:gd name="T3" fmla="*/ 2147483647 h 396"/>
              <a:gd name="T4" fmla="*/ 2147483647 w 408"/>
              <a:gd name="T5" fmla="*/ 2147483647 h 396"/>
              <a:gd name="T6" fmla="*/ 2147483647 w 408"/>
              <a:gd name="T7" fmla="*/ 2147483647 h 396"/>
              <a:gd name="T8" fmla="*/ 2147483647 w 408"/>
              <a:gd name="T9" fmla="*/ 2147483647 h 396"/>
              <a:gd name="T10" fmla="*/ 2147483647 w 408"/>
              <a:gd name="T11" fmla="*/ 2147483647 h 396"/>
              <a:gd name="T12" fmla="*/ 2147483647 w 408"/>
              <a:gd name="T13" fmla="*/ 2147483647 h 396"/>
              <a:gd name="T14" fmla="*/ 2147483647 w 408"/>
              <a:gd name="T15" fmla="*/ 2147483647 h 396"/>
              <a:gd name="T16" fmla="*/ 2147483647 w 408"/>
              <a:gd name="T17" fmla="*/ 2147483647 h 396"/>
              <a:gd name="T18" fmla="*/ 2147483647 w 408"/>
              <a:gd name="T19" fmla="*/ 2147483647 h 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 h="396">
                <a:moveTo>
                  <a:pt x="0" y="0"/>
                </a:moveTo>
                <a:lnTo>
                  <a:pt x="0" y="138"/>
                </a:lnTo>
                <a:lnTo>
                  <a:pt x="10" y="196"/>
                </a:lnTo>
                <a:lnTo>
                  <a:pt x="48" y="234"/>
                </a:lnTo>
                <a:lnTo>
                  <a:pt x="106" y="244"/>
                </a:lnTo>
                <a:lnTo>
                  <a:pt x="316" y="244"/>
                </a:lnTo>
                <a:lnTo>
                  <a:pt x="370" y="248"/>
                </a:lnTo>
                <a:lnTo>
                  <a:pt x="396" y="268"/>
                </a:lnTo>
                <a:lnTo>
                  <a:pt x="408" y="312"/>
                </a:lnTo>
                <a:lnTo>
                  <a:pt x="408" y="396"/>
                </a:ln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5603" name="Freeform 85"/>
          <p:cNvSpPr>
            <a:spLocks/>
          </p:cNvSpPr>
          <p:nvPr/>
        </p:nvSpPr>
        <p:spPr bwMode="auto">
          <a:xfrm>
            <a:off x="304800" y="4441825"/>
            <a:ext cx="647700" cy="628650"/>
          </a:xfrm>
          <a:custGeom>
            <a:avLst/>
            <a:gdLst>
              <a:gd name="T0" fmla="*/ 0 w 408"/>
              <a:gd name="T1" fmla="*/ 0 h 396"/>
              <a:gd name="T2" fmla="*/ 0 w 408"/>
              <a:gd name="T3" fmla="*/ 2147483647 h 396"/>
              <a:gd name="T4" fmla="*/ 2147483647 w 408"/>
              <a:gd name="T5" fmla="*/ 2147483647 h 396"/>
              <a:gd name="T6" fmla="*/ 2147483647 w 408"/>
              <a:gd name="T7" fmla="*/ 2147483647 h 396"/>
              <a:gd name="T8" fmla="*/ 2147483647 w 408"/>
              <a:gd name="T9" fmla="*/ 2147483647 h 396"/>
              <a:gd name="T10" fmla="*/ 2147483647 w 408"/>
              <a:gd name="T11" fmla="*/ 2147483647 h 396"/>
              <a:gd name="T12" fmla="*/ 2147483647 w 408"/>
              <a:gd name="T13" fmla="*/ 2147483647 h 396"/>
              <a:gd name="T14" fmla="*/ 2147483647 w 408"/>
              <a:gd name="T15" fmla="*/ 2147483647 h 396"/>
              <a:gd name="T16" fmla="*/ 2147483647 w 408"/>
              <a:gd name="T17" fmla="*/ 2147483647 h 396"/>
              <a:gd name="T18" fmla="*/ 2147483647 w 408"/>
              <a:gd name="T19" fmla="*/ 2147483647 h 3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 h="396">
                <a:moveTo>
                  <a:pt x="0" y="0"/>
                </a:moveTo>
                <a:lnTo>
                  <a:pt x="0" y="138"/>
                </a:lnTo>
                <a:lnTo>
                  <a:pt x="10" y="196"/>
                </a:lnTo>
                <a:lnTo>
                  <a:pt x="48" y="234"/>
                </a:lnTo>
                <a:lnTo>
                  <a:pt x="106" y="244"/>
                </a:lnTo>
                <a:lnTo>
                  <a:pt x="316" y="244"/>
                </a:lnTo>
                <a:lnTo>
                  <a:pt x="370" y="248"/>
                </a:lnTo>
                <a:lnTo>
                  <a:pt x="396" y="268"/>
                </a:lnTo>
                <a:lnTo>
                  <a:pt x="408" y="312"/>
                </a:lnTo>
                <a:lnTo>
                  <a:pt x="408" y="396"/>
                </a:lnTo>
              </a:path>
            </a:pathLst>
          </a:custGeom>
          <a:noFill/>
          <a:ln w="38100" cap="flat" cmpd="sng">
            <a:solidFill>
              <a:srgbClr val="CCEC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311382" name="Oval 86"/>
          <p:cNvSpPr>
            <a:spLocks noChangeArrowheads="1"/>
          </p:cNvSpPr>
          <p:nvPr/>
        </p:nvSpPr>
        <p:spPr bwMode="auto">
          <a:xfrm>
            <a:off x="3633788" y="3236913"/>
            <a:ext cx="127000" cy="125412"/>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383" name="Rectangle 87"/>
          <p:cNvSpPr>
            <a:spLocks noChangeArrowheads="1"/>
          </p:cNvSpPr>
          <p:nvPr/>
        </p:nvSpPr>
        <p:spPr bwMode="auto">
          <a:xfrm>
            <a:off x="4489450" y="3371850"/>
            <a:ext cx="387350" cy="204788"/>
          </a:xfrm>
          <a:prstGeom prst="rect">
            <a:avLst/>
          </a:prstGeom>
          <a:solidFill>
            <a:srgbClr val="6666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606" name="Group 88"/>
          <p:cNvGrpSpPr>
            <a:grpSpLocks/>
          </p:cNvGrpSpPr>
          <p:nvPr/>
        </p:nvGrpSpPr>
        <p:grpSpPr bwMode="auto">
          <a:xfrm>
            <a:off x="3476625" y="2667000"/>
            <a:ext cx="1427163" cy="1614488"/>
            <a:chOff x="2433" y="1674"/>
            <a:chExt cx="899" cy="1017"/>
          </a:xfrm>
        </p:grpSpPr>
        <p:sp>
          <p:nvSpPr>
            <p:cNvPr id="65638" name="Rectangle 89" descr="Wide upward diagonal"/>
            <p:cNvSpPr>
              <a:spLocks noChangeArrowheads="1"/>
            </p:cNvSpPr>
            <p:nvPr/>
          </p:nvSpPr>
          <p:spPr bwMode="auto">
            <a:xfrm>
              <a:off x="2433" y="1674"/>
              <a:ext cx="897" cy="228"/>
            </a:xfrm>
            <a:prstGeom prst="rect">
              <a:avLst/>
            </a:prstGeom>
            <a:pattFill prst="wdUpDiag">
              <a:fgClr>
                <a:schemeClr val="bg2"/>
              </a:fgClr>
              <a:bgClr>
                <a:schemeClr val="bg1"/>
              </a:bgClr>
            </a:patt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9" name="Freeform 90" descr="Wide upward diagonal"/>
            <p:cNvSpPr>
              <a:spLocks/>
            </p:cNvSpPr>
            <p:nvPr/>
          </p:nvSpPr>
          <p:spPr bwMode="auto">
            <a:xfrm>
              <a:off x="2434" y="1981"/>
              <a:ext cx="402" cy="710"/>
            </a:xfrm>
            <a:custGeom>
              <a:avLst/>
              <a:gdLst>
                <a:gd name="T0" fmla="*/ 6 w 648"/>
                <a:gd name="T1" fmla="*/ 0 h 1143"/>
                <a:gd name="T2" fmla="*/ 23 w 648"/>
                <a:gd name="T3" fmla="*/ 41 h 1143"/>
                <a:gd name="T4" fmla="*/ 0 w 648"/>
                <a:gd name="T5" fmla="*/ 41 h 1143"/>
                <a:gd name="T6" fmla="*/ 0 w 648"/>
                <a:gd name="T7" fmla="*/ 0 h 1143"/>
                <a:gd name="T8" fmla="*/ 6 w 648"/>
                <a:gd name="T9" fmla="*/ 0 h 1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1143">
                  <a:moveTo>
                    <a:pt x="162" y="0"/>
                  </a:moveTo>
                  <a:lnTo>
                    <a:pt x="648" y="1143"/>
                  </a:lnTo>
                  <a:lnTo>
                    <a:pt x="0" y="1143"/>
                  </a:lnTo>
                  <a:lnTo>
                    <a:pt x="0" y="0"/>
                  </a:lnTo>
                  <a:lnTo>
                    <a:pt x="162" y="0"/>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0" name="Freeform 91" descr="Wide upward diagonal"/>
            <p:cNvSpPr>
              <a:spLocks/>
            </p:cNvSpPr>
            <p:nvPr/>
          </p:nvSpPr>
          <p:spPr bwMode="auto">
            <a:xfrm>
              <a:off x="2928" y="2216"/>
              <a:ext cx="404" cy="475"/>
            </a:xfrm>
            <a:custGeom>
              <a:avLst/>
              <a:gdLst>
                <a:gd name="T0" fmla="*/ 200 w 404"/>
                <a:gd name="T1" fmla="*/ 0 h 475"/>
                <a:gd name="T2" fmla="*/ 0 w 404"/>
                <a:gd name="T3" fmla="*/ 475 h 475"/>
                <a:gd name="T4" fmla="*/ 402 w 404"/>
                <a:gd name="T5" fmla="*/ 475 h 475"/>
                <a:gd name="T6" fmla="*/ 404 w 404"/>
                <a:gd name="T7" fmla="*/ 1 h 475"/>
                <a:gd name="T8" fmla="*/ 200 w 404"/>
                <a:gd name="T9" fmla="*/ 0 h 4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4" h="475">
                  <a:moveTo>
                    <a:pt x="200" y="0"/>
                  </a:moveTo>
                  <a:lnTo>
                    <a:pt x="0" y="475"/>
                  </a:lnTo>
                  <a:lnTo>
                    <a:pt x="402" y="475"/>
                  </a:lnTo>
                  <a:lnTo>
                    <a:pt x="404" y="1"/>
                  </a:lnTo>
                  <a:lnTo>
                    <a:pt x="200" y="0"/>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41" name="Freeform 92" descr="Wide upward diagonal"/>
            <p:cNvSpPr>
              <a:spLocks/>
            </p:cNvSpPr>
            <p:nvPr/>
          </p:nvSpPr>
          <p:spPr bwMode="auto">
            <a:xfrm>
              <a:off x="3159" y="1979"/>
              <a:ext cx="171" cy="167"/>
            </a:xfrm>
            <a:custGeom>
              <a:avLst/>
              <a:gdLst>
                <a:gd name="T0" fmla="*/ 67 w 171"/>
                <a:gd name="T1" fmla="*/ 1 h 167"/>
                <a:gd name="T2" fmla="*/ 0 w 171"/>
                <a:gd name="T3" fmla="*/ 167 h 167"/>
                <a:gd name="T4" fmla="*/ 171 w 171"/>
                <a:gd name="T5" fmla="*/ 167 h 167"/>
                <a:gd name="T6" fmla="*/ 171 w 171"/>
                <a:gd name="T7" fmla="*/ 0 h 167"/>
                <a:gd name="T8" fmla="*/ 67 w 171"/>
                <a:gd name="T9" fmla="*/ 1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167">
                  <a:moveTo>
                    <a:pt x="67" y="1"/>
                  </a:moveTo>
                  <a:lnTo>
                    <a:pt x="0" y="167"/>
                  </a:lnTo>
                  <a:lnTo>
                    <a:pt x="171" y="167"/>
                  </a:lnTo>
                  <a:lnTo>
                    <a:pt x="171" y="0"/>
                  </a:lnTo>
                  <a:lnTo>
                    <a:pt x="67" y="1"/>
                  </a:lnTo>
                  <a:close/>
                </a:path>
              </a:pathLst>
            </a:custGeom>
            <a:pattFill prst="wdUpDiag">
              <a:fgClr>
                <a:srgbClr val="969696"/>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5607" name="Group 93"/>
          <p:cNvGrpSpPr>
            <a:grpSpLocks/>
          </p:cNvGrpSpPr>
          <p:nvPr/>
        </p:nvGrpSpPr>
        <p:grpSpPr bwMode="auto">
          <a:xfrm>
            <a:off x="4876800" y="3430588"/>
            <a:ext cx="774700" cy="811212"/>
            <a:chOff x="3330" y="2161"/>
            <a:chExt cx="488" cy="511"/>
          </a:xfrm>
        </p:grpSpPr>
        <p:sp>
          <p:nvSpPr>
            <p:cNvPr id="65636" name="Line 94"/>
            <p:cNvSpPr>
              <a:spLocks noChangeShapeType="1"/>
            </p:cNvSpPr>
            <p:nvPr/>
          </p:nvSpPr>
          <p:spPr bwMode="auto">
            <a:xfrm>
              <a:off x="3818" y="2161"/>
              <a:ext cx="0" cy="511"/>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37" name="Line 95"/>
            <p:cNvSpPr>
              <a:spLocks noChangeShapeType="1"/>
            </p:cNvSpPr>
            <p:nvPr/>
          </p:nvSpPr>
          <p:spPr bwMode="auto">
            <a:xfrm>
              <a:off x="3330" y="2185"/>
              <a:ext cx="487"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65608" name="Group 96"/>
          <p:cNvGrpSpPr>
            <a:grpSpLocks/>
          </p:cNvGrpSpPr>
          <p:nvPr/>
        </p:nvGrpSpPr>
        <p:grpSpPr bwMode="auto">
          <a:xfrm>
            <a:off x="7253288" y="873125"/>
            <a:ext cx="355600" cy="452438"/>
            <a:chOff x="1968" y="3339"/>
            <a:chExt cx="224" cy="285"/>
          </a:xfrm>
        </p:grpSpPr>
        <p:sp>
          <p:nvSpPr>
            <p:cNvPr id="65634" name="Rectangle 97"/>
            <p:cNvSpPr>
              <a:spLocks noChangeArrowheads="1"/>
            </p:cNvSpPr>
            <p:nvPr/>
          </p:nvSpPr>
          <p:spPr bwMode="auto">
            <a:xfrm>
              <a:off x="1991" y="3339"/>
              <a:ext cx="179" cy="28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5" name="Oval 98"/>
            <p:cNvSpPr>
              <a:spLocks noChangeArrowheads="1"/>
            </p:cNvSpPr>
            <p:nvPr/>
          </p:nvSpPr>
          <p:spPr bwMode="auto">
            <a:xfrm>
              <a:off x="1968" y="3369"/>
              <a:ext cx="224" cy="224"/>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200">
                  <a:solidFill>
                    <a:schemeClr val="bg1"/>
                  </a:solidFill>
                  <a:latin typeface="Times New Roman" pitchFamily="18" charset="0"/>
                </a:rPr>
                <a:t>R2</a:t>
              </a:r>
            </a:p>
          </p:txBody>
        </p:sp>
      </p:grpSp>
      <p:sp>
        <p:nvSpPr>
          <p:cNvPr id="65609" name="Text Box 99"/>
          <p:cNvSpPr txBox="1">
            <a:spLocks noChangeArrowheads="1"/>
          </p:cNvSpPr>
          <p:nvPr/>
        </p:nvSpPr>
        <p:spPr bwMode="auto">
          <a:xfrm>
            <a:off x="7542213" y="1087438"/>
            <a:ext cx="10064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900">
                <a:latin typeface="Times New Roman" pitchFamily="18" charset="0"/>
              </a:rPr>
              <a:t>Sample Regulator</a:t>
            </a:r>
          </a:p>
        </p:txBody>
      </p:sp>
      <p:sp>
        <p:nvSpPr>
          <p:cNvPr id="65610" name="Line 100"/>
          <p:cNvSpPr>
            <a:spLocks noChangeShapeType="1"/>
          </p:cNvSpPr>
          <p:nvPr/>
        </p:nvSpPr>
        <p:spPr bwMode="auto">
          <a:xfrm>
            <a:off x="7432675" y="1325563"/>
            <a:ext cx="0" cy="127952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11" name="Line 101"/>
          <p:cNvSpPr>
            <a:spLocks noChangeShapeType="1"/>
          </p:cNvSpPr>
          <p:nvPr/>
        </p:nvSpPr>
        <p:spPr bwMode="auto">
          <a:xfrm>
            <a:off x="7434263" y="1330325"/>
            <a:ext cx="0" cy="1276350"/>
          </a:xfrm>
          <a:prstGeom prst="line">
            <a:avLst/>
          </a:prstGeom>
          <a:noFill/>
          <a:ln w="38100">
            <a:solidFill>
              <a:srgbClr val="CCE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11398" name="Group 102"/>
          <p:cNvGrpSpPr>
            <a:grpSpLocks/>
          </p:cNvGrpSpPr>
          <p:nvPr/>
        </p:nvGrpSpPr>
        <p:grpSpPr bwMode="auto">
          <a:xfrm rot="-5400000">
            <a:off x="7148513" y="1477963"/>
            <a:ext cx="561975" cy="561975"/>
            <a:chOff x="1740" y="1752"/>
            <a:chExt cx="354" cy="354"/>
          </a:xfrm>
        </p:grpSpPr>
        <p:sp>
          <p:nvSpPr>
            <p:cNvPr id="65632" name="Oval 103"/>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33" name="Rectangle 104"/>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401" name="AutoShape 105"/>
          <p:cNvSpPr>
            <a:spLocks noChangeArrowheads="1"/>
          </p:cNvSpPr>
          <p:nvPr/>
        </p:nvSpPr>
        <p:spPr bwMode="auto">
          <a:xfrm>
            <a:off x="5502275" y="1774825"/>
            <a:ext cx="158750" cy="184150"/>
          </a:xfrm>
          <a:prstGeom prst="triangle">
            <a:avLst>
              <a:gd name="adj" fmla="val 50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311402" name="AutoShape 106"/>
          <p:cNvSpPr>
            <a:spLocks noChangeArrowheads="1"/>
          </p:cNvSpPr>
          <p:nvPr/>
        </p:nvSpPr>
        <p:spPr bwMode="auto">
          <a:xfrm flipV="1">
            <a:off x="5502275" y="1616075"/>
            <a:ext cx="158750" cy="184150"/>
          </a:xfrm>
          <a:prstGeom prst="triangle">
            <a:avLst>
              <a:gd name="adj" fmla="val 50000"/>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15" name="Text Box 107"/>
          <p:cNvSpPr txBox="1">
            <a:spLocks noChangeArrowheads="1"/>
          </p:cNvSpPr>
          <p:nvPr/>
        </p:nvSpPr>
        <p:spPr bwMode="auto">
          <a:xfrm>
            <a:off x="7756525" y="1574800"/>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V17</a:t>
            </a:r>
          </a:p>
        </p:txBody>
      </p:sp>
      <p:sp>
        <p:nvSpPr>
          <p:cNvPr id="65616" name="Text Box 108"/>
          <p:cNvSpPr txBox="1">
            <a:spLocks noChangeArrowheads="1"/>
          </p:cNvSpPr>
          <p:nvPr/>
        </p:nvSpPr>
        <p:spPr bwMode="auto">
          <a:xfrm>
            <a:off x="5832475" y="1870075"/>
            <a:ext cx="57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V20</a:t>
            </a:r>
          </a:p>
        </p:txBody>
      </p:sp>
      <p:sp>
        <p:nvSpPr>
          <p:cNvPr id="65617" name="Text Box 109"/>
          <p:cNvSpPr txBox="1">
            <a:spLocks noChangeArrowheads="1"/>
          </p:cNvSpPr>
          <p:nvPr/>
        </p:nvSpPr>
        <p:spPr bwMode="auto">
          <a:xfrm>
            <a:off x="5756275" y="3260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V5</a:t>
            </a:r>
          </a:p>
        </p:txBody>
      </p:sp>
      <p:sp>
        <p:nvSpPr>
          <p:cNvPr id="65618" name="Text Box 110"/>
          <p:cNvSpPr txBox="1">
            <a:spLocks noChangeArrowheads="1"/>
          </p:cNvSpPr>
          <p:nvPr/>
        </p:nvSpPr>
        <p:spPr bwMode="auto">
          <a:xfrm>
            <a:off x="2346325" y="327977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cs-CZ" sz="1800">
                <a:latin typeface="Times New Roman" pitchFamily="18" charset="0"/>
              </a:rPr>
              <a:t>V6</a:t>
            </a:r>
          </a:p>
        </p:txBody>
      </p:sp>
      <p:sp>
        <p:nvSpPr>
          <p:cNvPr id="65619" name="Oval 111"/>
          <p:cNvSpPr>
            <a:spLocks noChangeArrowheads="1"/>
          </p:cNvSpPr>
          <p:nvPr/>
        </p:nvSpPr>
        <p:spPr bwMode="auto">
          <a:xfrm>
            <a:off x="5037138" y="4551363"/>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5620" name="Group 112"/>
          <p:cNvGrpSpPr>
            <a:grpSpLocks/>
          </p:cNvGrpSpPr>
          <p:nvPr/>
        </p:nvGrpSpPr>
        <p:grpSpPr bwMode="auto">
          <a:xfrm>
            <a:off x="4075113" y="2103438"/>
            <a:ext cx="179387" cy="1689100"/>
            <a:chOff x="1606" y="1127"/>
            <a:chExt cx="182" cy="925"/>
          </a:xfrm>
        </p:grpSpPr>
        <p:grpSp>
          <p:nvGrpSpPr>
            <p:cNvPr id="65628" name="Group 113"/>
            <p:cNvGrpSpPr>
              <a:grpSpLocks/>
            </p:cNvGrpSpPr>
            <p:nvPr/>
          </p:nvGrpSpPr>
          <p:grpSpPr bwMode="auto">
            <a:xfrm>
              <a:off x="1606" y="1127"/>
              <a:ext cx="182" cy="924"/>
              <a:chOff x="480" y="1151"/>
              <a:chExt cx="182" cy="924"/>
            </a:xfrm>
          </p:grpSpPr>
          <p:sp>
            <p:nvSpPr>
              <p:cNvPr id="65630" name="Freeform 114"/>
              <p:cNvSpPr>
                <a:spLocks/>
              </p:cNvSpPr>
              <p:nvPr/>
            </p:nvSpPr>
            <p:spPr bwMode="auto">
              <a:xfrm>
                <a:off x="600" y="1151"/>
                <a:ext cx="62" cy="924"/>
              </a:xfrm>
              <a:custGeom>
                <a:avLst/>
                <a:gdLst>
                  <a:gd name="T0" fmla="*/ 0 w 62"/>
                  <a:gd name="T1" fmla="*/ 0 h 924"/>
                  <a:gd name="T2" fmla="*/ 0 w 62"/>
                  <a:gd name="T3" fmla="*/ 924 h 924"/>
                  <a:gd name="T4" fmla="*/ 22 w 62"/>
                  <a:gd name="T5" fmla="*/ 920 h 924"/>
                  <a:gd name="T6" fmla="*/ 40 w 62"/>
                  <a:gd name="T7" fmla="*/ 906 h 924"/>
                  <a:gd name="T8" fmla="*/ 48 w 62"/>
                  <a:gd name="T9" fmla="*/ 896 h 924"/>
                  <a:gd name="T10" fmla="*/ 58 w 62"/>
                  <a:gd name="T11" fmla="*/ 876 h 924"/>
                  <a:gd name="T12" fmla="*/ 62 w 62"/>
                  <a:gd name="T13" fmla="*/ 856 h 924"/>
                  <a:gd name="T14" fmla="*/ 62 w 62"/>
                  <a:gd name="T15" fmla="*/ 838 h 924"/>
                  <a:gd name="T16" fmla="*/ 62 w 62"/>
                  <a:gd name="T17" fmla="*/ 0 h 924"/>
                  <a:gd name="T18" fmla="*/ 0 w 62"/>
                  <a:gd name="T19" fmla="*/ 0 h 9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924">
                    <a:moveTo>
                      <a:pt x="0" y="0"/>
                    </a:moveTo>
                    <a:lnTo>
                      <a:pt x="0" y="924"/>
                    </a:lnTo>
                    <a:lnTo>
                      <a:pt x="22" y="920"/>
                    </a:lnTo>
                    <a:lnTo>
                      <a:pt x="40" y="906"/>
                    </a:lnTo>
                    <a:lnTo>
                      <a:pt x="48" y="896"/>
                    </a:lnTo>
                    <a:lnTo>
                      <a:pt x="58" y="876"/>
                    </a:lnTo>
                    <a:lnTo>
                      <a:pt x="62" y="856"/>
                    </a:lnTo>
                    <a:lnTo>
                      <a:pt x="62" y="838"/>
                    </a:lnTo>
                    <a:lnTo>
                      <a:pt x="62" y="0"/>
                    </a:lnTo>
                    <a:lnTo>
                      <a:pt x="0" y="0"/>
                    </a:lnTo>
                    <a:close/>
                  </a:path>
                </a:pathLst>
              </a:cu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31" name="Freeform 115"/>
              <p:cNvSpPr>
                <a:spLocks/>
              </p:cNvSpPr>
              <p:nvPr/>
            </p:nvSpPr>
            <p:spPr bwMode="auto">
              <a:xfrm flipH="1">
                <a:off x="480" y="1151"/>
                <a:ext cx="62" cy="924"/>
              </a:xfrm>
              <a:custGeom>
                <a:avLst/>
                <a:gdLst>
                  <a:gd name="T0" fmla="*/ 0 w 62"/>
                  <a:gd name="T1" fmla="*/ 0 h 924"/>
                  <a:gd name="T2" fmla="*/ 0 w 62"/>
                  <a:gd name="T3" fmla="*/ 924 h 924"/>
                  <a:gd name="T4" fmla="*/ 22 w 62"/>
                  <a:gd name="T5" fmla="*/ 920 h 924"/>
                  <a:gd name="T6" fmla="*/ 40 w 62"/>
                  <a:gd name="T7" fmla="*/ 906 h 924"/>
                  <a:gd name="T8" fmla="*/ 48 w 62"/>
                  <a:gd name="T9" fmla="*/ 896 h 924"/>
                  <a:gd name="T10" fmla="*/ 58 w 62"/>
                  <a:gd name="T11" fmla="*/ 876 h 924"/>
                  <a:gd name="T12" fmla="*/ 62 w 62"/>
                  <a:gd name="T13" fmla="*/ 856 h 924"/>
                  <a:gd name="T14" fmla="*/ 62 w 62"/>
                  <a:gd name="T15" fmla="*/ 838 h 924"/>
                  <a:gd name="T16" fmla="*/ 62 w 62"/>
                  <a:gd name="T17" fmla="*/ 0 h 924"/>
                  <a:gd name="T18" fmla="*/ 0 w 62"/>
                  <a:gd name="T19" fmla="*/ 0 h 9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924">
                    <a:moveTo>
                      <a:pt x="0" y="0"/>
                    </a:moveTo>
                    <a:lnTo>
                      <a:pt x="0" y="924"/>
                    </a:lnTo>
                    <a:lnTo>
                      <a:pt x="22" y="920"/>
                    </a:lnTo>
                    <a:lnTo>
                      <a:pt x="40" y="906"/>
                    </a:lnTo>
                    <a:lnTo>
                      <a:pt x="48" y="896"/>
                    </a:lnTo>
                    <a:lnTo>
                      <a:pt x="58" y="876"/>
                    </a:lnTo>
                    <a:lnTo>
                      <a:pt x="62" y="856"/>
                    </a:lnTo>
                    <a:lnTo>
                      <a:pt x="62" y="838"/>
                    </a:lnTo>
                    <a:lnTo>
                      <a:pt x="62" y="0"/>
                    </a:lnTo>
                    <a:lnTo>
                      <a:pt x="0" y="0"/>
                    </a:lnTo>
                    <a:close/>
                  </a:path>
                </a:pathLst>
              </a:custGeom>
              <a:solidFill>
                <a:srgbClr val="B2B2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5629" name="Rectangle 116"/>
            <p:cNvSpPr>
              <a:spLocks noChangeArrowheads="1"/>
            </p:cNvSpPr>
            <p:nvPr/>
          </p:nvSpPr>
          <p:spPr bwMode="auto">
            <a:xfrm>
              <a:off x="1670" y="1128"/>
              <a:ext cx="54" cy="9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311413" name="Line 117"/>
          <p:cNvSpPr>
            <a:spLocks noChangeShapeType="1"/>
          </p:cNvSpPr>
          <p:nvPr/>
        </p:nvSpPr>
        <p:spPr bwMode="auto">
          <a:xfrm>
            <a:off x="4162425" y="2090738"/>
            <a:ext cx="0" cy="1816100"/>
          </a:xfrm>
          <a:prstGeom prst="line">
            <a:avLst/>
          </a:prstGeom>
          <a:noFill/>
          <a:ln w="571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1414" name="Group 118"/>
          <p:cNvGrpSpPr>
            <a:grpSpLocks/>
          </p:cNvGrpSpPr>
          <p:nvPr/>
        </p:nvGrpSpPr>
        <p:grpSpPr bwMode="auto">
          <a:xfrm>
            <a:off x="4876800" y="3449638"/>
            <a:ext cx="774700" cy="795337"/>
            <a:chOff x="3426" y="2269"/>
            <a:chExt cx="488" cy="501"/>
          </a:xfrm>
        </p:grpSpPr>
        <p:sp>
          <p:nvSpPr>
            <p:cNvPr id="65626" name="Line 119"/>
            <p:cNvSpPr>
              <a:spLocks noChangeShapeType="1"/>
            </p:cNvSpPr>
            <p:nvPr/>
          </p:nvSpPr>
          <p:spPr bwMode="auto">
            <a:xfrm>
              <a:off x="3914" y="2269"/>
              <a:ext cx="0" cy="501"/>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5627" name="Line 120"/>
            <p:cNvSpPr>
              <a:spLocks noChangeShapeType="1"/>
            </p:cNvSpPr>
            <p:nvPr/>
          </p:nvSpPr>
          <p:spPr bwMode="auto">
            <a:xfrm>
              <a:off x="3426" y="2281"/>
              <a:ext cx="488" cy="0"/>
            </a:xfrm>
            <a:prstGeom prst="line">
              <a:avLst/>
            </a:prstGeom>
            <a:noFill/>
            <a:ln w="38100">
              <a:solidFill>
                <a:srgbClr val="66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311417" name="Group 121"/>
          <p:cNvGrpSpPr>
            <a:grpSpLocks/>
          </p:cNvGrpSpPr>
          <p:nvPr/>
        </p:nvGrpSpPr>
        <p:grpSpPr bwMode="auto">
          <a:xfrm>
            <a:off x="4954588" y="3186113"/>
            <a:ext cx="561975" cy="561975"/>
            <a:chOff x="1740" y="1752"/>
            <a:chExt cx="354" cy="354"/>
          </a:xfrm>
        </p:grpSpPr>
        <p:sp>
          <p:nvSpPr>
            <p:cNvPr id="65624" name="Oval 122"/>
            <p:cNvSpPr>
              <a:spLocks noChangeArrowheads="1"/>
            </p:cNvSpPr>
            <p:nvPr/>
          </p:nvSpPr>
          <p:spPr bwMode="auto">
            <a:xfrm rot="-5400000">
              <a:off x="1740" y="1752"/>
              <a:ext cx="354" cy="35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5625" name="Rectangle 123"/>
            <p:cNvSpPr>
              <a:spLocks noChangeArrowheads="1"/>
            </p:cNvSpPr>
            <p:nvPr/>
          </p:nvSpPr>
          <p:spPr bwMode="auto">
            <a:xfrm rot="-5400000">
              <a:off x="1741" y="1901"/>
              <a:ext cx="352" cy="5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132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5400000">
                                      <p:cBhvr>
                                        <p:cTn id="12" dur="2000" fill="hold"/>
                                        <p:tgtEl>
                                          <p:spTgt spid="311367"/>
                                        </p:tgtEl>
                                        <p:attrNameLst>
                                          <p:attrName>r</p:attrName>
                                        </p:attrNameLst>
                                      </p:cBhvr>
                                    </p:animRot>
                                  </p:childTnLst>
                                </p:cTn>
                              </p:par>
                            </p:childTnLst>
                          </p:cTn>
                        </p:par>
                        <p:par>
                          <p:cTn id="13" fill="hold" nodeType="afterGroup">
                            <p:stCondLst>
                              <p:cond delay="2000"/>
                            </p:stCondLst>
                            <p:childTnLst>
                              <p:par>
                                <p:cTn id="14" presetID="22" presetClass="entr" presetSubtype="4" fill="hold" nodeType="afterEffect">
                                  <p:stCondLst>
                                    <p:cond delay="0"/>
                                  </p:stCondLst>
                                  <p:childTnLst>
                                    <p:set>
                                      <p:cBhvr>
                                        <p:cTn id="15" dur="1" fill="hold">
                                          <p:stCondLst>
                                            <p:cond delay="0"/>
                                          </p:stCondLst>
                                        </p:cTn>
                                        <p:tgtEl>
                                          <p:spTgt spid="311322"/>
                                        </p:tgtEl>
                                        <p:attrNameLst>
                                          <p:attrName>style.visibility</p:attrName>
                                        </p:attrNameLst>
                                      </p:cBhvr>
                                      <p:to>
                                        <p:strVal val="visible"/>
                                      </p:to>
                                    </p:set>
                                    <p:animEffect transition="in" filter="wipe(down)">
                                      <p:cBhvr>
                                        <p:cTn id="16" dur="500"/>
                                        <p:tgtEl>
                                          <p:spTgt spid="31132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11315"/>
                                        </p:tgtEl>
                                        <p:attrNameLst>
                                          <p:attrName>style.visibility</p:attrName>
                                        </p:attrNameLst>
                                      </p:cBhvr>
                                      <p:to>
                                        <p:strVal val="visible"/>
                                      </p:to>
                                    </p:set>
                                    <p:animEffect transition="in" filter="wipe(up)">
                                      <p:cBhvr>
                                        <p:cTn id="19" dur="500"/>
                                        <p:tgtEl>
                                          <p:spTgt spid="31131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11314"/>
                                        </p:tgtEl>
                                        <p:attrNameLst>
                                          <p:attrName>style.visibility</p:attrName>
                                        </p:attrNameLst>
                                      </p:cBhvr>
                                      <p:to>
                                        <p:strVal val="visible"/>
                                      </p:to>
                                    </p:set>
                                    <p:animEffect transition="in" filter="wipe(up)">
                                      <p:cBhvr>
                                        <p:cTn id="22" dur="500"/>
                                        <p:tgtEl>
                                          <p:spTgt spid="311314"/>
                                        </p:tgtEl>
                                      </p:cBhvr>
                                    </p:animEffect>
                                  </p:childTnLst>
                                </p:cTn>
                              </p:par>
                            </p:childTnLst>
                          </p:cTn>
                        </p:par>
                        <p:par>
                          <p:cTn id="23" fill="hold" nodeType="afterGroup">
                            <p:stCondLst>
                              <p:cond delay="2500"/>
                            </p:stCondLst>
                            <p:childTnLst>
                              <p:par>
                                <p:cTn id="24" presetID="1" presetClass="entr" presetSubtype="0" fill="hold" grpId="0" nodeType="afterEffect">
                                  <p:stCondLst>
                                    <p:cond delay="0"/>
                                  </p:stCondLst>
                                  <p:childTnLst>
                                    <p:set>
                                      <p:cBhvr>
                                        <p:cTn id="25" dur="1" fill="hold">
                                          <p:stCondLst>
                                            <p:cond delay="0"/>
                                          </p:stCondLst>
                                        </p:cTn>
                                        <p:tgtEl>
                                          <p:spTgt spid="31133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133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1133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113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1133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133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135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135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135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135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mph" presetSubtype="0" fill="hold" nodeType="clickEffect">
                                  <p:stCondLst>
                                    <p:cond delay="0"/>
                                  </p:stCondLst>
                                  <p:childTnLst>
                                    <p:animRot by="5400000">
                                      <p:cBhvr>
                                        <p:cTn id="47" dur="2000" fill="hold"/>
                                        <p:tgtEl>
                                          <p:spTgt spid="311417"/>
                                        </p:tgtEl>
                                        <p:attrNameLst>
                                          <p:attrName>r</p:attrName>
                                        </p:attrNameLst>
                                      </p:cBhvr>
                                    </p:animRot>
                                  </p:childTnLst>
                                </p:cTn>
                              </p:par>
                            </p:childTnLst>
                          </p:cTn>
                        </p:par>
                        <p:par>
                          <p:cTn id="48" fill="hold" nodeType="afterGroup">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311383"/>
                                        </p:tgtEl>
                                        <p:attrNameLst>
                                          <p:attrName>style.visibility</p:attrName>
                                        </p:attrNameLst>
                                      </p:cBhvr>
                                      <p:to>
                                        <p:strVal val="visible"/>
                                      </p:to>
                                    </p:set>
                                    <p:animEffect transition="in" filter="wipe(left)">
                                      <p:cBhvr>
                                        <p:cTn id="51" dur="500"/>
                                        <p:tgtEl>
                                          <p:spTgt spid="311383"/>
                                        </p:tgtEl>
                                      </p:cBhvr>
                                    </p:animEffect>
                                  </p:childTnLst>
                                </p:cTn>
                              </p:par>
                            </p:childTnLst>
                          </p:cTn>
                        </p:par>
                        <p:par>
                          <p:cTn id="52" fill="hold" nodeType="afterGroup">
                            <p:stCondLst>
                              <p:cond delay="2500"/>
                            </p:stCondLst>
                            <p:childTnLst>
                              <p:par>
                                <p:cTn id="53" presetID="22" presetClass="entr" presetSubtype="1" fill="hold" nodeType="afterEffect">
                                  <p:stCondLst>
                                    <p:cond delay="0"/>
                                  </p:stCondLst>
                                  <p:childTnLst>
                                    <p:set>
                                      <p:cBhvr>
                                        <p:cTn id="54" dur="1" fill="hold">
                                          <p:stCondLst>
                                            <p:cond delay="0"/>
                                          </p:stCondLst>
                                        </p:cTn>
                                        <p:tgtEl>
                                          <p:spTgt spid="311414"/>
                                        </p:tgtEl>
                                        <p:attrNameLst>
                                          <p:attrName>style.visibility</p:attrName>
                                        </p:attrNameLst>
                                      </p:cBhvr>
                                      <p:to>
                                        <p:strVal val="visible"/>
                                      </p:to>
                                    </p:set>
                                    <p:animEffect transition="in" filter="wipe(up)">
                                      <p:cBhvr>
                                        <p:cTn id="55" dur="500"/>
                                        <p:tgtEl>
                                          <p:spTgt spid="311414"/>
                                        </p:tgtEl>
                                      </p:cBhvr>
                                    </p:animEffect>
                                  </p:childTnLst>
                                </p:cTn>
                              </p:par>
                            </p:childTnLst>
                          </p:cTn>
                        </p:par>
                        <p:par>
                          <p:cTn id="56" fill="hold" nodeType="afterGroup">
                            <p:stCondLst>
                              <p:cond delay="3000"/>
                            </p:stCondLst>
                            <p:childTnLst>
                              <p:par>
                                <p:cTn id="57" presetID="0" presetClass="path" presetSubtype="0" accel="50000" decel="50000" fill="hold" grpId="0" nodeType="afterEffect">
                                  <p:stCondLst>
                                    <p:cond delay="0"/>
                                  </p:stCondLst>
                                  <p:childTnLst>
                                    <p:animMotion origin="layout" path="M -2.77778E-7 -2.59259E-6 C 0.00139 -0.00139 0.00243 -0.00324 0.00434 -0.0037 C 0.00834 -0.00579 0.01354 -0.00717 0.01771 -0.00787 C 0.01927 -0.00856 0.02101 -0.0088 0.02257 -0.00903 C 0.02518 -0.00949 0.03021 -0.00995 0.03021 -0.00995 C 0.03195 -0.01042 0.03368 -0.01042 0.03542 -0.01111 C 0.04097 -0.01065 0.04653 -0.00972 0.05209 -0.00926 C 0.05417 -0.0088 0.05625 -0.00787 0.05851 -0.00764 C 0.06198 -0.00625 0.06059 -0.00671 0.06268 -0.00625 C 0.06406 -0.00555 0.06545 -0.00532 0.06667 -0.0044 C 0.06788 -0.00347 0.06788 -0.00208 0.06875 -0.00092 C 0.07031 0.00116 0.07257 0.00255 0.07413 0.00463 C 0.07483 0.00556 0.07518 0.00671 0.07604 0.00764 C 0.07917 0.01597 0.07413 0.02477 0.07031 0.03033 C 0.0691 0.03195 0.06858 0.03426 0.06684 0.03472 C 0.06302 0.03843 0.06025 0.04259 0.05538 0.04375 C 0.05452 0.04421 0.05365 0.04445 0.05278 0.04491 C 0.04202 0.04468 0.03941 0.04514 0.03195 0.04352 C 0.02969 0.0419 0.02726 0.0412 0.025 0.03958 C 0.02431 0.0382 0.02361 0.03658 0.02309 0.03519 C 0.02084 0.02014 0.02639 0.0132 0.03698 0.01227 C 0.0382 0.01204 0.03959 0.01227 0.0408 0.01158 C 0.04184 0.01088 0.04115 0.00972 0.04288 0.00903 C 0.04618 0.00926 0.04809 0.00949 0.05104 0.01019 C 0.0533 0.0125 0.05643 0.01296 0.05886 0.01505 C 0.06111 0.01713 0.06302 0.01968 0.06511 0.02199 C 0.07049 0.02778 0.07604 0.03102 0.07865 0.04005 C 0.07882 0.04306 0.07934 0.04653 0.08021 0.04931 C 0.08004 0.05139 0.08004 0.05324 0.07986 0.05533 C 0.07969 0.05695 0.07795 0.05833 0.07726 0.05972 C 0.075 0.06482 0.07222 0.06921 0.06997 0.07431 C 0.06893 0.07662 0.06806 0.0787 0.0658 0.07917 C 0.06424 0.08056 0.06233 0.08171 0.06059 0.08241 C 0.05521 0.08171 0.05122 0.08009 0.04601 0.07894 C 0.04288 0.07685 0.04028 0.07361 0.03663 0.07269 C 0.0349 0.07107 0.03281 0.06968 0.03073 0.06875 C 0.02847 0.06644 0.02639 0.06296 0.02396 0.06158 C 0.02292 0.05972 0.0217 0.05833 0.02101 0.05625 C 0.02084 0.05347 0.02031 0.05023 0.02136 0.04769 C 0.02153 0.0463 0.02188 0.04514 0.0224 0.04375 C 0.02292 0.03982 0.02413 0.03727 0.02622 0.03472 C 0.02726 0.03333 0.02986 0.03102 0.02986 0.03102 C 0.03073 0.0287 0.03108 0.02732 0.03229 0.02546 C 0.03264 0.02269 0.03611 0.02037 0.03802 0.01991 C 0.03906 0.01898 0.03993 0.01875 0.04115 0.01852 C 0.04341 0.01713 0.04653 0.01713 0.04896 0.01667 C 0.0507 0.01204 0.05156 0.01435 0.05695 0.01458 C 0.06233 0.0162 0.0691 0.01551 0.07466 0.01574 C 0.07639 0.0162 0.07743 0.01644 0.07934 0.01667 C 0.08716 0.02083 0.09167 0.02199 0.10052 0.02222 C 0.10608 0.02269 0.11181 0.02292 0.11736 0.02338 C 0.12014 0.02408 0.12049 0.025 0.12344 0.025 " pathEditMode="relative" ptsTypes="fffffffffffffffffffffffffffffffffffffffffffffffffffA">
                                      <p:cBhvr>
                                        <p:cTn id="58" dur="2000" fill="hold"/>
                                        <p:tgtEl>
                                          <p:spTgt spid="311382"/>
                                        </p:tgtEl>
                                        <p:attrNameLst>
                                          <p:attrName>ppt_x</p:attrName>
                                          <p:attrName>ppt_y</p:attrName>
                                        </p:attrNameLst>
                                      </p:cBhvr>
                                    </p:animMotion>
                                  </p:childTnLst>
                                </p:cTn>
                              </p:par>
                            </p:childTnLst>
                          </p:cTn>
                        </p:par>
                        <p:par>
                          <p:cTn id="59" fill="hold" nodeType="afterGroup">
                            <p:stCondLst>
                              <p:cond delay="5000"/>
                            </p:stCondLst>
                            <p:childTnLst>
                              <p:par>
                                <p:cTn id="60" presetID="8" presetClass="emph" presetSubtype="0" fill="hold" nodeType="afterEffect">
                                  <p:stCondLst>
                                    <p:cond delay="0"/>
                                  </p:stCondLst>
                                  <p:childTnLst>
                                    <p:animRot by="5400000">
                                      <p:cBhvr>
                                        <p:cTn id="61" dur="2000" fill="hold"/>
                                        <p:tgtEl>
                                          <p:spTgt spid="311417"/>
                                        </p:tgtEl>
                                        <p:attrNameLst>
                                          <p:attrName>r</p:attrName>
                                        </p:attrNameLst>
                                      </p:cBhvr>
                                    </p:animRot>
                                  </p:childTnLst>
                                </p:cTn>
                              </p:par>
                            </p:childTnLst>
                          </p:cTn>
                        </p:par>
                        <p:par>
                          <p:cTn id="62" fill="hold" nodeType="afterGroup">
                            <p:stCondLst>
                              <p:cond delay="7000"/>
                            </p:stCondLst>
                            <p:childTnLst>
                              <p:par>
                                <p:cTn id="63" presetID="22" presetClass="exit" presetSubtype="8" fill="hold" nodeType="afterEffect">
                                  <p:stCondLst>
                                    <p:cond delay="0"/>
                                  </p:stCondLst>
                                  <p:childTnLst>
                                    <p:animEffect transition="out" filter="wipe(left)">
                                      <p:cBhvr>
                                        <p:cTn id="64" dur="500"/>
                                        <p:tgtEl>
                                          <p:spTgt spid="311414"/>
                                        </p:tgtEl>
                                      </p:cBhvr>
                                    </p:animEffect>
                                    <p:set>
                                      <p:cBhvr>
                                        <p:cTn id="65" dur="1" fill="hold">
                                          <p:stCondLst>
                                            <p:cond delay="499"/>
                                          </p:stCondLst>
                                        </p:cTn>
                                        <p:tgtEl>
                                          <p:spTgt spid="311414"/>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8" presetClass="emph" presetSubtype="0" fill="hold" nodeType="clickEffect">
                                  <p:stCondLst>
                                    <p:cond delay="0"/>
                                  </p:stCondLst>
                                  <p:childTnLst>
                                    <p:animRot by="5400000">
                                      <p:cBhvr>
                                        <p:cTn id="69" dur="2000" fill="hold"/>
                                        <p:tgtEl>
                                          <p:spTgt spid="311398"/>
                                        </p:tgtEl>
                                        <p:attrNameLst>
                                          <p:attrName>r</p:attrName>
                                        </p:attrNameLst>
                                      </p:cBhvr>
                                    </p:animRot>
                                  </p:childTnLst>
                                </p:cTn>
                              </p:par>
                            </p:childTnLst>
                          </p:cTn>
                        </p:par>
                        <p:par>
                          <p:cTn id="70" fill="hold" nodeType="afterGroup">
                            <p:stCondLst>
                              <p:cond delay="2000"/>
                            </p:stCondLst>
                            <p:childTnLst>
                              <p:par>
                                <p:cTn id="71" presetID="1" presetClass="entr" presetSubtype="0" fill="hold" grpId="0" nodeType="afterEffect">
                                  <p:stCondLst>
                                    <p:cond delay="0"/>
                                  </p:stCondLst>
                                  <p:childTnLst>
                                    <p:set>
                                      <p:cBhvr>
                                        <p:cTn id="72" dur="1" fill="hold">
                                          <p:stCondLst>
                                            <p:cond delay="0"/>
                                          </p:stCondLst>
                                        </p:cTn>
                                        <p:tgtEl>
                                          <p:spTgt spid="31135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135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0" presetClass="path" presetSubtype="0" accel="50000" decel="50000" fill="hold" grpId="0" nodeType="clickEffect">
                                  <p:stCondLst>
                                    <p:cond delay="0"/>
                                  </p:stCondLst>
                                  <p:childTnLst>
                                    <p:animMotion origin="layout" path="M -6.38889E-6 5.55556E-6 L -6.38889E-6 0.01112 " pathEditMode="relative" ptsTypes="AA">
                                      <p:cBhvr>
                                        <p:cTn id="78" dur="2000" fill="hold"/>
                                        <p:tgtEl>
                                          <p:spTgt spid="311401"/>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6.38889E-6 7.40741E-6 L -6.38889E-6 -0.01135 " pathEditMode="relative" ptsTypes="AA">
                                      <p:cBhvr>
                                        <p:cTn id="80" dur="2000" fill="hold"/>
                                        <p:tgtEl>
                                          <p:spTgt spid="311402"/>
                                        </p:tgtEl>
                                        <p:attrNameLst>
                                          <p:attrName>ppt_x</p:attrName>
                                          <p:attrName>ppt_y</p:attrName>
                                        </p:attrNameLst>
                                      </p:cBhvr>
                                    </p:animMotion>
                                  </p:childTnLst>
                                </p:cTn>
                              </p:par>
                            </p:childTnLst>
                          </p:cTn>
                        </p:par>
                        <p:par>
                          <p:cTn id="81" fill="hold" nodeType="afterGroup">
                            <p:stCondLst>
                              <p:cond delay="2000"/>
                            </p:stCondLst>
                            <p:childTnLst>
                              <p:par>
                                <p:cTn id="82" presetID="22" presetClass="exit" presetSubtype="1" fill="hold" grpId="0" nodeType="afterEffect">
                                  <p:stCondLst>
                                    <p:cond delay="0"/>
                                  </p:stCondLst>
                                  <p:childTnLst>
                                    <p:animEffect transition="out" filter="wipe(up)">
                                      <p:cBhvr>
                                        <p:cTn id="83" dur="3000"/>
                                        <p:tgtEl>
                                          <p:spTgt spid="311336"/>
                                        </p:tgtEl>
                                      </p:cBhvr>
                                    </p:animEffect>
                                    <p:set>
                                      <p:cBhvr>
                                        <p:cTn id="84" dur="1" fill="hold">
                                          <p:stCondLst>
                                            <p:cond delay="2999"/>
                                          </p:stCondLst>
                                        </p:cTn>
                                        <p:tgtEl>
                                          <p:spTgt spid="311336"/>
                                        </p:tgtEl>
                                        <p:attrNameLst>
                                          <p:attrName>style.visibility</p:attrName>
                                        </p:attrNameLst>
                                      </p:cBhvr>
                                      <p:to>
                                        <p:strVal val="hidden"/>
                                      </p:to>
                                    </p:set>
                                  </p:childTnLst>
                                </p:cTn>
                              </p:par>
                              <p:par>
                                <p:cTn id="85" presetID="22" presetClass="entr" presetSubtype="2" fill="hold" grpId="0" nodeType="withEffect">
                                  <p:stCondLst>
                                    <p:cond delay="1000"/>
                                  </p:stCondLst>
                                  <p:childTnLst>
                                    <p:set>
                                      <p:cBhvr>
                                        <p:cTn id="86" dur="1" fill="hold">
                                          <p:stCondLst>
                                            <p:cond delay="0"/>
                                          </p:stCondLst>
                                        </p:cTn>
                                        <p:tgtEl>
                                          <p:spTgt spid="311349"/>
                                        </p:tgtEl>
                                        <p:attrNameLst>
                                          <p:attrName>style.visibility</p:attrName>
                                        </p:attrNameLst>
                                      </p:cBhvr>
                                      <p:to>
                                        <p:strVal val="visible"/>
                                      </p:to>
                                    </p:set>
                                    <p:animEffect transition="in" filter="wipe(right)">
                                      <p:cBhvr>
                                        <p:cTn id="87" dur="500"/>
                                        <p:tgtEl>
                                          <p:spTgt spid="311349"/>
                                        </p:tgtEl>
                                      </p:cBhvr>
                                    </p:animEffect>
                                  </p:childTnLst>
                                </p:cTn>
                              </p:par>
                              <p:par>
                                <p:cTn id="88" presetID="22" presetClass="entr" presetSubtype="1" fill="hold" grpId="0" nodeType="withEffect">
                                  <p:stCondLst>
                                    <p:cond delay="1500"/>
                                  </p:stCondLst>
                                  <p:childTnLst>
                                    <p:set>
                                      <p:cBhvr>
                                        <p:cTn id="89" dur="1" fill="hold">
                                          <p:stCondLst>
                                            <p:cond delay="0"/>
                                          </p:stCondLst>
                                        </p:cTn>
                                        <p:tgtEl>
                                          <p:spTgt spid="311413"/>
                                        </p:tgtEl>
                                        <p:attrNameLst>
                                          <p:attrName>style.visibility</p:attrName>
                                        </p:attrNameLst>
                                      </p:cBhvr>
                                      <p:to>
                                        <p:strVal val="visible"/>
                                      </p:to>
                                    </p:set>
                                    <p:animEffect transition="in" filter="wipe(up)">
                                      <p:cBhvr>
                                        <p:cTn id="90" dur="500"/>
                                        <p:tgtEl>
                                          <p:spTgt spid="311413"/>
                                        </p:tgtEl>
                                      </p:cBhvr>
                                    </p:animEffect>
                                  </p:childTnLst>
                                </p:cTn>
                              </p:par>
                              <p:par>
                                <p:cTn id="91" presetID="22" presetClass="entr" presetSubtype="1" fill="hold" grpId="0" nodeType="withEffect">
                                  <p:stCondLst>
                                    <p:cond delay="2000"/>
                                  </p:stCondLst>
                                  <p:childTnLst>
                                    <p:set>
                                      <p:cBhvr>
                                        <p:cTn id="92" dur="1" fill="hold">
                                          <p:stCondLst>
                                            <p:cond delay="0"/>
                                          </p:stCondLst>
                                        </p:cTn>
                                        <p:tgtEl>
                                          <p:spTgt spid="311341"/>
                                        </p:tgtEl>
                                        <p:attrNameLst>
                                          <p:attrName>style.visibility</p:attrName>
                                        </p:attrNameLst>
                                      </p:cBhvr>
                                      <p:to>
                                        <p:strVal val="visible"/>
                                      </p:to>
                                    </p:set>
                                    <p:animEffect transition="in" filter="wipe(up)">
                                      <p:cBhvr>
                                        <p:cTn id="93" dur="500"/>
                                        <p:tgtEl>
                                          <p:spTgt spid="311341"/>
                                        </p:tgtEl>
                                      </p:cBhvr>
                                    </p:animEffect>
                                  </p:childTnLst>
                                </p:cTn>
                              </p:par>
                              <p:par>
                                <p:cTn id="94" presetID="22" presetClass="entr" presetSubtype="1" fill="hold" grpId="0" nodeType="withEffect">
                                  <p:stCondLst>
                                    <p:cond delay="2500"/>
                                  </p:stCondLst>
                                  <p:childTnLst>
                                    <p:set>
                                      <p:cBhvr>
                                        <p:cTn id="95" dur="1" fill="hold">
                                          <p:stCondLst>
                                            <p:cond delay="0"/>
                                          </p:stCondLst>
                                        </p:cTn>
                                        <p:tgtEl>
                                          <p:spTgt spid="311340"/>
                                        </p:tgtEl>
                                        <p:attrNameLst>
                                          <p:attrName>style.visibility</p:attrName>
                                        </p:attrNameLst>
                                      </p:cBhvr>
                                      <p:to>
                                        <p:strVal val="visible"/>
                                      </p:to>
                                    </p:set>
                                    <p:animEffect transition="in" filter="wipe(up)">
                                      <p:cBhvr>
                                        <p:cTn id="96" dur="500"/>
                                        <p:tgtEl>
                                          <p:spTgt spid="311340"/>
                                        </p:tgtEl>
                                      </p:cBhvr>
                                    </p:animEffect>
                                  </p:childTnLst>
                                </p:cTn>
                              </p:par>
                            </p:childTnLst>
                          </p:cTn>
                        </p:par>
                        <p:par>
                          <p:cTn id="97" fill="hold" nodeType="afterGroup">
                            <p:stCondLst>
                              <p:cond delay="5000"/>
                            </p:stCondLst>
                            <p:childTnLst>
                              <p:par>
                                <p:cTn id="98" presetID="1" presetClass="entr" presetSubtype="0" fill="hold" grpId="0" nodeType="afterEffect">
                                  <p:stCondLst>
                                    <p:cond delay="100"/>
                                  </p:stCondLst>
                                  <p:childTnLst>
                                    <p:set>
                                      <p:cBhvr>
                                        <p:cTn id="99" dur="1" fill="hold">
                                          <p:stCondLst>
                                            <p:cond delay="0"/>
                                          </p:stCondLst>
                                        </p:cTn>
                                        <p:tgtEl>
                                          <p:spTgt spid="311342"/>
                                        </p:tgtEl>
                                        <p:attrNameLst>
                                          <p:attrName>style.visibility</p:attrName>
                                        </p:attrNameLst>
                                      </p:cBhvr>
                                      <p:to>
                                        <p:strVal val="visible"/>
                                      </p:to>
                                    </p:set>
                                  </p:childTnLst>
                                </p:cTn>
                              </p:par>
                            </p:childTnLst>
                          </p:cTn>
                        </p:par>
                        <p:par>
                          <p:cTn id="100" fill="hold" nodeType="afterGroup">
                            <p:stCondLst>
                              <p:cond delay="5100"/>
                            </p:stCondLst>
                            <p:childTnLst>
                              <p:par>
                                <p:cTn id="101" presetID="1" presetClass="entr" presetSubtype="0" fill="hold" grpId="0" nodeType="afterEffect">
                                  <p:stCondLst>
                                    <p:cond delay="100"/>
                                  </p:stCondLst>
                                  <p:childTnLst>
                                    <p:set>
                                      <p:cBhvr>
                                        <p:cTn id="102" dur="1" fill="hold">
                                          <p:stCondLst>
                                            <p:cond delay="0"/>
                                          </p:stCondLst>
                                        </p:cTn>
                                        <p:tgtEl>
                                          <p:spTgt spid="311343"/>
                                        </p:tgtEl>
                                        <p:attrNameLst>
                                          <p:attrName>style.visibility</p:attrName>
                                        </p:attrNameLst>
                                      </p:cBhvr>
                                      <p:to>
                                        <p:strVal val="visible"/>
                                      </p:to>
                                    </p:set>
                                  </p:childTnLst>
                                </p:cTn>
                              </p:par>
                            </p:childTnLst>
                          </p:cTn>
                        </p:par>
                        <p:par>
                          <p:cTn id="103" fill="hold" nodeType="afterGroup">
                            <p:stCondLst>
                              <p:cond delay="5200"/>
                            </p:stCondLst>
                            <p:childTnLst>
                              <p:par>
                                <p:cTn id="104" presetID="1" presetClass="entr" presetSubtype="0" fill="hold" grpId="0" nodeType="afterEffect">
                                  <p:stCondLst>
                                    <p:cond delay="100"/>
                                  </p:stCondLst>
                                  <p:childTnLst>
                                    <p:set>
                                      <p:cBhvr>
                                        <p:cTn id="105" dur="1" fill="hold">
                                          <p:stCondLst>
                                            <p:cond delay="0"/>
                                          </p:stCondLst>
                                        </p:cTn>
                                        <p:tgtEl>
                                          <p:spTgt spid="311344"/>
                                        </p:tgtEl>
                                        <p:attrNameLst>
                                          <p:attrName>style.visibility</p:attrName>
                                        </p:attrNameLst>
                                      </p:cBhvr>
                                      <p:to>
                                        <p:strVal val="visible"/>
                                      </p:to>
                                    </p:set>
                                  </p:childTnLst>
                                </p:cTn>
                              </p:par>
                            </p:childTnLst>
                          </p:cTn>
                        </p:par>
                        <p:par>
                          <p:cTn id="106" fill="hold" nodeType="afterGroup">
                            <p:stCondLst>
                              <p:cond delay="5300"/>
                            </p:stCondLst>
                            <p:childTnLst>
                              <p:par>
                                <p:cTn id="107" presetID="1" presetClass="entr" presetSubtype="0" fill="hold" grpId="0" nodeType="afterEffect">
                                  <p:stCondLst>
                                    <p:cond delay="100"/>
                                  </p:stCondLst>
                                  <p:childTnLst>
                                    <p:set>
                                      <p:cBhvr>
                                        <p:cTn id="108" dur="1" fill="hold">
                                          <p:stCondLst>
                                            <p:cond delay="0"/>
                                          </p:stCondLst>
                                        </p:cTn>
                                        <p:tgtEl>
                                          <p:spTgt spid="311345"/>
                                        </p:tgtEl>
                                        <p:attrNameLst>
                                          <p:attrName>style.visibility</p:attrName>
                                        </p:attrNameLst>
                                      </p:cBhvr>
                                      <p:to>
                                        <p:strVal val="visible"/>
                                      </p:to>
                                    </p:set>
                                  </p:childTnLst>
                                </p:cTn>
                              </p:par>
                            </p:childTnLst>
                          </p:cTn>
                        </p:par>
                        <p:par>
                          <p:cTn id="109" fill="hold" nodeType="afterGroup">
                            <p:stCondLst>
                              <p:cond delay="5400"/>
                            </p:stCondLst>
                            <p:childTnLst>
                              <p:par>
                                <p:cTn id="110" presetID="1" presetClass="entr" presetSubtype="0" fill="hold" grpId="0" nodeType="afterEffect">
                                  <p:stCondLst>
                                    <p:cond delay="100"/>
                                  </p:stCondLst>
                                  <p:childTnLst>
                                    <p:set>
                                      <p:cBhvr>
                                        <p:cTn id="111" dur="1" fill="hold">
                                          <p:stCondLst>
                                            <p:cond delay="0"/>
                                          </p:stCondLst>
                                        </p:cTn>
                                        <p:tgtEl>
                                          <p:spTgt spid="311346"/>
                                        </p:tgtEl>
                                        <p:attrNameLst>
                                          <p:attrName>style.visibility</p:attrName>
                                        </p:attrNameLst>
                                      </p:cBhvr>
                                      <p:to>
                                        <p:strVal val="visible"/>
                                      </p:to>
                                    </p:set>
                                  </p:childTnLst>
                                </p:cTn>
                              </p:par>
                            </p:childTnLst>
                          </p:cTn>
                        </p:par>
                        <p:par>
                          <p:cTn id="112" fill="hold" nodeType="afterGroup">
                            <p:stCondLst>
                              <p:cond delay="5500"/>
                            </p:stCondLst>
                            <p:childTnLst>
                              <p:par>
                                <p:cTn id="113" presetID="1" presetClass="entr" presetSubtype="0" fill="hold" grpId="0" nodeType="afterEffect">
                                  <p:stCondLst>
                                    <p:cond delay="100"/>
                                  </p:stCondLst>
                                  <p:childTnLst>
                                    <p:set>
                                      <p:cBhvr>
                                        <p:cTn id="114" dur="1" fill="hold">
                                          <p:stCondLst>
                                            <p:cond delay="0"/>
                                          </p:stCondLst>
                                        </p:cTn>
                                        <p:tgtEl>
                                          <p:spTgt spid="311347"/>
                                        </p:tgtEl>
                                        <p:attrNameLst>
                                          <p:attrName>style.visibility</p:attrName>
                                        </p:attrNameLst>
                                      </p:cBhvr>
                                      <p:to>
                                        <p:strVal val="visible"/>
                                      </p:to>
                                    </p:set>
                                  </p:childTnLst>
                                </p:cTn>
                              </p:par>
                            </p:childTnLst>
                          </p:cTn>
                        </p:par>
                        <p:par>
                          <p:cTn id="115" fill="hold" nodeType="afterGroup">
                            <p:stCondLst>
                              <p:cond delay="5600"/>
                            </p:stCondLst>
                            <p:childTnLst>
                              <p:par>
                                <p:cTn id="116" presetID="1" presetClass="entr" presetSubtype="0" fill="hold" grpId="0" nodeType="afterEffect">
                                  <p:stCondLst>
                                    <p:cond delay="100"/>
                                  </p:stCondLst>
                                  <p:childTnLst>
                                    <p:set>
                                      <p:cBhvr>
                                        <p:cTn id="117" dur="1" fill="hold">
                                          <p:stCondLst>
                                            <p:cond delay="0"/>
                                          </p:stCondLst>
                                        </p:cTn>
                                        <p:tgtEl>
                                          <p:spTgt spid="311360"/>
                                        </p:tgtEl>
                                        <p:attrNameLst>
                                          <p:attrName>style.visibility</p:attrName>
                                        </p:attrNameLst>
                                      </p:cBhvr>
                                      <p:to>
                                        <p:strVal val="visible"/>
                                      </p:to>
                                    </p:set>
                                  </p:childTnLst>
                                </p:cTn>
                              </p:par>
                            </p:childTnLst>
                          </p:cTn>
                        </p:par>
                        <p:par>
                          <p:cTn id="118" fill="hold" nodeType="afterGroup">
                            <p:stCondLst>
                              <p:cond delay="5700"/>
                            </p:stCondLst>
                            <p:childTnLst>
                              <p:par>
                                <p:cTn id="119" presetID="1" presetClass="entr" presetSubtype="0" fill="hold" grpId="0" nodeType="afterEffect">
                                  <p:stCondLst>
                                    <p:cond delay="100"/>
                                  </p:stCondLst>
                                  <p:childTnLst>
                                    <p:set>
                                      <p:cBhvr>
                                        <p:cTn id="120" dur="1" fill="hold">
                                          <p:stCondLst>
                                            <p:cond delay="0"/>
                                          </p:stCondLst>
                                        </p:cTn>
                                        <p:tgtEl>
                                          <p:spTgt spid="311361"/>
                                        </p:tgtEl>
                                        <p:attrNameLst>
                                          <p:attrName>style.visibility</p:attrName>
                                        </p:attrNameLst>
                                      </p:cBhvr>
                                      <p:to>
                                        <p:strVal val="visible"/>
                                      </p:to>
                                    </p:set>
                                  </p:childTnLst>
                                </p:cTn>
                              </p:par>
                            </p:childTnLst>
                          </p:cTn>
                        </p:par>
                        <p:par>
                          <p:cTn id="121" fill="hold" nodeType="afterGroup">
                            <p:stCondLst>
                              <p:cond delay="5800"/>
                            </p:stCondLst>
                            <p:childTnLst>
                              <p:par>
                                <p:cTn id="122" presetID="1" presetClass="entr" presetSubtype="0" fill="hold" grpId="0" nodeType="afterEffect">
                                  <p:stCondLst>
                                    <p:cond delay="100"/>
                                  </p:stCondLst>
                                  <p:childTnLst>
                                    <p:set>
                                      <p:cBhvr>
                                        <p:cTn id="123" dur="1" fill="hold">
                                          <p:stCondLst>
                                            <p:cond delay="0"/>
                                          </p:stCondLst>
                                        </p:cTn>
                                        <p:tgtEl>
                                          <p:spTgt spid="311362"/>
                                        </p:tgtEl>
                                        <p:attrNameLst>
                                          <p:attrName>style.visibility</p:attrName>
                                        </p:attrNameLst>
                                      </p:cBhvr>
                                      <p:to>
                                        <p:strVal val="visible"/>
                                      </p:to>
                                    </p:set>
                                  </p:childTnLst>
                                </p:cTn>
                              </p:par>
                            </p:childTnLst>
                          </p:cTn>
                        </p:par>
                        <p:par>
                          <p:cTn id="124" fill="hold" nodeType="afterGroup">
                            <p:stCondLst>
                              <p:cond delay="5900"/>
                            </p:stCondLst>
                            <p:childTnLst>
                              <p:par>
                                <p:cTn id="125" presetID="1" presetClass="entr" presetSubtype="0" fill="hold" grpId="0" nodeType="afterEffect">
                                  <p:stCondLst>
                                    <p:cond delay="100"/>
                                  </p:stCondLst>
                                  <p:childTnLst>
                                    <p:set>
                                      <p:cBhvr>
                                        <p:cTn id="126" dur="1" fill="hold">
                                          <p:stCondLst>
                                            <p:cond delay="0"/>
                                          </p:stCondLst>
                                        </p:cTn>
                                        <p:tgtEl>
                                          <p:spTgt spid="311363"/>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0" presetClass="path" presetSubtype="0" accel="50000" decel="50000" fill="hold" grpId="0" nodeType="clickEffect">
                                  <p:stCondLst>
                                    <p:cond delay="0"/>
                                  </p:stCondLst>
                                  <p:childTnLst>
                                    <p:animMotion origin="layout" path="M 2.77778E-7 -2.77556E-17 L 2.77778E-7 0.16644 " pathEditMode="relative" ptsTypes="AA">
                                      <p:cBhvr>
                                        <p:cTn id="130" dur="10000" fill="hold"/>
                                        <p:tgtEl>
                                          <p:spTgt spid="311303"/>
                                        </p:tgtEl>
                                        <p:attrNameLst>
                                          <p:attrName>ppt_x</p:attrName>
                                          <p:attrName>ppt_y</p:attrName>
                                        </p:attrNameLst>
                                      </p:cBhvr>
                                    </p:animMotion>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nodeType="clickEffect">
                                  <p:stCondLst>
                                    <p:cond delay="0"/>
                                  </p:stCondLst>
                                  <p:childTnLst>
                                    <p:set>
                                      <p:cBhvr>
                                        <p:cTn id="134" dur="1" fill="hold">
                                          <p:stCondLst>
                                            <p:cond delay="0"/>
                                          </p:stCondLst>
                                        </p:cTn>
                                        <p:tgtEl>
                                          <p:spTgt spid="311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3" grpId="0" animBg="1"/>
      <p:bldP spid="311314" grpId="0" animBg="1"/>
      <p:bldP spid="311315" grpId="0" animBg="1"/>
      <p:bldP spid="311320" grpId="0" animBg="1"/>
      <p:bldP spid="311321" grpId="0"/>
      <p:bldP spid="311330" grpId="0" animBg="1"/>
      <p:bldP spid="311331" grpId="0" animBg="1"/>
      <p:bldP spid="311332" grpId="0" animBg="1"/>
      <p:bldP spid="311333" grpId="0" animBg="1"/>
      <p:bldP spid="311334" grpId="0" animBg="1"/>
      <p:bldP spid="311335" grpId="0" animBg="1"/>
      <p:bldP spid="311336" grpId="0" animBg="1"/>
      <p:bldP spid="311340" grpId="0" animBg="1"/>
      <p:bldP spid="311341" grpId="0" animBg="1"/>
      <p:bldP spid="311342" grpId="0" animBg="1"/>
      <p:bldP spid="311343" grpId="0" animBg="1"/>
      <p:bldP spid="311344" grpId="0" animBg="1"/>
      <p:bldP spid="311345" grpId="0" animBg="1"/>
      <p:bldP spid="311346" grpId="0" animBg="1"/>
      <p:bldP spid="311347" grpId="0" animBg="1"/>
      <p:bldP spid="311349" grpId="0" animBg="1"/>
      <p:bldP spid="311351" grpId="0" animBg="1"/>
      <p:bldP spid="311352" grpId="0"/>
      <p:bldP spid="311356" grpId="0" animBg="1"/>
      <p:bldP spid="311357" grpId="0" animBg="1"/>
      <p:bldP spid="311358" grpId="0" animBg="1"/>
      <p:bldP spid="311359" grpId="0" animBg="1"/>
      <p:bldP spid="311360" grpId="0" animBg="1"/>
      <p:bldP spid="311361" grpId="0" animBg="1"/>
      <p:bldP spid="311362" grpId="0" animBg="1"/>
      <p:bldP spid="311363" grpId="0" animBg="1"/>
      <p:bldP spid="311382" grpId="0" animBg="1"/>
      <p:bldP spid="311383" grpId="0" animBg="1"/>
      <p:bldP spid="311401" grpId="0" animBg="1"/>
      <p:bldP spid="311402" grpId="0" animBg="1"/>
      <p:bldP spid="3114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992188" y="885825"/>
            <a:ext cx="8151812" cy="576263"/>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1" hangingPunct="1"/>
            <a:r>
              <a:rPr lang="de-DE" altLang="cs-CZ" smtClean="0"/>
              <a:t>Hydrodynamic focussing in the cuvette</a:t>
            </a:r>
            <a:endParaRPr lang="en-GB" altLang="cs-CZ" smtClean="0"/>
          </a:p>
        </p:txBody>
      </p:sp>
      <p:grpSp>
        <p:nvGrpSpPr>
          <p:cNvPr id="66563" name="Group 3"/>
          <p:cNvGrpSpPr>
            <a:grpSpLocks/>
          </p:cNvGrpSpPr>
          <p:nvPr/>
        </p:nvGrpSpPr>
        <p:grpSpPr bwMode="auto">
          <a:xfrm>
            <a:off x="1503363" y="1665288"/>
            <a:ext cx="2336800" cy="4338637"/>
            <a:chOff x="416" y="1040"/>
            <a:chExt cx="1656" cy="2733"/>
          </a:xfrm>
        </p:grpSpPr>
        <p:sp>
          <p:nvSpPr>
            <p:cNvPr id="66626" name="Freeform 4"/>
            <p:cNvSpPr>
              <a:spLocks/>
            </p:cNvSpPr>
            <p:nvPr/>
          </p:nvSpPr>
          <p:spPr bwMode="auto">
            <a:xfrm rot="10800000">
              <a:off x="418" y="1464"/>
              <a:ext cx="1537" cy="2309"/>
            </a:xfrm>
            <a:custGeom>
              <a:avLst/>
              <a:gdLst>
                <a:gd name="T0" fmla="*/ 618 w 1419"/>
                <a:gd name="T1" fmla="*/ 0 h 2309"/>
                <a:gd name="T2" fmla="*/ 1876 w 1419"/>
                <a:gd name="T3" fmla="*/ 0 h 2309"/>
                <a:gd name="T4" fmla="*/ 1876 w 1419"/>
                <a:gd name="T5" fmla="*/ 888 h 2309"/>
                <a:gd name="T6" fmla="*/ 2480 w 1419"/>
                <a:gd name="T7" fmla="*/ 2308 h 2309"/>
                <a:gd name="T8" fmla="*/ 0 w 1419"/>
                <a:gd name="T9" fmla="*/ 2308 h 2309"/>
                <a:gd name="T10" fmla="*/ 618 w 1419"/>
                <a:gd name="T11" fmla="*/ 888 h 2309"/>
                <a:gd name="T12" fmla="*/ 618 w 1419"/>
                <a:gd name="T13" fmla="*/ 0 h 2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9" h="2309">
                  <a:moveTo>
                    <a:pt x="354" y="0"/>
                  </a:moveTo>
                  <a:lnTo>
                    <a:pt x="1072" y="0"/>
                  </a:lnTo>
                  <a:lnTo>
                    <a:pt x="1072" y="888"/>
                  </a:lnTo>
                  <a:lnTo>
                    <a:pt x="1418" y="2308"/>
                  </a:lnTo>
                  <a:lnTo>
                    <a:pt x="0" y="2308"/>
                  </a:lnTo>
                  <a:lnTo>
                    <a:pt x="354" y="888"/>
                  </a:lnTo>
                  <a:lnTo>
                    <a:pt x="354"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7" name="Freeform 5"/>
            <p:cNvSpPr>
              <a:spLocks/>
            </p:cNvSpPr>
            <p:nvPr/>
          </p:nvSpPr>
          <p:spPr bwMode="auto">
            <a:xfrm rot="10800000">
              <a:off x="956" y="1451"/>
              <a:ext cx="451" cy="641"/>
            </a:xfrm>
            <a:custGeom>
              <a:avLst/>
              <a:gdLst>
                <a:gd name="T0" fmla="*/ 0 w 416"/>
                <a:gd name="T1" fmla="*/ 640 h 641"/>
                <a:gd name="T2" fmla="*/ 326 w 416"/>
                <a:gd name="T3" fmla="*/ 0 h 641"/>
                <a:gd name="T4" fmla="*/ 402 w 416"/>
                <a:gd name="T5" fmla="*/ 4 h 641"/>
                <a:gd name="T6" fmla="*/ 731 w 416"/>
                <a:gd name="T7" fmla="*/ 640 h 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6" h="641">
                  <a:moveTo>
                    <a:pt x="0" y="640"/>
                  </a:moveTo>
                  <a:lnTo>
                    <a:pt x="185" y="0"/>
                  </a:lnTo>
                  <a:lnTo>
                    <a:pt x="228" y="4"/>
                  </a:lnTo>
                  <a:lnTo>
                    <a:pt x="415" y="640"/>
                  </a:lnTo>
                </a:path>
              </a:pathLst>
            </a:custGeom>
            <a:gradFill rotWithShape="0">
              <a:gsLst>
                <a:gs pos="0">
                  <a:srgbClr val="0000FF"/>
                </a:gs>
                <a:gs pos="50000">
                  <a:srgbClr val="7F7FFF"/>
                </a:gs>
                <a:gs pos="100000">
                  <a:srgbClr val="0000FF"/>
                </a:gs>
              </a:gsLst>
              <a:lin ang="0" scaled="1"/>
            </a:gradFill>
            <a:ln w="12700" cap="rnd"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8" name="Rectangle 6"/>
            <p:cNvSpPr>
              <a:spLocks noChangeArrowheads="1"/>
            </p:cNvSpPr>
            <p:nvPr/>
          </p:nvSpPr>
          <p:spPr bwMode="auto">
            <a:xfrm rot="10800000">
              <a:off x="1161" y="2090"/>
              <a:ext cx="50" cy="1676"/>
            </a:xfrm>
            <a:prstGeom prst="rect">
              <a:avLst/>
            </a:pr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29" name="Freeform 7"/>
            <p:cNvSpPr>
              <a:spLocks/>
            </p:cNvSpPr>
            <p:nvPr/>
          </p:nvSpPr>
          <p:spPr bwMode="auto">
            <a:xfrm rot="10800000">
              <a:off x="416" y="1468"/>
              <a:ext cx="378" cy="1409"/>
            </a:xfrm>
            <a:custGeom>
              <a:avLst/>
              <a:gdLst>
                <a:gd name="T0" fmla="*/ 0 w 349"/>
                <a:gd name="T1" fmla="*/ 0 h 1409"/>
                <a:gd name="T2" fmla="*/ 609 w 349"/>
                <a:gd name="T3" fmla="*/ 1408 h 1409"/>
                <a:gd name="T4" fmla="*/ 0 60000 65536"/>
                <a:gd name="T5" fmla="*/ 0 60000 65536"/>
              </a:gdLst>
              <a:ahLst/>
              <a:cxnLst>
                <a:cxn ang="T4">
                  <a:pos x="T0" y="T1"/>
                </a:cxn>
                <a:cxn ang="T5">
                  <a:pos x="T2" y="T3"/>
                </a:cxn>
              </a:cxnLst>
              <a:rect l="0" t="0" r="r" b="b"/>
              <a:pathLst>
                <a:path w="349" h="1409">
                  <a:moveTo>
                    <a:pt x="0" y="0"/>
                  </a:moveTo>
                  <a:lnTo>
                    <a:pt x="348" y="1408"/>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0" name="Freeform 8"/>
            <p:cNvSpPr>
              <a:spLocks/>
            </p:cNvSpPr>
            <p:nvPr/>
          </p:nvSpPr>
          <p:spPr bwMode="auto">
            <a:xfrm rot="10800000">
              <a:off x="1571" y="1460"/>
              <a:ext cx="379" cy="1421"/>
            </a:xfrm>
            <a:custGeom>
              <a:avLst/>
              <a:gdLst>
                <a:gd name="T0" fmla="*/ 610 w 350"/>
                <a:gd name="T1" fmla="*/ 0 h 1421"/>
                <a:gd name="T2" fmla="*/ 0 w 350"/>
                <a:gd name="T3" fmla="*/ 1420 h 1421"/>
                <a:gd name="T4" fmla="*/ 0 60000 65536"/>
                <a:gd name="T5" fmla="*/ 0 60000 65536"/>
              </a:gdLst>
              <a:ahLst/>
              <a:cxnLst>
                <a:cxn ang="T4">
                  <a:pos x="T0" y="T1"/>
                </a:cxn>
                <a:cxn ang="T5">
                  <a:pos x="T2" y="T3"/>
                </a:cxn>
              </a:cxnLst>
              <a:rect l="0" t="0" r="r" b="b"/>
              <a:pathLst>
                <a:path w="350" h="1421">
                  <a:moveTo>
                    <a:pt x="349" y="0"/>
                  </a:moveTo>
                  <a:lnTo>
                    <a:pt x="0" y="1420"/>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1" name="Line 9"/>
            <p:cNvSpPr>
              <a:spLocks noChangeShapeType="1"/>
            </p:cNvSpPr>
            <p:nvPr/>
          </p:nvSpPr>
          <p:spPr bwMode="auto">
            <a:xfrm rot="10800000" flipV="1">
              <a:off x="1647" y="1417"/>
              <a:ext cx="2" cy="323"/>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2" name="Line 10"/>
            <p:cNvSpPr>
              <a:spLocks noChangeShapeType="1"/>
            </p:cNvSpPr>
            <p:nvPr/>
          </p:nvSpPr>
          <p:spPr bwMode="auto">
            <a:xfrm rot="10800000" flipV="1">
              <a:off x="710" y="1417"/>
              <a:ext cx="0" cy="347"/>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3" name="Oval 11"/>
            <p:cNvSpPr>
              <a:spLocks noChangeArrowheads="1"/>
            </p:cNvSpPr>
            <p:nvPr/>
          </p:nvSpPr>
          <p:spPr bwMode="auto">
            <a:xfrm rot="10800000">
              <a:off x="1165" y="2194"/>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nvGrpSpPr>
            <p:cNvPr id="66634" name="Group 12"/>
            <p:cNvGrpSpPr>
              <a:grpSpLocks/>
            </p:cNvGrpSpPr>
            <p:nvPr/>
          </p:nvGrpSpPr>
          <p:grpSpPr bwMode="auto">
            <a:xfrm rot="10800000">
              <a:off x="1028" y="1484"/>
              <a:ext cx="294" cy="2200"/>
              <a:chOff x="1679" y="1263"/>
              <a:chExt cx="272" cy="2200"/>
            </a:xfrm>
          </p:grpSpPr>
          <p:sp>
            <p:nvSpPr>
              <p:cNvPr id="66642" name="Oval 13"/>
              <p:cNvSpPr>
                <a:spLocks noChangeArrowheads="1"/>
              </p:cNvSpPr>
              <p:nvPr/>
            </p:nvSpPr>
            <p:spPr bwMode="auto">
              <a:xfrm>
                <a:off x="1780" y="2917"/>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3" name="Oval 14"/>
              <p:cNvSpPr>
                <a:spLocks noChangeArrowheads="1"/>
              </p:cNvSpPr>
              <p:nvPr/>
            </p:nvSpPr>
            <p:spPr bwMode="auto">
              <a:xfrm>
                <a:off x="1819" y="296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4" name="Oval 15"/>
              <p:cNvSpPr>
                <a:spLocks noChangeArrowheads="1"/>
              </p:cNvSpPr>
              <p:nvPr/>
            </p:nvSpPr>
            <p:spPr bwMode="auto">
              <a:xfrm>
                <a:off x="1793" y="303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5" name="Oval 16"/>
              <p:cNvSpPr>
                <a:spLocks noChangeArrowheads="1"/>
              </p:cNvSpPr>
              <p:nvPr/>
            </p:nvSpPr>
            <p:spPr bwMode="auto">
              <a:xfrm>
                <a:off x="1851" y="304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6" name="Oval 17"/>
              <p:cNvSpPr>
                <a:spLocks noChangeArrowheads="1"/>
              </p:cNvSpPr>
              <p:nvPr/>
            </p:nvSpPr>
            <p:spPr bwMode="auto">
              <a:xfrm>
                <a:off x="1743" y="309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7" name="Oval 18"/>
              <p:cNvSpPr>
                <a:spLocks noChangeArrowheads="1"/>
              </p:cNvSpPr>
              <p:nvPr/>
            </p:nvSpPr>
            <p:spPr bwMode="auto">
              <a:xfrm>
                <a:off x="1805" y="3125"/>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8" name="Oval 19"/>
              <p:cNvSpPr>
                <a:spLocks noChangeArrowheads="1"/>
              </p:cNvSpPr>
              <p:nvPr/>
            </p:nvSpPr>
            <p:spPr bwMode="auto">
              <a:xfrm>
                <a:off x="1871" y="315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49" name="Oval 20"/>
              <p:cNvSpPr>
                <a:spLocks noChangeArrowheads="1"/>
              </p:cNvSpPr>
              <p:nvPr/>
            </p:nvSpPr>
            <p:spPr bwMode="auto">
              <a:xfrm>
                <a:off x="1892" y="3253"/>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0" name="Oval 21"/>
              <p:cNvSpPr>
                <a:spLocks noChangeArrowheads="1"/>
              </p:cNvSpPr>
              <p:nvPr/>
            </p:nvSpPr>
            <p:spPr bwMode="auto">
              <a:xfrm>
                <a:off x="1901" y="3317"/>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1" name="Oval 22"/>
              <p:cNvSpPr>
                <a:spLocks noChangeArrowheads="1"/>
              </p:cNvSpPr>
              <p:nvPr/>
            </p:nvSpPr>
            <p:spPr bwMode="auto">
              <a:xfrm>
                <a:off x="1923" y="339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2" name="Oval 23"/>
              <p:cNvSpPr>
                <a:spLocks noChangeArrowheads="1"/>
              </p:cNvSpPr>
              <p:nvPr/>
            </p:nvSpPr>
            <p:spPr bwMode="auto">
              <a:xfrm>
                <a:off x="1864" y="342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3" name="Oval 24"/>
              <p:cNvSpPr>
                <a:spLocks noChangeArrowheads="1"/>
              </p:cNvSpPr>
              <p:nvPr/>
            </p:nvSpPr>
            <p:spPr bwMode="auto">
              <a:xfrm>
                <a:off x="1743" y="335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4" name="Oval 25"/>
              <p:cNvSpPr>
                <a:spLocks noChangeArrowheads="1"/>
              </p:cNvSpPr>
              <p:nvPr/>
            </p:nvSpPr>
            <p:spPr bwMode="auto">
              <a:xfrm>
                <a:off x="1702" y="3295"/>
                <a:ext cx="29"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5" name="Oval 26"/>
              <p:cNvSpPr>
                <a:spLocks noChangeArrowheads="1"/>
              </p:cNvSpPr>
              <p:nvPr/>
            </p:nvSpPr>
            <p:spPr bwMode="auto">
              <a:xfrm>
                <a:off x="1745" y="323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6" name="Oval 27"/>
              <p:cNvSpPr>
                <a:spLocks noChangeArrowheads="1"/>
              </p:cNvSpPr>
              <p:nvPr/>
            </p:nvSpPr>
            <p:spPr bwMode="auto">
              <a:xfrm>
                <a:off x="1679" y="342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7" name="Oval 28"/>
              <p:cNvSpPr>
                <a:spLocks noChangeArrowheads="1"/>
              </p:cNvSpPr>
              <p:nvPr/>
            </p:nvSpPr>
            <p:spPr bwMode="auto">
              <a:xfrm>
                <a:off x="1795" y="2537"/>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8" name="Oval 29"/>
              <p:cNvSpPr>
                <a:spLocks noChangeArrowheads="1"/>
              </p:cNvSpPr>
              <p:nvPr/>
            </p:nvSpPr>
            <p:spPr bwMode="auto">
              <a:xfrm>
                <a:off x="1795" y="235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59" name="Oval 30"/>
              <p:cNvSpPr>
                <a:spLocks noChangeArrowheads="1"/>
              </p:cNvSpPr>
              <p:nvPr/>
            </p:nvSpPr>
            <p:spPr bwMode="auto">
              <a:xfrm>
                <a:off x="1795" y="217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0" name="Oval 31"/>
              <p:cNvSpPr>
                <a:spLocks noChangeArrowheads="1"/>
              </p:cNvSpPr>
              <p:nvPr/>
            </p:nvSpPr>
            <p:spPr bwMode="auto">
              <a:xfrm>
                <a:off x="1795" y="1991"/>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1" name="Oval 32"/>
              <p:cNvSpPr>
                <a:spLocks noChangeArrowheads="1"/>
              </p:cNvSpPr>
              <p:nvPr/>
            </p:nvSpPr>
            <p:spPr bwMode="auto">
              <a:xfrm>
                <a:off x="1795" y="1809"/>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2" name="Oval 33"/>
              <p:cNvSpPr>
                <a:spLocks noChangeArrowheads="1"/>
              </p:cNvSpPr>
              <p:nvPr/>
            </p:nvSpPr>
            <p:spPr bwMode="auto">
              <a:xfrm>
                <a:off x="1795" y="1627"/>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3" name="Oval 34"/>
              <p:cNvSpPr>
                <a:spLocks noChangeArrowheads="1"/>
              </p:cNvSpPr>
              <p:nvPr/>
            </p:nvSpPr>
            <p:spPr bwMode="auto">
              <a:xfrm>
                <a:off x="1795" y="1445"/>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64" name="Oval 35"/>
              <p:cNvSpPr>
                <a:spLocks noChangeArrowheads="1"/>
              </p:cNvSpPr>
              <p:nvPr/>
            </p:nvSpPr>
            <p:spPr bwMode="auto">
              <a:xfrm>
                <a:off x="1795" y="1263"/>
                <a:ext cx="28"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grpSp>
        <p:sp>
          <p:nvSpPr>
            <p:cNvPr id="66635" name="Oval 36"/>
            <p:cNvSpPr>
              <a:spLocks noChangeArrowheads="1"/>
            </p:cNvSpPr>
            <p:nvPr/>
          </p:nvSpPr>
          <p:spPr bwMode="auto">
            <a:xfrm rot="10800000">
              <a:off x="1165" y="2078"/>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36" name="Line 37"/>
            <p:cNvSpPr>
              <a:spLocks noChangeShapeType="1"/>
            </p:cNvSpPr>
            <p:nvPr/>
          </p:nvSpPr>
          <p:spPr bwMode="auto">
            <a:xfrm rot="10800000" flipV="1">
              <a:off x="1180" y="1273"/>
              <a:ext cx="0" cy="347"/>
            </a:xfrm>
            <a:prstGeom prst="line">
              <a:avLst/>
            </a:prstGeom>
            <a:noFill/>
            <a:ln w="25400">
              <a:solidFill>
                <a:srgbClr val="FF0000"/>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37" name="Line 38"/>
            <p:cNvSpPr>
              <a:spLocks noChangeShapeType="1"/>
            </p:cNvSpPr>
            <p:nvPr/>
          </p:nvSpPr>
          <p:spPr bwMode="auto">
            <a:xfrm rot="10800000">
              <a:off x="1172" y="2087"/>
              <a:ext cx="27"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8" name="Line 39"/>
            <p:cNvSpPr>
              <a:spLocks noChangeShapeType="1"/>
            </p:cNvSpPr>
            <p:nvPr/>
          </p:nvSpPr>
          <p:spPr bwMode="auto">
            <a:xfrm>
              <a:off x="792"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39" name="Line 40"/>
            <p:cNvSpPr>
              <a:spLocks noChangeShapeType="1"/>
            </p:cNvSpPr>
            <p:nvPr/>
          </p:nvSpPr>
          <p:spPr bwMode="auto">
            <a:xfrm>
              <a:off x="1363"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40" name="Text Box 41"/>
            <p:cNvSpPr txBox="1">
              <a:spLocks noChangeArrowheads="1"/>
            </p:cNvSpPr>
            <p:nvPr/>
          </p:nvSpPr>
          <p:spPr bwMode="auto">
            <a:xfrm>
              <a:off x="1551" y="1191"/>
              <a:ext cx="5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Sheath</a:t>
              </a:r>
              <a:endParaRPr lang="en-GB" altLang="cs-CZ" sz="1600">
                <a:latin typeface="Frutiger 45 Light" pitchFamily="34" charset="0"/>
              </a:endParaRPr>
            </a:p>
          </p:txBody>
        </p:sp>
        <p:sp>
          <p:nvSpPr>
            <p:cNvPr id="66641" name="Text Box 42"/>
            <p:cNvSpPr txBox="1">
              <a:spLocks noChangeArrowheads="1"/>
            </p:cNvSpPr>
            <p:nvPr/>
          </p:nvSpPr>
          <p:spPr bwMode="auto">
            <a:xfrm>
              <a:off x="938" y="1040"/>
              <a:ext cx="5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Sample</a:t>
              </a:r>
              <a:endParaRPr lang="en-GB" altLang="cs-CZ" sz="1600">
                <a:latin typeface="Frutiger 45 Light" pitchFamily="34" charset="0"/>
              </a:endParaRPr>
            </a:p>
          </p:txBody>
        </p:sp>
      </p:grpSp>
      <p:grpSp>
        <p:nvGrpSpPr>
          <p:cNvPr id="66564" name="Group 43"/>
          <p:cNvGrpSpPr>
            <a:grpSpLocks/>
          </p:cNvGrpSpPr>
          <p:nvPr/>
        </p:nvGrpSpPr>
        <p:grpSpPr bwMode="auto">
          <a:xfrm>
            <a:off x="6288088" y="1582738"/>
            <a:ext cx="2289175" cy="4379912"/>
            <a:chOff x="4474" y="1015"/>
            <a:chExt cx="1622" cy="2759"/>
          </a:xfrm>
        </p:grpSpPr>
        <p:sp>
          <p:nvSpPr>
            <p:cNvPr id="66582" name="Freeform 44"/>
            <p:cNvSpPr>
              <a:spLocks/>
            </p:cNvSpPr>
            <p:nvPr/>
          </p:nvSpPr>
          <p:spPr bwMode="auto">
            <a:xfrm rot="10800000">
              <a:off x="4483" y="1462"/>
              <a:ext cx="1534" cy="2309"/>
            </a:xfrm>
            <a:custGeom>
              <a:avLst/>
              <a:gdLst>
                <a:gd name="T0" fmla="*/ 613 w 1416"/>
                <a:gd name="T1" fmla="*/ 0 h 2309"/>
                <a:gd name="T2" fmla="*/ 1870 w 1416"/>
                <a:gd name="T3" fmla="*/ 0 h 2309"/>
                <a:gd name="T4" fmla="*/ 1870 w 1416"/>
                <a:gd name="T5" fmla="*/ 888 h 2309"/>
                <a:gd name="T6" fmla="*/ 2478 w 1416"/>
                <a:gd name="T7" fmla="*/ 2308 h 2309"/>
                <a:gd name="T8" fmla="*/ 0 w 1416"/>
                <a:gd name="T9" fmla="*/ 2308 h 2309"/>
                <a:gd name="T10" fmla="*/ 613 w 1416"/>
                <a:gd name="T11" fmla="*/ 888 h 2309"/>
                <a:gd name="T12" fmla="*/ 613 w 1416"/>
                <a:gd name="T13" fmla="*/ 0 h 23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16" h="2309">
                  <a:moveTo>
                    <a:pt x="350" y="0"/>
                  </a:moveTo>
                  <a:lnTo>
                    <a:pt x="1068" y="0"/>
                  </a:lnTo>
                  <a:lnTo>
                    <a:pt x="1068" y="888"/>
                  </a:lnTo>
                  <a:lnTo>
                    <a:pt x="1415" y="2308"/>
                  </a:lnTo>
                  <a:lnTo>
                    <a:pt x="0" y="2308"/>
                  </a:lnTo>
                  <a:lnTo>
                    <a:pt x="350" y="888"/>
                  </a:lnTo>
                  <a:lnTo>
                    <a:pt x="350" y="0"/>
                  </a:lnTo>
                </a:path>
              </a:pathLst>
            </a:custGeom>
            <a:solidFill>
              <a:srgbClr val="FFFF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3" name="Freeform 45"/>
            <p:cNvSpPr>
              <a:spLocks/>
            </p:cNvSpPr>
            <p:nvPr/>
          </p:nvSpPr>
          <p:spPr bwMode="auto">
            <a:xfrm rot="10800000">
              <a:off x="5005" y="1462"/>
              <a:ext cx="488" cy="649"/>
            </a:xfrm>
            <a:custGeom>
              <a:avLst/>
              <a:gdLst>
                <a:gd name="T0" fmla="*/ 0 w 450"/>
                <a:gd name="T1" fmla="*/ 648 h 649"/>
                <a:gd name="T2" fmla="*/ 321 w 450"/>
                <a:gd name="T3" fmla="*/ 0 h 649"/>
                <a:gd name="T4" fmla="*/ 472 w 450"/>
                <a:gd name="T5" fmla="*/ 0 h 649"/>
                <a:gd name="T6" fmla="*/ 792 w 450"/>
                <a:gd name="T7" fmla="*/ 648 h 6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0" h="649">
                  <a:moveTo>
                    <a:pt x="0" y="648"/>
                  </a:moveTo>
                  <a:lnTo>
                    <a:pt x="182" y="0"/>
                  </a:lnTo>
                  <a:lnTo>
                    <a:pt x="267" y="0"/>
                  </a:lnTo>
                  <a:lnTo>
                    <a:pt x="449" y="648"/>
                  </a:lnTo>
                </a:path>
              </a:pathLst>
            </a:cu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4" name="Freeform 46"/>
            <p:cNvSpPr>
              <a:spLocks/>
            </p:cNvSpPr>
            <p:nvPr/>
          </p:nvSpPr>
          <p:spPr bwMode="auto">
            <a:xfrm rot="10800000">
              <a:off x="5639" y="1466"/>
              <a:ext cx="383" cy="1417"/>
            </a:xfrm>
            <a:custGeom>
              <a:avLst/>
              <a:gdLst>
                <a:gd name="T0" fmla="*/ 613 w 354"/>
                <a:gd name="T1" fmla="*/ 0 h 1417"/>
                <a:gd name="T2" fmla="*/ 0 w 354"/>
                <a:gd name="T3" fmla="*/ 1416 h 1417"/>
                <a:gd name="T4" fmla="*/ 0 60000 65536"/>
                <a:gd name="T5" fmla="*/ 0 60000 65536"/>
              </a:gdLst>
              <a:ahLst/>
              <a:cxnLst>
                <a:cxn ang="T4">
                  <a:pos x="T0" y="T1"/>
                </a:cxn>
                <a:cxn ang="T5">
                  <a:pos x="T2" y="T3"/>
                </a:cxn>
              </a:cxnLst>
              <a:rect l="0" t="0" r="r" b="b"/>
              <a:pathLst>
                <a:path w="354" h="1417">
                  <a:moveTo>
                    <a:pt x="353" y="0"/>
                  </a:moveTo>
                  <a:lnTo>
                    <a:pt x="0" y="1416"/>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85" name="Rectangle 47"/>
            <p:cNvSpPr>
              <a:spLocks noChangeArrowheads="1"/>
            </p:cNvSpPr>
            <p:nvPr/>
          </p:nvSpPr>
          <p:spPr bwMode="auto">
            <a:xfrm rot="10800000">
              <a:off x="5195" y="2076"/>
              <a:ext cx="112" cy="1698"/>
            </a:xfrm>
            <a:prstGeom prst="rect">
              <a:avLst/>
            </a:prstGeom>
            <a:gradFill rotWithShape="0">
              <a:gsLst>
                <a:gs pos="0">
                  <a:srgbClr val="0000FF"/>
                </a:gs>
                <a:gs pos="50000">
                  <a:srgbClr val="6666FF"/>
                </a:gs>
                <a:gs pos="100000">
                  <a:srgbClr val="0000FF"/>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6" name="Oval 48"/>
            <p:cNvSpPr>
              <a:spLocks noChangeArrowheads="1"/>
            </p:cNvSpPr>
            <p:nvPr/>
          </p:nvSpPr>
          <p:spPr bwMode="auto">
            <a:xfrm rot="10800000">
              <a:off x="5238" y="218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7" name="Oval 49"/>
            <p:cNvSpPr>
              <a:spLocks noChangeArrowheads="1"/>
            </p:cNvSpPr>
            <p:nvPr/>
          </p:nvSpPr>
          <p:spPr bwMode="auto">
            <a:xfrm rot="10800000">
              <a:off x="5229" y="237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8" name="Oval 50"/>
            <p:cNvSpPr>
              <a:spLocks noChangeArrowheads="1"/>
            </p:cNvSpPr>
            <p:nvPr/>
          </p:nvSpPr>
          <p:spPr bwMode="auto">
            <a:xfrm rot="10800000">
              <a:off x="5224" y="2556"/>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89" name="Oval 51"/>
            <p:cNvSpPr>
              <a:spLocks noChangeArrowheads="1"/>
            </p:cNvSpPr>
            <p:nvPr/>
          </p:nvSpPr>
          <p:spPr bwMode="auto">
            <a:xfrm rot="10800000">
              <a:off x="5237" y="273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0" name="Oval 52"/>
            <p:cNvSpPr>
              <a:spLocks noChangeArrowheads="1"/>
            </p:cNvSpPr>
            <p:nvPr/>
          </p:nvSpPr>
          <p:spPr bwMode="auto">
            <a:xfrm rot="10800000">
              <a:off x="5231" y="291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1" name="Oval 53"/>
            <p:cNvSpPr>
              <a:spLocks noChangeArrowheads="1"/>
            </p:cNvSpPr>
            <p:nvPr/>
          </p:nvSpPr>
          <p:spPr bwMode="auto">
            <a:xfrm rot="10800000">
              <a:off x="5235" y="3069"/>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2" name="Oval 54"/>
            <p:cNvSpPr>
              <a:spLocks noChangeArrowheads="1"/>
            </p:cNvSpPr>
            <p:nvPr/>
          </p:nvSpPr>
          <p:spPr bwMode="auto">
            <a:xfrm rot="10800000">
              <a:off x="5227" y="3252"/>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3" name="Oval 55"/>
            <p:cNvSpPr>
              <a:spLocks noChangeArrowheads="1"/>
            </p:cNvSpPr>
            <p:nvPr/>
          </p:nvSpPr>
          <p:spPr bwMode="auto">
            <a:xfrm rot="10800000">
              <a:off x="5235" y="3450"/>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4" name="Oval 56"/>
            <p:cNvSpPr>
              <a:spLocks noChangeArrowheads="1"/>
            </p:cNvSpPr>
            <p:nvPr/>
          </p:nvSpPr>
          <p:spPr bwMode="auto">
            <a:xfrm rot="10800000">
              <a:off x="5230" y="364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5" name="Line 57"/>
            <p:cNvSpPr>
              <a:spLocks noChangeShapeType="1"/>
            </p:cNvSpPr>
            <p:nvPr/>
          </p:nvSpPr>
          <p:spPr bwMode="auto">
            <a:xfrm rot="10800000" flipV="1">
              <a:off x="5704" y="1395"/>
              <a:ext cx="0" cy="343"/>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596" name="Line 58"/>
            <p:cNvSpPr>
              <a:spLocks noChangeShapeType="1"/>
            </p:cNvSpPr>
            <p:nvPr/>
          </p:nvSpPr>
          <p:spPr bwMode="auto">
            <a:xfrm rot="10800000" flipV="1">
              <a:off x="4772" y="1391"/>
              <a:ext cx="0" cy="347"/>
            </a:xfrm>
            <a:prstGeom prst="line">
              <a:avLst/>
            </a:prstGeom>
            <a:noFill/>
            <a:ln w="25400">
              <a:solidFill>
                <a:schemeClr val="tx1"/>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597" name="Oval 59"/>
            <p:cNvSpPr>
              <a:spLocks noChangeArrowheads="1"/>
            </p:cNvSpPr>
            <p:nvPr/>
          </p:nvSpPr>
          <p:spPr bwMode="auto">
            <a:xfrm rot="10800000">
              <a:off x="5247" y="1994"/>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8" name="Oval 60"/>
            <p:cNvSpPr>
              <a:spLocks noChangeArrowheads="1"/>
            </p:cNvSpPr>
            <p:nvPr/>
          </p:nvSpPr>
          <p:spPr bwMode="auto">
            <a:xfrm rot="10800000">
              <a:off x="5205" y="194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599" name="Oval 61"/>
            <p:cNvSpPr>
              <a:spLocks noChangeArrowheads="1"/>
            </p:cNvSpPr>
            <p:nvPr/>
          </p:nvSpPr>
          <p:spPr bwMode="auto">
            <a:xfrm rot="10800000">
              <a:off x="5232" y="1878"/>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0" name="Oval 62"/>
            <p:cNvSpPr>
              <a:spLocks noChangeArrowheads="1"/>
            </p:cNvSpPr>
            <p:nvPr/>
          </p:nvSpPr>
          <p:spPr bwMode="auto">
            <a:xfrm rot="10800000">
              <a:off x="5170" y="186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1" name="Oval 63"/>
            <p:cNvSpPr>
              <a:spLocks noChangeArrowheads="1"/>
            </p:cNvSpPr>
            <p:nvPr/>
          </p:nvSpPr>
          <p:spPr bwMode="auto">
            <a:xfrm rot="10800000">
              <a:off x="5287" y="1812"/>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2" name="Oval 64"/>
            <p:cNvSpPr>
              <a:spLocks noChangeArrowheads="1"/>
            </p:cNvSpPr>
            <p:nvPr/>
          </p:nvSpPr>
          <p:spPr bwMode="auto">
            <a:xfrm rot="10800000">
              <a:off x="5220" y="1786"/>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3" name="Oval 65"/>
            <p:cNvSpPr>
              <a:spLocks noChangeArrowheads="1"/>
            </p:cNvSpPr>
            <p:nvPr/>
          </p:nvSpPr>
          <p:spPr bwMode="auto">
            <a:xfrm rot="10800000">
              <a:off x="5148" y="1756"/>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4" name="Oval 66"/>
            <p:cNvSpPr>
              <a:spLocks noChangeArrowheads="1"/>
            </p:cNvSpPr>
            <p:nvPr/>
          </p:nvSpPr>
          <p:spPr bwMode="auto">
            <a:xfrm rot="10800000">
              <a:off x="5126" y="1658"/>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5" name="Oval 67"/>
            <p:cNvSpPr>
              <a:spLocks noChangeArrowheads="1"/>
            </p:cNvSpPr>
            <p:nvPr/>
          </p:nvSpPr>
          <p:spPr bwMode="auto">
            <a:xfrm rot="10800000">
              <a:off x="5116" y="1594"/>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6" name="Oval 68"/>
            <p:cNvSpPr>
              <a:spLocks noChangeArrowheads="1"/>
            </p:cNvSpPr>
            <p:nvPr/>
          </p:nvSpPr>
          <p:spPr bwMode="auto">
            <a:xfrm rot="10800000">
              <a:off x="5091" y="152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7" name="Oval 69"/>
            <p:cNvSpPr>
              <a:spLocks noChangeArrowheads="1"/>
            </p:cNvSpPr>
            <p:nvPr/>
          </p:nvSpPr>
          <p:spPr bwMode="auto">
            <a:xfrm rot="10800000">
              <a:off x="5155" y="1482"/>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8" name="Oval 70"/>
            <p:cNvSpPr>
              <a:spLocks noChangeArrowheads="1"/>
            </p:cNvSpPr>
            <p:nvPr/>
          </p:nvSpPr>
          <p:spPr bwMode="auto">
            <a:xfrm rot="10800000">
              <a:off x="5264" y="1602"/>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09" name="Oval 71"/>
            <p:cNvSpPr>
              <a:spLocks noChangeArrowheads="1"/>
            </p:cNvSpPr>
            <p:nvPr/>
          </p:nvSpPr>
          <p:spPr bwMode="auto">
            <a:xfrm rot="10800000">
              <a:off x="5331" y="1616"/>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0" name="Oval 72"/>
            <p:cNvSpPr>
              <a:spLocks noChangeArrowheads="1"/>
            </p:cNvSpPr>
            <p:nvPr/>
          </p:nvSpPr>
          <p:spPr bwMode="auto">
            <a:xfrm rot="10800000">
              <a:off x="5284" y="168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1" name="Oval 73"/>
            <p:cNvSpPr>
              <a:spLocks noChangeArrowheads="1"/>
            </p:cNvSpPr>
            <p:nvPr/>
          </p:nvSpPr>
          <p:spPr bwMode="auto">
            <a:xfrm rot="10800000">
              <a:off x="5356" y="149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2" name="Oval 74"/>
            <p:cNvSpPr>
              <a:spLocks noChangeArrowheads="1"/>
            </p:cNvSpPr>
            <p:nvPr/>
          </p:nvSpPr>
          <p:spPr bwMode="auto">
            <a:xfrm rot="10800000">
              <a:off x="5249" y="1498"/>
              <a:ext cx="32"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3" name="Oval 75"/>
            <p:cNvSpPr>
              <a:spLocks noChangeArrowheads="1"/>
            </p:cNvSpPr>
            <p:nvPr/>
          </p:nvSpPr>
          <p:spPr bwMode="auto">
            <a:xfrm rot="10800000">
              <a:off x="5205" y="1630"/>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4" name="Oval 76"/>
            <p:cNvSpPr>
              <a:spLocks noChangeArrowheads="1"/>
            </p:cNvSpPr>
            <p:nvPr/>
          </p:nvSpPr>
          <p:spPr bwMode="auto">
            <a:xfrm rot="10800000">
              <a:off x="5160" y="1710"/>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5" name="Freeform 77"/>
            <p:cNvSpPr>
              <a:spLocks/>
            </p:cNvSpPr>
            <p:nvPr/>
          </p:nvSpPr>
          <p:spPr bwMode="auto">
            <a:xfrm rot="10800000">
              <a:off x="5299" y="1462"/>
              <a:ext cx="192" cy="613"/>
            </a:xfrm>
            <a:custGeom>
              <a:avLst/>
              <a:gdLst>
                <a:gd name="T0" fmla="*/ 311 w 177"/>
                <a:gd name="T1" fmla="*/ 0 h 613"/>
                <a:gd name="T2" fmla="*/ 0 w 177"/>
                <a:gd name="T3" fmla="*/ 612 h 613"/>
                <a:gd name="T4" fmla="*/ 0 60000 65536"/>
                <a:gd name="T5" fmla="*/ 0 60000 65536"/>
              </a:gdLst>
              <a:ahLst/>
              <a:cxnLst>
                <a:cxn ang="T4">
                  <a:pos x="T0" y="T1"/>
                </a:cxn>
                <a:cxn ang="T5">
                  <a:pos x="T2" y="T3"/>
                </a:cxn>
              </a:cxnLst>
              <a:rect l="0" t="0" r="r" b="b"/>
              <a:pathLst>
                <a:path w="177" h="613">
                  <a:moveTo>
                    <a:pt x="176" y="0"/>
                  </a:moveTo>
                  <a:lnTo>
                    <a:pt x="0" y="612"/>
                  </a:lnTo>
                </a:path>
              </a:pathLst>
            </a:custGeom>
            <a:noFill/>
            <a:ln w="12700" cap="rnd"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16" name="Freeform 78"/>
            <p:cNvSpPr>
              <a:spLocks/>
            </p:cNvSpPr>
            <p:nvPr/>
          </p:nvSpPr>
          <p:spPr bwMode="auto">
            <a:xfrm rot="10800000">
              <a:off x="4990" y="1462"/>
              <a:ext cx="206" cy="605"/>
            </a:xfrm>
            <a:custGeom>
              <a:avLst/>
              <a:gdLst>
                <a:gd name="T0" fmla="*/ 0 w 190"/>
                <a:gd name="T1" fmla="*/ 0 h 605"/>
                <a:gd name="T2" fmla="*/ 333 w 190"/>
                <a:gd name="T3" fmla="*/ 604 h 605"/>
                <a:gd name="T4" fmla="*/ 0 60000 65536"/>
                <a:gd name="T5" fmla="*/ 0 60000 65536"/>
              </a:gdLst>
              <a:ahLst/>
              <a:cxnLst>
                <a:cxn ang="T4">
                  <a:pos x="T0" y="T1"/>
                </a:cxn>
                <a:cxn ang="T5">
                  <a:pos x="T2" y="T3"/>
                </a:cxn>
              </a:cxnLst>
              <a:rect l="0" t="0" r="r" b="b"/>
              <a:pathLst>
                <a:path w="190" h="605">
                  <a:moveTo>
                    <a:pt x="0" y="0"/>
                  </a:moveTo>
                  <a:lnTo>
                    <a:pt x="189" y="604"/>
                  </a:lnTo>
                </a:path>
              </a:pathLst>
            </a:custGeom>
            <a:noFill/>
            <a:ln w="12700" cap="rnd" cmpd="sng">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17" name="Oval 79"/>
            <p:cNvSpPr>
              <a:spLocks noChangeArrowheads="1"/>
            </p:cNvSpPr>
            <p:nvPr/>
          </p:nvSpPr>
          <p:spPr bwMode="auto">
            <a:xfrm rot="10800000">
              <a:off x="5205" y="2054"/>
              <a:ext cx="31"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8" name="Oval 80"/>
            <p:cNvSpPr>
              <a:spLocks noChangeArrowheads="1"/>
            </p:cNvSpPr>
            <p:nvPr/>
          </p:nvSpPr>
          <p:spPr bwMode="auto">
            <a:xfrm rot="10800000">
              <a:off x="5262" y="2046"/>
              <a:ext cx="30" cy="34"/>
            </a:xfrm>
            <a:prstGeom prst="ellipse">
              <a:avLst/>
            </a:prstGeom>
            <a:solidFill>
              <a:srgbClr val="FC0128"/>
            </a:solidFill>
            <a:ln>
              <a:noFill/>
            </a:ln>
            <a:effectLst>
              <a:outerShdw algn="ctr" rotWithShape="0">
                <a:schemeClr val="bg1"/>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66619" name="Line 81"/>
            <p:cNvSpPr>
              <a:spLocks noChangeShapeType="1"/>
            </p:cNvSpPr>
            <p:nvPr/>
          </p:nvSpPr>
          <p:spPr bwMode="auto">
            <a:xfrm rot="10800000" flipV="1">
              <a:off x="5249" y="1271"/>
              <a:ext cx="0" cy="347"/>
            </a:xfrm>
            <a:prstGeom prst="line">
              <a:avLst/>
            </a:prstGeom>
            <a:noFill/>
            <a:ln w="127000">
              <a:solidFill>
                <a:srgbClr val="FF0000"/>
              </a:solidFill>
              <a:round/>
              <a:headEnd/>
              <a:tailEnd type="triangle" w="med" len="med"/>
            </a:ln>
            <a:effectLst>
              <a:outerShdw dist="17961" dir="2700000" algn="ctr" rotWithShape="0">
                <a:schemeClr val="accent1"/>
              </a:outerShdw>
            </a:effectLst>
            <a:extLst>
              <a:ext uri="{909E8E84-426E-40DD-AFC4-6F175D3DCCD1}">
                <a14:hiddenFill xmlns:a14="http://schemas.microsoft.com/office/drawing/2010/main">
                  <a:noFill/>
                </a14:hiddenFill>
              </a:ext>
            </a:extLst>
          </p:spPr>
          <p:txBody>
            <a:bodyPr/>
            <a:lstStyle/>
            <a:p>
              <a:endParaRPr lang="en-US"/>
            </a:p>
          </p:txBody>
        </p:sp>
        <p:sp>
          <p:nvSpPr>
            <p:cNvPr id="66620" name="Freeform 82"/>
            <p:cNvSpPr>
              <a:spLocks/>
            </p:cNvSpPr>
            <p:nvPr/>
          </p:nvSpPr>
          <p:spPr bwMode="auto">
            <a:xfrm rot="10800000">
              <a:off x="4474" y="1466"/>
              <a:ext cx="383" cy="1417"/>
            </a:xfrm>
            <a:custGeom>
              <a:avLst/>
              <a:gdLst>
                <a:gd name="T0" fmla="*/ 0 w 354"/>
                <a:gd name="T1" fmla="*/ 0 h 1417"/>
                <a:gd name="T2" fmla="*/ 613 w 354"/>
                <a:gd name="T3" fmla="*/ 1416 h 1417"/>
                <a:gd name="T4" fmla="*/ 0 60000 65536"/>
                <a:gd name="T5" fmla="*/ 0 60000 65536"/>
              </a:gdLst>
              <a:ahLst/>
              <a:cxnLst>
                <a:cxn ang="T4">
                  <a:pos x="T0" y="T1"/>
                </a:cxn>
                <a:cxn ang="T5">
                  <a:pos x="T2" y="T3"/>
                </a:cxn>
              </a:cxnLst>
              <a:rect l="0" t="0" r="r" b="b"/>
              <a:pathLst>
                <a:path w="354" h="1417">
                  <a:moveTo>
                    <a:pt x="0" y="0"/>
                  </a:moveTo>
                  <a:lnTo>
                    <a:pt x="353" y="1416"/>
                  </a:lnTo>
                </a:path>
              </a:pathLst>
            </a:custGeom>
            <a:noFill/>
            <a:ln w="28575"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1" name="Line 83"/>
            <p:cNvSpPr>
              <a:spLocks noChangeShapeType="1"/>
            </p:cNvSpPr>
            <p:nvPr/>
          </p:nvSpPr>
          <p:spPr bwMode="auto">
            <a:xfrm rot="10800000">
              <a:off x="5206" y="2056"/>
              <a:ext cx="92" cy="0"/>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2" name="Line 84"/>
            <p:cNvSpPr>
              <a:spLocks noChangeShapeType="1"/>
            </p:cNvSpPr>
            <p:nvPr/>
          </p:nvSpPr>
          <p:spPr bwMode="auto">
            <a:xfrm>
              <a:off x="4847"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3" name="Line 85"/>
            <p:cNvSpPr>
              <a:spLocks noChangeShapeType="1"/>
            </p:cNvSpPr>
            <p:nvPr/>
          </p:nvSpPr>
          <p:spPr bwMode="auto">
            <a:xfrm>
              <a:off x="5419" y="2886"/>
              <a:ext cx="2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24" name="Text Box 86"/>
            <p:cNvSpPr txBox="1">
              <a:spLocks noChangeArrowheads="1"/>
            </p:cNvSpPr>
            <p:nvPr/>
          </p:nvSpPr>
          <p:spPr bwMode="auto">
            <a:xfrm>
              <a:off x="5575" y="1166"/>
              <a:ext cx="5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Sheath</a:t>
              </a:r>
              <a:endParaRPr lang="en-GB" altLang="cs-CZ" sz="1600">
                <a:latin typeface="Frutiger 45 Light" pitchFamily="34" charset="0"/>
              </a:endParaRPr>
            </a:p>
          </p:txBody>
        </p:sp>
        <p:sp>
          <p:nvSpPr>
            <p:cNvPr id="66625" name="Text Box 87"/>
            <p:cNvSpPr txBox="1">
              <a:spLocks noChangeArrowheads="1"/>
            </p:cNvSpPr>
            <p:nvPr/>
          </p:nvSpPr>
          <p:spPr bwMode="auto">
            <a:xfrm>
              <a:off x="4962" y="1015"/>
              <a:ext cx="5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latin typeface="Frutiger 45 Light" pitchFamily="34" charset="0"/>
                </a:rPr>
                <a:t>Sample</a:t>
              </a:r>
              <a:endParaRPr lang="en-GB" altLang="cs-CZ" sz="1600">
                <a:latin typeface="Frutiger 45 Light" pitchFamily="34" charset="0"/>
              </a:endParaRPr>
            </a:p>
          </p:txBody>
        </p:sp>
      </p:grpSp>
      <p:sp>
        <p:nvSpPr>
          <p:cNvPr id="66565" name="Text Box 88"/>
          <p:cNvSpPr txBox="1">
            <a:spLocks noChangeArrowheads="1"/>
          </p:cNvSpPr>
          <p:nvPr/>
        </p:nvSpPr>
        <p:spPr bwMode="auto">
          <a:xfrm>
            <a:off x="3375025" y="3448050"/>
            <a:ext cx="15589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solidFill>
                  <a:srgbClr val="330066"/>
                </a:solidFill>
                <a:latin typeface="Frutiger 45 Light" pitchFamily="34" charset="0"/>
              </a:rPr>
              <a:t>Sample pressure low, small core stream. Good for DNA analysis</a:t>
            </a:r>
            <a:endParaRPr lang="en-GB" altLang="cs-CZ" sz="1600">
              <a:solidFill>
                <a:srgbClr val="330066"/>
              </a:solidFill>
              <a:latin typeface="Frutiger 45 Light" pitchFamily="34" charset="0"/>
            </a:endParaRPr>
          </a:p>
        </p:txBody>
      </p:sp>
      <p:sp>
        <p:nvSpPr>
          <p:cNvPr id="66566" name="Text Box 89"/>
          <p:cNvSpPr txBox="1">
            <a:spLocks noChangeArrowheads="1"/>
          </p:cNvSpPr>
          <p:nvPr/>
        </p:nvSpPr>
        <p:spPr bwMode="auto">
          <a:xfrm>
            <a:off x="5005388" y="3429000"/>
            <a:ext cx="17113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sz="1600">
                <a:solidFill>
                  <a:srgbClr val="330066"/>
                </a:solidFill>
                <a:latin typeface="Frutiger 45 Light" pitchFamily="34" charset="0"/>
              </a:rPr>
              <a:t>High sample pressure, broader  core stream.</a:t>
            </a:r>
          </a:p>
          <a:p>
            <a:pPr eaLnBrk="1" hangingPunct="1">
              <a:spcBef>
                <a:spcPct val="0"/>
              </a:spcBef>
              <a:buClrTx/>
              <a:buSzTx/>
              <a:buFontTx/>
              <a:buNone/>
            </a:pPr>
            <a:r>
              <a:rPr lang="de-DE" altLang="cs-CZ" sz="1600">
                <a:solidFill>
                  <a:srgbClr val="330066"/>
                </a:solidFill>
                <a:latin typeface="Frutiger 45 Light" pitchFamily="34" charset="0"/>
              </a:rPr>
              <a:t>Bad for  DNA analysis</a:t>
            </a:r>
            <a:endParaRPr lang="en-GB" altLang="cs-CZ" sz="1600">
              <a:solidFill>
                <a:srgbClr val="330066"/>
              </a:solidFill>
              <a:latin typeface="Frutiger 45 Light" pitchFamily="34" charset="0"/>
            </a:endParaRPr>
          </a:p>
        </p:txBody>
      </p:sp>
      <p:sp>
        <p:nvSpPr>
          <p:cNvPr id="66567" name="Line 90"/>
          <p:cNvSpPr>
            <a:spLocks noChangeShapeType="1"/>
          </p:cNvSpPr>
          <p:nvPr/>
        </p:nvSpPr>
        <p:spPr bwMode="auto">
          <a:xfrm flipV="1">
            <a:off x="2038350" y="4572000"/>
            <a:ext cx="0" cy="1393825"/>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68" name="Line 91"/>
          <p:cNvSpPr>
            <a:spLocks noChangeShapeType="1"/>
          </p:cNvSpPr>
          <p:nvPr/>
        </p:nvSpPr>
        <p:spPr bwMode="auto">
          <a:xfrm flipV="1">
            <a:off x="3135313" y="4600575"/>
            <a:ext cx="0" cy="137953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69" name="Line 92"/>
          <p:cNvSpPr>
            <a:spLocks noChangeShapeType="1"/>
          </p:cNvSpPr>
          <p:nvPr/>
        </p:nvSpPr>
        <p:spPr bwMode="auto">
          <a:xfrm flipV="1">
            <a:off x="6851650" y="4557713"/>
            <a:ext cx="0" cy="1408112"/>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0" name="Line 93"/>
          <p:cNvSpPr>
            <a:spLocks noChangeShapeType="1"/>
          </p:cNvSpPr>
          <p:nvPr/>
        </p:nvSpPr>
        <p:spPr bwMode="auto">
          <a:xfrm flipV="1">
            <a:off x="7947025" y="4543425"/>
            <a:ext cx="0" cy="1392238"/>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nvGrpSpPr>
          <p:cNvPr id="66571" name="Group 94"/>
          <p:cNvGrpSpPr>
            <a:grpSpLocks/>
          </p:cNvGrpSpPr>
          <p:nvPr/>
        </p:nvGrpSpPr>
        <p:grpSpPr bwMode="auto">
          <a:xfrm>
            <a:off x="1497013" y="5240338"/>
            <a:ext cx="2090737" cy="217487"/>
            <a:chOff x="1061" y="3301"/>
            <a:chExt cx="1481" cy="137"/>
          </a:xfrm>
        </p:grpSpPr>
        <p:sp>
          <p:nvSpPr>
            <p:cNvPr id="66579" name="Line 95"/>
            <p:cNvSpPr>
              <a:spLocks noChangeShapeType="1"/>
            </p:cNvSpPr>
            <p:nvPr/>
          </p:nvSpPr>
          <p:spPr bwMode="auto">
            <a:xfrm>
              <a:off x="1061" y="3301"/>
              <a:ext cx="1481" cy="0"/>
            </a:xfrm>
            <a:prstGeom prst="line">
              <a:avLst/>
            </a:prstGeom>
            <a:noFill/>
            <a:ln w="28575">
              <a:solidFill>
                <a:srgbClr val="FF171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80" name="Line 96"/>
            <p:cNvSpPr>
              <a:spLocks noChangeShapeType="1"/>
            </p:cNvSpPr>
            <p:nvPr/>
          </p:nvSpPr>
          <p:spPr bwMode="auto">
            <a:xfrm>
              <a:off x="1061" y="3365"/>
              <a:ext cx="1481" cy="0"/>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81" name="Line 97"/>
            <p:cNvSpPr>
              <a:spLocks noChangeShapeType="1"/>
            </p:cNvSpPr>
            <p:nvPr/>
          </p:nvSpPr>
          <p:spPr bwMode="auto">
            <a:xfrm>
              <a:off x="1061" y="3438"/>
              <a:ext cx="1472" cy="0"/>
            </a:xfrm>
            <a:prstGeom prst="line">
              <a:avLst/>
            </a:prstGeom>
            <a:noFill/>
            <a:ln w="28575">
              <a:solidFill>
                <a:srgbClr val="CE82F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grpSp>
        <p:nvGrpSpPr>
          <p:cNvPr id="66572" name="Group 98"/>
          <p:cNvGrpSpPr>
            <a:grpSpLocks/>
          </p:cNvGrpSpPr>
          <p:nvPr/>
        </p:nvGrpSpPr>
        <p:grpSpPr bwMode="auto">
          <a:xfrm>
            <a:off x="6315075" y="5264150"/>
            <a:ext cx="2101850" cy="231775"/>
            <a:chOff x="4448" y="3288"/>
            <a:chExt cx="1490" cy="146"/>
          </a:xfrm>
        </p:grpSpPr>
        <p:sp>
          <p:nvSpPr>
            <p:cNvPr id="66576" name="Line 99"/>
            <p:cNvSpPr>
              <a:spLocks noChangeShapeType="1"/>
            </p:cNvSpPr>
            <p:nvPr/>
          </p:nvSpPr>
          <p:spPr bwMode="auto">
            <a:xfrm>
              <a:off x="4448" y="3288"/>
              <a:ext cx="1481" cy="0"/>
            </a:xfrm>
            <a:prstGeom prst="line">
              <a:avLst/>
            </a:prstGeom>
            <a:noFill/>
            <a:ln w="28575">
              <a:solidFill>
                <a:srgbClr val="FF171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7" name="Line 100"/>
            <p:cNvSpPr>
              <a:spLocks noChangeShapeType="1"/>
            </p:cNvSpPr>
            <p:nvPr/>
          </p:nvSpPr>
          <p:spPr bwMode="auto">
            <a:xfrm>
              <a:off x="4457" y="3361"/>
              <a:ext cx="1481" cy="0"/>
            </a:xfrm>
            <a:prstGeom prst="line">
              <a:avLst/>
            </a:prstGeom>
            <a:noFill/>
            <a:ln w="28575">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8" name="Line 101"/>
            <p:cNvSpPr>
              <a:spLocks noChangeShapeType="1"/>
            </p:cNvSpPr>
            <p:nvPr/>
          </p:nvSpPr>
          <p:spPr bwMode="auto">
            <a:xfrm>
              <a:off x="4457" y="3434"/>
              <a:ext cx="1472" cy="0"/>
            </a:xfrm>
            <a:prstGeom prst="line">
              <a:avLst/>
            </a:prstGeom>
            <a:noFill/>
            <a:ln w="28575">
              <a:solidFill>
                <a:srgbClr val="CE82F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66573" name="Text Box 102"/>
          <p:cNvSpPr txBox="1">
            <a:spLocks noChangeArrowheads="1"/>
          </p:cNvSpPr>
          <p:nvPr/>
        </p:nvSpPr>
        <p:spPr bwMode="auto">
          <a:xfrm>
            <a:off x="4343400" y="5530850"/>
            <a:ext cx="1095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kumimoji="1" lang="en-US" altLang="cs-CZ" sz="1400">
                <a:latin typeface="Frutiger 45 Light" pitchFamily="34" charset="0"/>
              </a:rPr>
              <a:t>Laser Beams</a:t>
            </a:r>
          </a:p>
        </p:txBody>
      </p:sp>
      <p:sp>
        <p:nvSpPr>
          <p:cNvPr id="66574" name="Line 103"/>
          <p:cNvSpPr>
            <a:spLocks noChangeShapeType="1"/>
          </p:cNvSpPr>
          <p:nvPr/>
        </p:nvSpPr>
        <p:spPr bwMode="auto">
          <a:xfrm flipV="1">
            <a:off x="5651500" y="5399088"/>
            <a:ext cx="527050" cy="24765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66575" name="Line 104"/>
          <p:cNvSpPr>
            <a:spLocks noChangeShapeType="1"/>
          </p:cNvSpPr>
          <p:nvPr/>
        </p:nvSpPr>
        <p:spPr bwMode="auto">
          <a:xfrm flipH="1" flipV="1">
            <a:off x="3689350" y="5356225"/>
            <a:ext cx="581025" cy="274638"/>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550" y="260350"/>
            <a:ext cx="7537450" cy="626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620713"/>
            <a:ext cx="795496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08050"/>
            <a:ext cx="802798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z="4000" smtClean="0">
                <a:cs typeface="Times New Roman" pitchFamily="18" charset="0"/>
              </a:rPr>
              <a:t>Principy průtokové cytometrie a sortrování</a:t>
            </a:r>
            <a:endParaRPr lang="cs-CZ" altLang="cs-CZ" sz="4000" smtClean="0"/>
          </a:p>
        </p:txBody>
      </p:sp>
      <p:sp>
        <p:nvSpPr>
          <p:cNvPr id="8195" name="Rectangle 3"/>
          <p:cNvSpPr>
            <a:spLocks noGrp="1" noChangeArrowheads="1"/>
          </p:cNvSpPr>
          <p:nvPr>
            <p:ph type="body" idx="1"/>
          </p:nvPr>
        </p:nvSpPr>
        <p:spPr/>
        <p:txBody>
          <a:bodyPr/>
          <a:lstStyle/>
          <a:p>
            <a:pPr eaLnBrk="1" hangingPunct="1"/>
            <a:r>
              <a:rPr lang="cs-CZ" altLang="cs-CZ" smtClean="0">
                <a:latin typeface="Tahoma" pitchFamily="34" charset="0"/>
                <a:cs typeface="Times New Roman" pitchFamily="18" charset="0"/>
              </a:rPr>
              <a:t>Sv</a:t>
            </a:r>
            <a:r>
              <a:rPr lang="cs-CZ" altLang="cs-CZ" smtClean="0">
                <a:latin typeface="Tahoma" pitchFamily="34" charset="0"/>
              </a:rPr>
              <a:t>ě</a:t>
            </a:r>
            <a:r>
              <a:rPr lang="cs-CZ" altLang="cs-CZ" smtClean="0">
                <a:latin typeface="Tahoma" pitchFamily="34" charset="0"/>
                <a:cs typeface="Times New Roman" pitchFamily="18" charset="0"/>
              </a:rPr>
              <a:t>tlo</a:t>
            </a:r>
          </a:p>
          <a:p>
            <a:pPr eaLnBrk="1" hangingPunct="1"/>
            <a:r>
              <a:rPr lang="cs-CZ" altLang="cs-CZ" smtClean="0">
                <a:latin typeface="Tahoma" pitchFamily="34" charset="0"/>
                <a:cs typeface="Times New Roman" pitchFamily="18" charset="0"/>
              </a:rPr>
              <a:t>Fluorescence</a:t>
            </a:r>
          </a:p>
          <a:p>
            <a:pPr eaLnBrk="1" hangingPunct="1"/>
            <a:r>
              <a:rPr lang="cs-CZ" altLang="cs-CZ" smtClean="0">
                <a:latin typeface="Tahoma" pitchFamily="34" charset="0"/>
              </a:rPr>
              <a:t>Z</a:t>
            </a:r>
            <a:r>
              <a:rPr lang="cs-CZ" altLang="cs-CZ" smtClean="0">
                <a:latin typeface="Tahoma" pitchFamily="34" charset="0"/>
                <a:cs typeface="Times New Roman" pitchFamily="18" charset="0"/>
              </a:rPr>
              <a:t>droje excitace, optické systémy a zp</a:t>
            </a:r>
            <a:r>
              <a:rPr lang="cs-CZ" altLang="cs-CZ" smtClean="0">
                <a:latin typeface="Tahoma" pitchFamily="34" charset="0"/>
              </a:rPr>
              <a:t>ů</a:t>
            </a:r>
            <a:r>
              <a:rPr lang="cs-CZ" altLang="cs-CZ" smtClean="0">
                <a:latin typeface="Tahoma" pitchFamily="34" charset="0"/>
                <a:cs typeface="Times New Roman" pitchFamily="18" charset="0"/>
              </a:rPr>
              <a:t>soby detekce fluorescence</a:t>
            </a:r>
          </a:p>
          <a:p>
            <a:pPr eaLnBrk="1" hangingPunct="1"/>
            <a:r>
              <a:rPr lang="cs-CZ" altLang="cs-CZ" smtClean="0">
                <a:latin typeface="Tahoma" pitchFamily="34" charset="0"/>
                <a:cs typeface="Times New Roman" pitchFamily="18" charset="0"/>
              </a:rPr>
              <a:t>Fluidní systémy</a:t>
            </a:r>
          </a:p>
          <a:p>
            <a:pPr eaLnBrk="1" hangingPunct="1">
              <a:buFont typeface="Wingdings" pitchFamily="2" charset="2"/>
              <a:buNone/>
            </a:pPr>
            <a:endParaRPr lang="en-US" altLang="cs-CZ" sz="1200" smtClean="0">
              <a:latin typeface="Times New Roman" pitchFamily="18" charset="0"/>
              <a:cs typeface="Times New Roman" pitchFamily="18" charset="0"/>
            </a:endParaRPr>
          </a:p>
        </p:txBody>
      </p:sp>
      <p:sp>
        <p:nvSpPr>
          <p:cNvPr id="8196"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81075"/>
            <a:ext cx="8043862"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68275"/>
            <a:ext cx="8101012" cy="668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404813"/>
            <a:ext cx="7864475" cy="600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33375"/>
            <a:ext cx="7740650" cy="635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836613"/>
            <a:ext cx="7323137" cy="387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1196975"/>
            <a:ext cx="8045450"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404813"/>
            <a:ext cx="7999412"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404813"/>
            <a:ext cx="7818437" cy="61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876300"/>
            <a:ext cx="8027987"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71550" y="152400"/>
            <a:ext cx="7526338" cy="674688"/>
          </a:xfrm>
        </p:spPr>
        <p:txBody>
          <a:bodyPr/>
          <a:lstStyle/>
          <a:p>
            <a:pPr eaLnBrk="1" hangingPunct="1"/>
            <a:r>
              <a:rPr lang="en-US" altLang="cs-CZ" smtClean="0"/>
              <a:t>Pojmy</a:t>
            </a:r>
          </a:p>
        </p:txBody>
      </p:sp>
      <p:sp>
        <p:nvSpPr>
          <p:cNvPr id="9219" name="Rectangle 3"/>
          <p:cNvSpPr>
            <a:spLocks noGrp="1" noChangeArrowheads="1"/>
          </p:cNvSpPr>
          <p:nvPr>
            <p:ph type="body" idx="1"/>
          </p:nvPr>
        </p:nvSpPr>
        <p:spPr>
          <a:xfrm>
            <a:off x="1187450" y="923925"/>
            <a:ext cx="7705725" cy="5529263"/>
          </a:xfrm>
        </p:spPr>
        <p:txBody>
          <a:bodyPr/>
          <a:lstStyle/>
          <a:p>
            <a:pPr eaLnBrk="1" hangingPunct="1">
              <a:lnSpc>
                <a:spcPct val="96000"/>
              </a:lnSpc>
              <a:buFont typeface="Wingdings" pitchFamily="2" charset="2"/>
              <a:buNone/>
            </a:pPr>
            <a:r>
              <a:rPr lang="cs-CZ" altLang="cs-CZ" sz="1800" b="1" smtClean="0">
                <a:latin typeface="Helvetica" pitchFamily="34" charset="0"/>
              </a:rPr>
              <a:t>Fotometrie</a:t>
            </a:r>
            <a:r>
              <a:rPr lang="en-US" altLang="cs-CZ" sz="1800" b="1" smtClean="0">
                <a:latin typeface="Helvetica" pitchFamily="34" charset="0"/>
              </a:rPr>
              <a:t>:</a:t>
            </a:r>
          </a:p>
          <a:p>
            <a:pPr eaLnBrk="1" hangingPunct="1">
              <a:lnSpc>
                <a:spcPct val="96000"/>
              </a:lnSpc>
            </a:pPr>
            <a:r>
              <a:rPr lang="cs-CZ" altLang="cs-CZ" sz="1800" b="1" smtClean="0">
                <a:latin typeface="Helvetica" pitchFamily="34" charset="0"/>
              </a:rPr>
              <a:t>Světlo</a:t>
            </a:r>
            <a:r>
              <a:rPr lang="en-US" altLang="cs-CZ" sz="1800" smtClean="0">
                <a:latin typeface="Helvetica" pitchFamily="34" charset="0"/>
              </a:rPr>
              <a:t> – </a:t>
            </a:r>
            <a:r>
              <a:rPr lang="cs-CZ" altLang="cs-CZ" sz="1800" smtClean="0">
                <a:latin typeface="Helvetica" pitchFamily="34" charset="0"/>
              </a:rPr>
              <a:t>elektromagnetické záření viditelné lidským okem</a:t>
            </a:r>
            <a:r>
              <a:rPr lang="en-US" altLang="cs-CZ" sz="1800" smtClean="0">
                <a:latin typeface="Helvetica" pitchFamily="34" charset="0"/>
              </a:rPr>
              <a:t> </a:t>
            </a:r>
            <a:r>
              <a:rPr lang="cs-CZ" altLang="cs-CZ" sz="1800" smtClean="0">
                <a:latin typeface="Helvetica" pitchFamily="34" charset="0"/>
              </a:rPr>
              <a:t>(</a:t>
            </a:r>
            <a:r>
              <a:rPr lang="en-US" altLang="cs-CZ" sz="1800" smtClean="0">
                <a:latin typeface="Helvetica" pitchFamily="34" charset="0"/>
              </a:rPr>
              <a:t>400-750 nm</a:t>
            </a:r>
            <a:r>
              <a:rPr lang="cs-CZ" altLang="cs-CZ" sz="1800" smtClean="0">
                <a:latin typeface="Helvetica" pitchFamily="34" charset="0"/>
              </a:rPr>
              <a:t>, nejcitlivější </a:t>
            </a:r>
            <a:r>
              <a:rPr lang="en-US" altLang="cs-CZ" sz="1800" smtClean="0">
                <a:latin typeface="Helvetica" pitchFamily="34" charset="0"/>
              </a:rPr>
              <a:t>~ </a:t>
            </a:r>
            <a:r>
              <a:rPr lang="cs-CZ" altLang="cs-CZ" sz="1800" smtClean="0">
                <a:latin typeface="Helvetica" pitchFamily="34" charset="0"/>
              </a:rPr>
              <a:t>550 nm)</a:t>
            </a:r>
            <a:r>
              <a:rPr lang="en-US" altLang="cs-CZ" sz="1800" smtClean="0">
                <a:latin typeface="Helvetica" pitchFamily="34" charset="0"/>
              </a:rPr>
              <a:t>. P</a:t>
            </a:r>
            <a:r>
              <a:rPr lang="cs-CZ" altLang="cs-CZ" sz="1800" smtClean="0">
                <a:latin typeface="Helvetica" pitchFamily="34" charset="0"/>
              </a:rPr>
              <a:t>ři měření pod </a:t>
            </a:r>
            <a:r>
              <a:rPr lang="en-US" altLang="cs-CZ" sz="1800" smtClean="0">
                <a:latin typeface="Helvetica" pitchFamily="34" charset="0"/>
              </a:rPr>
              <a:t>400 nm </a:t>
            </a:r>
            <a:r>
              <a:rPr lang="cs-CZ" altLang="cs-CZ" sz="1800" smtClean="0">
                <a:latin typeface="Helvetica" pitchFamily="34" charset="0"/>
              </a:rPr>
              <a:t>(UV, IF) se jedná detekci záření (radiometrie)</a:t>
            </a:r>
            <a:r>
              <a:rPr lang="en-US" altLang="cs-CZ" sz="1800" smtClean="0">
                <a:latin typeface="Helvetica" pitchFamily="34" charset="0"/>
              </a:rPr>
              <a:t>. </a:t>
            </a:r>
            <a:endParaRPr lang="cs-CZ" altLang="cs-CZ" sz="1800" smtClean="0">
              <a:latin typeface="Helvetica" pitchFamily="34" charset="0"/>
            </a:endParaRPr>
          </a:p>
          <a:p>
            <a:pPr eaLnBrk="1" hangingPunct="1">
              <a:lnSpc>
                <a:spcPct val="96000"/>
              </a:lnSpc>
            </a:pPr>
            <a:r>
              <a:rPr lang="cs-CZ" altLang="cs-CZ" sz="1800" smtClean="0">
                <a:latin typeface="Helvetica" pitchFamily="34" charset="0"/>
              </a:rPr>
              <a:t>Energie záření se vyjadřuje v </a:t>
            </a:r>
            <a:r>
              <a:rPr lang="cs-CZ" altLang="cs-CZ" sz="1800" i="1" smtClean="0">
                <a:latin typeface="Helvetica" pitchFamily="34" charset="0"/>
              </a:rPr>
              <a:t>joulech</a:t>
            </a:r>
          </a:p>
          <a:p>
            <a:pPr eaLnBrk="1" hangingPunct="1">
              <a:lnSpc>
                <a:spcPct val="96000"/>
              </a:lnSpc>
            </a:pPr>
            <a:r>
              <a:rPr lang="cs-CZ" altLang="cs-CZ" sz="1800" smtClean="0">
                <a:latin typeface="Helvetica" pitchFamily="34" charset="0"/>
              </a:rPr>
              <a:t>Světelný tok (</a:t>
            </a:r>
            <a:r>
              <a:rPr lang="en-US" altLang="cs-CZ" sz="1800" b="1" smtClean="0">
                <a:latin typeface="Helvetica" pitchFamily="34" charset="0"/>
              </a:rPr>
              <a:t>radiant flux</a:t>
            </a:r>
            <a:r>
              <a:rPr lang="cs-CZ" altLang="cs-CZ" sz="1800" b="1" smtClean="0">
                <a:latin typeface="Helvetica" pitchFamily="34" charset="0"/>
              </a:rPr>
              <a:t>) </a:t>
            </a:r>
            <a:r>
              <a:rPr lang="cs-CZ" altLang="cs-CZ" sz="1800" smtClean="0">
                <a:latin typeface="Helvetica" pitchFamily="34" charset="0"/>
              </a:rPr>
              <a:t>je udávána jako hodnota energie v čase ve </a:t>
            </a:r>
            <a:r>
              <a:rPr lang="cs-CZ" altLang="cs-CZ" sz="1800" i="1" smtClean="0">
                <a:latin typeface="Helvetica" pitchFamily="34" charset="0"/>
              </a:rPr>
              <a:t>wattech</a:t>
            </a:r>
            <a:r>
              <a:rPr lang="cs-CZ" altLang="cs-CZ" sz="1800" smtClean="0">
                <a:latin typeface="Helvetica" pitchFamily="34" charset="0"/>
              </a:rPr>
              <a:t> (1 watt= 1 joule/sekundu)</a:t>
            </a:r>
          </a:p>
          <a:p>
            <a:pPr eaLnBrk="1" hangingPunct="1">
              <a:lnSpc>
                <a:spcPct val="96000"/>
              </a:lnSpc>
            </a:pPr>
            <a:r>
              <a:rPr lang="cs-CZ" altLang="cs-CZ" sz="1800" smtClean="0">
                <a:solidFill>
                  <a:srgbClr val="FF0000"/>
                </a:solidFill>
                <a:latin typeface="Helvetica" pitchFamily="34" charset="0"/>
              </a:rPr>
              <a:t>foton</a:t>
            </a:r>
            <a:r>
              <a:rPr lang="en-US" altLang="cs-CZ" sz="1800" smtClean="0">
                <a:latin typeface="Helvetica" pitchFamily="34" charset="0"/>
              </a:rPr>
              <a:t> – </a:t>
            </a:r>
            <a:r>
              <a:rPr lang="cs-CZ" altLang="cs-CZ" sz="1800" smtClean="0">
                <a:latin typeface="Helvetica" pitchFamily="34" charset="0"/>
              </a:rPr>
              <a:t>elementární částice. Popisuje je jejich vlnová délka, frekvence, energie a hybnost. Životnost fotonu je nekonečná (přesto vznikají a zanikají),  existují pouze v pohybu. Má nulovou klidovou hmotnost, ale nenulovou energii, definovanou vztahem E = hν, kde </a:t>
            </a:r>
            <a:r>
              <a:rPr lang="cs-CZ" altLang="cs-CZ" sz="1800" b="1" smtClean="0">
                <a:latin typeface="Helvetica" pitchFamily="34" charset="0"/>
              </a:rPr>
              <a:t>h</a:t>
            </a:r>
            <a:r>
              <a:rPr lang="cs-CZ" altLang="cs-CZ" sz="1800" smtClean="0">
                <a:latin typeface="Helvetica" pitchFamily="34" charset="0"/>
              </a:rPr>
              <a:t> je Planckova konstanta a </a:t>
            </a:r>
            <a:r>
              <a:rPr lang="cs-CZ" altLang="cs-CZ" sz="1800" b="1" smtClean="0">
                <a:latin typeface="Helvetica" pitchFamily="34" charset="0"/>
              </a:rPr>
              <a:t>ν</a:t>
            </a:r>
            <a:r>
              <a:rPr lang="cs-CZ" altLang="cs-CZ" sz="1800" smtClean="0">
                <a:latin typeface="Helvetica" pitchFamily="34" charset="0"/>
              </a:rPr>
              <a:t> frekvence. Neboť má energii, působí na něj gravitace dle obecné teorie relativity a on sám gravitačně působí na okolí. </a:t>
            </a:r>
            <a:r>
              <a:rPr lang="cs-CZ" altLang="cs-CZ" sz="1200" smtClean="0">
                <a:latin typeface="Helvetica" pitchFamily="34" charset="0"/>
              </a:rPr>
              <a:t>(</a:t>
            </a:r>
            <a:r>
              <a:rPr lang="cs-CZ" altLang="cs-CZ" sz="1200" smtClean="0"/>
              <a:t>http://cs.wikipedia.org/wiki/Foton)</a:t>
            </a:r>
            <a:endParaRPr lang="cs-CZ" altLang="cs-CZ" sz="1200" smtClean="0">
              <a:latin typeface="Helvetica" pitchFamily="34" charset="0"/>
            </a:endParaRPr>
          </a:p>
          <a:p>
            <a:pPr eaLnBrk="1" hangingPunct="1">
              <a:lnSpc>
                <a:spcPct val="96000"/>
              </a:lnSpc>
            </a:pPr>
            <a:r>
              <a:rPr lang="cs-CZ" altLang="cs-CZ" sz="1800" smtClean="0">
                <a:latin typeface="Helvetica" pitchFamily="34" charset="0"/>
              </a:rPr>
              <a:t>Energie fotonu je vyjádřena jako</a:t>
            </a:r>
            <a:r>
              <a:rPr lang="en-US" altLang="cs-CZ" sz="1800" smtClean="0">
                <a:latin typeface="Helvetica" pitchFamily="34" charset="0"/>
              </a:rPr>
              <a:t> </a:t>
            </a:r>
            <a:r>
              <a:rPr lang="cs-CZ" altLang="cs-CZ" sz="1800" smtClean="0">
                <a:latin typeface="Helvetica" pitchFamily="34" charset="0"/>
              </a:rPr>
              <a:t> </a:t>
            </a:r>
            <a:r>
              <a:rPr lang="en-US" altLang="cs-CZ" sz="1800" smtClean="0">
                <a:latin typeface="Helvetica" pitchFamily="34" charset="0"/>
              </a:rPr>
              <a:t>E=h</a:t>
            </a:r>
            <a:r>
              <a:rPr lang="en-US" altLang="cs-CZ" sz="1800" smtClean="0">
                <a:latin typeface="Symbol" pitchFamily="18" charset="2"/>
              </a:rPr>
              <a:t>n</a:t>
            </a:r>
            <a:r>
              <a:rPr lang="en-US" altLang="cs-CZ" sz="1800" smtClean="0">
                <a:latin typeface="Helvetica" pitchFamily="34" charset="0"/>
              </a:rPr>
              <a:t> a E=h</a:t>
            </a:r>
            <a:r>
              <a:rPr lang="cs-CZ" altLang="cs-CZ" sz="1800" smtClean="0">
                <a:latin typeface="Helvetica" pitchFamily="34" charset="0"/>
              </a:rPr>
              <a:t>c</a:t>
            </a:r>
            <a:r>
              <a:rPr lang="en-US" altLang="cs-CZ" sz="1800" smtClean="0">
                <a:latin typeface="Helvetica" pitchFamily="34" charset="0"/>
              </a:rPr>
              <a:t>/</a:t>
            </a:r>
            <a:r>
              <a:rPr lang="en-US" altLang="cs-CZ" sz="1800" smtClean="0">
                <a:latin typeface="Symbol" pitchFamily="18" charset="2"/>
              </a:rPr>
              <a:t>l</a:t>
            </a:r>
            <a:r>
              <a:rPr lang="en-US" altLang="cs-CZ" sz="1800" smtClean="0">
                <a:latin typeface="Helvetica" pitchFamily="34" charset="0"/>
              </a:rPr>
              <a:t> [</a:t>
            </a:r>
            <a:r>
              <a:rPr lang="en-US" altLang="cs-CZ" sz="1800" smtClean="0">
                <a:latin typeface="Symbol" pitchFamily="18" charset="2"/>
              </a:rPr>
              <a:t>n</a:t>
            </a:r>
            <a:r>
              <a:rPr lang="en-US" altLang="cs-CZ" sz="1800" smtClean="0">
                <a:latin typeface="Helvetica" pitchFamily="34" charset="0"/>
              </a:rPr>
              <a:t>-frequency</a:t>
            </a:r>
            <a:r>
              <a:rPr lang="cs-CZ" altLang="cs-CZ" sz="1800" smtClean="0">
                <a:latin typeface="Helvetica" pitchFamily="34" charset="0"/>
              </a:rPr>
              <a:t> (Hz)</a:t>
            </a:r>
            <a:r>
              <a:rPr lang="en-US" altLang="cs-CZ" sz="1800" smtClean="0">
                <a:latin typeface="Helvetica" pitchFamily="34" charset="0"/>
              </a:rPr>
              <a:t>, </a:t>
            </a:r>
            <a:r>
              <a:rPr lang="cs-CZ" altLang="cs-CZ" sz="1800" smtClean="0">
                <a:latin typeface="Helvetica" pitchFamily="34" charset="0"/>
              </a:rPr>
              <a:t>c – rychlost světla (</a:t>
            </a:r>
            <a:r>
              <a:rPr lang="en-US" altLang="cs-CZ" sz="1800" smtClean="0">
                <a:sym typeface="Symbol" pitchFamily="18" charset="2"/>
              </a:rPr>
              <a:t>3x10</a:t>
            </a:r>
            <a:r>
              <a:rPr lang="en-US" altLang="cs-CZ" sz="1800" baseline="30000" smtClean="0">
                <a:sym typeface="Symbol" pitchFamily="18" charset="2"/>
              </a:rPr>
              <a:t>8</a:t>
            </a:r>
            <a:r>
              <a:rPr lang="en-US" altLang="cs-CZ" sz="1800" smtClean="0">
                <a:sym typeface="Symbol" pitchFamily="18" charset="2"/>
              </a:rPr>
              <a:t> m/s</a:t>
            </a:r>
            <a:r>
              <a:rPr lang="cs-CZ" altLang="cs-CZ" sz="1800" smtClean="0">
                <a:latin typeface="Helvetica" pitchFamily="34" charset="0"/>
              </a:rPr>
              <a:t>), </a:t>
            </a:r>
            <a:r>
              <a:rPr lang="en-US" altLang="cs-CZ" sz="1800" smtClean="0">
                <a:latin typeface="Symbol" pitchFamily="18" charset="2"/>
              </a:rPr>
              <a:t>l</a:t>
            </a:r>
            <a:r>
              <a:rPr lang="en-US" altLang="cs-CZ" sz="1800" smtClean="0">
                <a:latin typeface="Helvetica" pitchFamily="34" charset="0"/>
              </a:rPr>
              <a:t>-wavelength</a:t>
            </a:r>
            <a:r>
              <a:rPr lang="cs-CZ" altLang="cs-CZ" sz="1800" smtClean="0">
                <a:latin typeface="Helvetica" pitchFamily="34" charset="0"/>
              </a:rPr>
              <a:t> (nm)</a:t>
            </a:r>
            <a:r>
              <a:rPr lang="en-US" altLang="cs-CZ" sz="1800" smtClean="0">
                <a:latin typeface="Helvetica" pitchFamily="34" charset="0"/>
              </a:rPr>
              <a:t>, h-Planck</a:t>
            </a:r>
            <a:r>
              <a:rPr lang="cs-CZ" altLang="cs-CZ" sz="1800" smtClean="0">
                <a:latin typeface="Helvetica" pitchFamily="34" charset="0"/>
              </a:rPr>
              <a:t>ova</a:t>
            </a:r>
            <a:r>
              <a:rPr lang="en-US" altLang="cs-CZ" sz="1800" smtClean="0">
                <a:latin typeface="Helvetica" pitchFamily="34" charset="0"/>
              </a:rPr>
              <a:t> </a:t>
            </a:r>
            <a:r>
              <a:rPr lang="cs-CZ" altLang="cs-CZ" sz="1800" smtClean="0">
                <a:latin typeface="Helvetica" pitchFamily="34" charset="0"/>
              </a:rPr>
              <a:t>k</a:t>
            </a:r>
            <a:r>
              <a:rPr lang="en-US" altLang="cs-CZ" sz="1800" smtClean="0">
                <a:latin typeface="Helvetica" pitchFamily="34" charset="0"/>
              </a:rPr>
              <a:t>onstant</a:t>
            </a:r>
            <a:r>
              <a:rPr lang="cs-CZ" altLang="cs-CZ" sz="1800" smtClean="0">
                <a:latin typeface="Helvetica" pitchFamily="34" charset="0"/>
              </a:rPr>
              <a:t>a</a:t>
            </a:r>
            <a:r>
              <a:rPr lang="en-US" altLang="cs-CZ" sz="1800" smtClean="0">
                <a:latin typeface="Helvetica" pitchFamily="34" charset="0"/>
              </a:rPr>
              <a:t> </a:t>
            </a:r>
            <a:r>
              <a:rPr lang="cs-CZ" altLang="cs-CZ" sz="1800" smtClean="0">
                <a:latin typeface="Helvetica" pitchFamily="34" charset="0"/>
              </a:rPr>
              <a:t>(</a:t>
            </a:r>
            <a:r>
              <a:rPr lang="en-US" altLang="cs-CZ" sz="1800" smtClean="0">
                <a:latin typeface="Helvetica" pitchFamily="34" charset="0"/>
              </a:rPr>
              <a:t>6.63 x 10</a:t>
            </a:r>
            <a:r>
              <a:rPr lang="en-US" altLang="cs-CZ" sz="1800" baseline="30000" smtClean="0">
                <a:latin typeface="Helvetica" pitchFamily="34" charset="0"/>
              </a:rPr>
              <a:t>-34</a:t>
            </a:r>
            <a:r>
              <a:rPr lang="en-US" altLang="cs-CZ" sz="1800" smtClean="0">
                <a:latin typeface="Helvetica" pitchFamily="34" charset="0"/>
              </a:rPr>
              <a:t> </a:t>
            </a:r>
            <a:r>
              <a:rPr lang="cs-CZ" altLang="cs-CZ" sz="1800" smtClean="0">
                <a:latin typeface="Helvetica" pitchFamily="34" charset="0"/>
              </a:rPr>
              <a:t>J/</a:t>
            </a:r>
            <a:r>
              <a:rPr lang="en-US" altLang="cs-CZ" sz="1800" smtClean="0">
                <a:latin typeface="Helvetica" pitchFamily="34" charset="0"/>
              </a:rPr>
              <a:t>s</a:t>
            </a:r>
            <a:r>
              <a:rPr lang="cs-CZ" altLang="cs-CZ" sz="1800" smtClean="0">
                <a:latin typeface="Helvetica" pitchFamily="34" charset="0"/>
              </a:rPr>
              <a:t>)</a:t>
            </a:r>
            <a:r>
              <a:rPr lang="en-US" altLang="cs-CZ" sz="1800" smtClean="0">
                <a:latin typeface="Helvetica" pitchFamily="34" charset="0"/>
              </a:rPr>
              <a:t>] </a:t>
            </a:r>
          </a:p>
          <a:p>
            <a:pPr eaLnBrk="1" hangingPunct="1">
              <a:lnSpc>
                <a:spcPct val="96000"/>
              </a:lnSpc>
            </a:pPr>
            <a:r>
              <a:rPr lang="cs-CZ" altLang="cs-CZ" sz="1800" b="1" smtClean="0">
                <a:latin typeface="Helvetica" pitchFamily="34" charset="0"/>
              </a:rPr>
              <a:t>Energie </a:t>
            </a:r>
            <a:r>
              <a:rPr lang="cs-CZ" altLang="cs-CZ" sz="1800" smtClean="0">
                <a:latin typeface="Helvetica" pitchFamily="34" charset="0"/>
              </a:rPr>
              <a:t>je vyšší při kratších vlnových délkách</a:t>
            </a:r>
            <a:r>
              <a:rPr lang="en-US" altLang="cs-CZ" sz="1800" smtClean="0">
                <a:latin typeface="Helvetica" pitchFamily="34" charset="0"/>
              </a:rPr>
              <a:t> </a:t>
            </a:r>
            <a:r>
              <a:rPr lang="cs-CZ" altLang="cs-CZ" sz="1800" smtClean="0">
                <a:latin typeface="Helvetica" pitchFamily="34" charset="0"/>
              </a:rPr>
              <a:t>a nižší při delších vlnových délkách.</a:t>
            </a:r>
            <a:endParaRPr lang="en-US" altLang="cs-CZ" sz="1800" smtClean="0">
              <a:latin typeface="Helvetica"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04813"/>
            <a:ext cx="7469187" cy="619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692150"/>
            <a:ext cx="7953375"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476250"/>
            <a:ext cx="3802062"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76250"/>
            <a:ext cx="3455988"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789363"/>
            <a:ext cx="3384550"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733425"/>
            <a:ext cx="6218237"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588" y="198438"/>
            <a:ext cx="7999412" cy="665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149725"/>
            <a:ext cx="3919537" cy="219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6" name="Picture 8" descr="ANd9GcSG6MDDEyKW2lrEy-4pYcbhalq94g7mws3iCujkWC8szVoIZvRtvw">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3438" y="4149725"/>
            <a:ext cx="1225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04813"/>
            <a:ext cx="7442200"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381500" y="1354138"/>
            <a:ext cx="4468813" cy="269716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219" name="Rectangle 9"/>
          <p:cNvSpPr>
            <a:spLocks noGrp="1" noChangeArrowheads="1"/>
          </p:cNvSpPr>
          <p:nvPr>
            <p:ph type="title" idx="4294967295"/>
          </p:nvPr>
        </p:nvSpPr>
        <p:spPr>
          <a:xfrm>
            <a:off x="168275" y="0"/>
            <a:ext cx="8943975" cy="639763"/>
          </a:xfrm>
        </p:spPr>
        <p:txBody>
          <a:bodyPr anchor="t">
            <a:normAutofit fontScale="90000"/>
          </a:bodyPr>
          <a:lstStyle/>
          <a:p>
            <a:pPr eaLnBrk="1" hangingPunct="1">
              <a:defRPr/>
            </a:pPr>
            <a:r>
              <a:rPr lang="en-US" sz="3600" b="1" dirty="0">
                <a:cs typeface="Calibri" charset="0"/>
              </a:rPr>
              <a:t>Particle Delivery:  Hydrodynamic Focusing </a:t>
            </a:r>
            <a:endParaRPr lang="en-US" sz="1800" b="1" dirty="0">
              <a:latin typeface="Arial" charset="0"/>
              <a:cs typeface="Calibri" charset="0"/>
            </a:endParaRPr>
          </a:p>
        </p:txBody>
      </p:sp>
      <p:grpSp>
        <p:nvGrpSpPr>
          <p:cNvPr id="87044" name="Group 28"/>
          <p:cNvGrpSpPr>
            <a:grpSpLocks/>
          </p:cNvGrpSpPr>
          <p:nvPr/>
        </p:nvGrpSpPr>
        <p:grpSpPr bwMode="auto">
          <a:xfrm>
            <a:off x="5405438" y="2195513"/>
            <a:ext cx="2655887" cy="1389062"/>
            <a:chOff x="273" y="3254"/>
            <a:chExt cx="1579" cy="843"/>
          </a:xfrm>
        </p:grpSpPr>
        <p:sp>
          <p:nvSpPr>
            <p:cNvPr id="87081" name="Freeform 29"/>
            <p:cNvSpPr>
              <a:spLocks/>
            </p:cNvSpPr>
            <p:nvPr/>
          </p:nvSpPr>
          <p:spPr bwMode="auto">
            <a:xfrm>
              <a:off x="1442" y="3269"/>
              <a:ext cx="29" cy="772"/>
            </a:xfrm>
            <a:custGeom>
              <a:avLst/>
              <a:gdLst>
                <a:gd name="T0" fmla="*/ 0 w 973"/>
                <a:gd name="T1" fmla="*/ 2147483647 h 320"/>
                <a:gd name="T2" fmla="*/ 0 w 973"/>
                <a:gd name="T3" fmla="*/ 2147483647 h 320"/>
                <a:gd name="T4" fmla="*/ 0 w 973"/>
                <a:gd name="T5" fmla="*/ 2147483647 h 320"/>
                <a:gd name="T6" fmla="*/ 0 w 973"/>
                <a:gd name="T7" fmla="*/ 2147483647 h 320"/>
                <a:gd name="T8" fmla="*/ 0 w 973"/>
                <a:gd name="T9" fmla="*/ 2147483647 h 320"/>
                <a:gd name="T10" fmla="*/ 0 w 973"/>
                <a:gd name="T11" fmla="*/ 2147483647 h 320"/>
                <a:gd name="T12" fmla="*/ 0 w 973"/>
                <a:gd name="T13" fmla="*/ 2147483647 h 320"/>
                <a:gd name="T14" fmla="*/ 0 w 973"/>
                <a:gd name="T15" fmla="*/ 2147483647 h 320"/>
                <a:gd name="T16" fmla="*/ 0 w 973"/>
                <a:gd name="T17" fmla="*/ 2147483647 h 320"/>
                <a:gd name="T18" fmla="*/ 0 w 973"/>
                <a:gd name="T19" fmla="*/ 2147483647 h 320"/>
                <a:gd name="T20" fmla="*/ 0 w 973"/>
                <a:gd name="T21" fmla="*/ 2147483647 h 320"/>
                <a:gd name="T22" fmla="*/ 0 w 973"/>
                <a:gd name="T23" fmla="*/ 2147483647 h 320"/>
                <a:gd name="T24" fmla="*/ 0 w 973"/>
                <a:gd name="T25" fmla="*/ 2147483647 h 320"/>
                <a:gd name="T26" fmla="*/ 0 w 973"/>
                <a:gd name="T27" fmla="*/ 2147483647 h 320"/>
                <a:gd name="T28" fmla="*/ 0 w 973"/>
                <a:gd name="T29" fmla="*/ 2147483647 h 320"/>
                <a:gd name="T30" fmla="*/ 0 w 973"/>
                <a:gd name="T31" fmla="*/ 2147483647 h 320"/>
                <a:gd name="T32" fmla="*/ 0 w 973"/>
                <a:gd name="T33" fmla="*/ 2147483647 h 320"/>
                <a:gd name="T34" fmla="*/ 0 w 973"/>
                <a:gd name="T35" fmla="*/ 2147483647 h 320"/>
                <a:gd name="T36" fmla="*/ 0 w 973"/>
                <a:gd name="T37" fmla="*/ 2147483647 h 320"/>
                <a:gd name="T38" fmla="*/ 0 w 973"/>
                <a:gd name="T39" fmla="*/ 2147483647 h 320"/>
                <a:gd name="T40" fmla="*/ 0 w 973"/>
                <a:gd name="T41" fmla="*/ 2147483647 h 320"/>
                <a:gd name="T42" fmla="*/ 0 w 973"/>
                <a:gd name="T43" fmla="*/ 2147483647 h 320"/>
                <a:gd name="T44" fmla="*/ 0 w 973"/>
                <a:gd name="T45" fmla="*/ 2147483647 h 320"/>
                <a:gd name="T46" fmla="*/ 0 w 973"/>
                <a:gd name="T47" fmla="*/ 0 h 320"/>
                <a:gd name="T48" fmla="*/ 0 w 973"/>
                <a:gd name="T49" fmla="*/ 0 h 320"/>
                <a:gd name="T50" fmla="*/ 0 w 973"/>
                <a:gd name="T51" fmla="*/ 2147483647 h 320"/>
                <a:gd name="T52" fmla="*/ 0 w 973"/>
                <a:gd name="T53" fmla="*/ 2147483647 h 320"/>
                <a:gd name="T54" fmla="*/ 0 w 973"/>
                <a:gd name="T55" fmla="*/ 2147483647 h 320"/>
                <a:gd name="T56" fmla="*/ 0 w 973"/>
                <a:gd name="T57" fmla="*/ 2147483647 h 320"/>
                <a:gd name="T58" fmla="*/ 0 w 973"/>
                <a:gd name="T59" fmla="*/ 2147483647 h 320"/>
                <a:gd name="T60" fmla="*/ 0 w 973"/>
                <a:gd name="T61" fmla="*/ 2147483647 h 320"/>
                <a:gd name="T62" fmla="*/ 0 w 973"/>
                <a:gd name="T63" fmla="*/ 2147483647 h 320"/>
                <a:gd name="T64" fmla="*/ 0 w 973"/>
                <a:gd name="T65" fmla="*/ 2147483647 h 320"/>
                <a:gd name="T66" fmla="*/ 0 w 973"/>
                <a:gd name="T67" fmla="*/ 2147483647 h 320"/>
                <a:gd name="T68" fmla="*/ 0 w 973"/>
                <a:gd name="T69" fmla="*/ 2147483647 h 320"/>
                <a:gd name="T70" fmla="*/ 0 w 973"/>
                <a:gd name="T71" fmla="*/ 2147483647 h 320"/>
                <a:gd name="T72" fmla="*/ 0 w 973"/>
                <a:gd name="T73" fmla="*/ 2147483647 h 320"/>
                <a:gd name="T74" fmla="*/ 0 w 973"/>
                <a:gd name="T75" fmla="*/ 2147483647 h 320"/>
                <a:gd name="T76" fmla="*/ 0 w 973"/>
                <a:gd name="T77" fmla="*/ 2147483647 h 320"/>
                <a:gd name="T78" fmla="*/ 0 w 973"/>
                <a:gd name="T79" fmla="*/ 2147483647 h 320"/>
                <a:gd name="T80" fmla="*/ 0 w 973"/>
                <a:gd name="T81" fmla="*/ 2147483647 h 320"/>
                <a:gd name="T82" fmla="*/ 0 w 973"/>
                <a:gd name="T83" fmla="*/ 2147483647 h 320"/>
                <a:gd name="T84" fmla="*/ 0 w 973"/>
                <a:gd name="T85" fmla="*/ 2147483647 h 320"/>
                <a:gd name="T86" fmla="*/ 0 w 973"/>
                <a:gd name="T87" fmla="*/ 2147483647 h 320"/>
                <a:gd name="T88" fmla="*/ 0 w 973"/>
                <a:gd name="T89" fmla="*/ 2147483647 h 320"/>
                <a:gd name="T90" fmla="*/ 0 w 973"/>
                <a:gd name="T91" fmla="*/ 2147483647 h 320"/>
                <a:gd name="T92" fmla="*/ 0 w 973"/>
                <a:gd name="T93" fmla="*/ 2147483647 h 320"/>
                <a:gd name="T94" fmla="*/ 0 w 973"/>
                <a:gd name="T95" fmla="*/ 2147483647 h 320"/>
                <a:gd name="T96" fmla="*/ 0 w 973"/>
                <a:gd name="T97" fmla="*/ 2147483647 h 320"/>
                <a:gd name="T98" fmla="*/ 0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7082" name="Group 30"/>
            <p:cNvGrpSpPr>
              <a:grpSpLocks/>
            </p:cNvGrpSpPr>
            <p:nvPr/>
          </p:nvGrpSpPr>
          <p:grpSpPr bwMode="auto">
            <a:xfrm>
              <a:off x="273" y="3254"/>
              <a:ext cx="1579" cy="843"/>
              <a:chOff x="1563" y="804"/>
              <a:chExt cx="1579" cy="843"/>
            </a:xfrm>
          </p:grpSpPr>
          <p:sp>
            <p:nvSpPr>
              <p:cNvPr id="1190943" name="Freeform 31"/>
              <p:cNvSpPr>
                <a:spLocks noChangeAspect="1"/>
              </p:cNvSpPr>
              <p:nvPr/>
            </p:nvSpPr>
            <p:spPr bwMode="auto">
              <a:xfrm>
                <a:off x="1564" y="804"/>
                <a:ext cx="1578" cy="774"/>
              </a:xfrm>
              <a:custGeom>
                <a:avLst/>
                <a:gdLst>
                  <a:gd name="T0" fmla="*/ 0 w 1046"/>
                  <a:gd name="T1" fmla="*/ 0 h 513"/>
                  <a:gd name="T2" fmla="*/ 0 w 1046"/>
                  <a:gd name="T3" fmla="*/ 2652 h 513"/>
                  <a:gd name="T4" fmla="*/ 5411 w 1046"/>
                  <a:gd name="T5" fmla="*/ 2652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6188" name="Line 32"/>
              <p:cNvSpPr>
                <a:spLocks noChangeShapeType="1"/>
              </p:cNvSpPr>
              <p:nvPr/>
            </p:nvSpPr>
            <p:spPr bwMode="auto">
              <a:xfrm>
                <a:off x="2745"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89" name="Line 33"/>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0" name="Line 34"/>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1" name="Line 35"/>
              <p:cNvSpPr>
                <a:spLocks noChangeShapeType="1"/>
              </p:cNvSpPr>
              <p:nvPr/>
            </p:nvSpPr>
            <p:spPr bwMode="auto">
              <a:xfrm>
                <a:off x="1957"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6192" name="Line 36"/>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grpSp>
      <p:sp>
        <p:nvSpPr>
          <p:cNvPr id="87045" name="Text Box 37"/>
          <p:cNvSpPr txBox="1">
            <a:spLocks noChangeArrowheads="1"/>
          </p:cNvSpPr>
          <p:nvPr/>
        </p:nvSpPr>
        <p:spPr bwMode="auto">
          <a:xfrm>
            <a:off x="6229350" y="3646488"/>
            <a:ext cx="1714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Intensity</a:t>
            </a:r>
          </a:p>
        </p:txBody>
      </p:sp>
      <p:sp>
        <p:nvSpPr>
          <p:cNvPr id="87046" name="Text Box 38"/>
          <p:cNvSpPr txBox="1">
            <a:spLocks noChangeArrowheads="1"/>
          </p:cNvSpPr>
          <p:nvPr/>
        </p:nvSpPr>
        <p:spPr bwMode="auto">
          <a:xfrm rot="-5400000">
            <a:off x="4245769" y="2205831"/>
            <a:ext cx="17145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Count</a:t>
            </a:r>
          </a:p>
        </p:txBody>
      </p:sp>
      <p:sp>
        <p:nvSpPr>
          <p:cNvPr id="87047" name="Line 39"/>
          <p:cNvSpPr>
            <a:spLocks noChangeShapeType="1"/>
          </p:cNvSpPr>
          <p:nvPr/>
        </p:nvSpPr>
        <p:spPr bwMode="auto">
          <a:xfrm flipH="1">
            <a:off x="7480300" y="2819400"/>
            <a:ext cx="2555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8" name="Line 40"/>
          <p:cNvSpPr>
            <a:spLocks noChangeShapeType="1"/>
          </p:cNvSpPr>
          <p:nvPr/>
        </p:nvSpPr>
        <p:spPr bwMode="auto">
          <a:xfrm>
            <a:off x="7064375" y="2828925"/>
            <a:ext cx="24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41"/>
          <p:cNvSpPr txBox="1">
            <a:spLocks noChangeArrowheads="1"/>
          </p:cNvSpPr>
          <p:nvPr/>
        </p:nvSpPr>
        <p:spPr bwMode="auto">
          <a:xfrm>
            <a:off x="4367213" y="1558925"/>
            <a:ext cx="47450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Narrow particle focus = Narrow distribution</a:t>
            </a:r>
          </a:p>
        </p:txBody>
      </p:sp>
      <p:sp>
        <p:nvSpPr>
          <p:cNvPr id="87050" name="Text Box 46"/>
          <p:cNvSpPr txBox="1">
            <a:spLocks noChangeArrowheads="1"/>
          </p:cNvSpPr>
          <p:nvPr/>
        </p:nvSpPr>
        <p:spPr bwMode="auto">
          <a:xfrm>
            <a:off x="174625" y="2130425"/>
            <a:ext cx="1792288"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Laser Cross Sectional Area</a:t>
            </a:r>
          </a:p>
        </p:txBody>
      </p:sp>
      <p:sp>
        <p:nvSpPr>
          <p:cNvPr id="87051" name="Text Box 49"/>
          <p:cNvSpPr txBox="1">
            <a:spLocks noChangeArrowheads="1"/>
          </p:cNvSpPr>
          <p:nvPr/>
        </p:nvSpPr>
        <p:spPr bwMode="auto">
          <a:xfrm>
            <a:off x="4318000" y="4032250"/>
            <a:ext cx="4852988"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Sample core is </a:t>
            </a:r>
            <a:r>
              <a:rPr lang="ja-JP" altLang="en-US" sz="1400">
                <a:solidFill>
                  <a:srgbClr val="5F5E62"/>
                </a:solidFill>
                <a:latin typeface="Calibri" pitchFamily="34" charset="0"/>
                <a:ea typeface="MS PGothic" pitchFamily="34" charset="-128"/>
              </a:rPr>
              <a:t>‘</a:t>
            </a:r>
            <a:r>
              <a:rPr lang="en-US" altLang="ja-JP" sz="1400">
                <a:solidFill>
                  <a:srgbClr val="5F5E62"/>
                </a:solidFill>
                <a:latin typeface="Calibri" pitchFamily="34" charset="0"/>
                <a:ea typeface="MS PGothic" pitchFamily="34" charset="-128"/>
              </a:rPr>
              <a:t>pinched</a:t>
            </a:r>
            <a:r>
              <a:rPr lang="ja-JP" altLang="en-US" sz="1400">
                <a:solidFill>
                  <a:srgbClr val="5F5E62"/>
                </a:solidFill>
                <a:latin typeface="Calibri" pitchFamily="34" charset="0"/>
                <a:ea typeface="MS PGothic" pitchFamily="34" charset="-128"/>
              </a:rPr>
              <a:t>’</a:t>
            </a:r>
            <a:r>
              <a:rPr lang="en-US" altLang="ja-JP" sz="1400">
                <a:solidFill>
                  <a:srgbClr val="5F5E62"/>
                </a:solidFill>
                <a:latin typeface="Calibri" pitchFamily="34" charset="0"/>
                <a:ea typeface="MS PGothic" pitchFamily="34" charset="-128"/>
              </a:rPr>
              <a:t> by fast flowing sheath  </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Sample volume ratios of 100 – 1000</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Large ratios =&gt; low sample inputs</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Resolution of particle populations</a:t>
            </a:r>
          </a:p>
          <a:p>
            <a:pPr>
              <a:spcBef>
                <a:spcPct val="50000"/>
              </a:spcBef>
              <a:spcAft>
                <a:spcPct val="10000"/>
              </a:spcAft>
              <a:buClr>
                <a:srgbClr val="220C5E"/>
              </a:buClr>
              <a:buFontTx/>
              <a:buChar char="•"/>
            </a:pPr>
            <a:endParaRPr lang="en-US" altLang="en-US" sz="1800">
              <a:solidFill>
                <a:srgbClr val="5F5E62"/>
              </a:solidFill>
              <a:latin typeface="Calibri" pitchFamily="34" charset="0"/>
              <a:ea typeface="MS PGothic" pitchFamily="34" charset="-128"/>
            </a:endParaRPr>
          </a:p>
        </p:txBody>
      </p:sp>
      <p:sp>
        <p:nvSpPr>
          <p:cNvPr id="87052" name="AutoShape 52"/>
          <p:cNvSpPr>
            <a:spLocks noChangeArrowheads="1"/>
          </p:cNvSpPr>
          <p:nvPr/>
        </p:nvSpPr>
        <p:spPr bwMode="auto">
          <a:xfrm>
            <a:off x="3117850" y="3808413"/>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3" name="AutoShape 53"/>
          <p:cNvSpPr>
            <a:spLocks noChangeArrowheads="1"/>
          </p:cNvSpPr>
          <p:nvPr/>
        </p:nvSpPr>
        <p:spPr bwMode="auto">
          <a:xfrm flipH="1">
            <a:off x="2435225" y="389890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4" name="Rectangle 54"/>
          <p:cNvSpPr>
            <a:spLocks noChangeArrowheads="1"/>
          </p:cNvSpPr>
          <p:nvPr/>
        </p:nvSpPr>
        <p:spPr bwMode="auto">
          <a:xfrm>
            <a:off x="2438400" y="4405313"/>
            <a:ext cx="820738" cy="21526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5" name="Rectangle 55"/>
          <p:cNvSpPr>
            <a:spLocks noChangeArrowheads="1"/>
          </p:cNvSpPr>
          <p:nvPr/>
        </p:nvSpPr>
        <p:spPr bwMode="auto">
          <a:xfrm>
            <a:off x="2530475" y="3859213"/>
            <a:ext cx="608013"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6" name="AutoShape 56"/>
          <p:cNvSpPr>
            <a:spLocks noChangeArrowheads="1"/>
          </p:cNvSpPr>
          <p:nvPr/>
        </p:nvSpPr>
        <p:spPr bwMode="auto">
          <a:xfrm>
            <a:off x="2528888" y="2582863"/>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7" name="Rectangle 57"/>
          <p:cNvSpPr>
            <a:spLocks noChangeArrowheads="1"/>
          </p:cNvSpPr>
          <p:nvPr/>
        </p:nvSpPr>
        <p:spPr bwMode="auto">
          <a:xfrm>
            <a:off x="2744788" y="1612900"/>
            <a:ext cx="163512" cy="13319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58" name="Line 59"/>
          <p:cNvSpPr>
            <a:spLocks noChangeShapeType="1"/>
          </p:cNvSpPr>
          <p:nvPr/>
        </p:nvSpPr>
        <p:spPr bwMode="auto">
          <a:xfrm>
            <a:off x="3551238" y="167640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9" name="Line 60"/>
          <p:cNvSpPr>
            <a:spLocks noChangeShapeType="1"/>
          </p:cNvSpPr>
          <p:nvPr/>
        </p:nvSpPr>
        <p:spPr bwMode="auto">
          <a:xfrm>
            <a:off x="3544888" y="3162300"/>
            <a:ext cx="706437"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0" name="Line 61"/>
          <p:cNvSpPr>
            <a:spLocks noChangeShapeType="1"/>
          </p:cNvSpPr>
          <p:nvPr/>
        </p:nvSpPr>
        <p:spPr bwMode="auto">
          <a:xfrm>
            <a:off x="4243388" y="4559300"/>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Line 62"/>
          <p:cNvSpPr>
            <a:spLocks noChangeShapeType="1"/>
          </p:cNvSpPr>
          <p:nvPr/>
        </p:nvSpPr>
        <p:spPr bwMode="auto">
          <a:xfrm flipH="1">
            <a:off x="2422525" y="4413250"/>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63"/>
          <p:cNvSpPr>
            <a:spLocks noChangeShapeType="1"/>
          </p:cNvSpPr>
          <p:nvPr/>
        </p:nvSpPr>
        <p:spPr bwMode="auto">
          <a:xfrm flipH="1">
            <a:off x="3246438" y="4408488"/>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64"/>
          <p:cNvSpPr>
            <a:spLocks noChangeShapeType="1"/>
          </p:cNvSpPr>
          <p:nvPr/>
        </p:nvSpPr>
        <p:spPr bwMode="auto">
          <a:xfrm flipH="1">
            <a:off x="2419350" y="3862388"/>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Line 65"/>
          <p:cNvSpPr>
            <a:spLocks noChangeShapeType="1"/>
          </p:cNvSpPr>
          <p:nvPr/>
        </p:nvSpPr>
        <p:spPr bwMode="auto">
          <a:xfrm>
            <a:off x="3146425" y="38703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5" name="Line 66"/>
          <p:cNvSpPr>
            <a:spLocks noChangeShapeType="1"/>
          </p:cNvSpPr>
          <p:nvPr/>
        </p:nvSpPr>
        <p:spPr bwMode="auto">
          <a:xfrm>
            <a:off x="2089150" y="168116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6" name="Line 67"/>
          <p:cNvSpPr>
            <a:spLocks noChangeShapeType="1"/>
          </p:cNvSpPr>
          <p:nvPr/>
        </p:nvSpPr>
        <p:spPr bwMode="auto">
          <a:xfrm flipH="1">
            <a:off x="1376363" y="3170238"/>
            <a:ext cx="706437"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7" name="Line 68"/>
          <p:cNvSpPr>
            <a:spLocks noChangeShapeType="1"/>
          </p:cNvSpPr>
          <p:nvPr/>
        </p:nvSpPr>
        <p:spPr bwMode="auto">
          <a:xfrm flipH="1">
            <a:off x="1368425" y="4568825"/>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0982" name="Oval 70"/>
          <p:cNvSpPr>
            <a:spLocks noChangeArrowheads="1"/>
          </p:cNvSpPr>
          <p:nvPr/>
        </p:nvSpPr>
        <p:spPr bwMode="auto">
          <a:xfrm>
            <a:off x="2481263" y="6769100"/>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190984" name="Oval 72"/>
          <p:cNvSpPr>
            <a:spLocks noChangeArrowheads="1"/>
          </p:cNvSpPr>
          <p:nvPr/>
        </p:nvSpPr>
        <p:spPr bwMode="auto">
          <a:xfrm>
            <a:off x="3108325" y="6734175"/>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70" name="Text Box 76"/>
          <p:cNvSpPr txBox="1">
            <a:spLocks noChangeArrowheads="1"/>
          </p:cNvSpPr>
          <p:nvPr/>
        </p:nvSpPr>
        <p:spPr bwMode="auto">
          <a:xfrm rot="-5400000">
            <a:off x="1360488" y="5707063"/>
            <a:ext cx="1100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7071" name="Text Box 77"/>
          <p:cNvSpPr txBox="1">
            <a:spLocks noChangeArrowheads="1"/>
          </p:cNvSpPr>
          <p:nvPr/>
        </p:nvSpPr>
        <p:spPr bwMode="auto">
          <a:xfrm rot="-5400000">
            <a:off x="3184525" y="5664200"/>
            <a:ext cx="1100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1190990" name="AutoShape 78"/>
          <p:cNvSpPr>
            <a:spLocks noChangeArrowheads="1"/>
          </p:cNvSpPr>
          <p:nvPr/>
        </p:nvSpPr>
        <p:spPr bwMode="auto">
          <a:xfrm rot="-5400000">
            <a:off x="1766094" y="5296694"/>
            <a:ext cx="219075" cy="55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1190991" name="AutoShape 79"/>
          <p:cNvSpPr>
            <a:spLocks noChangeArrowheads="1"/>
          </p:cNvSpPr>
          <p:nvPr/>
        </p:nvSpPr>
        <p:spPr bwMode="auto">
          <a:xfrm rot="-5400000">
            <a:off x="3579019" y="5280819"/>
            <a:ext cx="23018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7074" name="Rectangle 84"/>
          <p:cNvSpPr>
            <a:spLocks noChangeArrowheads="1"/>
          </p:cNvSpPr>
          <p:nvPr/>
        </p:nvSpPr>
        <p:spPr bwMode="auto">
          <a:xfrm>
            <a:off x="1966913" y="1162050"/>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7075" name="Text Box 82"/>
          <p:cNvSpPr txBox="1">
            <a:spLocks noChangeArrowheads="1"/>
          </p:cNvSpPr>
          <p:nvPr/>
        </p:nvSpPr>
        <p:spPr bwMode="auto">
          <a:xfrm>
            <a:off x="1903413" y="1135063"/>
            <a:ext cx="21161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Hydrodynamic core</a:t>
            </a:r>
          </a:p>
        </p:txBody>
      </p:sp>
      <p:sp>
        <p:nvSpPr>
          <p:cNvPr id="87076" name="Line 83"/>
          <p:cNvSpPr>
            <a:spLocks noChangeShapeType="1"/>
          </p:cNvSpPr>
          <p:nvPr/>
        </p:nvSpPr>
        <p:spPr bwMode="auto">
          <a:xfrm>
            <a:off x="2825750" y="1460500"/>
            <a:ext cx="0" cy="365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77" name="Oval 85"/>
          <p:cNvSpPr>
            <a:spLocks noChangeArrowheads="1"/>
          </p:cNvSpPr>
          <p:nvPr/>
        </p:nvSpPr>
        <p:spPr bwMode="auto">
          <a:xfrm>
            <a:off x="2292350" y="2354263"/>
            <a:ext cx="1057275" cy="228600"/>
          </a:xfrm>
          <a:prstGeom prst="ellipse">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pic>
        <p:nvPicPr>
          <p:cNvPr id="87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5903913"/>
            <a:ext cx="107791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79" name="TextBox 1"/>
          <p:cNvSpPr txBox="1">
            <a:spLocks noChangeArrowheads="1"/>
          </p:cNvSpPr>
          <p:nvPr/>
        </p:nvSpPr>
        <p:spPr bwMode="auto">
          <a:xfrm>
            <a:off x="252413" y="647700"/>
            <a:ext cx="838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000000"/>
                </a:solidFill>
                <a:ea typeface="MS PGothic" pitchFamily="34" charset="-128"/>
                <a:cs typeface="Calibri" pitchFamily="34" charset="0"/>
              </a:rPr>
              <a:t>Conventional Instrumentation: </a:t>
            </a:r>
            <a:r>
              <a:rPr lang="en-US" altLang="en-US" sz="1800" b="1">
                <a:solidFill>
                  <a:srgbClr val="000000"/>
                </a:solidFill>
                <a:ea typeface="MS PGothic" pitchFamily="34" charset="-128"/>
                <a:cs typeface="Calibri" pitchFamily="34" charset="0"/>
              </a:rPr>
              <a:t>Low Flow Rates (12µL/min)</a:t>
            </a:r>
            <a:endParaRPr lang="en-US" altLang="en-US" sz="1800">
              <a:solidFill>
                <a:srgbClr val="000000"/>
              </a:solidFill>
              <a:ea typeface="MS PGothic" pitchFamily="34" charset="-128"/>
              <a:cs typeface="Calibri" pitchFamily="34" charset="0"/>
            </a:endParaRPr>
          </a:p>
        </p:txBody>
      </p:sp>
      <p:sp>
        <p:nvSpPr>
          <p:cNvPr id="87080" name="Line 83"/>
          <p:cNvSpPr>
            <a:spLocks noChangeShapeType="1"/>
          </p:cNvSpPr>
          <p:nvPr/>
        </p:nvSpPr>
        <p:spPr bwMode="auto">
          <a:xfrm>
            <a:off x="1714500" y="2470150"/>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fill="hold" grpId="0" nodeType="withEffect">
                                  <p:stCondLst>
                                    <p:cond delay="0"/>
                                  </p:stCondLst>
                                  <p:childTnLst>
                                    <p:animMotion origin="layout" path="M -1.38889E-6 -4.07407E-6 C -0.00191 -0.11134 -0.00382 -0.22245 -1.38889E-6 -0.30393 C 0.00382 -0.38564 0.01719 -0.41018 0.02274 -0.48865 C 0.0283 -0.56713 0.03056 -0.67152 0.03299 -0.77569 " pathEditMode="relative" rAng="0" ptsTypes="aaaA">
                                      <p:cBhvr>
                                        <p:cTn id="6" dur="2000" fill="hold"/>
                                        <p:tgtEl>
                                          <p:spTgt spid="1190982"/>
                                        </p:tgtEl>
                                        <p:attrNameLst>
                                          <p:attrName>ppt_x</p:attrName>
                                          <p:attrName>ppt_y</p:attrName>
                                        </p:attrNameLst>
                                      </p:cBhvr>
                                      <p:rCtr x="150000" y="-3880000"/>
                                    </p:animMotion>
                                  </p:childTnLst>
                                </p:cTn>
                              </p:par>
                              <p:par>
                                <p:cTn id="7" presetID="0" presetClass="path" presetSubtype="0" repeatCount="indefinite" accel="50000" fill="remove" grpId="0" nodeType="withEffect">
                                  <p:stCondLst>
                                    <p:cond delay="3300"/>
                                  </p:stCondLst>
                                  <p:childTnLst>
                                    <p:animMotion origin="layout" path="M -0.05347 -0.03496 C -0.05503 -0.15093 -0.0566 -0.2669 -0.05347 -0.34699 C -0.05035 -0.42709 -0.03819 -0.44005 -0.03455 -0.51574 C -0.0309 -0.59144 -0.03142 -0.6963 -0.03194 -0.80116 " pathEditMode="relative" rAng="0" ptsTypes="aaaA">
                                      <p:cBhvr>
                                        <p:cTn id="8" dur="2000" fill="hold"/>
                                        <p:tgtEl>
                                          <p:spTgt spid="1190984"/>
                                        </p:tgtEl>
                                        <p:attrNameLst>
                                          <p:attrName>ppt_x</p:attrName>
                                          <p:attrName>ppt_y</p:attrName>
                                        </p:attrNameLst>
                                      </p:cBhvr>
                                      <p:rCtr x="100000" y="-3830000"/>
                                    </p:animMotion>
                                  </p:childTnLst>
                                </p:cTn>
                              </p:par>
                              <p:par>
                                <p:cTn id="9" presetID="0" presetClass="path" presetSubtype="0" repeatCount="indefinite" accel="50000" decel="50000" fill="hold" grpId="0" nodeType="withEffect">
                                  <p:stCondLst>
                                    <p:cond delay="0"/>
                                  </p:stCondLst>
                                  <p:childTnLst>
                                    <p:animMotion origin="layout" path="M -3.88889E-6 1.11111E-6 C -0.00138 -0.04306 -0.00277 -0.08565 0.00625 -0.13958 C 0.01528 -0.19375 0.0448 -0.24884 0.05434 -0.32431 C 0.06389 -0.39931 0.06355 -0.4956 0.0632 -0.5919 " pathEditMode="relative" rAng="0" ptsTypes="aaaA">
                                      <p:cBhvr>
                                        <p:cTn id="10" dur="500" fill="hold"/>
                                        <p:tgtEl>
                                          <p:spTgt spid="1190990"/>
                                        </p:tgtEl>
                                        <p:attrNameLst>
                                          <p:attrName>ppt_x</p:attrName>
                                          <p:attrName>ppt_y</p:attrName>
                                        </p:attrNameLst>
                                      </p:cBhvr>
                                      <p:rCtr x="310000" y="-2960000"/>
                                    </p:animMotion>
                                  </p:childTnLst>
                                </p:cTn>
                              </p:par>
                              <p:par>
                                <p:cTn id="11" presetID="0" presetClass="path" presetSubtype="0" repeatCount="indefinite" accel="50000" decel="50000" fill="hold" grpId="0" nodeType="withEffect">
                                  <p:stCondLst>
                                    <p:cond delay="0"/>
                                  </p:stCondLst>
                                  <p:childTnLst>
                                    <p:animMotion origin="layout" path="M 4.44444E-6 -3.66327E-6 C 0.00243 -0.04394 0.00486 -0.08788 -0.00382 -0.14177 C -0.0125 -0.19565 -0.04271 -0.24931 -0.05191 -0.32377 C -0.06111 -0.39824 -0.06042 -0.49352 -0.05955 -0.58858 " pathEditMode="relative" ptsTypes="aaaA">
                                      <p:cBhvr>
                                        <p:cTn id="12" dur="500" fill="hold"/>
                                        <p:tgtEl>
                                          <p:spTgt spid="11909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82" grpId="0" animBg="1"/>
      <p:bldP spid="1190984" grpId="0" animBg="1"/>
      <p:bldP spid="1190990" grpId="0" animBg="1"/>
      <p:bldP spid="1190991"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9"/>
          <p:cNvSpPr>
            <a:spLocks noGrp="1" noChangeArrowheads="1"/>
          </p:cNvSpPr>
          <p:nvPr>
            <p:ph type="title" idx="4294967295"/>
          </p:nvPr>
        </p:nvSpPr>
        <p:spPr>
          <a:xfrm>
            <a:off x="168275" y="0"/>
            <a:ext cx="8943975" cy="639763"/>
          </a:xfrm>
        </p:spPr>
        <p:txBody>
          <a:bodyPr anchor="t">
            <a:normAutofit fontScale="90000"/>
          </a:bodyPr>
          <a:lstStyle/>
          <a:p>
            <a:pPr eaLnBrk="1" hangingPunct="1">
              <a:defRPr/>
            </a:pPr>
            <a:r>
              <a:rPr lang="en-US" sz="3600" b="1" dirty="0">
                <a:cs typeface="Calibri" charset="0"/>
              </a:rPr>
              <a:t>Particle Delivery:  Hydrodynamic Focusing </a:t>
            </a:r>
            <a:endParaRPr lang="en-US" sz="1800" b="1" dirty="0">
              <a:latin typeface="Arial" charset="0"/>
              <a:cs typeface="Calibri" charset="0"/>
            </a:endParaRPr>
          </a:p>
        </p:txBody>
      </p:sp>
      <p:sp>
        <p:nvSpPr>
          <p:cNvPr id="88067" name="Rectangle 84"/>
          <p:cNvSpPr>
            <a:spLocks noChangeArrowheads="1"/>
          </p:cNvSpPr>
          <p:nvPr/>
        </p:nvSpPr>
        <p:spPr bwMode="auto">
          <a:xfrm>
            <a:off x="1966913" y="1162050"/>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pic>
        <p:nvPicPr>
          <p:cNvPr id="8806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5970588"/>
            <a:ext cx="10779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1"/>
          <p:cNvSpPr txBox="1">
            <a:spLocks noChangeArrowheads="1"/>
          </p:cNvSpPr>
          <p:nvPr/>
        </p:nvSpPr>
        <p:spPr bwMode="auto">
          <a:xfrm>
            <a:off x="252413" y="647700"/>
            <a:ext cx="8385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a:solidFill>
                  <a:srgbClr val="000000"/>
                </a:solidFill>
                <a:ea typeface="MS PGothic" pitchFamily="34" charset="-128"/>
                <a:cs typeface="Calibri" pitchFamily="34" charset="0"/>
              </a:rPr>
              <a:t>Conventional Instrumentation: </a:t>
            </a:r>
            <a:r>
              <a:rPr lang="en-US" altLang="en-US" sz="1800" b="1">
                <a:solidFill>
                  <a:srgbClr val="000000"/>
                </a:solidFill>
                <a:ea typeface="MS PGothic" pitchFamily="34" charset="-128"/>
                <a:cs typeface="Calibri" pitchFamily="34" charset="0"/>
              </a:rPr>
              <a:t>High Flow Rate (60µL/min)</a:t>
            </a:r>
            <a:endParaRPr lang="en-US" altLang="en-US" sz="1800">
              <a:solidFill>
                <a:srgbClr val="000000"/>
              </a:solidFill>
              <a:ea typeface="MS PGothic" pitchFamily="34" charset="-128"/>
              <a:cs typeface="Calibri" pitchFamily="34" charset="0"/>
            </a:endParaRPr>
          </a:p>
        </p:txBody>
      </p:sp>
      <p:grpSp>
        <p:nvGrpSpPr>
          <p:cNvPr id="88070" name="Group 48"/>
          <p:cNvGrpSpPr>
            <a:grpSpLocks/>
          </p:cNvGrpSpPr>
          <p:nvPr/>
        </p:nvGrpSpPr>
        <p:grpSpPr bwMode="auto">
          <a:xfrm>
            <a:off x="4308475" y="1111250"/>
            <a:ext cx="4638675" cy="2697163"/>
            <a:chOff x="438150" y="1247775"/>
            <a:chExt cx="4468813" cy="2697163"/>
          </a:xfrm>
        </p:grpSpPr>
        <p:sp>
          <p:nvSpPr>
            <p:cNvPr id="88104" name="Rectangle 64"/>
            <p:cNvSpPr>
              <a:spLocks noChangeArrowheads="1"/>
            </p:cNvSpPr>
            <p:nvPr/>
          </p:nvSpPr>
          <p:spPr bwMode="auto">
            <a:xfrm>
              <a:off x="438150" y="1247775"/>
              <a:ext cx="4468813" cy="26971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105" name="Freeform 65"/>
            <p:cNvSpPr>
              <a:spLocks/>
            </p:cNvSpPr>
            <p:nvPr/>
          </p:nvSpPr>
          <p:spPr bwMode="auto">
            <a:xfrm>
              <a:off x="3290888" y="2114550"/>
              <a:ext cx="369887" cy="1249363"/>
            </a:xfrm>
            <a:custGeom>
              <a:avLst/>
              <a:gdLst>
                <a:gd name="T0" fmla="*/ 2147483647 w 973"/>
                <a:gd name="T1" fmla="*/ 2147483647 h 320"/>
                <a:gd name="T2" fmla="*/ 2147483647 w 973"/>
                <a:gd name="T3" fmla="*/ 2147483647 h 320"/>
                <a:gd name="T4" fmla="*/ 2147483647 w 973"/>
                <a:gd name="T5" fmla="*/ 2147483647 h 320"/>
                <a:gd name="T6" fmla="*/ 0 w 973"/>
                <a:gd name="T7" fmla="*/ 2147483647 h 320"/>
                <a:gd name="T8" fmla="*/ 2147483647 w 973"/>
                <a:gd name="T9" fmla="*/ 2147483647 h 320"/>
                <a:gd name="T10" fmla="*/ 0 w 973"/>
                <a:gd name="T11" fmla="*/ 2147483647 h 320"/>
                <a:gd name="T12" fmla="*/ 2147483647 w 973"/>
                <a:gd name="T13" fmla="*/ 2147483647 h 320"/>
                <a:gd name="T14" fmla="*/ 2147483647 w 973"/>
                <a:gd name="T15" fmla="*/ 2147483647 h 320"/>
                <a:gd name="T16" fmla="*/ 2147483647 w 973"/>
                <a:gd name="T17" fmla="*/ 2147483647 h 320"/>
                <a:gd name="T18" fmla="*/ 2147483647 w 973"/>
                <a:gd name="T19" fmla="*/ 2147483647 h 320"/>
                <a:gd name="T20" fmla="*/ 2147483647 w 973"/>
                <a:gd name="T21" fmla="*/ 2147483647 h 320"/>
                <a:gd name="T22" fmla="*/ 2147483647 w 973"/>
                <a:gd name="T23" fmla="*/ 2147483647 h 320"/>
                <a:gd name="T24" fmla="*/ 2147483647 w 973"/>
                <a:gd name="T25" fmla="*/ 2147483647 h 320"/>
                <a:gd name="T26" fmla="*/ 2147483647 w 973"/>
                <a:gd name="T27" fmla="*/ 2147483647 h 320"/>
                <a:gd name="T28" fmla="*/ 2147483647 w 973"/>
                <a:gd name="T29" fmla="*/ 2147483647 h 320"/>
                <a:gd name="T30" fmla="*/ 2147483647 w 973"/>
                <a:gd name="T31" fmla="*/ 2147483647 h 320"/>
                <a:gd name="T32" fmla="*/ 2147483647 w 973"/>
                <a:gd name="T33" fmla="*/ 2147483647 h 320"/>
                <a:gd name="T34" fmla="*/ 2147483647 w 973"/>
                <a:gd name="T35" fmla="*/ 2147483647 h 320"/>
                <a:gd name="T36" fmla="*/ 2147483647 w 973"/>
                <a:gd name="T37" fmla="*/ 2147483647 h 320"/>
                <a:gd name="T38" fmla="*/ 2147483647 w 973"/>
                <a:gd name="T39" fmla="*/ 2147483647 h 320"/>
                <a:gd name="T40" fmla="*/ 2147483647 w 973"/>
                <a:gd name="T41" fmla="*/ 2147483647 h 320"/>
                <a:gd name="T42" fmla="*/ 2147483647 w 973"/>
                <a:gd name="T43" fmla="*/ 2147483647 h 320"/>
                <a:gd name="T44" fmla="*/ 2147483647 w 973"/>
                <a:gd name="T45" fmla="*/ 2147483647 h 320"/>
                <a:gd name="T46" fmla="*/ 2147483647 w 973"/>
                <a:gd name="T47" fmla="*/ 0 h 320"/>
                <a:gd name="T48" fmla="*/ 2147483647 w 973"/>
                <a:gd name="T49" fmla="*/ 0 h 320"/>
                <a:gd name="T50" fmla="*/ 2147483647 w 973"/>
                <a:gd name="T51" fmla="*/ 2147483647 h 320"/>
                <a:gd name="T52" fmla="*/ 2147483647 w 973"/>
                <a:gd name="T53" fmla="*/ 2147483647 h 320"/>
                <a:gd name="T54" fmla="*/ 2147483647 w 973"/>
                <a:gd name="T55" fmla="*/ 2147483647 h 320"/>
                <a:gd name="T56" fmla="*/ 2147483647 w 973"/>
                <a:gd name="T57" fmla="*/ 2147483647 h 320"/>
                <a:gd name="T58" fmla="*/ 2147483647 w 973"/>
                <a:gd name="T59" fmla="*/ 2147483647 h 320"/>
                <a:gd name="T60" fmla="*/ 2147483647 w 973"/>
                <a:gd name="T61" fmla="*/ 2147483647 h 320"/>
                <a:gd name="T62" fmla="*/ 2147483647 w 973"/>
                <a:gd name="T63" fmla="*/ 2147483647 h 320"/>
                <a:gd name="T64" fmla="*/ 2147483647 w 973"/>
                <a:gd name="T65" fmla="*/ 2147483647 h 320"/>
                <a:gd name="T66" fmla="*/ 2147483647 w 973"/>
                <a:gd name="T67" fmla="*/ 2147483647 h 320"/>
                <a:gd name="T68" fmla="*/ 2147483647 w 973"/>
                <a:gd name="T69" fmla="*/ 2147483647 h 320"/>
                <a:gd name="T70" fmla="*/ 2147483647 w 973"/>
                <a:gd name="T71" fmla="*/ 2147483647 h 320"/>
                <a:gd name="T72" fmla="*/ 2147483647 w 973"/>
                <a:gd name="T73" fmla="*/ 2147483647 h 320"/>
                <a:gd name="T74" fmla="*/ 2147483647 w 973"/>
                <a:gd name="T75" fmla="*/ 2147483647 h 320"/>
                <a:gd name="T76" fmla="*/ 2147483647 w 973"/>
                <a:gd name="T77" fmla="*/ 2147483647 h 320"/>
                <a:gd name="T78" fmla="*/ 2147483647 w 973"/>
                <a:gd name="T79" fmla="*/ 2147483647 h 320"/>
                <a:gd name="T80" fmla="*/ 2147483647 w 973"/>
                <a:gd name="T81" fmla="*/ 2147483647 h 320"/>
                <a:gd name="T82" fmla="*/ 2147483647 w 973"/>
                <a:gd name="T83" fmla="*/ 2147483647 h 320"/>
                <a:gd name="T84" fmla="*/ 2147483647 w 973"/>
                <a:gd name="T85" fmla="*/ 2147483647 h 320"/>
                <a:gd name="T86" fmla="*/ 2147483647 w 973"/>
                <a:gd name="T87" fmla="*/ 2147483647 h 320"/>
                <a:gd name="T88" fmla="*/ 2147483647 w 973"/>
                <a:gd name="T89" fmla="*/ 2147483647 h 320"/>
                <a:gd name="T90" fmla="*/ 2147483647 w 973"/>
                <a:gd name="T91" fmla="*/ 2147483647 h 320"/>
                <a:gd name="T92" fmla="*/ 2147483647 w 973"/>
                <a:gd name="T93" fmla="*/ 2147483647 h 320"/>
                <a:gd name="T94" fmla="*/ 2147483647 w 973"/>
                <a:gd name="T95" fmla="*/ 2147483647 h 320"/>
                <a:gd name="T96" fmla="*/ 2147483647 w 973"/>
                <a:gd name="T97" fmla="*/ 2147483647 h 320"/>
                <a:gd name="T98" fmla="*/ 2147483647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8106" name="Group 66"/>
            <p:cNvGrpSpPr>
              <a:grpSpLocks/>
            </p:cNvGrpSpPr>
            <p:nvPr/>
          </p:nvGrpSpPr>
          <p:grpSpPr bwMode="auto">
            <a:xfrm>
              <a:off x="1462088" y="2089150"/>
              <a:ext cx="2655887" cy="1389063"/>
              <a:chOff x="1563" y="804"/>
              <a:chExt cx="1579" cy="843"/>
            </a:xfrm>
          </p:grpSpPr>
          <p:sp>
            <p:nvSpPr>
              <p:cNvPr id="58" name="Freeform 67"/>
              <p:cNvSpPr>
                <a:spLocks noChangeAspect="1"/>
              </p:cNvSpPr>
              <p:nvPr/>
            </p:nvSpPr>
            <p:spPr bwMode="auto">
              <a:xfrm>
                <a:off x="1564" y="804"/>
                <a:ext cx="1578" cy="774"/>
              </a:xfrm>
              <a:custGeom>
                <a:avLst/>
                <a:gdLst>
                  <a:gd name="T0" fmla="*/ 0 w 1046"/>
                  <a:gd name="T1" fmla="*/ 0 h 513"/>
                  <a:gd name="T2" fmla="*/ 0 w 1046"/>
                  <a:gd name="T3" fmla="*/ 4001 h 513"/>
                  <a:gd name="T4" fmla="*/ 8163 w 1046"/>
                  <a:gd name="T5" fmla="*/ 4001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7217" name="Line 68"/>
              <p:cNvSpPr>
                <a:spLocks noChangeShapeType="1"/>
              </p:cNvSpPr>
              <p:nvPr/>
            </p:nvSpPr>
            <p:spPr bwMode="auto">
              <a:xfrm>
                <a:off x="2745"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18" name="Line 69"/>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19" name="Line 70"/>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20" name="Line 71"/>
              <p:cNvSpPr>
                <a:spLocks noChangeShapeType="1"/>
              </p:cNvSpPr>
              <p:nvPr/>
            </p:nvSpPr>
            <p:spPr bwMode="auto">
              <a:xfrm>
                <a:off x="1957" y="1577"/>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7221" name="Line 72"/>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sp>
          <p:nvSpPr>
            <p:cNvPr id="88107" name="Text Box 73"/>
            <p:cNvSpPr txBox="1">
              <a:spLocks noChangeArrowheads="1"/>
            </p:cNvSpPr>
            <p:nvPr/>
          </p:nvSpPr>
          <p:spPr bwMode="auto">
            <a:xfrm>
              <a:off x="2286000" y="3540125"/>
              <a:ext cx="171450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Intensity</a:t>
              </a:r>
            </a:p>
          </p:txBody>
        </p:sp>
        <p:sp>
          <p:nvSpPr>
            <p:cNvPr id="88108" name="Text Box 74"/>
            <p:cNvSpPr txBox="1">
              <a:spLocks noChangeArrowheads="1"/>
            </p:cNvSpPr>
            <p:nvPr/>
          </p:nvSpPr>
          <p:spPr bwMode="auto">
            <a:xfrm rot="-5400000">
              <a:off x="302419" y="2104409"/>
              <a:ext cx="1714500" cy="29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Count</a:t>
              </a:r>
            </a:p>
          </p:txBody>
        </p:sp>
        <p:sp>
          <p:nvSpPr>
            <p:cNvPr id="88109" name="Line 75"/>
            <p:cNvSpPr>
              <a:spLocks noChangeShapeType="1"/>
            </p:cNvSpPr>
            <p:nvPr/>
          </p:nvSpPr>
          <p:spPr bwMode="auto">
            <a:xfrm flipH="1">
              <a:off x="3570288" y="2713038"/>
              <a:ext cx="2555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0" name="Line 76"/>
            <p:cNvSpPr>
              <a:spLocks noChangeShapeType="1"/>
            </p:cNvSpPr>
            <p:nvPr/>
          </p:nvSpPr>
          <p:spPr bwMode="auto">
            <a:xfrm>
              <a:off x="3121025" y="2722563"/>
              <a:ext cx="2428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11" name="Text Box 77"/>
            <p:cNvSpPr txBox="1">
              <a:spLocks noChangeArrowheads="1"/>
            </p:cNvSpPr>
            <p:nvPr/>
          </p:nvSpPr>
          <p:spPr bwMode="auto">
            <a:xfrm>
              <a:off x="488950" y="1452563"/>
              <a:ext cx="4400550" cy="31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Broad particle focus = Broad distribution</a:t>
              </a:r>
            </a:p>
          </p:txBody>
        </p:sp>
      </p:grpSp>
      <p:sp>
        <p:nvSpPr>
          <p:cNvPr id="88071" name="Text Box 78"/>
          <p:cNvSpPr txBox="1">
            <a:spLocks noChangeArrowheads="1"/>
          </p:cNvSpPr>
          <p:nvPr/>
        </p:nvSpPr>
        <p:spPr bwMode="auto">
          <a:xfrm>
            <a:off x="4305300" y="4011613"/>
            <a:ext cx="4641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Increased sample input = increase core size  </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Particle distributions broadened, CVs increase</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Instrument resolution decreased</a:t>
            </a:r>
          </a:p>
          <a:p>
            <a:pPr>
              <a:spcBef>
                <a:spcPct val="50000"/>
              </a:spcBef>
              <a:spcAft>
                <a:spcPct val="10000"/>
              </a:spcAft>
              <a:buClr>
                <a:srgbClr val="220C5E"/>
              </a:buClr>
              <a:buFontTx/>
              <a:buChar char="•"/>
            </a:pPr>
            <a:r>
              <a:rPr lang="en-US" altLang="en-US" sz="1400">
                <a:solidFill>
                  <a:srgbClr val="5F5E62"/>
                </a:solidFill>
                <a:latin typeface="Calibri" pitchFamily="34" charset="0"/>
                <a:ea typeface="MS PGothic" pitchFamily="34" charset="-128"/>
              </a:rPr>
              <a:t>Historically, low volumetric sample rates   used (25 </a:t>
            </a:r>
            <a:r>
              <a:rPr lang="en-US" altLang="en-US" sz="1400">
                <a:solidFill>
                  <a:srgbClr val="5F5E62"/>
                </a:solidFill>
                <a:latin typeface="Symbol" pitchFamily="18" charset="2"/>
                <a:ea typeface="MS PGothic" pitchFamily="34" charset="-128"/>
              </a:rPr>
              <a:t>m</a:t>
            </a:r>
            <a:r>
              <a:rPr lang="en-US" altLang="en-US" sz="1400">
                <a:solidFill>
                  <a:srgbClr val="5F5E62"/>
                </a:solidFill>
                <a:latin typeface="Calibri" pitchFamily="34" charset="0"/>
                <a:ea typeface="MS PGothic" pitchFamily="34" charset="-128"/>
              </a:rPr>
              <a:t>l/min – 150 </a:t>
            </a:r>
            <a:r>
              <a:rPr lang="en-US" altLang="en-US" sz="1400">
                <a:solidFill>
                  <a:srgbClr val="5F5E62"/>
                </a:solidFill>
                <a:latin typeface="Symbol" pitchFamily="18" charset="2"/>
                <a:ea typeface="MS PGothic" pitchFamily="34" charset="-128"/>
              </a:rPr>
              <a:t>m</a:t>
            </a:r>
            <a:r>
              <a:rPr lang="en-US" altLang="en-US" sz="1400">
                <a:solidFill>
                  <a:srgbClr val="5F5E62"/>
                </a:solidFill>
                <a:latin typeface="Calibri" pitchFamily="34" charset="0"/>
                <a:ea typeface="MS PGothic" pitchFamily="34" charset="-128"/>
              </a:rPr>
              <a:t>l/min)</a:t>
            </a:r>
          </a:p>
        </p:txBody>
      </p:sp>
      <p:sp>
        <p:nvSpPr>
          <p:cNvPr id="88072" name="AutoShape 35"/>
          <p:cNvSpPr>
            <a:spLocks noChangeArrowheads="1"/>
          </p:cNvSpPr>
          <p:nvPr/>
        </p:nvSpPr>
        <p:spPr bwMode="auto">
          <a:xfrm>
            <a:off x="2932113" y="3865563"/>
            <a:ext cx="128587"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3" name="AutoShape 36"/>
          <p:cNvSpPr>
            <a:spLocks noChangeArrowheads="1"/>
          </p:cNvSpPr>
          <p:nvPr/>
        </p:nvSpPr>
        <p:spPr bwMode="auto">
          <a:xfrm flipH="1">
            <a:off x="2249488" y="395605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4" name="Rectangle 37"/>
          <p:cNvSpPr>
            <a:spLocks noChangeArrowheads="1"/>
          </p:cNvSpPr>
          <p:nvPr/>
        </p:nvSpPr>
        <p:spPr bwMode="auto">
          <a:xfrm>
            <a:off x="2252663" y="4462463"/>
            <a:ext cx="820737" cy="212248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5" name="Rectangle 38"/>
          <p:cNvSpPr>
            <a:spLocks noChangeArrowheads="1"/>
          </p:cNvSpPr>
          <p:nvPr/>
        </p:nvSpPr>
        <p:spPr bwMode="auto">
          <a:xfrm>
            <a:off x="2344738" y="3916363"/>
            <a:ext cx="608012"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6" name="AutoShape 39"/>
          <p:cNvSpPr>
            <a:spLocks noChangeArrowheads="1"/>
          </p:cNvSpPr>
          <p:nvPr/>
        </p:nvSpPr>
        <p:spPr bwMode="auto">
          <a:xfrm>
            <a:off x="2343150" y="2628900"/>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7" name="Rectangle 40"/>
          <p:cNvSpPr>
            <a:spLocks noChangeArrowheads="1"/>
          </p:cNvSpPr>
          <p:nvPr/>
        </p:nvSpPr>
        <p:spPr bwMode="auto">
          <a:xfrm>
            <a:off x="2344738" y="1670050"/>
            <a:ext cx="596900" cy="22463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82" name="Oval 41"/>
          <p:cNvSpPr>
            <a:spLocks noChangeArrowheads="1"/>
          </p:cNvSpPr>
          <p:nvPr/>
        </p:nvSpPr>
        <p:spPr bwMode="auto">
          <a:xfrm>
            <a:off x="2508250" y="68056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79" name="Line 42"/>
          <p:cNvSpPr>
            <a:spLocks noChangeShapeType="1"/>
          </p:cNvSpPr>
          <p:nvPr/>
        </p:nvSpPr>
        <p:spPr bwMode="auto">
          <a:xfrm>
            <a:off x="3365500" y="17335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0" name="Line 43"/>
          <p:cNvSpPr>
            <a:spLocks noChangeShapeType="1"/>
          </p:cNvSpPr>
          <p:nvPr/>
        </p:nvSpPr>
        <p:spPr bwMode="auto">
          <a:xfrm>
            <a:off x="3359150" y="3219450"/>
            <a:ext cx="706438" cy="140176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1" name="Line 44"/>
          <p:cNvSpPr>
            <a:spLocks noChangeShapeType="1"/>
          </p:cNvSpPr>
          <p:nvPr/>
        </p:nvSpPr>
        <p:spPr bwMode="auto">
          <a:xfrm>
            <a:off x="4057650" y="4616450"/>
            <a:ext cx="11113"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2" name="Line 45"/>
          <p:cNvSpPr>
            <a:spLocks noChangeShapeType="1"/>
          </p:cNvSpPr>
          <p:nvPr/>
        </p:nvSpPr>
        <p:spPr bwMode="auto">
          <a:xfrm flipH="1">
            <a:off x="2236788" y="4456113"/>
            <a:ext cx="1587"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3" name="Line 46"/>
          <p:cNvSpPr>
            <a:spLocks noChangeShapeType="1"/>
          </p:cNvSpPr>
          <p:nvPr/>
        </p:nvSpPr>
        <p:spPr bwMode="auto">
          <a:xfrm flipH="1">
            <a:off x="3060700" y="4451350"/>
            <a:ext cx="11113"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4" name="Line 47"/>
          <p:cNvSpPr>
            <a:spLocks noChangeShapeType="1"/>
          </p:cNvSpPr>
          <p:nvPr/>
        </p:nvSpPr>
        <p:spPr bwMode="auto">
          <a:xfrm flipH="1">
            <a:off x="2233613" y="3919538"/>
            <a:ext cx="115887"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5" name="Line 48"/>
          <p:cNvSpPr>
            <a:spLocks noChangeShapeType="1"/>
          </p:cNvSpPr>
          <p:nvPr/>
        </p:nvSpPr>
        <p:spPr bwMode="auto">
          <a:xfrm>
            <a:off x="2960688" y="3927475"/>
            <a:ext cx="115887"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6" name="Line 49"/>
          <p:cNvSpPr>
            <a:spLocks noChangeShapeType="1"/>
          </p:cNvSpPr>
          <p:nvPr/>
        </p:nvSpPr>
        <p:spPr bwMode="auto">
          <a:xfrm>
            <a:off x="1903413" y="17383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7" name="Line 50"/>
          <p:cNvSpPr>
            <a:spLocks noChangeShapeType="1"/>
          </p:cNvSpPr>
          <p:nvPr/>
        </p:nvSpPr>
        <p:spPr bwMode="auto">
          <a:xfrm flipH="1">
            <a:off x="1190625" y="3227388"/>
            <a:ext cx="706438" cy="14017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8" name="Line 51"/>
          <p:cNvSpPr>
            <a:spLocks noChangeShapeType="1"/>
          </p:cNvSpPr>
          <p:nvPr/>
        </p:nvSpPr>
        <p:spPr bwMode="auto">
          <a:xfrm flipH="1">
            <a:off x="1182688" y="4625975"/>
            <a:ext cx="11112" cy="1747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3" name="Oval 52"/>
          <p:cNvSpPr>
            <a:spLocks noChangeArrowheads="1"/>
          </p:cNvSpPr>
          <p:nvPr/>
        </p:nvSpPr>
        <p:spPr bwMode="auto">
          <a:xfrm>
            <a:off x="2724150" y="682783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4" name="Oval 53"/>
          <p:cNvSpPr>
            <a:spLocks noChangeArrowheads="1"/>
          </p:cNvSpPr>
          <p:nvPr/>
        </p:nvSpPr>
        <p:spPr bwMode="auto">
          <a:xfrm>
            <a:off x="2295525" y="682783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5" name="Oval 54"/>
          <p:cNvSpPr>
            <a:spLocks noChangeArrowheads="1"/>
          </p:cNvSpPr>
          <p:nvPr/>
        </p:nvSpPr>
        <p:spPr bwMode="auto">
          <a:xfrm>
            <a:off x="2922588" y="67929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7196" name="Oval 55"/>
          <p:cNvSpPr>
            <a:spLocks noChangeArrowheads="1"/>
          </p:cNvSpPr>
          <p:nvPr/>
        </p:nvSpPr>
        <p:spPr bwMode="auto">
          <a:xfrm>
            <a:off x="2855913" y="67833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3" name="Text Box 56"/>
          <p:cNvSpPr txBox="1">
            <a:spLocks noChangeArrowheads="1"/>
          </p:cNvSpPr>
          <p:nvPr/>
        </p:nvSpPr>
        <p:spPr bwMode="auto">
          <a:xfrm rot="-5400000">
            <a:off x="1174750" y="5764213"/>
            <a:ext cx="1100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8094" name="Text Box 57"/>
          <p:cNvSpPr txBox="1">
            <a:spLocks noChangeArrowheads="1"/>
          </p:cNvSpPr>
          <p:nvPr/>
        </p:nvSpPr>
        <p:spPr bwMode="auto">
          <a:xfrm rot="-5400000">
            <a:off x="2998788" y="5721350"/>
            <a:ext cx="1100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sheath</a:t>
            </a:r>
          </a:p>
        </p:txBody>
      </p:sp>
      <p:sp>
        <p:nvSpPr>
          <p:cNvPr id="88095" name="AutoShape 58"/>
          <p:cNvSpPr>
            <a:spLocks noChangeArrowheads="1"/>
          </p:cNvSpPr>
          <p:nvPr/>
        </p:nvSpPr>
        <p:spPr bwMode="auto">
          <a:xfrm rot="-5400000">
            <a:off x="1580356" y="5353845"/>
            <a:ext cx="219075" cy="555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8096" name="AutoShape 59"/>
          <p:cNvSpPr>
            <a:spLocks noChangeArrowheads="1"/>
          </p:cNvSpPr>
          <p:nvPr/>
        </p:nvSpPr>
        <p:spPr bwMode="auto">
          <a:xfrm rot="-5400000">
            <a:off x="3393282" y="5337969"/>
            <a:ext cx="23018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88097" name="Rectangle 62"/>
          <p:cNvSpPr>
            <a:spLocks noChangeArrowheads="1"/>
          </p:cNvSpPr>
          <p:nvPr/>
        </p:nvSpPr>
        <p:spPr bwMode="auto">
          <a:xfrm>
            <a:off x="1893888" y="1243013"/>
            <a:ext cx="1458912" cy="531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8" name="Rectangle 63"/>
          <p:cNvSpPr>
            <a:spLocks noChangeArrowheads="1"/>
          </p:cNvSpPr>
          <p:nvPr/>
        </p:nvSpPr>
        <p:spPr bwMode="auto">
          <a:xfrm>
            <a:off x="1766888" y="1204913"/>
            <a:ext cx="17399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099" name="Flowchart: Decision 46"/>
          <p:cNvSpPr>
            <a:spLocks noChangeArrowheads="1"/>
          </p:cNvSpPr>
          <p:nvPr/>
        </p:nvSpPr>
        <p:spPr bwMode="auto">
          <a:xfrm>
            <a:off x="2247900" y="2360613"/>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88100" name="Text Box 82"/>
          <p:cNvSpPr txBox="1">
            <a:spLocks noChangeArrowheads="1"/>
          </p:cNvSpPr>
          <p:nvPr/>
        </p:nvSpPr>
        <p:spPr bwMode="auto">
          <a:xfrm>
            <a:off x="1647825" y="1128713"/>
            <a:ext cx="20701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Hydrodynamic core</a:t>
            </a:r>
          </a:p>
        </p:txBody>
      </p:sp>
      <p:sp>
        <p:nvSpPr>
          <p:cNvPr id="88101" name="Text Box 46"/>
          <p:cNvSpPr txBox="1">
            <a:spLocks noChangeArrowheads="1"/>
          </p:cNvSpPr>
          <p:nvPr/>
        </p:nvSpPr>
        <p:spPr bwMode="auto">
          <a:xfrm>
            <a:off x="68263" y="2190750"/>
            <a:ext cx="19145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800">
                <a:solidFill>
                  <a:srgbClr val="5F5E62"/>
                </a:solidFill>
                <a:latin typeface="Calibri" pitchFamily="34" charset="0"/>
                <a:ea typeface="MS PGothic" pitchFamily="34" charset="-128"/>
              </a:rPr>
              <a:t>Laser Cross Sectional Area</a:t>
            </a:r>
          </a:p>
        </p:txBody>
      </p:sp>
      <p:sp>
        <p:nvSpPr>
          <p:cNvPr id="88102" name="Line 83"/>
          <p:cNvSpPr>
            <a:spLocks noChangeShapeType="1"/>
          </p:cNvSpPr>
          <p:nvPr/>
        </p:nvSpPr>
        <p:spPr bwMode="auto">
          <a:xfrm>
            <a:off x="1630363" y="2528888"/>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103" name="Line 83"/>
          <p:cNvSpPr>
            <a:spLocks noChangeShapeType="1"/>
          </p:cNvSpPr>
          <p:nvPr/>
        </p:nvSpPr>
        <p:spPr bwMode="auto">
          <a:xfrm>
            <a:off x="2638425" y="1460500"/>
            <a:ext cx="0" cy="365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grpId="0" nodeType="withEffect">
                                  <p:stCondLst>
                                    <p:cond delay="1500"/>
                                  </p:stCondLst>
                                  <p:childTnLst>
                                    <p:animMotion origin="layout" path="M 0.00504 -0.00509 C 0.00764 -0.31551 0.01042 -0.62592 0.01146 -0.75578 C 0.0125 -0.88564 0.01198 -0.83518 0.01146 -0.78472 " pathEditMode="relative" ptsTypes="aaA">
                                      <p:cBhvr>
                                        <p:cTn id="6" dur="2000" fill="hold"/>
                                        <p:tgtEl>
                                          <p:spTgt spid="7194"/>
                                        </p:tgtEl>
                                        <p:attrNameLst>
                                          <p:attrName>ppt_x</p:attrName>
                                          <p:attrName>ppt_y</p:attrName>
                                        </p:attrNameLst>
                                      </p:cBhvr>
                                    </p:animMotion>
                                  </p:childTnLst>
                                </p:cTn>
                              </p:par>
                              <p:par>
                                <p:cTn id="7" presetID="0" presetClass="path" presetSubtype="0" repeatCount="indefinite" accel="50000" decel="50000" fill="hold" grpId="0" nodeType="withEffect">
                                  <p:stCondLst>
                                    <p:cond delay="1000"/>
                                  </p:stCondLst>
                                  <p:childTnLst>
                                    <p:animMotion origin="layout" path="M 0.00121 -0.01041 C 0.00295 -0.31852 0.00486 -0.62639 0.00555 -0.74953 " pathEditMode="relative" ptsTypes="aA">
                                      <p:cBhvr>
                                        <p:cTn id="8" dur="2000" fill="hold"/>
                                        <p:tgtEl>
                                          <p:spTgt spid="7182"/>
                                        </p:tgtEl>
                                        <p:attrNameLst>
                                          <p:attrName>ppt_x</p:attrName>
                                          <p:attrName>ppt_y</p:attrName>
                                        </p:attrNameLst>
                                      </p:cBhvr>
                                    </p:animMotion>
                                  </p:childTnLst>
                                </p:cTn>
                              </p:par>
                              <p:par>
                                <p:cTn id="9" presetID="0" presetClass="path" presetSubtype="0" repeatCount="indefinite" accel="50000" decel="50000" fill="hold" nodeType="withEffect">
                                  <p:stCondLst>
                                    <p:cond delay="500"/>
                                  </p:stCondLst>
                                  <p:childTnLst>
                                    <p:animMotion origin="layout" path="M 0.00833 -0.00393 C 0.00035 -0.30671 -0.00764 -0.60926 -0.01076 -0.73032 " pathEditMode="relative" ptsTypes="aA">
                                      <p:cBhvr>
                                        <p:cTn id="10" dur="2000" fill="hold"/>
                                        <p:tgtEl>
                                          <p:spTgt spid="7195"/>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59 -0.01088 C 0.0059 -0.32731 0.0059 -0.64352 0.0059 -0.77014 " pathEditMode="relative" ptsTypes="aA">
                                      <p:cBhvr>
                                        <p:cTn id="12" dur="2000" fill="hold"/>
                                        <p:tgtEl>
                                          <p:spTgt spid="7193"/>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677 -0.01018 C -0.00035 -0.31713 -0.00729 -0.62407 -0.01059 -0.75208 C -0.01389 -0.88009 -0.01337 -0.82916 -0.01285 -0.77824 " pathEditMode="relative" ptsTypes="aaA">
                                      <p:cBhvr>
                                        <p:cTn id="14" dur="2000" fill="hold"/>
                                        <p:tgtEl>
                                          <p:spTgt spid="719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animBg="1"/>
      <p:bldP spid="7194"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descr="Acoustic Focusing Technology 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288" y="2636912"/>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238" y="798513"/>
            <a:ext cx="4178300" cy="42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5" descr="http://www.invitrogen.com/etc/medialib/images/Cell-Analysis/other.Par.17809.Image.320.200.1.attune-jp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378" y="850107"/>
            <a:ext cx="2334259"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Obdélník 1"/>
          <p:cNvSpPr>
            <a:spLocks noChangeArrowheads="1"/>
          </p:cNvSpPr>
          <p:nvPr/>
        </p:nvSpPr>
        <p:spPr bwMode="auto">
          <a:xfrm>
            <a:off x="1047750" y="115888"/>
            <a:ext cx="6477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b="1">
                <a:latin typeface="Times" pitchFamily="18" charset="0"/>
              </a:rPr>
              <a:t>Attune® Acoustic Focusing Cytometer</a:t>
            </a:r>
          </a:p>
        </p:txBody>
      </p:sp>
      <p:pic>
        <p:nvPicPr>
          <p:cNvPr id="2050" name="Picture 2" descr="https://www.thermofisher.com/content/dam/LifeTech/global/life-sciences/cellanalysis/Images/0715/acoustic-focusing-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967413" y="4567458"/>
            <a:ext cx="219075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rmo Fisher Scientific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238" y="5949280"/>
            <a:ext cx="1733550" cy="37147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320" y="736310"/>
            <a:ext cx="1856044"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85"/>
          <p:cNvSpPr>
            <a:spLocks noChangeArrowheads="1"/>
          </p:cNvSpPr>
          <p:nvPr/>
        </p:nvSpPr>
        <p:spPr bwMode="auto">
          <a:xfrm>
            <a:off x="1485900" y="1327150"/>
            <a:ext cx="163513" cy="14859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5" name="Rectangle 2"/>
          <p:cNvSpPr>
            <a:spLocks noGrp="1" noChangeArrowheads="1"/>
          </p:cNvSpPr>
          <p:nvPr>
            <p:ph type="title" idx="4294967295"/>
          </p:nvPr>
        </p:nvSpPr>
        <p:spPr>
          <a:xfrm>
            <a:off x="15875" y="7938"/>
            <a:ext cx="8885238" cy="563562"/>
          </a:xfrm>
        </p:spPr>
        <p:txBody>
          <a:bodyPr anchor="t"/>
          <a:lstStyle/>
          <a:p>
            <a:pPr eaLnBrk="1" hangingPunct="1"/>
            <a:r>
              <a:rPr lang="en-US" altLang="en-US" sz="3200" b="1" smtClean="0">
                <a:ea typeface="MS PGothic" pitchFamily="34" charset="-128"/>
              </a:rPr>
              <a:t>Acoustic Focusing = Better Precision</a:t>
            </a:r>
          </a:p>
        </p:txBody>
      </p:sp>
      <p:sp>
        <p:nvSpPr>
          <p:cNvPr id="90116" name="Text Box 22"/>
          <p:cNvSpPr txBox="1">
            <a:spLocks noChangeArrowheads="1"/>
          </p:cNvSpPr>
          <p:nvPr/>
        </p:nvSpPr>
        <p:spPr bwMode="auto">
          <a:xfrm>
            <a:off x="2895600" y="5189538"/>
            <a:ext cx="2239963"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Acoustic focusing Module</a:t>
            </a:r>
          </a:p>
        </p:txBody>
      </p:sp>
      <p:sp>
        <p:nvSpPr>
          <p:cNvPr id="90117" name="AutoShape 23"/>
          <p:cNvSpPr>
            <a:spLocks noChangeArrowheads="1"/>
          </p:cNvSpPr>
          <p:nvPr/>
        </p:nvSpPr>
        <p:spPr bwMode="auto">
          <a:xfrm>
            <a:off x="1858963" y="3522663"/>
            <a:ext cx="128587"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8" name="AutoShape 24"/>
          <p:cNvSpPr>
            <a:spLocks noChangeArrowheads="1"/>
          </p:cNvSpPr>
          <p:nvPr/>
        </p:nvSpPr>
        <p:spPr bwMode="auto">
          <a:xfrm flipH="1">
            <a:off x="1176338" y="3613150"/>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19" name="Rectangle 25"/>
          <p:cNvSpPr>
            <a:spLocks noChangeArrowheads="1"/>
          </p:cNvSpPr>
          <p:nvPr/>
        </p:nvSpPr>
        <p:spPr bwMode="auto">
          <a:xfrm>
            <a:off x="1179513" y="4119563"/>
            <a:ext cx="820737" cy="21701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0" name="Rectangle 26"/>
          <p:cNvSpPr>
            <a:spLocks noChangeArrowheads="1"/>
          </p:cNvSpPr>
          <p:nvPr/>
        </p:nvSpPr>
        <p:spPr bwMode="auto">
          <a:xfrm>
            <a:off x="1271588" y="3573463"/>
            <a:ext cx="608012" cy="6588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1" name="AutoShape 27"/>
          <p:cNvSpPr>
            <a:spLocks noChangeArrowheads="1"/>
          </p:cNvSpPr>
          <p:nvPr/>
        </p:nvSpPr>
        <p:spPr bwMode="auto">
          <a:xfrm>
            <a:off x="1270000" y="2295525"/>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2" name="Line 33"/>
          <p:cNvSpPr>
            <a:spLocks noChangeShapeType="1"/>
          </p:cNvSpPr>
          <p:nvPr/>
        </p:nvSpPr>
        <p:spPr bwMode="auto">
          <a:xfrm flipH="1">
            <a:off x="1163638" y="4113213"/>
            <a:ext cx="1587"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3" name="Line 34"/>
          <p:cNvSpPr>
            <a:spLocks noChangeShapeType="1"/>
          </p:cNvSpPr>
          <p:nvPr/>
        </p:nvSpPr>
        <p:spPr bwMode="auto">
          <a:xfrm flipH="1">
            <a:off x="1987550" y="4108450"/>
            <a:ext cx="11113"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4" name="Line 35"/>
          <p:cNvSpPr>
            <a:spLocks noChangeShapeType="1"/>
          </p:cNvSpPr>
          <p:nvPr/>
        </p:nvSpPr>
        <p:spPr bwMode="auto">
          <a:xfrm flipH="1">
            <a:off x="1168400" y="3557588"/>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5" name="Line 36"/>
          <p:cNvSpPr>
            <a:spLocks noChangeShapeType="1"/>
          </p:cNvSpPr>
          <p:nvPr/>
        </p:nvSpPr>
        <p:spPr bwMode="auto">
          <a:xfrm>
            <a:off x="1879600" y="35655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337" name="Oval 41"/>
          <p:cNvSpPr>
            <a:spLocks noChangeArrowheads="1"/>
          </p:cNvSpPr>
          <p:nvPr/>
        </p:nvSpPr>
        <p:spPr bwMode="auto">
          <a:xfrm>
            <a:off x="1222375" y="6448425"/>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38" name="Oval 42"/>
          <p:cNvSpPr>
            <a:spLocks noChangeArrowheads="1"/>
          </p:cNvSpPr>
          <p:nvPr/>
        </p:nvSpPr>
        <p:spPr bwMode="auto">
          <a:xfrm>
            <a:off x="1849438" y="6413500"/>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8" name="Rectangle 50"/>
          <p:cNvSpPr>
            <a:spLocks noChangeArrowheads="1"/>
          </p:cNvSpPr>
          <p:nvPr/>
        </p:nvSpPr>
        <p:spPr bwMode="auto">
          <a:xfrm>
            <a:off x="2000250" y="4695825"/>
            <a:ext cx="139700" cy="1296988"/>
          </a:xfrm>
          <a:prstGeom prst="rect">
            <a:avLst/>
          </a:prstGeom>
          <a:solidFill>
            <a:schemeClr val="accent1"/>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29" name="Line 51"/>
          <p:cNvSpPr>
            <a:spLocks noChangeShapeType="1"/>
          </p:cNvSpPr>
          <p:nvPr/>
        </p:nvSpPr>
        <p:spPr bwMode="auto">
          <a:xfrm flipH="1">
            <a:off x="2239963" y="5346700"/>
            <a:ext cx="644525"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30" name="AutoShape 55"/>
          <p:cNvSpPr>
            <a:spLocks noChangeArrowheads="1"/>
          </p:cNvSpPr>
          <p:nvPr/>
        </p:nvSpPr>
        <p:spPr bwMode="auto">
          <a:xfrm>
            <a:off x="6664325" y="3524250"/>
            <a:ext cx="128588" cy="606425"/>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1" name="AutoShape 56"/>
          <p:cNvSpPr>
            <a:spLocks noChangeArrowheads="1"/>
          </p:cNvSpPr>
          <p:nvPr/>
        </p:nvSpPr>
        <p:spPr bwMode="auto">
          <a:xfrm flipH="1">
            <a:off x="5981700" y="3614738"/>
            <a:ext cx="104775" cy="520700"/>
          </a:xfrm>
          <a:prstGeom prst="rtTriangle">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2" name="Rectangle 57"/>
          <p:cNvSpPr>
            <a:spLocks noChangeArrowheads="1"/>
          </p:cNvSpPr>
          <p:nvPr/>
        </p:nvSpPr>
        <p:spPr bwMode="auto">
          <a:xfrm>
            <a:off x="5984875" y="4121150"/>
            <a:ext cx="820738" cy="21685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3" name="Rectangle 58"/>
          <p:cNvSpPr>
            <a:spLocks noChangeArrowheads="1"/>
          </p:cNvSpPr>
          <p:nvPr/>
        </p:nvSpPr>
        <p:spPr bwMode="auto">
          <a:xfrm>
            <a:off x="6076950" y="3575050"/>
            <a:ext cx="608013" cy="6588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4" name="AutoShape 59"/>
          <p:cNvSpPr>
            <a:spLocks noChangeArrowheads="1"/>
          </p:cNvSpPr>
          <p:nvPr/>
        </p:nvSpPr>
        <p:spPr bwMode="auto">
          <a:xfrm>
            <a:off x="6075363" y="2287588"/>
            <a:ext cx="600075" cy="1285875"/>
          </a:xfrm>
          <a:prstGeom prst="triangle">
            <a:avLst>
              <a:gd name="adj" fmla="val 50000"/>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5" name="Rectangle 60"/>
          <p:cNvSpPr>
            <a:spLocks noChangeArrowheads="1"/>
          </p:cNvSpPr>
          <p:nvPr/>
        </p:nvSpPr>
        <p:spPr bwMode="auto">
          <a:xfrm>
            <a:off x="6076950" y="1328738"/>
            <a:ext cx="596900" cy="224631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57" name="Oval 61"/>
          <p:cNvSpPr>
            <a:spLocks noChangeArrowheads="1"/>
          </p:cNvSpPr>
          <p:nvPr/>
        </p:nvSpPr>
        <p:spPr bwMode="auto">
          <a:xfrm>
            <a:off x="6240463" y="64277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37" name="Line 65"/>
          <p:cNvSpPr>
            <a:spLocks noChangeShapeType="1"/>
          </p:cNvSpPr>
          <p:nvPr/>
        </p:nvSpPr>
        <p:spPr bwMode="auto">
          <a:xfrm flipH="1">
            <a:off x="5969000" y="4114800"/>
            <a:ext cx="1588" cy="21780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38" name="Line 66"/>
          <p:cNvSpPr>
            <a:spLocks noChangeShapeType="1"/>
          </p:cNvSpPr>
          <p:nvPr/>
        </p:nvSpPr>
        <p:spPr bwMode="auto">
          <a:xfrm flipH="1">
            <a:off x="6792913" y="4110038"/>
            <a:ext cx="11112" cy="21875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39" name="Line 67"/>
          <p:cNvSpPr>
            <a:spLocks noChangeShapeType="1"/>
          </p:cNvSpPr>
          <p:nvPr/>
        </p:nvSpPr>
        <p:spPr bwMode="auto">
          <a:xfrm flipH="1">
            <a:off x="5965825" y="3578225"/>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0" name="Line 68"/>
          <p:cNvSpPr>
            <a:spLocks noChangeShapeType="1"/>
          </p:cNvSpPr>
          <p:nvPr/>
        </p:nvSpPr>
        <p:spPr bwMode="auto">
          <a:xfrm>
            <a:off x="6692900" y="3586163"/>
            <a:ext cx="115888" cy="555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7368" name="Oval 72"/>
          <p:cNvSpPr>
            <a:spLocks noChangeArrowheads="1"/>
          </p:cNvSpPr>
          <p:nvPr/>
        </p:nvSpPr>
        <p:spPr bwMode="auto">
          <a:xfrm>
            <a:off x="6456363" y="64500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69" name="Oval 73"/>
          <p:cNvSpPr>
            <a:spLocks noChangeArrowheads="1"/>
          </p:cNvSpPr>
          <p:nvPr/>
        </p:nvSpPr>
        <p:spPr bwMode="auto">
          <a:xfrm>
            <a:off x="6027738" y="645001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70" name="Oval 74"/>
          <p:cNvSpPr>
            <a:spLocks noChangeArrowheads="1"/>
          </p:cNvSpPr>
          <p:nvPr/>
        </p:nvSpPr>
        <p:spPr bwMode="auto">
          <a:xfrm>
            <a:off x="6654800" y="6415088"/>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1207371" name="Oval 75"/>
          <p:cNvSpPr>
            <a:spLocks noChangeArrowheads="1"/>
          </p:cNvSpPr>
          <p:nvPr/>
        </p:nvSpPr>
        <p:spPr bwMode="auto">
          <a:xfrm>
            <a:off x="6588125" y="6405563"/>
            <a:ext cx="88900" cy="88900"/>
          </a:xfrm>
          <a:prstGeom prst="ellipse">
            <a:avLst/>
          </a:prstGeom>
          <a:solidFill>
            <a:srgbClr val="FF0000"/>
          </a:solidFill>
          <a:ln w="9525">
            <a:solidFill>
              <a:schemeClr val="tx1"/>
            </a:solidFill>
            <a:round/>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5" name="Rectangle 82"/>
          <p:cNvSpPr>
            <a:spLocks noChangeArrowheads="1"/>
          </p:cNvSpPr>
          <p:nvPr/>
        </p:nvSpPr>
        <p:spPr bwMode="auto">
          <a:xfrm>
            <a:off x="6805613" y="4697413"/>
            <a:ext cx="139700" cy="1296987"/>
          </a:xfrm>
          <a:prstGeom prst="rect">
            <a:avLst/>
          </a:prstGeom>
          <a:solidFill>
            <a:schemeClr val="accent1"/>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6" name="Flowchart: Decision 58"/>
          <p:cNvSpPr>
            <a:spLocks noChangeArrowheads="1"/>
          </p:cNvSpPr>
          <p:nvPr/>
        </p:nvSpPr>
        <p:spPr bwMode="auto">
          <a:xfrm>
            <a:off x="5995988" y="2019300"/>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7" name="Flowchart: Decision 59"/>
          <p:cNvSpPr>
            <a:spLocks noChangeArrowheads="1"/>
          </p:cNvSpPr>
          <p:nvPr/>
        </p:nvSpPr>
        <p:spPr bwMode="auto">
          <a:xfrm>
            <a:off x="1173163" y="2016125"/>
            <a:ext cx="771525" cy="320675"/>
          </a:xfrm>
          <a:prstGeom prst="flowChartDecision">
            <a:avLst/>
          </a:prstGeom>
          <a:gradFill rotWithShape="1">
            <a:gsLst>
              <a:gs pos="0">
                <a:srgbClr val="47005E"/>
              </a:gs>
              <a:gs pos="100000">
                <a:srgbClr val="9900CC">
                  <a:alpha val="20000"/>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182880" bIns="0"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sp>
        <p:nvSpPr>
          <p:cNvPr id="90148" name="Line 30"/>
          <p:cNvSpPr>
            <a:spLocks noChangeShapeType="1"/>
          </p:cNvSpPr>
          <p:nvPr/>
        </p:nvSpPr>
        <p:spPr bwMode="auto">
          <a:xfrm>
            <a:off x="1971675" y="13906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49" name="Line 31"/>
          <p:cNvSpPr>
            <a:spLocks noChangeShapeType="1"/>
          </p:cNvSpPr>
          <p:nvPr/>
        </p:nvSpPr>
        <p:spPr bwMode="auto">
          <a:xfrm>
            <a:off x="2301875" y="2876550"/>
            <a:ext cx="19050" cy="1400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0" name="Line 37"/>
          <p:cNvSpPr>
            <a:spLocks noChangeShapeType="1"/>
          </p:cNvSpPr>
          <p:nvPr/>
        </p:nvSpPr>
        <p:spPr bwMode="auto">
          <a:xfrm>
            <a:off x="1154113" y="13954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1" name="Line 38"/>
          <p:cNvSpPr>
            <a:spLocks noChangeShapeType="1"/>
          </p:cNvSpPr>
          <p:nvPr/>
        </p:nvSpPr>
        <p:spPr bwMode="auto">
          <a:xfrm flipH="1">
            <a:off x="800100" y="2884488"/>
            <a:ext cx="25400" cy="1404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2" name="Text Box 44"/>
          <p:cNvSpPr txBox="1">
            <a:spLocks noChangeArrowheads="1"/>
          </p:cNvSpPr>
          <p:nvPr/>
        </p:nvSpPr>
        <p:spPr bwMode="auto">
          <a:xfrm rot="-4641127">
            <a:off x="531019" y="3471069"/>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67" name="AutoShape 46"/>
          <p:cNvSpPr>
            <a:spLocks noChangeArrowheads="1"/>
          </p:cNvSpPr>
          <p:nvPr/>
        </p:nvSpPr>
        <p:spPr bwMode="auto">
          <a:xfrm rot="-4659813">
            <a:off x="1121569" y="3083719"/>
            <a:ext cx="219075" cy="555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54" name="Text Box 45"/>
          <p:cNvSpPr txBox="1">
            <a:spLocks noChangeArrowheads="1"/>
          </p:cNvSpPr>
          <p:nvPr/>
        </p:nvSpPr>
        <p:spPr bwMode="auto">
          <a:xfrm rot="4589429" flipH="1">
            <a:off x="1518444" y="3475831"/>
            <a:ext cx="112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72" name="AutoShape 47"/>
          <p:cNvSpPr>
            <a:spLocks noChangeArrowheads="1"/>
          </p:cNvSpPr>
          <p:nvPr/>
        </p:nvSpPr>
        <p:spPr bwMode="auto">
          <a:xfrm rot="-6182899">
            <a:off x="1805782" y="3083719"/>
            <a:ext cx="23653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56" name="Line 38"/>
          <p:cNvSpPr>
            <a:spLocks noChangeShapeType="1"/>
          </p:cNvSpPr>
          <p:nvPr/>
        </p:nvSpPr>
        <p:spPr bwMode="auto">
          <a:xfrm flipH="1">
            <a:off x="814388"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7" name="Line 38"/>
          <p:cNvSpPr>
            <a:spLocks noChangeShapeType="1"/>
          </p:cNvSpPr>
          <p:nvPr/>
        </p:nvSpPr>
        <p:spPr bwMode="auto">
          <a:xfrm flipH="1">
            <a:off x="1962150"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8" name="Line 38"/>
          <p:cNvSpPr>
            <a:spLocks noChangeShapeType="1"/>
          </p:cNvSpPr>
          <p:nvPr/>
        </p:nvSpPr>
        <p:spPr bwMode="auto">
          <a:xfrm flipH="1">
            <a:off x="809625"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59" name="Line 38"/>
          <p:cNvSpPr>
            <a:spLocks noChangeShapeType="1"/>
          </p:cNvSpPr>
          <p:nvPr/>
        </p:nvSpPr>
        <p:spPr bwMode="auto">
          <a:xfrm flipH="1">
            <a:off x="1981200"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0" name="Line 30"/>
          <p:cNvSpPr>
            <a:spLocks noChangeShapeType="1"/>
          </p:cNvSpPr>
          <p:nvPr/>
        </p:nvSpPr>
        <p:spPr bwMode="auto">
          <a:xfrm>
            <a:off x="6800850" y="1390650"/>
            <a:ext cx="0" cy="14938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1" name="Line 31"/>
          <p:cNvSpPr>
            <a:spLocks noChangeShapeType="1"/>
          </p:cNvSpPr>
          <p:nvPr/>
        </p:nvSpPr>
        <p:spPr bwMode="auto">
          <a:xfrm>
            <a:off x="7131050" y="2876550"/>
            <a:ext cx="19050" cy="1400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2" name="Line 37"/>
          <p:cNvSpPr>
            <a:spLocks noChangeShapeType="1"/>
          </p:cNvSpPr>
          <p:nvPr/>
        </p:nvSpPr>
        <p:spPr bwMode="auto">
          <a:xfrm>
            <a:off x="5983288" y="1395413"/>
            <a:ext cx="0" cy="14938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3" name="Line 38"/>
          <p:cNvSpPr>
            <a:spLocks noChangeShapeType="1"/>
          </p:cNvSpPr>
          <p:nvPr/>
        </p:nvSpPr>
        <p:spPr bwMode="auto">
          <a:xfrm flipH="1">
            <a:off x="5629275" y="2884488"/>
            <a:ext cx="25400" cy="1404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4" name="Text Box 44"/>
          <p:cNvSpPr txBox="1">
            <a:spLocks noChangeArrowheads="1"/>
          </p:cNvSpPr>
          <p:nvPr/>
        </p:nvSpPr>
        <p:spPr bwMode="auto">
          <a:xfrm rot="-4641127">
            <a:off x="5279232" y="3471069"/>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82" name="AutoShape 46"/>
          <p:cNvSpPr>
            <a:spLocks noChangeArrowheads="1"/>
          </p:cNvSpPr>
          <p:nvPr/>
        </p:nvSpPr>
        <p:spPr bwMode="auto">
          <a:xfrm rot="-4659813">
            <a:off x="5869781" y="3083720"/>
            <a:ext cx="219075" cy="555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66" name="Text Box 45"/>
          <p:cNvSpPr txBox="1">
            <a:spLocks noChangeArrowheads="1"/>
          </p:cNvSpPr>
          <p:nvPr/>
        </p:nvSpPr>
        <p:spPr bwMode="auto">
          <a:xfrm rot="4589429" flipH="1">
            <a:off x="6363494" y="3475831"/>
            <a:ext cx="1125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sheath</a:t>
            </a:r>
          </a:p>
        </p:txBody>
      </p:sp>
      <p:sp>
        <p:nvSpPr>
          <p:cNvPr id="84" name="AutoShape 47"/>
          <p:cNvSpPr>
            <a:spLocks noChangeArrowheads="1"/>
          </p:cNvSpPr>
          <p:nvPr/>
        </p:nvSpPr>
        <p:spPr bwMode="auto">
          <a:xfrm rot="-6182899">
            <a:off x="6666707" y="3083719"/>
            <a:ext cx="236537" cy="666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vert="eaVert" wrap="none" anchor="ctr"/>
          <a:lstStyle/>
          <a:p>
            <a:endParaRPr lang="en-US"/>
          </a:p>
        </p:txBody>
      </p:sp>
      <p:sp>
        <p:nvSpPr>
          <p:cNvPr id="90168" name="Line 38"/>
          <p:cNvSpPr>
            <a:spLocks noChangeShapeType="1"/>
          </p:cNvSpPr>
          <p:nvPr/>
        </p:nvSpPr>
        <p:spPr bwMode="auto">
          <a:xfrm flipH="1">
            <a:off x="5643563"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69" name="Line 38"/>
          <p:cNvSpPr>
            <a:spLocks noChangeShapeType="1"/>
          </p:cNvSpPr>
          <p:nvPr/>
        </p:nvSpPr>
        <p:spPr bwMode="auto">
          <a:xfrm flipH="1">
            <a:off x="6791325" y="2879725"/>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70" name="Line 38"/>
          <p:cNvSpPr>
            <a:spLocks noChangeShapeType="1"/>
          </p:cNvSpPr>
          <p:nvPr/>
        </p:nvSpPr>
        <p:spPr bwMode="auto">
          <a:xfrm flipH="1">
            <a:off x="5638800"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71" name="Line 38"/>
          <p:cNvSpPr>
            <a:spLocks noChangeShapeType="1"/>
          </p:cNvSpPr>
          <p:nvPr/>
        </p:nvSpPr>
        <p:spPr bwMode="auto">
          <a:xfrm flipH="1">
            <a:off x="6810375" y="4279900"/>
            <a:ext cx="3492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Rectangle 88"/>
          <p:cNvSpPr>
            <a:spLocks noChangeArrowheads="1"/>
          </p:cNvSpPr>
          <p:nvPr/>
        </p:nvSpPr>
        <p:spPr bwMode="auto">
          <a:xfrm>
            <a:off x="1062038" y="844550"/>
            <a:ext cx="973137" cy="530225"/>
          </a:xfrm>
          <a:prstGeom prst="rect">
            <a:avLst/>
          </a:prstGeom>
          <a:solidFill>
            <a:schemeClr val="bg1"/>
          </a:solidFill>
          <a:ln w="9525">
            <a:solidFill>
              <a:schemeClr val="bg1"/>
            </a:solidFill>
            <a:miter lim="800000"/>
            <a:headEnd/>
            <a:tailEnd/>
          </a:ln>
          <a:effectLst>
            <a:outerShdw blurRad="63500" sx="999" sy="999" rotWithShape="0">
              <a:srgbClr val="000000">
                <a:alpha val="74997"/>
              </a:srgbClr>
            </a:outerShdw>
          </a:effectLst>
        </p:spPr>
        <p:txBody>
          <a:bodyPr anchor="ctr"/>
          <a:lstStyle/>
          <a:p>
            <a:pPr algn="ctr" defTabSz="457200" fontAlgn="auto">
              <a:spcBef>
                <a:spcPts val="0"/>
              </a:spcBef>
              <a:spcAft>
                <a:spcPts val="0"/>
              </a:spcAft>
              <a:defRPr/>
            </a:pPr>
            <a:endParaRPr lang="en-US">
              <a:solidFill>
                <a:prstClr val="white"/>
              </a:solidFill>
              <a:latin typeface="Calibri"/>
              <a:ea typeface="MS PGothic" charset="0"/>
            </a:endParaRPr>
          </a:p>
        </p:txBody>
      </p:sp>
      <p:sp>
        <p:nvSpPr>
          <p:cNvPr id="90" name="Rectangle 89"/>
          <p:cNvSpPr>
            <a:spLocks noChangeArrowheads="1"/>
          </p:cNvSpPr>
          <p:nvPr/>
        </p:nvSpPr>
        <p:spPr bwMode="auto">
          <a:xfrm>
            <a:off x="5903913" y="835025"/>
            <a:ext cx="973137" cy="530225"/>
          </a:xfrm>
          <a:prstGeom prst="rect">
            <a:avLst/>
          </a:prstGeom>
          <a:solidFill>
            <a:schemeClr val="bg1"/>
          </a:solidFill>
          <a:ln w="9525">
            <a:solidFill>
              <a:schemeClr val="bg1"/>
            </a:solidFill>
            <a:miter lim="800000"/>
            <a:headEnd/>
            <a:tailEnd/>
          </a:ln>
          <a:effectLst>
            <a:outerShdw blurRad="63500" sx="999" sy="999" rotWithShape="0">
              <a:srgbClr val="000000">
                <a:alpha val="74997"/>
              </a:srgbClr>
            </a:outerShdw>
          </a:effectLst>
        </p:spPr>
        <p:txBody>
          <a:bodyPr anchor="ctr"/>
          <a:lstStyle/>
          <a:p>
            <a:pPr algn="ctr" defTabSz="457200" fontAlgn="auto">
              <a:spcBef>
                <a:spcPts val="0"/>
              </a:spcBef>
              <a:spcAft>
                <a:spcPts val="0"/>
              </a:spcAft>
              <a:defRPr/>
            </a:pPr>
            <a:endParaRPr lang="en-US">
              <a:solidFill>
                <a:prstClr val="white"/>
              </a:solidFill>
              <a:latin typeface="Calibri"/>
              <a:ea typeface="MS PGothic" charset="0"/>
            </a:endParaRPr>
          </a:p>
        </p:txBody>
      </p:sp>
      <p:sp>
        <p:nvSpPr>
          <p:cNvPr id="90174" name="Rectangle 84"/>
          <p:cNvSpPr>
            <a:spLocks noChangeArrowheads="1"/>
          </p:cNvSpPr>
          <p:nvPr/>
        </p:nvSpPr>
        <p:spPr bwMode="auto">
          <a:xfrm>
            <a:off x="5588000" y="828675"/>
            <a:ext cx="1739900" cy="57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grpSp>
        <p:nvGrpSpPr>
          <p:cNvPr id="90175" name="Group 1"/>
          <p:cNvGrpSpPr>
            <a:grpSpLocks/>
          </p:cNvGrpSpPr>
          <p:nvPr/>
        </p:nvGrpSpPr>
        <p:grpSpPr bwMode="auto">
          <a:xfrm>
            <a:off x="2295525" y="1035050"/>
            <a:ext cx="3292475" cy="1846263"/>
            <a:chOff x="2295525" y="985364"/>
            <a:chExt cx="3292475" cy="1846263"/>
          </a:xfrm>
        </p:grpSpPr>
        <p:sp>
          <p:nvSpPr>
            <p:cNvPr id="90182" name="Rectangle 2"/>
            <p:cNvSpPr>
              <a:spLocks noChangeArrowheads="1"/>
            </p:cNvSpPr>
            <p:nvPr/>
          </p:nvSpPr>
          <p:spPr bwMode="auto">
            <a:xfrm>
              <a:off x="2397125" y="985364"/>
              <a:ext cx="3190875" cy="184626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800">
                <a:solidFill>
                  <a:srgbClr val="5F5E62"/>
                </a:solidFill>
                <a:latin typeface="Calibri" pitchFamily="34" charset="0"/>
                <a:ea typeface="MS PGothic" pitchFamily="34" charset="-128"/>
              </a:endParaRPr>
            </a:p>
          </p:txBody>
        </p:sp>
        <p:grpSp>
          <p:nvGrpSpPr>
            <p:cNvPr id="90183" name="Group 69"/>
            <p:cNvGrpSpPr>
              <a:grpSpLocks/>
            </p:cNvGrpSpPr>
            <p:nvPr/>
          </p:nvGrpSpPr>
          <p:grpSpPr bwMode="auto">
            <a:xfrm>
              <a:off x="2995613" y="1527175"/>
              <a:ext cx="1758950" cy="1177925"/>
              <a:chOff x="273" y="3254"/>
              <a:chExt cx="1579" cy="843"/>
            </a:xfrm>
          </p:grpSpPr>
          <p:sp>
            <p:nvSpPr>
              <p:cNvPr id="90187" name="Freeform 70"/>
              <p:cNvSpPr>
                <a:spLocks/>
              </p:cNvSpPr>
              <p:nvPr/>
            </p:nvSpPr>
            <p:spPr bwMode="auto">
              <a:xfrm>
                <a:off x="1442" y="3269"/>
                <a:ext cx="29" cy="772"/>
              </a:xfrm>
              <a:custGeom>
                <a:avLst/>
                <a:gdLst>
                  <a:gd name="T0" fmla="*/ 0 w 973"/>
                  <a:gd name="T1" fmla="*/ 2147483647 h 320"/>
                  <a:gd name="T2" fmla="*/ 0 w 973"/>
                  <a:gd name="T3" fmla="*/ 2147483647 h 320"/>
                  <a:gd name="T4" fmla="*/ 0 w 973"/>
                  <a:gd name="T5" fmla="*/ 2147483647 h 320"/>
                  <a:gd name="T6" fmla="*/ 0 w 973"/>
                  <a:gd name="T7" fmla="*/ 2147483647 h 320"/>
                  <a:gd name="T8" fmla="*/ 0 w 973"/>
                  <a:gd name="T9" fmla="*/ 2147483647 h 320"/>
                  <a:gd name="T10" fmla="*/ 0 w 973"/>
                  <a:gd name="T11" fmla="*/ 2147483647 h 320"/>
                  <a:gd name="T12" fmla="*/ 0 w 973"/>
                  <a:gd name="T13" fmla="*/ 2147483647 h 320"/>
                  <a:gd name="T14" fmla="*/ 0 w 973"/>
                  <a:gd name="T15" fmla="*/ 2147483647 h 320"/>
                  <a:gd name="T16" fmla="*/ 0 w 973"/>
                  <a:gd name="T17" fmla="*/ 2147483647 h 320"/>
                  <a:gd name="T18" fmla="*/ 0 w 973"/>
                  <a:gd name="T19" fmla="*/ 2147483647 h 320"/>
                  <a:gd name="T20" fmla="*/ 0 w 973"/>
                  <a:gd name="T21" fmla="*/ 2147483647 h 320"/>
                  <a:gd name="T22" fmla="*/ 0 w 973"/>
                  <a:gd name="T23" fmla="*/ 2147483647 h 320"/>
                  <a:gd name="T24" fmla="*/ 0 w 973"/>
                  <a:gd name="T25" fmla="*/ 2147483647 h 320"/>
                  <a:gd name="T26" fmla="*/ 0 w 973"/>
                  <a:gd name="T27" fmla="*/ 2147483647 h 320"/>
                  <a:gd name="T28" fmla="*/ 0 w 973"/>
                  <a:gd name="T29" fmla="*/ 2147483647 h 320"/>
                  <a:gd name="T30" fmla="*/ 0 w 973"/>
                  <a:gd name="T31" fmla="*/ 2147483647 h 320"/>
                  <a:gd name="T32" fmla="*/ 0 w 973"/>
                  <a:gd name="T33" fmla="*/ 2147483647 h 320"/>
                  <a:gd name="T34" fmla="*/ 0 w 973"/>
                  <a:gd name="T35" fmla="*/ 2147483647 h 320"/>
                  <a:gd name="T36" fmla="*/ 0 w 973"/>
                  <a:gd name="T37" fmla="*/ 2147483647 h 320"/>
                  <a:gd name="T38" fmla="*/ 0 w 973"/>
                  <a:gd name="T39" fmla="*/ 2147483647 h 320"/>
                  <a:gd name="T40" fmla="*/ 0 w 973"/>
                  <a:gd name="T41" fmla="*/ 2147483647 h 320"/>
                  <a:gd name="T42" fmla="*/ 0 w 973"/>
                  <a:gd name="T43" fmla="*/ 2147483647 h 320"/>
                  <a:gd name="T44" fmla="*/ 0 w 973"/>
                  <a:gd name="T45" fmla="*/ 2147483647 h 320"/>
                  <a:gd name="T46" fmla="*/ 0 w 973"/>
                  <a:gd name="T47" fmla="*/ 0 h 320"/>
                  <a:gd name="T48" fmla="*/ 0 w 973"/>
                  <a:gd name="T49" fmla="*/ 0 h 320"/>
                  <a:gd name="T50" fmla="*/ 0 w 973"/>
                  <a:gd name="T51" fmla="*/ 2147483647 h 320"/>
                  <a:gd name="T52" fmla="*/ 0 w 973"/>
                  <a:gd name="T53" fmla="*/ 2147483647 h 320"/>
                  <a:gd name="T54" fmla="*/ 0 w 973"/>
                  <a:gd name="T55" fmla="*/ 2147483647 h 320"/>
                  <a:gd name="T56" fmla="*/ 0 w 973"/>
                  <a:gd name="T57" fmla="*/ 2147483647 h 320"/>
                  <a:gd name="T58" fmla="*/ 0 w 973"/>
                  <a:gd name="T59" fmla="*/ 2147483647 h 320"/>
                  <a:gd name="T60" fmla="*/ 0 w 973"/>
                  <a:gd name="T61" fmla="*/ 2147483647 h 320"/>
                  <a:gd name="T62" fmla="*/ 0 w 973"/>
                  <a:gd name="T63" fmla="*/ 2147483647 h 320"/>
                  <a:gd name="T64" fmla="*/ 0 w 973"/>
                  <a:gd name="T65" fmla="*/ 2147483647 h 320"/>
                  <a:gd name="T66" fmla="*/ 0 w 973"/>
                  <a:gd name="T67" fmla="*/ 2147483647 h 320"/>
                  <a:gd name="T68" fmla="*/ 0 w 973"/>
                  <a:gd name="T69" fmla="*/ 2147483647 h 320"/>
                  <a:gd name="T70" fmla="*/ 0 w 973"/>
                  <a:gd name="T71" fmla="*/ 2147483647 h 320"/>
                  <a:gd name="T72" fmla="*/ 0 w 973"/>
                  <a:gd name="T73" fmla="*/ 2147483647 h 320"/>
                  <a:gd name="T74" fmla="*/ 0 w 973"/>
                  <a:gd name="T75" fmla="*/ 2147483647 h 320"/>
                  <a:gd name="T76" fmla="*/ 0 w 973"/>
                  <a:gd name="T77" fmla="*/ 2147483647 h 320"/>
                  <a:gd name="T78" fmla="*/ 0 w 973"/>
                  <a:gd name="T79" fmla="*/ 2147483647 h 320"/>
                  <a:gd name="T80" fmla="*/ 0 w 973"/>
                  <a:gd name="T81" fmla="*/ 2147483647 h 320"/>
                  <a:gd name="T82" fmla="*/ 0 w 973"/>
                  <a:gd name="T83" fmla="*/ 2147483647 h 320"/>
                  <a:gd name="T84" fmla="*/ 0 w 973"/>
                  <a:gd name="T85" fmla="*/ 2147483647 h 320"/>
                  <a:gd name="T86" fmla="*/ 0 w 973"/>
                  <a:gd name="T87" fmla="*/ 2147483647 h 320"/>
                  <a:gd name="T88" fmla="*/ 0 w 973"/>
                  <a:gd name="T89" fmla="*/ 2147483647 h 320"/>
                  <a:gd name="T90" fmla="*/ 0 w 973"/>
                  <a:gd name="T91" fmla="*/ 2147483647 h 320"/>
                  <a:gd name="T92" fmla="*/ 0 w 973"/>
                  <a:gd name="T93" fmla="*/ 2147483647 h 320"/>
                  <a:gd name="T94" fmla="*/ 0 w 973"/>
                  <a:gd name="T95" fmla="*/ 2147483647 h 320"/>
                  <a:gd name="T96" fmla="*/ 0 w 973"/>
                  <a:gd name="T97" fmla="*/ 2147483647 h 320"/>
                  <a:gd name="T98" fmla="*/ 0 w 973"/>
                  <a:gd name="T99" fmla="*/ 2147483647 h 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73"/>
                  <a:gd name="T151" fmla="*/ 0 h 320"/>
                  <a:gd name="T152" fmla="*/ 973 w 973"/>
                  <a:gd name="T153" fmla="*/ 320 h 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73" h="320">
                    <a:moveTo>
                      <a:pt x="106" y="319"/>
                    </a:moveTo>
                    <a:lnTo>
                      <a:pt x="14" y="317"/>
                    </a:lnTo>
                    <a:lnTo>
                      <a:pt x="8" y="309"/>
                    </a:lnTo>
                    <a:lnTo>
                      <a:pt x="0" y="315"/>
                    </a:lnTo>
                    <a:lnTo>
                      <a:pt x="28" y="315"/>
                    </a:lnTo>
                    <a:lnTo>
                      <a:pt x="0" y="309"/>
                    </a:lnTo>
                    <a:lnTo>
                      <a:pt x="41" y="294"/>
                    </a:lnTo>
                    <a:lnTo>
                      <a:pt x="66" y="289"/>
                    </a:lnTo>
                    <a:lnTo>
                      <a:pt x="87" y="283"/>
                    </a:lnTo>
                    <a:lnTo>
                      <a:pt x="115" y="273"/>
                    </a:lnTo>
                    <a:lnTo>
                      <a:pt x="156" y="255"/>
                    </a:lnTo>
                    <a:lnTo>
                      <a:pt x="184" y="237"/>
                    </a:lnTo>
                    <a:lnTo>
                      <a:pt x="206" y="219"/>
                    </a:lnTo>
                    <a:lnTo>
                      <a:pt x="234" y="189"/>
                    </a:lnTo>
                    <a:lnTo>
                      <a:pt x="250" y="169"/>
                    </a:lnTo>
                    <a:lnTo>
                      <a:pt x="275" y="141"/>
                    </a:lnTo>
                    <a:lnTo>
                      <a:pt x="296" y="116"/>
                    </a:lnTo>
                    <a:lnTo>
                      <a:pt x="331" y="79"/>
                    </a:lnTo>
                    <a:lnTo>
                      <a:pt x="370" y="39"/>
                    </a:lnTo>
                    <a:lnTo>
                      <a:pt x="385" y="27"/>
                    </a:lnTo>
                    <a:lnTo>
                      <a:pt x="401" y="18"/>
                    </a:lnTo>
                    <a:lnTo>
                      <a:pt x="421" y="9"/>
                    </a:lnTo>
                    <a:lnTo>
                      <a:pt x="446" y="3"/>
                    </a:lnTo>
                    <a:lnTo>
                      <a:pt x="471" y="0"/>
                    </a:lnTo>
                    <a:lnTo>
                      <a:pt x="493" y="0"/>
                    </a:lnTo>
                    <a:lnTo>
                      <a:pt x="521" y="3"/>
                    </a:lnTo>
                    <a:lnTo>
                      <a:pt x="537" y="7"/>
                    </a:lnTo>
                    <a:lnTo>
                      <a:pt x="551" y="13"/>
                    </a:lnTo>
                    <a:lnTo>
                      <a:pt x="560" y="17"/>
                    </a:lnTo>
                    <a:lnTo>
                      <a:pt x="576" y="27"/>
                    </a:lnTo>
                    <a:lnTo>
                      <a:pt x="588" y="38"/>
                    </a:lnTo>
                    <a:lnTo>
                      <a:pt x="623" y="76"/>
                    </a:lnTo>
                    <a:lnTo>
                      <a:pt x="663" y="121"/>
                    </a:lnTo>
                    <a:lnTo>
                      <a:pt x="682" y="145"/>
                    </a:lnTo>
                    <a:lnTo>
                      <a:pt x="705" y="171"/>
                    </a:lnTo>
                    <a:lnTo>
                      <a:pt x="727" y="191"/>
                    </a:lnTo>
                    <a:lnTo>
                      <a:pt x="746" y="209"/>
                    </a:lnTo>
                    <a:lnTo>
                      <a:pt x="764" y="225"/>
                    </a:lnTo>
                    <a:lnTo>
                      <a:pt x="786" y="242"/>
                    </a:lnTo>
                    <a:lnTo>
                      <a:pt x="814" y="259"/>
                    </a:lnTo>
                    <a:lnTo>
                      <a:pt x="843" y="273"/>
                    </a:lnTo>
                    <a:lnTo>
                      <a:pt x="871" y="285"/>
                    </a:lnTo>
                    <a:lnTo>
                      <a:pt x="892" y="293"/>
                    </a:lnTo>
                    <a:lnTo>
                      <a:pt x="917" y="299"/>
                    </a:lnTo>
                    <a:lnTo>
                      <a:pt x="939" y="303"/>
                    </a:lnTo>
                    <a:lnTo>
                      <a:pt x="955" y="306"/>
                    </a:lnTo>
                    <a:lnTo>
                      <a:pt x="953" y="310"/>
                    </a:lnTo>
                    <a:lnTo>
                      <a:pt x="963" y="312"/>
                    </a:lnTo>
                    <a:lnTo>
                      <a:pt x="972" y="312"/>
                    </a:lnTo>
                    <a:lnTo>
                      <a:pt x="911" y="315"/>
                    </a:lnTo>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0188" name="Group 71"/>
              <p:cNvGrpSpPr>
                <a:grpSpLocks/>
              </p:cNvGrpSpPr>
              <p:nvPr/>
            </p:nvGrpSpPr>
            <p:grpSpPr bwMode="auto">
              <a:xfrm>
                <a:off x="273" y="3254"/>
                <a:ext cx="1579" cy="843"/>
                <a:chOff x="1563" y="804"/>
                <a:chExt cx="1579" cy="843"/>
              </a:xfrm>
            </p:grpSpPr>
            <p:sp>
              <p:nvSpPr>
                <p:cNvPr id="78" name="Freeform 72"/>
                <p:cNvSpPr>
                  <a:spLocks noChangeAspect="1"/>
                </p:cNvSpPr>
                <p:nvPr/>
              </p:nvSpPr>
              <p:spPr bwMode="auto">
                <a:xfrm>
                  <a:off x="1564" y="804"/>
                  <a:ext cx="1578" cy="774"/>
                </a:xfrm>
                <a:custGeom>
                  <a:avLst/>
                  <a:gdLst>
                    <a:gd name="T0" fmla="*/ 0 w 1046"/>
                    <a:gd name="T1" fmla="*/ 0 h 513"/>
                    <a:gd name="T2" fmla="*/ 0 w 1046"/>
                    <a:gd name="T3" fmla="*/ 4001 h 513"/>
                    <a:gd name="T4" fmla="*/ 8163 w 1046"/>
                    <a:gd name="T5" fmla="*/ 4001 h 513"/>
                    <a:gd name="T6" fmla="*/ 0 60000 65536"/>
                    <a:gd name="T7" fmla="*/ 0 60000 65536"/>
                    <a:gd name="T8" fmla="*/ 0 60000 65536"/>
                    <a:gd name="T9" fmla="*/ 0 w 1046"/>
                    <a:gd name="T10" fmla="*/ 0 h 513"/>
                    <a:gd name="T11" fmla="*/ 1046 w 1046"/>
                    <a:gd name="T12" fmla="*/ 513 h 513"/>
                  </a:gdLst>
                  <a:ahLst/>
                  <a:cxnLst>
                    <a:cxn ang="T6">
                      <a:pos x="T0" y="T1"/>
                    </a:cxn>
                    <a:cxn ang="T7">
                      <a:pos x="T2" y="T3"/>
                    </a:cxn>
                    <a:cxn ang="T8">
                      <a:pos x="T4" y="T5"/>
                    </a:cxn>
                  </a:cxnLst>
                  <a:rect l="T9" t="T10" r="T11" b="T12"/>
                  <a:pathLst>
                    <a:path w="1046" h="513">
                      <a:moveTo>
                        <a:pt x="0" y="0"/>
                      </a:moveTo>
                      <a:lnTo>
                        <a:pt x="0" y="512"/>
                      </a:lnTo>
                      <a:lnTo>
                        <a:pt x="1045" y="512"/>
                      </a:lnTo>
                    </a:path>
                  </a:pathLst>
                </a:custGeom>
                <a:noFill/>
                <a:ln w="25400" cap="rnd" cmpd="sng">
                  <a:solidFill>
                    <a:srgbClr val="0000FF"/>
                  </a:solidFill>
                  <a:prstDash val="solid"/>
                  <a:round/>
                  <a:headEnd type="none" w="med" len="med"/>
                  <a:tailEnd type="none" w="med" len="med"/>
                </a:ln>
                <a:effectLst>
                  <a:outerShdw blurRad="63500" dist="1796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pPr defTabSz="457200">
                    <a:defRPr/>
                  </a:pPr>
                  <a:endParaRPr lang="en-US">
                    <a:solidFill>
                      <a:prstClr val="black"/>
                    </a:solidFill>
                    <a:latin typeface="Arial" charset="0"/>
                    <a:ea typeface="MS PGothic" charset="0"/>
                  </a:endParaRPr>
                </a:p>
              </p:txBody>
            </p:sp>
            <p:sp>
              <p:nvSpPr>
                <p:cNvPr id="8270" name="Line 73"/>
                <p:cNvSpPr>
                  <a:spLocks noChangeShapeType="1"/>
                </p:cNvSpPr>
                <p:nvPr/>
              </p:nvSpPr>
              <p:spPr bwMode="auto">
                <a:xfrm>
                  <a:off x="2744" y="1576"/>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1" name="Line 74"/>
                <p:cNvSpPr>
                  <a:spLocks noChangeShapeType="1"/>
                </p:cNvSpPr>
                <p:nvPr/>
              </p:nvSpPr>
              <p:spPr bwMode="auto">
                <a:xfrm>
                  <a:off x="3139"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2" name="Line 75"/>
                <p:cNvSpPr>
                  <a:spLocks noChangeShapeType="1"/>
                </p:cNvSpPr>
                <p:nvPr/>
              </p:nvSpPr>
              <p:spPr bwMode="auto">
                <a:xfrm>
                  <a:off x="1563"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3" name="Line 76"/>
                <p:cNvSpPr>
                  <a:spLocks noChangeShapeType="1"/>
                </p:cNvSpPr>
                <p:nvPr/>
              </p:nvSpPr>
              <p:spPr bwMode="auto">
                <a:xfrm>
                  <a:off x="1956" y="1576"/>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sp>
              <p:nvSpPr>
                <p:cNvPr id="8274" name="Line 77"/>
                <p:cNvSpPr>
                  <a:spLocks noChangeShapeType="1"/>
                </p:cNvSpPr>
                <p:nvPr/>
              </p:nvSpPr>
              <p:spPr bwMode="auto">
                <a:xfrm>
                  <a:off x="2351" y="1581"/>
                  <a:ext cx="0" cy="66"/>
                </a:xfrm>
                <a:prstGeom prst="line">
                  <a:avLst/>
                </a:prstGeom>
                <a:noFill/>
                <a:ln w="25400">
                  <a:solidFill>
                    <a:srgbClr val="00DFCA"/>
                  </a:solidFill>
                  <a:round/>
                  <a:headEnd/>
                  <a:tailEnd/>
                </a:ln>
                <a:effectLst>
                  <a:outerShdw blurRad="63500" dist="17961" dir="2700000" algn="ctr" rotWithShape="0">
                    <a:schemeClr val="bg2">
                      <a:alpha val="74998"/>
                    </a:schemeClr>
                  </a:outerShdw>
                </a:effectLst>
                <a:extLst/>
              </p:spPr>
              <p:txBody>
                <a:bodyPr/>
                <a:lstStyle/>
                <a:p>
                  <a:pPr defTabSz="457200">
                    <a:defRPr/>
                  </a:pPr>
                  <a:endParaRPr lang="en-US">
                    <a:solidFill>
                      <a:prstClr val="black"/>
                    </a:solidFill>
                    <a:latin typeface="Arial" charset="0"/>
                    <a:ea typeface="ＭＳ Ｐゴシック" charset="0"/>
                    <a:cs typeface="ＭＳ Ｐゴシック" charset="0"/>
                  </a:endParaRPr>
                </a:p>
              </p:txBody>
            </p:sp>
          </p:grpSp>
        </p:grpSp>
        <p:sp>
          <p:nvSpPr>
            <p:cNvPr id="90184" name="Line 80"/>
            <p:cNvSpPr>
              <a:spLocks noChangeShapeType="1"/>
            </p:cNvSpPr>
            <p:nvPr/>
          </p:nvSpPr>
          <p:spPr bwMode="auto">
            <a:xfrm flipH="1">
              <a:off x="4370388" y="2055813"/>
              <a:ext cx="168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85" name="Line 81"/>
            <p:cNvSpPr>
              <a:spLocks noChangeShapeType="1"/>
            </p:cNvSpPr>
            <p:nvPr/>
          </p:nvSpPr>
          <p:spPr bwMode="auto">
            <a:xfrm>
              <a:off x="4094163" y="2065338"/>
              <a:ext cx="161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86" name="Text Box 82"/>
            <p:cNvSpPr txBox="1">
              <a:spLocks noChangeArrowheads="1"/>
            </p:cNvSpPr>
            <p:nvPr/>
          </p:nvSpPr>
          <p:spPr bwMode="auto">
            <a:xfrm>
              <a:off x="2295525" y="989013"/>
              <a:ext cx="3095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Narrow particle focus </a:t>
              </a:r>
              <a:r>
                <a:rPr lang="en-US" altLang="en-US" sz="1800">
                  <a:solidFill>
                    <a:srgbClr val="5F5E62"/>
                  </a:solidFill>
                  <a:latin typeface="Calibri" pitchFamily="34" charset="0"/>
                  <a:ea typeface="MS PGothic" pitchFamily="34" charset="-128"/>
                </a:rPr>
                <a:t>= </a:t>
              </a:r>
              <a:r>
                <a:rPr lang="en-US" altLang="en-US" sz="1400">
                  <a:solidFill>
                    <a:srgbClr val="5F5E62"/>
                  </a:solidFill>
                  <a:latin typeface="Calibri" pitchFamily="34" charset="0"/>
                  <a:ea typeface="MS PGothic" pitchFamily="34" charset="-128"/>
                </a:rPr>
                <a:t>Narrow distribution</a:t>
              </a:r>
            </a:p>
          </p:txBody>
        </p:sp>
      </p:grpSp>
      <p:pic>
        <p:nvPicPr>
          <p:cNvPr id="90176" name="Picture 58" descr="manifolds.jpe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8450" y="1144588"/>
            <a:ext cx="1063625"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77" name="Picture 59" descr="acousticcapillary.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18450" y="2368550"/>
            <a:ext cx="77946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78" name="TextBox 85"/>
          <p:cNvSpPr txBox="1">
            <a:spLocks noChangeArrowheads="1"/>
          </p:cNvSpPr>
          <p:nvPr/>
        </p:nvSpPr>
        <p:spPr bwMode="auto">
          <a:xfrm>
            <a:off x="609600" y="928688"/>
            <a:ext cx="18811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solidFill>
                  <a:srgbClr val="000000"/>
                </a:solidFill>
                <a:ea typeface="MS PGothic" pitchFamily="34" charset="-128"/>
              </a:rPr>
              <a:t>12 µL/min</a:t>
            </a:r>
          </a:p>
        </p:txBody>
      </p:sp>
      <p:sp>
        <p:nvSpPr>
          <p:cNvPr id="90179" name="TextBox 86"/>
          <p:cNvSpPr txBox="1">
            <a:spLocks noChangeArrowheads="1"/>
          </p:cNvSpPr>
          <p:nvPr/>
        </p:nvSpPr>
        <p:spPr bwMode="auto">
          <a:xfrm>
            <a:off x="5462588" y="1017588"/>
            <a:ext cx="18811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en-US" altLang="en-US" sz="1800">
                <a:solidFill>
                  <a:srgbClr val="000000"/>
                </a:solidFill>
                <a:ea typeface="MS PGothic" pitchFamily="34" charset="-128"/>
              </a:rPr>
              <a:t>1000 µL/min</a:t>
            </a:r>
          </a:p>
        </p:txBody>
      </p:sp>
      <p:pic>
        <p:nvPicPr>
          <p:cNvPr id="9018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5" y="5970588"/>
            <a:ext cx="10779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81" name="Text Box 22"/>
          <p:cNvSpPr txBox="1">
            <a:spLocks noChangeArrowheads="1"/>
          </p:cNvSpPr>
          <p:nvPr/>
        </p:nvSpPr>
        <p:spPr bwMode="auto">
          <a:xfrm>
            <a:off x="2598738" y="3468688"/>
            <a:ext cx="2786062" cy="534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400">
                <a:solidFill>
                  <a:srgbClr val="5F5E62"/>
                </a:solidFill>
                <a:latin typeface="Calibri" pitchFamily="34" charset="0"/>
                <a:ea typeface="MS PGothic" pitchFamily="34" charset="-128"/>
              </a:rPr>
              <a:t>Acoustic focusing of particles occurs prior to mixing with sheath fluid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grpId="0" nodeType="withEffect">
                                  <p:stCondLst>
                                    <p:cond delay="0"/>
                                  </p:stCondLst>
                                  <p:childTnLst>
                                    <p:animMotion origin="layout" path="M 0.00087 -0.00787 C 0.00573 -0.02871 0.02466 -0.00093 0.02987 -0.13264 C 0.03507 -0.26435 0.03316 -0.52639 0.03247 -0.79884 " pathEditMode="relative" rAng="0" ptsTypes="aaa">
                                      <p:cBhvr>
                                        <p:cTn id="6" dur="2000" fill="hold"/>
                                        <p:tgtEl>
                                          <p:spTgt spid="1207337"/>
                                        </p:tgtEl>
                                        <p:attrNameLst>
                                          <p:attrName>ppt_x</p:attrName>
                                          <p:attrName>ppt_y</p:attrName>
                                        </p:attrNameLst>
                                      </p:cBhvr>
                                      <p:rCtr x="17000000" y="-392000000"/>
                                    </p:animMotion>
                                  </p:childTnLst>
                                </p:cTn>
                              </p:par>
                              <p:par>
                                <p:cTn id="7" presetID="0" presetClass="path" presetSubtype="0" repeatCount="indefinite" accel="50000" decel="50000" fill="hold" grpId="0" nodeType="withEffect">
                                  <p:stCondLst>
                                    <p:cond delay="1800"/>
                                  </p:stCondLst>
                                  <p:childTnLst>
                                    <p:animMotion origin="layout" path="M -3.61111E-6 -4.81481E-6 C -0.01753 -0.01111 -0.03489 -0.02222 -0.04166 -0.15393 C -0.04843 -0.28611 -0.04444 -0.53888 -0.04045 -0.79143 " pathEditMode="relative" rAng="0" ptsTypes="aaA">
                                      <p:cBhvr>
                                        <p:cTn id="8" dur="2000" fill="hold"/>
                                        <p:tgtEl>
                                          <p:spTgt spid="1207338"/>
                                        </p:tgtEl>
                                        <p:attrNameLst>
                                          <p:attrName>ppt_x</p:attrName>
                                          <p:attrName>ppt_y</p:attrName>
                                        </p:attrNameLst>
                                      </p:cBhvr>
                                      <p:rCtr x="-24000000" y="-396000000"/>
                                    </p:animMotion>
                                  </p:childTnLst>
                                </p:cTn>
                              </p:par>
                              <p:par>
                                <p:cTn id="9" presetID="0" presetClass="path" presetSubtype="0" repeatCount="indefinite" accel="50000" decel="50000" fill="hold" grpId="0" nodeType="withEffect">
                                  <p:stCondLst>
                                    <p:cond delay="0"/>
                                  </p:stCondLst>
                                  <p:childTnLst>
                                    <p:animMotion origin="layout" path="M -0.0007 -0.00787 C 0.00416 -0.0287 0.02309 -0.00069 0.02829 -0.13287 C 0.0335 -0.26458 0.03159 -0.52639 0.0309 -0.79884 " pathEditMode="relative" rAng="0" ptsTypes="aaa">
                                      <p:cBhvr>
                                        <p:cTn id="10" dur="2000" fill="hold"/>
                                        <p:tgtEl>
                                          <p:spTgt spid="1207369"/>
                                        </p:tgtEl>
                                        <p:attrNameLst>
                                          <p:attrName>ppt_x</p:attrName>
                                          <p:attrName>ppt_y</p:attrName>
                                        </p:attrNameLst>
                                      </p:cBhvr>
                                      <p:rCtr x="17000000" y="-392000000"/>
                                    </p:animMotion>
                                  </p:childTnLst>
                                </p:cTn>
                              </p:par>
                              <p:par>
                                <p:cTn id="11" presetID="0" presetClass="path" presetSubtype="0" repeatCount="indefinite" accel="50000" decel="50000" fill="hold" grpId="0" nodeType="withEffect">
                                  <p:stCondLst>
                                    <p:cond delay="500"/>
                                  </p:stCondLst>
                                  <p:childTnLst>
                                    <p:animMotion origin="layout" path="M -3.88889E-6 7.40741E-7 C -0.00711 -0.02037 -0.01406 -0.04028 -0.01649 -0.17431 C -0.01875 -0.30833 -0.01666 -0.55671 -0.01423 -0.80486 " pathEditMode="relative" rAng="0" ptsTypes="aaA">
                                      <p:cBhvr>
                                        <p:cTn id="12" dur="2000" fill="hold"/>
                                        <p:tgtEl>
                                          <p:spTgt spid="1207368"/>
                                        </p:tgtEl>
                                        <p:attrNameLst>
                                          <p:attrName>ppt_x</p:attrName>
                                          <p:attrName>ppt_y</p:attrName>
                                        </p:attrNameLst>
                                      </p:cBhvr>
                                      <p:rCtr x="-9000000" y="-403000000"/>
                                    </p:animMotion>
                                  </p:childTnLst>
                                </p:cTn>
                              </p:par>
                              <p:par>
                                <p:cTn id="13" presetID="0" presetClass="path" presetSubtype="0" repeatCount="indefinite" accel="50000" decel="50000" fill="hold" grpId="0" nodeType="withEffect">
                                  <p:stCondLst>
                                    <p:cond delay="2000"/>
                                  </p:stCondLst>
                                  <p:childTnLst>
                                    <p:animMotion origin="layout" path="M -1.94444E-6 7.40741E-7 C 0.00191 -0.01806 0.00382 -0.03611 0.00486 -0.16921 C 0.00608 -0.30255 0.00643 -0.55139 0.00695 -0.8 " pathEditMode="relative" rAng="0" ptsTypes="aaA">
                                      <p:cBhvr>
                                        <p:cTn id="14" dur="2000" fill="hold"/>
                                        <p:tgtEl>
                                          <p:spTgt spid="1207357"/>
                                        </p:tgtEl>
                                        <p:attrNameLst>
                                          <p:attrName>ppt_x</p:attrName>
                                          <p:attrName>ppt_y</p:attrName>
                                        </p:attrNameLst>
                                      </p:cBhvr>
                                      <p:rCtr x="3000000" y="-400000000"/>
                                    </p:animMotion>
                                  </p:childTnLst>
                                </p:cTn>
                              </p:par>
                              <p:par>
                                <p:cTn id="15" presetID="0" presetClass="path" presetSubtype="0" repeatCount="indefinite" accel="50000" decel="50000" fill="hold" grpId="0" nodeType="withEffect">
                                  <p:stCondLst>
                                    <p:cond delay="3300"/>
                                  </p:stCondLst>
                                  <p:childTnLst>
                                    <p:animMotion origin="layout" path="M 8.33333E-7 -0.00971 C -0.0033 -0.04579 -0.00642 -0.08163 -0.01146 -0.11609 C -0.01649 -0.15055 -0.02674 -0.10522 -0.03038 -0.21716 C -0.03403 -0.32909 -0.03351 -0.55828 -0.03299 -0.78723 " pathEditMode="relative" ptsTypes="aaaA">
                                      <p:cBhvr>
                                        <p:cTn id="16" dur="2000" fill="hold"/>
                                        <p:tgtEl>
                                          <p:spTgt spid="1207371"/>
                                        </p:tgtEl>
                                        <p:attrNameLst>
                                          <p:attrName>ppt_x</p:attrName>
                                          <p:attrName>ppt_y</p:attrName>
                                        </p:attrNameLst>
                                      </p:cBhvr>
                                    </p:animMotion>
                                  </p:childTnLst>
                                </p:cTn>
                              </p:par>
                              <p:par>
                                <p:cTn id="17" presetID="0" presetClass="path" presetSubtype="0" repeatCount="indefinite" accel="50000" decel="50000" fill="hold" grpId="0" nodeType="withEffect">
                                  <p:stCondLst>
                                    <p:cond delay="1800"/>
                                  </p:stCondLst>
                                  <p:childTnLst>
                                    <p:animMotion origin="layout" path="M -2.22222E-6 3.7037E-6 C -0.01753 -0.01111 -0.03489 -0.02223 -0.04166 -0.1551 C -0.04844 -0.2882 -0.04444 -0.54306 -0.04045 -0.79769 " pathEditMode="relative" rAng="0" ptsTypes="aaA">
                                      <p:cBhvr>
                                        <p:cTn id="18" dur="2000" fill="hold"/>
                                        <p:tgtEl>
                                          <p:spTgt spid="1207370"/>
                                        </p:tgtEl>
                                        <p:attrNameLst>
                                          <p:attrName>ppt_x</p:attrName>
                                          <p:attrName>ppt_y</p:attrName>
                                        </p:attrNameLst>
                                      </p:cBhvr>
                                      <p:rCtr x="-24000000" y="-399000000"/>
                                    </p:animMotion>
                                  </p:childTnLst>
                                </p:cTn>
                              </p:par>
                              <p:par>
                                <p:cTn id="19" presetID="0" presetClass="path" presetSubtype="0" repeatCount="indefinite" accel="50000" decel="50000" fill="hold" grpId="0" nodeType="withEffect">
                                  <p:stCondLst>
                                    <p:cond delay="0"/>
                                  </p:stCondLst>
                                  <p:childTnLst>
                                    <p:animMotion origin="layout" path="M -0.00069 -0.00023 C -0.00052 -0.02384 0.00018 -0.10277 0.0007 -0.14143 C 0.00122 -0.18009 0.00104 -0.20602 0.00243 -0.23171 C 0.00382 -0.2574 0.00747 -0.28264 0.00886 -0.29606 " pathEditMode="relative" rAng="0" ptsTypes="aaaa">
                                      <p:cBhvr>
                                        <p:cTn id="20" dur="2000" fill="hold"/>
                                        <p:tgtEl>
                                          <p:spTgt spid="67"/>
                                        </p:tgtEl>
                                        <p:attrNameLst>
                                          <p:attrName>ppt_x</p:attrName>
                                          <p:attrName>ppt_y</p:attrName>
                                        </p:attrNameLst>
                                      </p:cBhvr>
                                      <p:rCtr x="4690000" y="-147919995"/>
                                    </p:animMotion>
                                  </p:childTnLst>
                                </p:cTn>
                              </p:par>
                              <p:par>
                                <p:cTn id="21" presetID="0" presetClass="path" presetSubtype="0" repeatCount="indefinite" accel="50000" decel="50000" fill="hold" grpId="0" nodeType="withEffect">
                                  <p:stCondLst>
                                    <p:cond delay="0"/>
                                  </p:stCondLst>
                                  <p:childTnLst>
                                    <p:animMotion origin="layout" path="M 0.00121 1.11111E-6 C 0.00034 -0.02361 -0.00261 -0.10394 -0.004 -0.14236 C -0.00539 -0.18079 -0.00521 -0.20208 -0.00712 -0.23033 C -0.00903 -0.25857 -0.01354 -0.29491 -0.01528 -0.31204 " pathEditMode="relative" rAng="0" ptsTypes="aaaa">
                                      <p:cBhvr>
                                        <p:cTn id="22" dur="2000" fill="hold"/>
                                        <p:tgtEl>
                                          <p:spTgt spid="72"/>
                                        </p:tgtEl>
                                        <p:attrNameLst>
                                          <p:attrName>ppt_x</p:attrName>
                                          <p:attrName>ppt_y</p:attrName>
                                        </p:attrNameLst>
                                      </p:cBhvr>
                                      <p:rCtr x="-8330000" y="-156019995"/>
                                    </p:animMotion>
                                  </p:childTnLst>
                                </p:cTn>
                              </p:par>
                              <p:par>
                                <p:cTn id="23" presetID="0" presetClass="path" presetSubtype="0" repeatCount="indefinite" accel="50000" decel="50000" fill="hold" grpId="0" nodeType="withEffect">
                                  <p:stCondLst>
                                    <p:cond delay="0"/>
                                  </p:stCondLst>
                                  <p:childTnLst>
                                    <p:animMotion origin="layout" path="M -0.00069 -0.00023 C 0.0007 -0.00694 0.00591 -0.02893 0.00729 -0.04027 C 0.00868 -0.05162 0.00729 -0.05139 0.00729 -0.06828 C 0.00729 -0.08518 0.00729 -0.11389 0.00729 -0.14143 C 0.00729 -0.16898 0.00677 -0.2074 0.00729 -0.23379 C 0.00782 -0.26018 0.0099 -0.28657 0.01059 -0.30046 " pathEditMode="relative" rAng="0" ptsTypes="aaaaaa">
                                      <p:cBhvr>
                                        <p:cTn id="24" dur="2000" fill="hold"/>
                                        <p:tgtEl>
                                          <p:spTgt spid="82"/>
                                        </p:tgtEl>
                                        <p:attrNameLst>
                                          <p:attrName>ppt_x</p:attrName>
                                          <p:attrName>ppt_y</p:attrName>
                                        </p:attrNameLst>
                                      </p:cBhvr>
                                      <p:rCtr x="5560000" y="-150230005"/>
                                    </p:animMotion>
                                  </p:childTnLst>
                                </p:cTn>
                              </p:par>
                              <p:par>
                                <p:cTn id="25" presetID="0" presetClass="path" presetSubtype="0" repeatCount="indefinite" accel="50000" decel="50000" fill="hold" grpId="0" nodeType="withEffect">
                                  <p:stCondLst>
                                    <p:cond delay="0"/>
                                  </p:stCondLst>
                                  <p:childTnLst>
                                    <p:animMotion origin="layout" path="M 0.00122 1.11111E-6 C -3.88889E-6 -0.00787 -0.00538 -0.02292 -0.00659 -0.04769 C -0.00781 -0.07245 -0.00642 -0.11829 -0.00659 -0.14861 C -0.00677 -0.17894 -0.00711 -0.20347 -0.00816 -0.23033 C -0.0092 -0.25718 -0.01198 -0.29329 -0.01302 -0.30995 " pathEditMode="relative" rAng="0" ptsTypes="aaaaa">
                                      <p:cBhvr>
                                        <p:cTn id="26" dur="2000" fill="hold"/>
                                        <p:tgtEl>
                                          <p:spTgt spid="84"/>
                                        </p:tgtEl>
                                        <p:attrNameLst>
                                          <p:attrName>ppt_x</p:attrName>
                                          <p:attrName>ppt_y</p:attrName>
                                        </p:attrNameLst>
                                      </p:cBhvr>
                                      <p:rCtr x="-7120000" y="-1550900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7337" grpId="0" animBg="1"/>
      <p:bldP spid="1207338" grpId="0" animBg="1"/>
      <p:bldP spid="1207357" grpId="0" animBg="1"/>
      <p:bldP spid="1207368" grpId="0" animBg="1"/>
      <p:bldP spid="1207369" grpId="0" animBg="1"/>
      <p:bldP spid="1207370" grpId="0" animBg="1"/>
      <p:bldP spid="1207371" grpId="0" animBg="1"/>
      <p:bldP spid="67" grpId="0" animBg="1"/>
      <p:bldP spid="72" grpId="0" animBg="1"/>
      <p:bldP spid="82" grpId="0" animBg="1"/>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1441905" y="2381250"/>
            <a:ext cx="5932487" cy="1117600"/>
            <a:chOff x="775" y="2042"/>
            <a:chExt cx="3545" cy="704"/>
          </a:xfrm>
        </p:grpSpPr>
        <p:sp>
          <p:nvSpPr>
            <p:cNvPr id="10250" name="Rectangle 3"/>
            <p:cNvSpPr>
              <a:spLocks noChangeArrowheads="1"/>
            </p:cNvSpPr>
            <p:nvPr/>
          </p:nvSpPr>
          <p:spPr bwMode="auto">
            <a:xfrm>
              <a:off x="775" y="2042"/>
              <a:ext cx="3545" cy="704"/>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1800">
                <a:latin typeface="Times" pitchFamily="18" charset="0"/>
              </a:endParaRPr>
            </a:p>
          </p:txBody>
        </p:sp>
        <p:sp>
          <p:nvSpPr>
            <p:cNvPr id="10251" name="Line 4"/>
            <p:cNvSpPr>
              <a:spLocks noChangeShapeType="1"/>
            </p:cNvSpPr>
            <p:nvPr/>
          </p:nvSpPr>
          <p:spPr bwMode="auto">
            <a:xfrm>
              <a:off x="1209" y="2432"/>
              <a:ext cx="282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 name="Text Box 5"/>
            <p:cNvSpPr txBox="1">
              <a:spLocks noChangeArrowheads="1"/>
            </p:cNvSpPr>
            <p:nvPr/>
          </p:nvSpPr>
          <p:spPr bwMode="auto">
            <a:xfrm>
              <a:off x="1760" y="2458"/>
              <a:ext cx="129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000" dirty="0">
                  <a:latin typeface="Times New Roman" pitchFamily="18" charset="0"/>
                </a:rPr>
                <a:t>488 x </a:t>
              </a:r>
              <a:r>
                <a:rPr lang="en-US" altLang="cs-CZ" sz="2000" dirty="0" smtClean="0">
                  <a:latin typeface="Times New Roman" pitchFamily="18" charset="0"/>
                </a:rPr>
                <a:t>10</a:t>
              </a:r>
              <a:r>
                <a:rPr lang="en-US" altLang="cs-CZ" sz="2000" baseline="30000" dirty="0" smtClean="0">
                  <a:latin typeface="Times New Roman" pitchFamily="18" charset="0"/>
                </a:rPr>
                <a:t>-</a:t>
              </a:r>
              <a:r>
                <a:rPr lang="cs-CZ" altLang="cs-CZ" sz="2000" baseline="30000" dirty="0" smtClean="0">
                  <a:latin typeface="Times New Roman" pitchFamily="18" charset="0"/>
                </a:rPr>
                <a:t>9</a:t>
              </a:r>
              <a:endParaRPr lang="en-US" altLang="cs-CZ" sz="2000" dirty="0">
                <a:latin typeface="Times New Roman" pitchFamily="18" charset="0"/>
              </a:endParaRPr>
            </a:p>
          </p:txBody>
        </p:sp>
      </p:grpSp>
      <p:sp>
        <p:nvSpPr>
          <p:cNvPr id="10243" name="Rectangle 6"/>
          <p:cNvSpPr>
            <a:spLocks noGrp="1" noChangeArrowheads="1"/>
          </p:cNvSpPr>
          <p:nvPr>
            <p:ph type="title"/>
          </p:nvPr>
        </p:nvSpPr>
        <p:spPr>
          <a:xfrm>
            <a:off x="831850" y="242888"/>
            <a:ext cx="7772400" cy="838200"/>
          </a:xfrm>
        </p:spPr>
        <p:txBody>
          <a:bodyPr/>
          <a:lstStyle/>
          <a:p>
            <a:pPr eaLnBrk="1" hangingPunct="1"/>
            <a:r>
              <a:rPr lang="en-US" altLang="cs-CZ" sz="4000" smtClean="0"/>
              <a:t>Laser power</a:t>
            </a:r>
          </a:p>
        </p:txBody>
      </p:sp>
      <p:sp>
        <p:nvSpPr>
          <p:cNvPr id="10244" name="Rectangle 7"/>
          <p:cNvSpPr>
            <a:spLocks noGrp="1" noChangeArrowheads="1"/>
          </p:cNvSpPr>
          <p:nvPr>
            <p:ph type="body" idx="1"/>
          </p:nvPr>
        </p:nvSpPr>
        <p:spPr>
          <a:xfrm>
            <a:off x="990600" y="1371600"/>
            <a:ext cx="7974013" cy="1652588"/>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lnSpc>
                <a:spcPct val="90000"/>
              </a:lnSpc>
            </a:pPr>
            <a:r>
              <a:rPr lang="en-US" altLang="cs-CZ" sz="2800" dirty="0" smtClean="0"/>
              <a:t>One photon from a 488 nm argon laser has an energy of</a:t>
            </a:r>
          </a:p>
          <a:p>
            <a:pPr lvl="1" eaLnBrk="1" hangingPunct="1">
              <a:lnSpc>
                <a:spcPct val="90000"/>
              </a:lnSpc>
              <a:buFontTx/>
              <a:buNone/>
            </a:pPr>
            <a:r>
              <a:rPr lang="en-US" altLang="cs-CZ" sz="2400" dirty="0" smtClean="0"/>
              <a:t>E=    </a:t>
            </a:r>
            <a:r>
              <a:rPr lang="en-US" altLang="cs-CZ" sz="2000" dirty="0" smtClean="0"/>
              <a:t>6.63x10</a:t>
            </a:r>
            <a:r>
              <a:rPr lang="en-US" altLang="cs-CZ" sz="2000" baseline="30000" dirty="0" smtClean="0"/>
              <a:t>-34</a:t>
            </a:r>
            <a:r>
              <a:rPr lang="en-US" altLang="cs-CZ" sz="2000" dirty="0" smtClean="0"/>
              <a:t> joule-seconds x 3x10</a:t>
            </a:r>
            <a:r>
              <a:rPr lang="en-US" altLang="cs-CZ" sz="2000" baseline="30000" dirty="0" smtClean="0"/>
              <a:t>8</a:t>
            </a:r>
            <a:endParaRPr lang="en-US" altLang="cs-CZ" sz="2400" baseline="30000" dirty="0" smtClean="0"/>
          </a:p>
          <a:p>
            <a:pPr lvl="1" eaLnBrk="1" hangingPunct="1">
              <a:lnSpc>
                <a:spcPct val="90000"/>
              </a:lnSpc>
              <a:buFontTx/>
              <a:buNone/>
            </a:pPr>
            <a:endParaRPr lang="en-US" altLang="cs-CZ" sz="2400" baseline="30000" dirty="0" smtClean="0"/>
          </a:p>
          <a:p>
            <a:pPr lvl="1" eaLnBrk="1" hangingPunct="1">
              <a:lnSpc>
                <a:spcPct val="90000"/>
              </a:lnSpc>
              <a:buFontTx/>
              <a:buNone/>
            </a:pPr>
            <a:endParaRPr lang="en-US" altLang="cs-CZ" sz="2400" baseline="30000" dirty="0" smtClean="0"/>
          </a:p>
          <a:p>
            <a:pPr eaLnBrk="1" hangingPunct="1">
              <a:lnSpc>
                <a:spcPct val="90000"/>
              </a:lnSpc>
            </a:pPr>
            <a:endParaRPr lang="en-US" altLang="cs-CZ" sz="2800" dirty="0" smtClean="0"/>
          </a:p>
          <a:p>
            <a:pPr eaLnBrk="1" hangingPunct="1">
              <a:lnSpc>
                <a:spcPct val="90000"/>
              </a:lnSpc>
            </a:pPr>
            <a:r>
              <a:rPr lang="en-US" altLang="cs-CZ" sz="2800" dirty="0" smtClean="0"/>
              <a:t>To get 1 joule out of a 488 nm laser you need </a:t>
            </a:r>
            <a:r>
              <a:rPr lang="en-US" altLang="cs-CZ" sz="2800" dirty="0" smtClean="0">
                <a:solidFill>
                  <a:srgbClr val="FF0000"/>
                </a:solidFill>
              </a:rPr>
              <a:t>2.45 x 10</a:t>
            </a:r>
            <a:r>
              <a:rPr lang="en-US" altLang="cs-CZ" sz="2800" baseline="30000" dirty="0" smtClean="0">
                <a:solidFill>
                  <a:srgbClr val="FF0000"/>
                </a:solidFill>
              </a:rPr>
              <a:t>18</a:t>
            </a:r>
            <a:r>
              <a:rPr lang="en-US" altLang="cs-CZ" sz="2800" dirty="0" smtClean="0">
                <a:solidFill>
                  <a:srgbClr val="FF0000"/>
                </a:solidFill>
              </a:rPr>
              <a:t> photons</a:t>
            </a:r>
          </a:p>
          <a:p>
            <a:pPr eaLnBrk="1" hangingPunct="1">
              <a:lnSpc>
                <a:spcPct val="90000"/>
              </a:lnSpc>
            </a:pPr>
            <a:r>
              <a:rPr lang="en-US" altLang="cs-CZ" sz="2800" dirty="0" smtClean="0"/>
              <a:t>1 watt (W) = 1 joule/second a 10 </a:t>
            </a:r>
            <a:r>
              <a:rPr lang="en-US" altLang="cs-CZ" sz="2800" dirty="0" err="1" smtClean="0"/>
              <a:t>mW</a:t>
            </a:r>
            <a:r>
              <a:rPr lang="en-US" altLang="cs-CZ" sz="2800" dirty="0" smtClean="0"/>
              <a:t> laser at 488 nm is putting out 2.45x10</a:t>
            </a:r>
            <a:r>
              <a:rPr lang="en-US" altLang="cs-CZ" sz="2800" baseline="30000" dirty="0" smtClean="0"/>
              <a:t>16</a:t>
            </a:r>
            <a:r>
              <a:rPr lang="en-US" altLang="cs-CZ" sz="2800" dirty="0" smtClean="0"/>
              <a:t> photons/sec</a:t>
            </a:r>
          </a:p>
          <a:p>
            <a:pPr lvl="1" eaLnBrk="1" hangingPunct="1">
              <a:lnSpc>
                <a:spcPct val="90000"/>
              </a:lnSpc>
              <a:buFontTx/>
              <a:buNone/>
            </a:pPr>
            <a:endParaRPr lang="en-US" altLang="cs-CZ" sz="2400" dirty="0" smtClean="0"/>
          </a:p>
        </p:txBody>
      </p:sp>
      <p:sp>
        <p:nvSpPr>
          <p:cNvPr id="10245" name="Text Box 8"/>
          <p:cNvSpPr txBox="1">
            <a:spLocks noChangeArrowheads="1"/>
          </p:cNvSpPr>
          <p:nvPr/>
        </p:nvSpPr>
        <p:spPr bwMode="auto">
          <a:xfrm>
            <a:off x="6188075" y="996950"/>
            <a:ext cx="2274888" cy="284163"/>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800">
                <a:latin typeface="Times New Roman" pitchFamily="18" charset="0"/>
              </a:rPr>
              <a:t>E=h</a:t>
            </a:r>
            <a:r>
              <a:rPr lang="en-US" altLang="cs-CZ" sz="1800">
                <a:latin typeface="Times New Roman" pitchFamily="18" charset="0"/>
                <a:sym typeface="Symbol" pitchFamily="18" charset="2"/>
              </a:rPr>
              <a:t></a:t>
            </a:r>
            <a:r>
              <a:rPr lang="en-US" altLang="cs-CZ" sz="1800">
                <a:latin typeface="Times New Roman" pitchFamily="18" charset="0"/>
              </a:rPr>
              <a:t> and E=hc/</a:t>
            </a:r>
            <a:r>
              <a:rPr lang="en-US" altLang="cs-CZ" sz="1800">
                <a:latin typeface="Times New Roman" pitchFamily="18" charset="0"/>
                <a:sym typeface="Symbol" pitchFamily="18" charset="2"/>
              </a:rPr>
              <a:t></a:t>
            </a:r>
          </a:p>
        </p:txBody>
      </p:sp>
      <p:sp>
        <p:nvSpPr>
          <p:cNvPr id="10246" name="Text Box 9"/>
          <p:cNvSpPr txBox="1">
            <a:spLocks noChangeArrowheads="1"/>
          </p:cNvSpPr>
          <p:nvPr/>
        </p:nvSpPr>
        <p:spPr bwMode="auto">
          <a:xfrm>
            <a:off x="7131050" y="2741613"/>
            <a:ext cx="1889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2000" dirty="0">
                <a:latin typeface="Times New Roman" pitchFamily="18" charset="0"/>
              </a:rPr>
              <a:t>= 4.08x10</a:t>
            </a:r>
            <a:r>
              <a:rPr lang="en-US" altLang="cs-CZ" sz="2000" baseline="30000" dirty="0">
                <a:latin typeface="Times New Roman" pitchFamily="18" charset="0"/>
              </a:rPr>
              <a:t>-19</a:t>
            </a:r>
            <a:r>
              <a:rPr lang="en-US" altLang="cs-CZ" sz="2000" dirty="0">
                <a:latin typeface="Times New Roman" pitchFamily="18" charset="0"/>
              </a:rPr>
              <a:t> J</a:t>
            </a:r>
          </a:p>
        </p:txBody>
      </p:sp>
      <p:sp>
        <p:nvSpPr>
          <p:cNvPr id="10247" name="Line 10"/>
          <p:cNvSpPr>
            <a:spLocks noChangeShapeType="1"/>
          </p:cNvSpPr>
          <p:nvPr/>
        </p:nvSpPr>
        <p:spPr bwMode="auto">
          <a:xfrm>
            <a:off x="1296988" y="2974975"/>
            <a:ext cx="5745162" cy="1588"/>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 name="Text Box 11"/>
          <p:cNvSpPr txBox="1">
            <a:spLocks noChangeArrowheads="1"/>
          </p:cNvSpPr>
          <p:nvPr/>
        </p:nvSpPr>
        <p:spPr bwMode="auto">
          <a:xfrm>
            <a:off x="1042988" y="6524625"/>
            <a:ext cx="1728787" cy="22066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1200">
                <a:latin typeface="Times New Roman" pitchFamily="18" charset="0"/>
                <a:sym typeface="Symbol" pitchFamily="18" charset="2"/>
              </a:rPr>
              <a:t>3</a:t>
            </a:r>
            <a:r>
              <a:rPr lang="en-US" altLang="cs-CZ" sz="1200" baseline="30000">
                <a:latin typeface="Times New Roman" pitchFamily="18" charset="0"/>
                <a:sym typeface="Symbol" pitchFamily="18" charset="2"/>
              </a:rPr>
              <a:t>rd</a:t>
            </a:r>
            <a:r>
              <a:rPr lang="en-US" altLang="cs-CZ" sz="1200">
                <a:latin typeface="Times New Roman" pitchFamily="18" charset="0"/>
                <a:sym typeface="Symbol" pitchFamily="18" charset="2"/>
              </a:rPr>
              <a:t> Ed. Shapiro p 77</a:t>
            </a:r>
          </a:p>
        </p:txBody>
      </p:sp>
      <p:sp>
        <p:nvSpPr>
          <p:cNvPr id="10249" name="Rectangle 12"/>
          <p:cNvSpPr>
            <a:spLocks noChangeArrowheads="1"/>
          </p:cNvSpPr>
          <p:nvPr/>
        </p:nvSpPr>
        <p:spPr bwMode="auto">
          <a:xfrm>
            <a:off x="4716463" y="6629400"/>
            <a:ext cx="5257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a:solidFill>
                  <a:schemeClr val="tx2"/>
                </a:solidFill>
                <a:latin typeface="Geneva" charset="0"/>
              </a:rPr>
              <a:t>original from Purdue University Cytometry Laboratories; modified by R.F. Murphy</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3375"/>
            <a:ext cx="55816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2492375"/>
            <a:ext cx="5132388" cy="324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213100"/>
            <a:ext cx="273685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s://upload.wikimedia.org/wikipedia/commons/3/35/Kundt_tube.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8567" y="116632"/>
            <a:ext cx="1881163" cy="10091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gustKund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1400" y="40458"/>
            <a:ext cx="989401" cy="1610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89138"/>
            <a:ext cx="3408362" cy="209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2019300"/>
            <a:ext cx="3981450" cy="22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038" y="892175"/>
            <a:ext cx="11906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836613"/>
            <a:ext cx="240030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ulka 6"/>
          <p:cNvGraphicFramePr>
            <a:graphicFrameLocks noGrp="1"/>
          </p:cNvGraphicFramePr>
          <p:nvPr/>
        </p:nvGraphicFramePr>
        <p:xfrm>
          <a:off x="971550" y="1341438"/>
          <a:ext cx="6789738" cy="4114799"/>
        </p:xfrm>
        <a:graphic>
          <a:graphicData uri="http://schemas.openxmlformats.org/drawingml/2006/table">
            <a:tbl>
              <a:tblPr firstRow="1" firstCol="1" lastRow="1" lastCol="1" bandRow="1" bandCol="1"/>
              <a:tblGrid>
                <a:gridCol w="450585"/>
                <a:gridCol w="472305"/>
                <a:gridCol w="1081866"/>
                <a:gridCol w="4784982"/>
              </a:tblGrid>
              <a:tr h="251861">
                <a:tc>
                  <a:txBody>
                    <a:bodyPr/>
                    <a:lstStyle/>
                    <a:p>
                      <a:pPr algn="l">
                        <a:spcAft>
                          <a:spcPts val="0"/>
                        </a:spcAft>
                      </a:pPr>
                      <a:r>
                        <a:rPr lang="en-US" sz="1100" b="1" dirty="0">
                          <a:effectLst/>
                          <a:latin typeface="Arial"/>
                          <a:ea typeface="Times New Roman"/>
                        </a:rPr>
                        <a:t>laser</a:t>
                      </a:r>
                      <a:endParaRPr lang="cs-CZ" sz="8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spcAft>
                          <a:spcPts val="0"/>
                        </a:spcAft>
                      </a:pPr>
                      <a:r>
                        <a:rPr lang="en-US" sz="1100" b="1" dirty="0">
                          <a:effectLst/>
                          <a:latin typeface="Arial"/>
                          <a:ea typeface="Times New Roman"/>
                        </a:rPr>
                        <a:t>detector</a:t>
                      </a:r>
                      <a:endParaRPr lang="cs-CZ" sz="8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a:txBody>
                    <a:bodyPr/>
                    <a:lstStyle/>
                    <a:p>
                      <a:pPr algn="l">
                        <a:spcAft>
                          <a:spcPts val="0"/>
                        </a:spcAft>
                      </a:pPr>
                      <a:r>
                        <a:rPr lang="en-US" sz="1100" b="1" dirty="0" err="1">
                          <a:effectLst/>
                          <a:latin typeface="Arial"/>
                          <a:ea typeface="Times New Roman"/>
                        </a:rPr>
                        <a:t>fluorochrome</a:t>
                      </a:r>
                      <a:endParaRPr lang="cs-CZ" sz="8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7997">
                <a:tc gridSpan="4">
                  <a:txBody>
                    <a:bodyPr/>
                    <a:lstStyle/>
                    <a:p>
                      <a:pPr algn="l">
                        <a:spcAft>
                          <a:spcPts val="0"/>
                        </a:spcAft>
                      </a:pPr>
                      <a:r>
                        <a:rPr lang="en-US" sz="1200" b="1">
                          <a:solidFill>
                            <a:srgbClr val="FFFFFF"/>
                          </a:solidFill>
                          <a:effectLst/>
                          <a:latin typeface="Arial"/>
                          <a:ea typeface="Times New Roman"/>
                        </a:rPr>
                        <a:t>405</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485698">
                <a:tc>
                  <a:txBody>
                    <a:bodyPr/>
                    <a:lstStyle/>
                    <a:p>
                      <a:pPr algn="l">
                        <a:spcAft>
                          <a:spcPts val="0"/>
                        </a:spcAft>
                      </a:pPr>
                      <a:r>
                        <a:rPr lang="en-US" sz="1200" b="1">
                          <a:solidFill>
                            <a:srgbClr val="993366"/>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VL1</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450/50</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dirty="0">
                          <a:effectLst/>
                          <a:latin typeface="Arial"/>
                          <a:ea typeface="Times New Roman"/>
                        </a:rPr>
                        <a:t>Pacific Blue, </a:t>
                      </a:r>
                      <a:r>
                        <a:rPr lang="en-US" sz="900" dirty="0" err="1">
                          <a:effectLst/>
                          <a:latin typeface="Arial"/>
                          <a:ea typeface="Times New Roman"/>
                        </a:rPr>
                        <a:t>Alexa</a:t>
                      </a:r>
                      <a:r>
                        <a:rPr lang="en-US" sz="900" dirty="0">
                          <a:effectLst/>
                          <a:latin typeface="Arial"/>
                          <a:ea typeface="Times New Roman"/>
                        </a:rPr>
                        <a:t> Fluor 405, Brilliant Violet 421</a:t>
                      </a:r>
                      <a:endParaRPr lang="cs-CZ" sz="9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342">
                <a:tc>
                  <a:txBody>
                    <a:bodyPr/>
                    <a:lstStyle/>
                    <a:p>
                      <a:pPr algn="l">
                        <a:spcAft>
                          <a:spcPts val="0"/>
                        </a:spcAft>
                      </a:pPr>
                      <a:r>
                        <a:rPr lang="en-US" sz="1200" b="1">
                          <a:solidFill>
                            <a:srgbClr val="993366"/>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VL2</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522/31</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a:effectLst/>
                          <a:latin typeface="Arial"/>
                          <a:ea typeface="Times New Roman"/>
                        </a:rPr>
                        <a:t>Horizon V500, LIVE/DEAD Aqua</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8342">
                <a:tc>
                  <a:txBody>
                    <a:bodyPr/>
                    <a:lstStyle/>
                    <a:p>
                      <a:pPr algn="l">
                        <a:spcAft>
                          <a:spcPts val="0"/>
                        </a:spcAft>
                      </a:pPr>
                      <a:r>
                        <a:rPr lang="en-US" sz="1200" b="1">
                          <a:solidFill>
                            <a:srgbClr val="993366"/>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VL3</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CC99FF"/>
                          </a:solidFill>
                          <a:effectLst/>
                          <a:latin typeface="Arial"/>
                          <a:ea typeface="Times New Roman"/>
                        </a:rPr>
                        <a:t>603/48</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a:effectLst/>
                          <a:latin typeface="Arial"/>
                          <a:ea typeface="Times New Roman"/>
                        </a:rPr>
                        <a:t>LIVE/DEAD Yellow, Qdot 605</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436">
                <a:tc gridSpan="4">
                  <a:txBody>
                    <a:bodyPr/>
                    <a:lstStyle/>
                    <a:p>
                      <a:pPr algn="l">
                        <a:spcAft>
                          <a:spcPts val="0"/>
                        </a:spcAft>
                      </a:pPr>
                      <a:r>
                        <a:rPr lang="en-US" sz="1200" b="1">
                          <a:solidFill>
                            <a:srgbClr val="FFFFFF"/>
                          </a:solidFill>
                          <a:effectLst/>
                          <a:latin typeface="Arial"/>
                          <a:ea typeface="Times New Roman"/>
                        </a:rPr>
                        <a:t>488</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66FF"/>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634041">
                <a:tc>
                  <a:txBody>
                    <a:bodyPr/>
                    <a:lstStyle/>
                    <a:p>
                      <a:pPr algn="l">
                        <a:spcAft>
                          <a:spcPts val="0"/>
                        </a:spcAft>
                      </a:pPr>
                      <a:r>
                        <a:rPr lang="en-US" sz="1200" b="1">
                          <a:solidFill>
                            <a:srgbClr val="3366FF"/>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BL1</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530/30</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dirty="0">
                          <a:effectLst/>
                          <a:latin typeface="Arial"/>
                          <a:ea typeface="Times New Roman"/>
                        </a:rPr>
                        <a:t>FITC, GFP, </a:t>
                      </a:r>
                      <a:r>
                        <a:rPr lang="en-US" sz="900" dirty="0" err="1">
                          <a:effectLst/>
                          <a:latin typeface="Arial"/>
                          <a:ea typeface="Times New Roman"/>
                        </a:rPr>
                        <a:t>Alexa</a:t>
                      </a:r>
                      <a:r>
                        <a:rPr lang="en-US" sz="900" dirty="0">
                          <a:effectLst/>
                          <a:latin typeface="Arial"/>
                          <a:ea typeface="Times New Roman"/>
                        </a:rPr>
                        <a:t> Fluor 488, </a:t>
                      </a:r>
                      <a:r>
                        <a:rPr lang="en-US" sz="900" dirty="0" err="1">
                          <a:effectLst/>
                          <a:latin typeface="Arial"/>
                          <a:ea typeface="Times New Roman"/>
                        </a:rPr>
                        <a:t>Calcein</a:t>
                      </a:r>
                      <a:r>
                        <a:rPr lang="en-US" sz="900" dirty="0">
                          <a:effectLst/>
                          <a:latin typeface="Arial"/>
                          <a:ea typeface="Times New Roman"/>
                        </a:rPr>
                        <a:t>, LIVE/DEAD Green, ALDEFLUOR, </a:t>
                      </a:r>
                      <a:r>
                        <a:rPr lang="en-US" sz="900" dirty="0" err="1">
                          <a:effectLst/>
                          <a:latin typeface="Arial"/>
                          <a:ea typeface="Times New Roman"/>
                        </a:rPr>
                        <a:t>HiLyte</a:t>
                      </a:r>
                      <a:r>
                        <a:rPr lang="en-US" sz="900" dirty="0">
                          <a:effectLst/>
                          <a:latin typeface="Arial"/>
                          <a:ea typeface="Times New Roman"/>
                        </a:rPr>
                        <a:t> 488</a:t>
                      </a:r>
                      <a:endParaRPr lang="cs-CZ" sz="9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041">
                <a:tc>
                  <a:txBody>
                    <a:bodyPr/>
                    <a:lstStyle/>
                    <a:p>
                      <a:pPr algn="l">
                        <a:spcAft>
                          <a:spcPts val="0"/>
                        </a:spcAft>
                      </a:pPr>
                      <a:r>
                        <a:rPr lang="en-US" sz="1200" b="1">
                          <a:solidFill>
                            <a:srgbClr val="3366FF"/>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BL2</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574/26</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a:effectLst/>
                          <a:latin typeface="Arial"/>
                          <a:ea typeface="Times New Roman"/>
                        </a:rPr>
                        <a:t>PE, propidium iodide, Hilyte 555</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4041">
                <a:tc>
                  <a:txBody>
                    <a:bodyPr/>
                    <a:lstStyle/>
                    <a:p>
                      <a:pPr algn="l">
                        <a:spcAft>
                          <a:spcPts val="0"/>
                        </a:spcAft>
                      </a:pPr>
                      <a:r>
                        <a:rPr lang="en-US" sz="1200" b="1">
                          <a:solidFill>
                            <a:srgbClr val="3366FF"/>
                          </a:solidFill>
                          <a:effectLst/>
                          <a:latin typeface="Arial"/>
                          <a:ea typeface="Times New Roman"/>
                        </a:rPr>
                        <a:t> </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BL3</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200" b="1">
                          <a:solidFill>
                            <a:srgbClr val="3366FF"/>
                          </a:solidFill>
                          <a:effectLst/>
                          <a:latin typeface="Arial"/>
                          <a:ea typeface="Times New Roman"/>
                        </a:rPr>
                        <a:t>640 LP</a:t>
                      </a:r>
                      <a:endParaRPr lang="cs-CZ" sz="90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900" dirty="0" err="1">
                          <a:effectLst/>
                          <a:latin typeface="Arial"/>
                          <a:ea typeface="Times New Roman"/>
                        </a:rPr>
                        <a:t>PerCP</a:t>
                      </a:r>
                      <a:r>
                        <a:rPr lang="en-US" sz="900" dirty="0">
                          <a:effectLst/>
                          <a:latin typeface="Arial"/>
                          <a:ea typeface="Times New Roman"/>
                        </a:rPr>
                        <a:t>, Pe-Cy7, </a:t>
                      </a:r>
                      <a:r>
                        <a:rPr lang="en-US" sz="900" dirty="0" err="1">
                          <a:effectLst/>
                          <a:latin typeface="Arial"/>
                          <a:ea typeface="Times New Roman"/>
                        </a:rPr>
                        <a:t>PerCP-eFluor</a:t>
                      </a:r>
                      <a:r>
                        <a:rPr lang="en-US" sz="900" dirty="0">
                          <a:effectLst/>
                          <a:latin typeface="Arial"/>
                          <a:ea typeface="Times New Roman"/>
                        </a:rPr>
                        <a:t> 710, LIVE/DEAD Red, 7-AAD</a:t>
                      </a:r>
                      <a:endParaRPr lang="cs-CZ" sz="900" dirty="0">
                        <a:effectLst/>
                        <a:latin typeface="Times New Roman"/>
                        <a:ea typeface="Times New Roman"/>
                      </a:endParaRPr>
                    </a:p>
                  </a:txBody>
                  <a:tcPr marL="49911" marR="499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4260" name="Rectangle 3"/>
          <p:cNvSpPr>
            <a:spLocks noChangeArrowheads="1"/>
          </p:cNvSpPr>
          <p:nvPr/>
        </p:nvSpPr>
        <p:spPr bwMode="auto">
          <a:xfrm>
            <a:off x="1187450" y="752475"/>
            <a:ext cx="36083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b="1">
                <a:cs typeface="Times New Roman" pitchFamily="18" charset="0"/>
              </a:rPr>
              <a:t>Attune (2 lasers, 6 detectors setup)</a:t>
            </a:r>
            <a:endParaRPr lang="en-US" altLang="en-US" sz="1800">
              <a:latin typeface="Times" pitchFamily="18" charset="0"/>
              <a:cs typeface="Times New Roman" pitchFamily="18" charset="0"/>
            </a:endParaRPr>
          </a:p>
        </p:txBody>
      </p:sp>
      <p:pic>
        <p:nvPicPr>
          <p:cNvPr id="94261" name="Picture 4" descr="Life Technologie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67055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84459" name="Group 11"/>
          <p:cNvGraphicFramePr>
            <a:graphicFrameLocks noGrp="1"/>
          </p:cNvGraphicFramePr>
          <p:nvPr>
            <p:ph type="tbl" idx="4294967295"/>
          </p:nvPr>
        </p:nvGraphicFramePr>
        <p:xfrm>
          <a:off x="2955925" y="1633538"/>
          <a:ext cx="4378334" cy="2605085"/>
        </p:xfrm>
        <a:graphic>
          <a:graphicData uri="http://schemas.openxmlformats.org/drawingml/2006/table">
            <a:tbl>
              <a:tblPr/>
              <a:tblGrid>
                <a:gridCol w="218685"/>
                <a:gridCol w="218685"/>
                <a:gridCol w="218685"/>
                <a:gridCol w="218685"/>
                <a:gridCol w="218685"/>
                <a:gridCol w="218685"/>
                <a:gridCol w="218685"/>
                <a:gridCol w="218685"/>
                <a:gridCol w="218685"/>
                <a:gridCol w="233709"/>
                <a:gridCol w="208295"/>
                <a:gridCol w="218685"/>
                <a:gridCol w="218685"/>
                <a:gridCol w="218685"/>
                <a:gridCol w="218685"/>
                <a:gridCol w="218685"/>
                <a:gridCol w="218685"/>
                <a:gridCol w="218685"/>
                <a:gridCol w="218685"/>
                <a:gridCol w="218685"/>
              </a:tblGrid>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5">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65000"/>
                        </a:spcBef>
                        <a:spcAft>
                          <a:spcPct val="0"/>
                        </a:spcAft>
                        <a:buClr>
                          <a:schemeClr val="hlink"/>
                        </a:buClr>
                        <a:buSzTx/>
                        <a:buFont typeface="Tahoma" pitchFamily="34" charset="0"/>
                        <a:buNone/>
                        <a:tabLst>
                          <a:tab pos="2916238" algn="l"/>
                        </a:tabLst>
                      </a:pPr>
                      <a:endParaRPr kumimoji="0" lang="en-US" sz="1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91446" marR="91446"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97452" name="Group 30"/>
          <p:cNvGrpSpPr>
            <a:grpSpLocks/>
          </p:cNvGrpSpPr>
          <p:nvPr/>
        </p:nvGrpSpPr>
        <p:grpSpPr bwMode="auto">
          <a:xfrm>
            <a:off x="2820988" y="1320800"/>
            <a:ext cx="4795837" cy="255588"/>
            <a:chOff x="4668838" y="1492250"/>
            <a:chExt cx="4795837" cy="255111"/>
          </a:xfrm>
        </p:grpSpPr>
        <p:sp>
          <p:nvSpPr>
            <p:cNvPr id="97476" name="Text Box 3"/>
            <p:cNvSpPr txBox="1">
              <a:spLocks noChangeArrowheads="1"/>
            </p:cNvSpPr>
            <p:nvPr/>
          </p:nvSpPr>
          <p:spPr bwMode="auto">
            <a:xfrm>
              <a:off x="4668838"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100</a:t>
              </a:r>
            </a:p>
          </p:txBody>
        </p:sp>
        <p:sp>
          <p:nvSpPr>
            <p:cNvPr id="97477" name="Text Box 4"/>
            <p:cNvSpPr txBox="1">
              <a:spLocks noChangeArrowheads="1"/>
            </p:cNvSpPr>
            <p:nvPr/>
          </p:nvSpPr>
          <p:spPr bwMode="auto">
            <a:xfrm>
              <a:off x="5127625"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200</a:t>
              </a:r>
            </a:p>
          </p:txBody>
        </p:sp>
        <p:sp>
          <p:nvSpPr>
            <p:cNvPr id="97478" name="Text Box 5"/>
            <p:cNvSpPr txBox="1">
              <a:spLocks noChangeArrowheads="1"/>
            </p:cNvSpPr>
            <p:nvPr/>
          </p:nvSpPr>
          <p:spPr bwMode="auto">
            <a:xfrm>
              <a:off x="5580063"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300</a:t>
              </a:r>
            </a:p>
          </p:txBody>
        </p:sp>
        <p:sp>
          <p:nvSpPr>
            <p:cNvPr id="97479" name="Text Box 6"/>
            <p:cNvSpPr txBox="1">
              <a:spLocks noChangeArrowheads="1"/>
            </p:cNvSpPr>
            <p:nvPr/>
          </p:nvSpPr>
          <p:spPr bwMode="auto">
            <a:xfrm>
              <a:off x="6030913"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400</a:t>
              </a:r>
            </a:p>
          </p:txBody>
        </p:sp>
        <p:sp>
          <p:nvSpPr>
            <p:cNvPr id="97480" name="Text Box 7"/>
            <p:cNvSpPr txBox="1">
              <a:spLocks noChangeArrowheads="1"/>
            </p:cNvSpPr>
            <p:nvPr/>
          </p:nvSpPr>
          <p:spPr bwMode="auto">
            <a:xfrm>
              <a:off x="6489700"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500</a:t>
              </a:r>
            </a:p>
          </p:txBody>
        </p:sp>
        <p:sp>
          <p:nvSpPr>
            <p:cNvPr id="97481" name="Text Box 8"/>
            <p:cNvSpPr txBox="1">
              <a:spLocks noChangeArrowheads="1"/>
            </p:cNvSpPr>
            <p:nvPr/>
          </p:nvSpPr>
          <p:spPr bwMode="auto">
            <a:xfrm>
              <a:off x="6940550" y="1495425"/>
              <a:ext cx="566738"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600</a:t>
              </a:r>
            </a:p>
          </p:txBody>
        </p:sp>
        <p:sp>
          <p:nvSpPr>
            <p:cNvPr id="97482" name="Text Box 9"/>
            <p:cNvSpPr txBox="1">
              <a:spLocks noChangeArrowheads="1"/>
            </p:cNvSpPr>
            <p:nvPr/>
          </p:nvSpPr>
          <p:spPr bwMode="auto">
            <a:xfrm>
              <a:off x="7399338" y="1492250"/>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700</a:t>
              </a:r>
            </a:p>
          </p:txBody>
        </p:sp>
        <p:sp>
          <p:nvSpPr>
            <p:cNvPr id="97483" name="Text Box 10"/>
            <p:cNvSpPr txBox="1">
              <a:spLocks noChangeArrowheads="1"/>
            </p:cNvSpPr>
            <p:nvPr/>
          </p:nvSpPr>
          <p:spPr bwMode="auto">
            <a:xfrm>
              <a:off x="7850188"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800</a:t>
              </a:r>
            </a:p>
          </p:txBody>
        </p:sp>
        <p:sp>
          <p:nvSpPr>
            <p:cNvPr id="97484" name="Text Box 181"/>
            <p:cNvSpPr txBox="1">
              <a:spLocks noChangeArrowheads="1"/>
            </p:cNvSpPr>
            <p:nvPr/>
          </p:nvSpPr>
          <p:spPr bwMode="auto">
            <a:xfrm>
              <a:off x="8307388" y="1493838"/>
              <a:ext cx="566737"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900</a:t>
              </a:r>
            </a:p>
          </p:txBody>
        </p:sp>
        <p:sp>
          <p:nvSpPr>
            <p:cNvPr id="97485" name="Text Box 182"/>
            <p:cNvSpPr txBox="1">
              <a:spLocks noChangeArrowheads="1"/>
            </p:cNvSpPr>
            <p:nvPr/>
          </p:nvSpPr>
          <p:spPr bwMode="auto">
            <a:xfrm>
              <a:off x="8724900" y="1492250"/>
              <a:ext cx="739775" cy="25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1000</a:t>
              </a:r>
            </a:p>
          </p:txBody>
        </p:sp>
      </p:grpSp>
      <p:sp>
        <p:nvSpPr>
          <p:cNvPr id="97453" name="Text Box 183"/>
          <p:cNvSpPr txBox="1">
            <a:spLocks noChangeArrowheads="1"/>
          </p:cNvSpPr>
          <p:nvPr/>
        </p:nvSpPr>
        <p:spPr bwMode="auto">
          <a:xfrm>
            <a:off x="4119563" y="1131888"/>
            <a:ext cx="24463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spcAft>
                <a:spcPct val="10000"/>
              </a:spcAft>
              <a:buClr>
                <a:srgbClr val="220C5E"/>
              </a:buClr>
              <a:buFont typeface="Arial" pitchFamily="34" charset="0"/>
              <a:buNone/>
            </a:pPr>
            <a:r>
              <a:rPr lang="en-US" altLang="en-US" sz="1000">
                <a:solidFill>
                  <a:srgbClr val="5F5E62"/>
                </a:solidFill>
                <a:latin typeface="Calibri" pitchFamily="34" charset="0"/>
                <a:ea typeface="MS PGothic" pitchFamily="34" charset="-128"/>
              </a:rPr>
              <a:t>Maximum Sample Input Rate (</a:t>
            </a:r>
            <a:r>
              <a:rPr lang="en-US" altLang="en-US" sz="1000">
                <a:solidFill>
                  <a:srgbClr val="5F5E62"/>
                </a:solidFill>
                <a:latin typeface="Symbol" pitchFamily="18" charset="2"/>
                <a:ea typeface="MS PGothic" pitchFamily="34" charset="-128"/>
              </a:rPr>
              <a:t>m</a:t>
            </a:r>
            <a:r>
              <a:rPr lang="en-US" altLang="en-US" sz="1000">
                <a:solidFill>
                  <a:srgbClr val="5F5E62"/>
                </a:solidFill>
                <a:latin typeface="Calibri" pitchFamily="34" charset="0"/>
                <a:ea typeface="MS PGothic" pitchFamily="34" charset="-128"/>
              </a:rPr>
              <a:t>l/min)</a:t>
            </a:r>
          </a:p>
        </p:txBody>
      </p:sp>
      <p:grpSp>
        <p:nvGrpSpPr>
          <p:cNvPr id="97454" name="Group 34"/>
          <p:cNvGrpSpPr>
            <a:grpSpLocks/>
          </p:cNvGrpSpPr>
          <p:nvPr/>
        </p:nvGrpSpPr>
        <p:grpSpPr bwMode="auto">
          <a:xfrm>
            <a:off x="2955925" y="1717675"/>
            <a:ext cx="4378325" cy="2371725"/>
            <a:chOff x="4414838" y="1298575"/>
            <a:chExt cx="4378013" cy="2371725"/>
          </a:xfrm>
        </p:grpSpPr>
        <p:sp>
          <p:nvSpPr>
            <p:cNvPr id="97469" name="Rectangle 184"/>
            <p:cNvSpPr>
              <a:spLocks noChangeArrowheads="1"/>
            </p:cNvSpPr>
            <p:nvPr/>
          </p:nvSpPr>
          <p:spPr bwMode="auto">
            <a:xfrm>
              <a:off x="4414838" y="1298575"/>
              <a:ext cx="273050" cy="209550"/>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0" name="Rectangle 185"/>
            <p:cNvSpPr>
              <a:spLocks noChangeArrowheads="1"/>
            </p:cNvSpPr>
            <p:nvPr/>
          </p:nvSpPr>
          <p:spPr bwMode="auto">
            <a:xfrm>
              <a:off x="4419600" y="1646238"/>
              <a:ext cx="481013"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1" name="Rectangle 186"/>
            <p:cNvSpPr>
              <a:spLocks noChangeArrowheads="1"/>
            </p:cNvSpPr>
            <p:nvPr/>
          </p:nvSpPr>
          <p:spPr bwMode="auto">
            <a:xfrm>
              <a:off x="4421188" y="2016125"/>
              <a:ext cx="498475"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2" name="Rectangle 187"/>
            <p:cNvSpPr>
              <a:spLocks noChangeArrowheads="1"/>
            </p:cNvSpPr>
            <p:nvPr/>
          </p:nvSpPr>
          <p:spPr bwMode="auto">
            <a:xfrm>
              <a:off x="4421188" y="2389188"/>
              <a:ext cx="412750"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3" name="Rectangle 188"/>
            <p:cNvSpPr>
              <a:spLocks noChangeArrowheads="1"/>
            </p:cNvSpPr>
            <p:nvPr/>
          </p:nvSpPr>
          <p:spPr bwMode="auto">
            <a:xfrm>
              <a:off x="4439055" y="2751138"/>
              <a:ext cx="481013"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4" name="Rectangle 189"/>
            <p:cNvSpPr>
              <a:spLocks noChangeArrowheads="1"/>
            </p:cNvSpPr>
            <p:nvPr/>
          </p:nvSpPr>
          <p:spPr bwMode="auto">
            <a:xfrm>
              <a:off x="4421188" y="3124200"/>
              <a:ext cx="674687" cy="187325"/>
            </a:xfrm>
            <a:prstGeom prst="rect">
              <a:avLst/>
            </a:prstGeom>
            <a:solidFill>
              <a:srgbClr val="FF0000"/>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sp>
          <p:nvSpPr>
            <p:cNvPr id="97475" name="Rectangle 190"/>
            <p:cNvSpPr>
              <a:spLocks noChangeArrowheads="1"/>
            </p:cNvSpPr>
            <p:nvPr/>
          </p:nvSpPr>
          <p:spPr bwMode="auto">
            <a:xfrm>
              <a:off x="4416425" y="3482975"/>
              <a:ext cx="4376426" cy="187325"/>
            </a:xfrm>
            <a:prstGeom prst="rect">
              <a:avLst/>
            </a:prstGeom>
            <a:solidFill>
              <a:srgbClr val="0000FF"/>
            </a:solidFill>
            <a:ln w="9525">
              <a:solidFill>
                <a:schemeClr val="tx1"/>
              </a:solidFill>
              <a:miter lim="800000"/>
              <a:headEnd/>
              <a:tailEnd/>
            </a:ln>
          </p:spPr>
          <p:txBody>
            <a:bodyPr wrap="none" anchor="ct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Char char="−"/>
              </a:pPr>
              <a:endParaRPr lang="en-US" altLang="en-US" sz="1400">
                <a:solidFill>
                  <a:srgbClr val="5F5E62"/>
                </a:solidFill>
                <a:latin typeface="Calibri" pitchFamily="34" charset="0"/>
                <a:ea typeface="MS PGothic" pitchFamily="34" charset="-128"/>
              </a:endParaRPr>
            </a:p>
          </p:txBody>
        </p:sp>
      </p:grpSp>
      <p:grpSp>
        <p:nvGrpSpPr>
          <p:cNvPr id="97455" name="Group 31"/>
          <p:cNvGrpSpPr>
            <a:grpSpLocks/>
          </p:cNvGrpSpPr>
          <p:nvPr/>
        </p:nvGrpSpPr>
        <p:grpSpPr bwMode="auto">
          <a:xfrm>
            <a:off x="1176338" y="1657350"/>
            <a:ext cx="1587500" cy="2479675"/>
            <a:chOff x="2819400" y="1809750"/>
            <a:chExt cx="1587500" cy="2478848"/>
          </a:xfrm>
        </p:grpSpPr>
        <p:sp>
          <p:nvSpPr>
            <p:cNvPr id="97462" name="Text Box 191"/>
            <p:cNvSpPr txBox="1">
              <a:spLocks noChangeArrowheads="1"/>
            </p:cNvSpPr>
            <p:nvPr/>
          </p:nvSpPr>
          <p:spPr bwMode="auto">
            <a:xfrm>
              <a:off x="2867025" y="1809750"/>
              <a:ext cx="153035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1</a:t>
              </a:r>
            </a:p>
          </p:txBody>
        </p:sp>
        <p:sp>
          <p:nvSpPr>
            <p:cNvPr id="97463" name="Text Box 192"/>
            <p:cNvSpPr txBox="1">
              <a:spLocks noChangeArrowheads="1"/>
            </p:cNvSpPr>
            <p:nvPr/>
          </p:nvSpPr>
          <p:spPr bwMode="auto">
            <a:xfrm>
              <a:off x="3219450" y="2163763"/>
              <a:ext cx="118745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2</a:t>
              </a:r>
            </a:p>
          </p:txBody>
        </p:sp>
        <p:sp>
          <p:nvSpPr>
            <p:cNvPr id="97464" name="Text Box 193"/>
            <p:cNvSpPr txBox="1">
              <a:spLocks noChangeArrowheads="1"/>
            </p:cNvSpPr>
            <p:nvPr/>
          </p:nvSpPr>
          <p:spPr bwMode="auto">
            <a:xfrm>
              <a:off x="3101975" y="3644900"/>
              <a:ext cx="129540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6</a:t>
              </a:r>
            </a:p>
          </p:txBody>
        </p:sp>
        <p:sp>
          <p:nvSpPr>
            <p:cNvPr id="97465" name="Text Box 194"/>
            <p:cNvSpPr txBox="1">
              <a:spLocks noChangeArrowheads="1"/>
            </p:cNvSpPr>
            <p:nvPr/>
          </p:nvSpPr>
          <p:spPr bwMode="auto">
            <a:xfrm>
              <a:off x="2819400" y="3273425"/>
              <a:ext cx="1587500"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5</a:t>
              </a:r>
            </a:p>
          </p:txBody>
        </p:sp>
        <p:sp>
          <p:nvSpPr>
            <p:cNvPr id="97466" name="Text Box 195"/>
            <p:cNvSpPr txBox="1">
              <a:spLocks noChangeArrowheads="1"/>
            </p:cNvSpPr>
            <p:nvPr/>
          </p:nvSpPr>
          <p:spPr bwMode="auto">
            <a:xfrm>
              <a:off x="3070225" y="2911475"/>
              <a:ext cx="1331913"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4</a:t>
              </a:r>
            </a:p>
          </p:txBody>
        </p:sp>
        <p:sp>
          <p:nvSpPr>
            <p:cNvPr id="97467" name="Text Box 196"/>
            <p:cNvSpPr txBox="1">
              <a:spLocks noChangeArrowheads="1"/>
            </p:cNvSpPr>
            <p:nvPr/>
          </p:nvSpPr>
          <p:spPr bwMode="auto">
            <a:xfrm>
              <a:off x="3044825" y="2530475"/>
              <a:ext cx="1357313" cy="25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000" b="1">
                  <a:solidFill>
                    <a:srgbClr val="5F5E62"/>
                  </a:solidFill>
                  <a:latin typeface="Calibri" pitchFamily="34" charset="0"/>
                  <a:ea typeface="MS PGothic" pitchFamily="34" charset="-128"/>
                </a:rPr>
                <a:t>Instrument 3</a:t>
              </a:r>
            </a:p>
          </p:txBody>
        </p:sp>
        <p:sp>
          <p:nvSpPr>
            <p:cNvPr id="97468" name="Text Box 197"/>
            <p:cNvSpPr txBox="1">
              <a:spLocks noChangeArrowheads="1"/>
            </p:cNvSpPr>
            <p:nvPr/>
          </p:nvSpPr>
          <p:spPr bwMode="auto">
            <a:xfrm>
              <a:off x="3282950" y="4005263"/>
              <a:ext cx="1111250" cy="28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r">
                <a:spcBef>
                  <a:spcPct val="50000"/>
                </a:spcBef>
                <a:spcAft>
                  <a:spcPct val="10000"/>
                </a:spcAft>
                <a:buClr>
                  <a:srgbClr val="220C5E"/>
                </a:buClr>
                <a:buFont typeface="Arial" pitchFamily="34" charset="0"/>
                <a:buNone/>
              </a:pPr>
              <a:r>
                <a:rPr lang="en-US" altLang="en-US" sz="1200" b="1">
                  <a:solidFill>
                    <a:srgbClr val="5F5E62"/>
                  </a:solidFill>
                  <a:latin typeface="Calibri" pitchFamily="34" charset="0"/>
                  <a:ea typeface="MS PGothic" pitchFamily="34" charset="-128"/>
                </a:rPr>
                <a:t>Attune®</a:t>
              </a:r>
              <a:endParaRPr lang="en-US" altLang="en-US" sz="1200" b="1" baseline="30000">
                <a:solidFill>
                  <a:srgbClr val="5F5E62"/>
                </a:solidFill>
                <a:latin typeface="Calibri" pitchFamily="34" charset="0"/>
                <a:ea typeface="MS PGothic" pitchFamily="34" charset="-128"/>
              </a:endParaRPr>
            </a:p>
          </p:txBody>
        </p:sp>
      </p:grpSp>
      <p:sp>
        <p:nvSpPr>
          <p:cNvPr id="97456" name="Rectangle 9"/>
          <p:cNvSpPr>
            <a:spLocks noChangeArrowheads="1"/>
          </p:cNvSpPr>
          <p:nvPr/>
        </p:nvSpPr>
        <p:spPr bwMode="auto">
          <a:xfrm>
            <a:off x="136525" y="101600"/>
            <a:ext cx="90662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10000"/>
              </a:spcBef>
              <a:spcAft>
                <a:spcPct val="10000"/>
              </a:spcAft>
              <a:buClr>
                <a:srgbClr val="220C5E"/>
              </a:buClr>
              <a:buFont typeface="Arial" pitchFamily="34" charset="0"/>
              <a:buNone/>
            </a:pPr>
            <a:r>
              <a:rPr lang="en-US" altLang="en-US" b="1">
                <a:solidFill>
                  <a:srgbClr val="1F497D"/>
                </a:solidFill>
                <a:latin typeface="Calibri" pitchFamily="34" charset="0"/>
                <a:ea typeface="MS PGothic" pitchFamily="34" charset="-128"/>
              </a:rPr>
              <a:t>Attune® Throughput Compared to Hydrodynamic Focused Instruments </a:t>
            </a:r>
          </a:p>
        </p:txBody>
      </p:sp>
      <p:sp>
        <p:nvSpPr>
          <p:cNvPr id="97457" name="TextBox 41"/>
          <p:cNvSpPr txBox="1">
            <a:spLocks noChangeArrowheads="1"/>
          </p:cNvSpPr>
          <p:nvPr/>
        </p:nvSpPr>
        <p:spPr bwMode="auto">
          <a:xfrm>
            <a:off x="4084638" y="4005263"/>
            <a:ext cx="47974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400">
                <a:solidFill>
                  <a:srgbClr val="000000"/>
                </a:solidFill>
                <a:ea typeface="MS PGothic" pitchFamily="34" charset="-128"/>
              </a:rPr>
              <a:t> </a:t>
            </a:r>
          </a:p>
        </p:txBody>
      </p:sp>
      <p:sp>
        <p:nvSpPr>
          <p:cNvPr id="97458" name="Rectangle 33"/>
          <p:cNvSpPr>
            <a:spLocks noChangeArrowheads="1"/>
          </p:cNvSpPr>
          <p:nvPr/>
        </p:nvSpPr>
        <p:spPr bwMode="auto">
          <a:xfrm>
            <a:off x="203200" y="4527550"/>
            <a:ext cx="87963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9063" indent="-119063"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ts val="1200"/>
              </a:spcBef>
              <a:buClrTx/>
              <a:buSzTx/>
              <a:buFont typeface="Arial" pitchFamily="34" charset="0"/>
              <a:buChar char="•"/>
            </a:pPr>
            <a:r>
              <a:rPr lang="en-US" altLang="en-US" sz="1600">
                <a:solidFill>
                  <a:srgbClr val="000000"/>
                </a:solidFill>
                <a:ea typeface="MS PGothic" pitchFamily="34" charset="-128"/>
              </a:rPr>
              <a:t>Attune® can analyze at sample rates from 25µL/min to 1000µL/min without losing accuracy</a:t>
            </a:r>
          </a:p>
          <a:p>
            <a:pPr>
              <a:spcBef>
                <a:spcPts val="1200"/>
              </a:spcBef>
              <a:buClrTx/>
              <a:buSzTx/>
              <a:buFont typeface="Arial" pitchFamily="34" charset="0"/>
              <a:buChar char="•"/>
            </a:pPr>
            <a:r>
              <a:rPr lang="en-US" altLang="en-US" sz="1600">
                <a:solidFill>
                  <a:srgbClr val="000000"/>
                </a:solidFill>
                <a:ea typeface="MS PGothic" pitchFamily="34" charset="-128"/>
              </a:rPr>
              <a:t>Traditional Flow Cytometers can only run at most 150µL/min and will sacrifice data quality</a:t>
            </a:r>
          </a:p>
          <a:p>
            <a:pPr>
              <a:spcBef>
                <a:spcPts val="1200"/>
              </a:spcBef>
              <a:buClrTx/>
              <a:buSzTx/>
              <a:buFont typeface="Arial" pitchFamily="34" charset="0"/>
              <a:buChar char="•"/>
            </a:pPr>
            <a:r>
              <a:rPr lang="en-US" altLang="en-US" sz="1600">
                <a:solidFill>
                  <a:srgbClr val="000000"/>
                </a:solidFill>
                <a:ea typeface="MS PGothic" pitchFamily="34" charset="-128"/>
              </a:rPr>
              <a:t>Higher sample rates enable dilution of limited samples and analysis of Rare Events Faster</a:t>
            </a:r>
          </a:p>
        </p:txBody>
      </p:sp>
      <p:pic>
        <p:nvPicPr>
          <p:cNvPr id="97459" name="Picture 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5988050"/>
            <a:ext cx="10731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Brace 1"/>
          <p:cNvSpPr>
            <a:spLocks/>
          </p:cNvSpPr>
          <p:nvPr/>
        </p:nvSpPr>
        <p:spPr bwMode="auto">
          <a:xfrm>
            <a:off x="1639888" y="1717675"/>
            <a:ext cx="171450" cy="1919288"/>
          </a:xfrm>
          <a:prstGeom prst="leftBrace">
            <a:avLst>
              <a:gd name="adj1" fmla="val 8344"/>
              <a:gd name="adj2" fmla="val 50000"/>
            </a:avLst>
          </a:prstGeom>
          <a:noFill/>
          <a:ln w="25400">
            <a:solidFill>
              <a:schemeClr val="accent1"/>
            </a:solidFill>
            <a:round/>
            <a:headEnd/>
            <a:tailEnd/>
          </a:ln>
          <a:effectLst>
            <a:outerShdw blurRad="40000" dist="20000" dir="5400000" rotWithShape="0">
              <a:srgbClr val="808080">
                <a:alpha val="37999"/>
              </a:srgbClr>
            </a:outerShdw>
          </a:effectLst>
          <a:extLst/>
        </p:spPr>
        <p:txBody>
          <a:bodyPr anchor="ctr"/>
          <a:lstStyle/>
          <a:p>
            <a:pPr algn="ctr" defTabSz="457200">
              <a:defRPr/>
            </a:pPr>
            <a:endParaRPr lang="en-US">
              <a:solidFill>
                <a:prstClr val="black"/>
              </a:solidFill>
              <a:latin typeface="Calibri"/>
              <a:ea typeface="MS PGothic" charset="0"/>
            </a:endParaRPr>
          </a:p>
        </p:txBody>
      </p:sp>
      <p:sp>
        <p:nvSpPr>
          <p:cNvPr id="97461" name="Rectangle 3"/>
          <p:cNvSpPr>
            <a:spLocks noChangeArrowheads="1"/>
          </p:cNvSpPr>
          <p:nvPr/>
        </p:nvSpPr>
        <p:spPr bwMode="auto">
          <a:xfrm>
            <a:off x="246063" y="2400300"/>
            <a:ext cx="13303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57200">
              <a:spcBef>
                <a:spcPct val="20000"/>
              </a:spcBef>
              <a:buChar char="–"/>
              <a:defRPr sz="2800">
                <a:solidFill>
                  <a:schemeClr val="tx1"/>
                </a:solidFill>
                <a:latin typeface="Arial" pitchFamily="34" charset="0"/>
              </a:defRPr>
            </a:lvl2pPr>
            <a:lvl3pPr marL="1143000" indent="-228600" defTabSz="457200">
              <a:spcBef>
                <a:spcPct val="20000"/>
              </a:spcBef>
              <a:buChar char="•"/>
              <a:defRPr sz="2400">
                <a:solidFill>
                  <a:schemeClr val="tx1"/>
                </a:solidFill>
                <a:latin typeface="Arial" pitchFamily="34" charset="0"/>
              </a:defRPr>
            </a:lvl3pPr>
            <a:lvl4pPr marL="1600200" indent="-228600" defTabSz="457200">
              <a:spcBef>
                <a:spcPct val="20000"/>
              </a:spcBef>
              <a:buChar char="–"/>
              <a:defRPr sz="2000">
                <a:solidFill>
                  <a:schemeClr val="tx1"/>
                </a:solidFill>
                <a:latin typeface="Arial" pitchFamily="34" charset="0"/>
              </a:defRPr>
            </a:lvl4pPr>
            <a:lvl5pPr marL="2057400" indent="-228600" defTabSz="45720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000000"/>
                </a:solidFill>
                <a:ea typeface="MS PGothic" pitchFamily="34" charset="-128"/>
              </a:rPr>
              <a:t>Hydrodynamic Focused Instruments</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12875"/>
            <a:ext cx="7627937"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1133475" y="1422400"/>
            <a:ext cx="7527925"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140000"/>
              </a:lnSpc>
              <a:spcBef>
                <a:spcPct val="0"/>
              </a:spcBef>
              <a:buClrTx/>
              <a:buSzTx/>
              <a:buFontTx/>
              <a:buChar char="•"/>
            </a:pPr>
            <a:r>
              <a:rPr lang="de-DE" altLang="cs-CZ" sz="2200"/>
              <a:t> </a:t>
            </a:r>
            <a:r>
              <a:rPr lang="cs-CZ" altLang="cs-CZ" sz="2200">
                <a:solidFill>
                  <a:srgbClr val="330066"/>
                </a:solidFill>
              </a:rPr>
              <a:t>tlak nosné (oplašťující) kapaliny vede pufr kyvetou a vyšší tlak ve zkumavce se vzorkem zavádí vzorek do kyvety. </a:t>
            </a:r>
          </a:p>
          <a:p>
            <a:pPr>
              <a:lnSpc>
                <a:spcPct val="140000"/>
              </a:lnSpc>
              <a:spcBef>
                <a:spcPct val="0"/>
              </a:spcBef>
              <a:buClrTx/>
              <a:buSzTx/>
              <a:buFontTx/>
              <a:buChar char="•"/>
            </a:pPr>
            <a:endParaRPr lang="de-DE" altLang="cs-CZ" sz="2200">
              <a:solidFill>
                <a:srgbClr val="330066"/>
              </a:solidFill>
            </a:endParaRPr>
          </a:p>
          <a:p>
            <a:pPr>
              <a:lnSpc>
                <a:spcPct val="140000"/>
              </a:lnSpc>
              <a:spcBef>
                <a:spcPct val="0"/>
              </a:spcBef>
              <a:buClrTx/>
              <a:buSzTx/>
              <a:buFontTx/>
              <a:buChar char="•"/>
            </a:pPr>
            <a:r>
              <a:rPr lang="de-DE" altLang="cs-CZ" sz="2200">
                <a:solidFill>
                  <a:srgbClr val="330066"/>
                </a:solidFill>
              </a:rPr>
              <a:t> </a:t>
            </a:r>
            <a:r>
              <a:rPr lang="cs-CZ" altLang="cs-CZ" sz="2200">
                <a:solidFill>
                  <a:srgbClr val="330066"/>
                </a:solidFill>
              </a:rPr>
              <a:t>Princip hydrodynamického zaostření zarovná buňky v kyvetě „jako perly na šňůrce“ předtím než dojdou do bodu kde protnout paprsek laseru. </a:t>
            </a:r>
          </a:p>
          <a:p>
            <a:pPr>
              <a:lnSpc>
                <a:spcPct val="140000"/>
              </a:lnSpc>
              <a:spcBef>
                <a:spcPct val="0"/>
              </a:spcBef>
              <a:buClrTx/>
              <a:buSzTx/>
              <a:buFontTx/>
              <a:buChar char="•"/>
            </a:pPr>
            <a:endParaRPr lang="cs-CZ" altLang="cs-CZ" sz="2200">
              <a:solidFill>
                <a:srgbClr val="330066"/>
              </a:solidFill>
            </a:endParaRPr>
          </a:p>
          <a:p>
            <a:pPr>
              <a:lnSpc>
                <a:spcPct val="140000"/>
              </a:lnSpc>
              <a:spcBef>
                <a:spcPct val="0"/>
              </a:spcBef>
              <a:buClrTx/>
              <a:buSzTx/>
              <a:buFontTx/>
              <a:buChar char="•"/>
            </a:pPr>
            <a:r>
              <a:rPr lang="cs-CZ" altLang="cs-CZ" sz="2200">
                <a:solidFill>
                  <a:srgbClr val="330066"/>
                </a:solidFill>
              </a:rPr>
              <a:t>Hydrodynamické zaostření nemůže oddělit buněčné agregáty. Průtoková cytometrie vyžaduje suspenzi jednotlivých buněk!</a:t>
            </a:r>
          </a:p>
        </p:txBody>
      </p:sp>
      <p:sp>
        <p:nvSpPr>
          <p:cNvPr id="101379" name="Text Box 3"/>
          <p:cNvSpPr txBox="1">
            <a:spLocks noChangeArrowheads="1"/>
          </p:cNvSpPr>
          <p:nvPr/>
        </p:nvSpPr>
        <p:spPr bwMode="auto">
          <a:xfrm>
            <a:off x="2916238" y="549275"/>
            <a:ext cx="3816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cs-CZ" b="1">
                <a:solidFill>
                  <a:srgbClr val="330066"/>
                </a:solidFill>
                <a:latin typeface="Times New Roman" pitchFamily="18" charset="0"/>
              </a:rPr>
              <a:t>Fluidika – shrnut</a:t>
            </a:r>
            <a:r>
              <a:rPr lang="cs-CZ" altLang="cs-CZ" b="1">
                <a:solidFill>
                  <a:srgbClr val="330066"/>
                </a:solidFill>
                <a:latin typeface="Times New Roman" pitchFamily="18" charset="0"/>
              </a:rPr>
              <a:t>í 2</a:t>
            </a:r>
            <a:endParaRPr lang="en-GB" altLang="cs-CZ" b="1">
              <a:solidFill>
                <a:srgbClr val="330066"/>
              </a:solidFill>
              <a:latin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479550" y="0"/>
            <a:ext cx="7772400" cy="1143000"/>
          </a:xfrm>
        </p:spPr>
        <p:txBody>
          <a:bodyPr/>
          <a:lstStyle/>
          <a:p>
            <a:pPr eaLnBrk="1" hangingPunct="1"/>
            <a:r>
              <a:rPr lang="en-US" altLang="cs-CZ" dirty="0" err="1" smtClean="0"/>
              <a:t>Shrnut</a:t>
            </a:r>
            <a:r>
              <a:rPr lang="cs-CZ" altLang="cs-CZ" dirty="0" smtClean="0"/>
              <a:t>í </a:t>
            </a:r>
            <a:r>
              <a:rPr lang="en-US" altLang="cs-CZ" dirty="0" smtClean="0"/>
              <a:t>I</a:t>
            </a:r>
          </a:p>
        </p:txBody>
      </p:sp>
      <p:sp>
        <p:nvSpPr>
          <p:cNvPr id="102403" name="Rectangle 3"/>
          <p:cNvSpPr>
            <a:spLocks noGrp="1" noChangeArrowheads="1"/>
          </p:cNvSpPr>
          <p:nvPr>
            <p:ph type="body" idx="1"/>
          </p:nvPr>
        </p:nvSpPr>
        <p:spPr>
          <a:xfrm>
            <a:off x="1371600" y="1111250"/>
            <a:ext cx="7772400" cy="2590800"/>
          </a:xfrm>
        </p:spPr>
        <p:txBody>
          <a:bodyPr/>
          <a:lstStyle/>
          <a:p>
            <a:pPr eaLnBrk="1" hangingPunct="1">
              <a:lnSpc>
                <a:spcPct val="80000"/>
              </a:lnSpc>
            </a:pPr>
            <a:r>
              <a:rPr lang="cs-CZ" altLang="cs-CZ" sz="2800" smtClean="0"/>
              <a:t>Světlo</a:t>
            </a:r>
            <a:endParaRPr lang="en-US" altLang="cs-CZ" sz="2800" smtClean="0"/>
          </a:p>
          <a:p>
            <a:pPr eaLnBrk="1" hangingPunct="1">
              <a:lnSpc>
                <a:spcPct val="80000"/>
              </a:lnSpc>
            </a:pPr>
            <a:r>
              <a:rPr lang="cs-CZ" altLang="cs-CZ" sz="2800" smtClean="0"/>
              <a:t>Fluorescence</a:t>
            </a:r>
          </a:p>
          <a:p>
            <a:pPr eaLnBrk="1" hangingPunct="1">
              <a:lnSpc>
                <a:spcPct val="80000"/>
              </a:lnSpc>
            </a:pPr>
            <a:r>
              <a:rPr lang="cs-CZ" altLang="cs-CZ" sz="2800" smtClean="0"/>
              <a:t>Zdroje světla a optické systémy průtokového cytometru</a:t>
            </a:r>
          </a:p>
          <a:p>
            <a:pPr eaLnBrk="1" hangingPunct="1">
              <a:lnSpc>
                <a:spcPct val="80000"/>
              </a:lnSpc>
            </a:pPr>
            <a:r>
              <a:rPr lang="cs-CZ" altLang="cs-CZ" sz="2800" smtClean="0"/>
              <a:t>Fluidní systémy</a:t>
            </a:r>
            <a:endParaRPr lang="en-US" altLang="cs-CZ" sz="2800" smtClean="0"/>
          </a:p>
          <a:p>
            <a:pPr eaLnBrk="1" hangingPunct="1">
              <a:lnSpc>
                <a:spcPct val="80000"/>
              </a:lnSpc>
              <a:buFont typeface="Wingdings" pitchFamily="2" charset="2"/>
              <a:buNone/>
            </a:pPr>
            <a:r>
              <a:rPr lang="cs-CZ" altLang="cs-CZ" sz="2800" smtClean="0"/>
              <a:t> </a:t>
            </a:r>
            <a:endParaRPr lang="en-US" altLang="cs-CZ" sz="2800" smtClean="0"/>
          </a:p>
        </p:txBody>
      </p:sp>
      <p:sp>
        <p:nvSpPr>
          <p:cNvPr id="102404" name="Text Box 4"/>
          <p:cNvSpPr txBox="1">
            <a:spLocks noChangeArrowheads="1"/>
          </p:cNvSpPr>
          <p:nvPr/>
        </p:nvSpPr>
        <p:spPr bwMode="auto">
          <a:xfrm>
            <a:off x="1835150" y="3644900"/>
            <a:ext cx="6619875" cy="2573338"/>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wrap="none">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1">
                <a:latin typeface="Times New Roman" pitchFamily="18" charset="0"/>
              </a:rPr>
              <a:t>Na konci dnešní přednášky byste měli</a:t>
            </a:r>
            <a:r>
              <a:rPr lang="en-US" altLang="cs-CZ" sz="1800" b="1">
                <a:latin typeface="Times New Roman" pitchFamily="18" charset="0"/>
              </a:rPr>
              <a:t>:</a:t>
            </a:r>
            <a:endParaRPr lang="cs-CZ" altLang="cs-CZ" sz="1800" b="1">
              <a:latin typeface="Times New Roman" pitchFamily="18" charset="0"/>
            </a:endParaRPr>
          </a:p>
          <a:p>
            <a:pPr>
              <a:spcBef>
                <a:spcPct val="0"/>
              </a:spcBef>
              <a:buClrTx/>
              <a:buSzTx/>
              <a:buFontTx/>
              <a:buNone/>
            </a:pPr>
            <a:endParaRPr lang="cs-CZ" altLang="cs-CZ" sz="1800">
              <a:latin typeface="Times New Roman" pitchFamily="18" charset="0"/>
            </a:endParaRPr>
          </a:p>
          <a:p>
            <a:pPr>
              <a:spcBef>
                <a:spcPct val="0"/>
              </a:spcBef>
              <a:buClrTx/>
              <a:buSzTx/>
              <a:buFontTx/>
              <a:buAutoNum type="arabicPeriod"/>
            </a:pPr>
            <a:r>
              <a:rPr lang="en-US" altLang="cs-CZ" sz="1800">
                <a:latin typeface="Times New Roman" pitchFamily="18" charset="0"/>
              </a:rPr>
              <a:t>z</a:t>
            </a:r>
            <a:r>
              <a:rPr lang="cs-CZ" altLang="cs-CZ" sz="1800">
                <a:latin typeface="Times New Roman" pitchFamily="18" charset="0"/>
              </a:rPr>
              <a:t>nát základní principy rozptylu světla a   </a:t>
            </a:r>
          </a:p>
          <a:p>
            <a:pPr>
              <a:spcBef>
                <a:spcPct val="0"/>
              </a:spcBef>
              <a:buClrTx/>
              <a:buSzTx/>
              <a:buFontTx/>
              <a:buAutoNum type="arabicPeriod"/>
            </a:pPr>
            <a:r>
              <a:rPr lang="cs-CZ" altLang="cs-CZ" sz="1800">
                <a:latin typeface="Times" pitchFamily="18" charset="0"/>
              </a:rPr>
              <a:t>fluorescence</a:t>
            </a:r>
            <a:r>
              <a:rPr lang="en-US" altLang="cs-CZ" sz="1800">
                <a:latin typeface="Times" pitchFamily="18" charset="0"/>
              </a:rPr>
              <a:t>;</a:t>
            </a:r>
            <a:endParaRPr lang="en-US" altLang="cs-CZ" sz="1800">
              <a:latin typeface="Times New Roman" pitchFamily="18" charset="0"/>
            </a:endParaRPr>
          </a:p>
          <a:p>
            <a:pPr>
              <a:spcBef>
                <a:spcPct val="0"/>
              </a:spcBef>
              <a:buClrTx/>
              <a:buSzTx/>
              <a:buFontTx/>
              <a:buAutoNum type="arabicPeriod"/>
            </a:pPr>
            <a:r>
              <a:rPr lang="en-US" altLang="cs-CZ" sz="1800">
                <a:latin typeface="Times New Roman" pitchFamily="18" charset="0"/>
              </a:rPr>
              <a:t>v</a:t>
            </a:r>
            <a:r>
              <a:rPr lang="cs-CZ" altLang="cs-CZ" sz="1800">
                <a:latin typeface="Times New Roman" pitchFamily="18" charset="0"/>
              </a:rPr>
              <a:t>ědět jaké zdroje světla se využívají v průtokové cytometrii</a:t>
            </a:r>
            <a:r>
              <a:rPr lang="en-US" altLang="cs-CZ" sz="1800">
                <a:latin typeface="Times New Roman" pitchFamily="18" charset="0"/>
              </a:rPr>
              <a:t>;</a:t>
            </a:r>
          </a:p>
          <a:p>
            <a:pPr>
              <a:spcBef>
                <a:spcPct val="0"/>
              </a:spcBef>
              <a:buClrTx/>
              <a:buSzTx/>
              <a:buFontTx/>
              <a:buAutoNum type="arabicPeriod"/>
            </a:pPr>
            <a:r>
              <a:rPr lang="cs-CZ" altLang="cs-CZ" sz="1800">
                <a:latin typeface="Times New Roman" pitchFamily="18" charset="0"/>
              </a:rPr>
              <a:t>a jakým způsobem je detekováno</a:t>
            </a:r>
            <a:r>
              <a:rPr lang="en-US" altLang="cs-CZ" sz="1800">
                <a:latin typeface="Times New Roman" pitchFamily="18" charset="0"/>
              </a:rPr>
              <a:t>;</a:t>
            </a:r>
            <a:endParaRPr lang="cs-CZ" altLang="cs-CZ" sz="1800">
              <a:latin typeface="Times New Roman" pitchFamily="18" charset="0"/>
            </a:endParaRPr>
          </a:p>
          <a:p>
            <a:pPr>
              <a:spcBef>
                <a:spcPct val="0"/>
              </a:spcBef>
              <a:buClrTx/>
              <a:buSzTx/>
              <a:buFontTx/>
              <a:buAutoNum type="arabicPeriod"/>
            </a:pPr>
            <a:r>
              <a:rPr lang="cs-CZ" altLang="cs-CZ" sz="1800">
                <a:latin typeface="Times New Roman" pitchFamily="18" charset="0"/>
              </a:rPr>
              <a:t>znát základní principy fluidních systémů</a:t>
            </a:r>
            <a:r>
              <a:rPr lang="en-US" altLang="cs-CZ" sz="1800">
                <a:latin typeface="Times New Roman" pitchFamily="18" charset="0"/>
              </a:rPr>
              <a:t> a lamin</a:t>
            </a:r>
            <a:r>
              <a:rPr lang="cs-CZ" altLang="cs-CZ" sz="1800">
                <a:latin typeface="Times New Roman" pitchFamily="18" charset="0"/>
              </a:rPr>
              <a:t>árního proudění.</a:t>
            </a:r>
            <a:endParaRPr lang="en-US" altLang="cs-CZ" sz="1800">
              <a:latin typeface="Times New Roman" pitchFamily="18" charset="0"/>
            </a:endParaRPr>
          </a:p>
          <a:p>
            <a:pPr>
              <a:spcBef>
                <a:spcPct val="0"/>
              </a:spcBef>
              <a:buClrTx/>
              <a:buSzTx/>
              <a:buFontTx/>
              <a:buAutoNum type="arabicPeriod"/>
            </a:pPr>
            <a:endParaRPr lang="en-US" altLang="cs-CZ" sz="1800">
              <a:latin typeface="Times New Roman" pitchFamily="18" charset="0"/>
            </a:endParaRPr>
          </a:p>
          <a:p>
            <a:pPr>
              <a:spcBef>
                <a:spcPct val="0"/>
              </a:spcBef>
              <a:buClrTx/>
              <a:buSzTx/>
              <a:buFontTx/>
              <a:buNone/>
            </a:pPr>
            <a:endParaRPr lang="en-US" altLang="cs-CZ" sz="1800">
              <a:latin typeface="Times New Roman" pitchFamily="18" charset="0"/>
            </a:endParaRPr>
          </a:p>
        </p:txBody>
      </p:sp>
      <p:sp>
        <p:nvSpPr>
          <p:cNvPr id="10240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cs-CZ" altLang="en-US" sz="3200" smtClean="0"/>
              <a:t>Image Stream </a:t>
            </a:r>
            <a:r>
              <a:rPr lang="en-US" altLang="en-US" sz="3200" smtClean="0"/>
              <a:t>&amp; Flowsight</a:t>
            </a:r>
            <a:r>
              <a:rPr lang="cs-CZ" altLang="en-US" sz="3200" smtClean="0"/>
              <a:t> </a:t>
            </a:r>
            <a:r>
              <a:rPr lang="en-US" altLang="en-US" sz="3200" b="1" smtClean="0"/>
              <a:t>Amnis</a:t>
            </a:r>
            <a:r>
              <a:rPr lang="en-US" altLang="en-US" sz="3200" smtClean="0"/>
              <a:t> – kombinace pr</a:t>
            </a:r>
            <a:r>
              <a:rPr lang="cs-CZ" altLang="en-US" sz="3200" smtClean="0"/>
              <a:t>ůtokové cytometrie a analýzy obrazu</a:t>
            </a:r>
          </a:p>
        </p:txBody>
      </p:sp>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205038"/>
            <a:ext cx="57150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5065713"/>
            <a:ext cx="50768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5876925"/>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9786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02350"/>
            <a:ext cx="14668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176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13537</TotalTime>
  <Words>4461</Words>
  <Application>Microsoft Office PowerPoint</Application>
  <PresentationFormat>Předvádění na obrazovce (4:3)</PresentationFormat>
  <Paragraphs>743</Paragraphs>
  <Slides>100</Slides>
  <Notes>91</Notes>
  <HiddenSlides>0</HiddenSlides>
  <MMClips>0</MMClips>
  <ScaleCrop>false</ScaleCrop>
  <HeadingPairs>
    <vt:vector size="4" baseType="variant">
      <vt:variant>
        <vt:lpstr>Motiv</vt:lpstr>
      </vt:variant>
      <vt:variant>
        <vt:i4>1</vt:i4>
      </vt:variant>
      <vt:variant>
        <vt:lpstr>Nadpisy snímků</vt:lpstr>
      </vt:variant>
      <vt:variant>
        <vt:i4>100</vt:i4>
      </vt:variant>
    </vt:vector>
  </HeadingPairs>
  <TitlesOfParts>
    <vt:vector size="101" baseType="lpstr">
      <vt:lpstr>Dad's Tie</vt:lpstr>
      <vt:lpstr>Bi9393 Analytická cytometrie Lekce 2</vt:lpstr>
      <vt:lpstr>Reprodukovatelnost výsledků</vt:lpstr>
      <vt:lpstr>Prezentace aplikace PowerPoint</vt:lpstr>
      <vt:lpstr>Dostupná technologie</vt:lpstr>
      <vt:lpstr>Prezentace aplikace PowerPoint</vt:lpstr>
      <vt:lpstr>new automatic cell cloning assay (ACCA) for determination of clonogenic capacity of CSCs</vt:lpstr>
      <vt:lpstr>Principy průtokové cytometrie a sortrování</vt:lpstr>
      <vt:lpstr>Pojmy</vt:lpstr>
      <vt:lpstr>Laser power</vt:lpstr>
      <vt:lpstr>What about a UV laser?</vt:lpstr>
      <vt:lpstr>Rozptyl světla</vt:lpstr>
      <vt:lpstr>Rayleightův a Mieův rozptyl</vt:lpstr>
      <vt:lpstr>Odraz a lom</vt:lpstr>
      <vt:lpstr>Brewster’s Angle</vt:lpstr>
      <vt:lpstr>Ohyb a rozklad světla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Procesy interferující a detekcí fluorescence</vt:lpstr>
      <vt:lpstr>Prezentace aplikace PowerPoint</vt:lpstr>
      <vt:lpstr>Prezentace aplikace PowerPoint</vt:lpstr>
      <vt:lpstr>Prezentace aplikace PowerPoint</vt:lpstr>
      <vt:lpstr>LASER(y)</vt:lpstr>
      <vt:lpstr>LASER vs. Arc lamp</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BD FACSCalibur system</vt:lpstr>
      <vt:lpstr>BD LSR II system</vt:lpstr>
      <vt:lpstr>BD FACSVerse system</vt:lpstr>
      <vt:lpstr>Aria II</vt:lpstr>
      <vt:lpstr>Prezentace aplikace PowerPoint</vt:lpstr>
      <vt:lpstr>Prezentace aplikace PowerPoint</vt:lpstr>
      <vt:lpstr>“kostka” pro konvenční fluorescenční mikroskop</vt:lpstr>
      <vt:lpstr>Prezentace aplikace PowerPoint</vt:lpstr>
      <vt:lpstr>Acousto Optical Beam Splitter AOBS®</vt:lpstr>
      <vt:lpstr>Supercontinuum Generation -a nonlinear process for strong spectral broadening of light  </vt:lpstr>
      <vt:lpstr>Prezentace aplikace PowerPoint</vt:lpstr>
      <vt:lpstr>The benefits of AOBS®</vt:lpstr>
      <vt:lpstr>Prezentace aplikace PowerPoint</vt:lpstr>
      <vt:lpstr>Prezentace aplikace PowerPoint</vt:lpstr>
      <vt:lpstr>Prezentace aplikace PowerPoint</vt:lpstr>
      <vt:lpstr>Prezentace aplikace PowerPoint</vt:lpstr>
      <vt:lpstr>Fluidní systém: BD FACSAria II</vt:lpstr>
      <vt:lpstr>Hydrodynamic focussing in the cuvette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Particle Delivery:  Hydrodynamic Focusing </vt:lpstr>
      <vt:lpstr>Particle Delivery:  Hydrodynamic Focusing </vt:lpstr>
      <vt:lpstr>Prezentace aplikace PowerPoint</vt:lpstr>
      <vt:lpstr>Acoustic Focusing = Better Precision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Shrnutí I</vt:lpstr>
      <vt:lpstr>Image Stream &amp; Flowsight Amnis – kombinace průtokové cytometrie a analýzy obrazu</vt:lpstr>
      <vt:lpstr>Prezentace aplikace PowerPoint</vt:lpstr>
      <vt:lpstr>Amnis - aplikace</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261</cp:revision>
  <dcterms:created xsi:type="dcterms:W3CDTF">2006-09-11T06:46:46Z</dcterms:created>
  <dcterms:modified xsi:type="dcterms:W3CDTF">2017-10-03T06:50:14Z</dcterms:modified>
</cp:coreProperties>
</file>