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8"/>
  </p:notesMasterIdLst>
  <p:sldIdLst>
    <p:sldId id="256" r:id="rId2"/>
    <p:sldId id="420" r:id="rId3"/>
    <p:sldId id="421"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543" r:id="rId39"/>
    <p:sldId id="542" r:id="rId40"/>
    <p:sldId id="456" r:id="rId41"/>
    <p:sldId id="457" r:id="rId42"/>
    <p:sldId id="458" r:id="rId43"/>
    <p:sldId id="459" r:id="rId44"/>
    <p:sldId id="460" r:id="rId45"/>
    <p:sldId id="461" r:id="rId46"/>
    <p:sldId id="467" r:id="rId47"/>
    <p:sldId id="468" r:id="rId48"/>
    <p:sldId id="469" r:id="rId49"/>
    <p:sldId id="470" r:id="rId50"/>
    <p:sldId id="463" r:id="rId51"/>
    <p:sldId id="471" r:id="rId52"/>
    <p:sldId id="472" r:id="rId53"/>
    <p:sldId id="473" r:id="rId54"/>
    <p:sldId id="474" r:id="rId55"/>
    <p:sldId id="475" r:id="rId56"/>
    <p:sldId id="476" r:id="rId57"/>
    <p:sldId id="477" r:id="rId58"/>
    <p:sldId id="478" r:id="rId59"/>
    <p:sldId id="479" r:id="rId60"/>
    <p:sldId id="480" r:id="rId61"/>
    <p:sldId id="481" r:id="rId62"/>
    <p:sldId id="482" r:id="rId63"/>
    <p:sldId id="483" r:id="rId64"/>
    <p:sldId id="484" r:id="rId65"/>
    <p:sldId id="485" r:id="rId66"/>
    <p:sldId id="486" r:id="rId67"/>
    <p:sldId id="487" r:id="rId68"/>
    <p:sldId id="488" r:id="rId69"/>
    <p:sldId id="489" r:id="rId70"/>
    <p:sldId id="490" r:id="rId71"/>
    <p:sldId id="491" r:id="rId72"/>
    <p:sldId id="492" r:id="rId73"/>
    <p:sldId id="493" r:id="rId74"/>
    <p:sldId id="494" r:id="rId75"/>
    <p:sldId id="495" r:id="rId76"/>
    <p:sldId id="496" r:id="rId77"/>
    <p:sldId id="497" r:id="rId78"/>
    <p:sldId id="498" r:id="rId79"/>
    <p:sldId id="499" r:id="rId80"/>
    <p:sldId id="500" r:id="rId81"/>
    <p:sldId id="540" r:id="rId82"/>
    <p:sldId id="541" r:id="rId83"/>
    <p:sldId id="502" r:id="rId84"/>
    <p:sldId id="503" r:id="rId85"/>
    <p:sldId id="504" r:id="rId86"/>
    <p:sldId id="506" r:id="rId87"/>
    <p:sldId id="507" r:id="rId88"/>
    <p:sldId id="508" r:id="rId89"/>
    <p:sldId id="509" r:id="rId90"/>
    <p:sldId id="510" r:id="rId91"/>
    <p:sldId id="511" r:id="rId92"/>
    <p:sldId id="512" r:id="rId93"/>
    <p:sldId id="513" r:id="rId94"/>
    <p:sldId id="514" r:id="rId95"/>
    <p:sldId id="515" r:id="rId96"/>
    <p:sldId id="516" r:id="rId97"/>
    <p:sldId id="517" r:id="rId98"/>
    <p:sldId id="518" r:id="rId99"/>
    <p:sldId id="520" r:id="rId100"/>
    <p:sldId id="521" r:id="rId101"/>
    <p:sldId id="522" r:id="rId102"/>
    <p:sldId id="523" r:id="rId103"/>
    <p:sldId id="524" r:id="rId104"/>
    <p:sldId id="525" r:id="rId105"/>
    <p:sldId id="526" r:id="rId106"/>
    <p:sldId id="527" r:id="rId107"/>
    <p:sldId id="528" r:id="rId108"/>
    <p:sldId id="529" r:id="rId109"/>
    <p:sldId id="530" r:id="rId110"/>
    <p:sldId id="531" r:id="rId111"/>
    <p:sldId id="532" r:id="rId112"/>
    <p:sldId id="533" r:id="rId113"/>
    <p:sldId id="534" r:id="rId114"/>
    <p:sldId id="535" r:id="rId115"/>
    <p:sldId id="536" r:id="rId116"/>
    <p:sldId id="537" r:id="rId11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imes" pitchFamily="18" charset="0"/>
        <a:ea typeface="+mn-ea"/>
        <a:cs typeface="+mn-cs"/>
      </a:defRPr>
    </a:lvl1pPr>
    <a:lvl2pPr marL="457200" algn="l" rtl="0" eaLnBrk="0" fontAlgn="base" hangingPunct="0">
      <a:spcBef>
        <a:spcPct val="0"/>
      </a:spcBef>
      <a:spcAft>
        <a:spcPct val="0"/>
      </a:spcAft>
      <a:defRPr kern="1200">
        <a:solidFill>
          <a:schemeClr val="tx1"/>
        </a:solidFill>
        <a:latin typeface="Times" pitchFamily="18" charset="0"/>
        <a:ea typeface="+mn-ea"/>
        <a:cs typeface="+mn-cs"/>
      </a:defRPr>
    </a:lvl2pPr>
    <a:lvl3pPr marL="914400" algn="l" rtl="0" eaLnBrk="0" fontAlgn="base" hangingPunct="0">
      <a:spcBef>
        <a:spcPct val="0"/>
      </a:spcBef>
      <a:spcAft>
        <a:spcPct val="0"/>
      </a:spcAft>
      <a:defRPr kern="1200">
        <a:solidFill>
          <a:schemeClr val="tx1"/>
        </a:solidFill>
        <a:latin typeface="Times" pitchFamily="18" charset="0"/>
        <a:ea typeface="+mn-ea"/>
        <a:cs typeface="+mn-cs"/>
      </a:defRPr>
    </a:lvl3pPr>
    <a:lvl4pPr marL="1371600" algn="l" rtl="0" eaLnBrk="0" fontAlgn="base" hangingPunct="0">
      <a:spcBef>
        <a:spcPct val="0"/>
      </a:spcBef>
      <a:spcAft>
        <a:spcPct val="0"/>
      </a:spcAft>
      <a:defRPr kern="1200">
        <a:solidFill>
          <a:schemeClr val="tx1"/>
        </a:solidFill>
        <a:latin typeface="Times" pitchFamily="18" charset="0"/>
        <a:ea typeface="+mn-ea"/>
        <a:cs typeface="+mn-cs"/>
      </a:defRPr>
    </a:lvl4pPr>
    <a:lvl5pPr marL="1828800" algn="l" rtl="0" eaLnBrk="0" fontAlgn="base" hangingPunct="0">
      <a:spcBef>
        <a:spcPct val="0"/>
      </a:spcBef>
      <a:spcAft>
        <a:spcPct val="0"/>
      </a:spcAft>
      <a:defRPr kern="1200">
        <a:solidFill>
          <a:schemeClr val="tx1"/>
        </a:solidFill>
        <a:latin typeface="Times" pitchFamily="18" charset="0"/>
        <a:ea typeface="+mn-ea"/>
        <a:cs typeface="+mn-cs"/>
      </a:defRPr>
    </a:lvl5pPr>
    <a:lvl6pPr marL="2286000" algn="l" defTabSz="914400" rtl="0" eaLnBrk="1" latinLnBrk="0" hangingPunct="1">
      <a:defRPr kern="1200">
        <a:solidFill>
          <a:schemeClr val="tx1"/>
        </a:solidFill>
        <a:latin typeface="Times" pitchFamily="18" charset="0"/>
        <a:ea typeface="+mn-ea"/>
        <a:cs typeface="+mn-cs"/>
      </a:defRPr>
    </a:lvl6pPr>
    <a:lvl7pPr marL="2743200" algn="l" defTabSz="914400" rtl="0" eaLnBrk="1" latinLnBrk="0" hangingPunct="1">
      <a:defRPr kern="1200">
        <a:solidFill>
          <a:schemeClr val="tx1"/>
        </a:solidFill>
        <a:latin typeface="Times" pitchFamily="18" charset="0"/>
        <a:ea typeface="+mn-ea"/>
        <a:cs typeface="+mn-cs"/>
      </a:defRPr>
    </a:lvl7pPr>
    <a:lvl8pPr marL="3200400" algn="l" defTabSz="914400" rtl="0" eaLnBrk="1" latinLnBrk="0" hangingPunct="1">
      <a:defRPr kern="1200">
        <a:solidFill>
          <a:schemeClr val="tx1"/>
        </a:solidFill>
        <a:latin typeface="Times" pitchFamily="18" charset="0"/>
        <a:ea typeface="+mn-ea"/>
        <a:cs typeface="+mn-cs"/>
      </a:defRPr>
    </a:lvl8pPr>
    <a:lvl9pPr marL="3657600" algn="l" defTabSz="914400" rtl="0" eaLnBrk="1" latinLnBrk="0" hangingPunct="1">
      <a:defRPr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4911" autoAdjust="0"/>
  </p:normalViewPr>
  <p:slideViewPr>
    <p:cSldViewPr>
      <p:cViewPr varScale="1">
        <p:scale>
          <a:sx n="113" d="100"/>
          <a:sy n="113" d="100"/>
        </p:scale>
        <p:origin x="-39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cs-CZ"/>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295F368-C4A7-4DAA-A400-7CBF43F217D0}" type="slidenum">
              <a:rPr lang="cs-CZ"/>
              <a:pPr>
                <a:defRPr/>
              </a:pPr>
              <a:t>‹#›</a:t>
            </a:fld>
            <a:endParaRPr lang="cs-CZ"/>
          </a:p>
        </p:txBody>
      </p:sp>
    </p:spTree>
    <p:extLst>
      <p:ext uri="{BB962C8B-B14F-4D97-AF65-F5344CB8AC3E}">
        <p14:creationId xmlns:p14="http://schemas.microsoft.com/office/powerpoint/2010/main" val="2851745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39A09EF-13DF-4E9B-A9BC-961971E652DF}" type="slidenum">
              <a:rPr lang="cs-CZ" altLang="cs-CZ" smtClean="0">
                <a:latin typeface="Arial" pitchFamily="34" charset="0"/>
              </a:rPr>
              <a:pPr/>
              <a:t>1</a:t>
            </a:fld>
            <a:endParaRPr lang="cs-CZ" alt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8409B33-05D5-4819-9C5C-F838873C6F32}" type="slidenum">
              <a:rPr lang="cs-CZ" altLang="en-US" smtClean="0">
                <a:latin typeface="Arial" pitchFamily="34" charset="0"/>
              </a:rPr>
              <a:pPr/>
              <a:t>10</a:t>
            </a:fld>
            <a:endParaRPr lang="cs-CZ" altLang="en-US"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6CFFA08-777C-48D3-9094-BF2191EEF7A2}" type="slidenum">
              <a:rPr lang="cs-CZ" altLang="en-US" smtClean="0">
                <a:latin typeface="Arial" pitchFamily="34" charset="0"/>
              </a:rPr>
              <a:pPr/>
              <a:t>11</a:t>
            </a:fld>
            <a:endParaRPr lang="cs-CZ" altLang="en-US" smtClean="0">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ED971A0-B06F-4D86-AA28-2FCBC906949F}" type="slidenum">
              <a:rPr lang="cs-CZ" altLang="en-US" smtClean="0">
                <a:latin typeface="Arial" pitchFamily="34" charset="0"/>
              </a:rPr>
              <a:pPr/>
              <a:t>12</a:t>
            </a:fld>
            <a:endParaRPr lang="cs-CZ" altLang="en-US"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4761DB6-E354-4280-BC85-CC311C172AF0}" type="slidenum">
              <a:rPr lang="cs-CZ" altLang="en-US" smtClean="0">
                <a:latin typeface="Arial" pitchFamily="34" charset="0"/>
              </a:rPr>
              <a:pPr/>
              <a:t>13</a:t>
            </a:fld>
            <a:endParaRPr lang="cs-CZ" alt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99B32CB-AD5A-4C6A-91D4-91D111C87309}" type="slidenum">
              <a:rPr lang="cs-CZ" altLang="en-US" smtClean="0">
                <a:latin typeface="Arial" pitchFamily="34" charset="0"/>
              </a:rPr>
              <a:pPr/>
              <a:t>14</a:t>
            </a:fld>
            <a:endParaRPr lang="cs-CZ" alt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807D48D-DB5A-4B72-9D29-35732FA9E9CC}" type="slidenum">
              <a:rPr lang="cs-CZ" altLang="en-US" smtClean="0">
                <a:latin typeface="Arial" pitchFamily="34" charset="0"/>
              </a:rPr>
              <a:pPr/>
              <a:t>15</a:t>
            </a:fld>
            <a:endParaRPr lang="cs-CZ" altLang="en-US"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80ACA7-E181-40E2-8D8D-70B642B7B64A}" type="slidenum">
              <a:rPr lang="cs-CZ" altLang="en-US" smtClean="0">
                <a:latin typeface="Arial" pitchFamily="34" charset="0"/>
              </a:rPr>
              <a:pPr/>
              <a:t>16</a:t>
            </a:fld>
            <a:endParaRPr lang="cs-CZ" altLang="en-US"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95975B4-CACE-4AD1-87D7-9A464EF98B16}" type="slidenum">
              <a:rPr lang="cs-CZ" altLang="en-US" smtClean="0">
                <a:latin typeface="Arial" pitchFamily="34" charset="0"/>
              </a:rPr>
              <a:pPr/>
              <a:t>17</a:t>
            </a:fld>
            <a:endParaRPr lang="cs-CZ" altLang="en-US" smtClean="0">
              <a:latin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B978407-C7CD-4AC2-A56D-AF854D454E2A}" type="slidenum">
              <a:rPr lang="cs-CZ" altLang="en-US" smtClean="0">
                <a:latin typeface="Arial" pitchFamily="34" charset="0"/>
              </a:rPr>
              <a:pPr/>
              <a:t>18</a:t>
            </a:fld>
            <a:endParaRPr lang="cs-CZ" altLang="en-US" smtClean="0">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D063FF2-FD83-4AE8-B7FA-EE20641CB2DC}" type="slidenum">
              <a:rPr lang="cs-CZ" altLang="en-US" smtClean="0">
                <a:latin typeface="Arial" pitchFamily="34" charset="0"/>
              </a:rPr>
              <a:pPr/>
              <a:t>19</a:t>
            </a:fld>
            <a:endParaRPr lang="cs-CZ" altLang="en-US" smtClean="0">
              <a:latin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7B31577-3026-475C-A1F9-A4704CC36518}" type="slidenum">
              <a:rPr lang="cs-CZ" altLang="en-US" smtClean="0">
                <a:latin typeface="Arial" pitchFamily="34" charset="0"/>
              </a:rPr>
              <a:pPr/>
              <a:t>2</a:t>
            </a:fld>
            <a:endParaRPr lang="cs-CZ" altLang="en-US" smtClean="0">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E38ADD7-33BC-4618-8FDD-7E80ECDB8973}" type="slidenum">
              <a:rPr lang="cs-CZ" altLang="en-US" smtClean="0">
                <a:latin typeface="Arial" pitchFamily="34" charset="0"/>
              </a:rPr>
              <a:pPr/>
              <a:t>20</a:t>
            </a:fld>
            <a:endParaRPr lang="cs-CZ" altLang="en-US"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1C86DFE-75E2-45FE-B8D8-EDC7DEC78C53}" type="slidenum">
              <a:rPr lang="cs-CZ" altLang="en-US" smtClean="0">
                <a:latin typeface="Arial" pitchFamily="34" charset="0"/>
              </a:rPr>
              <a:pPr/>
              <a:t>21</a:t>
            </a:fld>
            <a:endParaRPr lang="cs-CZ" altLang="en-US" smtClean="0">
              <a:latin typeface="Arial" pitchFamily="34" charset="0"/>
            </a:endParaRPr>
          </a:p>
        </p:txBody>
      </p:sp>
      <p:sp>
        <p:nvSpPr>
          <p:cNvPr id="167939" name="Rectangle 2"/>
          <p:cNvSpPr>
            <a:spLocks noGrp="1" noRot="1" noChangeAspect="1" noChangeArrowheads="1" noTextEdit="1"/>
          </p:cNvSpPr>
          <p:nvPr>
            <p:ph type="sldImg"/>
          </p:nvPr>
        </p:nvSpPr>
        <p:spPr>
          <a:xfrm>
            <a:off x="1139825" y="684213"/>
            <a:ext cx="4575175" cy="3430587"/>
          </a:xfrm>
          <a:ln/>
        </p:spPr>
      </p:sp>
      <p:sp>
        <p:nvSpPr>
          <p:cNvPr id="167940" name="Rectangle 3"/>
          <p:cNvSpPr>
            <a:spLocks noGrp="1" noChangeArrowheads="1"/>
          </p:cNvSpPr>
          <p:nvPr>
            <p:ph type="body" idx="1"/>
          </p:nvPr>
        </p:nvSpPr>
        <p:spPr>
          <a:xfrm>
            <a:off x="839788" y="4373563"/>
            <a:ext cx="5559425" cy="1292225"/>
          </a:xfrm>
          <a:noFill/>
        </p:spPr>
        <p:txBody>
          <a:bodyPr lIns="94016" tIns="47008" rIns="94016" bIns="47008"/>
          <a:lstStyle/>
          <a:p>
            <a:pPr eaLnBrk="1" hangingPunct="1"/>
            <a:endParaRPr lang="en-US" altLang="en-US" smtClean="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7B10C9-FAFF-4E80-B8D0-F93733BE2BE1}" type="slidenum">
              <a:rPr lang="cs-CZ" altLang="en-US" smtClean="0">
                <a:latin typeface="Arial" pitchFamily="34" charset="0"/>
              </a:rPr>
              <a:pPr/>
              <a:t>22</a:t>
            </a:fld>
            <a:endParaRPr lang="cs-CZ" altLang="en-US" smtClean="0">
              <a:latin typeface="Arial" pitchFamily="34" charset="0"/>
            </a:endParaRPr>
          </a:p>
        </p:txBody>
      </p:sp>
      <p:sp>
        <p:nvSpPr>
          <p:cNvPr id="168963" name="Rectangle 2"/>
          <p:cNvSpPr>
            <a:spLocks noGrp="1" noRot="1" noChangeAspect="1" noChangeArrowheads="1" noTextEdit="1"/>
          </p:cNvSpPr>
          <p:nvPr>
            <p:ph type="sldImg"/>
          </p:nvPr>
        </p:nvSpPr>
        <p:spPr>
          <a:xfrm>
            <a:off x="1139825" y="684213"/>
            <a:ext cx="4575175" cy="3430587"/>
          </a:xfrm>
          <a:ln/>
        </p:spPr>
      </p:sp>
      <p:sp>
        <p:nvSpPr>
          <p:cNvPr id="168964"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3F70DF6-56E8-4E57-A345-1EC965A74A12}" type="slidenum">
              <a:rPr lang="cs-CZ" altLang="en-US" smtClean="0">
                <a:latin typeface="Arial" pitchFamily="34" charset="0"/>
              </a:rPr>
              <a:pPr/>
              <a:t>23</a:t>
            </a:fld>
            <a:endParaRPr lang="cs-CZ" altLang="en-US" smtClean="0">
              <a:latin typeface="Arial" pitchFamily="34" charset="0"/>
            </a:endParaRPr>
          </a:p>
        </p:txBody>
      </p:sp>
      <p:sp>
        <p:nvSpPr>
          <p:cNvPr id="169987" name="Rectangle 2"/>
          <p:cNvSpPr>
            <a:spLocks noGrp="1" noRot="1" noChangeAspect="1" noChangeArrowheads="1" noTextEdit="1"/>
          </p:cNvSpPr>
          <p:nvPr>
            <p:ph type="sldImg"/>
          </p:nvPr>
        </p:nvSpPr>
        <p:spPr>
          <a:xfrm>
            <a:off x="1139825" y="684213"/>
            <a:ext cx="4575175" cy="3430587"/>
          </a:xfrm>
          <a:ln/>
        </p:spPr>
      </p:sp>
      <p:sp>
        <p:nvSpPr>
          <p:cNvPr id="169988"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587E0ED-710C-4DDA-A998-790F237422A4}" type="slidenum">
              <a:rPr lang="cs-CZ" altLang="en-US" smtClean="0">
                <a:latin typeface="Arial" pitchFamily="34" charset="0"/>
              </a:rPr>
              <a:pPr/>
              <a:t>24</a:t>
            </a:fld>
            <a:endParaRPr lang="cs-CZ" altLang="en-US" smtClean="0">
              <a:latin typeface="Arial" pitchFamily="34" charset="0"/>
            </a:endParaRPr>
          </a:p>
        </p:txBody>
      </p:sp>
      <p:sp>
        <p:nvSpPr>
          <p:cNvPr id="171011" name="Rectangle 2"/>
          <p:cNvSpPr>
            <a:spLocks noGrp="1" noRot="1" noChangeAspect="1" noChangeArrowheads="1" noTextEdit="1"/>
          </p:cNvSpPr>
          <p:nvPr>
            <p:ph type="sldImg"/>
          </p:nvPr>
        </p:nvSpPr>
        <p:spPr>
          <a:xfrm>
            <a:off x="1139825" y="684213"/>
            <a:ext cx="4575175" cy="3430587"/>
          </a:xfrm>
          <a:ln/>
        </p:spPr>
      </p:sp>
      <p:sp>
        <p:nvSpPr>
          <p:cNvPr id="171012"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9ECF7EE-9341-43C9-9FD6-282A0526E77D}" type="slidenum">
              <a:rPr lang="cs-CZ" altLang="en-US" smtClean="0">
                <a:latin typeface="Arial" pitchFamily="34" charset="0"/>
              </a:rPr>
              <a:pPr/>
              <a:t>25</a:t>
            </a:fld>
            <a:endParaRPr lang="cs-CZ" altLang="en-US" smtClean="0">
              <a:latin typeface="Arial" pitchFamily="34" charset="0"/>
            </a:endParaRPr>
          </a:p>
        </p:txBody>
      </p:sp>
      <p:sp>
        <p:nvSpPr>
          <p:cNvPr id="172035" name="Rectangle 2"/>
          <p:cNvSpPr>
            <a:spLocks noGrp="1" noRot="1" noChangeAspect="1" noChangeArrowheads="1" noTextEdit="1"/>
          </p:cNvSpPr>
          <p:nvPr>
            <p:ph type="sldImg"/>
          </p:nvPr>
        </p:nvSpPr>
        <p:spPr>
          <a:xfrm>
            <a:off x="1139825" y="684213"/>
            <a:ext cx="4575175" cy="3430587"/>
          </a:xfrm>
          <a:ln/>
        </p:spPr>
      </p:sp>
      <p:sp>
        <p:nvSpPr>
          <p:cNvPr id="172036"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B2D989D-71E2-4373-8066-975EFA6A153F}" type="slidenum">
              <a:rPr lang="cs-CZ" altLang="en-US" smtClean="0">
                <a:latin typeface="Arial" pitchFamily="34" charset="0"/>
              </a:rPr>
              <a:pPr/>
              <a:t>26</a:t>
            </a:fld>
            <a:endParaRPr lang="cs-CZ" altLang="en-US" smtClean="0">
              <a:latin typeface="Arial" pitchFamily="34" charset="0"/>
            </a:endParaRPr>
          </a:p>
        </p:txBody>
      </p:sp>
      <p:sp>
        <p:nvSpPr>
          <p:cNvPr id="173059" name="Rectangle 2"/>
          <p:cNvSpPr>
            <a:spLocks noGrp="1" noRot="1" noChangeAspect="1" noChangeArrowheads="1" noTextEdit="1"/>
          </p:cNvSpPr>
          <p:nvPr>
            <p:ph type="sldImg"/>
          </p:nvPr>
        </p:nvSpPr>
        <p:spPr>
          <a:xfrm>
            <a:off x="1139825" y="684213"/>
            <a:ext cx="4575175" cy="3430587"/>
          </a:xfrm>
          <a:ln/>
        </p:spPr>
      </p:sp>
      <p:sp>
        <p:nvSpPr>
          <p:cNvPr id="173060"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6DE6D99-10B4-45C1-9956-A1E66D1057C9}" type="slidenum">
              <a:rPr lang="cs-CZ" altLang="en-US" smtClean="0">
                <a:latin typeface="Arial" pitchFamily="34" charset="0"/>
              </a:rPr>
              <a:pPr/>
              <a:t>27</a:t>
            </a:fld>
            <a:endParaRPr lang="cs-CZ" altLang="en-US" smtClean="0">
              <a:latin typeface="Arial" pitchFamily="34" charset="0"/>
            </a:endParaRPr>
          </a:p>
        </p:txBody>
      </p:sp>
      <p:sp>
        <p:nvSpPr>
          <p:cNvPr id="174083" name="Rectangle 2"/>
          <p:cNvSpPr>
            <a:spLocks noGrp="1" noRot="1" noChangeAspect="1" noChangeArrowheads="1" noTextEdit="1"/>
          </p:cNvSpPr>
          <p:nvPr>
            <p:ph type="sldImg"/>
          </p:nvPr>
        </p:nvSpPr>
        <p:spPr>
          <a:xfrm>
            <a:off x="1139825" y="684213"/>
            <a:ext cx="4575175" cy="3430587"/>
          </a:xfrm>
          <a:ln/>
        </p:spPr>
      </p:sp>
      <p:sp>
        <p:nvSpPr>
          <p:cNvPr id="174084"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3006970-8E65-4977-AD40-96855B871970}" type="slidenum">
              <a:rPr lang="cs-CZ" altLang="en-US" smtClean="0">
                <a:latin typeface="Arial" pitchFamily="34" charset="0"/>
              </a:rPr>
              <a:pPr/>
              <a:t>28</a:t>
            </a:fld>
            <a:endParaRPr lang="cs-CZ" altLang="en-US" smtClean="0">
              <a:latin typeface="Arial" pitchFamily="34" charset="0"/>
            </a:endParaRPr>
          </a:p>
        </p:txBody>
      </p:sp>
      <p:sp>
        <p:nvSpPr>
          <p:cNvPr id="175107" name="Rectangle 2"/>
          <p:cNvSpPr>
            <a:spLocks noGrp="1" noRot="1" noChangeAspect="1" noChangeArrowheads="1" noTextEdit="1"/>
          </p:cNvSpPr>
          <p:nvPr>
            <p:ph type="sldImg"/>
          </p:nvPr>
        </p:nvSpPr>
        <p:spPr>
          <a:xfrm>
            <a:off x="1139825" y="685800"/>
            <a:ext cx="4575175" cy="3430588"/>
          </a:xfrm>
          <a:ln/>
        </p:spPr>
      </p:sp>
      <p:sp>
        <p:nvSpPr>
          <p:cNvPr id="175108" name="Rectangle 3"/>
          <p:cNvSpPr>
            <a:spLocks noGrp="1" noChangeArrowheads="1"/>
          </p:cNvSpPr>
          <p:nvPr>
            <p:ph type="body" idx="1"/>
          </p:nvPr>
        </p:nvSpPr>
        <p:spPr>
          <a:xfrm>
            <a:off x="914400" y="4344988"/>
            <a:ext cx="5029200" cy="4113212"/>
          </a:xfrm>
          <a:noFill/>
        </p:spPr>
        <p:txBody>
          <a:bodyPr/>
          <a:lstStyle/>
          <a:p>
            <a:pPr eaLnBrk="1" hangingPunct="1"/>
            <a:r>
              <a:rPr lang="en-US" altLang="en-US" smtClean="0"/>
              <a:t>Before sorting, you need to make sure that you have an accurate drop delay setting.  The Aria has integrated Accudrop technology which provides a simple way to adjust the drop delay.</a:t>
            </a:r>
          </a:p>
          <a:p>
            <a:pPr eaLnBrk="1" hangingPunct="1"/>
            <a:endParaRPr lang="en-US" altLang="en-US" smtClean="0"/>
          </a:p>
          <a:p>
            <a:pPr eaLnBrk="1" hangingPunct="1"/>
            <a:r>
              <a:rPr lang="en-US" altLang="en-US" smtClean="0"/>
              <a:t>The components used for Accudrop:</a:t>
            </a:r>
          </a:p>
          <a:p>
            <a:pPr eaLnBrk="1" hangingPunct="1"/>
            <a:r>
              <a:rPr lang="en-US" altLang="en-US" smtClean="0"/>
              <a:t>Diode laser:  A low-power red laser which illuminates the lower portion of the stream when the sort block door is closed (there’s a safety interlock).  </a:t>
            </a:r>
          </a:p>
          <a:p>
            <a:pPr eaLnBrk="1" hangingPunct="1"/>
            <a:r>
              <a:rPr lang="en-US" altLang="en-US" smtClean="0"/>
              <a:t>Camera:  Provides an image of the side streams visible in this window. (located behind the round window in the sort block)</a:t>
            </a:r>
          </a:p>
          <a:p>
            <a:pPr eaLnBrk="1" hangingPunct="1"/>
            <a:r>
              <a:rPr lang="en-US" altLang="en-US" smtClean="0"/>
              <a:t>Optical filter:  Used for viewing the fluorescence from the droplets containing Accudrop beads.  (point out the button on this image that moves the filter into place)</a:t>
            </a:r>
          </a:p>
          <a:p>
            <a:pPr eaLnBrk="1" hangingPunct="1"/>
            <a:r>
              <a:rPr lang="en-US" altLang="en-US" smtClean="0"/>
              <a:t>Accudrop beads:  Beads that are excited by the diode laser and emit within the range of the optical filter. </a:t>
            </a:r>
          </a:p>
          <a:p>
            <a:pPr eaLnBrk="1" hangingPunct="1"/>
            <a:endParaRPr lang="en-US" altLang="en-US" smtClean="0"/>
          </a:p>
          <a:p>
            <a:pPr eaLnBrk="1" hangingPunct="1"/>
            <a:r>
              <a:rPr lang="en-US" altLang="en-US" smtClean="0"/>
              <a:t>The drop delay is the distance between the laser intercept and the last connected drop, measured in time.  The system needs to know when to charge the stream so that the intended droplet is charged before it is detached from the stream.</a:t>
            </a:r>
          </a:p>
          <a:p>
            <a:pPr eaLnBrk="1" hangingPunct="1"/>
            <a:endParaRPr lang="en-US" altLang="en-US" smtClean="0"/>
          </a:p>
          <a:p>
            <a:pPr eaLnBrk="1" hangingPunct="1"/>
            <a:r>
              <a:rPr lang="en-US" altLang="en-US" smtClean="0"/>
              <a:t>This diagram shows the diode laser and the lower camera window.  When setting the drop delay, the waste aspirator drawer is blocking the collection tubes, so all beads will go to waste.  Essentially, Accudrop allows us to view the accuracy of our sort in real-time, without having to do a post-sort analysis.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97E3675-8D5E-472F-9694-71898B8914B9}" type="slidenum">
              <a:rPr lang="cs-CZ" altLang="en-US" smtClean="0">
                <a:latin typeface="Arial" pitchFamily="34" charset="0"/>
              </a:rPr>
              <a:pPr/>
              <a:t>29</a:t>
            </a:fld>
            <a:endParaRPr lang="cs-CZ" altLang="en-US" smtClean="0">
              <a:latin typeface="Arial" pitchFamily="34" charset="0"/>
            </a:endParaRPr>
          </a:p>
        </p:txBody>
      </p:sp>
      <p:sp>
        <p:nvSpPr>
          <p:cNvPr id="176131" name="Rectangle 2"/>
          <p:cNvSpPr>
            <a:spLocks noGrp="1" noRot="1" noChangeAspect="1" noChangeArrowheads="1" noTextEdit="1"/>
          </p:cNvSpPr>
          <p:nvPr>
            <p:ph type="sldImg"/>
          </p:nvPr>
        </p:nvSpPr>
        <p:spPr>
          <a:xfrm>
            <a:off x="1139825" y="684213"/>
            <a:ext cx="4575175" cy="3430587"/>
          </a:xfrm>
          <a:ln/>
        </p:spPr>
      </p:sp>
      <p:sp>
        <p:nvSpPr>
          <p:cNvPr id="176132"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0C19607-FEC1-4CEF-8942-4566FAC91C6E}" type="slidenum">
              <a:rPr lang="cs-CZ" altLang="en-US" smtClean="0">
                <a:latin typeface="Arial" pitchFamily="34" charset="0"/>
              </a:rPr>
              <a:pPr/>
              <a:t>3</a:t>
            </a:fld>
            <a:endParaRPr lang="cs-CZ" altLang="en-US" smtClean="0">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4F61A39-9906-4C61-8561-DFD1F0D1CBE3}" type="slidenum">
              <a:rPr lang="cs-CZ" altLang="en-US" smtClean="0">
                <a:latin typeface="Arial" pitchFamily="34" charset="0"/>
              </a:rPr>
              <a:pPr/>
              <a:t>30</a:t>
            </a:fld>
            <a:endParaRPr lang="cs-CZ" altLang="en-US" smtClean="0">
              <a:latin typeface="Arial" pitchFamily="34" charset="0"/>
            </a:endParaRPr>
          </a:p>
        </p:txBody>
      </p:sp>
      <p:sp>
        <p:nvSpPr>
          <p:cNvPr id="177155" name="Rectangle 2"/>
          <p:cNvSpPr>
            <a:spLocks noGrp="1" noRot="1" noChangeAspect="1" noChangeArrowheads="1" noTextEdit="1"/>
          </p:cNvSpPr>
          <p:nvPr>
            <p:ph type="sldImg"/>
          </p:nvPr>
        </p:nvSpPr>
        <p:spPr>
          <a:xfrm>
            <a:off x="1139825" y="684213"/>
            <a:ext cx="4575175" cy="3430587"/>
          </a:xfrm>
          <a:ln/>
        </p:spPr>
      </p:sp>
      <p:sp>
        <p:nvSpPr>
          <p:cNvPr id="177156"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3259C37-F15B-4FC6-B251-D368A2191F60}" type="slidenum">
              <a:rPr lang="cs-CZ" altLang="en-US" smtClean="0">
                <a:latin typeface="Arial" pitchFamily="34" charset="0"/>
              </a:rPr>
              <a:pPr/>
              <a:t>31</a:t>
            </a:fld>
            <a:endParaRPr lang="cs-CZ" altLang="en-US" smtClean="0">
              <a:latin typeface="Arial" pitchFamily="34" charset="0"/>
            </a:endParaRPr>
          </a:p>
        </p:txBody>
      </p:sp>
      <p:sp>
        <p:nvSpPr>
          <p:cNvPr id="178179" name="Rectangle 2"/>
          <p:cNvSpPr>
            <a:spLocks noGrp="1" noRot="1" noChangeAspect="1" noChangeArrowheads="1" noTextEdit="1"/>
          </p:cNvSpPr>
          <p:nvPr>
            <p:ph type="sldImg"/>
          </p:nvPr>
        </p:nvSpPr>
        <p:spPr>
          <a:xfrm>
            <a:off x="1139825" y="685800"/>
            <a:ext cx="4575175" cy="3430588"/>
          </a:xfrm>
          <a:ln/>
        </p:spPr>
      </p:sp>
      <p:sp>
        <p:nvSpPr>
          <p:cNvPr id="178180" name="Rectangle 3"/>
          <p:cNvSpPr>
            <a:spLocks noGrp="1" noChangeArrowheads="1"/>
          </p:cNvSpPr>
          <p:nvPr>
            <p:ph type="body" idx="1"/>
          </p:nvPr>
        </p:nvSpPr>
        <p:spPr>
          <a:xfrm>
            <a:off x="914400" y="4344988"/>
            <a:ext cx="5029200" cy="4113212"/>
          </a:xfrm>
          <a:noFill/>
        </p:spPr>
        <p:txBody>
          <a:bodyPr/>
          <a:lstStyle/>
          <a:p>
            <a:pPr eaLnBrk="1" hangingPunct="1"/>
            <a:r>
              <a:rPr lang="en-US" altLang="en-US" smtClean="0"/>
              <a:t>At the laser intercept particles are defined as wanted or not based on the gates you created in the software.  However, while the particle is traveling down the stream another decision is made on whether or not the particle will be sorted based upon the Sort Precision mode.</a:t>
            </a:r>
          </a:p>
          <a:p>
            <a:pPr eaLnBrk="1" hangingPunct="1"/>
            <a:endParaRPr lang="en-US" altLang="en-US" smtClean="0"/>
          </a:p>
          <a:p>
            <a:pPr eaLnBrk="1" hangingPunct="1"/>
            <a:r>
              <a:rPr lang="en-US" altLang="en-US" smtClean="0"/>
              <a:t>A sort precision mode is made up of a combination of masks.  A mask is a region of the stream that will be considered to make a decision if there’s a sorting conflict.  Each mask is measured in 1/32 drop increments.</a:t>
            </a:r>
          </a:p>
          <a:p>
            <a:pPr eaLnBrk="1" hangingPunct="1"/>
            <a:endParaRPr lang="en-US" altLang="en-US" smtClean="0"/>
          </a:p>
          <a:p>
            <a:pPr eaLnBrk="1" hangingPunct="1"/>
            <a:r>
              <a:rPr lang="en-US" altLang="en-US" smtClean="0"/>
              <a:t>The next few slides will discuss each individual mask, then we’ll look at how those three masks are combined into precision modes.</a:t>
            </a:r>
          </a:p>
          <a:p>
            <a:pPr eaLnBrk="1" hangingPunct="1"/>
            <a:endParaRPr lang="en-US" altLang="en-US" smtClean="0"/>
          </a:p>
          <a:p>
            <a:pPr eaLnBrk="1" hangingPunct="1"/>
            <a:r>
              <a:rPr lang="en-US" altLang="en-US" smtClean="0"/>
              <a:t>Note to instructor: Encourage customers to hold questions about putting the masks together until after you’ve discuss the basic definitions of all three.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0816885-1752-4D63-BF32-11B8E6CB9D83}" type="slidenum">
              <a:rPr lang="cs-CZ" altLang="en-US" smtClean="0">
                <a:latin typeface="Arial" pitchFamily="34" charset="0"/>
              </a:rPr>
              <a:pPr/>
              <a:t>32</a:t>
            </a:fld>
            <a:endParaRPr lang="cs-CZ" altLang="en-US" smtClean="0">
              <a:latin typeface="Arial" pitchFamily="34" charset="0"/>
            </a:endParaRPr>
          </a:p>
        </p:txBody>
      </p:sp>
      <p:sp>
        <p:nvSpPr>
          <p:cNvPr id="179203" name="Rectangle 2"/>
          <p:cNvSpPr>
            <a:spLocks noGrp="1" noRot="1" noChangeAspect="1" noChangeArrowheads="1" noTextEdit="1"/>
          </p:cNvSpPr>
          <p:nvPr>
            <p:ph type="sldImg"/>
          </p:nvPr>
        </p:nvSpPr>
        <p:spPr>
          <a:xfrm>
            <a:off x="1139825" y="685800"/>
            <a:ext cx="4575175" cy="3430588"/>
          </a:xfrm>
          <a:ln/>
        </p:spPr>
      </p:sp>
      <p:sp>
        <p:nvSpPr>
          <p:cNvPr id="179204" name="Rectangle 3"/>
          <p:cNvSpPr>
            <a:spLocks noGrp="1" noChangeArrowheads="1"/>
          </p:cNvSpPr>
          <p:nvPr>
            <p:ph type="body" idx="1"/>
          </p:nvPr>
        </p:nvSpPr>
        <p:spPr>
          <a:xfrm>
            <a:off x="914400" y="4344988"/>
            <a:ext cx="5029200" cy="4113212"/>
          </a:xfrm>
          <a:noFill/>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E1222A3-F076-47EF-B9AB-ECCF3944F3F2}" type="slidenum">
              <a:rPr lang="cs-CZ" altLang="en-US" smtClean="0">
                <a:latin typeface="Arial" pitchFamily="34" charset="0"/>
              </a:rPr>
              <a:pPr/>
              <a:t>33</a:t>
            </a:fld>
            <a:endParaRPr lang="cs-CZ" altLang="en-US" smtClean="0">
              <a:latin typeface="Arial" pitchFamily="34" charset="0"/>
            </a:endParaRPr>
          </a:p>
        </p:txBody>
      </p:sp>
      <p:sp>
        <p:nvSpPr>
          <p:cNvPr id="180227" name="Rectangle 2"/>
          <p:cNvSpPr>
            <a:spLocks noGrp="1" noRot="1" noChangeAspect="1" noChangeArrowheads="1" noTextEdit="1"/>
          </p:cNvSpPr>
          <p:nvPr>
            <p:ph type="sldImg"/>
          </p:nvPr>
        </p:nvSpPr>
        <p:spPr>
          <a:xfrm>
            <a:off x="1139825" y="684213"/>
            <a:ext cx="4575175" cy="3430587"/>
          </a:xfrm>
          <a:ln/>
        </p:spPr>
      </p:sp>
      <p:sp>
        <p:nvSpPr>
          <p:cNvPr id="180228"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44D00FF-057C-4D07-B8F9-66EC8BD11333}" type="slidenum">
              <a:rPr lang="cs-CZ" altLang="en-US" smtClean="0">
                <a:latin typeface="Arial" pitchFamily="34" charset="0"/>
              </a:rPr>
              <a:pPr/>
              <a:t>34</a:t>
            </a:fld>
            <a:endParaRPr lang="cs-CZ" altLang="en-US" smtClean="0">
              <a:latin typeface="Arial" pitchFamily="34" charset="0"/>
            </a:endParaRPr>
          </a:p>
        </p:txBody>
      </p:sp>
      <p:sp>
        <p:nvSpPr>
          <p:cNvPr id="181251" name="Rectangle 2"/>
          <p:cNvSpPr>
            <a:spLocks noGrp="1" noRot="1" noChangeAspect="1" noChangeArrowheads="1" noTextEdit="1"/>
          </p:cNvSpPr>
          <p:nvPr>
            <p:ph type="sldImg"/>
          </p:nvPr>
        </p:nvSpPr>
        <p:spPr>
          <a:xfrm>
            <a:off x="1139825" y="684213"/>
            <a:ext cx="4575175" cy="3430587"/>
          </a:xfrm>
          <a:ln/>
        </p:spPr>
      </p:sp>
      <p:sp>
        <p:nvSpPr>
          <p:cNvPr id="181252"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CF6EEC1-EE6D-45DA-BEB1-F12C45A03BAA}" type="slidenum">
              <a:rPr lang="cs-CZ" altLang="en-US" smtClean="0">
                <a:latin typeface="Arial" pitchFamily="34" charset="0"/>
              </a:rPr>
              <a:pPr/>
              <a:t>35</a:t>
            </a:fld>
            <a:endParaRPr lang="cs-CZ" altLang="en-US" smtClean="0">
              <a:latin typeface="Arial" pitchFamily="34" charset="0"/>
            </a:endParaRPr>
          </a:p>
        </p:txBody>
      </p:sp>
      <p:sp>
        <p:nvSpPr>
          <p:cNvPr id="182275" name="Rectangle 2"/>
          <p:cNvSpPr>
            <a:spLocks noGrp="1" noRot="1" noChangeAspect="1" noChangeArrowheads="1" noTextEdit="1"/>
          </p:cNvSpPr>
          <p:nvPr>
            <p:ph type="sldImg"/>
          </p:nvPr>
        </p:nvSpPr>
        <p:spPr>
          <a:xfrm>
            <a:off x="1139825" y="684213"/>
            <a:ext cx="4575175" cy="3430587"/>
          </a:xfrm>
          <a:ln/>
        </p:spPr>
      </p:sp>
      <p:sp>
        <p:nvSpPr>
          <p:cNvPr id="182276" name="Rectangle 3"/>
          <p:cNvSpPr>
            <a:spLocks noGrp="1" noChangeArrowheads="1"/>
          </p:cNvSpPr>
          <p:nvPr>
            <p:ph type="body" idx="1"/>
          </p:nvPr>
        </p:nvSpPr>
        <p:spPr>
          <a:xfrm>
            <a:off x="925513" y="4379913"/>
            <a:ext cx="5083175" cy="4148137"/>
          </a:xfrm>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9FD59DA-48D4-4B97-8676-4F5E62E5FB84}" type="slidenum">
              <a:rPr lang="cs-CZ" altLang="en-US" smtClean="0">
                <a:latin typeface="Arial" pitchFamily="34" charset="0"/>
              </a:rPr>
              <a:pPr/>
              <a:t>36</a:t>
            </a:fld>
            <a:endParaRPr lang="cs-CZ" altLang="en-US" smtClean="0">
              <a:latin typeface="Arial"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473CD6F-56D0-4414-A5BB-824E8EEF4D9D}" type="slidenum">
              <a:rPr lang="cs-CZ" altLang="en-US" smtClean="0">
                <a:latin typeface="Arial" pitchFamily="34" charset="0"/>
              </a:rPr>
              <a:pPr/>
              <a:t>37</a:t>
            </a:fld>
            <a:endParaRPr lang="cs-CZ" altLang="en-US" smtClean="0">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6A6F89-56FC-4339-BAEA-3010515818C5}" type="slidenum">
              <a:rPr lang="cs-CZ" altLang="en-US" smtClean="0">
                <a:latin typeface="Arial" pitchFamily="34" charset="0"/>
              </a:rPr>
              <a:pPr/>
              <a:t>39</a:t>
            </a:fld>
            <a:endParaRPr lang="cs-CZ" altLang="en-US" smtClean="0">
              <a:latin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7826891-F570-4A6B-9B6F-BCF5FC6D0F42}" type="slidenum">
              <a:rPr lang="cs-CZ" altLang="en-US" smtClean="0">
                <a:latin typeface="Arial" pitchFamily="34" charset="0"/>
              </a:rPr>
              <a:pPr/>
              <a:t>40</a:t>
            </a:fld>
            <a:endParaRPr lang="cs-CZ" altLang="en-US" smtClean="0">
              <a:latin typeface="Arial"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7DD920D-B7A3-46F1-BEDA-2595C8F871DE}" type="slidenum">
              <a:rPr lang="cs-CZ" altLang="en-US" smtClean="0">
                <a:latin typeface="Arial" pitchFamily="34" charset="0"/>
              </a:rPr>
              <a:pPr/>
              <a:t>4</a:t>
            </a:fld>
            <a:endParaRPr lang="cs-CZ" altLang="en-US"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394D0AE-10D4-4173-BABF-F355543987E8}" type="slidenum">
              <a:rPr lang="cs-CZ" altLang="en-US" smtClean="0">
                <a:latin typeface="Arial" pitchFamily="34" charset="0"/>
              </a:rPr>
              <a:pPr/>
              <a:t>41</a:t>
            </a:fld>
            <a:endParaRPr lang="cs-CZ" altLang="en-US" smtClean="0">
              <a:latin typeface="Arial"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9411E47-95F8-4213-B73F-FC540317BD51}" type="slidenum">
              <a:rPr lang="cs-CZ" altLang="en-US" smtClean="0">
                <a:latin typeface="Arial" pitchFamily="34" charset="0"/>
              </a:rPr>
              <a:pPr/>
              <a:t>42</a:t>
            </a:fld>
            <a:endParaRPr lang="cs-CZ" altLang="en-US" smtClean="0">
              <a:latin typeface="Arial"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1D679D2-5969-45B4-B1F7-40C7C6304AD5}" type="slidenum">
              <a:rPr lang="cs-CZ" altLang="en-US" smtClean="0">
                <a:latin typeface="Arial" pitchFamily="34" charset="0"/>
              </a:rPr>
              <a:pPr/>
              <a:t>46</a:t>
            </a:fld>
            <a:endParaRPr lang="cs-CZ" altLang="en-US" smtClean="0">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326AEC9-3C3B-4D44-BB32-EF44AED3D9E4}" type="slidenum">
              <a:rPr lang="cs-CZ" altLang="en-US" smtClean="0">
                <a:latin typeface="Arial" pitchFamily="34" charset="0"/>
              </a:rPr>
              <a:pPr/>
              <a:t>47</a:t>
            </a:fld>
            <a:endParaRPr lang="cs-CZ" altLang="en-US" smtClean="0">
              <a:latin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51140E3-7368-4376-B0DA-8A5C37B1F8AD}" type="slidenum">
              <a:rPr lang="cs-CZ" altLang="en-US" smtClean="0">
                <a:latin typeface="Arial" pitchFamily="34" charset="0"/>
              </a:rPr>
              <a:pPr/>
              <a:t>48</a:t>
            </a:fld>
            <a:endParaRPr lang="cs-CZ" altLang="en-US" smtClean="0">
              <a:latin typeface="Arial"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30F7A86-1DE7-4885-8C11-7FFB59BC25DA}" type="slidenum">
              <a:rPr lang="cs-CZ" altLang="en-US" smtClean="0">
                <a:latin typeface="Arial" pitchFamily="34" charset="0"/>
              </a:rPr>
              <a:pPr/>
              <a:t>49</a:t>
            </a:fld>
            <a:endParaRPr lang="cs-CZ" altLang="en-US" smtClean="0">
              <a:latin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DE1A48-1E41-4542-9ACD-6A709365D23A}" type="slidenum">
              <a:rPr lang="cs-CZ" altLang="en-US" smtClean="0">
                <a:latin typeface="Arial" pitchFamily="34" charset="0"/>
              </a:rPr>
              <a:pPr/>
              <a:t>50</a:t>
            </a:fld>
            <a:endParaRPr lang="cs-CZ" altLang="en-US" smtClean="0">
              <a:latin typeface="Arial"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DDBCB01-9567-4C31-9172-3D1DA3CE6222}" type="slidenum">
              <a:rPr lang="cs-CZ" altLang="en-US" smtClean="0">
                <a:latin typeface="Arial" pitchFamily="34" charset="0"/>
              </a:rPr>
              <a:pPr/>
              <a:t>51</a:t>
            </a:fld>
            <a:endParaRPr lang="cs-CZ" altLang="en-US" smtClean="0">
              <a:latin typeface="Arial"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4CBFD31-4ACE-4EEC-9D90-F266A3E95A5A}" type="slidenum">
              <a:rPr lang="cs-CZ" altLang="en-US" smtClean="0">
                <a:latin typeface="Arial" pitchFamily="34" charset="0"/>
              </a:rPr>
              <a:pPr/>
              <a:t>52</a:t>
            </a:fld>
            <a:endParaRPr lang="cs-CZ" altLang="en-US" smtClean="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CBAA0AD-7D23-4FD9-B0DD-E8948EF0B5E0}" type="slidenum">
              <a:rPr lang="cs-CZ" altLang="en-US" smtClean="0">
                <a:latin typeface="Arial" pitchFamily="34" charset="0"/>
              </a:rPr>
              <a:pPr/>
              <a:t>53</a:t>
            </a:fld>
            <a:endParaRPr lang="cs-CZ" altLang="en-US" smtClean="0">
              <a:latin typeface="Arial"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82F33B4-814E-4C7E-A5D2-4193F54DD74E}" type="slidenum">
              <a:rPr lang="cs-CZ" altLang="en-US" smtClean="0">
                <a:latin typeface="Arial" pitchFamily="34" charset="0"/>
              </a:rPr>
              <a:pPr/>
              <a:t>5</a:t>
            </a:fld>
            <a:endParaRPr lang="cs-CZ" altLang="en-US" smtClean="0">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C16908-C517-4085-B3E7-49C2E08F7983}" type="slidenum">
              <a:rPr lang="cs-CZ" altLang="en-US" smtClean="0">
                <a:latin typeface="Arial" pitchFamily="34" charset="0"/>
              </a:rPr>
              <a:pPr/>
              <a:t>54</a:t>
            </a:fld>
            <a:endParaRPr lang="cs-CZ" altLang="en-US" smtClean="0">
              <a:latin typeface="Arial"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A221F9E-52B7-411A-B5B6-0C34DE4D88B7}" type="slidenum">
              <a:rPr lang="cs-CZ" altLang="en-US" smtClean="0">
                <a:latin typeface="Arial" pitchFamily="34" charset="0"/>
              </a:rPr>
              <a:pPr/>
              <a:t>55</a:t>
            </a:fld>
            <a:endParaRPr lang="cs-CZ" altLang="en-US" smtClean="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AAAC294-9180-4DC7-8C16-CF839F3B7E9A}" type="slidenum">
              <a:rPr lang="cs-CZ" altLang="en-US" smtClean="0">
                <a:latin typeface="Arial" pitchFamily="34" charset="0"/>
              </a:rPr>
              <a:pPr/>
              <a:t>56</a:t>
            </a:fld>
            <a:endParaRPr lang="cs-CZ" altLang="en-US" smtClean="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73A91D2-5139-47DF-A133-4942D5B81CD1}" type="slidenum">
              <a:rPr lang="cs-CZ" altLang="en-US" smtClean="0">
                <a:latin typeface="Arial" pitchFamily="34" charset="0"/>
              </a:rPr>
              <a:pPr/>
              <a:t>57</a:t>
            </a:fld>
            <a:endParaRPr lang="cs-CZ" altLang="en-US" smtClean="0">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16E8127-B707-402C-B71D-830C697F64F5}" type="slidenum">
              <a:rPr lang="cs-CZ" altLang="en-US" smtClean="0">
                <a:latin typeface="Arial" pitchFamily="34" charset="0"/>
              </a:rPr>
              <a:pPr/>
              <a:t>58</a:t>
            </a:fld>
            <a:endParaRPr lang="cs-CZ" altLang="en-US" smtClean="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30FA7DD-065C-48B7-A061-D926FEF79784}" type="slidenum">
              <a:rPr lang="cs-CZ" altLang="en-US" smtClean="0">
                <a:latin typeface="Arial" pitchFamily="34" charset="0"/>
              </a:rPr>
              <a:pPr/>
              <a:t>59</a:t>
            </a:fld>
            <a:endParaRPr lang="cs-CZ" altLang="en-US" smtClean="0">
              <a:latin typeface="Arial" pitchFamily="34" charset="0"/>
            </a:endParaRPr>
          </a:p>
        </p:txBody>
      </p:sp>
      <p:sp>
        <p:nvSpPr>
          <p:cNvPr id="205827" name="Rectangle 2"/>
          <p:cNvSpPr>
            <a:spLocks noGrp="1" noRot="1" noChangeAspect="1" noChangeArrowheads="1" noTextEdit="1"/>
          </p:cNvSpPr>
          <p:nvPr>
            <p:ph type="sldImg"/>
          </p:nvPr>
        </p:nvSpPr>
        <p:spPr>
          <a:xfrm>
            <a:off x="1144588" y="685800"/>
            <a:ext cx="4570412" cy="3427413"/>
          </a:xfrm>
          <a:ln/>
        </p:spPr>
      </p:sp>
      <p:sp>
        <p:nvSpPr>
          <p:cNvPr id="205828"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0D491DF-18B2-4F8A-8DE1-5EF2EE082DA9}" type="slidenum">
              <a:rPr lang="cs-CZ" altLang="en-US" smtClean="0">
                <a:latin typeface="Arial" pitchFamily="34" charset="0"/>
              </a:rPr>
              <a:pPr/>
              <a:t>60</a:t>
            </a:fld>
            <a:endParaRPr lang="cs-CZ" altLang="en-US" smtClean="0">
              <a:latin typeface="Arial" pitchFamily="34" charset="0"/>
            </a:endParaRPr>
          </a:p>
        </p:txBody>
      </p:sp>
      <p:sp>
        <p:nvSpPr>
          <p:cNvPr id="206851" name="Rectangle 2"/>
          <p:cNvSpPr>
            <a:spLocks noGrp="1" noRot="1" noChangeAspect="1" noChangeArrowheads="1" noTextEdit="1"/>
          </p:cNvSpPr>
          <p:nvPr>
            <p:ph type="sldImg"/>
          </p:nvPr>
        </p:nvSpPr>
        <p:spPr>
          <a:xfrm>
            <a:off x="1144588" y="685800"/>
            <a:ext cx="4570412" cy="3427413"/>
          </a:xfrm>
          <a:ln/>
        </p:spPr>
      </p:sp>
      <p:sp>
        <p:nvSpPr>
          <p:cNvPr id="206852"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252B5A8-EB5E-45D7-8E23-EE67343E964A}" type="slidenum">
              <a:rPr lang="cs-CZ" altLang="en-US" smtClean="0">
                <a:latin typeface="Arial" pitchFamily="34" charset="0"/>
              </a:rPr>
              <a:pPr/>
              <a:t>61</a:t>
            </a:fld>
            <a:endParaRPr lang="cs-CZ" altLang="en-US" smtClean="0">
              <a:latin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CDB44B-44D1-4893-98D7-2267BA59E275}" type="slidenum">
              <a:rPr lang="cs-CZ" altLang="en-US" smtClean="0">
                <a:latin typeface="Arial" pitchFamily="34" charset="0"/>
              </a:rPr>
              <a:pPr/>
              <a:t>62</a:t>
            </a:fld>
            <a:endParaRPr lang="cs-CZ" altLang="en-US" smtClean="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A5BD451-CC4F-4907-99F5-E8CF5566C7A5}" type="slidenum">
              <a:rPr lang="cs-CZ" altLang="en-US" smtClean="0">
                <a:latin typeface="Arial" pitchFamily="34" charset="0"/>
              </a:rPr>
              <a:pPr/>
              <a:t>63</a:t>
            </a:fld>
            <a:endParaRPr lang="cs-CZ" altLang="en-US" smtClean="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920B19C-1D4C-4456-B9AE-918D08A36C23}" type="slidenum">
              <a:rPr lang="cs-CZ" altLang="en-US" smtClean="0">
                <a:latin typeface="Arial" pitchFamily="34" charset="0"/>
              </a:rPr>
              <a:pPr/>
              <a:t>6</a:t>
            </a:fld>
            <a:endParaRPr lang="cs-CZ" alt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0CBFFEE-8D8C-4E39-89E0-4879682C1686}" type="slidenum">
              <a:rPr lang="cs-CZ" altLang="en-US" smtClean="0">
                <a:latin typeface="Arial" pitchFamily="34" charset="0"/>
              </a:rPr>
              <a:pPr/>
              <a:t>64</a:t>
            </a:fld>
            <a:endParaRPr lang="cs-CZ" altLang="en-US" smtClean="0">
              <a:latin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7C9F6D5-80E3-4EF0-8A83-1B35821BFCDF}" type="slidenum">
              <a:rPr lang="cs-CZ" altLang="en-US" smtClean="0">
                <a:latin typeface="Arial" pitchFamily="34" charset="0"/>
              </a:rPr>
              <a:pPr/>
              <a:t>65</a:t>
            </a:fld>
            <a:endParaRPr lang="cs-CZ" altLang="en-US" smtClean="0">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D374DEF-9481-4C7E-BFFD-9941B46F6D82}" type="slidenum">
              <a:rPr lang="cs-CZ" altLang="en-US" smtClean="0">
                <a:latin typeface="Arial" pitchFamily="34" charset="0"/>
              </a:rPr>
              <a:pPr/>
              <a:t>66</a:t>
            </a:fld>
            <a:endParaRPr lang="cs-CZ" altLang="en-US" smtClean="0">
              <a:latin typeface="Arial"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C2CF80A-A733-4CFF-83B5-F5EB3613A120}" type="slidenum">
              <a:rPr lang="cs-CZ" altLang="en-US" smtClean="0">
                <a:latin typeface="Arial" pitchFamily="34" charset="0"/>
              </a:rPr>
              <a:pPr/>
              <a:t>67</a:t>
            </a:fld>
            <a:endParaRPr lang="cs-CZ" altLang="en-US" smtClean="0">
              <a:latin typeface="Arial"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207A571-B655-440D-8323-D4F87DACB860}" type="slidenum">
              <a:rPr lang="cs-CZ" altLang="en-US" smtClean="0">
                <a:latin typeface="Arial" pitchFamily="34" charset="0"/>
              </a:rPr>
              <a:pPr/>
              <a:t>68</a:t>
            </a:fld>
            <a:endParaRPr lang="cs-CZ" altLang="en-US" smtClean="0">
              <a:latin typeface="Arial"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765B2C8-7715-4822-9F27-AE012930BFD7}" type="slidenum">
              <a:rPr lang="cs-CZ" altLang="en-US" smtClean="0">
                <a:latin typeface="Arial" pitchFamily="34" charset="0"/>
              </a:rPr>
              <a:pPr/>
              <a:t>69</a:t>
            </a:fld>
            <a:endParaRPr lang="cs-CZ" altLang="en-US" smtClean="0">
              <a:latin typeface="Arial"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7CA4702-9F2A-4A10-80A5-683EBFB8D792}" type="slidenum">
              <a:rPr lang="cs-CZ" altLang="en-US" smtClean="0">
                <a:latin typeface="Arial" pitchFamily="34" charset="0"/>
              </a:rPr>
              <a:pPr/>
              <a:t>70</a:t>
            </a:fld>
            <a:endParaRPr lang="cs-CZ" altLang="en-US" smtClean="0">
              <a:latin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58FAAFD-176D-4AFE-AA0B-3E511BB04DD1}" type="slidenum">
              <a:rPr lang="cs-CZ" altLang="en-US" smtClean="0">
                <a:latin typeface="Arial" pitchFamily="34" charset="0"/>
              </a:rPr>
              <a:pPr/>
              <a:t>71</a:t>
            </a:fld>
            <a:endParaRPr lang="cs-CZ" altLang="en-US" smtClean="0">
              <a:latin typeface="Arial"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1485C55-426C-4709-A9CB-C194C1454207}" type="slidenum">
              <a:rPr lang="cs-CZ" altLang="en-US" smtClean="0">
                <a:latin typeface="Arial" pitchFamily="34" charset="0"/>
              </a:rPr>
              <a:pPr/>
              <a:t>72</a:t>
            </a:fld>
            <a:endParaRPr lang="cs-CZ" altLang="en-US" smtClean="0">
              <a:latin typeface="Arial"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EC254C-43FF-45A6-BAD3-C481EE299397}" type="slidenum">
              <a:rPr lang="cs-CZ" altLang="en-US" smtClean="0">
                <a:latin typeface="Arial" pitchFamily="34" charset="0"/>
              </a:rPr>
              <a:pPr/>
              <a:t>73</a:t>
            </a:fld>
            <a:endParaRPr lang="cs-CZ" altLang="en-US" smtClean="0">
              <a:latin typeface="Arial"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98167B9-2215-4E61-B9C1-9322806CA33D}" type="slidenum">
              <a:rPr lang="cs-CZ" altLang="en-US" smtClean="0">
                <a:latin typeface="Arial" pitchFamily="34" charset="0"/>
              </a:rPr>
              <a:pPr/>
              <a:t>7</a:t>
            </a:fld>
            <a:endParaRPr lang="cs-CZ" altLang="en-US" smtClean="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F35FA93-5D63-428F-8B0E-86CA0ED7C58B}" type="slidenum">
              <a:rPr lang="cs-CZ" altLang="en-US" smtClean="0">
                <a:latin typeface="Arial" pitchFamily="34" charset="0"/>
              </a:rPr>
              <a:pPr/>
              <a:t>74</a:t>
            </a:fld>
            <a:endParaRPr lang="cs-CZ" altLang="en-US" smtClean="0">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513B4B-AA90-4E93-BAB1-26DC7B5DE8ED}" type="slidenum">
              <a:rPr lang="cs-CZ" altLang="en-US" smtClean="0">
                <a:latin typeface="Arial" pitchFamily="34" charset="0"/>
              </a:rPr>
              <a:pPr/>
              <a:t>75</a:t>
            </a:fld>
            <a:endParaRPr lang="cs-CZ" altLang="en-US" smtClean="0">
              <a:latin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51C3A2D-D7EA-4D94-9015-0FD4724D531F}" type="slidenum">
              <a:rPr lang="cs-CZ" altLang="en-US" smtClean="0">
                <a:latin typeface="Arial" pitchFamily="34" charset="0"/>
              </a:rPr>
              <a:pPr/>
              <a:t>76</a:t>
            </a:fld>
            <a:endParaRPr lang="cs-CZ" altLang="en-US" smtClean="0">
              <a:latin typeface="Arial"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048BA3-5372-4530-BEB8-F3D8B71EF2E8}" type="slidenum">
              <a:rPr lang="cs-CZ" altLang="en-US" smtClean="0">
                <a:latin typeface="Arial" pitchFamily="34" charset="0"/>
              </a:rPr>
              <a:pPr/>
              <a:t>77</a:t>
            </a:fld>
            <a:endParaRPr lang="cs-CZ" altLang="en-US" smtClean="0">
              <a:latin typeface="Arial"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571CA03-8F6B-4484-9AA3-FB9860A48551}" type="slidenum">
              <a:rPr lang="cs-CZ" altLang="en-US" smtClean="0">
                <a:latin typeface="Arial" pitchFamily="34" charset="0"/>
              </a:rPr>
              <a:pPr/>
              <a:t>78</a:t>
            </a:fld>
            <a:endParaRPr lang="cs-CZ" altLang="en-US" smtClean="0">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DA07FDB-F3A0-4738-A3B8-1E8AA466C344}" type="slidenum">
              <a:rPr lang="cs-CZ" altLang="en-US" smtClean="0">
                <a:latin typeface="Arial" pitchFamily="34" charset="0"/>
              </a:rPr>
              <a:pPr/>
              <a:t>79</a:t>
            </a:fld>
            <a:endParaRPr lang="cs-CZ" altLang="en-US" smtClean="0">
              <a:latin typeface="Arial" pitchFamily="34" charset="0"/>
            </a:endParaRPr>
          </a:p>
        </p:txBody>
      </p:sp>
      <p:sp>
        <p:nvSpPr>
          <p:cNvPr id="226307" name="Rectangle 2"/>
          <p:cNvSpPr>
            <a:spLocks noGrp="1" noRot="1" noChangeAspect="1" noChangeArrowheads="1" noTextEdit="1"/>
          </p:cNvSpPr>
          <p:nvPr>
            <p:ph type="sldImg"/>
          </p:nvPr>
        </p:nvSpPr>
        <p:spPr>
          <a:xfrm>
            <a:off x="1144588" y="685800"/>
            <a:ext cx="4570412" cy="3427413"/>
          </a:xfrm>
          <a:ln/>
        </p:spPr>
      </p:sp>
      <p:sp>
        <p:nvSpPr>
          <p:cNvPr id="226308"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Zástupný symbol pro obrázek snímku 1"/>
          <p:cNvSpPr>
            <a:spLocks noGrp="1" noRot="1" noChangeAspect="1" noTextEdit="1"/>
          </p:cNvSpPr>
          <p:nvPr>
            <p:ph type="sldImg"/>
          </p:nvPr>
        </p:nvSpPr>
        <p:spPr>
          <a:ln/>
        </p:spPr>
      </p:sp>
      <p:sp>
        <p:nvSpPr>
          <p:cNvPr id="227331" name="Zástupný symbol pro poznámky 2"/>
          <p:cNvSpPr>
            <a:spLocks noGrp="1"/>
          </p:cNvSpPr>
          <p:nvPr>
            <p:ph type="body" idx="1"/>
          </p:nvPr>
        </p:nvSpPr>
        <p:spPr>
          <a:noFill/>
        </p:spPr>
        <p:txBody>
          <a:bodyPr/>
          <a:lstStyle/>
          <a:p>
            <a:endParaRPr lang="en-US" altLang="en-US" smtClean="0"/>
          </a:p>
        </p:txBody>
      </p:sp>
      <p:sp>
        <p:nvSpPr>
          <p:cNvPr id="227332" name="Zástupný symbol pro číslo snímku 3"/>
          <p:cNvSpPr>
            <a:spLocks noGrp="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40018AD-9AC4-469E-9C32-A675F67AD9F5}" type="slidenum">
              <a:rPr lang="cs-CZ" altLang="en-US" smtClean="0">
                <a:latin typeface="Arial" pitchFamily="34" charset="0"/>
              </a:rPr>
              <a:pPr/>
              <a:t>80</a:t>
            </a:fld>
            <a:endParaRPr lang="cs-CZ" alt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a:defRPr/>
            </a:pPr>
            <a:fld id="{4295F368-C4A7-4DAA-A400-7CBF43F217D0}" type="slidenum">
              <a:rPr lang="cs-CZ" smtClean="0"/>
              <a:pPr>
                <a:defRPr/>
              </a:pPr>
              <a:t>82</a:t>
            </a:fld>
            <a:endParaRPr lang="cs-CZ"/>
          </a:p>
        </p:txBody>
      </p:sp>
    </p:spTree>
    <p:extLst>
      <p:ext uri="{BB962C8B-B14F-4D97-AF65-F5344CB8AC3E}">
        <p14:creationId xmlns:p14="http://schemas.microsoft.com/office/powerpoint/2010/main" val="34043388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55517B7-06BD-489F-9D14-2220704D6F0A}" type="slidenum">
              <a:rPr lang="cs-CZ" altLang="en-US" smtClean="0">
                <a:latin typeface="Arial" pitchFamily="34" charset="0"/>
              </a:rPr>
              <a:pPr/>
              <a:t>85</a:t>
            </a:fld>
            <a:endParaRPr lang="cs-CZ" altLang="en-US" smtClean="0">
              <a:latin typeface="Arial"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AEA8F44-D646-452F-A56A-7A5B84D446CE}" type="slidenum">
              <a:rPr lang="cs-CZ" altLang="en-US" smtClean="0">
                <a:latin typeface="Arial" pitchFamily="34" charset="0"/>
              </a:rPr>
              <a:pPr/>
              <a:t>86</a:t>
            </a:fld>
            <a:endParaRPr lang="cs-CZ" altLang="en-US" smtClean="0">
              <a:latin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2FF2C09-4C48-4134-A953-5509AFA7E81F}" type="slidenum">
              <a:rPr lang="cs-CZ" altLang="en-US" smtClean="0">
                <a:latin typeface="Arial" pitchFamily="34" charset="0"/>
              </a:rPr>
              <a:pPr/>
              <a:t>8</a:t>
            </a:fld>
            <a:endParaRPr lang="cs-CZ" altLang="en-US"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FD5FCC6-700C-47F5-8EE8-D20AD43EF945}" type="slidenum">
              <a:rPr lang="cs-CZ" altLang="en-US" smtClean="0">
                <a:latin typeface="Arial" pitchFamily="34" charset="0"/>
              </a:rPr>
              <a:pPr/>
              <a:t>87</a:t>
            </a:fld>
            <a:endParaRPr lang="cs-CZ" altLang="en-US" smtClean="0">
              <a:latin typeface="Arial"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FA7380C-7AA7-43DB-A3E5-E574FE5A4B1B}" type="slidenum">
              <a:rPr lang="cs-CZ" altLang="en-US" smtClean="0">
                <a:latin typeface="Arial" pitchFamily="34" charset="0"/>
              </a:rPr>
              <a:pPr/>
              <a:t>88</a:t>
            </a:fld>
            <a:endParaRPr lang="cs-CZ" altLang="en-US" smtClean="0">
              <a:latin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14526C8-68D8-4C3C-8A97-F64AA71507CC}" type="slidenum">
              <a:rPr lang="cs-CZ" altLang="en-US" smtClean="0">
                <a:latin typeface="Arial" pitchFamily="34" charset="0"/>
              </a:rPr>
              <a:pPr/>
              <a:t>89</a:t>
            </a:fld>
            <a:endParaRPr lang="cs-CZ" altLang="en-US" smtClean="0">
              <a:latin typeface="Arial"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1DD4F60-F643-468D-B050-64921321D1EB}" type="slidenum">
              <a:rPr lang="cs-CZ" altLang="en-US" smtClean="0">
                <a:latin typeface="Arial" pitchFamily="34" charset="0"/>
              </a:rPr>
              <a:pPr/>
              <a:t>90</a:t>
            </a:fld>
            <a:endParaRPr lang="cs-CZ" altLang="en-US" smtClean="0">
              <a:latin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D1DF5BE-C29B-4288-9C6D-972E142195FE}" type="slidenum">
              <a:rPr lang="cs-CZ" altLang="en-US" smtClean="0">
                <a:latin typeface="Arial" pitchFamily="34" charset="0"/>
              </a:rPr>
              <a:pPr/>
              <a:t>102</a:t>
            </a:fld>
            <a:endParaRPr lang="cs-CZ" altLang="en-US" smtClean="0">
              <a:latin typeface="Arial" pitchFamily="34"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C7FF3AD-E965-4B4E-82BC-F03029129BA1}" type="slidenum">
              <a:rPr lang="cs-CZ" altLang="en-US" smtClean="0">
                <a:latin typeface="Arial" pitchFamily="34" charset="0"/>
              </a:rPr>
              <a:pPr/>
              <a:t>103</a:t>
            </a:fld>
            <a:endParaRPr lang="cs-CZ" altLang="en-US" smtClean="0">
              <a:latin typeface="Arial"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7037430-DE0B-4092-9B2A-E92EFB512381}" type="slidenum">
              <a:rPr lang="cs-CZ" altLang="en-US" smtClean="0">
                <a:latin typeface="Arial" pitchFamily="34" charset="0"/>
              </a:rPr>
              <a:pPr/>
              <a:t>104</a:t>
            </a:fld>
            <a:endParaRPr lang="cs-CZ" altLang="en-US" smtClean="0">
              <a:latin typeface="Arial"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0B74CFD-15D2-424F-802E-8001B4077DE0}" type="slidenum">
              <a:rPr lang="cs-CZ" altLang="en-US" smtClean="0">
                <a:latin typeface="Arial" pitchFamily="34" charset="0"/>
              </a:rPr>
              <a:pPr/>
              <a:t>105</a:t>
            </a:fld>
            <a:endParaRPr lang="cs-CZ" altLang="en-US" smtClean="0">
              <a:latin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9C43DB2-94E8-466D-97D3-9E6391C33143}" type="slidenum">
              <a:rPr lang="cs-CZ" altLang="en-US" smtClean="0">
                <a:latin typeface="Arial" pitchFamily="34" charset="0"/>
              </a:rPr>
              <a:pPr/>
              <a:t>107</a:t>
            </a:fld>
            <a:endParaRPr lang="cs-CZ" altLang="en-US" smtClean="0">
              <a:latin typeface="Arial" pitchFamily="34"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F789F94-C7FC-4AD0-A95F-F8459A868638}" type="slidenum">
              <a:rPr lang="cs-CZ" altLang="en-US" smtClean="0">
                <a:latin typeface="Arial" pitchFamily="34" charset="0"/>
              </a:rPr>
              <a:pPr/>
              <a:t>114</a:t>
            </a:fld>
            <a:endParaRPr lang="cs-CZ" altLang="en-US" smtClean="0">
              <a:latin typeface="Arial"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5A14E4F-CC4D-45E5-B18E-98FA2F322794}" type="slidenum">
              <a:rPr lang="cs-CZ" altLang="en-US" smtClean="0">
                <a:latin typeface="Arial" pitchFamily="34" charset="0"/>
              </a:rPr>
              <a:pPr/>
              <a:t>9</a:t>
            </a:fld>
            <a:endParaRPr lang="cs-CZ" altLang="en-US" smtClean="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F945CFE-552B-497A-9E44-095556ADFA9F}" type="slidenum">
              <a:rPr lang="cs-CZ" altLang="en-US" smtClean="0">
                <a:latin typeface="Arial" pitchFamily="34" charset="0"/>
              </a:rPr>
              <a:pPr/>
              <a:t>115</a:t>
            </a:fld>
            <a:endParaRPr lang="cs-CZ" altLang="en-US" smtClean="0">
              <a:latin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0B2FB4E-CB17-42B1-9198-29C699937904}" type="slidenum">
              <a:rPr lang="cs-CZ" altLang="en-US" smtClean="0">
                <a:latin typeface="Arial" pitchFamily="34" charset="0"/>
              </a:rPr>
              <a:pPr/>
              <a:t>116</a:t>
            </a:fld>
            <a:endParaRPr lang="cs-CZ" altLang="en-US" smtClean="0">
              <a:latin typeface="Arial" pitchFamily="34" charset="0"/>
            </a:endParaRPr>
          </a:p>
        </p:txBody>
      </p:sp>
      <p:sp>
        <p:nvSpPr>
          <p:cNvPr id="243715" name="Rectangle 2"/>
          <p:cNvSpPr>
            <a:spLocks noGrp="1" noRot="1" noChangeAspect="1" noChangeArrowheads="1" noTextEdit="1"/>
          </p:cNvSpPr>
          <p:nvPr>
            <p:ph type="sldImg"/>
          </p:nvPr>
        </p:nvSpPr>
        <p:spPr>
          <a:xfrm>
            <a:off x="1144588" y="684213"/>
            <a:ext cx="4572000" cy="3429000"/>
          </a:xfrm>
          <a:ln/>
        </p:spPr>
      </p:sp>
      <p:sp>
        <p:nvSpPr>
          <p:cNvPr id="243716" name="Rectangle 3"/>
          <p:cNvSpPr>
            <a:spLocks noGrp="1" noChangeArrowheads="1"/>
          </p:cNvSpPr>
          <p:nvPr>
            <p:ph type="body" idx="1"/>
          </p:nvPr>
        </p:nvSpPr>
        <p:spPr>
          <a:xfrm>
            <a:off x="915988" y="4343400"/>
            <a:ext cx="5026025" cy="4116388"/>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userDrawn="1"/>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grpSp>
      <p:sp>
        <p:nvSpPr>
          <p:cNvPr id="5145" name="Rectangle 25"/>
          <p:cNvSpPr>
            <a:spLocks noGrp="1" noChangeArrowheads="1"/>
          </p:cNvSpPr>
          <p:nvPr>
            <p:ph type="ctrTitle"/>
          </p:nvPr>
        </p:nvSpPr>
        <p:spPr>
          <a:xfrm>
            <a:off x="1173163" y="1371600"/>
            <a:ext cx="7772400" cy="1112838"/>
          </a:xfrm>
        </p:spPr>
        <p:txBody>
          <a:bodyPr/>
          <a:lstStyle>
            <a:lvl1pPr>
              <a:defRPr/>
            </a:lvl1pPr>
          </a:lstStyle>
          <a:p>
            <a:pPr lvl="0"/>
            <a:r>
              <a:rPr lang="en-US" noProof="0" smtClean="0"/>
              <a:t>Klepnutím lze upravit styl předlohy nadpisů.</a:t>
            </a:r>
          </a:p>
        </p:txBody>
      </p:sp>
      <p:sp>
        <p:nvSpPr>
          <p:cNvPr id="5146"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a:lvl1pPr>
          </a:lstStyle>
          <a:p>
            <a:pPr lvl="0"/>
            <a:r>
              <a:rPr lang="en-US" noProof="0" smtClean="0"/>
              <a:t>Klepnutím lze upravit styl předlohy podnadpisů.</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38E581BE-B1B0-4CF1-9A55-E8901628D596}" type="slidenum">
              <a:rPr lang="en-US"/>
              <a:pPr>
                <a:defRPr/>
              </a:pPr>
              <a:t>‹#›</a:t>
            </a:fld>
            <a:endParaRPr lang="en-US"/>
          </a:p>
        </p:txBody>
      </p:sp>
    </p:spTree>
    <p:extLst>
      <p:ext uri="{BB962C8B-B14F-4D97-AF65-F5344CB8AC3E}">
        <p14:creationId xmlns:p14="http://schemas.microsoft.com/office/powerpoint/2010/main" val="145348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DA9DB55-D367-4A7E-BF0C-D53232CB6AB7}" type="slidenum">
              <a:rPr lang="en-US"/>
              <a:pPr>
                <a:defRPr/>
              </a:pPr>
              <a:t>‹#›</a:t>
            </a:fld>
            <a:endParaRPr lang="en-US"/>
          </a:p>
        </p:txBody>
      </p:sp>
    </p:spTree>
    <p:extLst>
      <p:ext uri="{BB962C8B-B14F-4D97-AF65-F5344CB8AC3E}">
        <p14:creationId xmlns:p14="http://schemas.microsoft.com/office/powerpoint/2010/main" val="335547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02463" y="457200"/>
            <a:ext cx="1943100" cy="56388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173163" y="457200"/>
            <a:ext cx="5676900" cy="56388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3785D46-4177-492D-9CCB-7726D4D2BD76}" type="slidenum">
              <a:rPr lang="en-US"/>
              <a:pPr>
                <a:defRPr/>
              </a:pPr>
              <a:t>‹#›</a:t>
            </a:fld>
            <a:endParaRPr lang="en-US"/>
          </a:p>
        </p:txBody>
      </p:sp>
    </p:spTree>
    <p:extLst>
      <p:ext uri="{BB962C8B-B14F-4D97-AF65-F5344CB8AC3E}">
        <p14:creationId xmlns:p14="http://schemas.microsoft.com/office/powerpoint/2010/main" val="45965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text 2"/>
          <p:cNvSpPr>
            <a:spLocks noGrp="1"/>
          </p:cNvSpPr>
          <p:nvPr>
            <p:ph type="body" sz="half" idx="1"/>
          </p:nvPr>
        </p:nvSpPr>
        <p:spPr>
          <a:xfrm>
            <a:off x="11731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obsah 4"/>
          <p:cNvSpPr>
            <a:spLocks noGrp="1"/>
          </p:cNvSpPr>
          <p:nvPr>
            <p:ph sz="quarter" idx="3"/>
          </p:nvPr>
        </p:nvSpPr>
        <p:spPr>
          <a:xfrm>
            <a:off x="51355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0369532C-EAAF-4ED5-B12E-B073ECF08CAD}" type="slidenum">
              <a:rPr lang="en-US"/>
              <a:pPr>
                <a:defRPr/>
              </a:pPr>
              <a:t>‹#›</a:t>
            </a:fld>
            <a:endParaRPr lang="en-US"/>
          </a:p>
        </p:txBody>
      </p:sp>
    </p:spTree>
    <p:extLst>
      <p:ext uri="{BB962C8B-B14F-4D97-AF65-F5344CB8AC3E}">
        <p14:creationId xmlns:p14="http://schemas.microsoft.com/office/powerpoint/2010/main" val="227097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1173163" y="457200"/>
            <a:ext cx="7772400" cy="5638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2AF08D7B-3BD1-4F07-A8C9-3352DEA8D2B3}" type="slidenum">
              <a:rPr lang="en-US"/>
              <a:pPr>
                <a:defRPr/>
              </a:pPr>
              <a:t>‹#›</a:t>
            </a:fld>
            <a:endParaRPr lang="en-US"/>
          </a:p>
        </p:txBody>
      </p:sp>
    </p:spTree>
    <p:extLst>
      <p:ext uri="{BB962C8B-B14F-4D97-AF65-F5344CB8AC3E}">
        <p14:creationId xmlns:p14="http://schemas.microsoft.com/office/powerpoint/2010/main" val="17467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1731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obsah 4"/>
          <p:cNvSpPr>
            <a:spLocks noGrp="1"/>
          </p:cNvSpPr>
          <p:nvPr>
            <p:ph sz="quarter" idx="3"/>
          </p:nvPr>
        </p:nvSpPr>
        <p:spPr>
          <a:xfrm>
            <a:off x="51355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DDAE1B20-48DB-4E7A-A85C-49F10605001F}" type="slidenum">
              <a:rPr lang="en-US"/>
              <a:pPr>
                <a:defRPr/>
              </a:pPr>
              <a:t>‹#›</a:t>
            </a:fld>
            <a:endParaRPr lang="en-US"/>
          </a:p>
        </p:txBody>
      </p:sp>
    </p:spTree>
    <p:extLst>
      <p:ext uri="{BB962C8B-B14F-4D97-AF65-F5344CB8AC3E}">
        <p14:creationId xmlns:p14="http://schemas.microsoft.com/office/powerpoint/2010/main" val="82350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tabulku 2"/>
          <p:cNvSpPr>
            <a:spLocks noGrp="1"/>
          </p:cNvSpPr>
          <p:nvPr>
            <p:ph type="tbl"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70369161-D570-4E05-8342-CE6ED9D13E1C}" type="slidenum">
              <a:rPr lang="en-US"/>
              <a:pPr>
                <a:defRPr/>
              </a:pPr>
              <a:t>‹#›</a:t>
            </a:fld>
            <a:endParaRPr lang="en-US"/>
          </a:p>
        </p:txBody>
      </p:sp>
    </p:spTree>
    <p:extLst>
      <p:ext uri="{BB962C8B-B14F-4D97-AF65-F5344CB8AC3E}">
        <p14:creationId xmlns:p14="http://schemas.microsoft.com/office/powerpoint/2010/main" val="3030258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73163" y="457200"/>
            <a:ext cx="7772400" cy="1143000"/>
          </a:xfrm>
        </p:spPr>
        <p:txBody>
          <a:bodyPr/>
          <a:lstStyle/>
          <a:p>
            <a:r>
              <a:rPr lang="cs-CZ" smtClean="0"/>
              <a:t>Kliknutím lze upravit styl.</a:t>
            </a:r>
            <a:endParaRPr lang="en-US"/>
          </a:p>
        </p:txBody>
      </p:sp>
      <p:sp>
        <p:nvSpPr>
          <p:cNvPr id="3" name="Zástupný symbol pro obsah 2"/>
          <p:cNvSpPr>
            <a:spLocks noGrp="1"/>
          </p:cNvSpPr>
          <p:nvPr>
            <p:ph sz="quarter" idx="1"/>
          </p:nvPr>
        </p:nvSpPr>
        <p:spPr>
          <a:xfrm>
            <a:off x="11731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obsah 4"/>
          <p:cNvSpPr>
            <a:spLocks noGrp="1"/>
          </p:cNvSpPr>
          <p:nvPr>
            <p:ph sz="quarter" idx="3"/>
          </p:nvPr>
        </p:nvSpPr>
        <p:spPr>
          <a:xfrm>
            <a:off x="11731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5135563"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D3425DC7-B147-483A-AD7F-2085532E49DE}" type="slidenum">
              <a:rPr lang="en-US"/>
              <a:pPr>
                <a:defRPr/>
              </a:pPr>
              <a:t>‹#›</a:t>
            </a:fld>
            <a:endParaRPr lang="en-US"/>
          </a:p>
        </p:txBody>
      </p:sp>
    </p:spTree>
    <p:extLst>
      <p:ext uri="{BB962C8B-B14F-4D97-AF65-F5344CB8AC3E}">
        <p14:creationId xmlns:p14="http://schemas.microsoft.com/office/powerpoint/2010/main" val="14297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DD4C4AC3-6723-424C-91BC-EE251AA99B8A}" type="slidenum">
              <a:rPr lang="en-GB"/>
              <a:pPr>
                <a:defRPr/>
              </a:pPr>
              <a:t>‹#›</a:t>
            </a:fld>
            <a:endParaRPr lang="en-GB"/>
          </a:p>
        </p:txBody>
      </p:sp>
    </p:spTree>
    <p:extLst>
      <p:ext uri="{BB962C8B-B14F-4D97-AF65-F5344CB8AC3E}">
        <p14:creationId xmlns:p14="http://schemas.microsoft.com/office/powerpoint/2010/main" val="216920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smtClean="0"/>
              <a:t>Kliknutím lze upravit styl.</a:t>
            </a:r>
            <a:endParaRPr lang="en-US"/>
          </a:p>
        </p:txBody>
      </p:sp>
      <p:sp>
        <p:nvSpPr>
          <p:cNvPr id="3" name="Zástupný symbol pro text 2"/>
          <p:cNvSpPr>
            <a:spLocks noGrp="1"/>
          </p:cNvSpPr>
          <p:nvPr>
            <p:ph type="body" sz="half" idx="1"/>
          </p:nvPr>
        </p:nvSpPr>
        <p:spPr>
          <a:xfrm>
            <a:off x="11731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5135563"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EFBF5E15-AA6C-46D5-A6F2-3C6FC0454CE1}" type="slidenum">
              <a:rPr lang="en-US"/>
              <a:pPr>
                <a:defRPr/>
              </a:pPr>
              <a:t>‹#›</a:t>
            </a:fld>
            <a:endParaRPr lang="en-US"/>
          </a:p>
        </p:txBody>
      </p:sp>
    </p:spTree>
    <p:extLst>
      <p:ext uri="{BB962C8B-B14F-4D97-AF65-F5344CB8AC3E}">
        <p14:creationId xmlns:p14="http://schemas.microsoft.com/office/powerpoint/2010/main" val="128321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45507269-7D5F-4851-B8FF-06D55C625C04}" type="slidenum">
              <a:rPr lang="en-US"/>
              <a:pPr>
                <a:defRPr/>
              </a:pPr>
              <a:t>‹#›</a:t>
            </a:fld>
            <a:endParaRPr lang="en-US"/>
          </a:p>
        </p:txBody>
      </p:sp>
    </p:spTree>
    <p:extLst>
      <p:ext uri="{BB962C8B-B14F-4D97-AF65-F5344CB8AC3E}">
        <p14:creationId xmlns:p14="http://schemas.microsoft.com/office/powerpoint/2010/main" val="38293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3123545F-CF1D-4148-98D2-D8889F47D91B}" type="slidenum">
              <a:rPr lang="en-US"/>
              <a:pPr>
                <a:defRPr/>
              </a:pPr>
              <a:t>‹#›</a:t>
            </a:fld>
            <a:endParaRPr lang="en-US"/>
          </a:p>
        </p:txBody>
      </p:sp>
    </p:spTree>
    <p:extLst>
      <p:ext uri="{BB962C8B-B14F-4D97-AF65-F5344CB8AC3E}">
        <p14:creationId xmlns:p14="http://schemas.microsoft.com/office/powerpoint/2010/main" val="299061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9F03E281-4814-4205-B487-C9B6557465A2}" type="slidenum">
              <a:rPr lang="en-US"/>
              <a:pPr>
                <a:defRPr/>
              </a:pPr>
              <a:t>‹#›</a:t>
            </a:fld>
            <a:endParaRPr lang="en-US"/>
          </a:p>
        </p:txBody>
      </p:sp>
    </p:spTree>
    <p:extLst>
      <p:ext uri="{BB962C8B-B14F-4D97-AF65-F5344CB8AC3E}">
        <p14:creationId xmlns:p14="http://schemas.microsoft.com/office/powerpoint/2010/main" val="382842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F98DC5A-CBAF-490D-AE39-AA1660425544}" type="slidenum">
              <a:rPr lang="en-US"/>
              <a:pPr>
                <a:defRPr/>
              </a:pPr>
              <a:t>‹#›</a:t>
            </a:fld>
            <a:endParaRPr lang="en-US"/>
          </a:p>
        </p:txBody>
      </p:sp>
    </p:spTree>
    <p:extLst>
      <p:ext uri="{BB962C8B-B14F-4D97-AF65-F5344CB8AC3E}">
        <p14:creationId xmlns:p14="http://schemas.microsoft.com/office/powerpoint/2010/main" val="239715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FE3C915E-B188-4CCA-A60C-E4B3935CB36E}" type="slidenum">
              <a:rPr lang="en-US"/>
              <a:pPr>
                <a:defRPr/>
              </a:pPr>
              <a:t>‹#›</a:t>
            </a:fld>
            <a:endParaRPr lang="en-US"/>
          </a:p>
        </p:txBody>
      </p:sp>
    </p:spTree>
    <p:extLst>
      <p:ext uri="{BB962C8B-B14F-4D97-AF65-F5344CB8AC3E}">
        <p14:creationId xmlns:p14="http://schemas.microsoft.com/office/powerpoint/2010/main" val="23311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46B834D2-65B5-492D-8170-1EB70D1D444B}" type="slidenum">
              <a:rPr lang="en-US"/>
              <a:pPr>
                <a:defRPr/>
              </a:pPr>
              <a:t>‹#›</a:t>
            </a:fld>
            <a:endParaRPr lang="en-US"/>
          </a:p>
        </p:txBody>
      </p:sp>
    </p:spTree>
    <p:extLst>
      <p:ext uri="{BB962C8B-B14F-4D97-AF65-F5344CB8AC3E}">
        <p14:creationId xmlns:p14="http://schemas.microsoft.com/office/powerpoint/2010/main" val="331265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FE19AF1-F95A-4284-A225-ED6EC6407979}" type="slidenum">
              <a:rPr lang="en-US"/>
              <a:pPr>
                <a:defRPr/>
              </a:pPr>
              <a:t>‹#›</a:t>
            </a:fld>
            <a:endParaRPr lang="en-US"/>
          </a:p>
        </p:txBody>
      </p:sp>
    </p:spTree>
    <p:extLst>
      <p:ext uri="{BB962C8B-B14F-4D97-AF65-F5344CB8AC3E}">
        <p14:creationId xmlns:p14="http://schemas.microsoft.com/office/powerpoint/2010/main" val="30732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F719507-F973-40AB-B613-02D82D7FF4E9}" type="slidenum">
              <a:rPr lang="en-US"/>
              <a:pPr>
                <a:defRPr/>
              </a:pPr>
              <a:t>‹#›</a:t>
            </a:fld>
            <a:endParaRPr lang="en-US"/>
          </a:p>
        </p:txBody>
      </p:sp>
    </p:spTree>
    <p:extLst>
      <p:ext uri="{BB962C8B-B14F-4D97-AF65-F5344CB8AC3E}">
        <p14:creationId xmlns:p14="http://schemas.microsoft.com/office/powerpoint/2010/main" val="152318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6800" cy="6858001"/>
            <a:chOff x="0" y="-3"/>
            <a:chExt cx="672"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4120" name="Freeform 24"/>
            <p:cNvSpPr>
              <a:spLocks/>
            </p:cNvSpPr>
            <p:nvPr/>
          </p:nvSpPr>
          <p:spPr bwMode="ltGray">
            <a:xfrm rot="16200000" flipH="1">
              <a:off x="-1582"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p>
        </p:txBody>
      </p:sp>
      <p:sp>
        <p:nvSpPr>
          <p:cNvPr id="412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mn-lt"/>
              </a:defRPr>
            </a:lvl1pPr>
          </a:lstStyle>
          <a:p>
            <a:pPr>
              <a:defRPr/>
            </a:pPr>
            <a:fld id="{B2931A2B-CC4A-4DBE-A950-80CE663803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1" r:id="rId14"/>
    <p:sldLayoutId id="2147483762" r:id="rId15"/>
    <p:sldLayoutId id="2147483763" r:id="rId16"/>
    <p:sldLayoutId id="2147483764" r:id="rId17"/>
    <p:sldLayoutId id="2147483765" r:id="rId1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9.wmf"/></Relationships>
</file>

<file path=ppt/slides/_rels/slide103.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99.wmf"/></Relationships>
</file>

<file path=ppt/slides/_rels/slide104.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wmf"/></Relationships>
</file>

<file path=ppt/slides/_rels/slide10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07.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slideLayout" Target="../slideLayouts/slideLayout7.xml"/><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yto.purdue.edu/cdroms/cyto10a/seminalcontributions/fulwyle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Full_scale"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5.wmf"/><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12" Type="http://schemas.openxmlformats.org/officeDocument/2006/relationships/image" Target="../media/image65.w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jpeg"/></Relationships>
</file>

<file path=ppt/slides/_rels/slide82.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10" Type="http://schemas.openxmlformats.org/officeDocument/2006/relationships/image" Target="../media/image82.png"/><Relationship Id="rId4" Type="http://schemas.openxmlformats.org/officeDocument/2006/relationships/image" Target="../media/image84.jpeg"/><Relationship Id="rId9" Type="http://schemas.openxmlformats.org/officeDocument/2006/relationships/image" Target="../media/image89.jpeg"/></Relationships>
</file>

<file path=ppt/slides/_rels/slide8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5" Type="http://schemas.openxmlformats.org/officeDocument/2006/relationships/image" Target="../media/image93.png"/><Relationship Id="rId4" Type="http://schemas.openxmlformats.org/officeDocument/2006/relationships/image" Target="../media/image92.png"/></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3.xml"/><Relationship Id="rId1" Type="http://schemas.openxmlformats.org/officeDocument/2006/relationships/slideLayout" Target="../slideLayouts/slideLayout18.xml"/><Relationship Id="rId4" Type="http://schemas.openxmlformats.org/officeDocument/2006/relationships/image" Target="../media/image99.wmf"/></Relationships>
</file>

<file path=ppt/slides/_rels/slide9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9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cs-CZ" altLang="cs-CZ" sz="4000" dirty="0" smtClean="0"/>
              <a:t>Bi9393 </a:t>
            </a:r>
            <a:r>
              <a:rPr lang="en-US" altLang="cs-CZ" sz="4000" dirty="0" err="1" smtClean="0"/>
              <a:t>Analytick</a:t>
            </a:r>
            <a:r>
              <a:rPr lang="cs-CZ" altLang="cs-CZ" sz="4000" dirty="0" smtClean="0"/>
              <a:t>á </a:t>
            </a:r>
            <a:r>
              <a:rPr lang="cs-CZ" altLang="cs-CZ" sz="4000" dirty="0" err="1" smtClean="0"/>
              <a:t>cytometrie</a:t>
            </a:r>
            <a:r>
              <a:rPr lang="en-US" altLang="cs-CZ" sz="4000" dirty="0" smtClean="0"/>
              <a:t/>
            </a:r>
            <a:br>
              <a:rPr lang="en-US" altLang="cs-CZ" sz="4000" dirty="0" smtClean="0"/>
            </a:br>
            <a:r>
              <a:rPr lang="en-US" altLang="cs-CZ" sz="4000" dirty="0" err="1" smtClean="0"/>
              <a:t>Lekce</a:t>
            </a:r>
            <a:r>
              <a:rPr lang="en-US" altLang="cs-CZ" sz="4000" dirty="0" smtClean="0"/>
              <a:t> </a:t>
            </a:r>
            <a:r>
              <a:rPr lang="cs-CZ" altLang="cs-CZ" sz="4000" dirty="0"/>
              <a:t>3</a:t>
            </a:r>
            <a:endParaRPr lang="cs-CZ" altLang="cs-CZ" sz="4000" dirty="0" smtClean="0"/>
          </a:p>
        </p:txBody>
      </p:sp>
      <p:sp>
        <p:nvSpPr>
          <p:cNvPr id="3075" name="Rectangle 3"/>
          <p:cNvSpPr>
            <a:spLocks noGrp="1" noChangeArrowheads="1"/>
          </p:cNvSpPr>
          <p:nvPr>
            <p:ph type="subTitle" idx="1"/>
          </p:nvPr>
        </p:nvSpPr>
        <p:spPr>
          <a:xfrm>
            <a:off x="250825" y="4940300"/>
            <a:ext cx="2592388" cy="1873250"/>
          </a:xfrm>
        </p:spPr>
        <p:txBody>
          <a:bodyPr/>
          <a:lstStyle/>
          <a:p>
            <a:pPr eaLnBrk="1" hangingPunct="1">
              <a:lnSpc>
                <a:spcPct val="80000"/>
              </a:lnSpc>
            </a:pPr>
            <a:r>
              <a:rPr lang="en-US" altLang="cs-CZ" sz="1400" smtClean="0">
                <a:latin typeface="Tahoma" pitchFamily="34" charset="0"/>
              </a:rPr>
              <a:t>Odd</a:t>
            </a:r>
            <a:r>
              <a:rPr lang="cs-CZ" altLang="cs-CZ" sz="1400" smtClean="0">
                <a:latin typeface="Tahoma" pitchFamily="34" charset="0"/>
              </a:rPr>
              <a:t>ělení cytokinetiky</a:t>
            </a:r>
          </a:p>
          <a:p>
            <a:pPr eaLnBrk="1" hangingPunct="1">
              <a:lnSpc>
                <a:spcPct val="80000"/>
              </a:lnSpc>
            </a:pPr>
            <a:r>
              <a:rPr lang="cs-CZ" altLang="cs-CZ" sz="1400" smtClean="0">
                <a:latin typeface="Tahoma" pitchFamily="34" charset="0"/>
              </a:rPr>
              <a:t>Biofyzikální ústav AVČR, v.v.i </a:t>
            </a:r>
          </a:p>
          <a:p>
            <a:pPr eaLnBrk="1" hangingPunct="1">
              <a:lnSpc>
                <a:spcPct val="80000"/>
              </a:lnSpc>
            </a:pPr>
            <a:r>
              <a:rPr lang="cs-CZ" altLang="cs-CZ" sz="1400" smtClean="0">
                <a:latin typeface="Tahoma" pitchFamily="34" charset="0"/>
              </a:rPr>
              <a:t>Královopolská 135</a:t>
            </a:r>
          </a:p>
          <a:p>
            <a:pPr eaLnBrk="1" hangingPunct="1">
              <a:lnSpc>
                <a:spcPct val="80000"/>
              </a:lnSpc>
            </a:pPr>
            <a:r>
              <a:rPr lang="cs-CZ" altLang="cs-CZ" sz="1400" smtClean="0">
                <a:latin typeface="Tahoma" pitchFamily="34" charset="0"/>
              </a:rPr>
              <a:t>612 65 Brno</a:t>
            </a:r>
          </a:p>
          <a:p>
            <a:pPr eaLnBrk="1" hangingPunct="1">
              <a:lnSpc>
                <a:spcPct val="80000"/>
              </a:lnSpc>
            </a:pPr>
            <a:endParaRPr lang="cs-CZ" altLang="cs-CZ" sz="1400" b="1" smtClean="0">
              <a:latin typeface="Tahoma" pitchFamily="34" charset="0"/>
            </a:endParaRPr>
          </a:p>
          <a:p>
            <a:pPr eaLnBrk="1" hangingPunct="1">
              <a:lnSpc>
                <a:spcPct val="80000"/>
              </a:lnSpc>
            </a:pPr>
            <a:r>
              <a:rPr lang="cs-CZ" altLang="cs-CZ" sz="1400" b="1" smtClean="0">
                <a:latin typeface="Tahoma" pitchFamily="34" charset="0"/>
              </a:rPr>
              <a:t>e-mail: ksoucek</a:t>
            </a:r>
            <a:r>
              <a:rPr lang="en-US" altLang="cs-CZ" sz="1400" b="1" smtClean="0">
                <a:latin typeface="Tahoma" pitchFamily="34" charset="0"/>
              </a:rPr>
              <a:t>@</a:t>
            </a:r>
            <a:r>
              <a:rPr lang="cs-CZ" altLang="cs-CZ" sz="1400" b="1" smtClean="0">
                <a:latin typeface="Tahoma" pitchFamily="34" charset="0"/>
              </a:rPr>
              <a:t>ibp.cz</a:t>
            </a:r>
          </a:p>
          <a:p>
            <a:pPr eaLnBrk="1" hangingPunct="1">
              <a:lnSpc>
                <a:spcPct val="80000"/>
              </a:lnSpc>
            </a:pPr>
            <a:r>
              <a:rPr lang="cs-CZ" altLang="cs-CZ" sz="1400" smtClean="0">
                <a:latin typeface="Tahoma" pitchFamily="34" charset="0"/>
              </a:rPr>
              <a:t>tel.: 541 517 166</a:t>
            </a:r>
          </a:p>
        </p:txBody>
      </p:sp>
      <p:sp>
        <p:nvSpPr>
          <p:cNvPr id="3076" name="Rectangle 4"/>
          <p:cNvSpPr>
            <a:spLocks noChangeArrowheads="1"/>
          </p:cNvSpPr>
          <p:nvPr/>
        </p:nvSpPr>
        <p:spPr bwMode="auto">
          <a:xfrm>
            <a:off x="1173163" y="3829050"/>
            <a:ext cx="7772400" cy="111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cs-CZ" altLang="cs-CZ" sz="2400" b="1">
                <a:solidFill>
                  <a:schemeClr val="tx2"/>
                </a:solidFill>
                <a:latin typeface="Tahoma" pitchFamily="34" charset="0"/>
              </a:rPr>
              <a:t>Karel Souček, Ph.D.</a:t>
            </a:r>
            <a:r>
              <a:rPr lang="en-US" altLang="cs-CZ" sz="2400" b="1">
                <a:solidFill>
                  <a:schemeClr val="tx2"/>
                </a:solidFill>
                <a:latin typeface="Tahoma" pitchFamily="34" charset="0"/>
              </a:rPr>
              <a:t/>
            </a:r>
            <a:br>
              <a:rPr lang="en-US" altLang="cs-CZ" sz="2400" b="1">
                <a:solidFill>
                  <a:schemeClr val="tx2"/>
                </a:solidFill>
                <a:latin typeface="Tahoma" pitchFamily="34" charset="0"/>
              </a:rPr>
            </a:br>
            <a:endParaRPr lang="cs-CZ" altLang="cs-CZ" sz="2400">
              <a:solidFill>
                <a:schemeClr val="tx2"/>
              </a:solidFill>
              <a:latin typeface="Times New Roman" pitchFamily="18" charset="0"/>
            </a:endParaRPr>
          </a:p>
        </p:txBody>
      </p:sp>
      <p:sp>
        <p:nvSpPr>
          <p:cNvPr id="3077" name="Rectangle 5"/>
          <p:cNvSpPr>
            <a:spLocks noChangeArrowheads="1"/>
          </p:cNvSpPr>
          <p:nvPr/>
        </p:nvSpPr>
        <p:spPr bwMode="auto">
          <a:xfrm>
            <a:off x="7183438" y="6643688"/>
            <a:ext cx="19605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cs-CZ" sz="800">
                <a:solidFill>
                  <a:schemeClr val="tx2"/>
                </a:solidFill>
                <a:latin typeface="Tahoma" pitchFamily="34" charset="0"/>
              </a:rPr>
              <a:t>K. Sou</a:t>
            </a:r>
            <a:r>
              <a:rPr lang="cs-CZ" altLang="cs-CZ" sz="800">
                <a:solidFill>
                  <a:schemeClr val="tx2"/>
                </a:solidFill>
                <a:latin typeface="Tahoma" pitchFamily="34" charset="0"/>
              </a:rPr>
              <a:t>ček Bi9393 </a:t>
            </a:r>
            <a:r>
              <a:rPr lang="en-US" altLang="cs-CZ" sz="800">
                <a:solidFill>
                  <a:schemeClr val="tx2"/>
                </a:solidFill>
                <a:latin typeface="Tahoma" pitchFamily="34" charset="0"/>
              </a:rPr>
              <a:t>Analytick</a:t>
            </a:r>
            <a:r>
              <a:rPr lang="cs-CZ" altLang="cs-CZ" sz="800">
                <a:solidFill>
                  <a:schemeClr val="tx2"/>
                </a:solidFill>
                <a:latin typeface="Tahoma" pitchFamily="34" charset="0"/>
              </a:rPr>
              <a:t>á cytometrie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Blue tissue paper"/>
          <p:cNvSpPr>
            <a:spLocks noChangeArrowheads="1"/>
          </p:cNvSpPr>
          <p:nvPr/>
        </p:nvSpPr>
        <p:spPr bwMode="auto">
          <a:xfrm>
            <a:off x="4643438" y="3141663"/>
            <a:ext cx="360362" cy="4318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3"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6" name="Oval 6" descr="Blue tissue paper"/>
          <p:cNvSpPr>
            <a:spLocks noChangeArrowheads="1"/>
          </p:cNvSpPr>
          <p:nvPr/>
        </p:nvSpPr>
        <p:spPr bwMode="auto">
          <a:xfrm>
            <a:off x="4643438" y="5013325"/>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7" name="Oval 7"/>
          <p:cNvSpPr>
            <a:spLocks noChangeArrowheads="1"/>
          </p:cNvSpPr>
          <p:nvPr/>
        </p:nvSpPr>
        <p:spPr bwMode="auto">
          <a:xfrm>
            <a:off x="4787900" y="5229225"/>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8" name="Rectangle 8"/>
          <p:cNvSpPr>
            <a:spLocks noChangeArrowheads="1"/>
          </p:cNvSpPr>
          <p:nvPr/>
        </p:nvSpPr>
        <p:spPr bwMode="auto">
          <a:xfrm>
            <a:off x="5076825" y="4005263"/>
            <a:ext cx="215900"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9"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2" name="Oval 12"/>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3"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5" name="Text Box 15"/>
          <p:cNvSpPr txBox="1">
            <a:spLocks noChangeArrowheads="1"/>
          </p:cNvSpPr>
          <p:nvPr/>
        </p:nvSpPr>
        <p:spPr bwMode="auto">
          <a:xfrm>
            <a:off x="7793038" y="711200"/>
            <a:ext cx="363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6" name="Text Box 16"/>
          <p:cNvSpPr txBox="1">
            <a:spLocks noChangeArrowheads="1"/>
          </p:cNvSpPr>
          <p:nvPr/>
        </p:nvSpPr>
        <p:spPr bwMode="auto">
          <a:xfrm>
            <a:off x="6443663"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7" name="Oval 17"/>
          <p:cNvSpPr>
            <a:spLocks noChangeArrowheads="1"/>
          </p:cNvSpPr>
          <p:nvPr/>
        </p:nvSpPr>
        <p:spPr bwMode="auto">
          <a:xfrm>
            <a:off x="4787900" y="32845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8" name="Text Box 18"/>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9" name="Text Box 19"/>
          <p:cNvSpPr txBox="1">
            <a:spLocks noChangeArrowheads="1"/>
          </p:cNvSpPr>
          <p:nvPr/>
        </p:nvSpPr>
        <p:spPr bwMode="auto">
          <a:xfrm>
            <a:off x="4932363" y="5084763"/>
            <a:ext cx="6334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0740" name="AutoShape 20"/>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41" name="AutoShape 21"/>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42" name="Text Box 22"/>
          <p:cNvSpPr txBox="1">
            <a:spLocks noChangeArrowheads="1"/>
          </p:cNvSpPr>
          <p:nvPr/>
        </p:nvSpPr>
        <p:spPr bwMode="auto">
          <a:xfrm>
            <a:off x="5003800" y="4005263"/>
            <a:ext cx="3635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43" name="Text Box 23"/>
          <p:cNvSpPr txBox="1">
            <a:spLocks noChangeArrowheads="1"/>
          </p:cNvSpPr>
          <p:nvPr/>
        </p:nvSpPr>
        <p:spPr bwMode="auto">
          <a:xfrm>
            <a:off x="4067175" y="5084763"/>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0744" name="Oval 24"/>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015761976"/>
      </p:ext>
    </p:extLst>
  </p:cSld>
  <p:clrMapOvr>
    <a:masterClrMapping/>
  </p:clrMapOvr>
  <p:transition advTm="1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709613"/>
            <a:ext cx="821055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8320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358775"/>
            <a:ext cx="813435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4348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endParaRPr lang="en-US" altLang="en-US" sz="4000" smtClean="0"/>
          </a:p>
        </p:txBody>
      </p:sp>
      <p:sp>
        <p:nvSpPr>
          <p:cNvPr id="128003"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pic>
        <p:nvPicPr>
          <p:cNvPr id="1280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89138"/>
            <a:ext cx="7299325"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941888"/>
            <a:ext cx="19716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6" name="Rectangle 8"/>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
        <p:nvSpPr>
          <p:cNvPr id="128007" name="Text Box 9"/>
          <p:cNvSpPr txBox="1">
            <a:spLocks noChangeArrowheads="1"/>
          </p:cNvSpPr>
          <p:nvPr/>
        </p:nvSpPr>
        <p:spPr bwMode="auto">
          <a:xfrm>
            <a:off x="6227763" y="1052513"/>
            <a:ext cx="24479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pitchFamily="18" charset="0"/>
              </a:rPr>
              <a:t>FITC positive &amp; negative</a:t>
            </a:r>
          </a:p>
          <a:p>
            <a:pPr>
              <a:spcBef>
                <a:spcPct val="50000"/>
              </a:spcBef>
              <a:buClrTx/>
              <a:buSzTx/>
              <a:buFontTx/>
              <a:buNone/>
            </a:pPr>
            <a:r>
              <a:rPr lang="en-US" altLang="en-US" sz="1800">
                <a:latin typeface="Times" pitchFamily="18" charset="0"/>
              </a:rPr>
              <a:t>PE negative beads</a:t>
            </a:r>
            <a:endParaRPr lang="cs-CZ" altLang="en-US" sz="1800">
              <a:latin typeface="Times" pitchFamily="18" charset="0"/>
            </a:endParaRPr>
          </a:p>
        </p:txBody>
      </p:sp>
      <p:sp>
        <p:nvSpPr>
          <p:cNvPr id="537610" name="Rectangle 10"/>
          <p:cNvSpPr>
            <a:spLocks noChangeArrowheads="1"/>
          </p:cNvSpPr>
          <p:nvPr/>
        </p:nvSpPr>
        <p:spPr bwMode="auto">
          <a:xfrm>
            <a:off x="1187450" y="1916113"/>
            <a:ext cx="4897438" cy="4537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37612" name="Text Box 12"/>
          <p:cNvSpPr txBox="1">
            <a:spLocks noChangeArrowheads="1"/>
          </p:cNvSpPr>
          <p:nvPr/>
        </p:nvSpPr>
        <p:spPr bwMode="auto">
          <a:xfrm>
            <a:off x="3563938" y="1628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b="1">
                <a:solidFill>
                  <a:srgbClr val="FF0000"/>
                </a:solidFill>
                <a:latin typeface="Comic Sans MS" pitchFamily="66" charset="0"/>
              </a:rPr>
              <a:t>#2</a:t>
            </a:r>
            <a:endParaRPr lang="cs-CZ" altLang="en-US" sz="1800" b="1">
              <a:solidFill>
                <a:srgbClr val="FF0000"/>
              </a:solidFill>
              <a:latin typeface="Comic Sans MS" pitchFamily="66" charset="0"/>
            </a:endParaRPr>
          </a:p>
        </p:txBody>
      </p:sp>
    </p:spTree>
    <p:extLst>
      <p:ext uri="{BB962C8B-B14F-4D97-AF65-F5344CB8AC3E}">
        <p14:creationId xmlns:p14="http://schemas.microsoft.com/office/powerpoint/2010/main" val="84564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761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0" grpId="0" animBg="1"/>
      <p:bldP spid="5376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endParaRPr lang="en-US" altLang="en-US" sz="4000" smtClean="0"/>
          </a:p>
        </p:txBody>
      </p:sp>
      <p:sp>
        <p:nvSpPr>
          <p:cNvPr id="129027"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pic>
        <p:nvPicPr>
          <p:cNvPr id="129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05038"/>
            <a:ext cx="7262812"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9" name="Rectangle 8"/>
          <p:cNvSpPr>
            <a:spLocks noChangeArrowheads="1"/>
          </p:cNvSpPr>
          <p:nvPr/>
        </p:nvSpPr>
        <p:spPr bwMode="auto">
          <a:xfrm>
            <a:off x="1403350" y="2060575"/>
            <a:ext cx="288925" cy="288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1290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941888"/>
            <a:ext cx="19716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1"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
        <p:nvSpPr>
          <p:cNvPr id="129032" name="Text Box 11"/>
          <p:cNvSpPr txBox="1">
            <a:spLocks noChangeArrowheads="1"/>
          </p:cNvSpPr>
          <p:nvPr/>
        </p:nvSpPr>
        <p:spPr bwMode="auto">
          <a:xfrm>
            <a:off x="6227763" y="1052513"/>
            <a:ext cx="24479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pitchFamily="18" charset="0"/>
              </a:rPr>
              <a:t>FITC positive &amp; negative</a:t>
            </a:r>
          </a:p>
          <a:p>
            <a:pPr>
              <a:spcBef>
                <a:spcPct val="50000"/>
              </a:spcBef>
              <a:buClrTx/>
              <a:buSzTx/>
              <a:buFontTx/>
              <a:buNone/>
            </a:pPr>
            <a:r>
              <a:rPr lang="en-US" altLang="en-US" sz="1800">
                <a:latin typeface="Times" pitchFamily="18" charset="0"/>
              </a:rPr>
              <a:t>PE negative beads</a:t>
            </a:r>
            <a:endParaRPr lang="cs-CZ" altLang="en-US" sz="1800">
              <a:latin typeface="Times" pitchFamily="18" charset="0"/>
            </a:endParaRPr>
          </a:p>
        </p:txBody>
      </p:sp>
      <p:sp>
        <p:nvSpPr>
          <p:cNvPr id="540685" name="Text Box 13"/>
          <p:cNvSpPr txBox="1">
            <a:spLocks noChangeArrowheads="1"/>
          </p:cNvSpPr>
          <p:nvPr/>
        </p:nvSpPr>
        <p:spPr bwMode="auto">
          <a:xfrm>
            <a:off x="3563938" y="1628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b="1">
                <a:solidFill>
                  <a:srgbClr val="FF0000"/>
                </a:solidFill>
                <a:latin typeface="Comic Sans MS" pitchFamily="66" charset="0"/>
              </a:rPr>
              <a:t>NONE!</a:t>
            </a:r>
            <a:endParaRPr lang="cs-CZ" altLang="en-US" sz="1800" b="1">
              <a:solidFill>
                <a:srgbClr val="FF0000"/>
              </a:solidFill>
              <a:latin typeface="Comic Sans MS" pitchFamily="66" charset="0"/>
            </a:endParaRPr>
          </a:p>
        </p:txBody>
      </p:sp>
    </p:spTree>
    <p:extLst>
      <p:ext uri="{BB962C8B-B14F-4D97-AF65-F5344CB8AC3E}">
        <p14:creationId xmlns:p14="http://schemas.microsoft.com/office/powerpoint/2010/main" val="400037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173163" y="188913"/>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p>
        </p:txBody>
      </p:sp>
      <p:sp>
        <p:nvSpPr>
          <p:cNvPr id="130051" name="Rectangle 3"/>
          <p:cNvSpPr>
            <a:spLocks noGrp="1" noChangeArrowheads="1"/>
          </p:cNvSpPr>
          <p:nvPr>
            <p:ph type="body" idx="1"/>
          </p:nvPr>
        </p:nvSpPr>
        <p:spPr/>
        <p:txBody>
          <a:bodyPr/>
          <a:lstStyle/>
          <a:p>
            <a:pPr eaLnBrk="1" hangingPunct="1"/>
            <a:endParaRPr lang="en-US" altLang="en-US" smtClean="0"/>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49388"/>
            <a:ext cx="5462588"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058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187450" y="-26988"/>
            <a:ext cx="7772400" cy="1143001"/>
          </a:xfrm>
        </p:spPr>
        <p:txBody>
          <a:bodyPr/>
          <a:lstStyle/>
          <a:p>
            <a:pPr eaLnBrk="1" hangingPunct="1"/>
            <a:r>
              <a:rPr lang="cs-CZ" altLang="en-US" smtClean="0"/>
              <a:t>Nastavení kompenzací</a:t>
            </a:r>
          </a:p>
        </p:txBody>
      </p:sp>
      <p:grpSp>
        <p:nvGrpSpPr>
          <p:cNvPr id="582659" name="Group 3"/>
          <p:cNvGrpSpPr>
            <a:grpSpLocks/>
          </p:cNvGrpSpPr>
          <p:nvPr/>
        </p:nvGrpSpPr>
        <p:grpSpPr bwMode="auto">
          <a:xfrm>
            <a:off x="1187450" y="4005263"/>
            <a:ext cx="4495800" cy="2438400"/>
            <a:chOff x="1479" y="2304"/>
            <a:chExt cx="2832" cy="1536"/>
          </a:xfrm>
        </p:grpSpPr>
        <p:sp>
          <p:nvSpPr>
            <p:cNvPr id="131080" name="Rectangle 4"/>
            <p:cNvSpPr>
              <a:spLocks noChangeArrowheads="1"/>
            </p:cNvSpPr>
            <p:nvPr/>
          </p:nvSpPr>
          <p:spPr bwMode="auto">
            <a:xfrm>
              <a:off x="1479" y="2304"/>
              <a:ext cx="2832" cy="1536"/>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1310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 y="2380"/>
              <a:ext cx="1378"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2" name="Rectangle 6"/>
            <p:cNvSpPr>
              <a:spLocks noChangeArrowheads="1"/>
            </p:cNvSpPr>
            <p:nvPr/>
          </p:nvSpPr>
          <p:spPr bwMode="auto">
            <a:xfrm>
              <a:off x="2871" y="2536"/>
              <a:ext cx="1392" cy="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762000">
                <a:spcBef>
                  <a:spcPct val="20000"/>
                </a:spcBef>
                <a:buChar char="–"/>
                <a:defRPr sz="2800">
                  <a:solidFill>
                    <a:schemeClr val="tx1"/>
                  </a:solidFill>
                  <a:latin typeface="Arial" pitchFamily="34" charset="0"/>
                </a:defRPr>
              </a:lvl2pPr>
              <a:lvl3pPr marL="1143000" indent="-228600" defTabSz="762000">
                <a:spcBef>
                  <a:spcPct val="20000"/>
                </a:spcBef>
                <a:buChar char="•"/>
                <a:defRPr sz="2400">
                  <a:solidFill>
                    <a:schemeClr val="tx1"/>
                  </a:solidFill>
                  <a:latin typeface="Arial" pitchFamily="34" charset="0"/>
                </a:defRPr>
              </a:lvl3pPr>
              <a:lvl4pPr marL="1600200" indent="-228600" defTabSz="762000">
                <a:spcBef>
                  <a:spcPct val="20000"/>
                </a:spcBef>
                <a:buChar char="–"/>
                <a:defRPr sz="2000">
                  <a:solidFill>
                    <a:schemeClr val="tx1"/>
                  </a:solidFill>
                  <a:latin typeface="Arial" pitchFamily="34" charset="0"/>
                </a:defRPr>
              </a:lvl4pPr>
              <a:lvl5pPr marL="2057400" indent="-228600" defTabSz="76200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200" b="1">
                  <a:solidFill>
                    <a:schemeClr val="bg2"/>
                  </a:solidFill>
                  <a:latin typeface="Century Gothic" pitchFamily="34" charset="0"/>
                </a:rPr>
                <a:t>parametr - detektor amp.</a:t>
              </a:r>
            </a:p>
            <a:p>
              <a:pPr>
                <a:spcBef>
                  <a:spcPct val="0"/>
                </a:spcBef>
                <a:buClrTx/>
                <a:buSzTx/>
                <a:buFontTx/>
                <a:buNone/>
              </a:pPr>
              <a:r>
                <a:rPr lang="cs-CZ" altLang="en-US" sz="1200" b="1">
                  <a:solidFill>
                    <a:schemeClr val="bg2"/>
                  </a:solidFill>
                  <a:latin typeface="Century Gothic" pitchFamily="34" charset="0"/>
                </a:rPr>
                <a:t>FL1 - 544</a:t>
              </a:r>
            </a:p>
            <a:p>
              <a:pPr>
                <a:spcBef>
                  <a:spcPct val="0"/>
                </a:spcBef>
                <a:buClrTx/>
                <a:buSzTx/>
                <a:buFontTx/>
                <a:buNone/>
              </a:pPr>
              <a:r>
                <a:rPr lang="cs-CZ" altLang="en-US" sz="1200" b="1">
                  <a:solidFill>
                    <a:schemeClr val="bg2"/>
                  </a:solidFill>
                  <a:latin typeface="Century Gothic" pitchFamily="34" charset="0"/>
                </a:rPr>
                <a:t>FL2 - 434</a:t>
              </a:r>
            </a:p>
            <a:p>
              <a:pPr>
                <a:spcBef>
                  <a:spcPct val="0"/>
                </a:spcBef>
                <a:buClrTx/>
                <a:buSzTx/>
                <a:buFontTx/>
                <a:buNone/>
              </a:pPr>
              <a:r>
                <a:rPr lang="cs-CZ" altLang="en-US" sz="1200" b="1">
                  <a:solidFill>
                    <a:schemeClr val="bg2"/>
                  </a:solidFill>
                  <a:latin typeface="Century Gothic" pitchFamily="34" charset="0"/>
                </a:rPr>
                <a:t>kompenzace</a:t>
              </a:r>
            </a:p>
            <a:p>
              <a:pPr>
                <a:spcBef>
                  <a:spcPct val="0"/>
                </a:spcBef>
                <a:buClrTx/>
                <a:buSzTx/>
                <a:buFontTx/>
                <a:buNone/>
              </a:pPr>
              <a:r>
                <a:rPr lang="cs-CZ" altLang="en-US" sz="1200" b="1">
                  <a:solidFill>
                    <a:schemeClr val="bg2"/>
                  </a:solidFill>
                  <a:latin typeface="Century Gothic" pitchFamily="34" charset="0"/>
                </a:rPr>
                <a:t>FL1 - 1.1%FL2 </a:t>
              </a:r>
            </a:p>
            <a:p>
              <a:pPr>
                <a:spcBef>
                  <a:spcPct val="0"/>
                </a:spcBef>
                <a:buClrTx/>
                <a:buSzTx/>
                <a:buFontTx/>
                <a:buNone/>
              </a:pPr>
              <a:r>
                <a:rPr lang="cs-CZ" altLang="en-US" sz="1200" b="1">
                  <a:solidFill>
                    <a:schemeClr val="bg2"/>
                  </a:solidFill>
                  <a:latin typeface="Century Gothic" pitchFamily="34" charset="0"/>
                </a:rPr>
                <a:t>FL2 - 17.5%FL1 </a:t>
              </a:r>
              <a:endParaRPr lang="cs-CZ" altLang="en-US" sz="1200" b="1">
                <a:solidFill>
                  <a:schemeClr val="bg2"/>
                </a:solidFill>
                <a:latin typeface="Century Gothic CE" charset="-18"/>
              </a:endParaRPr>
            </a:p>
          </p:txBody>
        </p:sp>
      </p:grpSp>
      <p:pic>
        <p:nvPicPr>
          <p:cNvPr id="1310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441450"/>
            <a:ext cx="4105275" cy="177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628775"/>
            <a:ext cx="3995737" cy="166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8" name="Text Box 9"/>
          <p:cNvSpPr txBox="1">
            <a:spLocks noChangeArrowheads="1"/>
          </p:cNvSpPr>
          <p:nvPr/>
        </p:nvSpPr>
        <p:spPr bwMode="auto">
          <a:xfrm>
            <a:off x="1136650" y="979488"/>
            <a:ext cx="6667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SzPct val="140000"/>
              <a:buFont typeface="Wingdings" pitchFamily="2" charset="2"/>
              <a:buChar char="§"/>
            </a:pPr>
            <a:r>
              <a:rPr lang="cs-CZ" altLang="en-US" sz="1800"/>
              <a:t> značené mikročástice – pro běžně konjugované fluorochromy</a:t>
            </a:r>
          </a:p>
        </p:txBody>
      </p:sp>
      <p:sp>
        <p:nvSpPr>
          <p:cNvPr id="582666" name="Text Box 10"/>
          <p:cNvSpPr txBox="1">
            <a:spLocks noChangeArrowheads="1"/>
          </p:cNvSpPr>
          <p:nvPr/>
        </p:nvSpPr>
        <p:spPr bwMode="auto">
          <a:xfrm>
            <a:off x="1136650" y="3429000"/>
            <a:ext cx="4076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SzPct val="140000"/>
              <a:buFont typeface="Wingdings" pitchFamily="2" charset="2"/>
              <a:buChar char="§"/>
            </a:pPr>
            <a:r>
              <a:rPr lang="cs-CZ" altLang="en-US" sz="1800"/>
              <a:t> značené buňky – pro vitální značení</a:t>
            </a:r>
          </a:p>
        </p:txBody>
      </p:sp>
    </p:spTree>
    <p:extLst>
      <p:ext uri="{BB962C8B-B14F-4D97-AF65-F5344CB8AC3E}">
        <p14:creationId xmlns:p14="http://schemas.microsoft.com/office/powerpoint/2010/main" val="3919075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2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449388" y="687388"/>
            <a:ext cx="71151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3200">
                <a:latin typeface="Arial Black" pitchFamily="34" charset="0"/>
              </a:rPr>
              <a:t>Effects of Changing PMT Values</a:t>
            </a:r>
          </a:p>
        </p:txBody>
      </p:sp>
      <p:grpSp>
        <p:nvGrpSpPr>
          <p:cNvPr id="132099" name="Group 12"/>
          <p:cNvGrpSpPr>
            <a:grpSpLocks/>
          </p:cNvGrpSpPr>
          <p:nvPr/>
        </p:nvGrpSpPr>
        <p:grpSpPr bwMode="auto">
          <a:xfrm>
            <a:off x="1138238" y="1511300"/>
            <a:ext cx="7142162" cy="5129213"/>
            <a:chOff x="670" y="952"/>
            <a:chExt cx="5061" cy="3231"/>
          </a:xfrm>
        </p:grpSpPr>
        <p:sp>
          <p:nvSpPr>
            <p:cNvPr id="132100" name="Text Box 3"/>
            <p:cNvSpPr txBox="1">
              <a:spLocks noChangeArrowheads="1"/>
            </p:cNvSpPr>
            <p:nvPr/>
          </p:nvSpPr>
          <p:spPr bwMode="auto">
            <a:xfrm>
              <a:off x="3150" y="2680"/>
              <a:ext cx="211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FITC Voltage Increased by 5 V</a:t>
              </a:r>
            </a:p>
          </p:txBody>
        </p:sp>
        <p:sp>
          <p:nvSpPr>
            <p:cNvPr id="132101" name="Text Box 4"/>
            <p:cNvSpPr txBox="1">
              <a:spLocks noChangeArrowheads="1"/>
            </p:cNvSpPr>
            <p:nvPr/>
          </p:nvSpPr>
          <p:spPr bwMode="auto">
            <a:xfrm>
              <a:off x="3147" y="952"/>
              <a:ext cx="217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FITC Voltage Decreased by 5 V</a:t>
              </a:r>
            </a:p>
          </p:txBody>
        </p:sp>
        <p:sp>
          <p:nvSpPr>
            <p:cNvPr id="132102" name="Text Box 5"/>
            <p:cNvSpPr txBox="1">
              <a:spLocks noChangeArrowheads="1"/>
            </p:cNvSpPr>
            <p:nvPr/>
          </p:nvSpPr>
          <p:spPr bwMode="auto">
            <a:xfrm>
              <a:off x="670" y="966"/>
              <a:ext cx="15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Correct Compensation</a:t>
              </a:r>
            </a:p>
          </p:txBody>
        </p:sp>
        <p:pic>
          <p:nvPicPr>
            <p:cNvPr id="132103" name="Picture 6" descr="correct comp slid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 y="1281"/>
              <a:ext cx="1644"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7" descr="increase PM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 y="2974"/>
              <a:ext cx="131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8" descr="increase PM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 y="2974"/>
              <a:ext cx="101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9" descr="decrease PM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 y="1244"/>
              <a:ext cx="131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0" descr="decrease PM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 y="1244"/>
              <a:ext cx="101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10674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ChangeArrowheads="1"/>
          </p:cNvSpPr>
          <p:nvPr/>
        </p:nvSpPr>
        <p:spPr bwMode="auto">
          <a:xfrm>
            <a:off x="773113" y="542925"/>
            <a:ext cx="8416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de-DE" altLang="en-US" sz="4400">
                <a:solidFill>
                  <a:schemeClr val="tx2"/>
                </a:solidFill>
                <a:latin typeface="Times New Roman" pitchFamily="18" charset="0"/>
              </a:rPr>
              <a:t>Which marker for compensation?</a:t>
            </a:r>
            <a:endParaRPr lang="en-GB" altLang="en-US" sz="4400">
              <a:solidFill>
                <a:schemeClr val="tx2"/>
              </a:solidFill>
              <a:latin typeface="Times New Roman" pitchFamily="18" charset="0"/>
            </a:endParaRPr>
          </a:p>
        </p:txBody>
      </p:sp>
      <p:pic>
        <p:nvPicPr>
          <p:cNvPr id="1331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8" y="1633538"/>
            <a:ext cx="911860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4" name="Text Box 6"/>
          <p:cNvSpPr txBox="1">
            <a:spLocks noChangeArrowheads="1"/>
          </p:cNvSpPr>
          <p:nvPr/>
        </p:nvSpPr>
        <p:spPr bwMode="auto">
          <a:xfrm>
            <a:off x="1165225" y="5545138"/>
            <a:ext cx="8089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330066"/>
                </a:solidFill>
              </a:rPr>
              <a:t>Small errors in compensation of a dim control (A) can result in large compensation errors with bright reagents (B &amp; C). </a:t>
            </a:r>
          </a:p>
          <a:p>
            <a:pPr>
              <a:spcBef>
                <a:spcPct val="0"/>
              </a:spcBef>
              <a:buClrTx/>
              <a:buSzTx/>
              <a:buFontTx/>
              <a:buNone/>
            </a:pPr>
            <a:r>
              <a:rPr lang="en-US" altLang="en-US" sz="1800" b="1">
                <a:solidFill>
                  <a:srgbClr val="FF3300"/>
                </a:solidFill>
              </a:rPr>
              <a:t>Use bright markers to setup proper compensation</a:t>
            </a:r>
            <a:r>
              <a:rPr lang="en-US" altLang="en-US" sz="1800" b="1">
                <a:solidFill>
                  <a:schemeClr val="accent2"/>
                </a:solidFill>
              </a:rPr>
              <a:t>.</a:t>
            </a:r>
          </a:p>
        </p:txBody>
      </p:sp>
    </p:spTree>
    <p:extLst>
      <p:ext uri="{BB962C8B-B14F-4D97-AF65-F5344CB8AC3E}">
        <p14:creationId xmlns:p14="http://schemas.microsoft.com/office/powerpoint/2010/main" val="11515218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331913" y="304800"/>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BD Comp Beads</a:t>
            </a:r>
          </a:p>
        </p:txBody>
      </p:sp>
      <p:pic>
        <p:nvPicPr>
          <p:cNvPr id="134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33488"/>
            <a:ext cx="389255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8" name="Rectangle 4"/>
          <p:cNvSpPr>
            <a:spLocks noChangeArrowheads="1"/>
          </p:cNvSpPr>
          <p:nvPr/>
        </p:nvSpPr>
        <p:spPr bwMode="auto">
          <a:xfrm>
            <a:off x="4921250" y="2024063"/>
            <a:ext cx="40624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nSpc>
                <a:spcPct val="90000"/>
              </a:lnSpc>
            </a:pPr>
            <a:r>
              <a:rPr lang="fr-FR" altLang="en-US" sz="2400"/>
              <a:t>Always positive</a:t>
            </a:r>
          </a:p>
          <a:p>
            <a:pPr>
              <a:lnSpc>
                <a:spcPct val="90000"/>
              </a:lnSpc>
              <a:buFontTx/>
              <a:buNone/>
            </a:pPr>
            <a:endParaRPr lang="fr-FR" altLang="en-US" sz="2400"/>
          </a:p>
          <a:p>
            <a:pPr>
              <a:lnSpc>
                <a:spcPct val="90000"/>
              </a:lnSpc>
            </a:pPr>
            <a:r>
              <a:rPr lang="fr-FR" altLang="en-US" sz="2400"/>
              <a:t>Bright staining</a:t>
            </a:r>
          </a:p>
          <a:p>
            <a:pPr lvl="1">
              <a:lnSpc>
                <a:spcPct val="90000"/>
              </a:lnSpc>
              <a:buFontTx/>
              <a:buNone/>
            </a:pPr>
            <a:endParaRPr lang="fr-FR" altLang="en-US"/>
          </a:p>
          <a:p>
            <a:pPr>
              <a:lnSpc>
                <a:spcPct val="90000"/>
              </a:lnSpc>
            </a:pPr>
            <a:r>
              <a:rPr lang="fr-FR" altLang="en-US" sz="2400"/>
              <a:t>Save sample (HIV patients) </a:t>
            </a:r>
          </a:p>
          <a:p>
            <a:pPr>
              <a:lnSpc>
                <a:spcPct val="90000"/>
              </a:lnSpc>
              <a:buFontTx/>
              <a:buNone/>
            </a:pPr>
            <a:endParaRPr lang="fr-FR" altLang="en-US" sz="2400"/>
          </a:p>
          <a:p>
            <a:pPr>
              <a:lnSpc>
                <a:spcPct val="90000"/>
              </a:lnSpc>
            </a:pPr>
            <a:r>
              <a:rPr lang="fr-FR" altLang="en-US" sz="2400"/>
              <a:t>Use the same antibody for compensation and the real experiment </a:t>
            </a:r>
            <a:endParaRPr lang="en-US" altLang="en-US" sz="2400"/>
          </a:p>
        </p:txBody>
      </p:sp>
    </p:spTree>
    <p:extLst>
      <p:ext uri="{BB962C8B-B14F-4D97-AF65-F5344CB8AC3E}">
        <p14:creationId xmlns:p14="http://schemas.microsoft.com/office/powerpoint/2010/main" val="38820300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09600" y="0"/>
            <a:ext cx="7481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BD Comp Beads</a:t>
            </a:r>
          </a:p>
        </p:txBody>
      </p:sp>
      <p:grpSp>
        <p:nvGrpSpPr>
          <p:cNvPr id="135171" name="Group 9"/>
          <p:cNvGrpSpPr>
            <a:grpSpLocks/>
          </p:cNvGrpSpPr>
          <p:nvPr/>
        </p:nvGrpSpPr>
        <p:grpSpPr bwMode="auto">
          <a:xfrm>
            <a:off x="1017588" y="990600"/>
            <a:ext cx="7685087" cy="5867400"/>
            <a:chOff x="300" y="624"/>
            <a:chExt cx="5446" cy="3696"/>
          </a:xfrm>
        </p:grpSpPr>
        <p:pic>
          <p:nvPicPr>
            <p:cNvPr id="135172" name="Picture 4" descr="DOTPLOT_11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 y="624"/>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descr="DOTPLOT_11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 y="624"/>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6" descr="DOTPLOT_11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 y="652"/>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descr="DOTPLOT_11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 y="2496"/>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8" descr="DOTPLOT_115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 y="2520"/>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229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Blue tissue paper"/>
          <p:cNvSpPr>
            <a:spLocks noChangeArrowheads="1"/>
          </p:cNvSpPr>
          <p:nvPr/>
        </p:nvSpPr>
        <p:spPr bwMode="auto">
          <a:xfrm>
            <a:off x="4643438" y="3573463"/>
            <a:ext cx="360362" cy="431800"/>
          </a:xfrm>
          <a:prstGeom prst="roundRect">
            <a:avLst>
              <a:gd name="adj" fmla="val 35241"/>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47" name="Oval 3"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48"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0" name="Oval 6"/>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1" name="Oval 7"/>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2" name="Oval 8"/>
          <p:cNvSpPr>
            <a:spLocks noChangeArrowheads="1"/>
          </p:cNvSpPr>
          <p:nvPr/>
        </p:nvSpPr>
        <p:spPr bwMode="auto">
          <a:xfrm>
            <a:off x="4787900" y="573405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3"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Oval 11"/>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6"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8" name="Text Box 14"/>
          <p:cNvSpPr txBox="1">
            <a:spLocks noChangeArrowheads="1"/>
          </p:cNvSpPr>
          <p:nvPr/>
        </p:nvSpPr>
        <p:spPr bwMode="auto">
          <a:xfrm>
            <a:off x="7793038" y="711200"/>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59"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60"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61" name="Text Box 17"/>
          <p:cNvSpPr txBox="1">
            <a:spLocks noChangeArrowheads="1"/>
          </p:cNvSpPr>
          <p:nvPr/>
        </p:nvSpPr>
        <p:spPr bwMode="auto">
          <a:xfrm>
            <a:off x="5003800" y="5589588"/>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1762" name="Oval 18"/>
          <p:cNvSpPr>
            <a:spLocks noChangeArrowheads="1"/>
          </p:cNvSpPr>
          <p:nvPr/>
        </p:nvSpPr>
        <p:spPr bwMode="auto">
          <a:xfrm>
            <a:off x="4787900" y="3789363"/>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3" name="AutoShape 19"/>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4" name="AutoShape 20"/>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5" name="Text Box 21"/>
          <p:cNvSpPr txBox="1">
            <a:spLocks noChangeArrowheads="1"/>
          </p:cNvSpPr>
          <p:nvPr/>
        </p:nvSpPr>
        <p:spPr bwMode="auto">
          <a:xfrm>
            <a:off x="4067175" y="5589588"/>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1766" name="Oval 22"/>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1138727320"/>
      </p:ext>
    </p:extLst>
  </p:cSld>
  <p:clrMapOvr>
    <a:masterClrMapping/>
  </p:clrMapOvr>
  <p:transition advTm="1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7"/>
          <p:cNvSpPr txBox="1">
            <a:spLocks noChangeArrowheads="1"/>
          </p:cNvSpPr>
          <p:nvPr/>
        </p:nvSpPr>
        <p:spPr bwMode="auto">
          <a:xfrm>
            <a:off x="1576388" y="1316038"/>
            <a:ext cx="69818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endParaRPr kumimoji="0" lang="en-US" altLang="en-US" sz="2000" b="1">
              <a:solidFill>
                <a:srgbClr val="000000"/>
              </a:solidFill>
            </a:endParaRPr>
          </a:p>
          <a:p>
            <a:pPr>
              <a:spcBef>
                <a:spcPct val="50000"/>
              </a:spcBef>
              <a:buClrTx/>
              <a:buFontTx/>
              <a:buNone/>
            </a:pPr>
            <a:r>
              <a:rPr kumimoji="0" lang="en-US" altLang="en-US" sz="2000"/>
              <a:t>PBMC were stained as shown in a </a:t>
            </a:r>
            <a:r>
              <a:rPr kumimoji="0" lang="cs-CZ" altLang="en-US" sz="2000"/>
              <a:t>3</a:t>
            </a:r>
            <a:r>
              <a:rPr kumimoji="0" lang="en-US" altLang="en-US" sz="2000"/>
              <a:t>-color experiment.  Compensation was properly set for all spillovers</a:t>
            </a:r>
          </a:p>
        </p:txBody>
      </p:sp>
      <p:sp>
        <p:nvSpPr>
          <p:cNvPr id="136195" name="Text Box 8"/>
          <p:cNvSpPr txBox="1">
            <a:spLocks noChangeArrowheads="1"/>
          </p:cNvSpPr>
          <p:nvPr/>
        </p:nvSpPr>
        <p:spPr bwMode="auto">
          <a:xfrm>
            <a:off x="1009650" y="6583363"/>
            <a:ext cx="19065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kumimoji="0" lang="en-US" altLang="en-US" sz="1200"/>
              <a:t>Courtesy Mario Roederer</a:t>
            </a:r>
          </a:p>
        </p:txBody>
      </p:sp>
      <p:sp>
        <p:nvSpPr>
          <p:cNvPr id="136196" name="Rectangle 9"/>
          <p:cNvSpPr>
            <a:spLocks noChangeArrowheads="1"/>
          </p:cNvSpPr>
          <p:nvPr/>
        </p:nvSpPr>
        <p:spPr bwMode="auto">
          <a:xfrm>
            <a:off x="2332038" y="1000125"/>
            <a:ext cx="5715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eaLnBrk="1" hangingPunct="1">
              <a:spcBef>
                <a:spcPct val="0"/>
              </a:spcBef>
              <a:buClrTx/>
              <a:buFontTx/>
              <a:buNone/>
            </a:pPr>
            <a:r>
              <a:rPr kumimoji="0" lang="en-US" altLang="en-US" sz="3200">
                <a:solidFill>
                  <a:srgbClr val="FF171C"/>
                </a:solidFill>
                <a:latin typeface="Arial Black" pitchFamily="34" charset="0"/>
              </a:rPr>
              <a:t>F</a:t>
            </a:r>
            <a:r>
              <a:rPr kumimoji="0" lang="en-US" altLang="en-US" sz="3200">
                <a:latin typeface="Arial Black" pitchFamily="34" charset="0"/>
              </a:rPr>
              <a:t>luorescence</a:t>
            </a:r>
            <a:r>
              <a:rPr kumimoji="0" lang="en-US" altLang="en-US" sz="3200">
                <a:solidFill>
                  <a:srgbClr val="000000"/>
                </a:solidFill>
                <a:latin typeface="Arial Black" pitchFamily="34" charset="0"/>
              </a:rPr>
              <a:t> </a:t>
            </a:r>
            <a:r>
              <a:rPr kumimoji="0" lang="en-US" altLang="en-US" sz="3200">
                <a:solidFill>
                  <a:srgbClr val="FF171C"/>
                </a:solidFill>
                <a:latin typeface="Arial Black" pitchFamily="34" charset="0"/>
              </a:rPr>
              <a:t>M</a:t>
            </a:r>
            <a:r>
              <a:rPr kumimoji="0" lang="en-US" altLang="en-US" sz="3200">
                <a:latin typeface="Arial Black" pitchFamily="34" charset="0"/>
              </a:rPr>
              <a:t>inus</a:t>
            </a:r>
            <a:r>
              <a:rPr kumimoji="0" lang="en-US" altLang="en-US" sz="3200">
                <a:solidFill>
                  <a:srgbClr val="000000"/>
                </a:solidFill>
                <a:latin typeface="Arial Black" pitchFamily="34" charset="0"/>
              </a:rPr>
              <a:t> </a:t>
            </a:r>
            <a:r>
              <a:rPr kumimoji="0" lang="en-US" altLang="en-US" sz="3200">
                <a:solidFill>
                  <a:srgbClr val="FF171C"/>
                </a:solidFill>
                <a:latin typeface="Arial Black" pitchFamily="34" charset="0"/>
              </a:rPr>
              <a:t>O</a:t>
            </a:r>
            <a:r>
              <a:rPr kumimoji="0" lang="en-US" altLang="en-US" sz="3200">
                <a:latin typeface="Arial Black" pitchFamily="34" charset="0"/>
              </a:rPr>
              <a:t>ne</a:t>
            </a:r>
          </a:p>
        </p:txBody>
      </p:sp>
      <p:pic>
        <p:nvPicPr>
          <p:cNvPr id="136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636838"/>
            <a:ext cx="7113587"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905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Nadpis 1"/>
          <p:cNvSpPr>
            <a:spLocks noGrp="1"/>
          </p:cNvSpPr>
          <p:nvPr>
            <p:ph type="title"/>
          </p:nvPr>
        </p:nvSpPr>
        <p:spPr/>
        <p:txBody>
          <a:bodyPr/>
          <a:lstStyle/>
          <a:p>
            <a:r>
              <a:rPr lang="cs-CZ" altLang="en-US" smtClean="0"/>
              <a:t>Tandemové značky</a:t>
            </a:r>
            <a:endParaRPr lang="en-US" altLang="en-US" smtClean="0"/>
          </a:p>
        </p:txBody>
      </p:sp>
      <p:pic>
        <p:nvPicPr>
          <p:cNvPr id="137219" name="Picture 2" descr="http://www.abcam.com/ps/CMS/Images/Tandem-Dye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581150"/>
            <a:ext cx="6480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64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p:cNvSpPr>
            <a:spLocks noGrp="1"/>
          </p:cNvSpPr>
          <p:nvPr>
            <p:ph type="title"/>
          </p:nvPr>
        </p:nvSpPr>
        <p:spPr/>
        <p:txBody>
          <a:bodyPr/>
          <a:lstStyle/>
          <a:p>
            <a:r>
              <a:rPr lang="cs-CZ" altLang="en-US" smtClean="0"/>
              <a:t>Tandemové značky - příklad</a:t>
            </a:r>
            <a:endParaRPr lang="en-US" altLang="en-US" smtClean="0"/>
          </a:p>
        </p:txBody>
      </p:sp>
      <p:pic>
        <p:nvPicPr>
          <p:cNvPr id="296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292600"/>
            <a:ext cx="770572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2060575"/>
            <a:ext cx="7666037"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2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211263" y="530225"/>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Tandems are light sensitive</a:t>
            </a:r>
          </a:p>
        </p:txBody>
      </p:sp>
      <p:grpSp>
        <p:nvGrpSpPr>
          <p:cNvPr id="139267" name="Group 135"/>
          <p:cNvGrpSpPr>
            <a:grpSpLocks/>
          </p:cNvGrpSpPr>
          <p:nvPr/>
        </p:nvGrpSpPr>
        <p:grpSpPr bwMode="auto">
          <a:xfrm>
            <a:off x="1493838" y="1576388"/>
            <a:ext cx="6264275" cy="5005387"/>
            <a:chOff x="821" y="975"/>
            <a:chExt cx="4439" cy="3153"/>
          </a:xfrm>
        </p:grpSpPr>
        <p:sp>
          <p:nvSpPr>
            <p:cNvPr id="139268" name="Text Box 3"/>
            <p:cNvSpPr txBox="1">
              <a:spLocks noChangeArrowheads="1"/>
            </p:cNvSpPr>
            <p:nvPr/>
          </p:nvSpPr>
          <p:spPr bwMode="auto">
            <a:xfrm>
              <a:off x="4075" y="1727"/>
              <a:ext cx="9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r>
                <a:rPr kumimoji="0" lang="en-US" altLang="en-US" sz="2400" b="1"/>
                <a:t>0 hours</a:t>
              </a:r>
            </a:p>
          </p:txBody>
        </p:sp>
        <p:sp>
          <p:nvSpPr>
            <p:cNvPr id="139269" name="Rectangle 4"/>
            <p:cNvSpPr>
              <a:spLocks noChangeArrowheads="1"/>
            </p:cNvSpPr>
            <p:nvPr/>
          </p:nvSpPr>
          <p:spPr bwMode="auto">
            <a:xfrm>
              <a:off x="4044" y="2579"/>
              <a:ext cx="10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t>2 hours</a:t>
              </a:r>
            </a:p>
          </p:txBody>
        </p:sp>
        <p:sp>
          <p:nvSpPr>
            <p:cNvPr id="139270" name="Rectangle 5"/>
            <p:cNvSpPr>
              <a:spLocks noChangeArrowheads="1"/>
            </p:cNvSpPr>
            <p:nvPr/>
          </p:nvSpPr>
          <p:spPr bwMode="auto">
            <a:xfrm>
              <a:off x="3879" y="3567"/>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t>22.5 hours</a:t>
              </a:r>
            </a:p>
          </p:txBody>
        </p:sp>
        <p:sp>
          <p:nvSpPr>
            <p:cNvPr id="139271" name="Text Box 6"/>
            <p:cNvSpPr txBox="1">
              <a:spLocks noChangeArrowheads="1"/>
            </p:cNvSpPr>
            <p:nvPr/>
          </p:nvSpPr>
          <p:spPr bwMode="auto">
            <a:xfrm>
              <a:off x="821" y="2472"/>
              <a:ext cx="65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a:t>
              </a:r>
            </a:p>
            <a:p>
              <a:pPr algn="ctr">
                <a:spcBef>
                  <a:spcPct val="0"/>
                </a:spcBef>
                <a:buClrTx/>
                <a:buFontTx/>
                <a:buNone/>
              </a:pPr>
              <a:r>
                <a:rPr kumimoji="0" lang="en-US" altLang="en-US" sz="2400" b="1">
                  <a:latin typeface="Helvetica" pitchFamily="34" charset="0"/>
                </a:rPr>
                <a:t>(FL2)</a:t>
              </a:r>
            </a:p>
          </p:txBody>
        </p:sp>
        <p:grpSp>
          <p:nvGrpSpPr>
            <p:cNvPr id="139272" name="Group 7"/>
            <p:cNvGrpSpPr>
              <a:grpSpLocks/>
            </p:cNvGrpSpPr>
            <p:nvPr/>
          </p:nvGrpSpPr>
          <p:grpSpPr bwMode="auto">
            <a:xfrm>
              <a:off x="1483" y="1437"/>
              <a:ext cx="2294" cy="2691"/>
              <a:chOff x="1121" y="775"/>
              <a:chExt cx="2595" cy="3499"/>
            </a:xfrm>
          </p:grpSpPr>
          <p:pic>
            <p:nvPicPr>
              <p:cNvPr id="13927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 y="789"/>
                <a:ext cx="1190" cy="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 y="1935"/>
                <a:ext cx="1224"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 y="3063"/>
                <a:ext cx="1228"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 y="776"/>
                <a:ext cx="1233" cy="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282" name="Group 12"/>
              <p:cNvGrpSpPr>
                <a:grpSpLocks/>
              </p:cNvGrpSpPr>
              <p:nvPr/>
            </p:nvGrpSpPr>
            <p:grpSpPr bwMode="auto">
              <a:xfrm>
                <a:off x="1129" y="786"/>
                <a:ext cx="64" cy="1135"/>
                <a:chOff x="1472" y="452"/>
                <a:chExt cx="69" cy="1282"/>
              </a:xfrm>
            </p:grpSpPr>
            <p:sp>
              <p:nvSpPr>
                <p:cNvPr id="139379" name="Line 13"/>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0" name="Line 14"/>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1" name="Line 15"/>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2" name="Line 16"/>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3" name="Line 17"/>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4" name="Line 18"/>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5" name="Line 19"/>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6" name="Line 20"/>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7" name="Line 21"/>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8" name="Line 22"/>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9" name="Line 23"/>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0" name="Line 24"/>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1" name="Line 25"/>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2" name="Line 26"/>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3" name="Line 27"/>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4" name="Line 28"/>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5" name="Line 29"/>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6" name="Line 30"/>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7" name="Line 31"/>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8" name="Line 32"/>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9" name="Line 33"/>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83" name="Line 34"/>
              <p:cNvSpPr>
                <a:spLocks noChangeShapeType="1"/>
              </p:cNvSpPr>
              <p:nvPr/>
            </p:nvSpPr>
            <p:spPr bwMode="auto">
              <a:xfrm>
                <a:off x="1200" y="1921"/>
                <a:ext cx="250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Line 35"/>
              <p:cNvSpPr>
                <a:spLocks noChangeShapeType="1"/>
              </p:cNvSpPr>
              <p:nvPr/>
            </p:nvSpPr>
            <p:spPr bwMode="auto">
              <a:xfrm rot="-5400000">
                <a:off x="757" y="2472"/>
                <a:ext cx="3393"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5" name="Group 36"/>
              <p:cNvGrpSpPr>
                <a:grpSpLocks/>
              </p:cNvGrpSpPr>
              <p:nvPr/>
            </p:nvGrpSpPr>
            <p:grpSpPr bwMode="auto">
              <a:xfrm>
                <a:off x="1129" y="1922"/>
                <a:ext cx="64" cy="1135"/>
                <a:chOff x="1472" y="452"/>
                <a:chExt cx="69" cy="1282"/>
              </a:xfrm>
            </p:grpSpPr>
            <p:sp>
              <p:nvSpPr>
                <p:cNvPr id="139358" name="Line 37"/>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9" name="Line 38"/>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0" name="Line 39"/>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1" name="Line 40"/>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2" name="Line 41"/>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3" name="Line 42"/>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4" name="Line 43"/>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5" name="Line 44"/>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6" name="Line 45"/>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7" name="Line 46"/>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8" name="Line 47"/>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9" name="Line 48"/>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0" name="Line 49"/>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1" name="Line 50"/>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2" name="Line 51"/>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3" name="Line 52"/>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4" name="Line 53"/>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5" name="Line 54"/>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6" name="Line 55"/>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7" name="Line 56"/>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8" name="Line 57"/>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286" name="Group 58"/>
              <p:cNvGrpSpPr>
                <a:grpSpLocks/>
              </p:cNvGrpSpPr>
              <p:nvPr/>
            </p:nvGrpSpPr>
            <p:grpSpPr bwMode="auto">
              <a:xfrm>
                <a:off x="1201" y="4194"/>
                <a:ext cx="2515" cy="80"/>
                <a:chOff x="1201" y="3202"/>
                <a:chExt cx="2515" cy="80"/>
              </a:xfrm>
            </p:grpSpPr>
            <p:sp>
              <p:nvSpPr>
                <p:cNvPr id="139316" name="Line 59"/>
                <p:cNvSpPr>
                  <a:spLocks noChangeShapeType="1"/>
                </p:cNvSpPr>
                <p:nvPr/>
              </p:nvSpPr>
              <p:spPr bwMode="auto">
                <a:xfrm>
                  <a:off x="255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7" name="Line 60"/>
                <p:cNvSpPr>
                  <a:spLocks noChangeShapeType="1"/>
                </p:cNvSpPr>
                <p:nvPr/>
              </p:nvSpPr>
              <p:spPr bwMode="auto">
                <a:xfrm>
                  <a:off x="2637"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8" name="Line 61"/>
                <p:cNvSpPr>
                  <a:spLocks noChangeShapeType="1"/>
                </p:cNvSpPr>
                <p:nvPr/>
              </p:nvSpPr>
              <p:spPr bwMode="auto">
                <a:xfrm>
                  <a:off x="2700"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9" name="Line 62"/>
                <p:cNvSpPr>
                  <a:spLocks noChangeShapeType="1"/>
                </p:cNvSpPr>
                <p:nvPr/>
              </p:nvSpPr>
              <p:spPr bwMode="auto">
                <a:xfrm>
                  <a:off x="273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0" name="Line 63"/>
                <p:cNvSpPr>
                  <a:spLocks noChangeShapeType="1"/>
                </p:cNvSpPr>
                <p:nvPr/>
              </p:nvSpPr>
              <p:spPr bwMode="auto">
                <a:xfrm>
                  <a:off x="2764"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1" name="Line 64"/>
                <p:cNvSpPr>
                  <a:spLocks noChangeShapeType="1"/>
                </p:cNvSpPr>
                <p:nvPr/>
              </p:nvSpPr>
              <p:spPr bwMode="auto">
                <a:xfrm>
                  <a:off x="2864"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2" name="Line 65"/>
                <p:cNvSpPr>
                  <a:spLocks noChangeShapeType="1"/>
                </p:cNvSpPr>
                <p:nvPr/>
              </p:nvSpPr>
              <p:spPr bwMode="auto">
                <a:xfrm>
                  <a:off x="2949"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3" name="Line 66"/>
                <p:cNvSpPr>
                  <a:spLocks noChangeShapeType="1"/>
                </p:cNvSpPr>
                <p:nvPr/>
              </p:nvSpPr>
              <p:spPr bwMode="auto">
                <a:xfrm>
                  <a:off x="300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4" name="Line 67"/>
                <p:cNvSpPr>
                  <a:spLocks noChangeShapeType="1"/>
                </p:cNvSpPr>
                <p:nvPr/>
              </p:nvSpPr>
              <p:spPr bwMode="auto">
                <a:xfrm>
                  <a:off x="3048"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5" name="Line 68"/>
                <p:cNvSpPr>
                  <a:spLocks noChangeShapeType="1"/>
                </p:cNvSpPr>
                <p:nvPr/>
              </p:nvSpPr>
              <p:spPr bwMode="auto">
                <a:xfrm>
                  <a:off x="3077"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6" name="Line 69"/>
                <p:cNvSpPr>
                  <a:spLocks noChangeShapeType="1"/>
                </p:cNvSpPr>
                <p:nvPr/>
              </p:nvSpPr>
              <p:spPr bwMode="auto">
                <a:xfrm>
                  <a:off x="317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7" name="Line 70"/>
                <p:cNvSpPr>
                  <a:spLocks noChangeShapeType="1"/>
                </p:cNvSpPr>
                <p:nvPr/>
              </p:nvSpPr>
              <p:spPr bwMode="auto">
                <a:xfrm>
                  <a:off x="326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8" name="Line 71"/>
                <p:cNvSpPr>
                  <a:spLocks noChangeShapeType="1"/>
                </p:cNvSpPr>
                <p:nvPr/>
              </p:nvSpPr>
              <p:spPr bwMode="auto">
                <a:xfrm>
                  <a:off x="3318"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9" name="Line 72"/>
                <p:cNvSpPr>
                  <a:spLocks noChangeShapeType="1"/>
                </p:cNvSpPr>
                <p:nvPr/>
              </p:nvSpPr>
              <p:spPr bwMode="auto">
                <a:xfrm>
                  <a:off x="336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0" name="Line 73"/>
                <p:cNvSpPr>
                  <a:spLocks noChangeShapeType="1"/>
                </p:cNvSpPr>
                <p:nvPr/>
              </p:nvSpPr>
              <p:spPr bwMode="auto">
                <a:xfrm>
                  <a:off x="3389"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1" name="Line 74"/>
                <p:cNvSpPr>
                  <a:spLocks noChangeShapeType="1"/>
                </p:cNvSpPr>
                <p:nvPr/>
              </p:nvSpPr>
              <p:spPr bwMode="auto">
                <a:xfrm>
                  <a:off x="3489"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2" name="Line 75"/>
                <p:cNvSpPr>
                  <a:spLocks noChangeShapeType="1"/>
                </p:cNvSpPr>
                <p:nvPr/>
              </p:nvSpPr>
              <p:spPr bwMode="auto">
                <a:xfrm>
                  <a:off x="3574"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3" name="Line 76"/>
                <p:cNvSpPr>
                  <a:spLocks noChangeShapeType="1"/>
                </p:cNvSpPr>
                <p:nvPr/>
              </p:nvSpPr>
              <p:spPr bwMode="auto">
                <a:xfrm>
                  <a:off x="3630"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4" name="Line 77"/>
                <p:cNvSpPr>
                  <a:spLocks noChangeShapeType="1"/>
                </p:cNvSpPr>
                <p:nvPr/>
              </p:nvSpPr>
              <p:spPr bwMode="auto">
                <a:xfrm>
                  <a:off x="3673"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5" name="Line 78"/>
                <p:cNvSpPr>
                  <a:spLocks noChangeShapeType="1"/>
                </p:cNvSpPr>
                <p:nvPr/>
              </p:nvSpPr>
              <p:spPr bwMode="auto">
                <a:xfrm>
                  <a:off x="3716" y="3215"/>
                  <a:ext cx="0" cy="5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36" name="Group 79"/>
                <p:cNvGrpSpPr>
                  <a:grpSpLocks/>
                </p:cNvGrpSpPr>
                <p:nvPr/>
              </p:nvGrpSpPr>
              <p:grpSpPr bwMode="auto">
                <a:xfrm>
                  <a:off x="1201" y="3202"/>
                  <a:ext cx="1271" cy="80"/>
                  <a:chOff x="1545" y="1734"/>
                  <a:chExt cx="1366" cy="90"/>
                </a:xfrm>
              </p:grpSpPr>
              <p:sp>
                <p:nvSpPr>
                  <p:cNvPr id="139337" name="Line 80"/>
                  <p:cNvSpPr>
                    <a:spLocks noChangeShapeType="1"/>
                  </p:cNvSpPr>
                  <p:nvPr/>
                </p:nvSpPr>
                <p:spPr bwMode="auto">
                  <a:xfrm>
                    <a:off x="1545" y="1734"/>
                    <a:ext cx="0" cy="9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8" name="Line 81"/>
                  <p:cNvSpPr>
                    <a:spLocks noChangeShapeType="1"/>
                  </p:cNvSpPr>
                  <p:nvPr/>
                </p:nvSpPr>
                <p:spPr bwMode="auto">
                  <a:xfrm>
                    <a:off x="165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9" name="Line 82"/>
                  <p:cNvSpPr>
                    <a:spLocks noChangeShapeType="1"/>
                  </p:cNvSpPr>
                  <p:nvPr/>
                </p:nvSpPr>
                <p:spPr bwMode="auto">
                  <a:xfrm>
                    <a:off x="1751"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0" name="Line 83"/>
                  <p:cNvSpPr>
                    <a:spLocks noChangeShapeType="1"/>
                  </p:cNvSpPr>
                  <p:nvPr/>
                </p:nvSpPr>
                <p:spPr bwMode="auto">
                  <a:xfrm>
                    <a:off x="181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1" name="Line 84"/>
                  <p:cNvSpPr>
                    <a:spLocks noChangeShapeType="1"/>
                  </p:cNvSpPr>
                  <p:nvPr/>
                </p:nvSpPr>
                <p:spPr bwMode="auto">
                  <a:xfrm>
                    <a:off x="185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2" name="Line 85"/>
                  <p:cNvSpPr>
                    <a:spLocks noChangeShapeType="1"/>
                  </p:cNvSpPr>
                  <p:nvPr/>
                </p:nvSpPr>
                <p:spPr bwMode="auto">
                  <a:xfrm>
                    <a:off x="1888"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3" name="Line 86"/>
                  <p:cNvSpPr>
                    <a:spLocks noChangeShapeType="1"/>
                  </p:cNvSpPr>
                  <p:nvPr/>
                </p:nvSpPr>
                <p:spPr bwMode="auto">
                  <a:xfrm>
                    <a:off x="1995"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4" name="Line 87"/>
                  <p:cNvSpPr>
                    <a:spLocks noChangeShapeType="1"/>
                  </p:cNvSpPr>
                  <p:nvPr/>
                </p:nvSpPr>
                <p:spPr bwMode="auto">
                  <a:xfrm>
                    <a:off x="2087"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5" name="Line 88"/>
                  <p:cNvSpPr>
                    <a:spLocks noChangeShapeType="1"/>
                  </p:cNvSpPr>
                  <p:nvPr/>
                </p:nvSpPr>
                <p:spPr bwMode="auto">
                  <a:xfrm>
                    <a:off x="214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6" name="Line 89"/>
                  <p:cNvSpPr>
                    <a:spLocks noChangeShapeType="1"/>
                  </p:cNvSpPr>
                  <p:nvPr/>
                </p:nvSpPr>
                <p:spPr bwMode="auto">
                  <a:xfrm>
                    <a:off x="2193"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7" name="Line 90"/>
                  <p:cNvSpPr>
                    <a:spLocks noChangeShapeType="1"/>
                  </p:cNvSpPr>
                  <p:nvPr/>
                </p:nvSpPr>
                <p:spPr bwMode="auto">
                  <a:xfrm>
                    <a:off x="2224"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8" name="Line 91"/>
                  <p:cNvSpPr>
                    <a:spLocks noChangeShapeType="1"/>
                  </p:cNvSpPr>
                  <p:nvPr/>
                </p:nvSpPr>
                <p:spPr bwMode="auto">
                  <a:xfrm>
                    <a:off x="2331"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9" name="Line 92"/>
                  <p:cNvSpPr>
                    <a:spLocks noChangeShapeType="1"/>
                  </p:cNvSpPr>
                  <p:nvPr/>
                </p:nvSpPr>
                <p:spPr bwMode="auto">
                  <a:xfrm>
                    <a:off x="2422"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0" name="Line 93"/>
                  <p:cNvSpPr>
                    <a:spLocks noChangeShapeType="1"/>
                  </p:cNvSpPr>
                  <p:nvPr/>
                </p:nvSpPr>
                <p:spPr bwMode="auto">
                  <a:xfrm>
                    <a:off x="2483"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1" name="Line 94"/>
                  <p:cNvSpPr>
                    <a:spLocks noChangeShapeType="1"/>
                  </p:cNvSpPr>
                  <p:nvPr/>
                </p:nvSpPr>
                <p:spPr bwMode="auto">
                  <a:xfrm>
                    <a:off x="252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2" name="Line 95"/>
                  <p:cNvSpPr>
                    <a:spLocks noChangeShapeType="1"/>
                  </p:cNvSpPr>
                  <p:nvPr/>
                </p:nvSpPr>
                <p:spPr bwMode="auto">
                  <a:xfrm>
                    <a:off x="2560"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3" name="Line 96"/>
                  <p:cNvSpPr>
                    <a:spLocks noChangeShapeType="1"/>
                  </p:cNvSpPr>
                  <p:nvPr/>
                </p:nvSpPr>
                <p:spPr bwMode="auto">
                  <a:xfrm>
                    <a:off x="2667"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4" name="Line 97"/>
                  <p:cNvSpPr>
                    <a:spLocks noChangeShapeType="1"/>
                  </p:cNvSpPr>
                  <p:nvPr/>
                </p:nvSpPr>
                <p:spPr bwMode="auto">
                  <a:xfrm>
                    <a:off x="275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5" name="Line 98"/>
                  <p:cNvSpPr>
                    <a:spLocks noChangeShapeType="1"/>
                  </p:cNvSpPr>
                  <p:nvPr/>
                </p:nvSpPr>
                <p:spPr bwMode="auto">
                  <a:xfrm>
                    <a:off x="281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6" name="Line 99"/>
                  <p:cNvSpPr>
                    <a:spLocks noChangeShapeType="1"/>
                  </p:cNvSpPr>
                  <p:nvPr/>
                </p:nvSpPr>
                <p:spPr bwMode="auto">
                  <a:xfrm>
                    <a:off x="2865"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7" name="Line 100"/>
                  <p:cNvSpPr>
                    <a:spLocks noChangeShapeType="1"/>
                  </p:cNvSpPr>
                  <p:nvPr/>
                </p:nvSpPr>
                <p:spPr bwMode="auto">
                  <a:xfrm>
                    <a:off x="2911" y="1749"/>
                    <a:ext cx="0" cy="6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139287" name="Picture 101"/>
              <p:cNvPicPr>
                <a:picLocks noChangeAspect="1" noChangeArrowheads="1"/>
              </p:cNvPicPr>
              <p:nvPr/>
            </p:nvPicPr>
            <p:blipFill>
              <a:blip r:embed="rId6">
                <a:extLst>
                  <a:ext uri="{28A0092B-C50C-407E-A947-70E740481C1C}">
                    <a14:useLocalDpi xmlns:a14="http://schemas.microsoft.com/office/drawing/2010/main" val="0"/>
                  </a:ext>
                </a:extLst>
              </a:blip>
              <a:srcRect t="1416"/>
              <a:stretch>
                <a:fillRect/>
              </a:stretch>
            </p:blipFill>
            <p:spPr bwMode="auto">
              <a:xfrm>
                <a:off x="2472" y="1932"/>
                <a:ext cx="1224"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8"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 y="3079"/>
                <a:ext cx="1240" cy="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89" name="Line 103"/>
              <p:cNvSpPr>
                <a:spLocks noChangeShapeType="1"/>
              </p:cNvSpPr>
              <p:nvPr/>
            </p:nvSpPr>
            <p:spPr bwMode="auto">
              <a:xfrm>
                <a:off x="1192" y="3057"/>
                <a:ext cx="250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0" name="Rectangle 104"/>
              <p:cNvSpPr>
                <a:spLocks noChangeArrowheads="1"/>
              </p:cNvSpPr>
              <p:nvPr/>
            </p:nvSpPr>
            <p:spPr bwMode="auto">
              <a:xfrm>
                <a:off x="1199" y="777"/>
                <a:ext cx="2495" cy="3407"/>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grpSp>
            <p:nvGrpSpPr>
              <p:cNvPr id="139291" name="Group 105"/>
              <p:cNvGrpSpPr>
                <a:grpSpLocks/>
              </p:cNvGrpSpPr>
              <p:nvPr/>
            </p:nvGrpSpPr>
            <p:grpSpPr bwMode="auto">
              <a:xfrm>
                <a:off x="1121" y="3050"/>
                <a:ext cx="64" cy="1135"/>
                <a:chOff x="1472" y="452"/>
                <a:chExt cx="69" cy="1282"/>
              </a:xfrm>
            </p:grpSpPr>
            <p:sp>
              <p:nvSpPr>
                <p:cNvPr id="139295" name="Line 106"/>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6" name="Line 107"/>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7" name="Line 108"/>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8" name="Line 109"/>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9" name="Line 110"/>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0" name="Line 111"/>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1" name="Line 112"/>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2" name="Line 113"/>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3" name="Line 114"/>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4" name="Line 115"/>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5" name="Line 116"/>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6" name="Line 117"/>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7" name="Line 118"/>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8" name="Line 119"/>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9" name="Line 120"/>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0" name="Line 121"/>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1" name="Line 122"/>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2" name="Line 123"/>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3" name="Line 124"/>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Line 125"/>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5" name="Line 126"/>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92" name="Line 127"/>
              <p:cNvSpPr>
                <a:spLocks noChangeShapeType="1"/>
              </p:cNvSpPr>
              <p:nvPr/>
            </p:nvSpPr>
            <p:spPr bwMode="auto">
              <a:xfrm>
                <a:off x="1215" y="2717"/>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93" name="Line 128"/>
              <p:cNvSpPr>
                <a:spLocks noChangeShapeType="1"/>
              </p:cNvSpPr>
              <p:nvPr/>
            </p:nvSpPr>
            <p:spPr bwMode="auto">
              <a:xfrm>
                <a:off x="1199" y="3853"/>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94" name="Line 129"/>
              <p:cNvSpPr>
                <a:spLocks noChangeShapeType="1"/>
              </p:cNvSpPr>
              <p:nvPr/>
            </p:nvSpPr>
            <p:spPr bwMode="auto">
              <a:xfrm>
                <a:off x="1211" y="1591"/>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9273" name="Text Box 130"/>
            <p:cNvSpPr txBox="1">
              <a:spLocks noChangeArrowheads="1"/>
            </p:cNvSpPr>
            <p:nvPr/>
          </p:nvSpPr>
          <p:spPr bwMode="auto">
            <a:xfrm>
              <a:off x="1848" y="975"/>
              <a:ext cx="6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CD8</a:t>
              </a:r>
            </a:p>
          </p:txBody>
        </p:sp>
        <p:sp>
          <p:nvSpPr>
            <p:cNvPr id="139274" name="Text Box 131"/>
            <p:cNvSpPr txBox="1">
              <a:spLocks noChangeArrowheads="1"/>
            </p:cNvSpPr>
            <p:nvPr/>
          </p:nvSpPr>
          <p:spPr bwMode="auto">
            <a:xfrm>
              <a:off x="2896" y="983"/>
              <a:ext cx="6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CD3</a:t>
              </a:r>
            </a:p>
          </p:txBody>
        </p:sp>
        <p:sp>
          <p:nvSpPr>
            <p:cNvPr id="139275" name="Text Box 132"/>
            <p:cNvSpPr txBox="1">
              <a:spLocks noChangeArrowheads="1"/>
            </p:cNvSpPr>
            <p:nvPr/>
          </p:nvSpPr>
          <p:spPr bwMode="auto">
            <a:xfrm>
              <a:off x="2779" y="1175"/>
              <a:ext cx="87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PE-Cy5</a:t>
              </a:r>
            </a:p>
          </p:txBody>
        </p:sp>
        <p:sp>
          <p:nvSpPr>
            <p:cNvPr id="139276" name="Text Box 133"/>
            <p:cNvSpPr txBox="1">
              <a:spLocks noChangeArrowheads="1"/>
            </p:cNvSpPr>
            <p:nvPr/>
          </p:nvSpPr>
          <p:spPr bwMode="auto">
            <a:xfrm>
              <a:off x="1722" y="1175"/>
              <a:ext cx="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PE-Cy7</a:t>
              </a:r>
            </a:p>
          </p:txBody>
        </p:sp>
        <p:sp>
          <p:nvSpPr>
            <p:cNvPr id="139277" name="Text Box 134"/>
            <p:cNvSpPr txBox="1">
              <a:spLocks noChangeArrowheads="1"/>
            </p:cNvSpPr>
            <p:nvPr/>
          </p:nvSpPr>
          <p:spPr bwMode="auto">
            <a:xfrm>
              <a:off x="3793" y="1279"/>
              <a:ext cx="14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r>
                <a:rPr kumimoji="0" lang="en-US" altLang="en-US" sz="2000" b="1"/>
                <a:t>Time Sample Left in Light</a:t>
              </a:r>
              <a:endParaRPr kumimoji="0" lang="en-US" altLang="en-US" sz="3200" b="1"/>
            </a:p>
          </p:txBody>
        </p:sp>
      </p:grpSp>
    </p:spTree>
    <p:extLst>
      <p:ext uri="{BB962C8B-B14F-4D97-AF65-F5344CB8AC3E}">
        <p14:creationId xmlns:p14="http://schemas.microsoft.com/office/powerpoint/2010/main" val="37698805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cs-CZ" altLang="en-US" b="1" smtClean="0"/>
              <a:t>Kompenzace - literatura</a:t>
            </a:r>
          </a:p>
        </p:txBody>
      </p:sp>
      <p:sp>
        <p:nvSpPr>
          <p:cNvPr id="140291" name="Rectangle 3"/>
          <p:cNvSpPr>
            <a:spLocks noGrp="1" noChangeArrowheads="1"/>
          </p:cNvSpPr>
          <p:nvPr>
            <p:ph type="body" idx="1"/>
          </p:nvPr>
        </p:nvSpPr>
        <p:spPr>
          <a:xfrm>
            <a:off x="1042988" y="1989138"/>
            <a:ext cx="7772400" cy="4114800"/>
          </a:xfrm>
        </p:spPr>
        <p:txBody>
          <a:bodyPr/>
          <a:lstStyle/>
          <a:p>
            <a:pPr eaLnBrk="1" hangingPunct="1">
              <a:lnSpc>
                <a:spcPct val="80000"/>
              </a:lnSpc>
              <a:buFont typeface="Wingdings" pitchFamily="2" charset="2"/>
              <a:buNone/>
            </a:pPr>
            <a:r>
              <a:rPr lang="cs-CZ" altLang="en-US" sz="1600" smtClean="0"/>
              <a:t>	</a:t>
            </a:r>
            <a:r>
              <a:rPr lang="en-US" altLang="en-US" sz="1600" smtClean="0"/>
              <a:t>Mario Roederer</a:t>
            </a:r>
            <a:r>
              <a:rPr lang="cs-CZ" altLang="en-US" sz="1600" smtClean="0"/>
              <a:t> - </a:t>
            </a:r>
            <a:r>
              <a:rPr lang="en-US" altLang="en-US" sz="1600" smtClean="0">
                <a:latin typeface="Times-Bold" charset="-18"/>
              </a:rPr>
              <a:t>Compensation in Flow Cytometry</a:t>
            </a:r>
          </a:p>
          <a:p>
            <a:pPr eaLnBrk="1" hangingPunct="1">
              <a:lnSpc>
                <a:spcPct val="80000"/>
              </a:lnSpc>
              <a:buFont typeface="Wingdings" pitchFamily="2" charset="2"/>
              <a:buNone/>
            </a:pPr>
            <a:r>
              <a:rPr lang="cs-CZ" altLang="en-US" sz="1600" smtClean="0"/>
              <a:t>	</a:t>
            </a:r>
            <a:r>
              <a:rPr lang="en-US" altLang="en-US" sz="1600" b="1" smtClean="0"/>
              <a:t>Current Protocols in Cytometry</a:t>
            </a:r>
            <a:r>
              <a:rPr lang="en-US" altLang="en-US" sz="1600" smtClean="0"/>
              <a:t> (2002) 1.14.1-1.14.20</a:t>
            </a:r>
            <a:r>
              <a:rPr lang="cs-CZ" altLang="en-US" sz="1600" smtClean="0"/>
              <a:t> </a:t>
            </a:r>
            <a:r>
              <a:rPr lang="en-US" altLang="en-US" sz="1600" smtClean="0"/>
              <a:t>John Wiley &amp; Sons, Inc.</a:t>
            </a:r>
            <a:endParaRPr lang="cs-CZ" altLang="en-US" sz="1600" smtClean="0"/>
          </a:p>
          <a:p>
            <a:pPr eaLnBrk="1" hangingPunct="1">
              <a:lnSpc>
                <a:spcPct val="80000"/>
              </a:lnSpc>
              <a:buFont typeface="Wingdings" pitchFamily="2" charset="2"/>
              <a:buNone/>
            </a:pPr>
            <a:endParaRPr lang="cs-CZ" altLang="en-US" sz="1600" smtClean="0"/>
          </a:p>
          <a:p>
            <a:pPr eaLnBrk="1" hangingPunct="1">
              <a:lnSpc>
                <a:spcPct val="80000"/>
              </a:lnSpc>
              <a:buFont typeface="Wingdings" pitchFamily="2" charset="2"/>
              <a:buNone/>
            </a:pPr>
            <a:r>
              <a:rPr lang="cs-CZ" altLang="en-US" sz="1600" smtClean="0"/>
              <a:t>	M. Loken, D. R. Parks, &amp; L. A. Herzenberg (1977). Two-color immunofluorescence using a fluorescence-activated cell sorter. </a:t>
            </a:r>
            <a:r>
              <a:rPr lang="cs-CZ" altLang="en-US" sz="1600" i="1" smtClean="0"/>
              <a:t>J. Histochem. Cytochem.</a:t>
            </a:r>
            <a:r>
              <a:rPr lang="cs-CZ" altLang="en-US" sz="1600" smtClean="0"/>
              <a:t> </a:t>
            </a:r>
            <a:r>
              <a:rPr lang="cs-CZ" altLang="en-US" sz="1600" b="1" smtClean="0"/>
              <a:t>25</a:t>
            </a:r>
            <a:r>
              <a:rPr lang="cs-CZ" altLang="en-US" sz="1600" smtClean="0"/>
              <a:t>:899-907.</a:t>
            </a:r>
            <a:br>
              <a:rPr lang="cs-CZ" altLang="en-US" sz="1600" smtClean="0"/>
            </a:br>
            <a:r>
              <a:rPr lang="cs-CZ" altLang="en-US" sz="1600" smtClean="0"/>
              <a:t/>
            </a:r>
            <a:br>
              <a:rPr lang="cs-CZ" altLang="en-US" sz="1600" smtClean="0"/>
            </a:br>
            <a:r>
              <a:rPr lang="cs-CZ" altLang="en-US" sz="1600" smtClean="0"/>
              <a:t>M. Roederer &amp; R. F. Murphy (1986). Cell-by-cell autofluorescence correction for low signal-to-noise systems: application to EGF endocytosis by 3T3 fibroblasts. </a:t>
            </a:r>
            <a:r>
              <a:rPr lang="cs-CZ" altLang="en-US" sz="1600" i="1" smtClean="0"/>
              <a:t>Cytometry</a:t>
            </a:r>
            <a:r>
              <a:rPr lang="cs-CZ" altLang="en-US" sz="1600" smtClean="0"/>
              <a:t> </a:t>
            </a:r>
            <a:r>
              <a:rPr lang="cs-CZ" altLang="en-US" sz="1600" b="1" smtClean="0"/>
              <a:t>7</a:t>
            </a:r>
            <a:r>
              <a:rPr lang="cs-CZ" altLang="en-US" sz="1600" smtClean="0"/>
              <a:t>:558-565.</a:t>
            </a:r>
            <a:br>
              <a:rPr lang="cs-CZ" altLang="en-US" sz="1600" smtClean="0"/>
            </a:br>
            <a:r>
              <a:rPr lang="cs-CZ" altLang="en-US" sz="1600" smtClean="0"/>
              <a:t/>
            </a:r>
            <a:br>
              <a:rPr lang="cs-CZ" altLang="en-US" sz="1600" smtClean="0"/>
            </a:br>
            <a:r>
              <a:rPr lang="cs-CZ" altLang="en-US" sz="1600" smtClean="0"/>
              <a:t>S. Alberti, D. R. Parks, &amp; L. A. Herzenberg (1987). A single laser method for subtraction of cell autofluorescence in flow cytometry. </a:t>
            </a:r>
            <a:r>
              <a:rPr lang="cs-CZ" altLang="en-US" sz="1600" i="1" smtClean="0"/>
              <a:t>Cytometry</a:t>
            </a:r>
            <a:r>
              <a:rPr lang="cs-CZ" altLang="en-US" sz="1600" smtClean="0"/>
              <a:t> </a:t>
            </a:r>
            <a:r>
              <a:rPr lang="cs-CZ" altLang="en-US" sz="1600" b="1" smtClean="0"/>
              <a:t>8</a:t>
            </a:r>
            <a:r>
              <a:rPr lang="cs-CZ" altLang="en-US" sz="1600" smtClean="0"/>
              <a:t>:114-119.</a:t>
            </a:r>
            <a:br>
              <a:rPr lang="cs-CZ" altLang="en-US" sz="1600" smtClean="0"/>
            </a:br>
            <a:r>
              <a:rPr lang="cs-CZ" altLang="en-US" sz="1600" smtClean="0"/>
              <a:t/>
            </a:r>
            <a:br>
              <a:rPr lang="cs-CZ" altLang="en-US" sz="1600" smtClean="0"/>
            </a:br>
            <a:r>
              <a:rPr lang="cs-CZ" altLang="en-US" sz="1600" smtClean="0"/>
              <a:t>C. B. Bagwell &amp; E. G. Adams (1993). Fluorescence spectral overlap compensation for any number of flow cytometry parameters. </a:t>
            </a:r>
            <a:r>
              <a:rPr lang="cs-CZ" altLang="en-US" sz="1600" i="1" smtClean="0"/>
              <a:t>in: </a:t>
            </a:r>
            <a:r>
              <a:rPr lang="cs-CZ" altLang="en-US" sz="1600" b="1" smtClean="0"/>
              <a:t>Annals of the New York Academy of Sciences</a:t>
            </a:r>
            <a:r>
              <a:rPr lang="cs-CZ" altLang="en-US" sz="1600" smtClean="0"/>
              <a:t>, </a:t>
            </a:r>
            <a:r>
              <a:rPr lang="cs-CZ" altLang="en-US" sz="1600" b="1" smtClean="0"/>
              <a:t>677</a:t>
            </a:r>
            <a:r>
              <a:rPr lang="cs-CZ" altLang="en-US" sz="1600" smtClean="0"/>
              <a:t>:167-184. </a:t>
            </a:r>
          </a:p>
        </p:txBody>
      </p:sp>
      <p:sp>
        <p:nvSpPr>
          <p:cNvPr id="140292"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2326305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8" name="AutoShape 6"/>
          <p:cNvSpPr>
            <a:spLocks noChangeArrowheads="1"/>
          </p:cNvSpPr>
          <p:nvPr/>
        </p:nvSpPr>
        <p:spPr bwMode="auto">
          <a:xfrm>
            <a:off x="1908175" y="85725"/>
            <a:ext cx="3744913" cy="2640013"/>
          </a:xfrm>
          <a:prstGeom prst="cloudCallout">
            <a:avLst>
              <a:gd name="adj1" fmla="val 56356"/>
              <a:gd name="adj2" fmla="val 49819"/>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p>
            <a:pPr>
              <a:defRPr/>
            </a:pPr>
            <a:r>
              <a:rPr lang="en-US" sz="2400" b="1">
                <a:solidFill>
                  <a:schemeClr val="bg1"/>
                </a:solidFill>
                <a:effectLst>
                  <a:outerShdw blurRad="38100" dist="38100" dir="2700000" algn="tl">
                    <a:srgbClr val="000000"/>
                  </a:outerShdw>
                </a:effectLst>
                <a:latin typeface="Monotype Corsiva" pitchFamily="66" charset="0"/>
              </a:rPr>
              <a:t>No Data Analysis Technique Can</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Make</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Good Data Out of Bad</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Data!</a:t>
            </a:r>
            <a:endParaRPr lang="cs-CZ" sz="2400" b="1">
              <a:solidFill>
                <a:schemeClr val="bg1"/>
              </a:solidFill>
              <a:effectLst>
                <a:outerShdw blurRad="38100" dist="38100" dir="2700000" algn="tl">
                  <a:srgbClr val="000000"/>
                </a:outerShdw>
              </a:effectLst>
              <a:latin typeface="Monotype Corsiva" pitchFamily="66" charset="0"/>
            </a:endParaRPr>
          </a:p>
          <a:p>
            <a:pPr>
              <a:defRPr/>
            </a:pPr>
            <a:r>
              <a:rPr lang="en-US" sz="1200">
                <a:solidFill>
                  <a:schemeClr val="bg1"/>
                </a:solidFill>
                <a:effectLst>
                  <a:outerShdw blurRad="38100" dist="38100" dir="2700000" algn="tl">
                    <a:srgbClr val="000000"/>
                  </a:outerShdw>
                </a:effectLst>
              </a:rPr>
              <a:t>Shapiro’s 7th Law of Flow Cytometry</a:t>
            </a:r>
            <a:endParaRPr lang="cs-CZ" sz="1200">
              <a:solidFill>
                <a:schemeClr val="bg1"/>
              </a:solidFill>
              <a:effectLst>
                <a:outerShdw blurRad="38100" dist="38100" dir="2700000" algn="tl">
                  <a:srgbClr val="000000"/>
                </a:outerShdw>
              </a:effectLst>
            </a:endParaRPr>
          </a:p>
        </p:txBody>
      </p:sp>
      <p:pic>
        <p:nvPicPr>
          <p:cNvPr id="1413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852738"/>
            <a:ext cx="44481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49934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479550" y="0"/>
            <a:ext cx="7772400" cy="1143000"/>
          </a:xfrm>
        </p:spPr>
        <p:txBody>
          <a:bodyPr/>
          <a:lstStyle/>
          <a:p>
            <a:pPr eaLnBrk="1" hangingPunct="1"/>
            <a:r>
              <a:rPr lang="en-US" altLang="en-US" dirty="0" err="1" smtClean="0"/>
              <a:t>Shrnut</a:t>
            </a:r>
            <a:r>
              <a:rPr lang="cs-CZ" altLang="en-US" dirty="0" smtClean="0"/>
              <a:t>í </a:t>
            </a:r>
            <a:endParaRPr lang="en-US" altLang="en-US" dirty="0" smtClean="0"/>
          </a:p>
        </p:txBody>
      </p:sp>
      <p:sp>
        <p:nvSpPr>
          <p:cNvPr id="142339" name="Rectangle 3"/>
          <p:cNvSpPr>
            <a:spLocks noGrp="1" noChangeArrowheads="1"/>
          </p:cNvSpPr>
          <p:nvPr>
            <p:ph type="body" idx="1"/>
          </p:nvPr>
        </p:nvSpPr>
        <p:spPr>
          <a:xfrm>
            <a:off x="1371600" y="1111250"/>
            <a:ext cx="7772400" cy="2590800"/>
          </a:xfrm>
        </p:spPr>
        <p:txBody>
          <a:bodyPr/>
          <a:lstStyle/>
          <a:p>
            <a:pPr eaLnBrk="1" hangingPunct="1">
              <a:lnSpc>
                <a:spcPct val="80000"/>
              </a:lnSpc>
            </a:pPr>
            <a:r>
              <a:rPr lang="en-US" altLang="en-US" sz="2800" dirty="0" smtClean="0"/>
              <a:t>s</a:t>
            </a:r>
            <a:r>
              <a:rPr lang="cs-CZ" altLang="en-US" sz="2800" dirty="0" err="1" smtClean="0"/>
              <a:t>orting</a:t>
            </a:r>
            <a:r>
              <a:rPr lang="en-US" altLang="en-US" sz="2800" dirty="0" smtClean="0"/>
              <a:t> </a:t>
            </a:r>
            <a:endParaRPr lang="cs-CZ" altLang="en-US" sz="2800" dirty="0" smtClean="0"/>
          </a:p>
          <a:p>
            <a:pPr eaLnBrk="1" hangingPunct="1">
              <a:lnSpc>
                <a:spcPct val="80000"/>
              </a:lnSpc>
            </a:pPr>
            <a:r>
              <a:rPr lang="cs-CZ" altLang="en-US" sz="2800" dirty="0" smtClean="0"/>
              <a:t>zpracování signálu </a:t>
            </a:r>
          </a:p>
          <a:p>
            <a:pPr eaLnBrk="1" hangingPunct="1">
              <a:lnSpc>
                <a:spcPct val="80000"/>
              </a:lnSpc>
            </a:pPr>
            <a:r>
              <a:rPr lang="cs-CZ" altLang="en-US" sz="2800" dirty="0" smtClean="0"/>
              <a:t>vizualizace dat a „</a:t>
            </a:r>
            <a:r>
              <a:rPr lang="cs-CZ" altLang="en-US" sz="2800" dirty="0" err="1" smtClean="0"/>
              <a:t>gating</a:t>
            </a:r>
            <a:r>
              <a:rPr lang="cs-CZ" altLang="en-US" sz="2800" dirty="0" smtClean="0"/>
              <a:t>“</a:t>
            </a:r>
            <a:endParaRPr lang="en-US" altLang="en-US" sz="2800" dirty="0" smtClean="0"/>
          </a:p>
          <a:p>
            <a:pPr eaLnBrk="1" hangingPunct="1">
              <a:lnSpc>
                <a:spcPct val="80000"/>
              </a:lnSpc>
            </a:pPr>
            <a:r>
              <a:rPr lang="cs-CZ" altLang="en-US" sz="2800" dirty="0" smtClean="0"/>
              <a:t>kompenzace</a:t>
            </a:r>
          </a:p>
          <a:p>
            <a:pPr eaLnBrk="1" hangingPunct="1">
              <a:lnSpc>
                <a:spcPct val="80000"/>
              </a:lnSpc>
              <a:buFont typeface="Wingdings" pitchFamily="2" charset="2"/>
              <a:buNone/>
            </a:pPr>
            <a:endParaRPr lang="en-US" altLang="en-US" sz="2800" dirty="0" smtClean="0"/>
          </a:p>
          <a:p>
            <a:pPr eaLnBrk="1" hangingPunct="1">
              <a:lnSpc>
                <a:spcPct val="80000"/>
              </a:lnSpc>
              <a:buFont typeface="Wingdings" pitchFamily="2" charset="2"/>
              <a:buNone/>
            </a:pPr>
            <a:r>
              <a:rPr lang="cs-CZ" altLang="en-US" sz="2800" dirty="0" smtClean="0"/>
              <a:t> </a:t>
            </a:r>
            <a:endParaRPr lang="en-US" altLang="en-US" sz="2800" dirty="0" smtClean="0"/>
          </a:p>
        </p:txBody>
      </p:sp>
      <p:sp>
        <p:nvSpPr>
          <p:cNvPr id="142340" name="Text Box 4"/>
          <p:cNvSpPr txBox="1">
            <a:spLocks noChangeArrowheads="1"/>
          </p:cNvSpPr>
          <p:nvPr/>
        </p:nvSpPr>
        <p:spPr bwMode="auto">
          <a:xfrm>
            <a:off x="1835150" y="3644900"/>
            <a:ext cx="6007100" cy="2862263"/>
          </a:xfrm>
          <a:prstGeom prst="rect">
            <a:avLst/>
          </a:prstGeom>
          <a:solidFill>
            <a:srgbClr val="99CCFF"/>
          </a:solidFill>
          <a:ln w="9525">
            <a:solidFill>
              <a:schemeClr val="hlink"/>
            </a:solidFill>
            <a:miter lim="800000"/>
            <a:headEnd/>
            <a:tailEnd/>
          </a:ln>
          <a:effectLst>
            <a:outerShdw dist="107763" dir="2700000" algn="ctr" rotWithShape="0">
              <a:schemeClr val="bg2"/>
            </a:outerShdw>
          </a:effectLst>
        </p:spPr>
        <p:txBody>
          <a:bodyPr wrap="none">
            <a:spAutoFit/>
          </a:bodyPr>
          <a:lstStyle>
            <a:lvl1pPr marL="457200" indent="-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800" b="1">
                <a:latin typeface="Times New Roman" pitchFamily="18" charset="0"/>
              </a:rPr>
              <a:t>Na konci dnešní přednášky byste měli</a:t>
            </a:r>
            <a:r>
              <a:rPr lang="en-US" altLang="en-US" sz="1800" b="1">
                <a:latin typeface="Times New Roman" pitchFamily="18" charset="0"/>
              </a:rPr>
              <a:t>:</a:t>
            </a:r>
            <a:endParaRPr lang="cs-CZ" altLang="en-US" sz="1800">
              <a:latin typeface="Times New Roman" pitchFamily="18" charset="0"/>
            </a:endParaRPr>
          </a:p>
          <a:p>
            <a:pPr>
              <a:spcBef>
                <a:spcPct val="0"/>
              </a:spcBef>
              <a:buClrTx/>
              <a:buSzTx/>
              <a:buFontTx/>
              <a:buAutoNum type="arabicPeriod"/>
            </a:pPr>
            <a:endParaRPr lang="cs-CZ" altLang="en-US" sz="1800">
              <a:latin typeface="Times New Roman" pitchFamily="18" charset="0"/>
            </a:endParaRPr>
          </a:p>
          <a:p>
            <a:pPr>
              <a:spcBef>
                <a:spcPct val="0"/>
              </a:spcBef>
              <a:buClrTx/>
              <a:buSzTx/>
              <a:buFontTx/>
              <a:buAutoNum type="arabicPeriod"/>
            </a:pPr>
            <a:r>
              <a:rPr lang="en-US" altLang="en-US" sz="1800">
                <a:latin typeface="Times New Roman" pitchFamily="18" charset="0"/>
              </a:rPr>
              <a:t>Zn</a:t>
            </a:r>
            <a:r>
              <a:rPr lang="cs-CZ" altLang="en-US" sz="1800">
                <a:latin typeface="Times New Roman" pitchFamily="18" charset="0"/>
              </a:rPr>
              <a:t>át základní principu sortování,</a:t>
            </a:r>
          </a:p>
          <a:p>
            <a:pPr>
              <a:spcBef>
                <a:spcPct val="0"/>
              </a:spcBef>
              <a:buClrTx/>
              <a:buSzTx/>
              <a:buFontTx/>
              <a:buAutoNum type="arabicPeriod"/>
            </a:pPr>
            <a:r>
              <a:rPr lang="cs-CZ" altLang="en-US" sz="1800">
                <a:latin typeface="Times New Roman" pitchFamily="18" charset="0"/>
              </a:rPr>
              <a:t>popsat způsob zpracování signálu,</a:t>
            </a:r>
            <a:endParaRPr lang="en-US" altLang="en-US" sz="1800">
              <a:latin typeface="Times New Roman" pitchFamily="18" charset="0"/>
            </a:endParaRPr>
          </a:p>
          <a:p>
            <a:pPr>
              <a:spcBef>
                <a:spcPct val="0"/>
              </a:spcBef>
              <a:buClrTx/>
              <a:buSzTx/>
              <a:buFontTx/>
              <a:buAutoNum type="arabicPeriod"/>
            </a:pPr>
            <a:r>
              <a:rPr lang="cs-CZ" altLang="en-US" sz="1800">
                <a:latin typeface="Times New Roman" pitchFamily="18" charset="0"/>
              </a:rPr>
              <a:t>rozumět lin / log zesílení signálu,</a:t>
            </a:r>
          </a:p>
          <a:p>
            <a:pPr>
              <a:spcBef>
                <a:spcPct val="0"/>
              </a:spcBef>
              <a:buClrTx/>
              <a:buSzTx/>
              <a:buFontTx/>
              <a:buAutoNum type="arabicPeriod"/>
            </a:pPr>
            <a:r>
              <a:rPr lang="cs-CZ" altLang="en-US" sz="1800">
                <a:latin typeface="Times" pitchFamily="18" charset="0"/>
              </a:rPr>
              <a:t>rozeznat jednotlivé způsoby vizualizace dat,</a:t>
            </a:r>
          </a:p>
          <a:p>
            <a:pPr>
              <a:spcBef>
                <a:spcPct val="0"/>
              </a:spcBef>
              <a:buClrTx/>
              <a:buSzTx/>
              <a:buFontTx/>
              <a:buAutoNum type="arabicPeriod"/>
            </a:pPr>
            <a:r>
              <a:rPr lang="cs-CZ" altLang="en-US" sz="1800">
                <a:latin typeface="Times" pitchFamily="18" charset="0"/>
              </a:rPr>
              <a:t>chápat základní principy „gatingu“,</a:t>
            </a:r>
          </a:p>
          <a:p>
            <a:pPr>
              <a:spcBef>
                <a:spcPct val="0"/>
              </a:spcBef>
              <a:buClrTx/>
              <a:buSzTx/>
              <a:buFontTx/>
              <a:buAutoNum type="arabicPeriod"/>
            </a:pPr>
            <a:r>
              <a:rPr lang="cs-CZ" altLang="en-US" sz="1800">
                <a:latin typeface="Times" pitchFamily="18" charset="0"/>
              </a:rPr>
              <a:t>znát princip kompenzace signálu při vícebarevné detekci.</a:t>
            </a:r>
            <a:r>
              <a:rPr lang="en-US" altLang="en-US" sz="1800">
                <a:latin typeface="Times New Roman" pitchFamily="18" charset="0"/>
              </a:rPr>
              <a:t> </a:t>
            </a:r>
          </a:p>
          <a:p>
            <a:pPr>
              <a:spcBef>
                <a:spcPct val="0"/>
              </a:spcBef>
              <a:buClrTx/>
              <a:buSzTx/>
              <a:buFontTx/>
              <a:buNone/>
            </a:pPr>
            <a:endParaRPr lang="en-US" altLang="en-US" sz="1800">
              <a:latin typeface="Times New Roman" pitchFamily="18" charset="0"/>
            </a:endParaRPr>
          </a:p>
          <a:p>
            <a:pPr>
              <a:spcBef>
                <a:spcPct val="0"/>
              </a:spcBef>
              <a:buClrTx/>
              <a:buSzTx/>
              <a:buFontTx/>
              <a:buNone/>
            </a:pPr>
            <a:endParaRPr lang="en-US" altLang="en-US" sz="1800">
              <a:latin typeface="Times New Roman" pitchFamily="18" charset="0"/>
            </a:endParaRPr>
          </a:p>
        </p:txBody>
      </p:sp>
      <p:sp>
        <p:nvSpPr>
          <p:cNvPr id="142341"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68093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Blue tissue paper"/>
          <p:cNvSpPr>
            <a:spLocks noChangeArrowheads="1"/>
          </p:cNvSpPr>
          <p:nvPr/>
        </p:nvSpPr>
        <p:spPr bwMode="auto">
          <a:xfrm>
            <a:off x="4643438" y="4005263"/>
            <a:ext cx="360362" cy="431800"/>
          </a:xfrm>
          <a:prstGeom prst="roundRect">
            <a:avLst>
              <a:gd name="adj" fmla="val 50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1"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3"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4"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5" name="Oval 7"/>
          <p:cNvSpPr>
            <a:spLocks noChangeArrowheads="1"/>
          </p:cNvSpPr>
          <p:nvPr/>
        </p:nvSpPr>
        <p:spPr bwMode="auto">
          <a:xfrm>
            <a:off x="4787900" y="4221163"/>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6" name="Rectangle 8"/>
          <p:cNvSpPr>
            <a:spLocks noChangeArrowheads="1"/>
          </p:cNvSpPr>
          <p:nvPr/>
        </p:nvSpPr>
        <p:spPr bwMode="auto">
          <a:xfrm>
            <a:off x="1547813" y="4005263"/>
            <a:ext cx="2879725"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7"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Oval 11" descr="Blue tissue paper"/>
          <p:cNvSpPr>
            <a:spLocks noChangeArrowheads="1"/>
          </p:cNvSpPr>
          <p:nvPr/>
        </p:nvSpPr>
        <p:spPr bwMode="auto">
          <a:xfrm>
            <a:off x="4211638" y="60213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0" name="Oval 12"/>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1"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3" name="Text Box 15"/>
          <p:cNvSpPr txBox="1">
            <a:spLocks noChangeArrowheads="1"/>
          </p:cNvSpPr>
          <p:nvPr/>
        </p:nvSpPr>
        <p:spPr bwMode="auto">
          <a:xfrm>
            <a:off x="3635375" y="4005263"/>
            <a:ext cx="696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4" name="Text Box 16"/>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5" name="Text Box 17"/>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6" name="Oval 18"/>
          <p:cNvSpPr>
            <a:spLocks noChangeArrowheads="1"/>
          </p:cNvSpPr>
          <p:nvPr/>
        </p:nvSpPr>
        <p:spPr bwMode="auto">
          <a:xfrm>
            <a:off x="4356100" y="616585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7" name="Text Box 19"/>
          <p:cNvSpPr txBox="1">
            <a:spLocks noChangeArrowheads="1"/>
          </p:cNvSpPr>
          <p:nvPr/>
        </p:nvSpPr>
        <p:spPr bwMode="auto">
          <a:xfrm>
            <a:off x="4572000" y="6092825"/>
            <a:ext cx="6334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2788" name="AutoShape 20"/>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9" name="AutoShape 21"/>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90" name="Text Box 22"/>
          <p:cNvSpPr txBox="1">
            <a:spLocks noChangeArrowheads="1"/>
          </p:cNvSpPr>
          <p:nvPr/>
        </p:nvSpPr>
        <p:spPr bwMode="auto">
          <a:xfrm>
            <a:off x="3635375" y="6092825"/>
            <a:ext cx="6334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2791" name="Oval 23"/>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92" name="Text Box 24"/>
          <p:cNvSpPr txBox="1">
            <a:spLocks noChangeArrowheads="1"/>
          </p:cNvSpPr>
          <p:nvPr/>
        </p:nvSpPr>
        <p:spPr bwMode="auto">
          <a:xfrm>
            <a:off x="7956550" y="765175"/>
            <a:ext cx="696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Tree>
    <p:extLst>
      <p:ext uri="{BB962C8B-B14F-4D97-AF65-F5344CB8AC3E}">
        <p14:creationId xmlns:p14="http://schemas.microsoft.com/office/powerpoint/2010/main" val="605765297"/>
      </p:ext>
    </p:extLst>
  </p:cSld>
  <p:clrMapOvr>
    <a:masterClrMapping/>
  </p:clrMapOvr>
  <p:transition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6" name="Oval 4" descr="Blue tissue paper"/>
          <p:cNvSpPr>
            <a:spLocks noChangeArrowheads="1"/>
          </p:cNvSpPr>
          <p:nvPr/>
        </p:nvSpPr>
        <p:spPr bwMode="auto">
          <a:xfrm>
            <a:off x="4643438" y="45100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7" name="Oval 5"/>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8" name="Oval 6"/>
          <p:cNvSpPr>
            <a:spLocks noChangeArrowheads="1"/>
          </p:cNvSpPr>
          <p:nvPr/>
        </p:nvSpPr>
        <p:spPr bwMode="auto">
          <a:xfrm>
            <a:off x="4787900" y="472440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9" name="Rectangle 7"/>
          <p:cNvSpPr>
            <a:spLocks noChangeArrowheads="1"/>
          </p:cNvSpPr>
          <p:nvPr/>
        </p:nvSpPr>
        <p:spPr bwMode="auto">
          <a:xfrm>
            <a:off x="3635375" y="3933825"/>
            <a:ext cx="792163"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0"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3"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4"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6" name="Text Box 14"/>
          <p:cNvSpPr txBox="1">
            <a:spLocks noChangeArrowheads="1"/>
          </p:cNvSpPr>
          <p:nvPr/>
        </p:nvSpPr>
        <p:spPr bwMode="auto">
          <a:xfrm>
            <a:off x="7793038" y="711200"/>
            <a:ext cx="474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 -</a:t>
            </a:r>
            <a:endParaRPr lang="nl-NL" altLang="en-US" sz="2400"/>
          </a:p>
        </p:txBody>
      </p:sp>
      <p:sp>
        <p:nvSpPr>
          <p:cNvPr id="33807"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3808"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3809" name="Text Box 17"/>
          <p:cNvSpPr txBox="1">
            <a:spLocks noChangeArrowheads="1"/>
          </p:cNvSpPr>
          <p:nvPr/>
        </p:nvSpPr>
        <p:spPr bwMode="auto">
          <a:xfrm>
            <a:off x="4067175" y="45815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3810" name="AutoShape 18"/>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1" name="AutoShape 19"/>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2" name="AutoShape 20"/>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3" name="Oval 21"/>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4" name="Text Box 22"/>
          <p:cNvSpPr txBox="1">
            <a:spLocks noChangeArrowheads="1"/>
          </p:cNvSpPr>
          <p:nvPr/>
        </p:nvSpPr>
        <p:spPr bwMode="auto">
          <a:xfrm>
            <a:off x="3924300" y="3933825"/>
            <a:ext cx="4746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 -</a:t>
            </a:r>
            <a:endParaRPr lang="nl-NL" altLang="en-US" sz="2400"/>
          </a:p>
        </p:txBody>
      </p:sp>
      <p:sp>
        <p:nvSpPr>
          <p:cNvPr id="33815" name="Text Box 23"/>
          <p:cNvSpPr txBox="1">
            <a:spLocks noChangeArrowheads="1"/>
          </p:cNvSpPr>
          <p:nvPr/>
        </p:nvSpPr>
        <p:spPr bwMode="auto">
          <a:xfrm>
            <a:off x="4932363" y="4581525"/>
            <a:ext cx="6143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3285859380"/>
      </p:ext>
    </p:extLst>
  </p:cSld>
  <p:clrMapOvr>
    <a:masterClrMapping/>
  </p:clrMapOvr>
  <p:transition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0" name="Oval 4"/>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1" name="Oval 5" descr="Blue tissue paper"/>
          <p:cNvSpPr>
            <a:spLocks noChangeArrowheads="1"/>
          </p:cNvSpPr>
          <p:nvPr/>
        </p:nvSpPr>
        <p:spPr bwMode="auto">
          <a:xfrm>
            <a:off x="4643438" y="5013325"/>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2" name="Oval 6"/>
          <p:cNvSpPr>
            <a:spLocks noChangeArrowheads="1"/>
          </p:cNvSpPr>
          <p:nvPr/>
        </p:nvSpPr>
        <p:spPr bwMode="auto">
          <a:xfrm>
            <a:off x="4787900" y="515778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3" name="Rectangle 7"/>
          <p:cNvSpPr>
            <a:spLocks noChangeArrowheads="1"/>
          </p:cNvSpPr>
          <p:nvPr/>
        </p:nvSpPr>
        <p:spPr bwMode="auto">
          <a:xfrm>
            <a:off x="4140200" y="4005263"/>
            <a:ext cx="287338"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4"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7"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8"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0" name="Text Box 14"/>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1"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2"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3" name="AutoShape 17"/>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4" name="AutoShape 18"/>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5" name="AutoShape 19"/>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6" name="Oval 20"/>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7" name="Text Box 21"/>
          <p:cNvSpPr txBox="1">
            <a:spLocks noChangeArrowheads="1"/>
          </p:cNvSpPr>
          <p:nvPr/>
        </p:nvSpPr>
        <p:spPr bwMode="auto">
          <a:xfrm>
            <a:off x="4140200" y="3933825"/>
            <a:ext cx="287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8" name="Text Box 22"/>
          <p:cNvSpPr txBox="1">
            <a:spLocks noChangeArrowheads="1"/>
          </p:cNvSpPr>
          <p:nvPr/>
        </p:nvSpPr>
        <p:spPr bwMode="auto">
          <a:xfrm>
            <a:off x="4067175" y="5084763"/>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4839" name="Text Box 23"/>
          <p:cNvSpPr txBox="1">
            <a:spLocks noChangeArrowheads="1"/>
          </p:cNvSpPr>
          <p:nvPr/>
        </p:nvSpPr>
        <p:spPr bwMode="auto">
          <a:xfrm>
            <a:off x="4932363" y="5084763"/>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231825455"/>
      </p:ext>
    </p:extLst>
  </p:cSld>
  <p:clrMapOvr>
    <a:masterClrMapping/>
  </p:clrMapOvr>
  <p:transition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3"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6"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7" name="Oval 7"/>
          <p:cNvSpPr>
            <a:spLocks noChangeArrowheads="1"/>
          </p:cNvSpPr>
          <p:nvPr/>
        </p:nvSpPr>
        <p:spPr bwMode="auto">
          <a:xfrm>
            <a:off x="4787900" y="5661025"/>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8"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1"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3"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4"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5"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6"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7"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8"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9"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60" name="Text Box 20"/>
          <p:cNvSpPr txBox="1">
            <a:spLocks noChangeArrowheads="1"/>
          </p:cNvSpPr>
          <p:nvPr/>
        </p:nvSpPr>
        <p:spPr bwMode="auto">
          <a:xfrm>
            <a:off x="4067175" y="5589588"/>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5861" name="Text Box 21"/>
          <p:cNvSpPr txBox="1">
            <a:spLocks noChangeArrowheads="1"/>
          </p:cNvSpPr>
          <p:nvPr/>
        </p:nvSpPr>
        <p:spPr bwMode="auto">
          <a:xfrm>
            <a:off x="4932363" y="5589588"/>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75902402"/>
      </p:ext>
    </p:extLst>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67"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69"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0"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1" name="Oval 7"/>
          <p:cNvSpPr>
            <a:spLocks noChangeArrowheads="1"/>
          </p:cNvSpPr>
          <p:nvPr/>
        </p:nvSpPr>
        <p:spPr bwMode="auto">
          <a:xfrm>
            <a:off x="4787900" y="5661025"/>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2"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5"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7"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78"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79"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80"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1"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2"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3"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4" name="Text Box 20"/>
          <p:cNvSpPr txBox="1">
            <a:spLocks noChangeArrowheads="1"/>
          </p:cNvSpPr>
          <p:nvPr/>
        </p:nvSpPr>
        <p:spPr bwMode="auto">
          <a:xfrm>
            <a:off x="4932363" y="5589588"/>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6885" name="Text Box 21"/>
          <p:cNvSpPr txBox="1">
            <a:spLocks noChangeArrowheads="1"/>
          </p:cNvSpPr>
          <p:nvPr/>
        </p:nvSpPr>
        <p:spPr bwMode="auto">
          <a:xfrm>
            <a:off x="4140200" y="5589588"/>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1527446075"/>
      </p:ext>
    </p:extLst>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descr="Blue tissue paper"/>
          <p:cNvSpPr>
            <a:spLocks noChangeArrowheads="1"/>
          </p:cNvSpPr>
          <p:nvPr/>
        </p:nvSpPr>
        <p:spPr bwMode="auto">
          <a:xfrm>
            <a:off x="5148263" y="60213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1"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2"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3"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4"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5" name="Oval 7"/>
          <p:cNvSpPr>
            <a:spLocks noChangeArrowheads="1"/>
          </p:cNvSpPr>
          <p:nvPr/>
        </p:nvSpPr>
        <p:spPr bwMode="auto">
          <a:xfrm>
            <a:off x="5292725" y="616585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6"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Oval 10"/>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9"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1"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2"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3"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4"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5"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6"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7"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8" name="Text Box 20"/>
          <p:cNvSpPr txBox="1">
            <a:spLocks noChangeArrowheads="1"/>
          </p:cNvSpPr>
          <p:nvPr/>
        </p:nvSpPr>
        <p:spPr bwMode="auto">
          <a:xfrm>
            <a:off x="4572000" y="60928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7909" name="Text Box 21"/>
          <p:cNvSpPr txBox="1">
            <a:spLocks noChangeArrowheads="1"/>
          </p:cNvSpPr>
          <p:nvPr/>
        </p:nvSpPr>
        <p:spPr bwMode="auto">
          <a:xfrm>
            <a:off x="5508625" y="60928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703016162"/>
      </p:ext>
    </p:extLst>
  </p:cSld>
  <p:clrMapOvr>
    <a:masterClrMapping/>
  </p:clrMapOvr>
  <p:transition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33375"/>
            <a:ext cx="7716838"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Obdélník 1"/>
          <p:cNvSpPr>
            <a:spLocks noChangeArrowheads="1"/>
          </p:cNvSpPr>
          <p:nvPr/>
        </p:nvSpPr>
        <p:spPr bwMode="auto">
          <a:xfrm>
            <a:off x="1187450" y="2997200"/>
            <a:ext cx="7632700" cy="4857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dirty="0">
                <a:latin typeface="Times" pitchFamily="18" charset="0"/>
              </a:rPr>
              <a:t>http://</a:t>
            </a:r>
            <a:r>
              <a:rPr lang="en-US" altLang="en-US" sz="1800" dirty="0">
                <a:latin typeface="Times" pitchFamily="18" charset="0"/>
                <a:hlinkClick r:id="rId4"/>
              </a:rPr>
              <a:t>www.cyto.purdue.edu/cdroms/cyto10a/seminalcontributions/fulwyler.html</a:t>
            </a:r>
            <a:endParaRPr lang="en-US" altLang="en-US" sz="1800" dirty="0">
              <a:latin typeface="Times" pitchFamily="18" charset="0"/>
            </a:endParaRPr>
          </a:p>
        </p:txBody>
      </p:sp>
    </p:spTree>
    <p:extLst>
      <p:ext uri="{BB962C8B-B14F-4D97-AF65-F5344CB8AC3E}">
        <p14:creationId xmlns:p14="http://schemas.microsoft.com/office/powerpoint/2010/main" val="235725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ltLang="en-US" smtClean="0"/>
          </a:p>
        </p:txBody>
      </p:sp>
      <p:sp>
        <p:nvSpPr>
          <p:cNvPr id="39939" name="Rectangle 3"/>
          <p:cNvSpPr>
            <a:spLocks noGrp="1" noChangeArrowheads="1"/>
          </p:cNvSpPr>
          <p:nvPr>
            <p:ph type="body" idx="1"/>
          </p:nvPr>
        </p:nvSpPr>
        <p:spPr/>
        <p:txBody>
          <a:bodyPr/>
          <a:lstStyle/>
          <a:p>
            <a:pPr eaLnBrk="1" hangingPunct="1"/>
            <a:endParaRPr lang="en-US" altLang="en-US" smtClean="0"/>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60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750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en-US" sz="4000" smtClean="0">
                <a:cs typeface="Times New Roman" pitchFamily="18" charset="0"/>
              </a:rPr>
              <a:t>Principy průtokové cytometrie a sortrování</a:t>
            </a:r>
            <a:endParaRPr lang="cs-CZ" altLang="en-US" sz="4000" smtClean="0"/>
          </a:p>
        </p:txBody>
      </p:sp>
      <p:sp>
        <p:nvSpPr>
          <p:cNvPr id="22531" name="Rectangle 3"/>
          <p:cNvSpPr>
            <a:spLocks noGrp="1" noChangeArrowheads="1"/>
          </p:cNvSpPr>
          <p:nvPr>
            <p:ph type="body" idx="1"/>
          </p:nvPr>
        </p:nvSpPr>
        <p:spPr/>
        <p:txBody>
          <a:bodyPr/>
          <a:lstStyle/>
          <a:p>
            <a:pPr eaLnBrk="1" hangingPunct="1"/>
            <a:r>
              <a:rPr lang="en-US" altLang="en-US" smtClean="0">
                <a:latin typeface="Tahoma" pitchFamily="34" charset="0"/>
                <a:cs typeface="Times New Roman" pitchFamily="18" charset="0"/>
              </a:rPr>
              <a:t>sorting</a:t>
            </a:r>
          </a:p>
          <a:p>
            <a:pPr eaLnBrk="1" hangingPunct="1"/>
            <a:r>
              <a:rPr lang="cs-CZ" altLang="en-US" smtClean="0">
                <a:latin typeface="Tahoma" pitchFamily="34" charset="0"/>
                <a:cs typeface="Times New Roman" pitchFamily="18" charset="0"/>
              </a:rPr>
              <a:t>z</a:t>
            </a:r>
            <a:r>
              <a:rPr lang="en-US" altLang="en-US" smtClean="0">
                <a:latin typeface="Tahoma" pitchFamily="34" charset="0"/>
                <a:cs typeface="Times New Roman" pitchFamily="18" charset="0"/>
              </a:rPr>
              <a:t>pracov</a:t>
            </a:r>
            <a:r>
              <a:rPr lang="cs-CZ" altLang="en-US" smtClean="0">
                <a:latin typeface="Tahoma" pitchFamily="34" charset="0"/>
                <a:cs typeface="Times New Roman" pitchFamily="18" charset="0"/>
              </a:rPr>
              <a:t>ání signál</a:t>
            </a:r>
            <a:r>
              <a:rPr lang="en-US" altLang="en-US" smtClean="0">
                <a:latin typeface="Tahoma" pitchFamily="34" charset="0"/>
                <a:cs typeface="Times New Roman" pitchFamily="18" charset="0"/>
              </a:rPr>
              <a:t>u</a:t>
            </a:r>
            <a:endParaRPr lang="en-US" altLang="en-US" sz="1800" smtClean="0">
              <a:latin typeface="Tahoma" pitchFamily="34" charset="0"/>
              <a:cs typeface="Times New Roman" pitchFamily="18" charset="0"/>
            </a:endParaRPr>
          </a:p>
          <a:p>
            <a:pPr eaLnBrk="1" hangingPunct="1"/>
            <a:r>
              <a:rPr lang="cs-CZ" altLang="en-US" smtClean="0">
                <a:latin typeface="Tahoma" pitchFamily="34" charset="0"/>
                <a:cs typeface="Times New Roman" pitchFamily="18" charset="0"/>
              </a:rPr>
              <a:t>analýza dat</a:t>
            </a:r>
          </a:p>
          <a:p>
            <a:pPr eaLnBrk="1" hangingPunct="1"/>
            <a:r>
              <a:rPr lang="cs-CZ" altLang="en-US" smtClean="0">
                <a:latin typeface="Tahoma" pitchFamily="34" charset="0"/>
                <a:cs typeface="Times New Roman" pitchFamily="18" charset="0"/>
              </a:rPr>
              <a:t>kompenzace signálu</a:t>
            </a:r>
          </a:p>
        </p:txBody>
      </p:sp>
      <p:sp>
        <p:nvSpPr>
          <p:cNvPr id="22532"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320104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altLang="en-US" smtClean="0"/>
          </a:p>
        </p:txBody>
      </p:sp>
      <p:sp>
        <p:nvSpPr>
          <p:cNvPr id="40963" name="Rectangle 3"/>
          <p:cNvSpPr>
            <a:spLocks noGrp="1" noChangeArrowheads="1"/>
          </p:cNvSpPr>
          <p:nvPr>
            <p:ph type="body" idx="1"/>
          </p:nvPr>
        </p:nvSpPr>
        <p:spPr/>
        <p:txBody>
          <a:bodyPr/>
          <a:lstStyle/>
          <a:p>
            <a:pPr eaLnBrk="1" hangingPunct="1"/>
            <a:endParaRPr lang="en-US" altLang="en-US" smtClean="0"/>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4625"/>
            <a:ext cx="8559800" cy="65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363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563938" y="1196975"/>
            <a:ext cx="2278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734050"/>
            <a:ext cx="235426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52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3386138" y="1828800"/>
            <a:ext cx="3116262" cy="4005263"/>
            <a:chOff x="1056" y="184"/>
            <a:chExt cx="3552" cy="3875"/>
          </a:xfrm>
        </p:grpSpPr>
        <p:grpSp>
          <p:nvGrpSpPr>
            <p:cNvPr id="43023" name="Group 3"/>
            <p:cNvGrpSpPr>
              <a:grpSpLocks/>
            </p:cNvGrpSpPr>
            <p:nvPr/>
          </p:nvGrpSpPr>
          <p:grpSpPr bwMode="auto">
            <a:xfrm>
              <a:off x="1488" y="1392"/>
              <a:ext cx="1745" cy="1691"/>
              <a:chOff x="1440" y="384"/>
              <a:chExt cx="2112" cy="2208"/>
            </a:xfrm>
          </p:grpSpPr>
          <p:sp>
            <p:nvSpPr>
              <p:cNvPr id="43090" name="Rectangle 4"/>
              <p:cNvSpPr>
                <a:spLocks noChangeArrowheads="1"/>
              </p:cNvSpPr>
              <p:nvPr/>
            </p:nvSpPr>
            <p:spPr bwMode="auto">
              <a:xfrm>
                <a:off x="2688" y="1248"/>
                <a:ext cx="624" cy="13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1" name="Rectangle 5"/>
              <p:cNvSpPr>
                <a:spLocks noChangeArrowheads="1"/>
              </p:cNvSpPr>
              <p:nvPr/>
            </p:nvSpPr>
            <p:spPr bwMode="auto">
              <a:xfrm>
                <a:off x="2928" y="1248"/>
                <a:ext cx="144"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2" name="AutoShape 6"/>
              <p:cNvSpPr>
                <a:spLocks noChangeArrowheads="1"/>
              </p:cNvSpPr>
              <p:nvPr/>
            </p:nvSpPr>
            <p:spPr bwMode="auto">
              <a:xfrm>
                <a:off x="2448" y="384"/>
                <a:ext cx="1104" cy="864"/>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3" name="Line 7"/>
              <p:cNvSpPr>
                <a:spLocks noChangeShapeType="1"/>
              </p:cNvSpPr>
              <p:nvPr/>
            </p:nvSpPr>
            <p:spPr bwMode="auto">
              <a:xfrm>
                <a:off x="1440" y="2112"/>
                <a:ext cx="158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4" name="Line 8"/>
              <p:cNvSpPr>
                <a:spLocks noChangeShapeType="1"/>
              </p:cNvSpPr>
              <p:nvPr/>
            </p:nvSpPr>
            <p:spPr bwMode="auto">
              <a:xfrm>
                <a:off x="1440" y="2256"/>
                <a:ext cx="1584" cy="0"/>
              </a:xfrm>
              <a:prstGeom prst="line">
                <a:avLst/>
              </a:prstGeom>
              <a:noFill/>
              <a:ln w="28575">
                <a:solidFill>
                  <a:srgbClr val="A249B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5" name="Line 9"/>
              <p:cNvSpPr>
                <a:spLocks noChangeShapeType="1"/>
              </p:cNvSpPr>
              <p:nvPr/>
            </p:nvSpPr>
            <p:spPr bwMode="auto">
              <a:xfrm>
                <a:off x="1440" y="1968"/>
                <a:ext cx="158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6" name="AutoShape 10"/>
              <p:cNvSpPr>
                <a:spLocks noChangeArrowheads="1"/>
              </p:cNvSpPr>
              <p:nvPr/>
            </p:nvSpPr>
            <p:spPr bwMode="auto">
              <a:xfrm>
                <a:off x="2544" y="384"/>
                <a:ext cx="912"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253 w 21600"/>
                  <a:gd name="T13" fmla="*/ 6250 h 21600"/>
                  <a:gd name="T14" fmla="*/ 15347 w 21600"/>
                  <a:gd name="T15" fmla="*/ 15350 h 21600"/>
                </a:gdLst>
                <a:ahLst/>
                <a:cxnLst>
                  <a:cxn ang="T8">
                    <a:pos x="T0" y="T1"/>
                  </a:cxn>
                  <a:cxn ang="T9">
                    <a:pos x="T2" y="T3"/>
                  </a:cxn>
                  <a:cxn ang="T10">
                    <a:pos x="T4" y="T5"/>
                  </a:cxn>
                  <a:cxn ang="T11">
                    <a:pos x="T6" y="T7"/>
                  </a:cxn>
                </a:cxnLst>
                <a:rect l="T12" t="T13" r="T14" b="T15"/>
                <a:pathLst>
                  <a:path w="21600" h="21600">
                    <a:moveTo>
                      <a:pt x="0" y="0"/>
                    </a:moveTo>
                    <a:lnTo>
                      <a:pt x="8882" y="21600"/>
                    </a:lnTo>
                    <a:lnTo>
                      <a:pt x="12718"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4" name="Group 11"/>
            <p:cNvGrpSpPr>
              <a:grpSpLocks/>
            </p:cNvGrpSpPr>
            <p:nvPr/>
          </p:nvGrpSpPr>
          <p:grpSpPr bwMode="auto">
            <a:xfrm>
              <a:off x="2757" y="363"/>
              <a:ext cx="51" cy="1249"/>
              <a:chOff x="1728" y="2448"/>
              <a:chExt cx="48" cy="672"/>
            </a:xfrm>
          </p:grpSpPr>
          <p:sp>
            <p:nvSpPr>
              <p:cNvPr id="43088" name="Rectangle 12"/>
              <p:cNvSpPr>
                <a:spLocks noChangeArrowheads="1"/>
              </p:cNvSpPr>
              <p:nvPr/>
            </p:nvSpPr>
            <p:spPr bwMode="auto">
              <a:xfrm>
                <a:off x="1728" y="2448"/>
                <a:ext cx="48" cy="57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89" name="AutoShape 13"/>
              <p:cNvSpPr>
                <a:spLocks noChangeArrowheads="1"/>
              </p:cNvSpPr>
              <p:nvPr/>
            </p:nvSpPr>
            <p:spPr bwMode="auto">
              <a:xfrm>
                <a:off x="1728" y="3024"/>
                <a:ext cx="4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5" name="Group 14"/>
            <p:cNvGrpSpPr>
              <a:grpSpLocks/>
            </p:cNvGrpSpPr>
            <p:nvPr/>
          </p:nvGrpSpPr>
          <p:grpSpPr bwMode="auto">
            <a:xfrm>
              <a:off x="1056" y="891"/>
              <a:ext cx="674" cy="2854"/>
              <a:chOff x="1056" y="528"/>
              <a:chExt cx="674" cy="2854"/>
            </a:xfrm>
          </p:grpSpPr>
          <p:grpSp>
            <p:nvGrpSpPr>
              <p:cNvPr id="43053" name="Group 15"/>
              <p:cNvGrpSpPr>
                <a:grpSpLocks/>
              </p:cNvGrpSpPr>
              <p:nvPr/>
            </p:nvGrpSpPr>
            <p:grpSpPr bwMode="auto">
              <a:xfrm>
                <a:off x="1056" y="528"/>
                <a:ext cx="674" cy="1802"/>
                <a:chOff x="3888" y="480"/>
                <a:chExt cx="816" cy="2352"/>
              </a:xfrm>
            </p:grpSpPr>
            <p:grpSp>
              <p:nvGrpSpPr>
                <p:cNvPr id="43067" name="Group 16"/>
                <p:cNvGrpSpPr>
                  <a:grpSpLocks/>
                </p:cNvGrpSpPr>
                <p:nvPr/>
              </p:nvGrpSpPr>
              <p:grpSpPr bwMode="auto">
                <a:xfrm>
                  <a:off x="3888" y="480"/>
                  <a:ext cx="816" cy="336"/>
                  <a:chOff x="4128" y="2160"/>
                  <a:chExt cx="816" cy="336"/>
                </a:xfrm>
              </p:grpSpPr>
              <p:sp>
                <p:nvSpPr>
                  <p:cNvPr id="43086" name="Arc 17"/>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Arc 18"/>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8" name="Group 19"/>
                <p:cNvGrpSpPr>
                  <a:grpSpLocks/>
                </p:cNvGrpSpPr>
                <p:nvPr/>
              </p:nvGrpSpPr>
              <p:grpSpPr bwMode="auto">
                <a:xfrm>
                  <a:off x="3888" y="816"/>
                  <a:ext cx="816" cy="336"/>
                  <a:chOff x="4128" y="2160"/>
                  <a:chExt cx="816" cy="336"/>
                </a:xfrm>
              </p:grpSpPr>
              <p:sp>
                <p:nvSpPr>
                  <p:cNvPr id="43084" name="Arc 20"/>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Arc 21"/>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9" name="Group 22"/>
                <p:cNvGrpSpPr>
                  <a:grpSpLocks/>
                </p:cNvGrpSpPr>
                <p:nvPr/>
              </p:nvGrpSpPr>
              <p:grpSpPr bwMode="auto">
                <a:xfrm>
                  <a:off x="3888" y="1152"/>
                  <a:ext cx="816" cy="336"/>
                  <a:chOff x="4128" y="2160"/>
                  <a:chExt cx="816" cy="336"/>
                </a:xfrm>
              </p:grpSpPr>
              <p:sp>
                <p:nvSpPr>
                  <p:cNvPr id="43082" name="Arc 23"/>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Arc 24"/>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0" name="Group 25"/>
                <p:cNvGrpSpPr>
                  <a:grpSpLocks/>
                </p:cNvGrpSpPr>
                <p:nvPr/>
              </p:nvGrpSpPr>
              <p:grpSpPr bwMode="auto">
                <a:xfrm>
                  <a:off x="3888" y="1488"/>
                  <a:ext cx="816" cy="336"/>
                  <a:chOff x="4128" y="2160"/>
                  <a:chExt cx="816" cy="336"/>
                </a:xfrm>
              </p:grpSpPr>
              <p:sp>
                <p:nvSpPr>
                  <p:cNvPr id="43080" name="Arc 26"/>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Arc 27"/>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1" name="Group 28"/>
                <p:cNvGrpSpPr>
                  <a:grpSpLocks/>
                </p:cNvGrpSpPr>
                <p:nvPr/>
              </p:nvGrpSpPr>
              <p:grpSpPr bwMode="auto">
                <a:xfrm>
                  <a:off x="3888" y="1824"/>
                  <a:ext cx="816" cy="336"/>
                  <a:chOff x="4128" y="2160"/>
                  <a:chExt cx="816" cy="336"/>
                </a:xfrm>
              </p:grpSpPr>
              <p:sp>
                <p:nvSpPr>
                  <p:cNvPr id="43078" name="Arc 29"/>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Arc 30"/>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2" name="Group 31"/>
                <p:cNvGrpSpPr>
                  <a:grpSpLocks/>
                </p:cNvGrpSpPr>
                <p:nvPr/>
              </p:nvGrpSpPr>
              <p:grpSpPr bwMode="auto">
                <a:xfrm>
                  <a:off x="3888" y="2160"/>
                  <a:ext cx="816" cy="336"/>
                  <a:chOff x="4128" y="2160"/>
                  <a:chExt cx="816" cy="336"/>
                </a:xfrm>
              </p:grpSpPr>
              <p:sp>
                <p:nvSpPr>
                  <p:cNvPr id="43076" name="Arc 32"/>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7" name="Arc 33"/>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3" name="Group 34"/>
                <p:cNvGrpSpPr>
                  <a:grpSpLocks/>
                </p:cNvGrpSpPr>
                <p:nvPr/>
              </p:nvGrpSpPr>
              <p:grpSpPr bwMode="auto">
                <a:xfrm>
                  <a:off x="3888" y="2496"/>
                  <a:ext cx="816" cy="336"/>
                  <a:chOff x="4128" y="2160"/>
                  <a:chExt cx="816" cy="336"/>
                </a:xfrm>
              </p:grpSpPr>
              <p:sp>
                <p:nvSpPr>
                  <p:cNvPr id="43074" name="Arc 35"/>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5" name="Arc 36"/>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54" name="Group 37"/>
              <p:cNvGrpSpPr>
                <a:grpSpLocks/>
              </p:cNvGrpSpPr>
              <p:nvPr/>
            </p:nvGrpSpPr>
            <p:grpSpPr bwMode="auto">
              <a:xfrm>
                <a:off x="1056" y="2352"/>
                <a:ext cx="674" cy="1030"/>
                <a:chOff x="144" y="2448"/>
                <a:chExt cx="816" cy="1344"/>
              </a:xfrm>
            </p:grpSpPr>
            <p:grpSp>
              <p:nvGrpSpPr>
                <p:cNvPr id="43055" name="Group 38"/>
                <p:cNvGrpSpPr>
                  <a:grpSpLocks/>
                </p:cNvGrpSpPr>
                <p:nvPr/>
              </p:nvGrpSpPr>
              <p:grpSpPr bwMode="auto">
                <a:xfrm>
                  <a:off x="144" y="2448"/>
                  <a:ext cx="816" cy="336"/>
                  <a:chOff x="4128" y="2160"/>
                  <a:chExt cx="816" cy="336"/>
                </a:xfrm>
              </p:grpSpPr>
              <p:sp>
                <p:nvSpPr>
                  <p:cNvPr id="43065" name="Arc 39"/>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Arc 40"/>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6" name="Group 41"/>
                <p:cNvGrpSpPr>
                  <a:grpSpLocks/>
                </p:cNvGrpSpPr>
                <p:nvPr/>
              </p:nvGrpSpPr>
              <p:grpSpPr bwMode="auto">
                <a:xfrm>
                  <a:off x="144" y="2784"/>
                  <a:ext cx="816" cy="336"/>
                  <a:chOff x="4128" y="2160"/>
                  <a:chExt cx="816" cy="336"/>
                </a:xfrm>
              </p:grpSpPr>
              <p:sp>
                <p:nvSpPr>
                  <p:cNvPr id="43063" name="Arc 42"/>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Arc 43"/>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7" name="Group 44"/>
                <p:cNvGrpSpPr>
                  <a:grpSpLocks/>
                </p:cNvGrpSpPr>
                <p:nvPr/>
              </p:nvGrpSpPr>
              <p:grpSpPr bwMode="auto">
                <a:xfrm>
                  <a:off x="144" y="3120"/>
                  <a:ext cx="816" cy="336"/>
                  <a:chOff x="4128" y="2160"/>
                  <a:chExt cx="816" cy="336"/>
                </a:xfrm>
              </p:grpSpPr>
              <p:sp>
                <p:nvSpPr>
                  <p:cNvPr id="43061" name="Arc 45"/>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Arc 46"/>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8" name="Group 47"/>
                <p:cNvGrpSpPr>
                  <a:grpSpLocks/>
                </p:cNvGrpSpPr>
                <p:nvPr/>
              </p:nvGrpSpPr>
              <p:grpSpPr bwMode="auto">
                <a:xfrm>
                  <a:off x="144" y="3456"/>
                  <a:ext cx="816" cy="336"/>
                  <a:chOff x="4128" y="2160"/>
                  <a:chExt cx="816" cy="336"/>
                </a:xfrm>
              </p:grpSpPr>
              <p:sp>
                <p:nvSpPr>
                  <p:cNvPr id="43059" name="Arc 48"/>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Arc 49"/>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3026" name="Group 50"/>
            <p:cNvGrpSpPr>
              <a:grpSpLocks/>
            </p:cNvGrpSpPr>
            <p:nvPr/>
          </p:nvGrpSpPr>
          <p:grpSpPr bwMode="auto">
            <a:xfrm>
              <a:off x="2688" y="3051"/>
              <a:ext cx="144" cy="1008"/>
              <a:chOff x="2688" y="2640"/>
              <a:chExt cx="192" cy="1008"/>
            </a:xfrm>
          </p:grpSpPr>
          <p:sp>
            <p:nvSpPr>
              <p:cNvPr id="43046" name="Oval 51"/>
              <p:cNvSpPr>
                <a:spLocks noChangeArrowheads="1"/>
              </p:cNvSpPr>
              <p:nvPr/>
            </p:nvSpPr>
            <p:spPr bwMode="auto">
              <a:xfrm>
                <a:off x="2688" y="2640"/>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7" name="Oval 52"/>
              <p:cNvSpPr>
                <a:spLocks noChangeArrowheads="1"/>
              </p:cNvSpPr>
              <p:nvPr/>
            </p:nvSpPr>
            <p:spPr bwMode="auto">
              <a:xfrm>
                <a:off x="2688" y="2736"/>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8" name="Oval 53"/>
              <p:cNvSpPr>
                <a:spLocks noChangeArrowheads="1"/>
              </p:cNvSpPr>
              <p:nvPr/>
            </p:nvSpPr>
            <p:spPr bwMode="auto">
              <a:xfrm>
                <a:off x="2688" y="2832"/>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9" name="Oval 54"/>
              <p:cNvSpPr>
                <a:spLocks noChangeArrowheads="1"/>
              </p:cNvSpPr>
              <p:nvPr/>
            </p:nvSpPr>
            <p:spPr bwMode="auto">
              <a:xfrm>
                <a:off x="2688" y="2928"/>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0" name="Oval 55"/>
              <p:cNvSpPr>
                <a:spLocks noChangeArrowheads="1"/>
              </p:cNvSpPr>
              <p:nvPr/>
            </p:nvSpPr>
            <p:spPr bwMode="auto">
              <a:xfrm>
                <a:off x="2688" y="3024"/>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1" name="Oval 56"/>
              <p:cNvSpPr>
                <a:spLocks noChangeArrowheads="1"/>
              </p:cNvSpPr>
              <p:nvPr/>
            </p:nvSpPr>
            <p:spPr bwMode="auto">
              <a:xfrm>
                <a:off x="2688" y="3264"/>
                <a:ext cx="192" cy="144"/>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2" name="Oval 57"/>
              <p:cNvSpPr>
                <a:spLocks noChangeArrowheads="1"/>
              </p:cNvSpPr>
              <p:nvPr/>
            </p:nvSpPr>
            <p:spPr bwMode="auto">
              <a:xfrm>
                <a:off x="2688" y="3504"/>
                <a:ext cx="192" cy="144"/>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43027" name="Oval 58"/>
            <p:cNvSpPr>
              <a:spLocks noChangeArrowheads="1"/>
            </p:cNvSpPr>
            <p:nvPr/>
          </p:nvSpPr>
          <p:spPr bwMode="auto">
            <a:xfrm>
              <a:off x="2736" y="1659"/>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28" name="Oval 59"/>
            <p:cNvSpPr>
              <a:spLocks noChangeArrowheads="1"/>
            </p:cNvSpPr>
            <p:nvPr/>
          </p:nvSpPr>
          <p:spPr bwMode="auto">
            <a:xfrm>
              <a:off x="2736" y="372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29" name="Oval 60"/>
            <p:cNvSpPr>
              <a:spLocks noChangeArrowheads="1"/>
            </p:cNvSpPr>
            <p:nvPr/>
          </p:nvSpPr>
          <p:spPr bwMode="auto">
            <a:xfrm>
              <a:off x="2736" y="2955"/>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0" name="Oval 61"/>
            <p:cNvSpPr>
              <a:spLocks noChangeArrowheads="1"/>
            </p:cNvSpPr>
            <p:nvPr/>
          </p:nvSpPr>
          <p:spPr bwMode="auto">
            <a:xfrm>
              <a:off x="2736" y="2379"/>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1" name="Oval 62"/>
            <p:cNvSpPr>
              <a:spLocks noChangeArrowheads="1"/>
            </p:cNvSpPr>
            <p:nvPr/>
          </p:nvSpPr>
          <p:spPr bwMode="auto">
            <a:xfrm>
              <a:off x="2736" y="2139"/>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2" name="Oval 63"/>
            <p:cNvSpPr>
              <a:spLocks noChangeArrowheads="1"/>
            </p:cNvSpPr>
            <p:nvPr/>
          </p:nvSpPr>
          <p:spPr bwMode="auto">
            <a:xfrm>
              <a:off x="2736" y="3195"/>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3" name="Oval 64"/>
            <p:cNvSpPr>
              <a:spLocks noChangeArrowheads="1"/>
            </p:cNvSpPr>
            <p:nvPr/>
          </p:nvSpPr>
          <p:spPr bwMode="auto">
            <a:xfrm>
              <a:off x="2736" y="1899"/>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4" name="Oval 65"/>
            <p:cNvSpPr>
              <a:spLocks noChangeArrowheads="1"/>
            </p:cNvSpPr>
            <p:nvPr/>
          </p:nvSpPr>
          <p:spPr bwMode="auto">
            <a:xfrm>
              <a:off x="2736" y="2715"/>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5" name="Oval 66"/>
            <p:cNvSpPr>
              <a:spLocks noChangeArrowheads="1"/>
            </p:cNvSpPr>
            <p:nvPr/>
          </p:nvSpPr>
          <p:spPr bwMode="auto">
            <a:xfrm>
              <a:off x="2736" y="1707"/>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6" name="Rectangle 67"/>
            <p:cNvSpPr>
              <a:spLocks noChangeArrowheads="1"/>
            </p:cNvSpPr>
            <p:nvPr/>
          </p:nvSpPr>
          <p:spPr bwMode="auto">
            <a:xfrm>
              <a:off x="2400" y="555"/>
              <a:ext cx="96" cy="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7" name="Rectangle 68"/>
            <p:cNvSpPr>
              <a:spLocks noChangeArrowheads="1"/>
            </p:cNvSpPr>
            <p:nvPr/>
          </p:nvSpPr>
          <p:spPr bwMode="auto">
            <a:xfrm>
              <a:off x="3072" y="555"/>
              <a:ext cx="96" cy="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8" name="Rectangle 69"/>
            <p:cNvSpPr>
              <a:spLocks noChangeArrowheads="1"/>
            </p:cNvSpPr>
            <p:nvPr/>
          </p:nvSpPr>
          <p:spPr bwMode="auto">
            <a:xfrm>
              <a:off x="2400" y="528"/>
              <a:ext cx="76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9" name="Line 70"/>
            <p:cNvSpPr>
              <a:spLocks noChangeShapeType="1"/>
            </p:cNvSpPr>
            <p:nvPr/>
          </p:nvSpPr>
          <p:spPr bwMode="auto">
            <a:xfrm>
              <a:off x="2640" y="912"/>
              <a:ext cx="2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0" name="Freeform 71"/>
            <p:cNvSpPr>
              <a:spLocks/>
            </p:cNvSpPr>
            <p:nvPr/>
          </p:nvSpPr>
          <p:spPr bwMode="auto">
            <a:xfrm>
              <a:off x="2583" y="567"/>
              <a:ext cx="46" cy="371"/>
            </a:xfrm>
            <a:custGeom>
              <a:avLst/>
              <a:gdLst>
                <a:gd name="T0" fmla="*/ 46 w 46"/>
                <a:gd name="T1" fmla="*/ 371 h 371"/>
                <a:gd name="T2" fmla="*/ 9 w 46"/>
                <a:gd name="T3" fmla="*/ 316 h 371"/>
                <a:gd name="T4" fmla="*/ 46 w 46"/>
                <a:gd name="T5" fmla="*/ 204 h 371"/>
                <a:gd name="T6" fmla="*/ 0 w 46"/>
                <a:gd name="T7" fmla="*/ 111 h 371"/>
                <a:gd name="T8" fmla="*/ 18 w 46"/>
                <a:gd name="T9" fmla="*/ 37 h 371"/>
                <a:gd name="T10" fmla="*/ 9 w 46"/>
                <a:gd name="T11" fmla="*/ 0 h 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71">
                  <a:moveTo>
                    <a:pt x="46" y="371"/>
                  </a:moveTo>
                  <a:cubicBezTo>
                    <a:pt x="34" y="353"/>
                    <a:pt x="5" y="338"/>
                    <a:pt x="9" y="316"/>
                  </a:cubicBezTo>
                  <a:cubicBezTo>
                    <a:pt x="17" y="268"/>
                    <a:pt x="20" y="244"/>
                    <a:pt x="46" y="204"/>
                  </a:cubicBezTo>
                  <a:cubicBezTo>
                    <a:pt x="30" y="172"/>
                    <a:pt x="19" y="141"/>
                    <a:pt x="0" y="111"/>
                  </a:cubicBezTo>
                  <a:cubicBezTo>
                    <a:pt x="5" y="86"/>
                    <a:pt x="18" y="62"/>
                    <a:pt x="18" y="37"/>
                  </a:cubicBezTo>
                  <a:cubicBezTo>
                    <a:pt x="18" y="24"/>
                    <a:pt x="9" y="0"/>
                    <a:pt x="9"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1" name="Rectangle 72"/>
            <p:cNvSpPr>
              <a:spLocks noChangeArrowheads="1"/>
            </p:cNvSpPr>
            <p:nvPr/>
          </p:nvSpPr>
          <p:spPr bwMode="auto">
            <a:xfrm>
              <a:off x="2544" y="480"/>
              <a:ext cx="144"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2" name="Freeform 73"/>
            <p:cNvSpPr>
              <a:spLocks/>
            </p:cNvSpPr>
            <p:nvPr/>
          </p:nvSpPr>
          <p:spPr bwMode="auto">
            <a:xfrm>
              <a:off x="1056" y="184"/>
              <a:ext cx="1536" cy="296"/>
            </a:xfrm>
            <a:custGeom>
              <a:avLst/>
              <a:gdLst>
                <a:gd name="T0" fmla="*/ 1536 w 1536"/>
                <a:gd name="T1" fmla="*/ 296 h 296"/>
                <a:gd name="T2" fmla="*/ 1344 w 1536"/>
                <a:gd name="T3" fmla="*/ 104 h 296"/>
                <a:gd name="T4" fmla="*/ 960 w 1536"/>
                <a:gd name="T5" fmla="*/ 200 h 296"/>
                <a:gd name="T6" fmla="*/ 672 w 1536"/>
                <a:gd name="T7" fmla="*/ 8 h 296"/>
                <a:gd name="T8" fmla="*/ 480 w 1536"/>
                <a:gd name="T9" fmla="*/ 248 h 296"/>
                <a:gd name="T10" fmla="*/ 0 w 1536"/>
                <a:gd name="T11" fmla="*/ 200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296">
                  <a:moveTo>
                    <a:pt x="1536" y="296"/>
                  </a:moveTo>
                  <a:cubicBezTo>
                    <a:pt x="1488" y="208"/>
                    <a:pt x="1440" y="120"/>
                    <a:pt x="1344" y="104"/>
                  </a:cubicBezTo>
                  <a:cubicBezTo>
                    <a:pt x="1248" y="88"/>
                    <a:pt x="1072" y="216"/>
                    <a:pt x="960" y="200"/>
                  </a:cubicBezTo>
                  <a:cubicBezTo>
                    <a:pt x="848" y="184"/>
                    <a:pt x="752" y="0"/>
                    <a:pt x="672" y="8"/>
                  </a:cubicBezTo>
                  <a:cubicBezTo>
                    <a:pt x="592" y="16"/>
                    <a:pt x="592" y="216"/>
                    <a:pt x="480" y="248"/>
                  </a:cubicBezTo>
                  <a:cubicBezTo>
                    <a:pt x="368" y="280"/>
                    <a:pt x="88" y="208"/>
                    <a:pt x="0" y="20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3" name="Rectangle 74"/>
            <p:cNvSpPr>
              <a:spLocks noChangeArrowheads="1"/>
            </p:cNvSpPr>
            <p:nvPr/>
          </p:nvSpPr>
          <p:spPr bwMode="auto">
            <a:xfrm>
              <a:off x="3120" y="1392"/>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4" name="Rectangle 75"/>
            <p:cNvSpPr>
              <a:spLocks noChangeArrowheads="1"/>
            </p:cNvSpPr>
            <p:nvPr/>
          </p:nvSpPr>
          <p:spPr bwMode="auto">
            <a:xfrm>
              <a:off x="2160" y="1392"/>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5" name="Freeform 76"/>
            <p:cNvSpPr>
              <a:spLocks/>
            </p:cNvSpPr>
            <p:nvPr/>
          </p:nvSpPr>
          <p:spPr bwMode="auto">
            <a:xfrm>
              <a:off x="3408" y="808"/>
              <a:ext cx="1200" cy="632"/>
            </a:xfrm>
            <a:custGeom>
              <a:avLst/>
              <a:gdLst>
                <a:gd name="T0" fmla="*/ 0 w 1200"/>
                <a:gd name="T1" fmla="*/ 632 h 632"/>
                <a:gd name="T2" fmla="*/ 192 w 1200"/>
                <a:gd name="T3" fmla="*/ 296 h 632"/>
                <a:gd name="T4" fmla="*/ 384 w 1200"/>
                <a:gd name="T5" fmla="*/ 392 h 632"/>
                <a:gd name="T6" fmla="*/ 624 w 1200"/>
                <a:gd name="T7" fmla="*/ 104 h 632"/>
                <a:gd name="T8" fmla="*/ 816 w 1200"/>
                <a:gd name="T9" fmla="*/ 200 h 632"/>
                <a:gd name="T10" fmla="*/ 1008 w 1200"/>
                <a:gd name="T11" fmla="*/ 8 h 632"/>
                <a:gd name="T12" fmla="*/ 1200 w 1200"/>
                <a:gd name="T13" fmla="*/ 152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0" h="632">
                  <a:moveTo>
                    <a:pt x="0" y="632"/>
                  </a:moveTo>
                  <a:cubicBezTo>
                    <a:pt x="64" y="484"/>
                    <a:pt x="128" y="336"/>
                    <a:pt x="192" y="296"/>
                  </a:cubicBezTo>
                  <a:cubicBezTo>
                    <a:pt x="256" y="256"/>
                    <a:pt x="312" y="424"/>
                    <a:pt x="384" y="392"/>
                  </a:cubicBezTo>
                  <a:cubicBezTo>
                    <a:pt x="456" y="360"/>
                    <a:pt x="552" y="136"/>
                    <a:pt x="624" y="104"/>
                  </a:cubicBezTo>
                  <a:cubicBezTo>
                    <a:pt x="696" y="72"/>
                    <a:pt x="752" y="216"/>
                    <a:pt x="816" y="200"/>
                  </a:cubicBezTo>
                  <a:cubicBezTo>
                    <a:pt x="880" y="184"/>
                    <a:pt x="944" y="16"/>
                    <a:pt x="1008" y="8"/>
                  </a:cubicBezTo>
                  <a:cubicBezTo>
                    <a:pt x="1072" y="0"/>
                    <a:pt x="1136" y="76"/>
                    <a:pt x="1200" y="15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11" name="Line 77"/>
          <p:cNvSpPr>
            <a:spLocks noChangeShapeType="1"/>
          </p:cNvSpPr>
          <p:nvPr/>
        </p:nvSpPr>
        <p:spPr bwMode="auto">
          <a:xfrm>
            <a:off x="3386138" y="5867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2" name="Line 78"/>
          <p:cNvSpPr>
            <a:spLocks noChangeShapeType="1"/>
          </p:cNvSpPr>
          <p:nvPr/>
        </p:nvSpPr>
        <p:spPr bwMode="auto">
          <a:xfrm>
            <a:off x="3995738" y="5867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Line 79"/>
          <p:cNvSpPr>
            <a:spLocks noChangeShapeType="1"/>
          </p:cNvSpPr>
          <p:nvPr/>
        </p:nvSpPr>
        <p:spPr bwMode="auto">
          <a:xfrm>
            <a:off x="3386138" y="6019800"/>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Line 80"/>
          <p:cNvSpPr>
            <a:spLocks noChangeShapeType="1"/>
          </p:cNvSpPr>
          <p:nvPr/>
        </p:nvSpPr>
        <p:spPr bwMode="auto">
          <a:xfrm>
            <a:off x="5351463" y="4495800"/>
            <a:ext cx="269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81"/>
          <p:cNvSpPr>
            <a:spLocks noChangeShapeType="1"/>
          </p:cNvSpPr>
          <p:nvPr/>
        </p:nvSpPr>
        <p:spPr bwMode="auto">
          <a:xfrm>
            <a:off x="5351463" y="5334000"/>
            <a:ext cx="269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82"/>
          <p:cNvSpPr>
            <a:spLocks noChangeShapeType="1"/>
          </p:cNvSpPr>
          <p:nvPr/>
        </p:nvSpPr>
        <p:spPr bwMode="auto">
          <a:xfrm>
            <a:off x="5486400" y="4495800"/>
            <a:ext cx="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Text Box 83"/>
          <p:cNvSpPr txBox="1">
            <a:spLocks noChangeArrowheads="1"/>
          </p:cNvSpPr>
          <p:nvPr/>
        </p:nvSpPr>
        <p:spPr bwMode="auto">
          <a:xfrm>
            <a:off x="2370138" y="1981200"/>
            <a:ext cx="11588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800">
                <a:latin typeface="Times New Roman" pitchFamily="18" charset="0"/>
              </a:rPr>
              <a:t>Frequency</a:t>
            </a:r>
          </a:p>
        </p:txBody>
      </p:sp>
      <p:sp>
        <p:nvSpPr>
          <p:cNvPr id="43018" name="Text Box 84"/>
          <p:cNvSpPr txBox="1">
            <a:spLocks noChangeArrowheads="1"/>
          </p:cNvSpPr>
          <p:nvPr/>
        </p:nvSpPr>
        <p:spPr bwMode="auto">
          <a:xfrm>
            <a:off x="6691313" y="2628900"/>
            <a:ext cx="8477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Charge</a:t>
            </a:r>
            <a:endParaRPr lang="en-US" altLang="en-US" sz="1800">
              <a:latin typeface="Times New Roman" pitchFamily="18" charset="0"/>
            </a:endParaRPr>
          </a:p>
        </p:txBody>
      </p:sp>
      <p:sp>
        <p:nvSpPr>
          <p:cNvPr id="43019" name="Text Box 85"/>
          <p:cNvSpPr txBox="1">
            <a:spLocks noChangeArrowheads="1"/>
          </p:cNvSpPr>
          <p:nvPr/>
        </p:nvSpPr>
        <p:spPr bwMode="auto">
          <a:xfrm>
            <a:off x="5892800" y="4648200"/>
            <a:ext cx="1268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Drop Delay</a:t>
            </a:r>
            <a:endParaRPr lang="en-US" altLang="en-US" sz="1800">
              <a:latin typeface="Times New Roman" pitchFamily="18" charset="0"/>
            </a:endParaRPr>
          </a:p>
        </p:txBody>
      </p:sp>
      <p:sp>
        <p:nvSpPr>
          <p:cNvPr id="43020" name="Text Box 86"/>
          <p:cNvSpPr txBox="1">
            <a:spLocks noChangeArrowheads="1"/>
          </p:cNvSpPr>
          <p:nvPr/>
        </p:nvSpPr>
        <p:spPr bwMode="auto">
          <a:xfrm>
            <a:off x="3319463" y="6324600"/>
            <a:ext cx="1171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Amplitude</a:t>
            </a:r>
            <a:endParaRPr lang="en-US" altLang="en-US" sz="1800">
              <a:latin typeface="Times New Roman" pitchFamily="18" charset="0"/>
            </a:endParaRPr>
          </a:p>
        </p:txBody>
      </p:sp>
      <p:sp>
        <p:nvSpPr>
          <p:cNvPr id="43021" name="Text Box 87"/>
          <p:cNvSpPr txBox="1">
            <a:spLocks noChangeArrowheads="1"/>
          </p:cNvSpPr>
          <p:nvPr/>
        </p:nvSpPr>
        <p:spPr bwMode="auto">
          <a:xfrm>
            <a:off x="3732213" y="679450"/>
            <a:ext cx="2278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pic>
        <p:nvPicPr>
          <p:cNvPr id="43022"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7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721100" y="679450"/>
            <a:ext cx="227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grpSp>
        <p:nvGrpSpPr>
          <p:cNvPr id="44035" name="Group 3"/>
          <p:cNvGrpSpPr>
            <a:grpSpLocks/>
          </p:cNvGrpSpPr>
          <p:nvPr/>
        </p:nvGrpSpPr>
        <p:grpSpPr bwMode="auto">
          <a:xfrm>
            <a:off x="2416175" y="2133600"/>
            <a:ext cx="5145088" cy="3657600"/>
            <a:chOff x="1712" y="1344"/>
            <a:chExt cx="3646" cy="2304"/>
          </a:xfrm>
        </p:grpSpPr>
        <p:sp>
          <p:nvSpPr>
            <p:cNvPr id="44037" name="Text Box 4"/>
            <p:cNvSpPr txBox="1">
              <a:spLocks noChangeArrowheads="1"/>
            </p:cNvSpPr>
            <p:nvPr/>
          </p:nvSpPr>
          <p:spPr bwMode="auto">
            <a:xfrm>
              <a:off x="2704" y="1439"/>
              <a:ext cx="18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Sheath Pressure</a:t>
              </a:r>
            </a:p>
          </p:txBody>
        </p:sp>
        <p:sp>
          <p:nvSpPr>
            <p:cNvPr id="44038" name="Text Box 5"/>
            <p:cNvSpPr txBox="1">
              <a:spLocks noChangeArrowheads="1"/>
            </p:cNvSpPr>
            <p:nvPr/>
          </p:nvSpPr>
          <p:spPr bwMode="auto">
            <a:xfrm>
              <a:off x="4040" y="2575"/>
              <a:ext cx="131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Nozzle Size</a:t>
              </a:r>
            </a:p>
          </p:txBody>
        </p:sp>
        <p:sp>
          <p:nvSpPr>
            <p:cNvPr id="44039" name="Text Box 6"/>
            <p:cNvSpPr txBox="1">
              <a:spLocks noChangeArrowheads="1"/>
            </p:cNvSpPr>
            <p:nvPr/>
          </p:nvSpPr>
          <p:spPr bwMode="auto">
            <a:xfrm>
              <a:off x="1760" y="2655"/>
              <a:ext cx="12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Frequency</a:t>
              </a:r>
            </a:p>
          </p:txBody>
        </p:sp>
        <p:sp>
          <p:nvSpPr>
            <p:cNvPr id="44040" name="Line 7"/>
            <p:cNvSpPr>
              <a:spLocks noChangeShapeType="1"/>
            </p:cNvSpPr>
            <p:nvPr/>
          </p:nvSpPr>
          <p:spPr bwMode="auto">
            <a:xfrm flipH="1">
              <a:off x="2480" y="1728"/>
              <a:ext cx="624" cy="8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1" name="Line 8"/>
            <p:cNvSpPr>
              <a:spLocks noChangeShapeType="1"/>
            </p:cNvSpPr>
            <p:nvPr/>
          </p:nvSpPr>
          <p:spPr bwMode="auto">
            <a:xfrm>
              <a:off x="2960" y="2736"/>
              <a:ext cx="105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9"/>
            <p:cNvSpPr>
              <a:spLocks noChangeShapeType="1"/>
            </p:cNvSpPr>
            <p:nvPr/>
          </p:nvSpPr>
          <p:spPr bwMode="auto">
            <a:xfrm>
              <a:off x="3968" y="1776"/>
              <a:ext cx="528" cy="7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Oval 10"/>
            <p:cNvSpPr>
              <a:spLocks noChangeArrowheads="1"/>
            </p:cNvSpPr>
            <p:nvPr/>
          </p:nvSpPr>
          <p:spPr bwMode="auto">
            <a:xfrm>
              <a:off x="2720" y="1344"/>
              <a:ext cx="1584"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4" name="Oval 11"/>
            <p:cNvSpPr>
              <a:spLocks noChangeArrowheads="1"/>
            </p:cNvSpPr>
            <p:nvPr/>
          </p:nvSpPr>
          <p:spPr bwMode="auto">
            <a:xfrm>
              <a:off x="1712" y="2544"/>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5" name="Oval 12"/>
            <p:cNvSpPr>
              <a:spLocks noChangeArrowheads="1"/>
            </p:cNvSpPr>
            <p:nvPr/>
          </p:nvSpPr>
          <p:spPr bwMode="auto">
            <a:xfrm>
              <a:off x="4016" y="2496"/>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6" name="Oval 13"/>
            <p:cNvSpPr>
              <a:spLocks noChangeArrowheads="1"/>
            </p:cNvSpPr>
            <p:nvPr/>
          </p:nvSpPr>
          <p:spPr bwMode="auto">
            <a:xfrm>
              <a:off x="2912" y="3168"/>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7" name="Text Box 14"/>
            <p:cNvSpPr txBox="1">
              <a:spLocks noChangeArrowheads="1"/>
            </p:cNvSpPr>
            <p:nvPr/>
          </p:nvSpPr>
          <p:spPr bwMode="auto">
            <a:xfrm>
              <a:off x="2984" y="3255"/>
              <a:ext cx="11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Amplitude</a:t>
              </a:r>
              <a:endParaRPr lang="en-US" altLang="en-US" sz="2400" b="1">
                <a:solidFill>
                  <a:srgbClr val="330066"/>
                </a:solidFill>
              </a:endParaRPr>
            </a:p>
          </p:txBody>
        </p:sp>
        <p:sp>
          <p:nvSpPr>
            <p:cNvPr id="44048" name="Line 15"/>
            <p:cNvSpPr>
              <a:spLocks noChangeShapeType="1"/>
            </p:cNvSpPr>
            <p:nvPr/>
          </p:nvSpPr>
          <p:spPr bwMode="auto">
            <a:xfrm>
              <a:off x="3536" y="2736"/>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403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8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721100" y="679450"/>
            <a:ext cx="2913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grpSp>
        <p:nvGrpSpPr>
          <p:cNvPr id="45059" name="Group 3"/>
          <p:cNvGrpSpPr>
            <a:grpSpLocks/>
          </p:cNvGrpSpPr>
          <p:nvPr/>
        </p:nvGrpSpPr>
        <p:grpSpPr bwMode="auto">
          <a:xfrm>
            <a:off x="2711450" y="1652588"/>
            <a:ext cx="4572000" cy="4506912"/>
            <a:chOff x="1921" y="1041"/>
            <a:chExt cx="3240" cy="2839"/>
          </a:xfrm>
        </p:grpSpPr>
        <p:sp>
          <p:nvSpPr>
            <p:cNvPr id="45061" name="Line 4"/>
            <p:cNvSpPr>
              <a:spLocks noChangeShapeType="1"/>
            </p:cNvSpPr>
            <p:nvPr/>
          </p:nvSpPr>
          <p:spPr bwMode="auto">
            <a:xfrm>
              <a:off x="3053" y="1045"/>
              <a:ext cx="186" cy="3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2" name="Line 5"/>
            <p:cNvSpPr>
              <a:spLocks noChangeShapeType="1"/>
            </p:cNvSpPr>
            <p:nvPr/>
          </p:nvSpPr>
          <p:spPr bwMode="auto">
            <a:xfrm flipH="1">
              <a:off x="3453" y="1041"/>
              <a:ext cx="175" cy="324"/>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3" name="Line 6"/>
            <p:cNvSpPr>
              <a:spLocks noChangeShapeType="1"/>
            </p:cNvSpPr>
            <p:nvPr/>
          </p:nvSpPr>
          <p:spPr bwMode="auto">
            <a:xfrm flipH="1">
              <a:off x="3235" y="1359"/>
              <a:ext cx="1" cy="25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4" name="Line 7"/>
            <p:cNvSpPr>
              <a:spLocks noChangeShapeType="1"/>
            </p:cNvSpPr>
            <p:nvPr/>
          </p:nvSpPr>
          <p:spPr bwMode="auto">
            <a:xfrm flipH="1">
              <a:off x="3452" y="1361"/>
              <a:ext cx="2" cy="25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5" name="Line 8"/>
            <p:cNvSpPr>
              <a:spLocks noChangeShapeType="1"/>
            </p:cNvSpPr>
            <p:nvPr/>
          </p:nvSpPr>
          <p:spPr bwMode="auto">
            <a:xfrm>
              <a:off x="3265" y="1048"/>
              <a:ext cx="62" cy="3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6" name="Line 9"/>
            <p:cNvSpPr>
              <a:spLocks noChangeShapeType="1"/>
            </p:cNvSpPr>
            <p:nvPr/>
          </p:nvSpPr>
          <p:spPr bwMode="auto">
            <a:xfrm flipH="1">
              <a:off x="3366" y="1042"/>
              <a:ext cx="65" cy="3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7" name="Line 10"/>
            <p:cNvSpPr>
              <a:spLocks noChangeShapeType="1"/>
            </p:cNvSpPr>
            <p:nvPr/>
          </p:nvSpPr>
          <p:spPr bwMode="auto">
            <a:xfrm flipH="1">
              <a:off x="3322" y="1361"/>
              <a:ext cx="4" cy="25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8" name="Line 11"/>
            <p:cNvSpPr>
              <a:spLocks noChangeShapeType="1"/>
            </p:cNvSpPr>
            <p:nvPr/>
          </p:nvSpPr>
          <p:spPr bwMode="auto">
            <a:xfrm flipH="1">
              <a:off x="3360" y="1361"/>
              <a:ext cx="6" cy="2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9" name="Line 12"/>
            <p:cNvSpPr>
              <a:spLocks noChangeShapeType="1"/>
            </p:cNvSpPr>
            <p:nvPr/>
          </p:nvSpPr>
          <p:spPr bwMode="auto">
            <a:xfrm>
              <a:off x="2805" y="1500"/>
              <a:ext cx="1049"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70" name="Rectangle 13"/>
            <p:cNvSpPr>
              <a:spLocks noChangeArrowheads="1"/>
            </p:cNvSpPr>
            <p:nvPr/>
          </p:nvSpPr>
          <p:spPr bwMode="auto">
            <a:xfrm>
              <a:off x="3201" y="1523"/>
              <a:ext cx="291" cy="233"/>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1" name="AutoShape 14"/>
            <p:cNvSpPr>
              <a:spLocks noChangeArrowheads="1"/>
            </p:cNvSpPr>
            <p:nvPr/>
          </p:nvSpPr>
          <p:spPr bwMode="auto">
            <a:xfrm rot="1006337">
              <a:off x="3003" y="3418"/>
              <a:ext cx="131" cy="46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2" name="AutoShape 15"/>
            <p:cNvSpPr>
              <a:spLocks noChangeArrowheads="1"/>
            </p:cNvSpPr>
            <p:nvPr/>
          </p:nvSpPr>
          <p:spPr bwMode="auto">
            <a:xfrm rot="20593663" flipH="1">
              <a:off x="3565" y="3418"/>
              <a:ext cx="131" cy="46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3" name="Rectangle 16"/>
            <p:cNvSpPr>
              <a:spLocks noChangeArrowheads="1"/>
            </p:cNvSpPr>
            <p:nvPr/>
          </p:nvSpPr>
          <p:spPr bwMode="auto">
            <a:xfrm rot="1016505">
              <a:off x="2858" y="2477"/>
              <a:ext cx="131"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4" name="Rectangle 17"/>
            <p:cNvSpPr>
              <a:spLocks noChangeArrowheads="1"/>
            </p:cNvSpPr>
            <p:nvPr/>
          </p:nvSpPr>
          <p:spPr bwMode="auto">
            <a:xfrm rot="20583495" flipH="1">
              <a:off x="3659" y="2477"/>
              <a:ext cx="131"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5" name="AutoShape 18"/>
            <p:cNvSpPr>
              <a:spLocks/>
            </p:cNvSpPr>
            <p:nvPr/>
          </p:nvSpPr>
          <p:spPr bwMode="auto">
            <a:xfrm>
              <a:off x="3131" y="1635"/>
              <a:ext cx="45" cy="255"/>
            </a:xfrm>
            <a:prstGeom prst="leftBracket">
              <a:avLst>
                <a:gd name="adj" fmla="val 8961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6" name="Text Box 19"/>
            <p:cNvSpPr txBox="1">
              <a:spLocks noChangeArrowheads="1"/>
            </p:cNvSpPr>
            <p:nvPr/>
          </p:nvSpPr>
          <p:spPr bwMode="auto">
            <a:xfrm>
              <a:off x="1921" y="1611"/>
              <a:ext cx="9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Drop delay</a:t>
              </a:r>
            </a:p>
          </p:txBody>
        </p:sp>
        <p:sp>
          <p:nvSpPr>
            <p:cNvPr id="45077" name="Text Box 20"/>
            <p:cNvSpPr txBox="1">
              <a:spLocks noChangeArrowheads="1"/>
            </p:cNvSpPr>
            <p:nvPr/>
          </p:nvSpPr>
          <p:spPr bwMode="auto">
            <a:xfrm>
              <a:off x="3712" y="1181"/>
              <a:ext cx="144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Interrogation point</a:t>
              </a:r>
            </a:p>
          </p:txBody>
        </p:sp>
        <p:sp>
          <p:nvSpPr>
            <p:cNvPr id="45078" name="Text Box 21"/>
            <p:cNvSpPr txBox="1">
              <a:spLocks noChangeArrowheads="1"/>
            </p:cNvSpPr>
            <p:nvPr/>
          </p:nvSpPr>
          <p:spPr bwMode="auto">
            <a:xfrm>
              <a:off x="3697" y="1937"/>
              <a:ext cx="7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Breakoff</a:t>
              </a:r>
            </a:p>
          </p:txBody>
        </p:sp>
        <p:pic>
          <p:nvPicPr>
            <p:cNvPr id="4507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3293" y="1667"/>
              <a:ext cx="107" cy="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80" name="Oval 23"/>
            <p:cNvSpPr>
              <a:spLocks noChangeArrowheads="1"/>
            </p:cNvSpPr>
            <p:nvPr/>
          </p:nvSpPr>
          <p:spPr bwMode="auto">
            <a:xfrm>
              <a:off x="3331" y="2639"/>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1" name="Oval 24"/>
            <p:cNvSpPr>
              <a:spLocks noChangeArrowheads="1"/>
            </p:cNvSpPr>
            <p:nvPr/>
          </p:nvSpPr>
          <p:spPr bwMode="auto">
            <a:xfrm>
              <a:off x="3331" y="2578"/>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2" name="Oval 25"/>
            <p:cNvSpPr>
              <a:spLocks noChangeArrowheads="1"/>
            </p:cNvSpPr>
            <p:nvPr/>
          </p:nvSpPr>
          <p:spPr bwMode="auto">
            <a:xfrm>
              <a:off x="3448" y="2768"/>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3" name="Oval 26"/>
            <p:cNvSpPr>
              <a:spLocks noChangeArrowheads="1"/>
            </p:cNvSpPr>
            <p:nvPr/>
          </p:nvSpPr>
          <p:spPr bwMode="auto">
            <a:xfrm>
              <a:off x="3436" y="2718"/>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4" name="Oval 27"/>
            <p:cNvSpPr>
              <a:spLocks noChangeArrowheads="1"/>
            </p:cNvSpPr>
            <p:nvPr/>
          </p:nvSpPr>
          <p:spPr bwMode="auto">
            <a:xfrm>
              <a:off x="3286" y="2426"/>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5" name="Oval 28"/>
            <p:cNvSpPr>
              <a:spLocks noChangeArrowheads="1"/>
            </p:cNvSpPr>
            <p:nvPr/>
          </p:nvSpPr>
          <p:spPr bwMode="auto">
            <a:xfrm>
              <a:off x="3270" y="2484"/>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6" name="AutoShape 29"/>
            <p:cNvSpPr>
              <a:spLocks noChangeArrowheads="1"/>
            </p:cNvSpPr>
            <p:nvPr/>
          </p:nvSpPr>
          <p:spPr bwMode="auto">
            <a:xfrm>
              <a:off x="3415" y="2897"/>
              <a:ext cx="68"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7" name="AutoShape 30"/>
            <p:cNvSpPr>
              <a:spLocks noChangeArrowheads="1"/>
            </p:cNvSpPr>
            <p:nvPr/>
          </p:nvSpPr>
          <p:spPr bwMode="auto">
            <a:xfrm>
              <a:off x="3239" y="2603"/>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8" name="Oval 31"/>
            <p:cNvSpPr>
              <a:spLocks noChangeArrowheads="1"/>
            </p:cNvSpPr>
            <p:nvPr/>
          </p:nvSpPr>
          <p:spPr bwMode="auto">
            <a:xfrm>
              <a:off x="3175" y="2982"/>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9" name="Oval 32"/>
            <p:cNvSpPr>
              <a:spLocks noChangeArrowheads="1"/>
            </p:cNvSpPr>
            <p:nvPr/>
          </p:nvSpPr>
          <p:spPr bwMode="auto">
            <a:xfrm>
              <a:off x="3159" y="3040"/>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0" name="AutoShape 33"/>
            <p:cNvSpPr>
              <a:spLocks noChangeArrowheads="1"/>
            </p:cNvSpPr>
            <p:nvPr/>
          </p:nvSpPr>
          <p:spPr bwMode="auto">
            <a:xfrm>
              <a:off x="3164" y="3131"/>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1" name="AutoShape 34"/>
            <p:cNvSpPr>
              <a:spLocks noChangeArrowheads="1"/>
            </p:cNvSpPr>
            <p:nvPr/>
          </p:nvSpPr>
          <p:spPr bwMode="auto">
            <a:xfrm>
              <a:off x="2988" y="3683"/>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2" name="AutoShape 35"/>
            <p:cNvSpPr>
              <a:spLocks noChangeArrowheads="1"/>
            </p:cNvSpPr>
            <p:nvPr/>
          </p:nvSpPr>
          <p:spPr bwMode="auto">
            <a:xfrm>
              <a:off x="3056" y="3665"/>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3" name="AutoShape 36"/>
            <p:cNvSpPr>
              <a:spLocks noChangeArrowheads="1"/>
            </p:cNvSpPr>
            <p:nvPr/>
          </p:nvSpPr>
          <p:spPr bwMode="auto">
            <a:xfrm>
              <a:off x="2983" y="3746"/>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4" name="AutoShape 37"/>
            <p:cNvSpPr>
              <a:spLocks noChangeArrowheads="1"/>
            </p:cNvSpPr>
            <p:nvPr/>
          </p:nvSpPr>
          <p:spPr bwMode="auto">
            <a:xfrm>
              <a:off x="3046" y="3741"/>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5" name="AutoShape 38"/>
            <p:cNvSpPr>
              <a:spLocks noChangeArrowheads="1"/>
            </p:cNvSpPr>
            <p:nvPr/>
          </p:nvSpPr>
          <p:spPr bwMode="auto">
            <a:xfrm>
              <a:off x="3655" y="3693"/>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6" name="AutoShape 39"/>
            <p:cNvSpPr>
              <a:spLocks noChangeArrowheads="1"/>
            </p:cNvSpPr>
            <p:nvPr/>
          </p:nvSpPr>
          <p:spPr bwMode="auto">
            <a:xfrm>
              <a:off x="3603" y="3693"/>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7" name="AutoShape 40"/>
            <p:cNvSpPr>
              <a:spLocks noChangeArrowheads="1"/>
            </p:cNvSpPr>
            <p:nvPr/>
          </p:nvSpPr>
          <p:spPr bwMode="auto">
            <a:xfrm>
              <a:off x="3603" y="3638"/>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8" name="AutoShape 41"/>
            <p:cNvSpPr>
              <a:spLocks noChangeArrowheads="1"/>
            </p:cNvSpPr>
            <p:nvPr/>
          </p:nvSpPr>
          <p:spPr bwMode="auto">
            <a:xfrm>
              <a:off x="3655" y="3742"/>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9" name="Oval 42"/>
            <p:cNvSpPr>
              <a:spLocks noChangeArrowheads="1"/>
            </p:cNvSpPr>
            <p:nvPr/>
          </p:nvSpPr>
          <p:spPr bwMode="auto">
            <a:xfrm>
              <a:off x="3331" y="2911"/>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0" name="Oval 43"/>
            <p:cNvSpPr>
              <a:spLocks noChangeArrowheads="1"/>
            </p:cNvSpPr>
            <p:nvPr/>
          </p:nvSpPr>
          <p:spPr bwMode="auto">
            <a:xfrm>
              <a:off x="3331" y="2850"/>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1" name="Oval 44"/>
            <p:cNvSpPr>
              <a:spLocks noChangeArrowheads="1"/>
            </p:cNvSpPr>
            <p:nvPr/>
          </p:nvSpPr>
          <p:spPr bwMode="auto">
            <a:xfrm>
              <a:off x="3331" y="3033"/>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2" name="Oval 45"/>
            <p:cNvSpPr>
              <a:spLocks noChangeArrowheads="1"/>
            </p:cNvSpPr>
            <p:nvPr/>
          </p:nvSpPr>
          <p:spPr bwMode="auto">
            <a:xfrm>
              <a:off x="3331" y="2972"/>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3" name="Oval 46"/>
            <p:cNvSpPr>
              <a:spLocks noChangeArrowheads="1"/>
            </p:cNvSpPr>
            <p:nvPr/>
          </p:nvSpPr>
          <p:spPr bwMode="auto">
            <a:xfrm>
              <a:off x="3327" y="2264"/>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4" name="Oval 47"/>
            <p:cNvSpPr>
              <a:spLocks noChangeArrowheads="1"/>
            </p:cNvSpPr>
            <p:nvPr/>
          </p:nvSpPr>
          <p:spPr bwMode="auto">
            <a:xfrm>
              <a:off x="3327" y="2203"/>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5" name="Oval 48"/>
            <p:cNvSpPr>
              <a:spLocks noChangeArrowheads="1"/>
            </p:cNvSpPr>
            <p:nvPr/>
          </p:nvSpPr>
          <p:spPr bwMode="auto">
            <a:xfrm>
              <a:off x="3327" y="2329"/>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6" name="Line 49"/>
            <p:cNvSpPr>
              <a:spLocks noChangeShapeType="1"/>
            </p:cNvSpPr>
            <p:nvPr/>
          </p:nvSpPr>
          <p:spPr bwMode="auto">
            <a:xfrm flipH="1">
              <a:off x="3448" y="2006"/>
              <a:ext cx="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107" name="Line 50"/>
            <p:cNvSpPr>
              <a:spLocks noChangeShapeType="1"/>
            </p:cNvSpPr>
            <p:nvPr/>
          </p:nvSpPr>
          <p:spPr bwMode="auto">
            <a:xfrm flipH="1">
              <a:off x="3371" y="1282"/>
              <a:ext cx="357" cy="19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5108" name="Picture 51" descr="aspirator"/>
            <p:cNvPicPr>
              <a:picLocks noChangeAspect="1" noChangeArrowheads="1"/>
            </p:cNvPicPr>
            <p:nvPr/>
          </p:nvPicPr>
          <p:blipFill>
            <a:blip r:embed="rId4">
              <a:extLst>
                <a:ext uri="{28A0092B-C50C-407E-A947-70E740481C1C}">
                  <a14:useLocalDpi xmlns:a14="http://schemas.microsoft.com/office/drawing/2010/main" val="0"/>
                </a:ext>
              </a:extLst>
            </a:blip>
            <a:srcRect l="7021" t="13058" r="89067" b="68904"/>
            <a:stretch>
              <a:fillRect/>
            </a:stretch>
          </p:blipFill>
          <p:spPr bwMode="auto">
            <a:xfrm>
              <a:off x="3276" y="3222"/>
              <a:ext cx="15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93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63950" y="666750"/>
            <a:ext cx="227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sp>
        <p:nvSpPr>
          <p:cNvPr id="46083" name="Rectangle 3"/>
          <p:cNvSpPr>
            <a:spLocks noChangeArrowheads="1"/>
          </p:cNvSpPr>
          <p:nvPr/>
        </p:nvSpPr>
        <p:spPr bwMode="auto">
          <a:xfrm>
            <a:off x="2449513" y="1296988"/>
            <a:ext cx="5249862" cy="18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buFont typeface="Wingdings" pitchFamily="2" charset="2"/>
              <a:buNone/>
            </a:pPr>
            <a:r>
              <a:rPr lang="en-US" altLang="en-US" sz="2400" b="1">
                <a:latin typeface="Verdana" pitchFamily="34" charset="0"/>
              </a:rPr>
              <a:t>Each sort setup includes:</a:t>
            </a:r>
          </a:p>
          <a:p>
            <a:pPr eaLnBrk="1" hangingPunct="1">
              <a:lnSpc>
                <a:spcPct val="90000"/>
              </a:lnSpc>
              <a:buFont typeface="Wingdings" pitchFamily="2" charset="2"/>
              <a:buNone/>
            </a:pPr>
            <a:r>
              <a:rPr lang="en-US" altLang="en-US" sz="2400" b="1">
                <a:latin typeface="Verdana" pitchFamily="34" charset="0"/>
              </a:rPr>
              <a:t>	Sheath pressure</a:t>
            </a:r>
          </a:p>
          <a:p>
            <a:pPr eaLnBrk="1" hangingPunct="1">
              <a:lnSpc>
                <a:spcPct val="90000"/>
              </a:lnSpc>
              <a:buFont typeface="Wingdings" pitchFamily="2" charset="2"/>
              <a:buNone/>
            </a:pPr>
            <a:r>
              <a:rPr lang="en-US" altLang="en-US" sz="2400" b="1">
                <a:latin typeface="Verdana" pitchFamily="34" charset="0"/>
              </a:rPr>
              <a:t>	Breakoff window values</a:t>
            </a:r>
          </a:p>
          <a:p>
            <a:pPr eaLnBrk="1" hangingPunct="1">
              <a:lnSpc>
                <a:spcPct val="90000"/>
              </a:lnSpc>
              <a:buFont typeface="Wingdings" pitchFamily="2" charset="2"/>
              <a:buNone/>
            </a:pPr>
            <a:r>
              <a:rPr lang="en-US" altLang="en-US" sz="2400" b="1">
                <a:latin typeface="Verdana" pitchFamily="34" charset="0"/>
              </a:rPr>
              <a:t>	Side Stream window values</a:t>
            </a:r>
          </a:p>
          <a:p>
            <a:pPr eaLnBrk="1" hangingPunct="1">
              <a:lnSpc>
                <a:spcPct val="90000"/>
              </a:lnSpc>
              <a:buFont typeface="Wingdings" pitchFamily="2" charset="2"/>
              <a:buNone/>
            </a:pPr>
            <a:r>
              <a:rPr lang="en-US" altLang="en-US" sz="2400" b="1">
                <a:latin typeface="Verdana" pitchFamily="34" charset="0"/>
              </a:rPr>
              <a:t>	Instrument window &gt; Laser tab values</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228975"/>
            <a:ext cx="545306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617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21013" y="679450"/>
            <a:ext cx="4564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 - Streams</a:t>
            </a:r>
          </a:p>
        </p:txBody>
      </p:sp>
      <p:pic>
        <p:nvPicPr>
          <p:cNvPr id="47107" name="Picture 3" descr="Aria FINAL picturestest_Page_062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854200"/>
            <a:ext cx="53975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Aria FINAL picturestest_Page_142_Image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1930400"/>
            <a:ext cx="55245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63913" y="6191250"/>
            <a:ext cx="78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solidFill>
                  <a:srgbClr val="330066"/>
                </a:solidFill>
                <a:latin typeface="Verdana" pitchFamily="34" charset="0"/>
              </a:rPr>
              <a:t>Good</a:t>
            </a:r>
            <a:endParaRPr lang="en-US" altLang="en-US" sz="1800">
              <a:solidFill>
                <a:srgbClr val="330066"/>
              </a:solidFill>
              <a:latin typeface="Verdana" pitchFamily="34" charset="0"/>
            </a:endParaRPr>
          </a:p>
        </p:txBody>
      </p:sp>
      <p:sp>
        <p:nvSpPr>
          <p:cNvPr id="47110" name="Text Box 6"/>
          <p:cNvSpPr txBox="1">
            <a:spLocks noChangeArrowheads="1"/>
          </p:cNvSpPr>
          <p:nvPr/>
        </p:nvSpPr>
        <p:spPr bwMode="auto">
          <a:xfrm>
            <a:off x="5734050" y="6191250"/>
            <a:ext cx="625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solidFill>
                  <a:srgbClr val="330066"/>
                </a:solidFill>
                <a:latin typeface="Verdana" pitchFamily="34" charset="0"/>
              </a:rPr>
              <a:t>Bad</a:t>
            </a:r>
            <a:endParaRPr lang="en-US" altLang="en-US" sz="1800">
              <a:solidFill>
                <a:srgbClr val="330066"/>
              </a:solidFill>
              <a:latin typeface="Verdana" pitchFamily="34" charset="0"/>
            </a:endParaRPr>
          </a:p>
        </p:txBody>
      </p:sp>
      <p:pic>
        <p:nvPicPr>
          <p:cNvPr id="471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8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016125" y="679450"/>
            <a:ext cx="718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 – Setup Side Streams</a:t>
            </a:r>
          </a:p>
        </p:txBody>
      </p:sp>
      <p:pic>
        <p:nvPicPr>
          <p:cNvPr id="48131" name="Picture 3" descr="Aria FINAL picturestest_Page_062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993900"/>
            <a:ext cx="534988"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Aria_II_UG_draft5_Page_165_Image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628900"/>
            <a:ext cx="5348287"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831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71550" y="712788"/>
            <a:ext cx="5378450" cy="838200"/>
          </a:xfrm>
          <a:noFill/>
        </p:spPr>
        <p:txBody>
          <a:bodyPr/>
          <a:lstStyle/>
          <a:p>
            <a:pPr eaLnBrk="1" hangingPunct="1"/>
            <a:r>
              <a:rPr lang="en-US" altLang="en-US" smtClean="0"/>
              <a:t>Drop Delay</a:t>
            </a:r>
          </a:p>
        </p:txBody>
      </p:sp>
      <p:grpSp>
        <p:nvGrpSpPr>
          <p:cNvPr id="49155" name="Group 3"/>
          <p:cNvGrpSpPr>
            <a:grpSpLocks/>
          </p:cNvGrpSpPr>
          <p:nvPr/>
        </p:nvGrpSpPr>
        <p:grpSpPr bwMode="auto">
          <a:xfrm>
            <a:off x="5002213" y="796925"/>
            <a:ext cx="4086225" cy="5621338"/>
            <a:chOff x="2605" y="362"/>
            <a:chExt cx="2574" cy="3541"/>
          </a:xfrm>
        </p:grpSpPr>
        <p:sp>
          <p:nvSpPr>
            <p:cNvPr id="49158" name="Text Box 4"/>
            <p:cNvSpPr txBox="1">
              <a:spLocks noChangeArrowheads="1"/>
            </p:cNvSpPr>
            <p:nvPr/>
          </p:nvSpPr>
          <p:spPr bwMode="auto">
            <a:xfrm>
              <a:off x="4118" y="609"/>
              <a:ext cx="106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interrogation point</a:t>
              </a:r>
            </a:p>
          </p:txBody>
        </p:sp>
        <p:grpSp>
          <p:nvGrpSpPr>
            <p:cNvPr id="49159" name="Group 5"/>
            <p:cNvGrpSpPr>
              <a:grpSpLocks/>
            </p:cNvGrpSpPr>
            <p:nvPr/>
          </p:nvGrpSpPr>
          <p:grpSpPr bwMode="auto">
            <a:xfrm>
              <a:off x="2605" y="362"/>
              <a:ext cx="2329" cy="3541"/>
              <a:chOff x="2927" y="362"/>
              <a:chExt cx="2329" cy="3541"/>
            </a:xfrm>
          </p:grpSpPr>
          <p:sp>
            <p:nvSpPr>
              <p:cNvPr id="49160" name="Oval 6"/>
              <p:cNvSpPr>
                <a:spLocks noChangeArrowheads="1"/>
              </p:cNvSpPr>
              <p:nvPr/>
            </p:nvSpPr>
            <p:spPr bwMode="auto">
              <a:xfrm>
                <a:off x="3780" y="2978"/>
                <a:ext cx="493" cy="327"/>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4916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4151" y="1334"/>
                <a:ext cx="140"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2" name="Line 8"/>
              <p:cNvSpPr>
                <a:spLocks noChangeShapeType="1"/>
              </p:cNvSpPr>
              <p:nvPr/>
            </p:nvSpPr>
            <p:spPr bwMode="auto">
              <a:xfrm>
                <a:off x="3665" y="367"/>
                <a:ext cx="230" cy="45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3" name="Line 9"/>
              <p:cNvSpPr>
                <a:spLocks noChangeShapeType="1"/>
              </p:cNvSpPr>
              <p:nvPr/>
            </p:nvSpPr>
            <p:spPr bwMode="auto">
              <a:xfrm flipH="1">
                <a:off x="4161" y="362"/>
                <a:ext cx="216" cy="45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4" name="Line 10"/>
              <p:cNvSpPr>
                <a:spLocks noChangeShapeType="1"/>
              </p:cNvSpPr>
              <p:nvPr/>
            </p:nvSpPr>
            <p:spPr bwMode="auto">
              <a:xfrm flipH="1">
                <a:off x="3891" y="812"/>
                <a:ext cx="1" cy="35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5" name="Line 11"/>
              <p:cNvSpPr>
                <a:spLocks noChangeShapeType="1"/>
              </p:cNvSpPr>
              <p:nvPr/>
            </p:nvSpPr>
            <p:spPr bwMode="auto">
              <a:xfrm flipH="1">
                <a:off x="4160" y="815"/>
                <a:ext cx="2" cy="361"/>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6" name="Line 12"/>
              <p:cNvSpPr>
                <a:spLocks noChangeShapeType="1"/>
              </p:cNvSpPr>
              <p:nvPr/>
            </p:nvSpPr>
            <p:spPr bwMode="auto">
              <a:xfrm>
                <a:off x="3928" y="372"/>
                <a:ext cx="77" cy="45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7" name="Line 13"/>
              <p:cNvSpPr>
                <a:spLocks noChangeShapeType="1"/>
              </p:cNvSpPr>
              <p:nvPr/>
            </p:nvSpPr>
            <p:spPr bwMode="auto">
              <a:xfrm flipH="1">
                <a:off x="4053" y="363"/>
                <a:ext cx="81" cy="46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8" name="Line 14"/>
              <p:cNvSpPr>
                <a:spLocks noChangeShapeType="1"/>
              </p:cNvSpPr>
              <p:nvPr/>
            </p:nvSpPr>
            <p:spPr bwMode="auto">
              <a:xfrm flipH="1">
                <a:off x="3999" y="815"/>
                <a:ext cx="4" cy="35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9" name="Line 15"/>
              <p:cNvSpPr>
                <a:spLocks noChangeShapeType="1"/>
              </p:cNvSpPr>
              <p:nvPr/>
            </p:nvSpPr>
            <p:spPr bwMode="auto">
              <a:xfrm flipH="1">
                <a:off x="4046" y="815"/>
                <a:ext cx="7" cy="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70" name="Line 16"/>
              <p:cNvSpPr>
                <a:spLocks noChangeShapeType="1"/>
              </p:cNvSpPr>
              <p:nvPr/>
            </p:nvSpPr>
            <p:spPr bwMode="auto">
              <a:xfrm>
                <a:off x="3358" y="1012"/>
                <a:ext cx="1299"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9171" name="Rectangle 17"/>
              <p:cNvSpPr>
                <a:spLocks noChangeArrowheads="1"/>
              </p:cNvSpPr>
              <p:nvPr/>
            </p:nvSpPr>
            <p:spPr bwMode="auto">
              <a:xfrm>
                <a:off x="3848" y="1092"/>
                <a:ext cx="361" cy="233"/>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2" name="Rectangle 18"/>
              <p:cNvSpPr>
                <a:spLocks noChangeArrowheads="1"/>
              </p:cNvSpPr>
              <p:nvPr/>
            </p:nvSpPr>
            <p:spPr bwMode="auto">
              <a:xfrm rot="1016505">
                <a:off x="3424" y="2441"/>
                <a:ext cx="116"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3" name="Rectangle 19"/>
              <p:cNvSpPr>
                <a:spLocks noChangeArrowheads="1"/>
              </p:cNvSpPr>
              <p:nvPr/>
            </p:nvSpPr>
            <p:spPr bwMode="auto">
              <a:xfrm rot="20583495" flipH="1">
                <a:off x="4416" y="2441"/>
                <a:ext cx="116"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4" name="AutoShape 20"/>
              <p:cNvSpPr>
                <a:spLocks/>
              </p:cNvSpPr>
              <p:nvPr/>
            </p:nvSpPr>
            <p:spPr bwMode="auto">
              <a:xfrm>
                <a:off x="3762" y="1249"/>
                <a:ext cx="56" cy="269"/>
              </a:xfrm>
              <a:prstGeom prst="leftBracket">
                <a:avLst>
                  <a:gd name="adj" fmla="val 101942"/>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5" name="Text Box 21"/>
              <p:cNvSpPr txBox="1">
                <a:spLocks noChangeArrowheads="1"/>
              </p:cNvSpPr>
              <p:nvPr/>
            </p:nvSpPr>
            <p:spPr bwMode="auto">
              <a:xfrm>
                <a:off x="2927" y="1168"/>
                <a:ext cx="7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drop delay</a:t>
                </a:r>
              </a:p>
            </p:txBody>
          </p:sp>
          <p:sp>
            <p:nvSpPr>
              <p:cNvPr id="49176" name="Text Box 22"/>
              <p:cNvSpPr txBox="1">
                <a:spLocks noChangeArrowheads="1"/>
              </p:cNvSpPr>
              <p:nvPr/>
            </p:nvSpPr>
            <p:spPr bwMode="auto">
              <a:xfrm>
                <a:off x="4463" y="1630"/>
                <a:ext cx="7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breakoff</a:t>
                </a:r>
              </a:p>
            </p:txBody>
          </p:sp>
          <p:sp>
            <p:nvSpPr>
              <p:cNvPr id="49177" name="Oval 23"/>
              <p:cNvSpPr>
                <a:spLocks noChangeArrowheads="1"/>
              </p:cNvSpPr>
              <p:nvPr/>
            </p:nvSpPr>
            <p:spPr bwMode="auto">
              <a:xfrm>
                <a:off x="4010" y="2691"/>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8" name="Oval 24"/>
              <p:cNvSpPr>
                <a:spLocks noChangeArrowheads="1"/>
              </p:cNvSpPr>
              <p:nvPr/>
            </p:nvSpPr>
            <p:spPr bwMode="auto">
              <a:xfrm>
                <a:off x="4010" y="2605"/>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9" name="Oval 25"/>
              <p:cNvSpPr>
                <a:spLocks noChangeArrowheads="1"/>
              </p:cNvSpPr>
              <p:nvPr/>
            </p:nvSpPr>
            <p:spPr bwMode="auto">
              <a:xfrm>
                <a:off x="3842" y="2874"/>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0" name="Oval 26"/>
              <p:cNvSpPr>
                <a:spLocks noChangeArrowheads="1"/>
              </p:cNvSpPr>
              <p:nvPr/>
            </p:nvSpPr>
            <p:spPr bwMode="auto">
              <a:xfrm>
                <a:off x="3864" y="2802"/>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1" name="Oval 27"/>
              <p:cNvSpPr>
                <a:spLocks noChangeArrowheads="1"/>
              </p:cNvSpPr>
              <p:nvPr/>
            </p:nvSpPr>
            <p:spPr bwMode="auto">
              <a:xfrm>
                <a:off x="3954" y="2389"/>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2" name="Oval 28"/>
              <p:cNvSpPr>
                <a:spLocks noChangeArrowheads="1"/>
              </p:cNvSpPr>
              <p:nvPr/>
            </p:nvSpPr>
            <p:spPr bwMode="auto">
              <a:xfrm>
                <a:off x="3928" y="2471"/>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3" name="AutoShape 29"/>
              <p:cNvSpPr>
                <a:spLocks noChangeArrowheads="1"/>
              </p:cNvSpPr>
              <p:nvPr/>
            </p:nvSpPr>
            <p:spPr bwMode="auto">
              <a:xfrm>
                <a:off x="3801" y="2987"/>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4" name="AutoShape 30"/>
              <p:cNvSpPr>
                <a:spLocks noChangeArrowheads="1"/>
              </p:cNvSpPr>
              <p:nvPr/>
            </p:nvSpPr>
            <p:spPr bwMode="auto">
              <a:xfrm>
                <a:off x="3890" y="2572"/>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5" name="Oval 31"/>
              <p:cNvSpPr>
                <a:spLocks noChangeArrowheads="1"/>
              </p:cNvSpPr>
              <p:nvPr/>
            </p:nvSpPr>
            <p:spPr bwMode="auto">
              <a:xfrm>
                <a:off x="3756" y="3176"/>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6" name="Oval 32"/>
              <p:cNvSpPr>
                <a:spLocks noChangeArrowheads="1"/>
              </p:cNvSpPr>
              <p:nvPr/>
            </p:nvSpPr>
            <p:spPr bwMode="auto">
              <a:xfrm>
                <a:off x="3724" y="3258"/>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7" name="AutoShape 33"/>
              <p:cNvSpPr>
                <a:spLocks noChangeArrowheads="1"/>
              </p:cNvSpPr>
              <p:nvPr/>
            </p:nvSpPr>
            <p:spPr bwMode="auto">
              <a:xfrm>
                <a:off x="3749" y="3318"/>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8" name="Oval 34"/>
              <p:cNvSpPr>
                <a:spLocks noChangeArrowheads="1"/>
              </p:cNvSpPr>
              <p:nvPr/>
            </p:nvSpPr>
            <p:spPr bwMode="auto">
              <a:xfrm>
                <a:off x="4010" y="3075"/>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9" name="Oval 35"/>
              <p:cNvSpPr>
                <a:spLocks noChangeArrowheads="1"/>
              </p:cNvSpPr>
              <p:nvPr/>
            </p:nvSpPr>
            <p:spPr bwMode="auto">
              <a:xfrm>
                <a:off x="4010" y="2989"/>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0" name="Oval 36"/>
              <p:cNvSpPr>
                <a:spLocks noChangeArrowheads="1"/>
              </p:cNvSpPr>
              <p:nvPr/>
            </p:nvSpPr>
            <p:spPr bwMode="auto">
              <a:xfrm>
                <a:off x="4010" y="3248"/>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1" name="Oval 37"/>
              <p:cNvSpPr>
                <a:spLocks noChangeArrowheads="1"/>
              </p:cNvSpPr>
              <p:nvPr/>
            </p:nvSpPr>
            <p:spPr bwMode="auto">
              <a:xfrm>
                <a:off x="4010" y="3162"/>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2" name="Oval 38"/>
              <p:cNvSpPr>
                <a:spLocks noChangeArrowheads="1"/>
              </p:cNvSpPr>
              <p:nvPr/>
            </p:nvSpPr>
            <p:spPr bwMode="auto">
              <a:xfrm>
                <a:off x="4004" y="2160"/>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3" name="Oval 39"/>
              <p:cNvSpPr>
                <a:spLocks noChangeArrowheads="1"/>
              </p:cNvSpPr>
              <p:nvPr/>
            </p:nvSpPr>
            <p:spPr bwMode="auto">
              <a:xfrm>
                <a:off x="4004" y="2074"/>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4" name="Oval 40"/>
              <p:cNvSpPr>
                <a:spLocks noChangeArrowheads="1"/>
              </p:cNvSpPr>
              <p:nvPr/>
            </p:nvSpPr>
            <p:spPr bwMode="auto">
              <a:xfrm>
                <a:off x="4004" y="2253"/>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5" name="Line 41"/>
              <p:cNvSpPr>
                <a:spLocks noChangeShapeType="1"/>
              </p:cNvSpPr>
              <p:nvPr/>
            </p:nvSpPr>
            <p:spPr bwMode="auto">
              <a:xfrm flipH="1">
                <a:off x="4155" y="1727"/>
                <a:ext cx="34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96" name="Line 42"/>
              <p:cNvSpPr>
                <a:spLocks noChangeShapeType="1"/>
              </p:cNvSpPr>
              <p:nvPr/>
            </p:nvSpPr>
            <p:spPr bwMode="auto">
              <a:xfrm flipH="1">
                <a:off x="4059" y="754"/>
                <a:ext cx="423" cy="2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97" name="AutoShape 43"/>
              <p:cNvSpPr>
                <a:spLocks noChangeArrowheads="1"/>
              </p:cNvSpPr>
              <p:nvPr/>
            </p:nvSpPr>
            <p:spPr bwMode="auto">
              <a:xfrm>
                <a:off x="3465" y="3577"/>
                <a:ext cx="1170" cy="320"/>
              </a:xfrm>
              <a:prstGeom prst="cube">
                <a:avLst>
                  <a:gd name="adj" fmla="val 25000"/>
                </a:avLst>
              </a:prstGeom>
              <a:gradFill rotWithShape="1">
                <a:gsLst>
                  <a:gs pos="0">
                    <a:srgbClr val="C0C0C0">
                      <a:alpha val="50000"/>
                    </a:srgbClr>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66668" name="Text Box 44"/>
              <p:cNvSpPr txBox="1">
                <a:spLocks noChangeArrowheads="1"/>
              </p:cNvSpPr>
              <p:nvPr/>
            </p:nvSpPr>
            <p:spPr bwMode="auto">
              <a:xfrm>
                <a:off x="3701" y="3653"/>
                <a:ext cx="7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sz="2000" b="1">
                    <a:effectLst>
                      <a:outerShdw blurRad="38100" dist="38100" dir="2700000" algn="tl">
                        <a:srgbClr val="C0C0C0"/>
                      </a:outerShdw>
                    </a:effectLst>
                    <a:latin typeface="Arial" pitchFamily="34" charset="0"/>
                  </a:rPr>
                  <a:t>Waste</a:t>
                </a:r>
              </a:p>
            </p:txBody>
          </p:sp>
          <p:sp>
            <p:nvSpPr>
              <p:cNvPr id="49199" name="AutoShape 45"/>
              <p:cNvSpPr>
                <a:spLocks noChangeArrowheads="1"/>
              </p:cNvSpPr>
              <p:nvPr/>
            </p:nvSpPr>
            <p:spPr bwMode="auto">
              <a:xfrm>
                <a:off x="3964" y="3192"/>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200" name="AutoShape 46"/>
              <p:cNvSpPr>
                <a:spLocks noChangeArrowheads="1"/>
              </p:cNvSpPr>
              <p:nvPr/>
            </p:nvSpPr>
            <p:spPr bwMode="auto">
              <a:xfrm>
                <a:off x="3977" y="990"/>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201" name="Line 47"/>
              <p:cNvSpPr>
                <a:spLocks noChangeShapeType="1"/>
              </p:cNvSpPr>
              <p:nvPr/>
            </p:nvSpPr>
            <p:spPr bwMode="auto">
              <a:xfrm flipV="1">
                <a:off x="3309" y="3137"/>
                <a:ext cx="1395" cy="1"/>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49156" name="Rectangle 48"/>
          <p:cNvSpPr>
            <a:spLocks noChangeArrowheads="1"/>
          </p:cNvSpPr>
          <p:nvPr/>
        </p:nvSpPr>
        <p:spPr bwMode="auto">
          <a:xfrm>
            <a:off x="1004888" y="2471738"/>
            <a:ext cx="3570287" cy="212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buFont typeface="Wingdings" pitchFamily="2" charset="2"/>
              <a:buNone/>
            </a:pPr>
            <a:r>
              <a:rPr lang="en-US" altLang="en-US" sz="2800"/>
              <a:t>BD FACS</a:t>
            </a:r>
            <a:r>
              <a:rPr lang="en-US" altLang="en-US" sz="2800">
                <a:cs typeface="Arial" pitchFamily="34" charset="0"/>
              </a:rPr>
              <a:t>™</a:t>
            </a:r>
            <a:r>
              <a:rPr lang="en-US" altLang="en-US" sz="2800"/>
              <a:t> Accudrop technology</a:t>
            </a:r>
          </a:p>
          <a:p>
            <a:pPr eaLnBrk="1" hangingPunct="1">
              <a:lnSpc>
                <a:spcPct val="80000"/>
              </a:lnSpc>
            </a:pPr>
            <a:r>
              <a:rPr lang="en-US" altLang="en-US" sz="2800"/>
              <a:t>Accudrop beads </a:t>
            </a:r>
          </a:p>
          <a:p>
            <a:pPr eaLnBrk="1" hangingPunct="1">
              <a:lnSpc>
                <a:spcPct val="80000"/>
              </a:lnSpc>
            </a:pPr>
            <a:r>
              <a:rPr lang="en-US" altLang="en-US" sz="2800"/>
              <a:t>Diode laser</a:t>
            </a:r>
          </a:p>
          <a:p>
            <a:pPr eaLnBrk="1" hangingPunct="1">
              <a:lnSpc>
                <a:spcPct val="80000"/>
              </a:lnSpc>
            </a:pPr>
            <a:r>
              <a:rPr lang="en-US" altLang="en-US" sz="2800"/>
              <a:t>Camera </a:t>
            </a:r>
          </a:p>
          <a:p>
            <a:pPr eaLnBrk="1" hangingPunct="1">
              <a:lnSpc>
                <a:spcPct val="80000"/>
              </a:lnSpc>
            </a:pPr>
            <a:r>
              <a:rPr lang="en-US" altLang="en-US" sz="2800"/>
              <a:t>Optical filter</a:t>
            </a:r>
          </a:p>
          <a:p>
            <a:pPr eaLnBrk="1" hangingPunct="1">
              <a:lnSpc>
                <a:spcPct val="80000"/>
              </a:lnSpc>
            </a:pPr>
            <a:endParaRPr lang="en-US" altLang="en-US" sz="2800"/>
          </a:p>
        </p:txBody>
      </p:sp>
      <p:pic>
        <p:nvPicPr>
          <p:cNvPr id="49157"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0722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924175" y="6746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0179" name="Rectangle 3"/>
          <p:cNvSpPr>
            <a:spLocks noChangeArrowheads="1"/>
          </p:cNvSpPr>
          <p:nvPr/>
        </p:nvSpPr>
        <p:spPr bwMode="auto">
          <a:xfrm>
            <a:off x="3149600" y="16764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0" name="Rectangle 4"/>
          <p:cNvSpPr>
            <a:spLocks noChangeArrowheads="1"/>
          </p:cNvSpPr>
          <p:nvPr/>
        </p:nvSpPr>
        <p:spPr bwMode="auto">
          <a:xfrm>
            <a:off x="3149600" y="58674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1" name="Rectangle 5"/>
          <p:cNvSpPr>
            <a:spLocks noChangeArrowheads="1"/>
          </p:cNvSpPr>
          <p:nvPr/>
        </p:nvSpPr>
        <p:spPr bwMode="auto">
          <a:xfrm>
            <a:off x="3149600" y="52705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2" name="Rectangle 6"/>
          <p:cNvSpPr>
            <a:spLocks noChangeArrowheads="1"/>
          </p:cNvSpPr>
          <p:nvPr/>
        </p:nvSpPr>
        <p:spPr bwMode="auto">
          <a:xfrm>
            <a:off x="3149600" y="46609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3" name="Rectangle 7"/>
          <p:cNvSpPr>
            <a:spLocks noChangeArrowheads="1"/>
          </p:cNvSpPr>
          <p:nvPr/>
        </p:nvSpPr>
        <p:spPr bwMode="auto">
          <a:xfrm>
            <a:off x="3149600" y="40640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4" name="Rectangle 8"/>
          <p:cNvSpPr>
            <a:spLocks noChangeArrowheads="1"/>
          </p:cNvSpPr>
          <p:nvPr/>
        </p:nvSpPr>
        <p:spPr bwMode="auto">
          <a:xfrm>
            <a:off x="3149600" y="34671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5" name="Rectangle 9"/>
          <p:cNvSpPr>
            <a:spLocks noChangeArrowheads="1"/>
          </p:cNvSpPr>
          <p:nvPr/>
        </p:nvSpPr>
        <p:spPr bwMode="auto">
          <a:xfrm>
            <a:off x="3149600" y="28702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6" name="Rectangle 10"/>
          <p:cNvSpPr>
            <a:spLocks noChangeArrowheads="1"/>
          </p:cNvSpPr>
          <p:nvPr/>
        </p:nvSpPr>
        <p:spPr bwMode="auto">
          <a:xfrm>
            <a:off x="3149600" y="22733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7" name="Oval 11"/>
          <p:cNvSpPr>
            <a:spLocks noChangeArrowheads="1"/>
          </p:cNvSpPr>
          <p:nvPr/>
        </p:nvSpPr>
        <p:spPr bwMode="auto">
          <a:xfrm>
            <a:off x="3465513" y="16446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8" name="Oval 12"/>
          <p:cNvSpPr>
            <a:spLocks noChangeArrowheads="1"/>
          </p:cNvSpPr>
          <p:nvPr/>
        </p:nvSpPr>
        <p:spPr bwMode="auto">
          <a:xfrm>
            <a:off x="3511550" y="37655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9" name="Oval 13"/>
          <p:cNvSpPr>
            <a:spLocks noChangeArrowheads="1"/>
          </p:cNvSpPr>
          <p:nvPr/>
        </p:nvSpPr>
        <p:spPr bwMode="auto">
          <a:xfrm>
            <a:off x="3522663" y="59880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0" name="Oval 14"/>
          <p:cNvSpPr>
            <a:spLocks noChangeArrowheads="1"/>
          </p:cNvSpPr>
          <p:nvPr/>
        </p:nvSpPr>
        <p:spPr bwMode="auto">
          <a:xfrm>
            <a:off x="3498850" y="5314950"/>
            <a:ext cx="260350" cy="5207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1" name="Oval 15"/>
          <p:cNvSpPr>
            <a:spLocks noChangeArrowheads="1"/>
          </p:cNvSpPr>
          <p:nvPr/>
        </p:nvSpPr>
        <p:spPr bwMode="auto">
          <a:xfrm>
            <a:off x="3487738" y="2825750"/>
            <a:ext cx="260350" cy="5207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2" name="Text Box 16"/>
          <p:cNvSpPr txBox="1">
            <a:spLocks noChangeArrowheads="1"/>
          </p:cNvSpPr>
          <p:nvPr/>
        </p:nvSpPr>
        <p:spPr bwMode="auto">
          <a:xfrm>
            <a:off x="4670425" y="3216275"/>
            <a:ext cx="40100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2400">
                <a:solidFill>
                  <a:srgbClr val="330066"/>
                </a:solidFill>
              </a:rPr>
              <a:t>Cells are randomized distributed over the stream</a:t>
            </a:r>
          </a:p>
        </p:txBody>
      </p:sp>
      <p:pic>
        <p:nvPicPr>
          <p:cNvPr id="5019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50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04813"/>
            <a:ext cx="733425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804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924175" y="6873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1203" name="Line 3"/>
          <p:cNvSpPr>
            <a:spLocks noChangeShapeType="1"/>
          </p:cNvSpPr>
          <p:nvPr/>
        </p:nvSpPr>
        <p:spPr bwMode="auto">
          <a:xfrm>
            <a:off x="2720975" y="1531938"/>
            <a:ext cx="215900" cy="5524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4" name="Line 4"/>
          <p:cNvSpPr>
            <a:spLocks noChangeShapeType="1"/>
          </p:cNvSpPr>
          <p:nvPr/>
        </p:nvSpPr>
        <p:spPr bwMode="auto">
          <a:xfrm flipH="1">
            <a:off x="3186113" y="1525588"/>
            <a:ext cx="201612" cy="5588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Line 5"/>
          <p:cNvSpPr>
            <a:spLocks noChangeShapeType="1"/>
          </p:cNvSpPr>
          <p:nvPr/>
        </p:nvSpPr>
        <p:spPr bwMode="auto">
          <a:xfrm flipH="1">
            <a:off x="2932113" y="2074863"/>
            <a:ext cx="1587" cy="4381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Line 6"/>
          <p:cNvSpPr>
            <a:spLocks noChangeShapeType="1"/>
          </p:cNvSpPr>
          <p:nvPr/>
        </p:nvSpPr>
        <p:spPr bwMode="auto">
          <a:xfrm flipH="1">
            <a:off x="3184525" y="2079625"/>
            <a:ext cx="1588" cy="43973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7" name="Line 7"/>
          <p:cNvSpPr>
            <a:spLocks noChangeShapeType="1"/>
          </p:cNvSpPr>
          <p:nvPr/>
        </p:nvSpPr>
        <p:spPr bwMode="auto">
          <a:xfrm>
            <a:off x="2967038" y="1538288"/>
            <a:ext cx="73025" cy="5524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8" name="Line 8"/>
          <p:cNvSpPr>
            <a:spLocks noChangeShapeType="1"/>
          </p:cNvSpPr>
          <p:nvPr/>
        </p:nvSpPr>
        <p:spPr bwMode="auto">
          <a:xfrm flipH="1">
            <a:off x="3084513" y="1527175"/>
            <a:ext cx="76200" cy="5635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9" name="Line 9"/>
          <p:cNvSpPr>
            <a:spLocks noChangeShapeType="1"/>
          </p:cNvSpPr>
          <p:nvPr/>
        </p:nvSpPr>
        <p:spPr bwMode="auto">
          <a:xfrm flipH="1">
            <a:off x="3033713" y="2079625"/>
            <a:ext cx="4762" cy="433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0" name="Line 10"/>
          <p:cNvSpPr>
            <a:spLocks noChangeShapeType="1"/>
          </p:cNvSpPr>
          <p:nvPr/>
        </p:nvSpPr>
        <p:spPr bwMode="auto">
          <a:xfrm flipH="1">
            <a:off x="3078163" y="2079625"/>
            <a:ext cx="6350" cy="431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1" name="Line 11"/>
          <p:cNvSpPr>
            <a:spLocks noChangeShapeType="1"/>
          </p:cNvSpPr>
          <p:nvPr/>
        </p:nvSpPr>
        <p:spPr bwMode="auto">
          <a:xfrm>
            <a:off x="2432050" y="2319338"/>
            <a:ext cx="1219200"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1212" name="Rectangle 12"/>
          <p:cNvSpPr>
            <a:spLocks noChangeArrowheads="1"/>
          </p:cNvSpPr>
          <p:nvPr/>
        </p:nvSpPr>
        <p:spPr bwMode="auto">
          <a:xfrm>
            <a:off x="2892425" y="2374900"/>
            <a:ext cx="339725" cy="369888"/>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3" name="AutoShape 13"/>
          <p:cNvSpPr>
            <a:spLocks noChangeArrowheads="1"/>
          </p:cNvSpPr>
          <p:nvPr/>
        </p:nvSpPr>
        <p:spPr bwMode="auto">
          <a:xfrm rot="1006337">
            <a:off x="2671763" y="5665788"/>
            <a:ext cx="185737" cy="73501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4" name="AutoShape 14"/>
          <p:cNvSpPr>
            <a:spLocks noChangeArrowheads="1"/>
          </p:cNvSpPr>
          <p:nvPr/>
        </p:nvSpPr>
        <p:spPr bwMode="auto">
          <a:xfrm rot="20593663" flipH="1">
            <a:off x="3267075" y="5665788"/>
            <a:ext cx="184150" cy="73501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5" name="Rectangle 15"/>
          <p:cNvSpPr>
            <a:spLocks noChangeArrowheads="1"/>
          </p:cNvSpPr>
          <p:nvPr/>
        </p:nvSpPr>
        <p:spPr bwMode="auto">
          <a:xfrm rot="1016505">
            <a:off x="2478088" y="4022725"/>
            <a:ext cx="184150" cy="369888"/>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6" name="Rectangle 16"/>
          <p:cNvSpPr>
            <a:spLocks noChangeArrowheads="1"/>
          </p:cNvSpPr>
          <p:nvPr/>
        </p:nvSpPr>
        <p:spPr bwMode="auto">
          <a:xfrm rot="20583495" flipH="1">
            <a:off x="3408363" y="4022725"/>
            <a:ext cx="184150" cy="369888"/>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5121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2998788" y="2606675"/>
            <a:ext cx="12541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8" name="Oval 18"/>
          <p:cNvSpPr>
            <a:spLocks noChangeArrowheads="1"/>
          </p:cNvSpPr>
          <p:nvPr/>
        </p:nvSpPr>
        <p:spPr bwMode="auto">
          <a:xfrm>
            <a:off x="3043238" y="4310063"/>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9" name="Oval 19"/>
          <p:cNvSpPr>
            <a:spLocks noChangeArrowheads="1"/>
          </p:cNvSpPr>
          <p:nvPr/>
        </p:nvSpPr>
        <p:spPr bwMode="auto">
          <a:xfrm>
            <a:off x="3043238" y="4205288"/>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0" name="Oval 20"/>
          <p:cNvSpPr>
            <a:spLocks noChangeArrowheads="1"/>
          </p:cNvSpPr>
          <p:nvPr/>
        </p:nvSpPr>
        <p:spPr bwMode="auto">
          <a:xfrm>
            <a:off x="3162300" y="4533900"/>
            <a:ext cx="36513"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1" name="Oval 21"/>
          <p:cNvSpPr>
            <a:spLocks noChangeArrowheads="1"/>
          </p:cNvSpPr>
          <p:nvPr/>
        </p:nvSpPr>
        <p:spPr bwMode="auto">
          <a:xfrm>
            <a:off x="3155950" y="44465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2" name="Oval 22"/>
          <p:cNvSpPr>
            <a:spLocks noChangeArrowheads="1"/>
          </p:cNvSpPr>
          <p:nvPr/>
        </p:nvSpPr>
        <p:spPr bwMode="auto">
          <a:xfrm>
            <a:off x="2986088" y="3941763"/>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3" name="Oval 23"/>
          <p:cNvSpPr>
            <a:spLocks noChangeArrowheads="1"/>
          </p:cNvSpPr>
          <p:nvPr/>
        </p:nvSpPr>
        <p:spPr bwMode="auto">
          <a:xfrm>
            <a:off x="2967038" y="4041775"/>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4" name="AutoShape 24"/>
          <p:cNvSpPr>
            <a:spLocks noChangeArrowheads="1"/>
          </p:cNvSpPr>
          <p:nvPr/>
        </p:nvSpPr>
        <p:spPr bwMode="auto">
          <a:xfrm>
            <a:off x="3124200" y="4732338"/>
            <a:ext cx="79375" cy="109537"/>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5" name="AutoShape 25"/>
          <p:cNvSpPr>
            <a:spLocks noChangeArrowheads="1"/>
          </p:cNvSpPr>
          <p:nvPr/>
        </p:nvSpPr>
        <p:spPr bwMode="auto">
          <a:xfrm>
            <a:off x="2932113" y="422592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6" name="Oval 26"/>
          <p:cNvSpPr>
            <a:spLocks noChangeArrowheads="1"/>
          </p:cNvSpPr>
          <p:nvPr/>
        </p:nvSpPr>
        <p:spPr bwMode="auto">
          <a:xfrm>
            <a:off x="2873375" y="49037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7" name="Oval 27"/>
          <p:cNvSpPr>
            <a:spLocks noChangeArrowheads="1"/>
          </p:cNvSpPr>
          <p:nvPr/>
        </p:nvSpPr>
        <p:spPr bwMode="auto">
          <a:xfrm>
            <a:off x="2860675" y="5003800"/>
            <a:ext cx="36513" cy="5191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8" name="AutoShape 28"/>
          <p:cNvSpPr>
            <a:spLocks noChangeArrowheads="1"/>
          </p:cNvSpPr>
          <p:nvPr/>
        </p:nvSpPr>
        <p:spPr bwMode="auto">
          <a:xfrm>
            <a:off x="2867025" y="5137150"/>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9" name="AutoShape 29"/>
          <p:cNvSpPr>
            <a:spLocks noChangeArrowheads="1"/>
          </p:cNvSpPr>
          <p:nvPr/>
        </p:nvSpPr>
        <p:spPr bwMode="auto">
          <a:xfrm>
            <a:off x="2651125" y="609282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0" name="AutoShape 30"/>
          <p:cNvSpPr>
            <a:spLocks noChangeArrowheads="1"/>
          </p:cNvSpPr>
          <p:nvPr/>
        </p:nvSpPr>
        <p:spPr bwMode="auto">
          <a:xfrm>
            <a:off x="2730500" y="606107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1" name="AutoShape 31"/>
          <p:cNvSpPr>
            <a:spLocks noChangeArrowheads="1"/>
          </p:cNvSpPr>
          <p:nvPr/>
        </p:nvSpPr>
        <p:spPr bwMode="auto">
          <a:xfrm>
            <a:off x="2646363" y="6200775"/>
            <a:ext cx="77787" cy="10953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2" name="AutoShape 32"/>
          <p:cNvSpPr>
            <a:spLocks noChangeArrowheads="1"/>
          </p:cNvSpPr>
          <p:nvPr/>
        </p:nvSpPr>
        <p:spPr bwMode="auto">
          <a:xfrm>
            <a:off x="2719388" y="6192838"/>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3" name="AutoShape 33"/>
          <p:cNvSpPr>
            <a:spLocks noChangeArrowheads="1"/>
          </p:cNvSpPr>
          <p:nvPr/>
        </p:nvSpPr>
        <p:spPr bwMode="auto">
          <a:xfrm>
            <a:off x="3386138" y="6108700"/>
            <a:ext cx="79375"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4" name="AutoShape 34"/>
          <p:cNvSpPr>
            <a:spLocks noChangeArrowheads="1"/>
          </p:cNvSpPr>
          <p:nvPr/>
        </p:nvSpPr>
        <p:spPr bwMode="auto">
          <a:xfrm>
            <a:off x="3325813" y="6108700"/>
            <a:ext cx="80962"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5" name="AutoShape 35"/>
          <p:cNvSpPr>
            <a:spLocks noChangeArrowheads="1"/>
          </p:cNvSpPr>
          <p:nvPr/>
        </p:nvSpPr>
        <p:spPr bwMode="auto">
          <a:xfrm>
            <a:off x="3325813" y="6013450"/>
            <a:ext cx="80962" cy="109538"/>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6" name="AutoShape 36"/>
          <p:cNvSpPr>
            <a:spLocks noChangeArrowheads="1"/>
          </p:cNvSpPr>
          <p:nvPr/>
        </p:nvSpPr>
        <p:spPr bwMode="auto">
          <a:xfrm>
            <a:off x="3386138" y="6194425"/>
            <a:ext cx="79375"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7" name="Oval 37"/>
          <p:cNvSpPr>
            <a:spLocks noChangeArrowheads="1"/>
          </p:cNvSpPr>
          <p:nvPr/>
        </p:nvSpPr>
        <p:spPr bwMode="auto">
          <a:xfrm>
            <a:off x="3043238" y="4779963"/>
            <a:ext cx="36512"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8" name="Oval 38"/>
          <p:cNvSpPr>
            <a:spLocks noChangeArrowheads="1"/>
          </p:cNvSpPr>
          <p:nvPr/>
        </p:nvSpPr>
        <p:spPr bwMode="auto">
          <a:xfrm>
            <a:off x="3043238" y="4675188"/>
            <a:ext cx="36512"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9" name="Oval 39"/>
          <p:cNvSpPr>
            <a:spLocks noChangeArrowheads="1"/>
          </p:cNvSpPr>
          <p:nvPr/>
        </p:nvSpPr>
        <p:spPr bwMode="auto">
          <a:xfrm>
            <a:off x="3043238" y="4991100"/>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0" name="Oval 40"/>
          <p:cNvSpPr>
            <a:spLocks noChangeArrowheads="1"/>
          </p:cNvSpPr>
          <p:nvPr/>
        </p:nvSpPr>
        <p:spPr bwMode="auto">
          <a:xfrm>
            <a:off x="3043238" y="4886325"/>
            <a:ext cx="36512" cy="5191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1" name="Oval 41"/>
          <p:cNvSpPr>
            <a:spLocks noChangeArrowheads="1"/>
          </p:cNvSpPr>
          <p:nvPr/>
        </p:nvSpPr>
        <p:spPr bwMode="auto">
          <a:xfrm>
            <a:off x="3038475" y="3662363"/>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2" name="Oval 42"/>
          <p:cNvSpPr>
            <a:spLocks noChangeArrowheads="1"/>
          </p:cNvSpPr>
          <p:nvPr/>
        </p:nvSpPr>
        <p:spPr bwMode="auto">
          <a:xfrm>
            <a:off x="3038475" y="35575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3" name="Oval 43"/>
          <p:cNvSpPr>
            <a:spLocks noChangeArrowheads="1"/>
          </p:cNvSpPr>
          <p:nvPr/>
        </p:nvSpPr>
        <p:spPr bwMode="auto">
          <a:xfrm>
            <a:off x="3038475" y="3775075"/>
            <a:ext cx="36513"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51244" name="Picture 44" descr="aspirator"/>
          <p:cNvPicPr>
            <a:picLocks noChangeAspect="1" noChangeArrowheads="1"/>
          </p:cNvPicPr>
          <p:nvPr/>
        </p:nvPicPr>
        <p:blipFill>
          <a:blip r:embed="rId4">
            <a:extLst>
              <a:ext uri="{28A0092B-C50C-407E-A947-70E740481C1C}">
                <a14:useLocalDpi xmlns:a14="http://schemas.microsoft.com/office/drawing/2010/main" val="0"/>
              </a:ext>
            </a:extLst>
          </a:blip>
          <a:srcRect l="7021" t="13058" r="89067" b="68904"/>
          <a:stretch>
            <a:fillRect/>
          </a:stretch>
        </p:blipFill>
        <p:spPr bwMode="auto">
          <a:xfrm>
            <a:off x="2978150" y="5294313"/>
            <a:ext cx="176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5" name="Oval 45"/>
          <p:cNvSpPr>
            <a:spLocks noChangeArrowheads="1"/>
          </p:cNvSpPr>
          <p:nvPr/>
        </p:nvSpPr>
        <p:spPr bwMode="auto">
          <a:xfrm>
            <a:off x="2960688" y="2062163"/>
            <a:ext cx="196850" cy="5207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6" name="AutoShape 46"/>
          <p:cNvSpPr>
            <a:spLocks noChangeArrowheads="1"/>
          </p:cNvSpPr>
          <p:nvPr/>
        </p:nvSpPr>
        <p:spPr bwMode="auto">
          <a:xfrm rot="1775538">
            <a:off x="3402013" y="2451100"/>
            <a:ext cx="1377950" cy="850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146 h 21600"/>
              <a:gd name="T14" fmla="*/ 18592 w 21600"/>
              <a:gd name="T15" fmla="*/ 15454 h 21600"/>
            </a:gdLst>
            <a:ahLst/>
            <a:cxnLst>
              <a:cxn ang="T8">
                <a:pos x="T0" y="T1"/>
              </a:cxn>
              <a:cxn ang="T9">
                <a:pos x="T2" y="T3"/>
              </a:cxn>
              <a:cxn ang="T10">
                <a:pos x="T4" y="T5"/>
              </a:cxn>
              <a:cxn ang="T11">
                <a:pos x="T6" y="T7"/>
              </a:cxn>
            </a:cxnLst>
            <a:rect l="T12" t="T13" r="T14" b="T15"/>
            <a:pathLst>
              <a:path w="21600" h="21600">
                <a:moveTo>
                  <a:pt x="14620" y="0"/>
                </a:moveTo>
                <a:lnTo>
                  <a:pt x="14620" y="6146"/>
                </a:lnTo>
                <a:lnTo>
                  <a:pt x="3375" y="6146"/>
                </a:lnTo>
                <a:lnTo>
                  <a:pt x="3375" y="15454"/>
                </a:lnTo>
                <a:lnTo>
                  <a:pt x="14620" y="15454"/>
                </a:lnTo>
                <a:lnTo>
                  <a:pt x="14620" y="21600"/>
                </a:lnTo>
                <a:lnTo>
                  <a:pt x="21600" y="10800"/>
                </a:lnTo>
                <a:lnTo>
                  <a:pt x="14620" y="0"/>
                </a:lnTo>
                <a:close/>
              </a:path>
              <a:path w="21600" h="21600">
                <a:moveTo>
                  <a:pt x="1350" y="6146"/>
                </a:moveTo>
                <a:lnTo>
                  <a:pt x="1350" y="15454"/>
                </a:lnTo>
                <a:lnTo>
                  <a:pt x="2700" y="15454"/>
                </a:lnTo>
                <a:lnTo>
                  <a:pt x="2700" y="6146"/>
                </a:lnTo>
                <a:lnTo>
                  <a:pt x="1350" y="6146"/>
                </a:lnTo>
                <a:close/>
              </a:path>
              <a:path w="21600" h="21600">
                <a:moveTo>
                  <a:pt x="0" y="6146"/>
                </a:moveTo>
                <a:lnTo>
                  <a:pt x="0" y="15454"/>
                </a:lnTo>
                <a:lnTo>
                  <a:pt x="675" y="15454"/>
                </a:lnTo>
                <a:lnTo>
                  <a:pt x="675" y="6146"/>
                </a:lnTo>
                <a:lnTo>
                  <a:pt x="0" y="6146"/>
                </a:lnTo>
                <a:close/>
              </a:path>
            </a:pathLst>
          </a:cu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247" name="AutoShape 47"/>
          <p:cNvSpPr>
            <a:spLocks noChangeArrowheads="1"/>
          </p:cNvSpPr>
          <p:nvPr/>
        </p:nvSpPr>
        <p:spPr bwMode="auto">
          <a:xfrm>
            <a:off x="3025775" y="2276475"/>
            <a:ext cx="79375" cy="10953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1248" name="Group 50"/>
          <p:cNvGrpSpPr>
            <a:grpSpLocks/>
          </p:cNvGrpSpPr>
          <p:nvPr/>
        </p:nvGrpSpPr>
        <p:grpSpPr bwMode="auto">
          <a:xfrm>
            <a:off x="5373688" y="4437063"/>
            <a:ext cx="184150" cy="971550"/>
            <a:chOff x="3839" y="1991"/>
            <a:chExt cx="131" cy="612"/>
          </a:xfrm>
        </p:grpSpPr>
        <p:sp>
          <p:nvSpPr>
            <p:cNvPr id="51320" name="Rectangle 51"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321" name="Line 52"/>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2" name="Line 53"/>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3" name="Line 54"/>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4" name="Line 55"/>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5" name="Line 56"/>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6" name="Line 57"/>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7" name="Line 58"/>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8" name="Line 59"/>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9" name="Line 60"/>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0" name="Line 61"/>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1" name="Line 62"/>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2" name="Line 63"/>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3" name="Line 64"/>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4" name="Line 65"/>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5" name="Line 66"/>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6" name="Line 67"/>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7" name="Line 68"/>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8" name="Line 69"/>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9" name="Line 70"/>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0" name="Line 71"/>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1" name="Line 72"/>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2" name="Line 73"/>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3" name="Line 74"/>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4" name="Line 75"/>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5" name="Line 76"/>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6" name="Line 77"/>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7" name="Line 78"/>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8" name="Line 79"/>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9" name="Line 80"/>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0" name="Line 81"/>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1" name="Line 82"/>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49" name="Group 83"/>
          <p:cNvGrpSpPr>
            <a:grpSpLocks/>
          </p:cNvGrpSpPr>
          <p:nvPr/>
        </p:nvGrpSpPr>
        <p:grpSpPr bwMode="auto">
          <a:xfrm>
            <a:off x="5373688" y="3276600"/>
            <a:ext cx="184150" cy="971550"/>
            <a:chOff x="3839" y="1991"/>
            <a:chExt cx="131" cy="612"/>
          </a:xfrm>
        </p:grpSpPr>
        <p:sp>
          <p:nvSpPr>
            <p:cNvPr id="51288" name="Rectangle 84"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89" name="Line 85"/>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0" name="Line 86"/>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1" name="Line 87"/>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2" name="Line 88"/>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3" name="Line 89"/>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4" name="Line 90"/>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5" name="Line 91"/>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6" name="Line 92"/>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7" name="Line 93"/>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8" name="Line 94"/>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9" name="Line 95"/>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0" name="Line 96"/>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1" name="Line 97"/>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2" name="Line 98"/>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3" name="Line 99"/>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4" name="Line 100"/>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5" name="Line 101"/>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6" name="Line 102"/>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7" name="Line 103"/>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8" name="Line 104"/>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9" name="Line 105"/>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0" name="Line 106"/>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1" name="Line 107"/>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2" name="Line 108"/>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3" name="Line 109"/>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4" name="Line 110"/>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5" name="Line 111"/>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6" name="Line 112"/>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7" name="Line 113"/>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8" name="Line 114"/>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9" name="Line 115"/>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50" name="Group 116"/>
          <p:cNvGrpSpPr>
            <a:grpSpLocks/>
          </p:cNvGrpSpPr>
          <p:nvPr/>
        </p:nvGrpSpPr>
        <p:grpSpPr bwMode="auto">
          <a:xfrm>
            <a:off x="5373688" y="2119313"/>
            <a:ext cx="184150" cy="971550"/>
            <a:chOff x="3839" y="1991"/>
            <a:chExt cx="131" cy="612"/>
          </a:xfrm>
        </p:grpSpPr>
        <p:sp>
          <p:nvSpPr>
            <p:cNvPr id="51256" name="Rectangle 117"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57" name="Line 118"/>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58" name="Line 119"/>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59" name="Line 120"/>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0" name="Line 121"/>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1" name="Line 122"/>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2" name="Line 123"/>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3" name="Line 124"/>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4" name="Line 125"/>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5" name="Line 126"/>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6" name="Line 127"/>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7" name="Line 128"/>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8" name="Line 129"/>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9" name="Line 130"/>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0" name="Line 131"/>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1" name="Line 132"/>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2" name="Line 133"/>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3" name="Line 134"/>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4" name="Line 135"/>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5" name="Line 136"/>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6" name="Line 137"/>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7" name="Line 138"/>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8" name="Line 139"/>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9" name="Line 140"/>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0" name="Line 141"/>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1" name="Line 142"/>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2" name="Line 143"/>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3" name="Line 144"/>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4" name="Line 145"/>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5" name="Line 146"/>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6" name="Line 147"/>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7" name="Line 148"/>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1251" name="Text Box 149"/>
          <p:cNvSpPr txBox="1">
            <a:spLocks noChangeArrowheads="1"/>
          </p:cNvSpPr>
          <p:nvPr/>
        </p:nvSpPr>
        <p:spPr bwMode="auto">
          <a:xfrm>
            <a:off x="5781675" y="2232025"/>
            <a:ext cx="123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Trailing</a:t>
            </a:r>
          </a:p>
        </p:txBody>
      </p:sp>
      <p:sp>
        <p:nvSpPr>
          <p:cNvPr id="51252" name="Text Box 150"/>
          <p:cNvSpPr txBox="1">
            <a:spLocks noChangeArrowheads="1"/>
          </p:cNvSpPr>
          <p:nvPr/>
        </p:nvSpPr>
        <p:spPr bwMode="auto">
          <a:xfrm>
            <a:off x="5781675" y="3455988"/>
            <a:ext cx="1958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Interrogated</a:t>
            </a:r>
          </a:p>
        </p:txBody>
      </p:sp>
      <p:sp>
        <p:nvSpPr>
          <p:cNvPr id="51253" name="Text Box 151"/>
          <p:cNvSpPr txBox="1">
            <a:spLocks noChangeArrowheads="1"/>
          </p:cNvSpPr>
          <p:nvPr/>
        </p:nvSpPr>
        <p:spPr bwMode="auto">
          <a:xfrm>
            <a:off x="5781675" y="4679950"/>
            <a:ext cx="1643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Leading</a:t>
            </a:r>
          </a:p>
        </p:txBody>
      </p:sp>
      <p:sp>
        <p:nvSpPr>
          <p:cNvPr id="51254" name="Oval 152"/>
          <p:cNvSpPr>
            <a:spLocks noChangeArrowheads="1"/>
          </p:cNvSpPr>
          <p:nvPr/>
        </p:nvSpPr>
        <p:spPr bwMode="auto">
          <a:xfrm>
            <a:off x="5335588" y="3521075"/>
            <a:ext cx="260350" cy="5207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55" name="AutoShape 153"/>
          <p:cNvSpPr>
            <a:spLocks noChangeArrowheads="1"/>
          </p:cNvSpPr>
          <p:nvPr/>
        </p:nvSpPr>
        <p:spPr bwMode="auto">
          <a:xfrm>
            <a:off x="5421313" y="3806825"/>
            <a:ext cx="119062" cy="14128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855228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27650" y="50815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7" name="Rectangle 3"/>
          <p:cNvSpPr>
            <a:spLocks noChangeArrowheads="1"/>
          </p:cNvSpPr>
          <p:nvPr/>
        </p:nvSpPr>
        <p:spPr bwMode="auto">
          <a:xfrm>
            <a:off x="3790950" y="51450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8" name="Rectangle 4"/>
          <p:cNvSpPr>
            <a:spLocks noChangeArrowheads="1"/>
          </p:cNvSpPr>
          <p:nvPr/>
        </p:nvSpPr>
        <p:spPr bwMode="auto">
          <a:xfrm>
            <a:off x="3790950" y="42560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9" name="Rectangle 5"/>
          <p:cNvSpPr>
            <a:spLocks noChangeArrowheads="1"/>
          </p:cNvSpPr>
          <p:nvPr/>
        </p:nvSpPr>
        <p:spPr bwMode="auto">
          <a:xfrm>
            <a:off x="5327650" y="43195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2230" name="Group 6"/>
          <p:cNvGrpSpPr>
            <a:grpSpLocks/>
          </p:cNvGrpSpPr>
          <p:nvPr/>
        </p:nvGrpSpPr>
        <p:grpSpPr bwMode="auto">
          <a:xfrm>
            <a:off x="5319713" y="4395788"/>
            <a:ext cx="190500" cy="971550"/>
            <a:chOff x="3839" y="1991"/>
            <a:chExt cx="120" cy="612"/>
          </a:xfrm>
        </p:grpSpPr>
        <p:sp>
          <p:nvSpPr>
            <p:cNvPr id="52343" name="Rectangle 7"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344" name="Line 8"/>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5" name="Line 9"/>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6" name="Line 10"/>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7" name="Line 11"/>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8" name="Line 12"/>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9" name="Line 13"/>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0" name="Line 14"/>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1" name="Line 15"/>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2" name="Line 16"/>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3" name="Line 17"/>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4" name="Line 18"/>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5" name="Line 19"/>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6" name="Line 20"/>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7" name="Line 21"/>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8" name="Line 22"/>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9" name="Line 23"/>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0" name="Line 24"/>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1" name="Line 25"/>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2" name="Line 26"/>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3" name="Line 27"/>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4" name="Line 28"/>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5" name="Line 29"/>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6" name="Line 30"/>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7" name="Line 31"/>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8" name="Line 32"/>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9" name="Line 33"/>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0" name="Line 34"/>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1" name="Line 35"/>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2" name="Line 36"/>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3" name="Line 37"/>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4" name="Line 38"/>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231" name="Group 39"/>
          <p:cNvGrpSpPr>
            <a:grpSpLocks/>
          </p:cNvGrpSpPr>
          <p:nvPr/>
        </p:nvGrpSpPr>
        <p:grpSpPr bwMode="auto">
          <a:xfrm>
            <a:off x="3783013" y="4395788"/>
            <a:ext cx="190500" cy="971550"/>
            <a:chOff x="3839" y="1991"/>
            <a:chExt cx="120" cy="612"/>
          </a:xfrm>
        </p:grpSpPr>
        <p:sp>
          <p:nvSpPr>
            <p:cNvPr id="52311" name="Rectangle 40"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312" name="Line 41"/>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3" name="Line 42"/>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4" name="Line 43"/>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5" name="Line 44"/>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6" name="Line 45"/>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7" name="Line 46"/>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8" name="Line 47"/>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9" name="Line 48"/>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0" name="Line 49"/>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1" name="Line 50"/>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2" name="Line 51"/>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3" name="Line 52"/>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4" name="Line 53"/>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5" name="Line 54"/>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6" name="Line 55"/>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7" name="Line 56"/>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8" name="Line 57"/>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9" name="Line 58"/>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0" name="Line 59"/>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1" name="Line 60"/>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2" name="Line 61"/>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3" name="Line 62"/>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4" name="Line 63"/>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5" name="Line 64"/>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6" name="Line 65"/>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7" name="Line 66"/>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8" name="Line 67"/>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9" name="Line 68"/>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0" name="Line 69"/>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1" name="Line 70"/>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2" name="Line 71"/>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2" name="Rectangle 72"/>
          <p:cNvSpPr>
            <a:spLocks noChangeArrowheads="1"/>
          </p:cNvSpPr>
          <p:nvPr/>
        </p:nvSpPr>
        <p:spPr bwMode="auto">
          <a:xfrm>
            <a:off x="6927850" y="4700588"/>
            <a:ext cx="2159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2233" name="Group 73"/>
          <p:cNvGrpSpPr>
            <a:grpSpLocks/>
          </p:cNvGrpSpPr>
          <p:nvPr/>
        </p:nvGrpSpPr>
        <p:grpSpPr bwMode="auto">
          <a:xfrm>
            <a:off x="6932613" y="4395788"/>
            <a:ext cx="190500" cy="971550"/>
            <a:chOff x="3839" y="1991"/>
            <a:chExt cx="120" cy="612"/>
          </a:xfrm>
        </p:grpSpPr>
        <p:sp>
          <p:nvSpPr>
            <p:cNvPr id="52279" name="Rectangle 74"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80" name="Line 75"/>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1" name="Line 76"/>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2" name="Line 77"/>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3" name="Line 78"/>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4" name="Line 79"/>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5" name="Line 80"/>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6" name="Line 81"/>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7" name="Line 82"/>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8" name="Line 83"/>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9" name="Line 84"/>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0" name="Line 85"/>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1" name="Line 86"/>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2" name="Line 87"/>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3" name="Line 88"/>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4" name="Line 89"/>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5" name="Line 90"/>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6" name="Line 91"/>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7" name="Line 92"/>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8" name="Line 93"/>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9" name="Line 94"/>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0" name="Line 95"/>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1" name="Line 96"/>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2" name="Line 97"/>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3" name="Line 98"/>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4" name="Line 99"/>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5" name="Line 100"/>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6" name="Line 101"/>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7" name="Line 102"/>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8" name="Line 103"/>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9" name="Line 104"/>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0" name="Line 105"/>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4" name="Rectangle 106"/>
          <p:cNvSpPr>
            <a:spLocks noGrp="1" noChangeArrowheads="1"/>
          </p:cNvSpPr>
          <p:nvPr>
            <p:ph type="title"/>
          </p:nvPr>
        </p:nvSpPr>
        <p:spPr/>
        <p:txBody>
          <a:bodyPr/>
          <a:lstStyle/>
          <a:p>
            <a:pPr eaLnBrk="1" hangingPunct="1"/>
            <a:r>
              <a:rPr lang="en-US" altLang="en-US" smtClean="0"/>
              <a:t>Mask</a:t>
            </a:r>
          </a:p>
        </p:txBody>
      </p:sp>
      <p:sp>
        <p:nvSpPr>
          <p:cNvPr id="52235" name="Rectangle 107"/>
          <p:cNvSpPr>
            <a:spLocks noGrp="1" noChangeArrowheads="1"/>
          </p:cNvSpPr>
          <p:nvPr>
            <p:ph type="body" idx="1"/>
          </p:nvPr>
        </p:nvSpPr>
        <p:spPr>
          <a:xfrm>
            <a:off x="1143000" y="1789113"/>
            <a:ext cx="7724775" cy="1581150"/>
          </a:xfrm>
        </p:spPr>
        <p:txBody>
          <a:bodyPr/>
          <a:lstStyle/>
          <a:p>
            <a:pPr eaLnBrk="1" hangingPunct="1"/>
            <a:r>
              <a:rPr lang="en-US" altLang="en-US" sz="2800" dirty="0" smtClean="0"/>
              <a:t>A region of the stream monitored for the presence of  cells</a:t>
            </a:r>
          </a:p>
          <a:p>
            <a:pPr eaLnBrk="1" hangingPunct="1"/>
            <a:r>
              <a:rPr lang="en-US" altLang="en-US" sz="2800" dirty="0" smtClean="0"/>
              <a:t>Determines how drops will be deflected if a sorting conflict occurs</a:t>
            </a:r>
          </a:p>
          <a:p>
            <a:pPr eaLnBrk="1" hangingPunct="1"/>
            <a:r>
              <a:rPr lang="en-US" altLang="en-US" sz="2800" dirty="0" smtClean="0"/>
              <a:t>Measured in 1/32 drop increments</a:t>
            </a:r>
          </a:p>
          <a:p>
            <a:pPr lvl="1" eaLnBrk="1" hangingPunct="1"/>
            <a:endParaRPr lang="en-US" altLang="en-US" sz="2400" dirty="0" smtClean="0"/>
          </a:p>
        </p:txBody>
      </p:sp>
      <p:grpSp>
        <p:nvGrpSpPr>
          <p:cNvPr id="52236" name="Group 108"/>
          <p:cNvGrpSpPr>
            <a:grpSpLocks/>
          </p:cNvGrpSpPr>
          <p:nvPr/>
        </p:nvGrpSpPr>
        <p:grpSpPr bwMode="auto">
          <a:xfrm>
            <a:off x="2424113" y="4395788"/>
            <a:ext cx="190500" cy="971550"/>
            <a:chOff x="3839" y="1991"/>
            <a:chExt cx="120" cy="612"/>
          </a:xfrm>
        </p:grpSpPr>
        <p:sp>
          <p:nvSpPr>
            <p:cNvPr id="52247" name="Rectangle 109"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48" name="Line 110"/>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49" name="Line 111"/>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0" name="Line 112"/>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1" name="Line 113"/>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2" name="Line 114"/>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3" name="Line 115"/>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4" name="Line 116"/>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5" name="Line 117"/>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6" name="Line 118"/>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7" name="Line 119"/>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8" name="Line 120"/>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9" name="Line 121"/>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0" name="Line 122"/>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1" name="Line 123"/>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2" name="Line 124"/>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3" name="Line 125"/>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4" name="Line 126"/>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5" name="Line 127"/>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6" name="Line 128"/>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7" name="Line 129"/>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8" name="Line 130"/>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9" name="Line 131"/>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0" name="Line 132"/>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1" name="Line 133"/>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2" name="Line 134"/>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3" name="Line 135"/>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4" name="Line 136"/>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5" name="Line 137"/>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6" name="Line 138"/>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7" name="Line 139"/>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8" name="Line 140"/>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7" name="Text Box 141"/>
          <p:cNvSpPr txBox="1">
            <a:spLocks noChangeArrowheads="1"/>
          </p:cNvSpPr>
          <p:nvPr/>
        </p:nvSpPr>
        <p:spPr bwMode="auto">
          <a:xfrm>
            <a:off x="1965325" y="5573713"/>
            <a:ext cx="1127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0</a:t>
            </a:r>
          </a:p>
        </p:txBody>
      </p:sp>
      <p:sp>
        <p:nvSpPr>
          <p:cNvPr id="52238" name="Text Box 142"/>
          <p:cNvSpPr txBox="1">
            <a:spLocks noChangeArrowheads="1"/>
          </p:cNvSpPr>
          <p:nvPr/>
        </p:nvSpPr>
        <p:spPr bwMode="auto">
          <a:xfrm>
            <a:off x="3324225" y="5573713"/>
            <a:ext cx="1127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8</a:t>
            </a:r>
          </a:p>
        </p:txBody>
      </p:sp>
      <p:sp>
        <p:nvSpPr>
          <p:cNvPr id="52239" name="Text Box 143"/>
          <p:cNvSpPr txBox="1">
            <a:spLocks noChangeArrowheads="1"/>
          </p:cNvSpPr>
          <p:nvPr/>
        </p:nvSpPr>
        <p:spPr bwMode="auto">
          <a:xfrm>
            <a:off x="4822825" y="5573713"/>
            <a:ext cx="1255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16</a:t>
            </a:r>
          </a:p>
        </p:txBody>
      </p:sp>
      <p:sp>
        <p:nvSpPr>
          <p:cNvPr id="52240" name="Text Box 144"/>
          <p:cNvSpPr txBox="1">
            <a:spLocks noChangeArrowheads="1"/>
          </p:cNvSpPr>
          <p:nvPr/>
        </p:nvSpPr>
        <p:spPr bwMode="auto">
          <a:xfrm>
            <a:off x="6448425" y="5573713"/>
            <a:ext cx="1255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32</a:t>
            </a:r>
          </a:p>
        </p:txBody>
      </p:sp>
      <p:sp>
        <p:nvSpPr>
          <p:cNvPr id="52241" name="Text Box 145"/>
          <p:cNvSpPr txBox="1">
            <a:spLocks noChangeArrowheads="1"/>
          </p:cNvSpPr>
          <p:nvPr/>
        </p:nvSpPr>
        <p:spPr bwMode="auto">
          <a:xfrm>
            <a:off x="3971925" y="43164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4</a:t>
            </a:r>
          </a:p>
        </p:txBody>
      </p:sp>
      <p:sp>
        <p:nvSpPr>
          <p:cNvPr id="52242" name="Text Box 146"/>
          <p:cNvSpPr txBox="1">
            <a:spLocks noChangeArrowheads="1"/>
          </p:cNvSpPr>
          <p:nvPr/>
        </p:nvSpPr>
        <p:spPr bwMode="auto">
          <a:xfrm>
            <a:off x="3984625" y="51546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4</a:t>
            </a:r>
          </a:p>
        </p:txBody>
      </p:sp>
      <p:sp>
        <p:nvSpPr>
          <p:cNvPr id="52243" name="Text Box 147"/>
          <p:cNvSpPr txBox="1">
            <a:spLocks noChangeArrowheads="1"/>
          </p:cNvSpPr>
          <p:nvPr/>
        </p:nvSpPr>
        <p:spPr bwMode="auto">
          <a:xfrm>
            <a:off x="5521325" y="43164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8</a:t>
            </a:r>
          </a:p>
        </p:txBody>
      </p:sp>
      <p:sp>
        <p:nvSpPr>
          <p:cNvPr id="52244" name="Text Box 148"/>
          <p:cNvSpPr txBox="1">
            <a:spLocks noChangeArrowheads="1"/>
          </p:cNvSpPr>
          <p:nvPr/>
        </p:nvSpPr>
        <p:spPr bwMode="auto">
          <a:xfrm>
            <a:off x="5534025" y="51546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8</a:t>
            </a:r>
          </a:p>
        </p:txBody>
      </p:sp>
      <p:sp>
        <p:nvSpPr>
          <p:cNvPr id="52245" name="Text Box 149"/>
          <p:cNvSpPr txBox="1">
            <a:spLocks noChangeArrowheads="1"/>
          </p:cNvSpPr>
          <p:nvPr/>
        </p:nvSpPr>
        <p:spPr bwMode="auto">
          <a:xfrm>
            <a:off x="7096125" y="4316413"/>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16</a:t>
            </a:r>
          </a:p>
        </p:txBody>
      </p:sp>
      <p:sp>
        <p:nvSpPr>
          <p:cNvPr id="52246" name="Text Box 150"/>
          <p:cNvSpPr txBox="1">
            <a:spLocks noChangeArrowheads="1"/>
          </p:cNvSpPr>
          <p:nvPr/>
        </p:nvSpPr>
        <p:spPr bwMode="auto">
          <a:xfrm>
            <a:off x="7108825" y="5154613"/>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16</a:t>
            </a:r>
          </a:p>
        </p:txBody>
      </p:sp>
    </p:spTree>
    <p:extLst>
      <p:ext uri="{BB962C8B-B14F-4D97-AF65-F5344CB8AC3E}">
        <p14:creationId xmlns:p14="http://schemas.microsoft.com/office/powerpoint/2010/main" val="278405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Conflict Resolution</a:t>
            </a:r>
          </a:p>
        </p:txBody>
      </p:sp>
      <p:sp>
        <p:nvSpPr>
          <p:cNvPr id="53251" name="Rectangle 3"/>
          <p:cNvSpPr>
            <a:spLocks noGrp="1" noChangeArrowheads="1"/>
          </p:cNvSpPr>
          <p:nvPr>
            <p:ph type="body" idx="1"/>
          </p:nvPr>
        </p:nvSpPr>
        <p:spPr>
          <a:xfrm>
            <a:off x="1143000" y="1789113"/>
            <a:ext cx="7724775" cy="4591050"/>
          </a:xfrm>
        </p:spPr>
        <p:txBody>
          <a:bodyPr/>
          <a:lstStyle/>
          <a:p>
            <a:pPr eaLnBrk="1" hangingPunct="1"/>
            <a:r>
              <a:rPr lang="en-US" altLang="en-US" smtClean="0"/>
              <a:t>Precision modes include three types of masks</a:t>
            </a:r>
          </a:p>
          <a:p>
            <a:pPr lvl="1" eaLnBrk="1" hangingPunct="1"/>
            <a:r>
              <a:rPr lang="en-US" altLang="en-US" smtClean="0"/>
              <a:t>Yield</a:t>
            </a:r>
          </a:p>
          <a:p>
            <a:pPr lvl="1" eaLnBrk="1" hangingPunct="1"/>
            <a:r>
              <a:rPr lang="en-US" altLang="en-US" smtClean="0"/>
              <a:t>Purity</a:t>
            </a:r>
          </a:p>
          <a:p>
            <a:pPr lvl="1" eaLnBrk="1" hangingPunct="1"/>
            <a:r>
              <a:rPr lang="en-US" altLang="en-US" smtClean="0"/>
              <a:t>Phase</a:t>
            </a:r>
          </a:p>
          <a:p>
            <a:pPr eaLnBrk="1" hangingPunct="1"/>
            <a:endParaRPr lang="en-US" altLang="en-US" smtClean="0"/>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2513013"/>
            <a:ext cx="5262562"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027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867025" y="6746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4275" name="Line 3"/>
          <p:cNvSpPr>
            <a:spLocks noChangeShapeType="1"/>
          </p:cNvSpPr>
          <p:nvPr/>
        </p:nvSpPr>
        <p:spPr bwMode="auto">
          <a:xfrm>
            <a:off x="5915025" y="50673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Line 4"/>
          <p:cNvSpPr>
            <a:spLocks noChangeShapeType="1"/>
          </p:cNvSpPr>
          <p:nvPr/>
        </p:nvSpPr>
        <p:spPr bwMode="auto">
          <a:xfrm>
            <a:off x="5915025" y="52197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5"/>
          <p:cNvSpPr>
            <a:spLocks noChangeShapeType="1"/>
          </p:cNvSpPr>
          <p:nvPr/>
        </p:nvSpPr>
        <p:spPr bwMode="auto">
          <a:xfrm>
            <a:off x="5915025" y="53721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6"/>
          <p:cNvSpPr>
            <a:spLocks noChangeShapeType="1"/>
          </p:cNvSpPr>
          <p:nvPr/>
        </p:nvSpPr>
        <p:spPr bwMode="auto">
          <a:xfrm>
            <a:off x="5915025" y="55245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2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1866900"/>
            <a:ext cx="1990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8"/>
          <p:cNvSpPr>
            <a:spLocks noChangeArrowheads="1"/>
          </p:cNvSpPr>
          <p:nvPr/>
        </p:nvSpPr>
        <p:spPr bwMode="auto">
          <a:xfrm>
            <a:off x="2157413" y="1327150"/>
            <a:ext cx="7126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solidFill>
                  <a:srgbClr val="330066"/>
                </a:solidFill>
                <a:latin typeface="Verdana" pitchFamily="34" charset="0"/>
                <a:cs typeface="Times New Roman" pitchFamily="18" charset="0"/>
              </a:rPr>
              <a:t>Sort decisions are determined by sort masks</a:t>
            </a:r>
          </a:p>
        </p:txBody>
      </p:sp>
      <p:sp>
        <p:nvSpPr>
          <p:cNvPr id="54281" name="Rectangle 9"/>
          <p:cNvSpPr>
            <a:spLocks noChangeArrowheads="1"/>
          </p:cNvSpPr>
          <p:nvPr/>
        </p:nvSpPr>
        <p:spPr bwMode="auto">
          <a:xfrm>
            <a:off x="4899025" y="4419600"/>
            <a:ext cx="37036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US" altLang="en-US" sz="1800">
                <a:solidFill>
                  <a:srgbClr val="330066"/>
                </a:solidFill>
                <a:latin typeface="Verdana" pitchFamily="34" charset="0"/>
                <a:cs typeface="Times New Roman" pitchFamily="18" charset="0"/>
              </a:rPr>
              <a:t>Target particles in a drop with  1/32-drop resolution </a:t>
            </a:r>
            <a:endParaRPr lang="en-US" altLang="en-US" sz="3600">
              <a:solidFill>
                <a:srgbClr val="330066"/>
              </a:solidFill>
              <a:latin typeface="Verdana" pitchFamily="34" charset="0"/>
            </a:endParaRPr>
          </a:p>
        </p:txBody>
      </p:sp>
    </p:spTree>
    <p:extLst>
      <p:ext uri="{BB962C8B-B14F-4D97-AF65-F5344CB8AC3E}">
        <p14:creationId xmlns:p14="http://schemas.microsoft.com/office/powerpoint/2010/main" val="2668256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138488" y="674688"/>
            <a:ext cx="46974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Yield Mask</a:t>
            </a:r>
            <a:endParaRPr lang="en-US" altLang="en-US">
              <a:solidFill>
                <a:srgbClr val="330066"/>
              </a:solidFill>
              <a:latin typeface="Arial Black" pitchFamily="34" charset="0"/>
            </a:endParaRPr>
          </a:p>
        </p:txBody>
      </p:sp>
      <p:sp>
        <p:nvSpPr>
          <p:cNvPr id="55299" name="Line 3"/>
          <p:cNvSpPr>
            <a:spLocks noChangeShapeType="1"/>
          </p:cNvSpPr>
          <p:nvPr/>
        </p:nvSpPr>
        <p:spPr bwMode="auto">
          <a:xfrm>
            <a:off x="5983288" y="51054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Line 4"/>
          <p:cNvSpPr>
            <a:spLocks noChangeShapeType="1"/>
          </p:cNvSpPr>
          <p:nvPr/>
        </p:nvSpPr>
        <p:spPr bwMode="auto">
          <a:xfrm>
            <a:off x="5983288" y="52578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Line 5"/>
          <p:cNvSpPr>
            <a:spLocks noChangeShapeType="1"/>
          </p:cNvSpPr>
          <p:nvPr/>
        </p:nvSpPr>
        <p:spPr bwMode="auto">
          <a:xfrm>
            <a:off x="5983288" y="54102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Line 6"/>
          <p:cNvSpPr>
            <a:spLocks noChangeShapeType="1"/>
          </p:cNvSpPr>
          <p:nvPr/>
        </p:nvSpPr>
        <p:spPr bwMode="auto">
          <a:xfrm>
            <a:off x="5983288" y="55626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828800"/>
            <a:ext cx="4740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8"/>
          <p:cNvSpPr>
            <a:spLocks noChangeArrowheads="1"/>
          </p:cNvSpPr>
          <p:nvPr/>
        </p:nvSpPr>
        <p:spPr bwMode="auto">
          <a:xfrm>
            <a:off x="1016000" y="1181100"/>
            <a:ext cx="812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800">
                <a:latin typeface="Verdana" pitchFamily="34" charset="0"/>
              </a:rPr>
              <a:t>The yield mask defines how many drops will be sorted</a:t>
            </a:r>
            <a:r>
              <a:rPr lang="en-US" altLang="en-US" sz="1800" b="1">
                <a:latin typeface="Verdana" pitchFamily="34" charset="0"/>
              </a:rPr>
              <a:t> </a:t>
            </a:r>
            <a:r>
              <a:rPr lang="en-US" altLang="en-US" sz="1800">
                <a:solidFill>
                  <a:srgbClr val="330066"/>
                </a:solidFill>
                <a:latin typeface="Verdana" pitchFamily="34" charset="0"/>
                <a:cs typeface="Times New Roman" pitchFamily="18" charset="0"/>
              </a:rPr>
              <a:t>Yield mask of 8/32 indicated in blue; target particle shown in green</a:t>
            </a:r>
          </a:p>
        </p:txBody>
      </p:sp>
      <p:sp>
        <p:nvSpPr>
          <p:cNvPr id="55305" name="AutoShape 9"/>
          <p:cNvSpPr>
            <a:spLocks noChangeArrowheads="1"/>
          </p:cNvSpPr>
          <p:nvPr/>
        </p:nvSpPr>
        <p:spPr bwMode="auto">
          <a:xfrm>
            <a:off x="1987550" y="3276600"/>
            <a:ext cx="1354138"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5306" name="Text Box 10"/>
          <p:cNvSpPr txBox="1">
            <a:spLocks noChangeArrowheads="1"/>
          </p:cNvSpPr>
          <p:nvPr/>
        </p:nvSpPr>
        <p:spPr bwMode="auto">
          <a:xfrm>
            <a:off x="2092325" y="3397250"/>
            <a:ext cx="11795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Yield Mask</a:t>
            </a:r>
            <a:endParaRPr lang="en-US" altLang="en-US" sz="1600"/>
          </a:p>
        </p:txBody>
      </p:sp>
    </p:spTree>
    <p:extLst>
      <p:ext uri="{BB962C8B-B14F-4D97-AF65-F5344CB8AC3E}">
        <p14:creationId xmlns:p14="http://schemas.microsoft.com/office/powerpoint/2010/main" val="811684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59113" y="674688"/>
            <a:ext cx="487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Purity Mask</a:t>
            </a:r>
            <a:endParaRPr lang="en-US" altLang="en-US">
              <a:solidFill>
                <a:srgbClr val="330066"/>
              </a:solidFill>
              <a:latin typeface="Arial Black" pitchFamily="34" charset="0"/>
            </a:endParaRPr>
          </a:p>
        </p:txBody>
      </p:sp>
      <p:sp>
        <p:nvSpPr>
          <p:cNvPr id="56323" name="Line 3"/>
          <p:cNvSpPr>
            <a:spLocks noChangeShapeType="1"/>
          </p:cNvSpPr>
          <p:nvPr/>
        </p:nvSpPr>
        <p:spPr bwMode="auto">
          <a:xfrm>
            <a:off x="6073775" y="50292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Line 4"/>
          <p:cNvSpPr>
            <a:spLocks noChangeShapeType="1"/>
          </p:cNvSpPr>
          <p:nvPr/>
        </p:nvSpPr>
        <p:spPr bwMode="auto">
          <a:xfrm>
            <a:off x="6073775" y="51816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Line 5"/>
          <p:cNvSpPr>
            <a:spLocks noChangeShapeType="1"/>
          </p:cNvSpPr>
          <p:nvPr/>
        </p:nvSpPr>
        <p:spPr bwMode="auto">
          <a:xfrm>
            <a:off x="6073775" y="53340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Line 6"/>
          <p:cNvSpPr>
            <a:spLocks noChangeShapeType="1"/>
          </p:cNvSpPr>
          <p:nvPr/>
        </p:nvSpPr>
        <p:spPr bwMode="auto">
          <a:xfrm>
            <a:off x="6073775" y="54864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ChangeArrowheads="1"/>
          </p:cNvSpPr>
          <p:nvPr/>
        </p:nvSpPr>
        <p:spPr bwMode="auto">
          <a:xfrm>
            <a:off x="1038225" y="1066800"/>
            <a:ext cx="781208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tabLst>
                <a:tab pos="2095500" algn="l"/>
              </a:tabLst>
              <a:defRPr sz="3200">
                <a:solidFill>
                  <a:schemeClr val="tx1"/>
                </a:solidFill>
                <a:latin typeface="Arial" pitchFamily="34" charset="0"/>
              </a:defRPr>
            </a:lvl1pPr>
            <a:lvl2pPr marL="742950" indent="-285750">
              <a:spcBef>
                <a:spcPct val="20000"/>
              </a:spcBef>
              <a:buChar char="–"/>
              <a:tabLst>
                <a:tab pos="2095500" algn="l"/>
              </a:tabLst>
              <a:defRPr sz="2800">
                <a:solidFill>
                  <a:schemeClr val="tx1"/>
                </a:solidFill>
                <a:latin typeface="Arial" pitchFamily="34" charset="0"/>
              </a:defRPr>
            </a:lvl2pPr>
            <a:lvl3pPr marL="1143000" indent="-228600">
              <a:spcBef>
                <a:spcPct val="20000"/>
              </a:spcBef>
              <a:buChar char="•"/>
              <a:tabLst>
                <a:tab pos="2095500" algn="l"/>
              </a:tabLst>
              <a:defRPr sz="2400">
                <a:solidFill>
                  <a:schemeClr val="tx1"/>
                </a:solidFill>
                <a:latin typeface="Arial" pitchFamily="34" charset="0"/>
              </a:defRPr>
            </a:lvl3pPr>
            <a:lvl4pPr marL="1600200" indent="-228600">
              <a:spcBef>
                <a:spcPct val="20000"/>
              </a:spcBef>
              <a:buChar char="–"/>
              <a:tabLst>
                <a:tab pos="2095500" algn="l"/>
              </a:tabLst>
              <a:defRPr sz="2000">
                <a:solidFill>
                  <a:schemeClr val="tx1"/>
                </a:solidFill>
                <a:latin typeface="Arial" pitchFamily="34" charset="0"/>
              </a:defRPr>
            </a:lvl4pPr>
            <a:lvl5pPr marL="2057400" indent="-228600">
              <a:spcBef>
                <a:spcPct val="20000"/>
              </a:spcBef>
              <a:buChar char="»"/>
              <a:tabLst>
                <a:tab pos="20955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0955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0955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0955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095500" algn="l"/>
              </a:tabLst>
              <a:defRPr sz="2000">
                <a:solidFill>
                  <a:schemeClr val="tx1"/>
                </a:solidFill>
                <a:latin typeface="Arial" pitchFamily="34" charset="0"/>
              </a:defRPr>
            </a:lvl9pPr>
          </a:lstStyle>
          <a:p>
            <a:pPr algn="ctr" eaLnBrk="1" hangingPunct="1">
              <a:spcBef>
                <a:spcPct val="0"/>
              </a:spcBef>
              <a:buClrTx/>
              <a:buSzTx/>
              <a:buFontTx/>
              <a:buNone/>
            </a:pPr>
            <a:r>
              <a:rPr lang="en-US" altLang="en-US" sz="1200">
                <a:solidFill>
                  <a:srgbClr val="330066"/>
                </a:solidFill>
                <a:latin typeface="Times New Roman" pitchFamily="18" charset="0"/>
                <a:cs typeface="Times New Roman" pitchFamily="18" charset="0"/>
              </a:rPr>
              <a:t> </a:t>
            </a:r>
          </a:p>
          <a:p>
            <a:pPr algn="ctr">
              <a:spcBef>
                <a:spcPct val="0"/>
              </a:spcBef>
              <a:buClrTx/>
              <a:buSzTx/>
              <a:buFontTx/>
              <a:buNone/>
            </a:pPr>
            <a:r>
              <a:rPr lang="en-US" altLang="en-US" sz="2000">
                <a:solidFill>
                  <a:srgbClr val="330066"/>
                </a:solidFill>
                <a:latin typeface="Verdana" pitchFamily="34" charset="0"/>
                <a:cs typeface="Times New Roman" pitchFamily="18" charset="0"/>
              </a:rPr>
              <a:t>Purity mask of 8/32 in blue, 4/32 in each adjacent drop; target particles in green, non-target particles in red</a:t>
            </a:r>
            <a:r>
              <a:rPr lang="en-GB" altLang="en-US" sz="2000">
                <a:solidFill>
                  <a:srgbClr val="330066"/>
                </a:solidFill>
                <a:latin typeface="Verdana" pitchFamily="34" charset="0"/>
              </a:rPr>
              <a:t> </a:t>
            </a:r>
          </a:p>
        </p:txBody>
      </p:sp>
      <p:pic>
        <p:nvPicPr>
          <p:cNvPr id="563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041525"/>
            <a:ext cx="460533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9"/>
          <p:cNvSpPr>
            <a:spLocks noChangeArrowheads="1"/>
          </p:cNvSpPr>
          <p:nvPr/>
        </p:nvSpPr>
        <p:spPr bwMode="auto">
          <a:xfrm>
            <a:off x="1738313" y="3009900"/>
            <a:ext cx="1354137"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6330" name="Text Box 10"/>
          <p:cNvSpPr txBox="1">
            <a:spLocks noChangeArrowheads="1"/>
          </p:cNvSpPr>
          <p:nvPr/>
        </p:nvSpPr>
        <p:spPr bwMode="auto">
          <a:xfrm>
            <a:off x="1844675" y="31305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Purity Mask</a:t>
            </a:r>
            <a:endParaRPr lang="en-US" altLang="en-US" sz="1600"/>
          </a:p>
        </p:txBody>
      </p:sp>
      <p:sp>
        <p:nvSpPr>
          <p:cNvPr id="56331" name="AutoShape 11"/>
          <p:cNvSpPr>
            <a:spLocks noChangeArrowheads="1"/>
          </p:cNvSpPr>
          <p:nvPr/>
        </p:nvSpPr>
        <p:spPr bwMode="auto">
          <a:xfrm>
            <a:off x="1738313" y="4991100"/>
            <a:ext cx="1354137"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6332" name="Text Box 12"/>
          <p:cNvSpPr txBox="1">
            <a:spLocks noChangeArrowheads="1"/>
          </p:cNvSpPr>
          <p:nvPr/>
        </p:nvSpPr>
        <p:spPr bwMode="auto">
          <a:xfrm>
            <a:off x="1844675" y="51117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Purity Mask</a:t>
            </a:r>
            <a:endParaRPr lang="en-US" altLang="en-US" sz="1600"/>
          </a:p>
        </p:txBody>
      </p:sp>
    </p:spTree>
    <p:extLst>
      <p:ext uri="{BB962C8B-B14F-4D97-AF65-F5344CB8AC3E}">
        <p14:creationId xmlns:p14="http://schemas.microsoft.com/office/powerpoint/2010/main" val="1421677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49275"/>
            <a:ext cx="7478712"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0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6632"/>
            <a:ext cx="7983538"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1467650" y="4509333"/>
            <a:ext cx="7668344" cy="1661993"/>
          </a:xfrm>
          <a:prstGeom prst="rect">
            <a:avLst/>
          </a:prstGeom>
        </p:spPr>
        <p:txBody>
          <a:bodyPr wrap="square">
            <a:spAutoFit/>
          </a:bodyPr>
          <a:lstStyle/>
          <a:p>
            <a:r>
              <a:rPr lang="en-US" dirty="0">
                <a:latin typeface="+mn-lt"/>
              </a:rPr>
              <a:t>Flow Cytometry Standard data file format. FCS </a:t>
            </a:r>
            <a:r>
              <a:rPr lang="en-US" dirty="0" smtClean="0">
                <a:latin typeface="+mn-lt"/>
              </a:rPr>
              <a:t>3.1</a:t>
            </a:r>
            <a:endParaRPr lang="cs-CZ" dirty="0" smtClean="0">
              <a:latin typeface="+mn-lt"/>
            </a:endParaRPr>
          </a:p>
          <a:p>
            <a:r>
              <a:rPr lang="cs-CZ" sz="1200" dirty="0">
                <a:latin typeface="+mn-lt"/>
              </a:rPr>
              <a:t>http://www.isac-net.org/images/stories/documents/Standards/fcs3.1_normativespecification_20090813.pdf</a:t>
            </a:r>
            <a:endParaRPr lang="cs-CZ" sz="1200" dirty="0" smtClean="0">
              <a:latin typeface="+mn-lt"/>
            </a:endParaRPr>
          </a:p>
          <a:p>
            <a:endParaRPr lang="cs-CZ" dirty="0">
              <a:latin typeface="+mn-lt"/>
            </a:endParaRPr>
          </a:p>
          <a:p>
            <a:r>
              <a:rPr lang="en-US" dirty="0" err="1" smtClean="0">
                <a:latin typeface="+mn-lt"/>
              </a:rPr>
              <a:t>Spidlen</a:t>
            </a:r>
            <a:r>
              <a:rPr lang="en-US" dirty="0">
                <a:latin typeface="+mn-lt"/>
              </a:rPr>
              <a:t>, J.</a:t>
            </a:r>
            <a:r>
              <a:rPr lang="en-US" i="1" dirty="0">
                <a:latin typeface="+mn-lt"/>
              </a:rPr>
              <a:t> et al. Cytometry. Part A : the journal of the International Society for Analytical Cytology </a:t>
            </a:r>
            <a:r>
              <a:rPr lang="en-US" b="1" i="1" dirty="0">
                <a:latin typeface="+mn-lt"/>
              </a:rPr>
              <a:t>77, 97-100, (2010).</a:t>
            </a:r>
          </a:p>
          <a:p>
            <a:endParaRPr lang="en-US" dirty="0"/>
          </a:p>
        </p:txBody>
      </p:sp>
    </p:spTree>
    <p:extLst>
      <p:ext uri="{BB962C8B-B14F-4D97-AF65-F5344CB8AC3E}">
        <p14:creationId xmlns:p14="http://schemas.microsoft.com/office/powerpoint/2010/main" val="1644217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D:\Kaja\Desktop\Výstřiž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3" y="476672"/>
            <a:ext cx="8973515" cy="631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1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620713"/>
            <a:ext cx="7934325"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27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4450"/>
            <a:ext cx="8594725" cy="675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15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80" name="Rectangle 4"/>
          <p:cNvSpPr>
            <a:spLocks noChangeArrowheads="1"/>
          </p:cNvSpPr>
          <p:nvPr/>
        </p:nvSpPr>
        <p:spPr bwMode="auto">
          <a:xfrm>
            <a:off x="2146300" y="1733550"/>
            <a:ext cx="2849563" cy="363538"/>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613381" name="Rectangle 5"/>
          <p:cNvSpPr>
            <a:spLocks noChangeArrowheads="1"/>
          </p:cNvSpPr>
          <p:nvPr/>
        </p:nvSpPr>
        <p:spPr bwMode="auto">
          <a:xfrm>
            <a:off x="2146300" y="3551238"/>
            <a:ext cx="2852738" cy="363537"/>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613382" name="Rectangle 6"/>
          <p:cNvSpPr>
            <a:spLocks noChangeArrowheads="1"/>
          </p:cNvSpPr>
          <p:nvPr/>
        </p:nvSpPr>
        <p:spPr bwMode="auto">
          <a:xfrm>
            <a:off x="2146300" y="5380038"/>
            <a:ext cx="2832100" cy="363537"/>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59397" name="Rectangle 7"/>
          <p:cNvSpPr>
            <a:spLocks noGrp="1" noChangeArrowheads="1"/>
          </p:cNvSpPr>
          <p:nvPr>
            <p:ph type="title"/>
          </p:nvPr>
        </p:nvSpPr>
        <p:spPr>
          <a:xfrm>
            <a:off x="2586038" y="255588"/>
            <a:ext cx="6486525" cy="76835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1" hangingPunct="1"/>
            <a:r>
              <a:rPr lang="en-US" altLang="en-US" smtClean="0"/>
              <a:t>Creation of a Voltage Pulse</a:t>
            </a:r>
          </a:p>
        </p:txBody>
      </p:sp>
      <p:sp>
        <p:nvSpPr>
          <p:cNvPr id="59398" name="Rectangle 8"/>
          <p:cNvSpPr>
            <a:spLocks noChangeArrowheads="1"/>
          </p:cNvSpPr>
          <p:nvPr/>
        </p:nvSpPr>
        <p:spPr bwMode="auto">
          <a:xfrm>
            <a:off x="6688138" y="2574925"/>
            <a:ext cx="6048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399" name="Line 9"/>
          <p:cNvSpPr>
            <a:spLocks noChangeShapeType="1"/>
          </p:cNvSpPr>
          <p:nvPr/>
        </p:nvSpPr>
        <p:spPr bwMode="auto">
          <a:xfrm>
            <a:off x="4456113" y="142875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0" name="Line 10"/>
          <p:cNvSpPr>
            <a:spLocks noChangeShapeType="1"/>
          </p:cNvSpPr>
          <p:nvPr/>
        </p:nvSpPr>
        <p:spPr bwMode="auto">
          <a:xfrm>
            <a:off x="5000625" y="142875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1" name="Line 11"/>
          <p:cNvSpPr>
            <a:spLocks noChangeShapeType="1"/>
          </p:cNvSpPr>
          <p:nvPr/>
        </p:nvSpPr>
        <p:spPr bwMode="auto">
          <a:xfrm>
            <a:off x="4456113" y="3178175"/>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2" name="Line 12"/>
          <p:cNvSpPr>
            <a:spLocks noChangeShapeType="1"/>
          </p:cNvSpPr>
          <p:nvPr/>
        </p:nvSpPr>
        <p:spPr bwMode="auto">
          <a:xfrm>
            <a:off x="5000625" y="3178175"/>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3" name="Freeform 13"/>
          <p:cNvSpPr>
            <a:spLocks/>
          </p:cNvSpPr>
          <p:nvPr/>
        </p:nvSpPr>
        <p:spPr bwMode="auto">
          <a:xfrm>
            <a:off x="6326188" y="1435100"/>
            <a:ext cx="1174750" cy="1157288"/>
          </a:xfrm>
          <a:custGeom>
            <a:avLst/>
            <a:gdLst>
              <a:gd name="T0" fmla="*/ 0 w 768"/>
              <a:gd name="T1" fmla="*/ 0 h 729"/>
              <a:gd name="T2" fmla="*/ 0 w 768"/>
              <a:gd name="T3" fmla="*/ 2147483647 h 729"/>
              <a:gd name="T4" fmla="*/ 2147483647 w 768"/>
              <a:gd name="T5" fmla="*/ 2147483647 h 729"/>
              <a:gd name="T6" fmla="*/ 0 60000 65536"/>
              <a:gd name="T7" fmla="*/ 0 60000 65536"/>
              <a:gd name="T8" fmla="*/ 0 60000 65536"/>
            </a:gdLst>
            <a:ahLst/>
            <a:cxnLst>
              <a:cxn ang="T6">
                <a:pos x="T0" y="T1"/>
              </a:cxn>
              <a:cxn ang="T7">
                <a:pos x="T2" y="T3"/>
              </a:cxn>
              <a:cxn ang="T8">
                <a:pos x="T4" y="T5"/>
              </a:cxn>
            </a:cxnLst>
            <a:rect l="0" t="0" r="r" b="b"/>
            <a:pathLst>
              <a:path w="768" h="729">
                <a:moveTo>
                  <a:pt x="0" y="0"/>
                </a:moveTo>
                <a:lnTo>
                  <a:pt x="0" y="728"/>
                </a:lnTo>
                <a:lnTo>
                  <a:pt x="767" y="728"/>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04" name="Rectangle 14"/>
          <p:cNvSpPr>
            <a:spLocks noChangeArrowheads="1"/>
          </p:cNvSpPr>
          <p:nvPr/>
        </p:nvSpPr>
        <p:spPr bwMode="auto">
          <a:xfrm rot="-5400000">
            <a:off x="5778500" y="1843088"/>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05" name="Arc 15"/>
          <p:cNvSpPr>
            <a:spLocks/>
          </p:cNvSpPr>
          <p:nvPr/>
        </p:nvSpPr>
        <p:spPr bwMode="auto">
          <a:xfrm>
            <a:off x="6330950" y="2130425"/>
            <a:ext cx="177800" cy="430213"/>
          </a:xfrm>
          <a:custGeom>
            <a:avLst/>
            <a:gdLst>
              <a:gd name="T0" fmla="*/ 2147483647 w 18645"/>
              <a:gd name="T1" fmla="*/ 2147483647 h 21600"/>
              <a:gd name="T2" fmla="*/ 0 w 18645"/>
              <a:gd name="T3" fmla="*/ 2147483647 h 21600"/>
              <a:gd name="T4" fmla="*/ 2147483647 w 18645"/>
              <a:gd name="T5" fmla="*/ 0 h 21600"/>
              <a:gd name="T6" fmla="*/ 0 60000 65536"/>
              <a:gd name="T7" fmla="*/ 0 60000 65536"/>
              <a:gd name="T8" fmla="*/ 0 60000 65536"/>
            </a:gdLst>
            <a:ahLst/>
            <a:cxnLst>
              <a:cxn ang="T6">
                <a:pos x="T0" y="T1"/>
              </a:cxn>
              <a:cxn ang="T7">
                <a:pos x="T2" y="T3"/>
              </a:cxn>
              <a:cxn ang="T8">
                <a:pos x="T4" y="T5"/>
              </a:cxn>
            </a:cxnLst>
            <a:rect l="0" t="0" r="r" b="b"/>
            <a:pathLst>
              <a:path w="18645" h="21600" fill="none" extrusionOk="0">
                <a:moveTo>
                  <a:pt x="18645" y="11172"/>
                </a:moveTo>
                <a:cubicBezTo>
                  <a:pt x="14733" y="17644"/>
                  <a:pt x="7721" y="21599"/>
                  <a:pt x="159" y="21600"/>
                </a:cubicBezTo>
                <a:cubicBezTo>
                  <a:pt x="105" y="21600"/>
                  <a:pt x="52" y="21599"/>
                  <a:pt x="-1" y="21599"/>
                </a:cubicBezTo>
              </a:path>
              <a:path w="18645" h="21600" stroke="0" extrusionOk="0">
                <a:moveTo>
                  <a:pt x="18645" y="11172"/>
                </a:moveTo>
                <a:cubicBezTo>
                  <a:pt x="14733" y="17644"/>
                  <a:pt x="7721" y="21599"/>
                  <a:pt x="159" y="21600"/>
                </a:cubicBezTo>
                <a:cubicBezTo>
                  <a:pt x="105" y="21600"/>
                  <a:pt x="52" y="21599"/>
                  <a:pt x="-1" y="21599"/>
                </a:cubicBezTo>
                <a:lnTo>
                  <a:pt x="159" y="0"/>
                </a:lnTo>
                <a:lnTo>
                  <a:pt x="18645" y="11172"/>
                </a:lnTo>
                <a:close/>
              </a:path>
            </a:pathLst>
          </a:custGeom>
          <a:noFill/>
          <a:ln w="50800" cap="rnd">
            <a:solidFill>
              <a:srgbClr val="00DFC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Freeform 16"/>
          <p:cNvSpPr>
            <a:spLocks/>
          </p:cNvSpPr>
          <p:nvPr/>
        </p:nvSpPr>
        <p:spPr bwMode="auto">
          <a:xfrm>
            <a:off x="6364288" y="4964113"/>
            <a:ext cx="1174750" cy="1158875"/>
          </a:xfrm>
          <a:custGeom>
            <a:avLst/>
            <a:gdLst>
              <a:gd name="T0" fmla="*/ 0 w 769"/>
              <a:gd name="T1" fmla="*/ 0 h 730"/>
              <a:gd name="T2" fmla="*/ 0 w 769"/>
              <a:gd name="T3" fmla="*/ 2147483647 h 730"/>
              <a:gd name="T4" fmla="*/ 2147483647 w 769"/>
              <a:gd name="T5" fmla="*/ 2147483647 h 730"/>
              <a:gd name="T6" fmla="*/ 0 60000 65536"/>
              <a:gd name="T7" fmla="*/ 0 60000 65536"/>
              <a:gd name="T8" fmla="*/ 0 60000 65536"/>
            </a:gdLst>
            <a:ahLst/>
            <a:cxnLst>
              <a:cxn ang="T6">
                <a:pos x="T0" y="T1"/>
              </a:cxn>
              <a:cxn ang="T7">
                <a:pos x="T2" y="T3"/>
              </a:cxn>
              <a:cxn ang="T8">
                <a:pos x="T4" y="T5"/>
              </a:cxn>
            </a:cxnLst>
            <a:rect l="0" t="0" r="r" b="b"/>
            <a:pathLst>
              <a:path w="769" h="730">
                <a:moveTo>
                  <a:pt x="0" y="0"/>
                </a:moveTo>
                <a:lnTo>
                  <a:pt x="0" y="729"/>
                </a:lnTo>
                <a:lnTo>
                  <a:pt x="768" y="729"/>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07" name="Rectangle 17"/>
          <p:cNvSpPr>
            <a:spLocks noChangeArrowheads="1"/>
          </p:cNvSpPr>
          <p:nvPr/>
        </p:nvSpPr>
        <p:spPr bwMode="auto">
          <a:xfrm>
            <a:off x="6688138" y="6108700"/>
            <a:ext cx="5794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408" name="Rectangle 18"/>
          <p:cNvSpPr>
            <a:spLocks noChangeArrowheads="1"/>
          </p:cNvSpPr>
          <p:nvPr/>
        </p:nvSpPr>
        <p:spPr bwMode="auto">
          <a:xfrm rot="-5400000">
            <a:off x="5778500" y="5326063"/>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09" name="Freeform 19"/>
          <p:cNvSpPr>
            <a:spLocks/>
          </p:cNvSpPr>
          <p:nvPr/>
        </p:nvSpPr>
        <p:spPr bwMode="auto">
          <a:xfrm>
            <a:off x="6330950" y="3154363"/>
            <a:ext cx="1173163" cy="1158875"/>
          </a:xfrm>
          <a:custGeom>
            <a:avLst/>
            <a:gdLst>
              <a:gd name="T0" fmla="*/ 0 w 768"/>
              <a:gd name="T1" fmla="*/ 0 h 730"/>
              <a:gd name="T2" fmla="*/ 0 w 768"/>
              <a:gd name="T3" fmla="*/ 2147483647 h 730"/>
              <a:gd name="T4" fmla="*/ 2147483647 w 768"/>
              <a:gd name="T5" fmla="*/ 2147483647 h 730"/>
              <a:gd name="T6" fmla="*/ 0 60000 65536"/>
              <a:gd name="T7" fmla="*/ 0 60000 65536"/>
              <a:gd name="T8" fmla="*/ 0 60000 65536"/>
            </a:gdLst>
            <a:ahLst/>
            <a:cxnLst>
              <a:cxn ang="T6">
                <a:pos x="T0" y="T1"/>
              </a:cxn>
              <a:cxn ang="T7">
                <a:pos x="T2" y="T3"/>
              </a:cxn>
              <a:cxn ang="T8">
                <a:pos x="T4" y="T5"/>
              </a:cxn>
            </a:cxnLst>
            <a:rect l="0" t="0" r="r" b="b"/>
            <a:pathLst>
              <a:path w="768" h="730">
                <a:moveTo>
                  <a:pt x="0" y="0"/>
                </a:moveTo>
                <a:lnTo>
                  <a:pt x="0" y="729"/>
                </a:lnTo>
                <a:lnTo>
                  <a:pt x="767" y="729"/>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10" name="Rectangle 20"/>
          <p:cNvSpPr>
            <a:spLocks noChangeArrowheads="1"/>
          </p:cNvSpPr>
          <p:nvPr/>
        </p:nvSpPr>
        <p:spPr bwMode="auto">
          <a:xfrm>
            <a:off x="6688138" y="4302125"/>
            <a:ext cx="5794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411" name="Rectangle 21"/>
          <p:cNvSpPr>
            <a:spLocks noChangeArrowheads="1"/>
          </p:cNvSpPr>
          <p:nvPr/>
        </p:nvSpPr>
        <p:spPr bwMode="auto">
          <a:xfrm rot="-5400000">
            <a:off x="5778500" y="3549650"/>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12" name="Line 22"/>
          <p:cNvSpPr>
            <a:spLocks noChangeShapeType="1"/>
          </p:cNvSpPr>
          <p:nvPr/>
        </p:nvSpPr>
        <p:spPr bwMode="auto">
          <a:xfrm>
            <a:off x="4456113" y="492760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13" name="Line 23"/>
          <p:cNvSpPr>
            <a:spLocks noChangeShapeType="1"/>
          </p:cNvSpPr>
          <p:nvPr/>
        </p:nvSpPr>
        <p:spPr bwMode="auto">
          <a:xfrm>
            <a:off x="5000625" y="492760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14" name="Oval 24"/>
          <p:cNvSpPr>
            <a:spLocks noChangeArrowheads="1"/>
          </p:cNvSpPr>
          <p:nvPr/>
        </p:nvSpPr>
        <p:spPr bwMode="auto">
          <a:xfrm>
            <a:off x="4530725" y="3546475"/>
            <a:ext cx="365125" cy="381000"/>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5" name="Oval 25"/>
          <p:cNvSpPr>
            <a:spLocks noChangeArrowheads="1"/>
          </p:cNvSpPr>
          <p:nvPr/>
        </p:nvSpPr>
        <p:spPr bwMode="auto">
          <a:xfrm>
            <a:off x="4570413" y="1320800"/>
            <a:ext cx="361950" cy="377825"/>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6" name="Oval 26"/>
          <p:cNvSpPr>
            <a:spLocks noChangeArrowheads="1"/>
          </p:cNvSpPr>
          <p:nvPr/>
        </p:nvSpPr>
        <p:spPr bwMode="auto">
          <a:xfrm>
            <a:off x="4570413" y="5740400"/>
            <a:ext cx="361950" cy="377825"/>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7" name="Freeform 27"/>
          <p:cNvSpPr>
            <a:spLocks/>
          </p:cNvSpPr>
          <p:nvPr/>
        </p:nvSpPr>
        <p:spPr bwMode="auto">
          <a:xfrm>
            <a:off x="6367463" y="3117850"/>
            <a:ext cx="550862" cy="1157288"/>
          </a:xfrm>
          <a:custGeom>
            <a:avLst/>
            <a:gdLst>
              <a:gd name="T0" fmla="*/ 0 w 361"/>
              <a:gd name="T1" fmla="*/ 2147483647 h 729"/>
              <a:gd name="T2" fmla="*/ 2147483647 w 361"/>
              <a:gd name="T3" fmla="*/ 2147483647 h 729"/>
              <a:gd name="T4" fmla="*/ 2147483647 w 361"/>
              <a:gd name="T5" fmla="*/ 2147483647 h 729"/>
              <a:gd name="T6" fmla="*/ 2147483647 w 361"/>
              <a:gd name="T7" fmla="*/ 2147483647 h 729"/>
              <a:gd name="T8" fmla="*/ 2147483647 w 361"/>
              <a:gd name="T9" fmla="*/ 2147483647 h 729"/>
              <a:gd name="T10" fmla="*/ 2147483647 w 361"/>
              <a:gd name="T11" fmla="*/ 2147483647 h 729"/>
              <a:gd name="T12" fmla="*/ 2147483647 w 361"/>
              <a:gd name="T13" fmla="*/ 2147483647 h 729"/>
              <a:gd name="T14" fmla="*/ 2147483647 w 361"/>
              <a:gd name="T15" fmla="*/ 2147483647 h 729"/>
              <a:gd name="T16" fmla="*/ 2147483647 w 361"/>
              <a:gd name="T17" fmla="*/ 2147483647 h 729"/>
              <a:gd name="T18" fmla="*/ 2147483647 w 361"/>
              <a:gd name="T19" fmla="*/ 2147483647 h 729"/>
              <a:gd name="T20" fmla="*/ 2147483647 w 361"/>
              <a:gd name="T21" fmla="*/ 2147483647 h 729"/>
              <a:gd name="T22" fmla="*/ 2147483647 w 361"/>
              <a:gd name="T23" fmla="*/ 2147483647 h 729"/>
              <a:gd name="T24" fmla="*/ 2147483647 w 361"/>
              <a:gd name="T25" fmla="*/ 2147483647 h 729"/>
              <a:gd name="T26" fmla="*/ 2147483647 w 361"/>
              <a:gd name="T27" fmla="*/ 2147483647 h 729"/>
              <a:gd name="T28" fmla="*/ 2147483647 w 361"/>
              <a:gd name="T29" fmla="*/ 2147483647 h 729"/>
              <a:gd name="T30" fmla="*/ 2147483647 w 361"/>
              <a:gd name="T31" fmla="*/ 2147483647 h 729"/>
              <a:gd name="T32" fmla="*/ 2147483647 w 361"/>
              <a:gd name="T33" fmla="*/ 2147483647 h 729"/>
              <a:gd name="T34" fmla="*/ 2147483647 w 361"/>
              <a:gd name="T35" fmla="*/ 2147483647 h 729"/>
              <a:gd name="T36" fmla="*/ 2147483647 w 361"/>
              <a:gd name="T37" fmla="*/ 2147483647 h 729"/>
              <a:gd name="T38" fmla="*/ 2147483647 w 361"/>
              <a:gd name="T39" fmla="*/ 2147483647 h 729"/>
              <a:gd name="T40" fmla="*/ 2147483647 w 361"/>
              <a:gd name="T41" fmla="*/ 2147483647 h 729"/>
              <a:gd name="T42" fmla="*/ 2147483647 w 361"/>
              <a:gd name="T43" fmla="*/ 2147483647 h 729"/>
              <a:gd name="T44" fmla="*/ 2147483647 w 361"/>
              <a:gd name="T45" fmla="*/ 2147483647 h 729"/>
              <a:gd name="T46" fmla="*/ 2147483647 w 361"/>
              <a:gd name="T47" fmla="*/ 2147483647 h 729"/>
              <a:gd name="T48" fmla="*/ 2147483647 w 361"/>
              <a:gd name="T49" fmla="*/ 2147483647 h 729"/>
              <a:gd name="T50" fmla="*/ 2147483647 w 361"/>
              <a:gd name="T51" fmla="*/ 2147483647 h 729"/>
              <a:gd name="T52" fmla="*/ 2147483647 w 361"/>
              <a:gd name="T53" fmla="*/ 2147483647 h 729"/>
              <a:gd name="T54" fmla="*/ 2147483647 w 361"/>
              <a:gd name="T55" fmla="*/ 2147483647 h 729"/>
              <a:gd name="T56" fmla="*/ 2147483647 w 361"/>
              <a:gd name="T57" fmla="*/ 2147483647 h 729"/>
              <a:gd name="T58" fmla="*/ 2147483647 w 361"/>
              <a:gd name="T59" fmla="*/ 2147483647 h 729"/>
              <a:gd name="T60" fmla="*/ 2147483647 w 361"/>
              <a:gd name="T61" fmla="*/ 2147483647 h 729"/>
              <a:gd name="T62" fmla="*/ 2147483647 w 361"/>
              <a:gd name="T63" fmla="*/ 2147483647 h 729"/>
              <a:gd name="T64" fmla="*/ 2147483647 w 361"/>
              <a:gd name="T65" fmla="*/ 2147483647 h 729"/>
              <a:gd name="T66" fmla="*/ 2147483647 w 361"/>
              <a:gd name="T67" fmla="*/ 2147483647 h 729"/>
              <a:gd name="T68" fmla="*/ 2147483647 w 361"/>
              <a:gd name="T69" fmla="*/ 2147483647 h 729"/>
              <a:gd name="T70" fmla="*/ 2147483647 w 361"/>
              <a:gd name="T71" fmla="*/ 2147483647 h 729"/>
              <a:gd name="T72" fmla="*/ 2147483647 w 361"/>
              <a:gd name="T73" fmla="*/ 0 h 7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 h="729">
                <a:moveTo>
                  <a:pt x="0" y="728"/>
                </a:moveTo>
                <a:lnTo>
                  <a:pt x="16" y="726"/>
                </a:lnTo>
                <a:lnTo>
                  <a:pt x="30" y="724"/>
                </a:lnTo>
                <a:lnTo>
                  <a:pt x="46" y="718"/>
                </a:lnTo>
                <a:lnTo>
                  <a:pt x="58" y="710"/>
                </a:lnTo>
                <a:lnTo>
                  <a:pt x="72" y="702"/>
                </a:lnTo>
                <a:lnTo>
                  <a:pt x="84" y="690"/>
                </a:lnTo>
                <a:lnTo>
                  <a:pt x="97" y="678"/>
                </a:lnTo>
                <a:lnTo>
                  <a:pt x="107" y="664"/>
                </a:lnTo>
                <a:lnTo>
                  <a:pt x="129" y="634"/>
                </a:lnTo>
                <a:lnTo>
                  <a:pt x="149" y="598"/>
                </a:lnTo>
                <a:lnTo>
                  <a:pt x="167" y="561"/>
                </a:lnTo>
                <a:lnTo>
                  <a:pt x="181" y="521"/>
                </a:lnTo>
                <a:lnTo>
                  <a:pt x="195" y="481"/>
                </a:lnTo>
                <a:lnTo>
                  <a:pt x="207" y="439"/>
                </a:lnTo>
                <a:lnTo>
                  <a:pt x="219" y="401"/>
                </a:lnTo>
                <a:lnTo>
                  <a:pt x="227" y="363"/>
                </a:lnTo>
                <a:lnTo>
                  <a:pt x="235" y="329"/>
                </a:lnTo>
                <a:lnTo>
                  <a:pt x="241" y="301"/>
                </a:lnTo>
                <a:lnTo>
                  <a:pt x="243" y="287"/>
                </a:lnTo>
                <a:lnTo>
                  <a:pt x="245" y="277"/>
                </a:lnTo>
                <a:lnTo>
                  <a:pt x="247" y="267"/>
                </a:lnTo>
                <a:lnTo>
                  <a:pt x="247" y="259"/>
                </a:lnTo>
                <a:lnTo>
                  <a:pt x="251" y="245"/>
                </a:lnTo>
                <a:lnTo>
                  <a:pt x="255" y="227"/>
                </a:lnTo>
                <a:lnTo>
                  <a:pt x="259" y="209"/>
                </a:lnTo>
                <a:lnTo>
                  <a:pt x="263" y="189"/>
                </a:lnTo>
                <a:lnTo>
                  <a:pt x="275" y="146"/>
                </a:lnTo>
                <a:lnTo>
                  <a:pt x="288" y="104"/>
                </a:lnTo>
                <a:lnTo>
                  <a:pt x="296" y="84"/>
                </a:lnTo>
                <a:lnTo>
                  <a:pt x="304" y="64"/>
                </a:lnTo>
                <a:lnTo>
                  <a:pt x="314" y="46"/>
                </a:lnTo>
                <a:lnTo>
                  <a:pt x="322" y="30"/>
                </a:lnTo>
                <a:lnTo>
                  <a:pt x="332" y="18"/>
                </a:lnTo>
                <a:lnTo>
                  <a:pt x="342" y="8"/>
                </a:lnTo>
                <a:lnTo>
                  <a:pt x="350" y="2"/>
                </a:lnTo>
                <a:lnTo>
                  <a:pt x="360" y="0"/>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8" name="Freeform 28"/>
          <p:cNvSpPr>
            <a:spLocks/>
          </p:cNvSpPr>
          <p:nvPr/>
        </p:nvSpPr>
        <p:spPr bwMode="auto">
          <a:xfrm>
            <a:off x="6381750" y="4946650"/>
            <a:ext cx="1143000" cy="1154113"/>
          </a:xfrm>
          <a:custGeom>
            <a:avLst/>
            <a:gdLst>
              <a:gd name="T0" fmla="*/ 0 w 748"/>
              <a:gd name="T1" fmla="*/ 2147483647 h 727"/>
              <a:gd name="T2" fmla="*/ 2147483647 w 748"/>
              <a:gd name="T3" fmla="*/ 2147483647 h 727"/>
              <a:gd name="T4" fmla="*/ 2147483647 w 748"/>
              <a:gd name="T5" fmla="*/ 2147483647 h 727"/>
              <a:gd name="T6" fmla="*/ 2147483647 w 748"/>
              <a:gd name="T7" fmla="*/ 2147483647 h 727"/>
              <a:gd name="T8" fmla="*/ 2147483647 w 748"/>
              <a:gd name="T9" fmla="*/ 2147483647 h 727"/>
              <a:gd name="T10" fmla="*/ 2147483647 w 748"/>
              <a:gd name="T11" fmla="*/ 2147483647 h 727"/>
              <a:gd name="T12" fmla="*/ 2147483647 w 748"/>
              <a:gd name="T13" fmla="*/ 2147483647 h 727"/>
              <a:gd name="T14" fmla="*/ 2147483647 w 748"/>
              <a:gd name="T15" fmla="*/ 2147483647 h 727"/>
              <a:gd name="T16" fmla="*/ 2147483647 w 748"/>
              <a:gd name="T17" fmla="*/ 2147483647 h 727"/>
              <a:gd name="T18" fmla="*/ 2147483647 w 748"/>
              <a:gd name="T19" fmla="*/ 2147483647 h 727"/>
              <a:gd name="T20" fmla="*/ 2147483647 w 748"/>
              <a:gd name="T21" fmla="*/ 2147483647 h 727"/>
              <a:gd name="T22" fmla="*/ 2147483647 w 748"/>
              <a:gd name="T23" fmla="*/ 2147483647 h 727"/>
              <a:gd name="T24" fmla="*/ 2147483647 w 748"/>
              <a:gd name="T25" fmla="*/ 2147483647 h 727"/>
              <a:gd name="T26" fmla="*/ 2147483647 w 748"/>
              <a:gd name="T27" fmla="*/ 2147483647 h 727"/>
              <a:gd name="T28" fmla="*/ 2147483647 w 748"/>
              <a:gd name="T29" fmla="*/ 2147483647 h 727"/>
              <a:gd name="T30" fmla="*/ 2147483647 w 748"/>
              <a:gd name="T31" fmla="*/ 2147483647 h 727"/>
              <a:gd name="T32" fmla="*/ 2147483647 w 748"/>
              <a:gd name="T33" fmla="*/ 2147483647 h 727"/>
              <a:gd name="T34" fmla="*/ 2147483647 w 748"/>
              <a:gd name="T35" fmla="*/ 2147483647 h 727"/>
              <a:gd name="T36" fmla="*/ 2147483647 w 748"/>
              <a:gd name="T37" fmla="*/ 2147483647 h 727"/>
              <a:gd name="T38" fmla="*/ 2147483647 w 748"/>
              <a:gd name="T39" fmla="*/ 2147483647 h 727"/>
              <a:gd name="T40" fmla="*/ 2147483647 w 748"/>
              <a:gd name="T41" fmla="*/ 2147483647 h 727"/>
              <a:gd name="T42" fmla="*/ 2147483647 w 748"/>
              <a:gd name="T43" fmla="*/ 2147483647 h 727"/>
              <a:gd name="T44" fmla="*/ 2147483647 w 748"/>
              <a:gd name="T45" fmla="*/ 2147483647 h 727"/>
              <a:gd name="T46" fmla="*/ 2147483647 w 748"/>
              <a:gd name="T47" fmla="*/ 0 h 727"/>
              <a:gd name="T48" fmla="*/ 2147483647 w 748"/>
              <a:gd name="T49" fmla="*/ 0 h 727"/>
              <a:gd name="T50" fmla="*/ 2147483647 w 748"/>
              <a:gd name="T51" fmla="*/ 2147483647 h 727"/>
              <a:gd name="T52" fmla="*/ 2147483647 w 748"/>
              <a:gd name="T53" fmla="*/ 2147483647 h 727"/>
              <a:gd name="T54" fmla="*/ 2147483647 w 748"/>
              <a:gd name="T55" fmla="*/ 2147483647 h 727"/>
              <a:gd name="T56" fmla="*/ 2147483647 w 748"/>
              <a:gd name="T57" fmla="*/ 2147483647 h 727"/>
              <a:gd name="T58" fmla="*/ 2147483647 w 748"/>
              <a:gd name="T59" fmla="*/ 2147483647 h 727"/>
              <a:gd name="T60" fmla="*/ 2147483647 w 748"/>
              <a:gd name="T61" fmla="*/ 2147483647 h 727"/>
              <a:gd name="T62" fmla="*/ 2147483647 w 748"/>
              <a:gd name="T63" fmla="*/ 2147483647 h 727"/>
              <a:gd name="T64" fmla="*/ 2147483647 w 748"/>
              <a:gd name="T65" fmla="*/ 2147483647 h 727"/>
              <a:gd name="T66" fmla="*/ 2147483647 w 748"/>
              <a:gd name="T67" fmla="*/ 2147483647 h 727"/>
              <a:gd name="T68" fmla="*/ 2147483647 w 748"/>
              <a:gd name="T69" fmla="*/ 2147483647 h 727"/>
              <a:gd name="T70" fmla="*/ 2147483647 w 748"/>
              <a:gd name="T71" fmla="*/ 2147483647 h 727"/>
              <a:gd name="T72" fmla="*/ 2147483647 w 748"/>
              <a:gd name="T73" fmla="*/ 2147483647 h 727"/>
              <a:gd name="T74" fmla="*/ 2147483647 w 748"/>
              <a:gd name="T75" fmla="*/ 2147483647 h 727"/>
              <a:gd name="T76" fmla="*/ 2147483647 w 748"/>
              <a:gd name="T77" fmla="*/ 2147483647 h 727"/>
              <a:gd name="T78" fmla="*/ 2147483647 w 748"/>
              <a:gd name="T79" fmla="*/ 2147483647 h 727"/>
              <a:gd name="T80" fmla="*/ 2147483647 w 748"/>
              <a:gd name="T81" fmla="*/ 2147483647 h 727"/>
              <a:gd name="T82" fmla="*/ 2147483647 w 748"/>
              <a:gd name="T83" fmla="*/ 2147483647 h 727"/>
              <a:gd name="T84" fmla="*/ 2147483647 w 748"/>
              <a:gd name="T85" fmla="*/ 2147483647 h 727"/>
              <a:gd name="T86" fmla="*/ 2147483647 w 748"/>
              <a:gd name="T87" fmla="*/ 2147483647 h 727"/>
              <a:gd name="T88" fmla="*/ 2147483647 w 748"/>
              <a:gd name="T89" fmla="*/ 2147483647 h 727"/>
              <a:gd name="T90" fmla="*/ 2147483647 w 748"/>
              <a:gd name="T91" fmla="*/ 2147483647 h 727"/>
              <a:gd name="T92" fmla="*/ 2147483647 w 748"/>
              <a:gd name="T93" fmla="*/ 2147483647 h 727"/>
              <a:gd name="T94" fmla="*/ 2147483647 w 748"/>
              <a:gd name="T95" fmla="*/ 2147483647 h 727"/>
              <a:gd name="T96" fmla="*/ 2147483647 w 748"/>
              <a:gd name="T97" fmla="*/ 2147483647 h 727"/>
              <a:gd name="T98" fmla="*/ 2147483647 w 748"/>
              <a:gd name="T99" fmla="*/ 2147483647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8" h="727">
                <a:moveTo>
                  <a:pt x="0" y="726"/>
                </a:moveTo>
                <a:lnTo>
                  <a:pt x="35" y="718"/>
                </a:lnTo>
                <a:lnTo>
                  <a:pt x="49" y="714"/>
                </a:lnTo>
                <a:lnTo>
                  <a:pt x="65" y="708"/>
                </a:lnTo>
                <a:lnTo>
                  <a:pt x="79" y="700"/>
                </a:lnTo>
                <a:lnTo>
                  <a:pt x="91" y="692"/>
                </a:lnTo>
                <a:lnTo>
                  <a:pt x="103" y="684"/>
                </a:lnTo>
                <a:lnTo>
                  <a:pt x="119" y="672"/>
                </a:lnTo>
                <a:lnTo>
                  <a:pt x="133" y="658"/>
                </a:lnTo>
                <a:lnTo>
                  <a:pt x="150" y="636"/>
                </a:lnTo>
                <a:lnTo>
                  <a:pt x="176" y="594"/>
                </a:lnTo>
                <a:lnTo>
                  <a:pt x="194" y="552"/>
                </a:lnTo>
                <a:lnTo>
                  <a:pt x="208" y="510"/>
                </a:lnTo>
                <a:lnTo>
                  <a:pt x="226" y="440"/>
                </a:lnTo>
                <a:lnTo>
                  <a:pt x="235" y="394"/>
                </a:lnTo>
                <a:lnTo>
                  <a:pt x="251" y="328"/>
                </a:lnTo>
                <a:lnTo>
                  <a:pt x="265" y="270"/>
                </a:lnTo>
                <a:lnTo>
                  <a:pt x="287" y="184"/>
                </a:lnTo>
                <a:lnTo>
                  <a:pt x="312" y="92"/>
                </a:lnTo>
                <a:lnTo>
                  <a:pt x="322" y="64"/>
                </a:lnTo>
                <a:lnTo>
                  <a:pt x="331" y="42"/>
                </a:lnTo>
                <a:lnTo>
                  <a:pt x="344" y="22"/>
                </a:lnTo>
                <a:lnTo>
                  <a:pt x="360" y="6"/>
                </a:lnTo>
                <a:lnTo>
                  <a:pt x="376" y="0"/>
                </a:lnTo>
                <a:lnTo>
                  <a:pt x="390" y="0"/>
                </a:lnTo>
                <a:lnTo>
                  <a:pt x="408" y="6"/>
                </a:lnTo>
                <a:lnTo>
                  <a:pt x="418" y="16"/>
                </a:lnTo>
                <a:lnTo>
                  <a:pt x="426" y="30"/>
                </a:lnTo>
                <a:lnTo>
                  <a:pt x="432" y="40"/>
                </a:lnTo>
                <a:lnTo>
                  <a:pt x="442" y="64"/>
                </a:lnTo>
                <a:lnTo>
                  <a:pt x="450" y="88"/>
                </a:lnTo>
                <a:lnTo>
                  <a:pt x="472" y="178"/>
                </a:lnTo>
                <a:lnTo>
                  <a:pt x="498" y="282"/>
                </a:lnTo>
                <a:lnTo>
                  <a:pt x="510" y="338"/>
                </a:lnTo>
                <a:lnTo>
                  <a:pt x="524" y="398"/>
                </a:lnTo>
                <a:lnTo>
                  <a:pt x="538" y="444"/>
                </a:lnTo>
                <a:lnTo>
                  <a:pt x="550" y="486"/>
                </a:lnTo>
                <a:lnTo>
                  <a:pt x="562" y="524"/>
                </a:lnTo>
                <a:lnTo>
                  <a:pt x="576" y="564"/>
                </a:lnTo>
                <a:lnTo>
                  <a:pt x="594" y="604"/>
                </a:lnTo>
                <a:lnTo>
                  <a:pt x="611" y="636"/>
                </a:lnTo>
                <a:lnTo>
                  <a:pt x="629" y="664"/>
                </a:lnTo>
                <a:lnTo>
                  <a:pt x="643" y="682"/>
                </a:lnTo>
                <a:lnTo>
                  <a:pt x="659" y="696"/>
                </a:lnTo>
                <a:lnTo>
                  <a:pt x="673" y="706"/>
                </a:lnTo>
                <a:lnTo>
                  <a:pt x="683" y="712"/>
                </a:lnTo>
                <a:lnTo>
                  <a:pt x="697" y="718"/>
                </a:lnTo>
                <a:lnTo>
                  <a:pt x="714" y="722"/>
                </a:lnTo>
                <a:lnTo>
                  <a:pt x="730" y="724"/>
                </a:lnTo>
                <a:lnTo>
                  <a:pt x="747" y="726"/>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9" name="Text Box 29"/>
          <p:cNvSpPr txBox="1">
            <a:spLocks noChangeArrowheads="1"/>
          </p:cNvSpPr>
          <p:nvPr/>
        </p:nvSpPr>
        <p:spPr bwMode="auto">
          <a:xfrm>
            <a:off x="1566863" y="18097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1</a:t>
            </a:r>
          </a:p>
        </p:txBody>
      </p:sp>
      <p:sp>
        <p:nvSpPr>
          <p:cNvPr id="59420" name="Text Box 30"/>
          <p:cNvSpPr txBox="1">
            <a:spLocks noChangeArrowheads="1"/>
          </p:cNvSpPr>
          <p:nvPr/>
        </p:nvSpPr>
        <p:spPr bwMode="auto">
          <a:xfrm>
            <a:off x="1649413" y="35623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2</a:t>
            </a:r>
          </a:p>
        </p:txBody>
      </p:sp>
      <p:sp>
        <p:nvSpPr>
          <p:cNvPr id="59421" name="Text Box 31"/>
          <p:cNvSpPr txBox="1">
            <a:spLocks noChangeArrowheads="1"/>
          </p:cNvSpPr>
          <p:nvPr/>
        </p:nvSpPr>
        <p:spPr bwMode="auto">
          <a:xfrm>
            <a:off x="1484313" y="53911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3</a:t>
            </a:r>
          </a:p>
        </p:txBody>
      </p:sp>
      <p:pic>
        <p:nvPicPr>
          <p:cNvPr id="594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165850"/>
            <a:ext cx="979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345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963738" y="357188"/>
            <a:ext cx="5792787" cy="76835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1" hangingPunct="1"/>
            <a:r>
              <a:rPr lang="de-DE" altLang="en-US" smtClean="0"/>
              <a:t>Height, Area, and Width</a:t>
            </a:r>
            <a:endParaRPr lang="en-GB" altLang="en-US" smtClean="0"/>
          </a:p>
        </p:txBody>
      </p:sp>
      <p:grpSp>
        <p:nvGrpSpPr>
          <p:cNvPr id="60419" name="Group 5"/>
          <p:cNvGrpSpPr>
            <a:grpSpLocks/>
          </p:cNvGrpSpPr>
          <p:nvPr/>
        </p:nvGrpSpPr>
        <p:grpSpPr bwMode="auto">
          <a:xfrm>
            <a:off x="1116013" y="1844675"/>
            <a:ext cx="7640637" cy="3440113"/>
            <a:chOff x="1195" y="1372"/>
            <a:chExt cx="4813" cy="2167"/>
          </a:xfrm>
        </p:grpSpPr>
        <p:sp>
          <p:nvSpPr>
            <p:cNvPr id="60421" name="Rectangle 6"/>
            <p:cNvSpPr>
              <a:spLocks noChangeArrowheads="1"/>
            </p:cNvSpPr>
            <p:nvPr/>
          </p:nvSpPr>
          <p:spPr bwMode="auto">
            <a:xfrm>
              <a:off x="1195" y="1372"/>
              <a:ext cx="4813" cy="2167"/>
            </a:xfrm>
            <a:prstGeom prst="rect">
              <a:avLst/>
            </a:prstGeom>
            <a:solidFill>
              <a:srgbClr val="EAEAEA"/>
            </a:solidFill>
            <a:ln>
              <a:noFill/>
            </a:ln>
            <a:effectLst>
              <a:outerShdw dist="107763"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0422" name="Freeform 7"/>
            <p:cNvSpPr>
              <a:spLocks/>
            </p:cNvSpPr>
            <p:nvPr/>
          </p:nvSpPr>
          <p:spPr bwMode="auto">
            <a:xfrm>
              <a:off x="2460" y="1840"/>
              <a:ext cx="1092" cy="1152"/>
            </a:xfrm>
            <a:custGeom>
              <a:avLst/>
              <a:gdLst>
                <a:gd name="T0" fmla="*/ 0 w 1132"/>
                <a:gd name="T1" fmla="*/ 209 h 1426"/>
                <a:gd name="T2" fmla="*/ 38 w 1132"/>
                <a:gd name="T3" fmla="*/ 206 h 1426"/>
                <a:gd name="T4" fmla="*/ 55 w 1132"/>
                <a:gd name="T5" fmla="*/ 205 h 1426"/>
                <a:gd name="T6" fmla="*/ 72 w 1132"/>
                <a:gd name="T7" fmla="*/ 204 h 1426"/>
                <a:gd name="T8" fmla="*/ 87 w 1132"/>
                <a:gd name="T9" fmla="*/ 202 h 1426"/>
                <a:gd name="T10" fmla="*/ 99 w 1132"/>
                <a:gd name="T11" fmla="*/ 199 h 1426"/>
                <a:gd name="T12" fmla="*/ 113 w 1132"/>
                <a:gd name="T13" fmla="*/ 196 h 1426"/>
                <a:gd name="T14" fmla="*/ 130 w 1132"/>
                <a:gd name="T15" fmla="*/ 193 h 1426"/>
                <a:gd name="T16" fmla="*/ 145 w 1132"/>
                <a:gd name="T17" fmla="*/ 189 h 1426"/>
                <a:gd name="T18" fmla="*/ 165 w 1132"/>
                <a:gd name="T19" fmla="*/ 183 h 1426"/>
                <a:gd name="T20" fmla="*/ 194 w 1132"/>
                <a:gd name="T21" fmla="*/ 171 h 1426"/>
                <a:gd name="T22" fmla="*/ 212 w 1132"/>
                <a:gd name="T23" fmla="*/ 158 h 1426"/>
                <a:gd name="T24" fmla="*/ 228 w 1132"/>
                <a:gd name="T25" fmla="*/ 147 h 1426"/>
                <a:gd name="T26" fmla="*/ 247 w 1132"/>
                <a:gd name="T27" fmla="*/ 127 h 1426"/>
                <a:gd name="T28" fmla="*/ 258 w 1132"/>
                <a:gd name="T29" fmla="*/ 114 h 1426"/>
                <a:gd name="T30" fmla="*/ 275 w 1132"/>
                <a:gd name="T31" fmla="*/ 95 h 1426"/>
                <a:gd name="T32" fmla="*/ 291 w 1132"/>
                <a:gd name="T33" fmla="*/ 78 h 1426"/>
                <a:gd name="T34" fmla="*/ 314 w 1132"/>
                <a:gd name="T35" fmla="*/ 53 h 1426"/>
                <a:gd name="T36" fmla="*/ 341 w 1132"/>
                <a:gd name="T37" fmla="*/ 26 h 1426"/>
                <a:gd name="T38" fmla="*/ 353 w 1132"/>
                <a:gd name="T39" fmla="*/ 19 h 1426"/>
                <a:gd name="T40" fmla="*/ 363 w 1132"/>
                <a:gd name="T41" fmla="*/ 12 h 1426"/>
                <a:gd name="T42" fmla="*/ 378 w 1132"/>
                <a:gd name="T43" fmla="*/ 6 h 1426"/>
                <a:gd name="T44" fmla="*/ 395 w 1132"/>
                <a:gd name="T45" fmla="*/ 2 h 1426"/>
                <a:gd name="T46" fmla="*/ 413 w 1132"/>
                <a:gd name="T47" fmla="*/ 0 h 1426"/>
                <a:gd name="T48" fmla="*/ 427 w 1132"/>
                <a:gd name="T49" fmla="*/ 0 h 1426"/>
                <a:gd name="T50" fmla="*/ 447 w 1132"/>
                <a:gd name="T51" fmla="*/ 2 h 1426"/>
                <a:gd name="T52" fmla="*/ 458 w 1132"/>
                <a:gd name="T53" fmla="*/ 5 h 1426"/>
                <a:gd name="T54" fmla="*/ 468 w 1132"/>
                <a:gd name="T55" fmla="*/ 9 h 1426"/>
                <a:gd name="T56" fmla="*/ 474 w 1132"/>
                <a:gd name="T57" fmla="*/ 12 h 1426"/>
                <a:gd name="T58" fmla="*/ 485 w 1132"/>
                <a:gd name="T59" fmla="*/ 19 h 1426"/>
                <a:gd name="T60" fmla="*/ 494 w 1132"/>
                <a:gd name="T61" fmla="*/ 26 h 1426"/>
                <a:gd name="T62" fmla="*/ 517 w 1132"/>
                <a:gd name="T63" fmla="*/ 51 h 1426"/>
                <a:gd name="T64" fmla="*/ 544 w 1132"/>
                <a:gd name="T65" fmla="*/ 81 h 1426"/>
                <a:gd name="T66" fmla="*/ 559 w 1132"/>
                <a:gd name="T67" fmla="*/ 97 h 1426"/>
                <a:gd name="T68" fmla="*/ 575 w 1132"/>
                <a:gd name="T69" fmla="*/ 114 h 1426"/>
                <a:gd name="T70" fmla="*/ 589 w 1132"/>
                <a:gd name="T71" fmla="*/ 128 h 1426"/>
                <a:gd name="T72" fmla="*/ 603 w 1132"/>
                <a:gd name="T73" fmla="*/ 140 h 1426"/>
                <a:gd name="T74" fmla="*/ 616 w 1132"/>
                <a:gd name="T75" fmla="*/ 151 h 1426"/>
                <a:gd name="T76" fmla="*/ 629 w 1132"/>
                <a:gd name="T77" fmla="*/ 162 h 1426"/>
                <a:gd name="T78" fmla="*/ 649 w 1132"/>
                <a:gd name="T79" fmla="*/ 174 h 1426"/>
                <a:gd name="T80" fmla="*/ 671 w 1132"/>
                <a:gd name="T81" fmla="*/ 183 h 1426"/>
                <a:gd name="T82" fmla="*/ 691 w 1132"/>
                <a:gd name="T83" fmla="*/ 191 h 1426"/>
                <a:gd name="T84" fmla="*/ 704 w 1132"/>
                <a:gd name="T85" fmla="*/ 196 h 1426"/>
                <a:gd name="T86" fmla="*/ 723 w 1132"/>
                <a:gd name="T87" fmla="*/ 200 h 1426"/>
                <a:gd name="T88" fmla="*/ 738 w 1132"/>
                <a:gd name="T89" fmla="*/ 203 h 1426"/>
                <a:gd name="T90" fmla="*/ 748 w 1132"/>
                <a:gd name="T91" fmla="*/ 205 h 1426"/>
                <a:gd name="T92" fmla="*/ 764 w 1132"/>
                <a:gd name="T93" fmla="*/ 206 h 1426"/>
                <a:gd name="T94" fmla="*/ 781 w 1132"/>
                <a:gd name="T95" fmla="*/ 207 h 1426"/>
                <a:gd name="T96" fmla="*/ 800 w 1132"/>
                <a:gd name="T97" fmla="*/ 208 h 1426"/>
                <a:gd name="T98" fmla="*/ 818 w 1132"/>
                <a:gd name="T99" fmla="*/ 209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2" h="1426">
                  <a:moveTo>
                    <a:pt x="0" y="1425"/>
                  </a:moveTo>
                  <a:lnTo>
                    <a:pt x="52" y="1409"/>
                  </a:lnTo>
                  <a:lnTo>
                    <a:pt x="75" y="1401"/>
                  </a:lnTo>
                  <a:lnTo>
                    <a:pt x="99" y="1390"/>
                  </a:lnTo>
                  <a:lnTo>
                    <a:pt x="120" y="1374"/>
                  </a:lnTo>
                  <a:lnTo>
                    <a:pt x="138" y="1358"/>
                  </a:lnTo>
                  <a:lnTo>
                    <a:pt x="155" y="1343"/>
                  </a:lnTo>
                  <a:lnTo>
                    <a:pt x="179" y="1319"/>
                  </a:lnTo>
                  <a:lnTo>
                    <a:pt x="201" y="1292"/>
                  </a:lnTo>
                  <a:lnTo>
                    <a:pt x="227" y="1248"/>
                  </a:lnTo>
                  <a:lnTo>
                    <a:pt x="267" y="1166"/>
                  </a:lnTo>
                  <a:lnTo>
                    <a:pt x="293" y="1083"/>
                  </a:lnTo>
                  <a:lnTo>
                    <a:pt x="315" y="1001"/>
                  </a:lnTo>
                  <a:lnTo>
                    <a:pt x="341" y="864"/>
                  </a:lnTo>
                  <a:lnTo>
                    <a:pt x="356" y="773"/>
                  </a:lnTo>
                  <a:lnTo>
                    <a:pt x="380" y="644"/>
                  </a:lnTo>
                  <a:lnTo>
                    <a:pt x="402" y="530"/>
                  </a:lnTo>
                  <a:lnTo>
                    <a:pt x="434" y="361"/>
                  </a:lnTo>
                  <a:lnTo>
                    <a:pt x="472" y="181"/>
                  </a:lnTo>
                  <a:lnTo>
                    <a:pt x="487" y="126"/>
                  </a:lnTo>
                  <a:lnTo>
                    <a:pt x="502" y="82"/>
                  </a:lnTo>
                  <a:lnTo>
                    <a:pt x="522" y="43"/>
                  </a:lnTo>
                  <a:lnTo>
                    <a:pt x="546" y="12"/>
                  </a:lnTo>
                  <a:lnTo>
                    <a:pt x="570" y="0"/>
                  </a:lnTo>
                  <a:lnTo>
                    <a:pt x="590" y="0"/>
                  </a:lnTo>
                  <a:lnTo>
                    <a:pt x="618" y="12"/>
                  </a:lnTo>
                  <a:lnTo>
                    <a:pt x="633" y="31"/>
                  </a:lnTo>
                  <a:lnTo>
                    <a:pt x="646" y="59"/>
                  </a:lnTo>
                  <a:lnTo>
                    <a:pt x="655" y="79"/>
                  </a:lnTo>
                  <a:lnTo>
                    <a:pt x="670" y="126"/>
                  </a:lnTo>
                  <a:lnTo>
                    <a:pt x="682" y="173"/>
                  </a:lnTo>
                  <a:lnTo>
                    <a:pt x="714" y="349"/>
                  </a:lnTo>
                  <a:lnTo>
                    <a:pt x="753" y="554"/>
                  </a:lnTo>
                  <a:lnTo>
                    <a:pt x="771" y="663"/>
                  </a:lnTo>
                  <a:lnTo>
                    <a:pt x="794" y="781"/>
                  </a:lnTo>
                  <a:lnTo>
                    <a:pt x="815" y="871"/>
                  </a:lnTo>
                  <a:lnTo>
                    <a:pt x="833" y="954"/>
                  </a:lnTo>
                  <a:lnTo>
                    <a:pt x="851" y="1029"/>
                  </a:lnTo>
                  <a:lnTo>
                    <a:pt x="872" y="1107"/>
                  </a:lnTo>
                  <a:lnTo>
                    <a:pt x="899" y="1186"/>
                  </a:lnTo>
                  <a:lnTo>
                    <a:pt x="926" y="1248"/>
                  </a:lnTo>
                  <a:lnTo>
                    <a:pt x="953" y="1303"/>
                  </a:lnTo>
                  <a:lnTo>
                    <a:pt x="974" y="1339"/>
                  </a:lnTo>
                  <a:lnTo>
                    <a:pt x="998" y="1366"/>
                  </a:lnTo>
                  <a:lnTo>
                    <a:pt x="1019" y="1386"/>
                  </a:lnTo>
                  <a:lnTo>
                    <a:pt x="1033" y="1398"/>
                  </a:lnTo>
                  <a:lnTo>
                    <a:pt x="1055" y="1409"/>
                  </a:lnTo>
                  <a:lnTo>
                    <a:pt x="1081" y="1417"/>
                  </a:lnTo>
                  <a:lnTo>
                    <a:pt x="1105" y="1421"/>
                  </a:lnTo>
                  <a:lnTo>
                    <a:pt x="1131" y="1425"/>
                  </a:lnTo>
                </a:path>
              </a:pathLst>
            </a:custGeom>
            <a:pattFill prst="wdUpDiag">
              <a:fgClr>
                <a:srgbClr val="00BFBF"/>
              </a:fgClr>
              <a:bgClr>
                <a:schemeClr val="bg1"/>
              </a:bgClr>
            </a:pattFill>
            <a:ln w="50800" cap="rnd" cmpd="sng">
              <a:solidFill>
                <a:srgbClr val="00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Rectangle 8"/>
            <p:cNvSpPr>
              <a:spLocks noChangeArrowheads="1"/>
            </p:cNvSpPr>
            <p:nvPr/>
          </p:nvSpPr>
          <p:spPr bwMode="auto">
            <a:xfrm>
              <a:off x="3733" y="3104"/>
              <a:ext cx="111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800">
                  <a:latin typeface="Frutiger 45 Light" pitchFamily="34" charset="0"/>
                </a:rPr>
                <a:t>Time</a:t>
              </a:r>
              <a:r>
                <a:rPr lang="en-GB" altLang="en-US" sz="1800">
                  <a:latin typeface="Frutiger 45 Light" pitchFamily="34" charset="0"/>
                </a:rPr>
                <a:t> (µs)</a:t>
              </a:r>
            </a:p>
          </p:txBody>
        </p:sp>
        <p:sp>
          <p:nvSpPr>
            <p:cNvPr id="60424" name="Rectangle 9"/>
            <p:cNvSpPr>
              <a:spLocks noChangeArrowheads="1"/>
            </p:cNvSpPr>
            <p:nvPr/>
          </p:nvSpPr>
          <p:spPr bwMode="auto">
            <a:xfrm rot="-5400000">
              <a:off x="1217" y="2313"/>
              <a:ext cx="14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800">
                  <a:latin typeface="Univers 55" pitchFamily="34" charset="0"/>
                </a:rPr>
                <a:t>Vol</a:t>
              </a:r>
              <a:r>
                <a:rPr lang="de-DE" altLang="en-US" sz="1600">
                  <a:latin typeface="Frutiger 45 Light" pitchFamily="34" charset="0"/>
                </a:rPr>
                <a:t>tage</a:t>
              </a:r>
              <a:endParaRPr lang="en-GB" altLang="en-US" sz="1600">
                <a:latin typeface="Frutiger 45 Light" pitchFamily="34" charset="0"/>
              </a:endParaRPr>
            </a:p>
          </p:txBody>
        </p:sp>
        <p:sp>
          <p:nvSpPr>
            <p:cNvPr id="60425" name="Rectangle 10"/>
            <p:cNvSpPr>
              <a:spLocks noChangeArrowheads="1"/>
            </p:cNvSpPr>
            <p:nvPr/>
          </p:nvSpPr>
          <p:spPr bwMode="auto">
            <a:xfrm>
              <a:off x="3506" y="2060"/>
              <a:ext cx="105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800">
                  <a:latin typeface="Frutiger 45 Light" pitchFamily="34" charset="0"/>
                </a:rPr>
                <a:t>Pulse area</a:t>
              </a:r>
              <a:r>
                <a:rPr lang="en-GB" altLang="en-US" sz="1800">
                  <a:latin typeface="Frutiger 45 Light" pitchFamily="34" charset="0"/>
                </a:rPr>
                <a:t>(A)</a:t>
              </a:r>
            </a:p>
          </p:txBody>
        </p:sp>
        <p:sp>
          <p:nvSpPr>
            <p:cNvPr id="60426" name="Rectangle 11"/>
            <p:cNvSpPr>
              <a:spLocks noChangeArrowheads="1"/>
            </p:cNvSpPr>
            <p:nvPr/>
          </p:nvSpPr>
          <p:spPr bwMode="auto">
            <a:xfrm rot="-5400000">
              <a:off x="1556" y="2273"/>
              <a:ext cx="11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600">
                  <a:latin typeface="Frutiger 45 Light" pitchFamily="34" charset="0"/>
                </a:rPr>
                <a:t>Puls</a:t>
              </a:r>
              <a:r>
                <a:rPr lang="de-DE" altLang="en-US" sz="1600">
                  <a:latin typeface="Frutiger 45 Light" pitchFamily="34" charset="0"/>
                </a:rPr>
                <a:t>e Height</a:t>
              </a:r>
              <a:r>
                <a:rPr lang="en-GB" altLang="en-US" sz="1600">
                  <a:latin typeface="Frutiger 45 Light" pitchFamily="34" charset="0"/>
                </a:rPr>
                <a:t> (H)</a:t>
              </a:r>
            </a:p>
          </p:txBody>
        </p:sp>
        <p:sp>
          <p:nvSpPr>
            <p:cNvPr id="60427" name="Rectangle 12"/>
            <p:cNvSpPr>
              <a:spLocks noChangeArrowheads="1"/>
            </p:cNvSpPr>
            <p:nvPr/>
          </p:nvSpPr>
          <p:spPr bwMode="auto">
            <a:xfrm>
              <a:off x="2554" y="3106"/>
              <a:ext cx="891"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600">
                  <a:latin typeface="Frutiger 45 Light" pitchFamily="34" charset="0"/>
                </a:rPr>
                <a:t>Pulse Width</a:t>
              </a:r>
              <a:r>
                <a:rPr lang="en-GB" altLang="en-US" sz="1600">
                  <a:latin typeface="Frutiger 45 Light" pitchFamily="34" charset="0"/>
                </a:rPr>
                <a:t> (W)</a:t>
              </a:r>
            </a:p>
          </p:txBody>
        </p:sp>
        <p:sp>
          <p:nvSpPr>
            <p:cNvPr id="60428" name="Line 13"/>
            <p:cNvSpPr>
              <a:spLocks noChangeShapeType="1"/>
            </p:cNvSpPr>
            <p:nvPr/>
          </p:nvSpPr>
          <p:spPr bwMode="auto">
            <a:xfrm>
              <a:off x="2454" y="1425"/>
              <a:ext cx="0" cy="1875"/>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29" name="Line 14"/>
            <p:cNvSpPr>
              <a:spLocks noChangeShapeType="1"/>
            </p:cNvSpPr>
            <p:nvPr/>
          </p:nvSpPr>
          <p:spPr bwMode="auto">
            <a:xfrm>
              <a:off x="2115" y="1811"/>
              <a:ext cx="1906" cy="1"/>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0" name="Line 15"/>
            <p:cNvSpPr>
              <a:spLocks noChangeShapeType="1"/>
            </p:cNvSpPr>
            <p:nvPr/>
          </p:nvSpPr>
          <p:spPr bwMode="auto">
            <a:xfrm>
              <a:off x="2115" y="2986"/>
              <a:ext cx="3228" cy="1"/>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1" name="Line 16"/>
            <p:cNvSpPr>
              <a:spLocks noChangeShapeType="1"/>
            </p:cNvSpPr>
            <p:nvPr/>
          </p:nvSpPr>
          <p:spPr bwMode="auto">
            <a:xfrm>
              <a:off x="2296" y="1818"/>
              <a:ext cx="1" cy="1179"/>
            </a:xfrm>
            <a:prstGeom prst="line">
              <a:avLst/>
            </a:prstGeom>
            <a:noFill/>
            <a:ln w="254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2" name="Line 17"/>
            <p:cNvSpPr>
              <a:spLocks noChangeShapeType="1"/>
            </p:cNvSpPr>
            <p:nvPr/>
          </p:nvSpPr>
          <p:spPr bwMode="auto">
            <a:xfrm flipH="1">
              <a:off x="2454" y="3142"/>
              <a:ext cx="1087" cy="1"/>
            </a:xfrm>
            <a:prstGeom prst="line">
              <a:avLst/>
            </a:prstGeom>
            <a:noFill/>
            <a:ln w="254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Rectangle 18"/>
            <p:cNvSpPr>
              <a:spLocks noChangeArrowheads="1"/>
            </p:cNvSpPr>
            <p:nvPr/>
          </p:nvSpPr>
          <p:spPr bwMode="auto">
            <a:xfrm>
              <a:off x="2222" y="2921"/>
              <a:ext cx="32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500">
                  <a:latin typeface="Univers 55" pitchFamily="34" charset="0"/>
                </a:rPr>
                <a:t>0</a:t>
              </a:r>
            </a:p>
          </p:txBody>
        </p:sp>
        <p:sp>
          <p:nvSpPr>
            <p:cNvPr id="60434" name="Line 19"/>
            <p:cNvSpPr>
              <a:spLocks noChangeShapeType="1"/>
            </p:cNvSpPr>
            <p:nvPr/>
          </p:nvSpPr>
          <p:spPr bwMode="auto">
            <a:xfrm>
              <a:off x="3525" y="2938"/>
              <a:ext cx="1" cy="250"/>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5" name="Line 20"/>
            <p:cNvSpPr>
              <a:spLocks noChangeShapeType="1"/>
            </p:cNvSpPr>
            <p:nvPr/>
          </p:nvSpPr>
          <p:spPr bwMode="auto">
            <a:xfrm flipH="1">
              <a:off x="3004" y="2190"/>
              <a:ext cx="535" cy="413"/>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042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876925"/>
            <a:ext cx="979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32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42988" y="0"/>
            <a:ext cx="7772400" cy="890588"/>
          </a:xfrm>
        </p:spPr>
        <p:txBody>
          <a:bodyPr/>
          <a:lstStyle/>
          <a:p>
            <a:pPr eaLnBrk="1" hangingPunct="1"/>
            <a:r>
              <a:rPr lang="en-US" altLang="en-US" smtClean="0">
                <a:latin typeface="Century Gothic" pitchFamily="34" charset="0"/>
              </a:rPr>
              <a:t>Signal processing</a:t>
            </a:r>
          </a:p>
        </p:txBody>
      </p:sp>
      <p:grpSp>
        <p:nvGrpSpPr>
          <p:cNvPr id="514051" name="Group 3"/>
          <p:cNvGrpSpPr>
            <a:grpSpLocks/>
          </p:cNvGrpSpPr>
          <p:nvPr/>
        </p:nvGrpSpPr>
        <p:grpSpPr bwMode="auto">
          <a:xfrm>
            <a:off x="1828800" y="1449388"/>
            <a:ext cx="3505200" cy="2300287"/>
            <a:chOff x="1152" y="913"/>
            <a:chExt cx="2208" cy="1449"/>
          </a:xfrm>
        </p:grpSpPr>
        <p:sp>
          <p:nvSpPr>
            <p:cNvPr id="61489" name="Line 4"/>
            <p:cNvSpPr>
              <a:spLocks noChangeShapeType="1"/>
            </p:cNvSpPr>
            <p:nvPr/>
          </p:nvSpPr>
          <p:spPr bwMode="auto">
            <a:xfrm>
              <a:off x="1152" y="135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0" name="Line 5"/>
            <p:cNvSpPr>
              <a:spLocks noChangeShapeType="1"/>
            </p:cNvSpPr>
            <p:nvPr/>
          </p:nvSpPr>
          <p:spPr bwMode="auto">
            <a:xfrm>
              <a:off x="1152" y="183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1" name="Freeform 6"/>
            <p:cNvSpPr>
              <a:spLocks/>
            </p:cNvSpPr>
            <p:nvPr/>
          </p:nvSpPr>
          <p:spPr bwMode="auto">
            <a:xfrm rot="-492319">
              <a:off x="1344" y="913"/>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2" name="Freeform 7"/>
            <p:cNvSpPr>
              <a:spLocks/>
            </p:cNvSpPr>
            <p:nvPr/>
          </p:nvSpPr>
          <p:spPr bwMode="auto">
            <a:xfrm rot="492319" flipH="1">
              <a:off x="1856" y="922"/>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3" name="Freeform 8"/>
            <p:cNvSpPr>
              <a:spLocks/>
            </p:cNvSpPr>
            <p:nvPr/>
          </p:nvSpPr>
          <p:spPr bwMode="auto">
            <a:xfrm rot="492319" flipH="1">
              <a:off x="3104" y="922"/>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4" name="Freeform 9"/>
            <p:cNvSpPr>
              <a:spLocks/>
            </p:cNvSpPr>
            <p:nvPr/>
          </p:nvSpPr>
          <p:spPr bwMode="auto">
            <a:xfrm rot="-492319">
              <a:off x="2784" y="970"/>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5" name="Oval 10"/>
            <p:cNvSpPr>
              <a:spLocks noChangeArrowheads="1"/>
            </p:cNvSpPr>
            <p:nvPr/>
          </p:nvSpPr>
          <p:spPr bwMode="auto">
            <a:xfrm>
              <a:off x="2925" y="1431"/>
              <a:ext cx="288"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96" name="Oval 11"/>
            <p:cNvSpPr>
              <a:spLocks noChangeArrowheads="1"/>
            </p:cNvSpPr>
            <p:nvPr/>
          </p:nvSpPr>
          <p:spPr bwMode="auto">
            <a:xfrm>
              <a:off x="1680" y="1546"/>
              <a:ext cx="96" cy="96"/>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514060" name="Group 12"/>
          <p:cNvGrpSpPr>
            <a:grpSpLocks/>
          </p:cNvGrpSpPr>
          <p:nvPr/>
        </p:nvGrpSpPr>
        <p:grpSpPr bwMode="auto">
          <a:xfrm>
            <a:off x="1474788" y="3824288"/>
            <a:ext cx="4105275" cy="2982912"/>
            <a:chOff x="929" y="2409"/>
            <a:chExt cx="2586" cy="1879"/>
          </a:xfrm>
        </p:grpSpPr>
        <p:grpSp>
          <p:nvGrpSpPr>
            <p:cNvPr id="61482" name="Group 13"/>
            <p:cNvGrpSpPr>
              <a:grpSpLocks/>
            </p:cNvGrpSpPr>
            <p:nvPr/>
          </p:nvGrpSpPr>
          <p:grpSpPr bwMode="auto">
            <a:xfrm>
              <a:off x="929" y="2409"/>
              <a:ext cx="2586" cy="1879"/>
              <a:chOff x="929" y="2409"/>
              <a:chExt cx="2586" cy="1879"/>
            </a:xfrm>
          </p:grpSpPr>
          <p:sp>
            <p:nvSpPr>
              <p:cNvPr id="61484" name="Line 14"/>
              <p:cNvSpPr>
                <a:spLocks noChangeShapeType="1"/>
              </p:cNvSpPr>
              <p:nvPr/>
            </p:nvSpPr>
            <p:spPr bwMode="auto">
              <a:xfrm>
                <a:off x="1307" y="2658"/>
                <a:ext cx="0" cy="12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5" name="Line 15"/>
              <p:cNvSpPr>
                <a:spLocks noChangeShapeType="1"/>
              </p:cNvSpPr>
              <p:nvPr/>
            </p:nvSpPr>
            <p:spPr bwMode="auto">
              <a:xfrm>
                <a:off x="1307" y="3954"/>
                <a:ext cx="22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6" name="Freeform 16"/>
              <p:cNvSpPr>
                <a:spLocks/>
              </p:cNvSpPr>
              <p:nvPr/>
            </p:nvSpPr>
            <p:spPr bwMode="auto">
              <a:xfrm>
                <a:off x="1474" y="2409"/>
                <a:ext cx="1854" cy="305"/>
              </a:xfrm>
              <a:custGeom>
                <a:avLst/>
                <a:gdLst>
                  <a:gd name="T0" fmla="*/ 0 w 1854"/>
                  <a:gd name="T1" fmla="*/ 7 h 486"/>
                  <a:gd name="T2" fmla="*/ 121 w 1854"/>
                  <a:gd name="T3" fmla="*/ 7 h 486"/>
                  <a:gd name="T4" fmla="*/ 191 w 1854"/>
                  <a:gd name="T5" fmla="*/ 6 h 486"/>
                  <a:gd name="T6" fmla="*/ 262 w 1854"/>
                  <a:gd name="T7" fmla="*/ 3 h 486"/>
                  <a:gd name="T8" fmla="*/ 326 w 1854"/>
                  <a:gd name="T9" fmla="*/ 6 h 486"/>
                  <a:gd name="T10" fmla="*/ 482 w 1854"/>
                  <a:gd name="T11" fmla="*/ 7 h 486"/>
                  <a:gd name="T12" fmla="*/ 1320 w 1854"/>
                  <a:gd name="T13" fmla="*/ 7 h 486"/>
                  <a:gd name="T14" fmla="*/ 1472 w 1854"/>
                  <a:gd name="T15" fmla="*/ 6 h 486"/>
                  <a:gd name="T16" fmla="*/ 1606 w 1854"/>
                  <a:gd name="T17" fmla="*/ 1 h 486"/>
                  <a:gd name="T18" fmla="*/ 1708 w 1854"/>
                  <a:gd name="T19" fmla="*/ 6 h 486"/>
                  <a:gd name="T20" fmla="*/ 1806 w 1854"/>
                  <a:gd name="T21" fmla="*/ 7 h 486"/>
                  <a:gd name="T22" fmla="*/ 1854 w 1854"/>
                  <a:gd name="T23" fmla="*/ 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4" h="486">
                    <a:moveTo>
                      <a:pt x="0" y="461"/>
                    </a:moveTo>
                    <a:cubicBezTo>
                      <a:pt x="20" y="462"/>
                      <a:pt x="89" y="470"/>
                      <a:pt x="121" y="465"/>
                    </a:cubicBezTo>
                    <a:cubicBezTo>
                      <a:pt x="152" y="460"/>
                      <a:pt x="168" y="473"/>
                      <a:pt x="191" y="429"/>
                    </a:cubicBezTo>
                    <a:cubicBezTo>
                      <a:pt x="215" y="385"/>
                      <a:pt x="239" y="202"/>
                      <a:pt x="262" y="201"/>
                    </a:cubicBezTo>
                    <a:cubicBezTo>
                      <a:pt x="284" y="200"/>
                      <a:pt x="290" y="378"/>
                      <a:pt x="326" y="421"/>
                    </a:cubicBezTo>
                    <a:cubicBezTo>
                      <a:pt x="363" y="464"/>
                      <a:pt x="317" y="451"/>
                      <a:pt x="482" y="457"/>
                    </a:cubicBezTo>
                    <a:cubicBezTo>
                      <a:pt x="646" y="461"/>
                      <a:pt x="1155" y="464"/>
                      <a:pt x="1320" y="457"/>
                    </a:cubicBezTo>
                    <a:cubicBezTo>
                      <a:pt x="1485" y="450"/>
                      <a:pt x="1424" y="486"/>
                      <a:pt x="1472" y="410"/>
                    </a:cubicBezTo>
                    <a:cubicBezTo>
                      <a:pt x="1520" y="334"/>
                      <a:pt x="1567" y="4"/>
                      <a:pt x="1606" y="2"/>
                    </a:cubicBezTo>
                    <a:cubicBezTo>
                      <a:pt x="1645" y="0"/>
                      <a:pt x="1675" y="321"/>
                      <a:pt x="1708" y="397"/>
                    </a:cubicBezTo>
                    <a:cubicBezTo>
                      <a:pt x="1741" y="473"/>
                      <a:pt x="1782" y="449"/>
                      <a:pt x="1806" y="460"/>
                    </a:cubicBezTo>
                    <a:cubicBezTo>
                      <a:pt x="1830" y="471"/>
                      <a:pt x="1815" y="460"/>
                      <a:pt x="1854" y="461"/>
                    </a:cubicBezTo>
                  </a:path>
                </a:pathLst>
              </a:custGeom>
              <a:noFill/>
              <a:ln w="254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7" name="Text Box 17"/>
              <p:cNvSpPr txBox="1">
                <a:spLocks noChangeArrowheads="1"/>
              </p:cNvSpPr>
              <p:nvPr/>
            </p:nvSpPr>
            <p:spPr bwMode="auto">
              <a:xfrm>
                <a:off x="2129" y="3997"/>
                <a:ext cx="483"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time</a:t>
                </a:r>
                <a:endParaRPr lang="cs-CZ" altLang="en-US" sz="2400">
                  <a:latin typeface="Arial CE" charset="-18"/>
                </a:endParaRPr>
              </a:p>
            </p:txBody>
          </p:sp>
          <p:sp>
            <p:nvSpPr>
              <p:cNvPr id="61488" name="Text Box 18"/>
              <p:cNvSpPr txBox="1">
                <a:spLocks noChangeArrowheads="1"/>
              </p:cNvSpPr>
              <p:nvPr/>
            </p:nvSpPr>
            <p:spPr bwMode="auto">
              <a:xfrm rot="-5400000">
                <a:off x="456" y="3102"/>
                <a:ext cx="1314" cy="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600">
                    <a:latin typeface="Arial CE" charset="-18"/>
                  </a:rPr>
                  <a:t>analog signal intesity</a:t>
                </a:r>
                <a:endParaRPr lang="cs-CZ" altLang="en-US" sz="1600">
                  <a:latin typeface="Arial CE" charset="-18"/>
                </a:endParaRPr>
              </a:p>
              <a:p>
                <a:pPr algn="ctr">
                  <a:spcBef>
                    <a:spcPct val="0"/>
                  </a:spcBef>
                  <a:buClrTx/>
                  <a:buSzTx/>
                  <a:buFontTx/>
                  <a:buNone/>
                </a:pPr>
                <a:r>
                  <a:rPr lang="cs-CZ" altLang="en-US" sz="1600" b="1">
                    <a:latin typeface="Arial CE" charset="-18"/>
                  </a:rPr>
                  <a:t>VOLTAGE</a:t>
                </a:r>
              </a:p>
            </p:txBody>
          </p:sp>
        </p:grpSp>
        <p:sp>
          <p:nvSpPr>
            <p:cNvPr id="61483" name="Text Box 19"/>
            <p:cNvSpPr txBox="1">
              <a:spLocks noChangeArrowheads="1"/>
            </p:cNvSpPr>
            <p:nvPr/>
          </p:nvSpPr>
          <p:spPr bwMode="auto">
            <a:xfrm>
              <a:off x="1927" y="2442"/>
              <a:ext cx="903"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latin typeface="Arial CE" charset="-18"/>
                </a:rPr>
                <a:t>FSC ~ cell size</a:t>
              </a:r>
              <a:endParaRPr lang="cs-CZ" altLang="en-US" sz="1400" b="1">
                <a:latin typeface="Arial CE" charset="-18"/>
              </a:endParaRPr>
            </a:p>
          </p:txBody>
        </p:sp>
      </p:grpSp>
      <p:grpSp>
        <p:nvGrpSpPr>
          <p:cNvPr id="514068" name="Group 20"/>
          <p:cNvGrpSpPr>
            <a:grpSpLocks/>
          </p:cNvGrpSpPr>
          <p:nvPr/>
        </p:nvGrpSpPr>
        <p:grpSpPr bwMode="auto">
          <a:xfrm>
            <a:off x="2317750" y="4329113"/>
            <a:ext cx="3332163" cy="771525"/>
            <a:chOff x="1460" y="2727"/>
            <a:chExt cx="2099" cy="486"/>
          </a:xfrm>
        </p:grpSpPr>
        <p:sp>
          <p:nvSpPr>
            <p:cNvPr id="61480" name="Freeform 21"/>
            <p:cNvSpPr>
              <a:spLocks/>
            </p:cNvSpPr>
            <p:nvPr/>
          </p:nvSpPr>
          <p:spPr bwMode="auto">
            <a:xfrm>
              <a:off x="1460" y="2727"/>
              <a:ext cx="1860" cy="486"/>
            </a:xfrm>
            <a:custGeom>
              <a:avLst/>
              <a:gdLst>
                <a:gd name="T0" fmla="*/ 1860 w 1860"/>
                <a:gd name="T1" fmla="*/ 452 h 486"/>
                <a:gd name="T2" fmla="*/ 1740 w 1860"/>
                <a:gd name="T3" fmla="*/ 452 h 486"/>
                <a:gd name="T4" fmla="*/ 1672 w 1860"/>
                <a:gd name="T5" fmla="*/ 444 h 486"/>
                <a:gd name="T6" fmla="*/ 1612 w 1860"/>
                <a:gd name="T7" fmla="*/ 432 h 486"/>
                <a:gd name="T8" fmla="*/ 1540 w 1860"/>
                <a:gd name="T9" fmla="*/ 440 h 486"/>
                <a:gd name="T10" fmla="*/ 1390 w 1860"/>
                <a:gd name="T11" fmla="*/ 457 h 486"/>
                <a:gd name="T12" fmla="*/ 552 w 1860"/>
                <a:gd name="T13" fmla="*/ 457 h 486"/>
                <a:gd name="T14" fmla="*/ 400 w 1860"/>
                <a:gd name="T15" fmla="*/ 410 h 486"/>
                <a:gd name="T16" fmla="*/ 266 w 1860"/>
                <a:gd name="T17" fmla="*/ 2 h 486"/>
                <a:gd name="T18" fmla="*/ 164 w 1860"/>
                <a:gd name="T19" fmla="*/ 397 h 486"/>
                <a:gd name="T20" fmla="*/ 66 w 1860"/>
                <a:gd name="T21" fmla="*/ 460 h 486"/>
                <a:gd name="T22" fmla="*/ 0 w 1860"/>
                <a:gd name="T23" fmla="*/ 463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60" h="486">
                  <a:moveTo>
                    <a:pt x="1860" y="452"/>
                  </a:moveTo>
                  <a:cubicBezTo>
                    <a:pt x="1840" y="453"/>
                    <a:pt x="1770" y="456"/>
                    <a:pt x="1740" y="452"/>
                  </a:cubicBezTo>
                  <a:cubicBezTo>
                    <a:pt x="1709" y="451"/>
                    <a:pt x="1693" y="447"/>
                    <a:pt x="1672" y="444"/>
                  </a:cubicBezTo>
                  <a:cubicBezTo>
                    <a:pt x="1651" y="441"/>
                    <a:pt x="1634" y="433"/>
                    <a:pt x="1612" y="432"/>
                  </a:cubicBezTo>
                  <a:cubicBezTo>
                    <a:pt x="1590" y="431"/>
                    <a:pt x="1577" y="436"/>
                    <a:pt x="1540" y="440"/>
                  </a:cubicBezTo>
                  <a:cubicBezTo>
                    <a:pt x="1503" y="444"/>
                    <a:pt x="1555" y="454"/>
                    <a:pt x="1390" y="457"/>
                  </a:cubicBezTo>
                  <a:cubicBezTo>
                    <a:pt x="1226" y="461"/>
                    <a:pt x="717" y="464"/>
                    <a:pt x="552" y="457"/>
                  </a:cubicBezTo>
                  <a:cubicBezTo>
                    <a:pt x="387" y="450"/>
                    <a:pt x="448" y="486"/>
                    <a:pt x="400" y="410"/>
                  </a:cubicBezTo>
                  <a:cubicBezTo>
                    <a:pt x="352" y="334"/>
                    <a:pt x="305" y="4"/>
                    <a:pt x="266" y="2"/>
                  </a:cubicBezTo>
                  <a:cubicBezTo>
                    <a:pt x="227" y="0"/>
                    <a:pt x="197" y="321"/>
                    <a:pt x="164" y="397"/>
                  </a:cubicBezTo>
                  <a:cubicBezTo>
                    <a:pt x="131" y="473"/>
                    <a:pt x="93" y="449"/>
                    <a:pt x="66" y="460"/>
                  </a:cubicBezTo>
                  <a:cubicBezTo>
                    <a:pt x="39" y="471"/>
                    <a:pt x="39" y="462"/>
                    <a:pt x="0" y="463"/>
                  </a:cubicBezTo>
                </a:path>
              </a:pathLst>
            </a:custGeom>
            <a:noFill/>
            <a:ln w="25400"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1" name="Text Box 22"/>
            <p:cNvSpPr txBox="1">
              <a:spLocks noChangeArrowheads="1"/>
            </p:cNvSpPr>
            <p:nvPr/>
          </p:nvSpPr>
          <p:spPr bwMode="auto">
            <a:xfrm>
              <a:off x="1882" y="2908"/>
              <a:ext cx="167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solidFill>
                    <a:srgbClr val="00CC00"/>
                  </a:solidFill>
                  <a:latin typeface="Arial CE" charset="-18"/>
                </a:rPr>
                <a:t>FL-1 (530/30nm) ~ green fluo.</a:t>
              </a:r>
              <a:endParaRPr lang="cs-CZ" altLang="en-US" sz="1400" b="1">
                <a:solidFill>
                  <a:srgbClr val="00CC00"/>
                </a:solidFill>
                <a:latin typeface="Arial CE" charset="-18"/>
              </a:endParaRPr>
            </a:p>
          </p:txBody>
        </p:sp>
      </p:grpSp>
      <p:grpSp>
        <p:nvGrpSpPr>
          <p:cNvPr id="514071" name="Group 23"/>
          <p:cNvGrpSpPr>
            <a:grpSpLocks/>
          </p:cNvGrpSpPr>
          <p:nvPr/>
        </p:nvGrpSpPr>
        <p:grpSpPr bwMode="auto">
          <a:xfrm>
            <a:off x="2268538" y="5135563"/>
            <a:ext cx="3014662" cy="849312"/>
            <a:chOff x="1429" y="3235"/>
            <a:chExt cx="1899" cy="535"/>
          </a:xfrm>
        </p:grpSpPr>
        <p:sp>
          <p:nvSpPr>
            <p:cNvPr id="61478" name="Freeform 24"/>
            <p:cNvSpPr>
              <a:spLocks/>
            </p:cNvSpPr>
            <p:nvPr/>
          </p:nvSpPr>
          <p:spPr bwMode="auto">
            <a:xfrm>
              <a:off x="1480" y="3235"/>
              <a:ext cx="1848" cy="535"/>
            </a:xfrm>
            <a:custGeom>
              <a:avLst/>
              <a:gdLst>
                <a:gd name="T0" fmla="*/ 0 w 1848"/>
                <a:gd name="T1" fmla="*/ 518 h 535"/>
                <a:gd name="T2" fmla="*/ 115 w 1848"/>
                <a:gd name="T3" fmla="*/ 514 h 535"/>
                <a:gd name="T4" fmla="*/ 200 w 1848"/>
                <a:gd name="T5" fmla="*/ 502 h 535"/>
                <a:gd name="T6" fmla="*/ 292 w 1848"/>
                <a:gd name="T7" fmla="*/ 506 h 535"/>
                <a:gd name="T8" fmla="*/ 476 w 1848"/>
                <a:gd name="T9" fmla="*/ 506 h 535"/>
                <a:gd name="T10" fmla="*/ 1314 w 1848"/>
                <a:gd name="T11" fmla="*/ 506 h 535"/>
                <a:gd name="T12" fmla="*/ 1466 w 1848"/>
                <a:gd name="T13" fmla="*/ 459 h 535"/>
                <a:gd name="T14" fmla="*/ 1596 w 1848"/>
                <a:gd name="T15" fmla="*/ 2 h 535"/>
                <a:gd name="T16" fmla="*/ 1702 w 1848"/>
                <a:gd name="T17" fmla="*/ 446 h 535"/>
                <a:gd name="T18" fmla="*/ 1800 w 1848"/>
                <a:gd name="T19" fmla="*/ 509 h 535"/>
                <a:gd name="T20" fmla="*/ 1848 w 1848"/>
                <a:gd name="T21" fmla="*/ 510 h 5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48" h="535">
                  <a:moveTo>
                    <a:pt x="0" y="518"/>
                  </a:moveTo>
                  <a:cubicBezTo>
                    <a:pt x="20" y="519"/>
                    <a:pt x="82" y="517"/>
                    <a:pt x="115" y="514"/>
                  </a:cubicBezTo>
                  <a:cubicBezTo>
                    <a:pt x="148" y="511"/>
                    <a:pt x="171" y="503"/>
                    <a:pt x="200" y="502"/>
                  </a:cubicBezTo>
                  <a:cubicBezTo>
                    <a:pt x="229" y="501"/>
                    <a:pt x="246" y="505"/>
                    <a:pt x="292" y="506"/>
                  </a:cubicBezTo>
                  <a:cubicBezTo>
                    <a:pt x="338" y="507"/>
                    <a:pt x="306" y="506"/>
                    <a:pt x="476" y="506"/>
                  </a:cubicBezTo>
                  <a:cubicBezTo>
                    <a:pt x="652" y="512"/>
                    <a:pt x="1149" y="513"/>
                    <a:pt x="1314" y="506"/>
                  </a:cubicBezTo>
                  <a:cubicBezTo>
                    <a:pt x="1479" y="499"/>
                    <a:pt x="1418" y="535"/>
                    <a:pt x="1466" y="459"/>
                  </a:cubicBezTo>
                  <a:cubicBezTo>
                    <a:pt x="1513" y="375"/>
                    <a:pt x="1557" y="4"/>
                    <a:pt x="1596" y="2"/>
                  </a:cubicBezTo>
                  <a:cubicBezTo>
                    <a:pt x="1635" y="0"/>
                    <a:pt x="1668" y="362"/>
                    <a:pt x="1702" y="446"/>
                  </a:cubicBezTo>
                  <a:cubicBezTo>
                    <a:pt x="1736" y="530"/>
                    <a:pt x="1776" y="498"/>
                    <a:pt x="1800" y="509"/>
                  </a:cubicBezTo>
                  <a:cubicBezTo>
                    <a:pt x="1824" y="520"/>
                    <a:pt x="1809" y="509"/>
                    <a:pt x="1848" y="51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Text Box 25"/>
            <p:cNvSpPr txBox="1">
              <a:spLocks noChangeArrowheads="1"/>
            </p:cNvSpPr>
            <p:nvPr/>
          </p:nvSpPr>
          <p:spPr bwMode="auto">
            <a:xfrm>
              <a:off x="1429" y="3487"/>
              <a:ext cx="1546"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solidFill>
                    <a:srgbClr val="FF0000"/>
                  </a:solidFill>
                  <a:latin typeface="Arial CE" charset="-18"/>
                </a:rPr>
                <a:t>FL-2 (585/42nm) ~ red fluo</a:t>
              </a:r>
              <a:r>
                <a:rPr lang="en-US" altLang="en-US" sz="1400">
                  <a:solidFill>
                    <a:srgbClr val="FF0000"/>
                  </a:solidFill>
                  <a:latin typeface="Arial CE" charset="-18"/>
                </a:rPr>
                <a:t>.</a:t>
              </a:r>
              <a:endParaRPr lang="cs-CZ" altLang="en-US" sz="1400">
                <a:solidFill>
                  <a:srgbClr val="FF0000"/>
                </a:solidFill>
                <a:latin typeface="Arial CE" charset="-18"/>
              </a:endParaRPr>
            </a:p>
          </p:txBody>
        </p:sp>
      </p:grpSp>
      <p:grpSp>
        <p:nvGrpSpPr>
          <p:cNvPr id="514074" name="Group 26"/>
          <p:cNvGrpSpPr>
            <a:grpSpLocks/>
          </p:cNvGrpSpPr>
          <p:nvPr/>
        </p:nvGrpSpPr>
        <p:grpSpPr bwMode="auto">
          <a:xfrm>
            <a:off x="5543550" y="3362325"/>
            <a:ext cx="3498850" cy="1511300"/>
            <a:chOff x="3492" y="2118"/>
            <a:chExt cx="2204" cy="952"/>
          </a:xfrm>
        </p:grpSpPr>
        <p:sp>
          <p:nvSpPr>
            <p:cNvPr id="61475" name="Line 27"/>
            <p:cNvSpPr>
              <a:spLocks noChangeShapeType="1"/>
            </p:cNvSpPr>
            <p:nvPr/>
          </p:nvSpPr>
          <p:spPr bwMode="auto">
            <a:xfrm>
              <a:off x="3492" y="2546"/>
              <a:ext cx="408" cy="0"/>
            </a:xfrm>
            <a:prstGeom prst="line">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Text Box 28"/>
            <p:cNvSpPr txBox="1">
              <a:spLocks noChangeArrowheads="1"/>
            </p:cNvSpPr>
            <p:nvPr/>
          </p:nvSpPr>
          <p:spPr bwMode="auto">
            <a:xfrm>
              <a:off x="3969" y="2118"/>
              <a:ext cx="1283" cy="5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Analog/digital</a:t>
              </a:r>
            </a:p>
            <a:p>
              <a:pPr>
                <a:spcBef>
                  <a:spcPct val="0"/>
                </a:spcBef>
                <a:buClrTx/>
                <a:buSzTx/>
                <a:buFontTx/>
                <a:buNone/>
              </a:pPr>
              <a:r>
                <a:rPr lang="en-US" altLang="en-US" sz="2400">
                  <a:latin typeface="Arial CE" charset="-18"/>
                </a:rPr>
                <a:t>conversion</a:t>
              </a:r>
              <a:endParaRPr lang="cs-CZ" altLang="en-US" sz="2400">
                <a:latin typeface="Arial CE" charset="-18"/>
              </a:endParaRPr>
            </a:p>
          </p:txBody>
        </p:sp>
        <p:sp>
          <p:nvSpPr>
            <p:cNvPr id="61477" name="computr1"/>
            <p:cNvSpPr>
              <a:spLocks noEditPoints="1" noChangeArrowheads="1"/>
            </p:cNvSpPr>
            <p:nvPr/>
          </p:nvSpPr>
          <p:spPr bwMode="auto">
            <a:xfrm>
              <a:off x="5035" y="2409"/>
              <a:ext cx="661" cy="6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34 w 21600"/>
                <a:gd name="T43" fmla="*/ 2549 h 21600"/>
                <a:gd name="T44" fmla="*/ 1676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grpSp>
      <p:grpSp>
        <p:nvGrpSpPr>
          <p:cNvPr id="514078" name="Group 30"/>
          <p:cNvGrpSpPr>
            <a:grpSpLocks/>
          </p:cNvGrpSpPr>
          <p:nvPr/>
        </p:nvGrpSpPr>
        <p:grpSpPr bwMode="auto">
          <a:xfrm>
            <a:off x="4714875" y="4184650"/>
            <a:ext cx="3330575" cy="2232025"/>
            <a:chOff x="2970" y="2636"/>
            <a:chExt cx="2098" cy="1406"/>
          </a:xfrm>
        </p:grpSpPr>
        <p:sp>
          <p:nvSpPr>
            <p:cNvPr id="61466" name="Line 31"/>
            <p:cNvSpPr>
              <a:spLocks noChangeShapeType="1"/>
            </p:cNvSpPr>
            <p:nvPr/>
          </p:nvSpPr>
          <p:spPr bwMode="auto">
            <a:xfrm rot="-5400000">
              <a:off x="4320" y="2761"/>
              <a:ext cx="249" cy="0"/>
            </a:xfrm>
            <a:prstGeom prst="line">
              <a:avLst/>
            </a:prstGeom>
            <a:noFill/>
            <a:ln w="254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67" name="Group 32"/>
            <p:cNvGrpSpPr>
              <a:grpSpLocks/>
            </p:cNvGrpSpPr>
            <p:nvPr/>
          </p:nvGrpSpPr>
          <p:grpSpPr bwMode="auto">
            <a:xfrm>
              <a:off x="2970" y="2938"/>
              <a:ext cx="2098" cy="1104"/>
              <a:chOff x="2970" y="2938"/>
              <a:chExt cx="2098" cy="1104"/>
            </a:xfrm>
          </p:grpSpPr>
          <p:sp>
            <p:nvSpPr>
              <p:cNvPr id="61468" name="Line 33"/>
              <p:cNvSpPr>
                <a:spLocks noChangeShapeType="1"/>
              </p:cNvSpPr>
              <p:nvPr/>
            </p:nvSpPr>
            <p:spPr bwMode="auto">
              <a:xfrm>
                <a:off x="3084" y="3339"/>
                <a:ext cx="0" cy="363"/>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9" name="Line 34"/>
              <p:cNvSpPr>
                <a:spLocks noChangeShapeType="1"/>
              </p:cNvSpPr>
              <p:nvPr/>
            </p:nvSpPr>
            <p:spPr bwMode="auto">
              <a:xfrm rot="-5400000">
                <a:off x="3073" y="3667"/>
                <a:ext cx="0" cy="205"/>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0" name="AutoShape 35"/>
              <p:cNvSpPr>
                <a:spLocks/>
              </p:cNvSpPr>
              <p:nvPr/>
            </p:nvSpPr>
            <p:spPr bwMode="auto">
              <a:xfrm>
                <a:off x="3289" y="3294"/>
                <a:ext cx="476" cy="195"/>
              </a:xfrm>
              <a:prstGeom prst="borderCallout1">
                <a:avLst>
                  <a:gd name="adj1" fmla="val 36921"/>
                  <a:gd name="adj2" fmla="val -10083"/>
                  <a:gd name="adj3" fmla="val 117949"/>
                  <a:gd name="adj4" fmla="val -38866"/>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400">
                    <a:latin typeface="Arial CE" charset="-18"/>
                  </a:rPr>
                  <a:t>Height</a:t>
                </a:r>
                <a:endParaRPr lang="cs-CZ" altLang="en-US" sz="1400">
                  <a:latin typeface="Arial CE" charset="-18"/>
                </a:endParaRPr>
              </a:p>
            </p:txBody>
          </p:sp>
          <p:sp>
            <p:nvSpPr>
              <p:cNvPr id="61471" name="AutoShape 36"/>
              <p:cNvSpPr>
                <a:spLocks/>
              </p:cNvSpPr>
              <p:nvPr/>
            </p:nvSpPr>
            <p:spPr bwMode="auto">
              <a:xfrm>
                <a:off x="3356" y="3543"/>
                <a:ext cx="522" cy="182"/>
              </a:xfrm>
              <a:prstGeom prst="borderCallout1">
                <a:avLst>
                  <a:gd name="adj1" fmla="val 39560"/>
                  <a:gd name="adj2" fmla="val -9194"/>
                  <a:gd name="adj3" fmla="val 100000"/>
                  <a:gd name="adj4" fmla="val -48852"/>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Width</a:t>
                </a:r>
                <a:endParaRPr lang="cs-CZ" altLang="en-US" sz="1200">
                  <a:latin typeface="Arial CE" charset="-18"/>
                </a:endParaRPr>
              </a:p>
            </p:txBody>
          </p:sp>
          <p:cxnSp>
            <p:nvCxnSpPr>
              <p:cNvPr id="61472" name="AutoShape 37"/>
              <p:cNvCxnSpPr>
                <a:cxnSpLocks noChangeShapeType="1"/>
                <a:stCxn id="61471" idx="0"/>
                <a:endCxn id="61470" idx="0"/>
              </p:cNvCxnSpPr>
              <p:nvPr/>
            </p:nvCxnSpPr>
            <p:spPr bwMode="auto">
              <a:xfrm flipH="1" flipV="1">
                <a:off x="3765" y="3392"/>
                <a:ext cx="113" cy="242"/>
              </a:xfrm>
              <a:prstGeom prst="bentConnector3">
                <a:avLst>
                  <a:gd name="adj1" fmla="val -12743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73" name="AutoShape 38"/>
              <p:cNvSpPr>
                <a:spLocks/>
              </p:cNvSpPr>
              <p:nvPr/>
            </p:nvSpPr>
            <p:spPr bwMode="auto">
              <a:xfrm>
                <a:off x="4105" y="3838"/>
                <a:ext cx="681" cy="204"/>
              </a:xfrm>
              <a:prstGeom prst="borderCallout1">
                <a:avLst>
                  <a:gd name="adj1" fmla="val 35296"/>
                  <a:gd name="adj2" fmla="val -7046"/>
                  <a:gd name="adj3" fmla="val -94116"/>
                  <a:gd name="adj4" fmla="val -18356"/>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600">
                    <a:latin typeface="Arial CE" charset="-18"/>
                  </a:rPr>
                  <a:t>Area ( ∫ )</a:t>
                </a:r>
              </a:p>
            </p:txBody>
          </p:sp>
          <p:sp>
            <p:nvSpPr>
              <p:cNvPr id="61474" name="Text Box 39"/>
              <p:cNvSpPr txBox="1">
                <a:spLocks noChangeArrowheads="1"/>
              </p:cNvSpPr>
              <p:nvPr/>
            </p:nvSpPr>
            <p:spPr bwMode="auto">
              <a:xfrm>
                <a:off x="3833" y="2938"/>
                <a:ext cx="1235"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FL- (H, W, A)</a:t>
                </a:r>
                <a:endParaRPr lang="cs-CZ" altLang="en-US" sz="2400">
                  <a:latin typeface="Arial CE" charset="-18"/>
                </a:endParaRPr>
              </a:p>
            </p:txBody>
          </p:sp>
        </p:grpSp>
      </p:grpSp>
      <p:grpSp>
        <p:nvGrpSpPr>
          <p:cNvPr id="514088" name="Group 40"/>
          <p:cNvGrpSpPr>
            <a:grpSpLocks/>
          </p:cNvGrpSpPr>
          <p:nvPr/>
        </p:nvGrpSpPr>
        <p:grpSpPr bwMode="auto">
          <a:xfrm>
            <a:off x="6226175" y="836613"/>
            <a:ext cx="2708275" cy="2520950"/>
            <a:chOff x="3922" y="527"/>
            <a:chExt cx="1706" cy="1588"/>
          </a:xfrm>
        </p:grpSpPr>
        <p:sp>
          <p:nvSpPr>
            <p:cNvPr id="61454" name="Rectangle 41"/>
            <p:cNvSpPr>
              <a:spLocks noChangeArrowheads="1"/>
            </p:cNvSpPr>
            <p:nvPr/>
          </p:nvSpPr>
          <p:spPr bwMode="auto">
            <a:xfrm>
              <a:off x="3923" y="550"/>
              <a:ext cx="1701" cy="1565"/>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5" name="Rectangle 42"/>
            <p:cNvSpPr>
              <a:spLocks noChangeArrowheads="1"/>
            </p:cNvSpPr>
            <p:nvPr/>
          </p:nvSpPr>
          <p:spPr bwMode="auto">
            <a:xfrm>
              <a:off x="4286" y="799"/>
              <a:ext cx="1043" cy="97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6" name="Text Box 43"/>
            <p:cNvSpPr txBox="1">
              <a:spLocks noChangeArrowheads="1"/>
            </p:cNvSpPr>
            <p:nvPr/>
          </p:nvSpPr>
          <p:spPr bwMode="auto">
            <a:xfrm rot="-5400000">
              <a:off x="3706" y="1169"/>
              <a:ext cx="66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00CC00"/>
                  </a:solidFill>
                  <a:latin typeface="Arial CE" charset="-18"/>
                </a:rPr>
                <a:t>FL-1 (H)</a:t>
              </a:r>
              <a:endParaRPr lang="cs-CZ" altLang="en-US" sz="1800" b="1">
                <a:solidFill>
                  <a:srgbClr val="00CC00"/>
                </a:solidFill>
                <a:latin typeface="Arial CE" charset="-18"/>
              </a:endParaRPr>
            </a:p>
          </p:txBody>
        </p:sp>
        <p:sp>
          <p:nvSpPr>
            <p:cNvPr id="61457" name="Text Box 44"/>
            <p:cNvSpPr txBox="1">
              <a:spLocks noChangeArrowheads="1"/>
            </p:cNvSpPr>
            <p:nvPr/>
          </p:nvSpPr>
          <p:spPr bwMode="auto">
            <a:xfrm>
              <a:off x="4465" y="1861"/>
              <a:ext cx="66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FF0000"/>
                  </a:solidFill>
                  <a:latin typeface="Arial CE" charset="-18"/>
                </a:rPr>
                <a:t>FL-2 (H)</a:t>
              </a:r>
              <a:endParaRPr lang="cs-CZ" altLang="en-US" sz="1800" b="1">
                <a:solidFill>
                  <a:srgbClr val="FF0000"/>
                </a:solidFill>
                <a:latin typeface="Arial CE" charset="-18"/>
              </a:endParaRPr>
            </a:p>
          </p:txBody>
        </p:sp>
        <p:sp>
          <p:nvSpPr>
            <p:cNvPr id="61458" name="Oval 45"/>
            <p:cNvSpPr>
              <a:spLocks noChangeArrowheads="1"/>
            </p:cNvSpPr>
            <p:nvPr/>
          </p:nvSpPr>
          <p:spPr bwMode="auto">
            <a:xfrm>
              <a:off x="5125" y="1593"/>
              <a:ext cx="45" cy="45"/>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9" name="Oval 46"/>
            <p:cNvSpPr>
              <a:spLocks noChangeArrowheads="1"/>
            </p:cNvSpPr>
            <p:nvPr/>
          </p:nvSpPr>
          <p:spPr bwMode="auto">
            <a:xfrm>
              <a:off x="4400" y="913"/>
              <a:ext cx="45" cy="45"/>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0" name="AutoShape 47"/>
            <p:cNvSpPr>
              <a:spLocks noChangeArrowheads="1"/>
            </p:cNvSpPr>
            <p:nvPr/>
          </p:nvSpPr>
          <p:spPr bwMode="auto">
            <a:xfrm flipH="1">
              <a:off x="4400" y="1797"/>
              <a:ext cx="861" cy="91"/>
            </a:xfrm>
            <a:prstGeom prst="rtTriangle">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1" name="AutoShape 48"/>
            <p:cNvSpPr>
              <a:spLocks noChangeArrowheads="1"/>
            </p:cNvSpPr>
            <p:nvPr/>
          </p:nvSpPr>
          <p:spPr bwMode="auto">
            <a:xfrm rot="5400000" flipV="1">
              <a:off x="3788" y="1252"/>
              <a:ext cx="815" cy="91"/>
            </a:xfrm>
            <a:prstGeom prst="rtTriangle">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2" name="Text Box 49"/>
            <p:cNvSpPr txBox="1">
              <a:spLocks noChangeArrowheads="1"/>
            </p:cNvSpPr>
            <p:nvPr/>
          </p:nvSpPr>
          <p:spPr bwMode="auto">
            <a:xfrm>
              <a:off x="4402" y="527"/>
              <a:ext cx="752"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i="1">
                  <a:latin typeface="Arial CE" charset="-18"/>
                </a:rPr>
                <a:t>dot plot</a:t>
              </a:r>
              <a:endParaRPr lang="cs-CZ" altLang="en-US" sz="2400" i="1">
                <a:latin typeface="Arial CE" charset="-18"/>
              </a:endParaRPr>
            </a:p>
          </p:txBody>
        </p:sp>
        <p:sp>
          <p:nvSpPr>
            <p:cNvPr id="61463" name="Text Box 50"/>
            <p:cNvSpPr txBox="1">
              <a:spLocks noChangeArrowheads="1"/>
            </p:cNvSpPr>
            <p:nvPr/>
          </p:nvSpPr>
          <p:spPr bwMode="auto">
            <a:xfrm>
              <a:off x="4173" y="1774"/>
              <a:ext cx="179"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0</a:t>
              </a:r>
              <a:endParaRPr lang="cs-CZ" altLang="en-US" sz="1400">
                <a:latin typeface="Arial CE" charset="-18"/>
              </a:endParaRPr>
            </a:p>
          </p:txBody>
        </p:sp>
        <p:sp>
          <p:nvSpPr>
            <p:cNvPr id="61464" name="Text Box 51"/>
            <p:cNvSpPr txBox="1">
              <a:spLocks noChangeArrowheads="1"/>
            </p:cNvSpPr>
            <p:nvPr/>
          </p:nvSpPr>
          <p:spPr bwMode="auto">
            <a:xfrm>
              <a:off x="5261" y="1774"/>
              <a:ext cx="36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1000</a:t>
              </a:r>
              <a:endParaRPr lang="cs-CZ" altLang="en-US" sz="1400">
                <a:latin typeface="Arial CE" charset="-18"/>
              </a:endParaRPr>
            </a:p>
          </p:txBody>
        </p:sp>
        <p:sp>
          <p:nvSpPr>
            <p:cNvPr id="61465" name="Text Box 52"/>
            <p:cNvSpPr txBox="1">
              <a:spLocks noChangeArrowheads="1"/>
            </p:cNvSpPr>
            <p:nvPr/>
          </p:nvSpPr>
          <p:spPr bwMode="auto">
            <a:xfrm>
              <a:off x="3922" y="686"/>
              <a:ext cx="36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1000</a:t>
              </a:r>
              <a:endParaRPr lang="cs-CZ" altLang="en-US" sz="1400">
                <a:latin typeface="Arial CE" charset="-18"/>
              </a:endParaRPr>
            </a:p>
          </p:txBody>
        </p:sp>
      </p:grpSp>
      <p:grpSp>
        <p:nvGrpSpPr>
          <p:cNvPr id="514103" name="Group 55"/>
          <p:cNvGrpSpPr>
            <a:grpSpLocks/>
          </p:cNvGrpSpPr>
          <p:nvPr/>
        </p:nvGrpSpPr>
        <p:grpSpPr bwMode="auto">
          <a:xfrm>
            <a:off x="5003800" y="1916113"/>
            <a:ext cx="1584325" cy="2017712"/>
            <a:chOff x="3152" y="1207"/>
            <a:chExt cx="998" cy="1271"/>
          </a:xfrm>
        </p:grpSpPr>
        <p:sp>
          <p:nvSpPr>
            <p:cNvPr id="61452" name="Text Box 53"/>
            <p:cNvSpPr txBox="1">
              <a:spLocks noChangeArrowheads="1"/>
            </p:cNvSpPr>
            <p:nvPr/>
          </p:nvSpPr>
          <p:spPr bwMode="auto">
            <a:xfrm>
              <a:off x="3152" y="1207"/>
              <a:ext cx="998" cy="67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cs-CZ" altLang="en-US" sz="1800" b="1">
                  <a:latin typeface="Tahoma" pitchFamily="34" charset="0"/>
                </a:rPr>
                <a:t>Zesílení signálu </a:t>
              </a:r>
              <a:r>
                <a:rPr lang="cs-CZ" altLang="en-US" sz="1800" b="1">
                  <a:solidFill>
                    <a:srgbClr val="FF0000"/>
                  </a:solidFill>
                  <a:latin typeface="Tahoma" pitchFamily="34" charset="0"/>
                </a:rPr>
                <a:t>(!)</a:t>
              </a:r>
            </a:p>
            <a:p>
              <a:pPr algn="ctr">
                <a:spcBef>
                  <a:spcPct val="50000"/>
                </a:spcBef>
                <a:buClrTx/>
                <a:buSzTx/>
                <a:buFontTx/>
                <a:buNone/>
              </a:pPr>
              <a:r>
                <a:rPr lang="cs-CZ" altLang="en-US" sz="1800" b="1">
                  <a:latin typeface="Tahoma" pitchFamily="34" charset="0"/>
                </a:rPr>
                <a:t>lin nebo log</a:t>
              </a:r>
            </a:p>
          </p:txBody>
        </p:sp>
        <p:sp>
          <p:nvSpPr>
            <p:cNvPr id="61453" name="Line 54"/>
            <p:cNvSpPr>
              <a:spLocks noChangeShapeType="1"/>
            </p:cNvSpPr>
            <p:nvPr/>
          </p:nvSpPr>
          <p:spPr bwMode="auto">
            <a:xfrm>
              <a:off x="3606" y="1933"/>
              <a:ext cx="45" cy="545"/>
            </a:xfrm>
            <a:prstGeom prst="line">
              <a:avLst/>
            </a:prstGeom>
            <a:noFill/>
            <a:ln w="635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51" name="Rectangle 56"/>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14267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slide(fromBottom)">
                                      <p:cBhvr>
                                        <p:cTn id="7" dur="500"/>
                                        <p:tgtEl>
                                          <p:spTgt spid="51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406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514068"/>
                                        </p:tgtEl>
                                        <p:attrNameLst>
                                          <p:attrName>style.visibility</p:attrName>
                                        </p:attrNameLst>
                                      </p:cBhvr>
                                      <p:to>
                                        <p:strVal val="visible"/>
                                      </p:to>
                                    </p:set>
                                    <p:anim calcmode="lin" valueType="num">
                                      <p:cBhvr>
                                        <p:cTn id="16" dur="500" fill="hold"/>
                                        <p:tgtEl>
                                          <p:spTgt spid="514068"/>
                                        </p:tgtEl>
                                        <p:attrNameLst>
                                          <p:attrName>ppt_w</p:attrName>
                                        </p:attrNameLst>
                                      </p:cBhvr>
                                      <p:tavLst>
                                        <p:tav tm="0">
                                          <p:val>
                                            <p:fltVal val="0"/>
                                          </p:val>
                                        </p:tav>
                                        <p:tav tm="100000">
                                          <p:val>
                                            <p:strVal val="#ppt_w"/>
                                          </p:val>
                                        </p:tav>
                                      </p:tavLst>
                                    </p:anim>
                                    <p:anim calcmode="lin" valueType="num">
                                      <p:cBhvr>
                                        <p:cTn id="17" dur="500" fill="hold"/>
                                        <p:tgtEl>
                                          <p:spTgt spid="514068"/>
                                        </p:tgtEl>
                                        <p:attrNameLst>
                                          <p:attrName>ppt_h</p:attrName>
                                        </p:attrNameLst>
                                      </p:cBhvr>
                                      <p:tavLst>
                                        <p:tav tm="0">
                                          <p:val>
                                            <p:fltVal val="0"/>
                                          </p:val>
                                        </p:tav>
                                        <p:tav tm="100000">
                                          <p:val>
                                            <p:strVal val="#ppt_h"/>
                                          </p:val>
                                        </p:tav>
                                      </p:tavLst>
                                    </p:anim>
                                    <p:animEffect transition="in" filter="fade">
                                      <p:cBhvr>
                                        <p:cTn id="18" dur="500"/>
                                        <p:tgtEl>
                                          <p:spTgt spid="5140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514071"/>
                                        </p:tgtEl>
                                        <p:attrNameLst>
                                          <p:attrName>style.visibility</p:attrName>
                                        </p:attrNameLst>
                                      </p:cBhvr>
                                      <p:to>
                                        <p:strVal val="visible"/>
                                      </p:to>
                                    </p:set>
                                    <p:anim calcmode="lin" valueType="num">
                                      <p:cBhvr>
                                        <p:cTn id="23" dur="500" fill="hold"/>
                                        <p:tgtEl>
                                          <p:spTgt spid="514071"/>
                                        </p:tgtEl>
                                        <p:attrNameLst>
                                          <p:attrName>ppt_w</p:attrName>
                                        </p:attrNameLst>
                                      </p:cBhvr>
                                      <p:tavLst>
                                        <p:tav tm="0">
                                          <p:val>
                                            <p:fltVal val="0"/>
                                          </p:val>
                                        </p:tav>
                                        <p:tav tm="100000">
                                          <p:val>
                                            <p:strVal val="#ppt_w"/>
                                          </p:val>
                                        </p:tav>
                                      </p:tavLst>
                                    </p:anim>
                                    <p:anim calcmode="lin" valueType="num">
                                      <p:cBhvr>
                                        <p:cTn id="24" dur="500" fill="hold"/>
                                        <p:tgtEl>
                                          <p:spTgt spid="514071"/>
                                        </p:tgtEl>
                                        <p:attrNameLst>
                                          <p:attrName>ppt_h</p:attrName>
                                        </p:attrNameLst>
                                      </p:cBhvr>
                                      <p:tavLst>
                                        <p:tav tm="0">
                                          <p:val>
                                            <p:fltVal val="0"/>
                                          </p:val>
                                        </p:tav>
                                        <p:tav tm="100000">
                                          <p:val>
                                            <p:strVal val="#ppt_h"/>
                                          </p:val>
                                        </p:tav>
                                      </p:tavLst>
                                    </p:anim>
                                    <p:animEffect transition="in" filter="fade">
                                      <p:cBhvr>
                                        <p:cTn id="25" dur="500"/>
                                        <p:tgtEl>
                                          <p:spTgt spid="5140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514074"/>
                                        </p:tgtEl>
                                        <p:attrNameLst>
                                          <p:attrName>style.visibility</p:attrName>
                                        </p:attrNameLst>
                                      </p:cBhvr>
                                      <p:to>
                                        <p:strVal val="visible"/>
                                      </p:to>
                                    </p:set>
                                    <p:anim calcmode="lin" valueType="num">
                                      <p:cBhvr additive="base">
                                        <p:cTn id="30" dur="500" fill="hold"/>
                                        <p:tgtEl>
                                          <p:spTgt spid="514074"/>
                                        </p:tgtEl>
                                        <p:attrNameLst>
                                          <p:attrName>ppt_x</p:attrName>
                                        </p:attrNameLst>
                                      </p:cBhvr>
                                      <p:tavLst>
                                        <p:tav tm="0">
                                          <p:val>
                                            <p:strVal val="1+#ppt_w/2"/>
                                          </p:val>
                                        </p:tav>
                                        <p:tav tm="100000">
                                          <p:val>
                                            <p:strVal val="#ppt_x"/>
                                          </p:val>
                                        </p:tav>
                                      </p:tavLst>
                                    </p:anim>
                                    <p:anim calcmode="lin" valueType="num">
                                      <p:cBhvr additive="base">
                                        <p:cTn id="31" dur="500" fill="hold"/>
                                        <p:tgtEl>
                                          <p:spTgt spid="51407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14078"/>
                                        </p:tgtEl>
                                        <p:attrNameLst>
                                          <p:attrName>style.visibility</p:attrName>
                                        </p:attrNameLst>
                                      </p:cBhvr>
                                      <p:to>
                                        <p:strVal val="visible"/>
                                      </p:to>
                                    </p:set>
                                    <p:anim calcmode="lin" valueType="num">
                                      <p:cBhvr>
                                        <p:cTn id="36" dur="500" fill="hold"/>
                                        <p:tgtEl>
                                          <p:spTgt spid="514078"/>
                                        </p:tgtEl>
                                        <p:attrNameLst>
                                          <p:attrName>ppt_w</p:attrName>
                                        </p:attrNameLst>
                                      </p:cBhvr>
                                      <p:tavLst>
                                        <p:tav tm="0">
                                          <p:val>
                                            <p:fltVal val="0"/>
                                          </p:val>
                                        </p:tav>
                                        <p:tav tm="100000">
                                          <p:val>
                                            <p:strVal val="#ppt_w"/>
                                          </p:val>
                                        </p:tav>
                                      </p:tavLst>
                                    </p:anim>
                                    <p:anim calcmode="lin" valueType="num">
                                      <p:cBhvr>
                                        <p:cTn id="37" dur="500" fill="hold"/>
                                        <p:tgtEl>
                                          <p:spTgt spid="514078"/>
                                        </p:tgtEl>
                                        <p:attrNameLst>
                                          <p:attrName>ppt_h</p:attrName>
                                        </p:attrNameLst>
                                      </p:cBhvr>
                                      <p:tavLst>
                                        <p:tav tm="0">
                                          <p:val>
                                            <p:fltVal val="0"/>
                                          </p:val>
                                        </p:tav>
                                        <p:tav tm="100000">
                                          <p:val>
                                            <p:strVal val="#ppt_h"/>
                                          </p:val>
                                        </p:tav>
                                      </p:tavLst>
                                    </p:anim>
                                    <p:animEffect transition="in" filter="fade">
                                      <p:cBhvr>
                                        <p:cTn id="38" dur="500"/>
                                        <p:tgtEl>
                                          <p:spTgt spid="51407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14088"/>
                                        </p:tgtEl>
                                        <p:attrNameLst>
                                          <p:attrName>style.visibility</p:attrName>
                                        </p:attrNameLst>
                                      </p:cBhvr>
                                      <p:to>
                                        <p:strVal val="visible"/>
                                      </p:to>
                                    </p:set>
                                    <p:anim calcmode="lin" valueType="num">
                                      <p:cBhvr additive="base">
                                        <p:cTn id="43" dur="500" fill="hold"/>
                                        <p:tgtEl>
                                          <p:spTgt spid="514088"/>
                                        </p:tgtEl>
                                        <p:attrNameLst>
                                          <p:attrName>ppt_x</p:attrName>
                                        </p:attrNameLst>
                                      </p:cBhvr>
                                      <p:tavLst>
                                        <p:tav tm="0">
                                          <p:val>
                                            <p:strVal val="1+#ppt_w/2"/>
                                          </p:val>
                                        </p:tav>
                                        <p:tav tm="100000">
                                          <p:val>
                                            <p:strVal val="#ppt_x"/>
                                          </p:val>
                                        </p:tav>
                                      </p:tavLst>
                                    </p:anim>
                                    <p:anim calcmode="lin" valueType="num">
                                      <p:cBhvr additive="base">
                                        <p:cTn id="44" dur="500" fill="hold"/>
                                        <p:tgtEl>
                                          <p:spTgt spid="51408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1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8"/>
          <p:cNvGrpSpPr>
            <a:grpSpLocks/>
          </p:cNvGrpSpPr>
          <p:nvPr/>
        </p:nvGrpSpPr>
        <p:grpSpPr bwMode="auto">
          <a:xfrm>
            <a:off x="2762250" y="2601913"/>
            <a:ext cx="4603750" cy="2249487"/>
            <a:chOff x="1462" y="1431"/>
            <a:chExt cx="3262" cy="1417"/>
          </a:xfrm>
        </p:grpSpPr>
        <p:sp>
          <p:nvSpPr>
            <p:cNvPr id="62527" name="Freeform 5" descr="Wide upward diagonal"/>
            <p:cNvSpPr>
              <a:spLocks/>
            </p:cNvSpPr>
            <p:nvPr/>
          </p:nvSpPr>
          <p:spPr bwMode="auto">
            <a:xfrm>
              <a:off x="1462" y="1431"/>
              <a:ext cx="1491" cy="1413"/>
            </a:xfrm>
            <a:custGeom>
              <a:avLst/>
              <a:gdLst>
                <a:gd name="T0" fmla="*/ 0 w 1274"/>
                <a:gd name="T1" fmla="*/ 1360 h 1426"/>
                <a:gd name="T2" fmla="*/ 130 w 1274"/>
                <a:gd name="T3" fmla="*/ 1346 h 1426"/>
                <a:gd name="T4" fmla="*/ 185 w 1274"/>
                <a:gd name="T5" fmla="*/ 1338 h 1426"/>
                <a:gd name="T6" fmla="*/ 243 w 1274"/>
                <a:gd name="T7" fmla="*/ 1328 h 1426"/>
                <a:gd name="T8" fmla="*/ 297 w 1274"/>
                <a:gd name="T9" fmla="*/ 1313 h 1426"/>
                <a:gd name="T10" fmla="*/ 339 w 1274"/>
                <a:gd name="T11" fmla="*/ 1298 h 1426"/>
                <a:gd name="T12" fmla="*/ 385 w 1274"/>
                <a:gd name="T13" fmla="*/ 1283 h 1426"/>
                <a:gd name="T14" fmla="*/ 442 w 1274"/>
                <a:gd name="T15" fmla="*/ 1259 h 1426"/>
                <a:gd name="T16" fmla="*/ 496 w 1274"/>
                <a:gd name="T17" fmla="*/ 1234 h 1426"/>
                <a:gd name="T18" fmla="*/ 563 w 1274"/>
                <a:gd name="T19" fmla="*/ 1193 h 1426"/>
                <a:gd name="T20" fmla="*/ 659 w 1274"/>
                <a:gd name="T21" fmla="*/ 1114 h 1426"/>
                <a:gd name="T22" fmla="*/ 724 w 1274"/>
                <a:gd name="T23" fmla="*/ 1033 h 1426"/>
                <a:gd name="T24" fmla="*/ 778 w 1274"/>
                <a:gd name="T25" fmla="*/ 956 h 1426"/>
                <a:gd name="T26" fmla="*/ 841 w 1274"/>
                <a:gd name="T27" fmla="*/ 824 h 1426"/>
                <a:gd name="T28" fmla="*/ 881 w 1274"/>
                <a:gd name="T29" fmla="*/ 738 h 1426"/>
                <a:gd name="T30" fmla="*/ 940 w 1274"/>
                <a:gd name="T31" fmla="*/ 614 h 1426"/>
                <a:gd name="T32" fmla="*/ 991 w 1274"/>
                <a:gd name="T33" fmla="*/ 505 h 1426"/>
                <a:gd name="T34" fmla="*/ 1072 w 1274"/>
                <a:gd name="T35" fmla="*/ 346 h 1426"/>
                <a:gd name="T36" fmla="*/ 1166 w 1274"/>
                <a:gd name="T37" fmla="*/ 171 h 1426"/>
                <a:gd name="T38" fmla="*/ 1203 w 1274"/>
                <a:gd name="T39" fmla="*/ 121 h 1426"/>
                <a:gd name="T40" fmla="*/ 1241 w 1274"/>
                <a:gd name="T41" fmla="*/ 77 h 1426"/>
                <a:gd name="T42" fmla="*/ 1289 w 1274"/>
                <a:gd name="T43" fmla="*/ 43 h 1426"/>
                <a:gd name="T44" fmla="*/ 1348 w 1274"/>
                <a:gd name="T45" fmla="*/ 12 h 1426"/>
                <a:gd name="T46" fmla="*/ 1408 w 1274"/>
                <a:gd name="T47" fmla="*/ 0 h 1426"/>
                <a:gd name="T48" fmla="*/ 1457 w 1274"/>
                <a:gd name="T49" fmla="*/ 0 h 1426"/>
                <a:gd name="T50" fmla="*/ 1525 w 1274"/>
                <a:gd name="T51" fmla="*/ 12 h 1426"/>
                <a:gd name="T52" fmla="*/ 1562 w 1274"/>
                <a:gd name="T53" fmla="*/ 31 h 1426"/>
                <a:gd name="T54" fmla="*/ 1598 w 1274"/>
                <a:gd name="T55" fmla="*/ 54 h 1426"/>
                <a:gd name="T56" fmla="*/ 1619 w 1274"/>
                <a:gd name="T57" fmla="*/ 74 h 1426"/>
                <a:gd name="T58" fmla="*/ 1655 w 1274"/>
                <a:gd name="T59" fmla="*/ 121 h 1426"/>
                <a:gd name="T60" fmla="*/ 1685 w 1274"/>
                <a:gd name="T61" fmla="*/ 163 h 1426"/>
                <a:gd name="T62" fmla="*/ 1766 w 1274"/>
                <a:gd name="T63" fmla="*/ 334 h 1426"/>
                <a:gd name="T64" fmla="*/ 1861 w 1274"/>
                <a:gd name="T65" fmla="*/ 529 h 1426"/>
                <a:gd name="T66" fmla="*/ 1906 w 1274"/>
                <a:gd name="T67" fmla="*/ 633 h 1426"/>
                <a:gd name="T68" fmla="*/ 1961 w 1274"/>
                <a:gd name="T69" fmla="*/ 746 h 1426"/>
                <a:gd name="T70" fmla="*/ 2013 w 1274"/>
                <a:gd name="T71" fmla="*/ 831 h 1426"/>
                <a:gd name="T72" fmla="*/ 2059 w 1274"/>
                <a:gd name="T73" fmla="*/ 911 h 1426"/>
                <a:gd name="T74" fmla="*/ 2102 w 1274"/>
                <a:gd name="T75" fmla="*/ 984 h 1426"/>
                <a:gd name="T76" fmla="*/ 2155 w 1274"/>
                <a:gd name="T77" fmla="*/ 1057 h 1426"/>
                <a:gd name="T78" fmla="*/ 2221 w 1274"/>
                <a:gd name="T79" fmla="*/ 1132 h 1426"/>
                <a:gd name="T80" fmla="*/ 2287 w 1274"/>
                <a:gd name="T81" fmla="*/ 1193 h 1426"/>
                <a:gd name="T82" fmla="*/ 2355 w 1274"/>
                <a:gd name="T83" fmla="*/ 1244 h 1426"/>
                <a:gd name="T84" fmla="*/ 2407 w 1274"/>
                <a:gd name="T85" fmla="*/ 1279 h 1426"/>
                <a:gd name="T86" fmla="*/ 2466 w 1274"/>
                <a:gd name="T87" fmla="*/ 1306 h 1426"/>
                <a:gd name="T88" fmla="*/ 2519 w 1274"/>
                <a:gd name="T89" fmla="*/ 1324 h 1426"/>
                <a:gd name="T90" fmla="*/ 2552 w 1274"/>
                <a:gd name="T91" fmla="*/ 1335 h 1426"/>
                <a:gd name="T92" fmla="*/ 2606 w 1274"/>
                <a:gd name="T93" fmla="*/ 1346 h 1426"/>
                <a:gd name="T94" fmla="*/ 2672 w 1274"/>
                <a:gd name="T95" fmla="*/ 1353 h 1426"/>
                <a:gd name="T96" fmla="*/ 2732 w 1274"/>
                <a:gd name="T97" fmla="*/ 1357 h 1426"/>
                <a:gd name="T98" fmla="*/ 2796 w 1274"/>
                <a:gd name="T99" fmla="*/ 1360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8" name="Freeform 6" descr="Wide upward diagonal"/>
            <p:cNvSpPr>
              <a:spLocks/>
            </p:cNvSpPr>
            <p:nvPr/>
          </p:nvSpPr>
          <p:spPr bwMode="auto">
            <a:xfrm>
              <a:off x="2953" y="2586"/>
              <a:ext cx="1107" cy="259"/>
            </a:xfrm>
            <a:custGeom>
              <a:avLst/>
              <a:gdLst>
                <a:gd name="T0" fmla="*/ 0 w 1274"/>
                <a:gd name="T1" fmla="*/ 0 h 1426"/>
                <a:gd name="T2" fmla="*/ 29 w 1274"/>
                <a:gd name="T3" fmla="*/ 0 h 1426"/>
                <a:gd name="T4" fmla="*/ 42 w 1274"/>
                <a:gd name="T5" fmla="*/ 0 h 1426"/>
                <a:gd name="T6" fmla="*/ 55 w 1274"/>
                <a:gd name="T7" fmla="*/ 0 h 1426"/>
                <a:gd name="T8" fmla="*/ 67 w 1274"/>
                <a:gd name="T9" fmla="*/ 0 h 1426"/>
                <a:gd name="T10" fmla="*/ 77 w 1274"/>
                <a:gd name="T11" fmla="*/ 0 h 1426"/>
                <a:gd name="T12" fmla="*/ 87 w 1274"/>
                <a:gd name="T13" fmla="*/ 0 h 1426"/>
                <a:gd name="T14" fmla="*/ 101 w 1274"/>
                <a:gd name="T15" fmla="*/ 0 h 1426"/>
                <a:gd name="T16" fmla="*/ 112 w 1274"/>
                <a:gd name="T17" fmla="*/ 0 h 1426"/>
                <a:gd name="T18" fmla="*/ 127 w 1274"/>
                <a:gd name="T19" fmla="*/ 0 h 1426"/>
                <a:gd name="T20" fmla="*/ 149 w 1274"/>
                <a:gd name="T21" fmla="*/ 0 h 1426"/>
                <a:gd name="T22" fmla="*/ 163 w 1274"/>
                <a:gd name="T23" fmla="*/ 0 h 1426"/>
                <a:gd name="T24" fmla="*/ 176 w 1274"/>
                <a:gd name="T25" fmla="*/ 0 h 1426"/>
                <a:gd name="T26" fmla="*/ 190 w 1274"/>
                <a:gd name="T27" fmla="*/ 0 h 1426"/>
                <a:gd name="T28" fmla="*/ 198 w 1274"/>
                <a:gd name="T29" fmla="*/ 0 h 1426"/>
                <a:gd name="T30" fmla="*/ 212 w 1274"/>
                <a:gd name="T31" fmla="*/ 0 h 1426"/>
                <a:gd name="T32" fmla="*/ 223 w 1274"/>
                <a:gd name="T33" fmla="*/ 0 h 1426"/>
                <a:gd name="T34" fmla="*/ 242 w 1274"/>
                <a:gd name="T35" fmla="*/ 0 h 1426"/>
                <a:gd name="T36" fmla="*/ 262 w 1274"/>
                <a:gd name="T37" fmla="*/ 0 h 1426"/>
                <a:gd name="T38" fmla="*/ 272 w 1274"/>
                <a:gd name="T39" fmla="*/ 0 h 1426"/>
                <a:gd name="T40" fmla="*/ 280 w 1274"/>
                <a:gd name="T41" fmla="*/ 0 h 1426"/>
                <a:gd name="T42" fmla="*/ 291 w 1274"/>
                <a:gd name="T43" fmla="*/ 0 h 1426"/>
                <a:gd name="T44" fmla="*/ 304 w 1274"/>
                <a:gd name="T45" fmla="*/ 0 h 1426"/>
                <a:gd name="T46" fmla="*/ 318 w 1274"/>
                <a:gd name="T47" fmla="*/ 0 h 1426"/>
                <a:gd name="T48" fmla="*/ 328 w 1274"/>
                <a:gd name="T49" fmla="*/ 0 h 1426"/>
                <a:gd name="T50" fmla="*/ 344 w 1274"/>
                <a:gd name="T51" fmla="*/ 0 h 1426"/>
                <a:gd name="T52" fmla="*/ 353 w 1274"/>
                <a:gd name="T53" fmla="*/ 0 h 1426"/>
                <a:gd name="T54" fmla="*/ 360 w 1274"/>
                <a:gd name="T55" fmla="*/ 0 h 1426"/>
                <a:gd name="T56" fmla="*/ 365 w 1274"/>
                <a:gd name="T57" fmla="*/ 0 h 1426"/>
                <a:gd name="T58" fmla="*/ 373 w 1274"/>
                <a:gd name="T59" fmla="*/ 0 h 1426"/>
                <a:gd name="T60" fmla="*/ 380 w 1274"/>
                <a:gd name="T61" fmla="*/ 0 h 1426"/>
                <a:gd name="T62" fmla="*/ 398 w 1274"/>
                <a:gd name="T63" fmla="*/ 0 h 1426"/>
                <a:gd name="T64" fmla="*/ 420 w 1274"/>
                <a:gd name="T65" fmla="*/ 0 h 1426"/>
                <a:gd name="T66" fmla="*/ 429 w 1274"/>
                <a:gd name="T67" fmla="*/ 0 h 1426"/>
                <a:gd name="T68" fmla="*/ 443 w 1274"/>
                <a:gd name="T69" fmla="*/ 0 h 1426"/>
                <a:gd name="T70" fmla="*/ 454 w 1274"/>
                <a:gd name="T71" fmla="*/ 0 h 1426"/>
                <a:gd name="T72" fmla="*/ 464 w 1274"/>
                <a:gd name="T73" fmla="*/ 0 h 1426"/>
                <a:gd name="T74" fmla="*/ 474 w 1274"/>
                <a:gd name="T75" fmla="*/ 0 h 1426"/>
                <a:gd name="T76" fmla="*/ 486 w 1274"/>
                <a:gd name="T77" fmla="*/ 0 h 1426"/>
                <a:gd name="T78" fmla="*/ 501 w 1274"/>
                <a:gd name="T79" fmla="*/ 0 h 1426"/>
                <a:gd name="T80" fmla="*/ 515 w 1274"/>
                <a:gd name="T81" fmla="*/ 0 h 1426"/>
                <a:gd name="T82" fmla="*/ 531 w 1274"/>
                <a:gd name="T83" fmla="*/ 0 h 1426"/>
                <a:gd name="T84" fmla="*/ 543 w 1274"/>
                <a:gd name="T85" fmla="*/ 0 h 1426"/>
                <a:gd name="T86" fmla="*/ 556 w 1274"/>
                <a:gd name="T87" fmla="*/ 0 h 1426"/>
                <a:gd name="T88" fmla="*/ 567 w 1274"/>
                <a:gd name="T89" fmla="*/ 0 h 1426"/>
                <a:gd name="T90" fmla="*/ 576 w 1274"/>
                <a:gd name="T91" fmla="*/ 0 h 1426"/>
                <a:gd name="T92" fmla="*/ 588 w 1274"/>
                <a:gd name="T93" fmla="*/ 0 h 1426"/>
                <a:gd name="T94" fmla="*/ 602 w 1274"/>
                <a:gd name="T95" fmla="*/ 0 h 1426"/>
                <a:gd name="T96" fmla="*/ 616 w 1274"/>
                <a:gd name="T97" fmla="*/ 0 h 1426"/>
                <a:gd name="T98" fmla="*/ 631 w 1274"/>
                <a:gd name="T99" fmla="*/ 0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9" name="Freeform 7" descr="Wide upward diagonal"/>
            <p:cNvSpPr>
              <a:spLocks/>
            </p:cNvSpPr>
            <p:nvPr/>
          </p:nvSpPr>
          <p:spPr bwMode="auto">
            <a:xfrm>
              <a:off x="4046" y="1925"/>
              <a:ext cx="678" cy="923"/>
            </a:xfrm>
            <a:custGeom>
              <a:avLst/>
              <a:gdLst>
                <a:gd name="T0" fmla="*/ 0 w 1274"/>
                <a:gd name="T1" fmla="*/ 162 h 1426"/>
                <a:gd name="T2" fmla="*/ 3 w 1274"/>
                <a:gd name="T3" fmla="*/ 160 h 1426"/>
                <a:gd name="T4" fmla="*/ 4 w 1274"/>
                <a:gd name="T5" fmla="*/ 159 h 1426"/>
                <a:gd name="T6" fmla="*/ 5 w 1274"/>
                <a:gd name="T7" fmla="*/ 158 h 1426"/>
                <a:gd name="T8" fmla="*/ 6 w 1274"/>
                <a:gd name="T9" fmla="*/ 156 h 1426"/>
                <a:gd name="T10" fmla="*/ 6 w 1274"/>
                <a:gd name="T11" fmla="*/ 154 h 1426"/>
                <a:gd name="T12" fmla="*/ 7 w 1274"/>
                <a:gd name="T13" fmla="*/ 153 h 1426"/>
                <a:gd name="T14" fmla="*/ 9 w 1274"/>
                <a:gd name="T15" fmla="*/ 150 h 1426"/>
                <a:gd name="T16" fmla="*/ 10 w 1274"/>
                <a:gd name="T17" fmla="*/ 147 h 1426"/>
                <a:gd name="T18" fmla="*/ 11 w 1274"/>
                <a:gd name="T19" fmla="*/ 142 h 1426"/>
                <a:gd name="T20" fmla="*/ 13 w 1274"/>
                <a:gd name="T21" fmla="*/ 133 h 1426"/>
                <a:gd name="T22" fmla="*/ 14 w 1274"/>
                <a:gd name="T23" fmla="*/ 123 h 1426"/>
                <a:gd name="T24" fmla="*/ 15 w 1274"/>
                <a:gd name="T25" fmla="*/ 113 h 1426"/>
                <a:gd name="T26" fmla="*/ 16 w 1274"/>
                <a:gd name="T27" fmla="*/ 98 h 1426"/>
                <a:gd name="T28" fmla="*/ 17 w 1274"/>
                <a:gd name="T29" fmla="*/ 88 h 1426"/>
                <a:gd name="T30" fmla="*/ 18 w 1274"/>
                <a:gd name="T31" fmla="*/ 73 h 1426"/>
                <a:gd name="T32" fmla="*/ 19 w 1274"/>
                <a:gd name="T33" fmla="*/ 60 h 1426"/>
                <a:gd name="T34" fmla="*/ 21 w 1274"/>
                <a:gd name="T35" fmla="*/ 41 h 1426"/>
                <a:gd name="T36" fmla="*/ 23 w 1274"/>
                <a:gd name="T37" fmla="*/ 21 h 1426"/>
                <a:gd name="T38" fmla="*/ 23 w 1274"/>
                <a:gd name="T39" fmla="*/ 14 h 1426"/>
                <a:gd name="T40" fmla="*/ 24 w 1274"/>
                <a:gd name="T41" fmla="*/ 9 h 1426"/>
                <a:gd name="T42" fmla="*/ 25 w 1274"/>
                <a:gd name="T43" fmla="*/ 5 h 1426"/>
                <a:gd name="T44" fmla="*/ 26 w 1274"/>
                <a:gd name="T45" fmla="*/ 1 h 1426"/>
                <a:gd name="T46" fmla="*/ 27 w 1274"/>
                <a:gd name="T47" fmla="*/ 0 h 1426"/>
                <a:gd name="T48" fmla="*/ 28 w 1274"/>
                <a:gd name="T49" fmla="*/ 0 h 1426"/>
                <a:gd name="T50" fmla="*/ 30 w 1274"/>
                <a:gd name="T51" fmla="*/ 1 h 1426"/>
                <a:gd name="T52" fmla="*/ 30 w 1274"/>
                <a:gd name="T53" fmla="*/ 3 h 1426"/>
                <a:gd name="T54" fmla="*/ 31 w 1274"/>
                <a:gd name="T55" fmla="*/ 6 h 1426"/>
                <a:gd name="T56" fmla="*/ 31 w 1274"/>
                <a:gd name="T57" fmla="*/ 9 h 1426"/>
                <a:gd name="T58" fmla="*/ 32 w 1274"/>
                <a:gd name="T59" fmla="*/ 14 h 1426"/>
                <a:gd name="T60" fmla="*/ 32 w 1274"/>
                <a:gd name="T61" fmla="*/ 19 h 1426"/>
                <a:gd name="T62" fmla="*/ 34 w 1274"/>
                <a:gd name="T63" fmla="*/ 39 h 1426"/>
                <a:gd name="T64" fmla="*/ 36 w 1274"/>
                <a:gd name="T65" fmla="*/ 63 h 1426"/>
                <a:gd name="T66" fmla="*/ 37 w 1274"/>
                <a:gd name="T67" fmla="*/ 76 h 1426"/>
                <a:gd name="T68" fmla="*/ 38 w 1274"/>
                <a:gd name="T69" fmla="*/ 89 h 1426"/>
                <a:gd name="T70" fmla="*/ 39 w 1274"/>
                <a:gd name="T71" fmla="*/ 99 h 1426"/>
                <a:gd name="T72" fmla="*/ 40 w 1274"/>
                <a:gd name="T73" fmla="*/ 108 h 1426"/>
                <a:gd name="T74" fmla="*/ 41 w 1274"/>
                <a:gd name="T75" fmla="*/ 117 h 1426"/>
                <a:gd name="T76" fmla="*/ 42 w 1274"/>
                <a:gd name="T77" fmla="*/ 126 h 1426"/>
                <a:gd name="T78" fmla="*/ 43 w 1274"/>
                <a:gd name="T79" fmla="*/ 135 h 1426"/>
                <a:gd name="T80" fmla="*/ 45 w 1274"/>
                <a:gd name="T81" fmla="*/ 142 h 1426"/>
                <a:gd name="T82" fmla="*/ 46 w 1274"/>
                <a:gd name="T83" fmla="*/ 148 h 1426"/>
                <a:gd name="T84" fmla="*/ 47 w 1274"/>
                <a:gd name="T85" fmla="*/ 152 h 1426"/>
                <a:gd name="T86" fmla="*/ 48 w 1274"/>
                <a:gd name="T87" fmla="*/ 155 h 1426"/>
                <a:gd name="T88" fmla="*/ 49 w 1274"/>
                <a:gd name="T89" fmla="*/ 157 h 1426"/>
                <a:gd name="T90" fmla="*/ 49 w 1274"/>
                <a:gd name="T91" fmla="*/ 159 h 1426"/>
                <a:gd name="T92" fmla="*/ 51 w 1274"/>
                <a:gd name="T93" fmla="*/ 160 h 1426"/>
                <a:gd name="T94" fmla="*/ 52 w 1274"/>
                <a:gd name="T95" fmla="*/ 161 h 1426"/>
                <a:gd name="T96" fmla="*/ 53 w 1274"/>
                <a:gd name="T97" fmla="*/ 161 h 1426"/>
                <a:gd name="T98" fmla="*/ 54 w 1274"/>
                <a:gd name="T99" fmla="*/ 16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67" name="Line 9"/>
          <p:cNvSpPr>
            <a:spLocks noChangeShapeType="1"/>
          </p:cNvSpPr>
          <p:nvPr/>
        </p:nvSpPr>
        <p:spPr bwMode="auto">
          <a:xfrm>
            <a:off x="2303463" y="2273300"/>
            <a:ext cx="0" cy="27051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7642" name="Line 10"/>
          <p:cNvSpPr>
            <a:spLocks noChangeShapeType="1"/>
          </p:cNvSpPr>
          <p:nvPr/>
        </p:nvSpPr>
        <p:spPr bwMode="auto">
          <a:xfrm rot="-5400000">
            <a:off x="3660775" y="35925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3" name="Line 11"/>
          <p:cNvSpPr>
            <a:spLocks noChangeShapeType="1"/>
          </p:cNvSpPr>
          <p:nvPr/>
        </p:nvSpPr>
        <p:spPr bwMode="auto">
          <a:xfrm rot="-5400000">
            <a:off x="3529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4" name="Line 12"/>
          <p:cNvSpPr>
            <a:spLocks noChangeShapeType="1"/>
          </p:cNvSpPr>
          <p:nvPr/>
        </p:nvSpPr>
        <p:spPr bwMode="auto">
          <a:xfrm rot="-5400000">
            <a:off x="33924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5" name="Line 13"/>
          <p:cNvSpPr>
            <a:spLocks noChangeShapeType="1"/>
          </p:cNvSpPr>
          <p:nvPr/>
        </p:nvSpPr>
        <p:spPr bwMode="auto">
          <a:xfrm rot="-5400000">
            <a:off x="32575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6" name="Line 14"/>
          <p:cNvSpPr>
            <a:spLocks noChangeShapeType="1"/>
          </p:cNvSpPr>
          <p:nvPr/>
        </p:nvSpPr>
        <p:spPr bwMode="auto">
          <a:xfrm rot="-5400000">
            <a:off x="31257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7" name="Line 15"/>
          <p:cNvSpPr>
            <a:spLocks noChangeShapeType="1"/>
          </p:cNvSpPr>
          <p:nvPr/>
        </p:nvSpPr>
        <p:spPr bwMode="auto">
          <a:xfrm rot="-5400000">
            <a:off x="29908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8" name="Line 16"/>
          <p:cNvSpPr>
            <a:spLocks noChangeShapeType="1"/>
          </p:cNvSpPr>
          <p:nvPr/>
        </p:nvSpPr>
        <p:spPr bwMode="auto">
          <a:xfrm rot="-5400000">
            <a:off x="28575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9" name="Line 17"/>
          <p:cNvSpPr>
            <a:spLocks noChangeShapeType="1"/>
          </p:cNvSpPr>
          <p:nvPr/>
        </p:nvSpPr>
        <p:spPr bwMode="auto">
          <a:xfrm rot="-5400000">
            <a:off x="27273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0" name="Line 18"/>
          <p:cNvSpPr>
            <a:spLocks noChangeShapeType="1"/>
          </p:cNvSpPr>
          <p:nvPr/>
        </p:nvSpPr>
        <p:spPr bwMode="auto">
          <a:xfrm rot="-5400000">
            <a:off x="25908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1" name="Line 19"/>
          <p:cNvSpPr>
            <a:spLocks noChangeShapeType="1"/>
          </p:cNvSpPr>
          <p:nvPr/>
        </p:nvSpPr>
        <p:spPr bwMode="auto">
          <a:xfrm rot="-5400000">
            <a:off x="24558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2" name="Line 20"/>
          <p:cNvSpPr>
            <a:spLocks noChangeShapeType="1"/>
          </p:cNvSpPr>
          <p:nvPr/>
        </p:nvSpPr>
        <p:spPr bwMode="auto">
          <a:xfrm rot="-5400000">
            <a:off x="23114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3" name="Line 21"/>
          <p:cNvSpPr>
            <a:spLocks noChangeShapeType="1"/>
          </p:cNvSpPr>
          <p:nvPr/>
        </p:nvSpPr>
        <p:spPr bwMode="auto">
          <a:xfrm rot="-5400000">
            <a:off x="21764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4" name="Line 22"/>
          <p:cNvSpPr>
            <a:spLocks noChangeShapeType="1"/>
          </p:cNvSpPr>
          <p:nvPr/>
        </p:nvSpPr>
        <p:spPr bwMode="auto">
          <a:xfrm rot="-5400000">
            <a:off x="20447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5" name="Line 23"/>
          <p:cNvSpPr>
            <a:spLocks noChangeShapeType="1"/>
          </p:cNvSpPr>
          <p:nvPr/>
        </p:nvSpPr>
        <p:spPr bwMode="auto">
          <a:xfrm rot="-5400000">
            <a:off x="19129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6" name="Line 24"/>
          <p:cNvSpPr>
            <a:spLocks noChangeShapeType="1"/>
          </p:cNvSpPr>
          <p:nvPr/>
        </p:nvSpPr>
        <p:spPr bwMode="auto">
          <a:xfrm rot="-5400000">
            <a:off x="17764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7" name="Line 25"/>
          <p:cNvSpPr>
            <a:spLocks noChangeShapeType="1"/>
          </p:cNvSpPr>
          <p:nvPr/>
        </p:nvSpPr>
        <p:spPr bwMode="auto">
          <a:xfrm rot="-5400000">
            <a:off x="16462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8" name="Line 26"/>
          <p:cNvSpPr>
            <a:spLocks noChangeShapeType="1"/>
          </p:cNvSpPr>
          <p:nvPr/>
        </p:nvSpPr>
        <p:spPr bwMode="auto">
          <a:xfrm rot="-5400000">
            <a:off x="15097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9" name="Line 27"/>
          <p:cNvSpPr>
            <a:spLocks noChangeShapeType="1"/>
          </p:cNvSpPr>
          <p:nvPr/>
        </p:nvSpPr>
        <p:spPr bwMode="auto">
          <a:xfrm rot="-5400000">
            <a:off x="13779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0" name="Line 28"/>
          <p:cNvSpPr>
            <a:spLocks noChangeShapeType="1"/>
          </p:cNvSpPr>
          <p:nvPr/>
        </p:nvSpPr>
        <p:spPr bwMode="auto">
          <a:xfrm rot="-5400000">
            <a:off x="1243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1" name="Line 29"/>
          <p:cNvSpPr>
            <a:spLocks noChangeShapeType="1"/>
          </p:cNvSpPr>
          <p:nvPr/>
        </p:nvSpPr>
        <p:spPr bwMode="auto">
          <a:xfrm rot="-5400000">
            <a:off x="62230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2" name="Line 30"/>
          <p:cNvSpPr>
            <a:spLocks noChangeShapeType="1"/>
          </p:cNvSpPr>
          <p:nvPr/>
        </p:nvSpPr>
        <p:spPr bwMode="auto">
          <a:xfrm rot="-5400000">
            <a:off x="60928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3" name="Line 31"/>
          <p:cNvSpPr>
            <a:spLocks noChangeShapeType="1"/>
          </p:cNvSpPr>
          <p:nvPr/>
        </p:nvSpPr>
        <p:spPr bwMode="auto">
          <a:xfrm rot="-5400000">
            <a:off x="59547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4" name="Line 32"/>
          <p:cNvSpPr>
            <a:spLocks noChangeShapeType="1"/>
          </p:cNvSpPr>
          <p:nvPr/>
        </p:nvSpPr>
        <p:spPr bwMode="auto">
          <a:xfrm rot="-5400000">
            <a:off x="58197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5" name="Line 33"/>
          <p:cNvSpPr>
            <a:spLocks noChangeShapeType="1"/>
          </p:cNvSpPr>
          <p:nvPr/>
        </p:nvSpPr>
        <p:spPr bwMode="auto">
          <a:xfrm rot="-5400000">
            <a:off x="5688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6" name="Line 34"/>
          <p:cNvSpPr>
            <a:spLocks noChangeShapeType="1"/>
          </p:cNvSpPr>
          <p:nvPr/>
        </p:nvSpPr>
        <p:spPr bwMode="auto">
          <a:xfrm rot="-5400000">
            <a:off x="55530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7" name="Line 35"/>
          <p:cNvSpPr>
            <a:spLocks noChangeShapeType="1"/>
          </p:cNvSpPr>
          <p:nvPr/>
        </p:nvSpPr>
        <p:spPr bwMode="auto">
          <a:xfrm rot="-5400000">
            <a:off x="54213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8" name="Line 36"/>
          <p:cNvSpPr>
            <a:spLocks noChangeShapeType="1"/>
          </p:cNvSpPr>
          <p:nvPr/>
        </p:nvSpPr>
        <p:spPr bwMode="auto">
          <a:xfrm rot="-5400000">
            <a:off x="52895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9" name="Line 37"/>
          <p:cNvSpPr>
            <a:spLocks noChangeShapeType="1"/>
          </p:cNvSpPr>
          <p:nvPr/>
        </p:nvSpPr>
        <p:spPr bwMode="auto">
          <a:xfrm rot="-5400000">
            <a:off x="51546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0" name="Line 38"/>
          <p:cNvSpPr>
            <a:spLocks noChangeShapeType="1"/>
          </p:cNvSpPr>
          <p:nvPr/>
        </p:nvSpPr>
        <p:spPr bwMode="auto">
          <a:xfrm rot="-5400000">
            <a:off x="50180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1" name="Line 39"/>
          <p:cNvSpPr>
            <a:spLocks noChangeShapeType="1"/>
          </p:cNvSpPr>
          <p:nvPr/>
        </p:nvSpPr>
        <p:spPr bwMode="auto">
          <a:xfrm rot="-5400000">
            <a:off x="48752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2" name="Line 40"/>
          <p:cNvSpPr>
            <a:spLocks noChangeShapeType="1"/>
          </p:cNvSpPr>
          <p:nvPr/>
        </p:nvSpPr>
        <p:spPr bwMode="auto">
          <a:xfrm rot="-5400000">
            <a:off x="47386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3" name="Line 41"/>
          <p:cNvSpPr>
            <a:spLocks noChangeShapeType="1"/>
          </p:cNvSpPr>
          <p:nvPr/>
        </p:nvSpPr>
        <p:spPr bwMode="auto">
          <a:xfrm rot="-5400000">
            <a:off x="46085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4" name="Line 42"/>
          <p:cNvSpPr>
            <a:spLocks noChangeShapeType="1"/>
          </p:cNvSpPr>
          <p:nvPr/>
        </p:nvSpPr>
        <p:spPr bwMode="auto">
          <a:xfrm rot="-5400000">
            <a:off x="44751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5" name="Line 43"/>
          <p:cNvSpPr>
            <a:spLocks noChangeShapeType="1"/>
          </p:cNvSpPr>
          <p:nvPr/>
        </p:nvSpPr>
        <p:spPr bwMode="auto">
          <a:xfrm rot="-5400000">
            <a:off x="43402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6" name="Line 44"/>
          <p:cNvSpPr>
            <a:spLocks noChangeShapeType="1"/>
          </p:cNvSpPr>
          <p:nvPr/>
        </p:nvSpPr>
        <p:spPr bwMode="auto">
          <a:xfrm rot="-5400000">
            <a:off x="42084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7" name="Line 45"/>
          <p:cNvSpPr>
            <a:spLocks noChangeShapeType="1"/>
          </p:cNvSpPr>
          <p:nvPr/>
        </p:nvSpPr>
        <p:spPr bwMode="auto">
          <a:xfrm rot="-5400000">
            <a:off x="40735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8" name="Line 46"/>
          <p:cNvSpPr>
            <a:spLocks noChangeShapeType="1"/>
          </p:cNvSpPr>
          <p:nvPr/>
        </p:nvSpPr>
        <p:spPr bwMode="auto">
          <a:xfrm rot="-5400000">
            <a:off x="39401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9" name="Line 47"/>
          <p:cNvSpPr>
            <a:spLocks noChangeShapeType="1"/>
          </p:cNvSpPr>
          <p:nvPr/>
        </p:nvSpPr>
        <p:spPr bwMode="auto">
          <a:xfrm rot="-5400000">
            <a:off x="38052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Text Box 48"/>
          <p:cNvSpPr txBox="1">
            <a:spLocks noChangeArrowheads="1"/>
          </p:cNvSpPr>
          <p:nvPr/>
        </p:nvSpPr>
        <p:spPr bwMode="auto">
          <a:xfrm>
            <a:off x="1682750" y="4557713"/>
            <a:ext cx="58578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50000"/>
              </a:spcBef>
              <a:buClrTx/>
              <a:buFontTx/>
              <a:buNone/>
            </a:pPr>
            <a:r>
              <a:rPr lang="en-US" altLang="en-US" sz="1000" b="1">
                <a:solidFill>
                  <a:srgbClr val="000000"/>
                </a:solidFill>
                <a:latin typeface="Times New Roman" pitchFamily="18" charset="0"/>
              </a:rPr>
              <a:t>baseline</a:t>
            </a:r>
          </a:p>
          <a:p>
            <a:pPr>
              <a:spcBef>
                <a:spcPct val="50000"/>
              </a:spcBef>
              <a:buClrTx/>
              <a:buFontTx/>
              <a:buNone/>
            </a:pPr>
            <a:endParaRPr lang="en-US" altLang="en-US" sz="1000" b="1">
              <a:solidFill>
                <a:srgbClr val="000000"/>
              </a:solidFill>
              <a:latin typeface="Times New Roman" pitchFamily="18" charset="0"/>
            </a:endParaRPr>
          </a:p>
        </p:txBody>
      </p:sp>
      <p:sp>
        <p:nvSpPr>
          <p:cNvPr id="62507" name="Text Box 49"/>
          <p:cNvSpPr txBox="1">
            <a:spLocks noChangeArrowheads="1"/>
          </p:cNvSpPr>
          <p:nvPr/>
        </p:nvSpPr>
        <p:spPr bwMode="auto">
          <a:xfrm>
            <a:off x="1724025" y="2282825"/>
            <a:ext cx="5699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dirty="0">
                <a:solidFill>
                  <a:srgbClr val="000000"/>
                </a:solidFill>
                <a:latin typeface="Times New Roman" pitchFamily="18" charset="0"/>
              </a:rPr>
              <a:t>16, </a:t>
            </a:r>
            <a:r>
              <a:rPr lang="en-US" altLang="en-US" sz="1000" b="1" dirty="0" smtClean="0">
                <a:solidFill>
                  <a:srgbClr val="000000"/>
                </a:solidFill>
                <a:latin typeface="Times New Roman" pitchFamily="18" charset="0"/>
              </a:rPr>
              <a:t>3</a:t>
            </a:r>
            <a:r>
              <a:rPr lang="cs-CZ" altLang="en-US" sz="1000" b="1" dirty="0" smtClean="0">
                <a:solidFill>
                  <a:srgbClr val="000000"/>
                </a:solidFill>
                <a:latin typeface="Times New Roman" pitchFamily="18" charset="0"/>
              </a:rPr>
              <a:t>8</a:t>
            </a:r>
            <a:r>
              <a:rPr lang="en-US" altLang="en-US" sz="1000" b="1" dirty="0" smtClean="0">
                <a:solidFill>
                  <a:srgbClr val="000000"/>
                </a:solidFill>
                <a:latin typeface="Times New Roman" pitchFamily="18" charset="0"/>
              </a:rPr>
              <a:t>4</a:t>
            </a:r>
            <a:endParaRPr lang="en-US" altLang="en-US" sz="1000" b="1" dirty="0">
              <a:solidFill>
                <a:srgbClr val="000000"/>
              </a:solidFill>
              <a:latin typeface="Times New Roman" pitchFamily="18" charset="0"/>
            </a:endParaRPr>
          </a:p>
        </p:txBody>
      </p:sp>
      <p:sp>
        <p:nvSpPr>
          <p:cNvPr id="62508" name="Line 50"/>
          <p:cNvSpPr>
            <a:spLocks noChangeShapeType="1"/>
          </p:cNvSpPr>
          <p:nvPr/>
        </p:nvSpPr>
        <p:spPr bwMode="auto">
          <a:xfrm rot="5400000">
            <a:off x="4995863" y="2609850"/>
            <a:ext cx="0" cy="52832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509" name="Text Box 51"/>
          <p:cNvSpPr txBox="1">
            <a:spLocks noChangeArrowheads="1"/>
          </p:cNvSpPr>
          <p:nvPr/>
        </p:nvSpPr>
        <p:spPr bwMode="auto">
          <a:xfrm>
            <a:off x="4579938" y="5218113"/>
            <a:ext cx="525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Times New Roman" pitchFamily="18" charset="0"/>
              </a:rPr>
              <a:t>Time</a:t>
            </a:r>
          </a:p>
        </p:txBody>
      </p:sp>
      <p:grpSp>
        <p:nvGrpSpPr>
          <p:cNvPr id="197684" name="Group 52"/>
          <p:cNvGrpSpPr>
            <a:grpSpLocks/>
          </p:cNvGrpSpPr>
          <p:nvPr/>
        </p:nvGrpSpPr>
        <p:grpSpPr bwMode="auto">
          <a:xfrm>
            <a:off x="1916113" y="4340225"/>
            <a:ext cx="1189037" cy="246063"/>
            <a:chOff x="862" y="2526"/>
            <a:chExt cx="842" cy="155"/>
          </a:xfrm>
        </p:grpSpPr>
        <p:sp>
          <p:nvSpPr>
            <p:cNvPr id="62525" name="Line 53"/>
            <p:cNvSpPr>
              <a:spLocks noChangeShapeType="1"/>
            </p:cNvSpPr>
            <p:nvPr/>
          </p:nvSpPr>
          <p:spPr bwMode="auto">
            <a:xfrm>
              <a:off x="1144" y="2616"/>
              <a:ext cx="560" cy="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6" name="Text Box 54"/>
            <p:cNvSpPr txBox="1">
              <a:spLocks noChangeArrowheads="1"/>
            </p:cNvSpPr>
            <p:nvPr/>
          </p:nvSpPr>
          <p:spPr bwMode="auto">
            <a:xfrm>
              <a:off x="862" y="2526"/>
              <a:ext cx="26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340</a:t>
              </a:r>
            </a:p>
          </p:txBody>
        </p:sp>
      </p:grpSp>
      <p:grpSp>
        <p:nvGrpSpPr>
          <p:cNvPr id="197687" name="Group 55"/>
          <p:cNvGrpSpPr>
            <a:grpSpLocks/>
          </p:cNvGrpSpPr>
          <p:nvPr/>
        </p:nvGrpSpPr>
        <p:grpSpPr bwMode="auto">
          <a:xfrm>
            <a:off x="1916113" y="4048125"/>
            <a:ext cx="1312862" cy="246063"/>
            <a:chOff x="862" y="2342"/>
            <a:chExt cx="930" cy="155"/>
          </a:xfrm>
        </p:grpSpPr>
        <p:sp>
          <p:nvSpPr>
            <p:cNvPr id="62523" name="Line 56"/>
            <p:cNvSpPr>
              <a:spLocks noChangeShapeType="1"/>
            </p:cNvSpPr>
            <p:nvPr/>
          </p:nvSpPr>
          <p:spPr bwMode="auto">
            <a:xfrm>
              <a:off x="1136" y="2432"/>
              <a:ext cx="656"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524" name="Text Box 57"/>
            <p:cNvSpPr txBox="1">
              <a:spLocks noChangeArrowheads="1"/>
            </p:cNvSpPr>
            <p:nvPr/>
          </p:nvSpPr>
          <p:spPr bwMode="auto">
            <a:xfrm>
              <a:off x="862" y="2342"/>
              <a:ext cx="31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1985</a:t>
              </a:r>
            </a:p>
          </p:txBody>
        </p:sp>
      </p:grpSp>
      <p:grpSp>
        <p:nvGrpSpPr>
          <p:cNvPr id="197690" name="Group 58"/>
          <p:cNvGrpSpPr>
            <a:grpSpLocks/>
          </p:cNvGrpSpPr>
          <p:nvPr/>
        </p:nvGrpSpPr>
        <p:grpSpPr bwMode="auto">
          <a:xfrm>
            <a:off x="1905000" y="3527425"/>
            <a:ext cx="1481138" cy="246063"/>
            <a:chOff x="854" y="2014"/>
            <a:chExt cx="1050" cy="155"/>
          </a:xfrm>
        </p:grpSpPr>
        <p:sp>
          <p:nvSpPr>
            <p:cNvPr id="62521" name="Line 59"/>
            <p:cNvSpPr>
              <a:spLocks noChangeShapeType="1"/>
            </p:cNvSpPr>
            <p:nvPr/>
          </p:nvSpPr>
          <p:spPr bwMode="auto">
            <a:xfrm flipH="1">
              <a:off x="1120" y="2104"/>
              <a:ext cx="784"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2" name="Text Box 60"/>
            <p:cNvSpPr txBox="1">
              <a:spLocks noChangeArrowheads="1"/>
            </p:cNvSpPr>
            <p:nvPr/>
          </p:nvSpPr>
          <p:spPr bwMode="auto">
            <a:xfrm>
              <a:off x="854" y="2014"/>
              <a:ext cx="31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7650</a:t>
              </a:r>
            </a:p>
          </p:txBody>
        </p:sp>
      </p:grpSp>
      <p:grpSp>
        <p:nvGrpSpPr>
          <p:cNvPr id="197693" name="Group 61"/>
          <p:cNvGrpSpPr>
            <a:grpSpLocks/>
          </p:cNvGrpSpPr>
          <p:nvPr/>
        </p:nvGrpSpPr>
        <p:grpSpPr bwMode="auto">
          <a:xfrm>
            <a:off x="1905000" y="2955925"/>
            <a:ext cx="1593850" cy="246063"/>
            <a:chOff x="854" y="1654"/>
            <a:chExt cx="1130" cy="155"/>
          </a:xfrm>
        </p:grpSpPr>
        <p:sp>
          <p:nvSpPr>
            <p:cNvPr id="62519" name="Line 62"/>
            <p:cNvSpPr>
              <a:spLocks noChangeShapeType="1"/>
            </p:cNvSpPr>
            <p:nvPr/>
          </p:nvSpPr>
          <p:spPr bwMode="auto">
            <a:xfrm flipH="1">
              <a:off x="1120" y="1736"/>
              <a:ext cx="864"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0" name="Text Box 63"/>
            <p:cNvSpPr txBox="1">
              <a:spLocks noChangeArrowheads="1"/>
            </p:cNvSpPr>
            <p:nvPr/>
          </p:nvSpPr>
          <p:spPr bwMode="auto">
            <a:xfrm>
              <a:off x="854" y="1654"/>
              <a:ext cx="35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12420</a:t>
              </a:r>
            </a:p>
          </p:txBody>
        </p:sp>
      </p:grpSp>
      <p:sp>
        <p:nvSpPr>
          <p:cNvPr id="197696" name="Line 64"/>
          <p:cNvSpPr>
            <a:spLocks noChangeShapeType="1"/>
          </p:cNvSpPr>
          <p:nvPr/>
        </p:nvSpPr>
        <p:spPr bwMode="auto">
          <a:xfrm rot="-5400000">
            <a:off x="1776412"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7" name="Line 65"/>
          <p:cNvSpPr>
            <a:spLocks noChangeShapeType="1"/>
          </p:cNvSpPr>
          <p:nvPr/>
        </p:nvSpPr>
        <p:spPr bwMode="auto">
          <a:xfrm rot="-5400000">
            <a:off x="1912937"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8" name="Line 66"/>
          <p:cNvSpPr>
            <a:spLocks noChangeShapeType="1"/>
          </p:cNvSpPr>
          <p:nvPr/>
        </p:nvSpPr>
        <p:spPr bwMode="auto">
          <a:xfrm rot="-5400000">
            <a:off x="2039937"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9" name="Line 67"/>
          <p:cNvSpPr>
            <a:spLocks noChangeShapeType="1"/>
          </p:cNvSpPr>
          <p:nvPr/>
        </p:nvSpPr>
        <p:spPr bwMode="auto">
          <a:xfrm rot="-5400000">
            <a:off x="2174875"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8" name="Rectangle 68"/>
          <p:cNvSpPr>
            <a:spLocks noChangeArrowheads="1"/>
          </p:cNvSpPr>
          <p:nvPr/>
        </p:nvSpPr>
        <p:spPr bwMode="auto">
          <a:xfrm>
            <a:off x="1738313" y="863600"/>
            <a:ext cx="6570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Analog to Digital Converter</a:t>
            </a:r>
          </a:p>
        </p:txBody>
      </p:sp>
    </p:spTree>
    <p:extLst>
      <p:ext uri="{BB962C8B-B14F-4D97-AF65-F5344CB8AC3E}">
        <p14:creationId xmlns:p14="http://schemas.microsoft.com/office/powerpoint/2010/main" val="650477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197659"/>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197658"/>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197657"/>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197656"/>
                                        </p:tgtEl>
                                        <p:attrNameLst>
                                          <p:attrName>style.visibility</p:attrName>
                                        </p:attrNameLst>
                                      </p:cBhvr>
                                      <p:to>
                                        <p:strVal val="visible"/>
                                      </p:to>
                                    </p:set>
                                  </p:childTnLst>
                                </p:cTn>
                              </p:par>
                            </p:childTnLst>
                          </p:cTn>
                        </p:par>
                        <p:par>
                          <p:cTn id="19" fill="hold" nodeType="afterGroup">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197655"/>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197654"/>
                                        </p:tgtEl>
                                        <p:attrNameLst>
                                          <p:attrName>style.visibility</p:attrName>
                                        </p:attrNameLst>
                                      </p:cBhvr>
                                      <p:to>
                                        <p:strVal val="visible"/>
                                      </p:to>
                                    </p:set>
                                  </p:childTnLst>
                                </p:cTn>
                              </p:par>
                            </p:childTnLst>
                          </p:cTn>
                        </p:par>
                        <p:par>
                          <p:cTn id="25" fill="hold" nodeType="afterGroup">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197653"/>
                                        </p:tgtEl>
                                        <p:attrNameLst>
                                          <p:attrName>style.visibility</p:attrName>
                                        </p:attrNameLst>
                                      </p:cBhvr>
                                      <p:to>
                                        <p:strVal val="visible"/>
                                      </p:to>
                                    </p:set>
                                  </p:childTnLst>
                                </p:cTn>
                              </p:par>
                            </p:childTnLst>
                          </p:cTn>
                        </p:par>
                        <p:par>
                          <p:cTn id="28" fill="hold" nodeType="afterGroup">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197652"/>
                                        </p:tgtEl>
                                        <p:attrNameLst>
                                          <p:attrName>style.visibility</p:attrName>
                                        </p:attrNameLst>
                                      </p:cBhvr>
                                      <p:to>
                                        <p:strVal val="visible"/>
                                      </p:to>
                                    </p:set>
                                  </p:childTnLst>
                                </p:cTn>
                              </p:par>
                            </p:childTnLst>
                          </p:cTn>
                        </p:par>
                        <p:par>
                          <p:cTn id="31" fill="hold" nodeType="afterGroup">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197651"/>
                                        </p:tgtEl>
                                        <p:attrNameLst>
                                          <p:attrName>style.visibility</p:attrName>
                                        </p:attrNameLst>
                                      </p:cBhvr>
                                      <p:to>
                                        <p:strVal val="visible"/>
                                      </p:to>
                                    </p:set>
                                  </p:childTnLst>
                                </p:cTn>
                              </p:par>
                            </p:childTnLst>
                          </p:cTn>
                        </p:par>
                        <p:par>
                          <p:cTn id="34" fill="hold" nodeType="afterGroup">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197650"/>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100"/>
                                  </p:stCondLst>
                                  <p:childTnLst>
                                    <p:set>
                                      <p:cBhvr>
                                        <p:cTn id="39" dur="1" fill="hold">
                                          <p:stCondLst>
                                            <p:cond delay="0"/>
                                          </p:stCondLst>
                                        </p:cTn>
                                        <p:tgtEl>
                                          <p:spTgt spid="197649"/>
                                        </p:tgtEl>
                                        <p:attrNameLst>
                                          <p:attrName>style.visibility</p:attrName>
                                        </p:attrNameLst>
                                      </p:cBhvr>
                                      <p:to>
                                        <p:strVal val="visible"/>
                                      </p:to>
                                    </p:set>
                                  </p:childTnLst>
                                </p:cTn>
                              </p:par>
                            </p:childTnLst>
                          </p:cTn>
                        </p:par>
                        <p:par>
                          <p:cTn id="40" fill="hold" nodeType="afterGroup">
                            <p:stCondLst>
                              <p:cond delay="1100"/>
                            </p:stCondLst>
                            <p:childTnLst>
                              <p:par>
                                <p:cTn id="41" presetID="1" presetClass="entr" presetSubtype="0" fill="hold" grpId="0" nodeType="afterEffect">
                                  <p:stCondLst>
                                    <p:cond delay="100"/>
                                  </p:stCondLst>
                                  <p:childTnLst>
                                    <p:set>
                                      <p:cBhvr>
                                        <p:cTn id="42" dur="1" fill="hold">
                                          <p:stCondLst>
                                            <p:cond delay="0"/>
                                          </p:stCondLst>
                                        </p:cTn>
                                        <p:tgtEl>
                                          <p:spTgt spid="197648"/>
                                        </p:tgtEl>
                                        <p:attrNameLst>
                                          <p:attrName>style.visibility</p:attrName>
                                        </p:attrNameLst>
                                      </p:cBhvr>
                                      <p:to>
                                        <p:strVal val="visible"/>
                                      </p:to>
                                    </p:set>
                                  </p:childTnLst>
                                </p:cTn>
                              </p:par>
                            </p:childTnLst>
                          </p:cTn>
                        </p:par>
                        <p:par>
                          <p:cTn id="43" fill="hold" nodeType="afterGroup">
                            <p:stCondLst>
                              <p:cond delay="1200"/>
                            </p:stCondLst>
                            <p:childTnLst>
                              <p:par>
                                <p:cTn id="44" presetID="1" presetClass="entr" presetSubtype="0" fill="hold" grpId="0" nodeType="afterEffect">
                                  <p:stCondLst>
                                    <p:cond delay="100"/>
                                  </p:stCondLst>
                                  <p:childTnLst>
                                    <p:set>
                                      <p:cBhvr>
                                        <p:cTn id="45" dur="1" fill="hold">
                                          <p:stCondLst>
                                            <p:cond delay="0"/>
                                          </p:stCondLst>
                                        </p:cTn>
                                        <p:tgtEl>
                                          <p:spTgt spid="197647"/>
                                        </p:tgtEl>
                                        <p:attrNameLst>
                                          <p:attrName>style.visibility</p:attrName>
                                        </p:attrNameLst>
                                      </p:cBhvr>
                                      <p:to>
                                        <p:strVal val="visible"/>
                                      </p:to>
                                    </p:set>
                                  </p:childTnLst>
                                </p:cTn>
                              </p:par>
                            </p:childTnLst>
                          </p:cTn>
                        </p:par>
                        <p:par>
                          <p:cTn id="46" fill="hold" nodeType="afterGroup">
                            <p:stCondLst>
                              <p:cond delay="1300"/>
                            </p:stCondLst>
                            <p:childTnLst>
                              <p:par>
                                <p:cTn id="47" presetID="1" presetClass="entr" presetSubtype="0" fill="hold" grpId="0" nodeType="afterEffect">
                                  <p:stCondLst>
                                    <p:cond delay="100"/>
                                  </p:stCondLst>
                                  <p:childTnLst>
                                    <p:set>
                                      <p:cBhvr>
                                        <p:cTn id="48" dur="1" fill="hold">
                                          <p:stCondLst>
                                            <p:cond delay="0"/>
                                          </p:stCondLst>
                                        </p:cTn>
                                        <p:tgtEl>
                                          <p:spTgt spid="197646"/>
                                        </p:tgtEl>
                                        <p:attrNameLst>
                                          <p:attrName>style.visibility</p:attrName>
                                        </p:attrNameLst>
                                      </p:cBhvr>
                                      <p:to>
                                        <p:strVal val="visible"/>
                                      </p:to>
                                    </p:set>
                                  </p:childTnLst>
                                </p:cTn>
                              </p:par>
                            </p:childTnLst>
                          </p:cTn>
                        </p:par>
                        <p:par>
                          <p:cTn id="49" fill="hold" nodeType="afterGroup">
                            <p:stCondLst>
                              <p:cond delay="1400"/>
                            </p:stCondLst>
                            <p:childTnLst>
                              <p:par>
                                <p:cTn id="50" presetID="1" presetClass="entr" presetSubtype="0" fill="hold" grpId="0" nodeType="afterEffect">
                                  <p:stCondLst>
                                    <p:cond delay="100"/>
                                  </p:stCondLst>
                                  <p:childTnLst>
                                    <p:set>
                                      <p:cBhvr>
                                        <p:cTn id="51" dur="1" fill="hold">
                                          <p:stCondLst>
                                            <p:cond delay="0"/>
                                          </p:stCondLst>
                                        </p:cTn>
                                        <p:tgtEl>
                                          <p:spTgt spid="197645"/>
                                        </p:tgtEl>
                                        <p:attrNameLst>
                                          <p:attrName>style.visibility</p:attrName>
                                        </p:attrNameLst>
                                      </p:cBhvr>
                                      <p:to>
                                        <p:strVal val="visible"/>
                                      </p:to>
                                    </p:set>
                                  </p:childTnLst>
                                </p:cTn>
                              </p:par>
                            </p:childTnLst>
                          </p:cTn>
                        </p:par>
                        <p:par>
                          <p:cTn id="52" fill="hold" nodeType="afterGroup">
                            <p:stCondLst>
                              <p:cond delay="1500"/>
                            </p:stCondLst>
                            <p:childTnLst>
                              <p:par>
                                <p:cTn id="53" presetID="1" presetClass="entr" presetSubtype="0" fill="hold" grpId="0" nodeType="afterEffect">
                                  <p:stCondLst>
                                    <p:cond delay="100"/>
                                  </p:stCondLst>
                                  <p:childTnLst>
                                    <p:set>
                                      <p:cBhvr>
                                        <p:cTn id="54" dur="1" fill="hold">
                                          <p:stCondLst>
                                            <p:cond delay="0"/>
                                          </p:stCondLst>
                                        </p:cTn>
                                        <p:tgtEl>
                                          <p:spTgt spid="197644"/>
                                        </p:tgtEl>
                                        <p:attrNameLst>
                                          <p:attrName>style.visibility</p:attrName>
                                        </p:attrNameLst>
                                      </p:cBhvr>
                                      <p:to>
                                        <p:strVal val="visible"/>
                                      </p:to>
                                    </p:set>
                                  </p:childTnLst>
                                </p:cTn>
                              </p:par>
                            </p:childTnLst>
                          </p:cTn>
                        </p:par>
                        <p:par>
                          <p:cTn id="55" fill="hold" nodeType="afterGroup">
                            <p:stCondLst>
                              <p:cond delay="1600"/>
                            </p:stCondLst>
                            <p:childTnLst>
                              <p:par>
                                <p:cTn id="56" presetID="1" presetClass="entr" presetSubtype="0" fill="hold" grpId="0" nodeType="afterEffect">
                                  <p:stCondLst>
                                    <p:cond delay="100"/>
                                  </p:stCondLst>
                                  <p:childTnLst>
                                    <p:set>
                                      <p:cBhvr>
                                        <p:cTn id="57" dur="1" fill="hold">
                                          <p:stCondLst>
                                            <p:cond delay="0"/>
                                          </p:stCondLst>
                                        </p:cTn>
                                        <p:tgtEl>
                                          <p:spTgt spid="197643"/>
                                        </p:tgtEl>
                                        <p:attrNameLst>
                                          <p:attrName>style.visibility</p:attrName>
                                        </p:attrNameLst>
                                      </p:cBhvr>
                                      <p:to>
                                        <p:strVal val="visible"/>
                                      </p:to>
                                    </p:set>
                                  </p:childTnLst>
                                </p:cTn>
                              </p:par>
                            </p:childTnLst>
                          </p:cTn>
                        </p:par>
                        <p:par>
                          <p:cTn id="58" fill="hold" nodeType="afterGroup">
                            <p:stCondLst>
                              <p:cond delay="1700"/>
                            </p:stCondLst>
                            <p:childTnLst>
                              <p:par>
                                <p:cTn id="59" presetID="1" presetClass="entr" presetSubtype="0" fill="hold" grpId="0" nodeType="afterEffect">
                                  <p:stCondLst>
                                    <p:cond delay="100"/>
                                  </p:stCondLst>
                                  <p:childTnLst>
                                    <p:set>
                                      <p:cBhvr>
                                        <p:cTn id="60" dur="1" fill="hold">
                                          <p:stCondLst>
                                            <p:cond delay="0"/>
                                          </p:stCondLst>
                                        </p:cTn>
                                        <p:tgtEl>
                                          <p:spTgt spid="197642"/>
                                        </p:tgtEl>
                                        <p:attrNameLst>
                                          <p:attrName>style.visibility</p:attrName>
                                        </p:attrNameLst>
                                      </p:cBhvr>
                                      <p:to>
                                        <p:strVal val="visible"/>
                                      </p:to>
                                    </p:set>
                                  </p:childTnLst>
                                </p:cTn>
                              </p:par>
                            </p:childTnLst>
                          </p:cTn>
                        </p:par>
                        <p:par>
                          <p:cTn id="61" fill="hold" nodeType="afterGroup">
                            <p:stCondLst>
                              <p:cond delay="1800"/>
                            </p:stCondLst>
                            <p:childTnLst>
                              <p:par>
                                <p:cTn id="62" presetID="1" presetClass="entr" presetSubtype="0" fill="hold" grpId="0" nodeType="afterEffect">
                                  <p:stCondLst>
                                    <p:cond delay="100"/>
                                  </p:stCondLst>
                                  <p:childTnLst>
                                    <p:set>
                                      <p:cBhvr>
                                        <p:cTn id="63" dur="1" fill="hold">
                                          <p:stCondLst>
                                            <p:cond delay="0"/>
                                          </p:stCondLst>
                                        </p:cTn>
                                        <p:tgtEl>
                                          <p:spTgt spid="197679"/>
                                        </p:tgtEl>
                                        <p:attrNameLst>
                                          <p:attrName>style.visibility</p:attrName>
                                        </p:attrNameLst>
                                      </p:cBhvr>
                                      <p:to>
                                        <p:strVal val="visible"/>
                                      </p:to>
                                    </p:set>
                                  </p:childTnLst>
                                </p:cTn>
                              </p:par>
                            </p:childTnLst>
                          </p:cTn>
                        </p:par>
                        <p:par>
                          <p:cTn id="64" fill="hold" nodeType="afterGroup">
                            <p:stCondLst>
                              <p:cond delay="1900"/>
                            </p:stCondLst>
                            <p:childTnLst>
                              <p:par>
                                <p:cTn id="65" presetID="1" presetClass="entr" presetSubtype="0" fill="hold" grpId="0" nodeType="afterEffect">
                                  <p:stCondLst>
                                    <p:cond delay="100"/>
                                  </p:stCondLst>
                                  <p:childTnLst>
                                    <p:set>
                                      <p:cBhvr>
                                        <p:cTn id="66" dur="1" fill="hold">
                                          <p:stCondLst>
                                            <p:cond delay="0"/>
                                          </p:stCondLst>
                                        </p:cTn>
                                        <p:tgtEl>
                                          <p:spTgt spid="197678"/>
                                        </p:tgtEl>
                                        <p:attrNameLst>
                                          <p:attrName>style.visibility</p:attrName>
                                        </p:attrNameLst>
                                      </p:cBhvr>
                                      <p:to>
                                        <p:strVal val="visible"/>
                                      </p:to>
                                    </p:set>
                                  </p:childTnLst>
                                </p:cTn>
                              </p:par>
                            </p:childTnLst>
                          </p:cTn>
                        </p:par>
                        <p:par>
                          <p:cTn id="67" fill="hold" nodeType="afterGroup">
                            <p:stCondLst>
                              <p:cond delay="2000"/>
                            </p:stCondLst>
                            <p:childTnLst>
                              <p:par>
                                <p:cTn id="68" presetID="1" presetClass="entr" presetSubtype="0" fill="hold" grpId="0" nodeType="afterEffect">
                                  <p:stCondLst>
                                    <p:cond delay="100"/>
                                  </p:stCondLst>
                                  <p:childTnLst>
                                    <p:set>
                                      <p:cBhvr>
                                        <p:cTn id="69" dur="1" fill="hold">
                                          <p:stCondLst>
                                            <p:cond delay="0"/>
                                          </p:stCondLst>
                                        </p:cTn>
                                        <p:tgtEl>
                                          <p:spTgt spid="197677"/>
                                        </p:tgtEl>
                                        <p:attrNameLst>
                                          <p:attrName>style.visibility</p:attrName>
                                        </p:attrNameLst>
                                      </p:cBhvr>
                                      <p:to>
                                        <p:strVal val="visible"/>
                                      </p:to>
                                    </p:set>
                                  </p:childTnLst>
                                </p:cTn>
                              </p:par>
                            </p:childTnLst>
                          </p:cTn>
                        </p:par>
                        <p:par>
                          <p:cTn id="70" fill="hold" nodeType="afterGroup">
                            <p:stCondLst>
                              <p:cond delay="2100"/>
                            </p:stCondLst>
                            <p:childTnLst>
                              <p:par>
                                <p:cTn id="71" presetID="1" presetClass="entr" presetSubtype="0" fill="hold" grpId="0" nodeType="afterEffect">
                                  <p:stCondLst>
                                    <p:cond delay="100"/>
                                  </p:stCondLst>
                                  <p:childTnLst>
                                    <p:set>
                                      <p:cBhvr>
                                        <p:cTn id="72" dur="1" fill="hold">
                                          <p:stCondLst>
                                            <p:cond delay="0"/>
                                          </p:stCondLst>
                                        </p:cTn>
                                        <p:tgtEl>
                                          <p:spTgt spid="197676"/>
                                        </p:tgtEl>
                                        <p:attrNameLst>
                                          <p:attrName>style.visibility</p:attrName>
                                        </p:attrNameLst>
                                      </p:cBhvr>
                                      <p:to>
                                        <p:strVal val="visible"/>
                                      </p:to>
                                    </p:set>
                                  </p:childTnLst>
                                </p:cTn>
                              </p:par>
                            </p:childTnLst>
                          </p:cTn>
                        </p:par>
                        <p:par>
                          <p:cTn id="73" fill="hold" nodeType="afterGroup">
                            <p:stCondLst>
                              <p:cond delay="2200"/>
                            </p:stCondLst>
                            <p:childTnLst>
                              <p:par>
                                <p:cTn id="74" presetID="1" presetClass="entr" presetSubtype="0" fill="hold" grpId="0" nodeType="afterEffect">
                                  <p:stCondLst>
                                    <p:cond delay="100"/>
                                  </p:stCondLst>
                                  <p:childTnLst>
                                    <p:set>
                                      <p:cBhvr>
                                        <p:cTn id="75" dur="1" fill="hold">
                                          <p:stCondLst>
                                            <p:cond delay="0"/>
                                          </p:stCondLst>
                                        </p:cTn>
                                        <p:tgtEl>
                                          <p:spTgt spid="197675"/>
                                        </p:tgtEl>
                                        <p:attrNameLst>
                                          <p:attrName>style.visibility</p:attrName>
                                        </p:attrNameLst>
                                      </p:cBhvr>
                                      <p:to>
                                        <p:strVal val="visible"/>
                                      </p:to>
                                    </p:set>
                                  </p:childTnLst>
                                </p:cTn>
                              </p:par>
                            </p:childTnLst>
                          </p:cTn>
                        </p:par>
                        <p:par>
                          <p:cTn id="76" fill="hold" nodeType="afterGroup">
                            <p:stCondLst>
                              <p:cond delay="2300"/>
                            </p:stCondLst>
                            <p:childTnLst>
                              <p:par>
                                <p:cTn id="77" presetID="1" presetClass="entr" presetSubtype="0" fill="hold" grpId="0" nodeType="afterEffect">
                                  <p:stCondLst>
                                    <p:cond delay="100"/>
                                  </p:stCondLst>
                                  <p:childTnLst>
                                    <p:set>
                                      <p:cBhvr>
                                        <p:cTn id="78" dur="1" fill="hold">
                                          <p:stCondLst>
                                            <p:cond delay="0"/>
                                          </p:stCondLst>
                                        </p:cTn>
                                        <p:tgtEl>
                                          <p:spTgt spid="197674"/>
                                        </p:tgtEl>
                                        <p:attrNameLst>
                                          <p:attrName>style.visibility</p:attrName>
                                        </p:attrNameLst>
                                      </p:cBhvr>
                                      <p:to>
                                        <p:strVal val="visible"/>
                                      </p:to>
                                    </p:set>
                                  </p:childTnLst>
                                </p:cTn>
                              </p:par>
                            </p:childTnLst>
                          </p:cTn>
                        </p:par>
                        <p:par>
                          <p:cTn id="79" fill="hold" nodeType="afterGroup">
                            <p:stCondLst>
                              <p:cond delay="2400"/>
                            </p:stCondLst>
                            <p:childTnLst>
                              <p:par>
                                <p:cTn id="80" presetID="1" presetClass="entr" presetSubtype="0" fill="hold" grpId="0" nodeType="afterEffect">
                                  <p:stCondLst>
                                    <p:cond delay="100"/>
                                  </p:stCondLst>
                                  <p:childTnLst>
                                    <p:set>
                                      <p:cBhvr>
                                        <p:cTn id="81" dur="1" fill="hold">
                                          <p:stCondLst>
                                            <p:cond delay="0"/>
                                          </p:stCondLst>
                                        </p:cTn>
                                        <p:tgtEl>
                                          <p:spTgt spid="197673"/>
                                        </p:tgtEl>
                                        <p:attrNameLst>
                                          <p:attrName>style.visibility</p:attrName>
                                        </p:attrNameLst>
                                      </p:cBhvr>
                                      <p:to>
                                        <p:strVal val="visible"/>
                                      </p:to>
                                    </p:set>
                                  </p:childTnLst>
                                </p:cTn>
                              </p:par>
                            </p:childTnLst>
                          </p:cTn>
                        </p:par>
                        <p:par>
                          <p:cTn id="82" fill="hold" nodeType="afterGroup">
                            <p:stCondLst>
                              <p:cond delay="2500"/>
                            </p:stCondLst>
                            <p:childTnLst>
                              <p:par>
                                <p:cTn id="83" presetID="1" presetClass="entr" presetSubtype="0" fill="hold" grpId="0" nodeType="afterEffect">
                                  <p:stCondLst>
                                    <p:cond delay="100"/>
                                  </p:stCondLst>
                                  <p:childTnLst>
                                    <p:set>
                                      <p:cBhvr>
                                        <p:cTn id="84" dur="1" fill="hold">
                                          <p:stCondLst>
                                            <p:cond delay="0"/>
                                          </p:stCondLst>
                                        </p:cTn>
                                        <p:tgtEl>
                                          <p:spTgt spid="197672"/>
                                        </p:tgtEl>
                                        <p:attrNameLst>
                                          <p:attrName>style.visibility</p:attrName>
                                        </p:attrNameLst>
                                      </p:cBhvr>
                                      <p:to>
                                        <p:strVal val="visible"/>
                                      </p:to>
                                    </p:set>
                                  </p:childTnLst>
                                </p:cTn>
                              </p:par>
                            </p:childTnLst>
                          </p:cTn>
                        </p:par>
                        <p:par>
                          <p:cTn id="85" fill="hold" nodeType="afterGroup">
                            <p:stCondLst>
                              <p:cond delay="2600"/>
                            </p:stCondLst>
                            <p:childTnLst>
                              <p:par>
                                <p:cTn id="86" presetID="1" presetClass="entr" presetSubtype="0" fill="hold" grpId="0" nodeType="afterEffect">
                                  <p:stCondLst>
                                    <p:cond delay="100"/>
                                  </p:stCondLst>
                                  <p:childTnLst>
                                    <p:set>
                                      <p:cBhvr>
                                        <p:cTn id="87" dur="1" fill="hold">
                                          <p:stCondLst>
                                            <p:cond delay="0"/>
                                          </p:stCondLst>
                                        </p:cTn>
                                        <p:tgtEl>
                                          <p:spTgt spid="197671"/>
                                        </p:tgtEl>
                                        <p:attrNameLst>
                                          <p:attrName>style.visibility</p:attrName>
                                        </p:attrNameLst>
                                      </p:cBhvr>
                                      <p:to>
                                        <p:strVal val="visible"/>
                                      </p:to>
                                    </p:set>
                                  </p:childTnLst>
                                </p:cTn>
                              </p:par>
                            </p:childTnLst>
                          </p:cTn>
                        </p:par>
                        <p:par>
                          <p:cTn id="88" fill="hold" nodeType="afterGroup">
                            <p:stCondLst>
                              <p:cond delay="2700"/>
                            </p:stCondLst>
                            <p:childTnLst>
                              <p:par>
                                <p:cTn id="89" presetID="1" presetClass="entr" presetSubtype="0" fill="hold" grpId="0" nodeType="afterEffect">
                                  <p:stCondLst>
                                    <p:cond delay="100"/>
                                  </p:stCondLst>
                                  <p:childTnLst>
                                    <p:set>
                                      <p:cBhvr>
                                        <p:cTn id="90" dur="1" fill="hold">
                                          <p:stCondLst>
                                            <p:cond delay="0"/>
                                          </p:stCondLst>
                                        </p:cTn>
                                        <p:tgtEl>
                                          <p:spTgt spid="197670"/>
                                        </p:tgtEl>
                                        <p:attrNameLst>
                                          <p:attrName>style.visibility</p:attrName>
                                        </p:attrNameLst>
                                      </p:cBhvr>
                                      <p:to>
                                        <p:strVal val="visible"/>
                                      </p:to>
                                    </p:set>
                                  </p:childTnLst>
                                </p:cTn>
                              </p:par>
                            </p:childTnLst>
                          </p:cTn>
                        </p:par>
                        <p:par>
                          <p:cTn id="91" fill="hold" nodeType="afterGroup">
                            <p:stCondLst>
                              <p:cond delay="2800"/>
                            </p:stCondLst>
                            <p:childTnLst>
                              <p:par>
                                <p:cTn id="92" presetID="1" presetClass="entr" presetSubtype="0" fill="hold" grpId="0" nodeType="afterEffect">
                                  <p:stCondLst>
                                    <p:cond delay="100"/>
                                  </p:stCondLst>
                                  <p:childTnLst>
                                    <p:set>
                                      <p:cBhvr>
                                        <p:cTn id="93" dur="1" fill="hold">
                                          <p:stCondLst>
                                            <p:cond delay="0"/>
                                          </p:stCondLst>
                                        </p:cTn>
                                        <p:tgtEl>
                                          <p:spTgt spid="197669"/>
                                        </p:tgtEl>
                                        <p:attrNameLst>
                                          <p:attrName>style.visibility</p:attrName>
                                        </p:attrNameLst>
                                      </p:cBhvr>
                                      <p:to>
                                        <p:strVal val="visible"/>
                                      </p:to>
                                    </p:set>
                                  </p:childTnLst>
                                </p:cTn>
                              </p:par>
                            </p:childTnLst>
                          </p:cTn>
                        </p:par>
                        <p:par>
                          <p:cTn id="94" fill="hold" nodeType="afterGroup">
                            <p:stCondLst>
                              <p:cond delay="2900"/>
                            </p:stCondLst>
                            <p:childTnLst>
                              <p:par>
                                <p:cTn id="95" presetID="1" presetClass="entr" presetSubtype="0" fill="hold" grpId="0" nodeType="afterEffect">
                                  <p:stCondLst>
                                    <p:cond delay="100"/>
                                  </p:stCondLst>
                                  <p:childTnLst>
                                    <p:set>
                                      <p:cBhvr>
                                        <p:cTn id="96" dur="1" fill="hold">
                                          <p:stCondLst>
                                            <p:cond delay="0"/>
                                          </p:stCondLst>
                                        </p:cTn>
                                        <p:tgtEl>
                                          <p:spTgt spid="197668"/>
                                        </p:tgtEl>
                                        <p:attrNameLst>
                                          <p:attrName>style.visibility</p:attrName>
                                        </p:attrNameLst>
                                      </p:cBhvr>
                                      <p:to>
                                        <p:strVal val="visible"/>
                                      </p:to>
                                    </p:set>
                                  </p:childTnLst>
                                </p:cTn>
                              </p:par>
                            </p:childTnLst>
                          </p:cTn>
                        </p:par>
                        <p:par>
                          <p:cTn id="97" fill="hold" nodeType="afterGroup">
                            <p:stCondLst>
                              <p:cond delay="3000"/>
                            </p:stCondLst>
                            <p:childTnLst>
                              <p:par>
                                <p:cTn id="98" presetID="1" presetClass="entr" presetSubtype="0" fill="hold" grpId="0" nodeType="afterEffect">
                                  <p:stCondLst>
                                    <p:cond delay="100"/>
                                  </p:stCondLst>
                                  <p:childTnLst>
                                    <p:set>
                                      <p:cBhvr>
                                        <p:cTn id="99" dur="1" fill="hold">
                                          <p:stCondLst>
                                            <p:cond delay="0"/>
                                          </p:stCondLst>
                                        </p:cTn>
                                        <p:tgtEl>
                                          <p:spTgt spid="197667"/>
                                        </p:tgtEl>
                                        <p:attrNameLst>
                                          <p:attrName>style.visibility</p:attrName>
                                        </p:attrNameLst>
                                      </p:cBhvr>
                                      <p:to>
                                        <p:strVal val="visible"/>
                                      </p:to>
                                    </p:set>
                                  </p:childTnLst>
                                </p:cTn>
                              </p:par>
                            </p:childTnLst>
                          </p:cTn>
                        </p:par>
                        <p:par>
                          <p:cTn id="100" fill="hold" nodeType="afterGroup">
                            <p:stCondLst>
                              <p:cond delay="3100"/>
                            </p:stCondLst>
                            <p:childTnLst>
                              <p:par>
                                <p:cTn id="101" presetID="1" presetClass="entr" presetSubtype="0" fill="hold" grpId="0" nodeType="afterEffect">
                                  <p:stCondLst>
                                    <p:cond delay="100"/>
                                  </p:stCondLst>
                                  <p:childTnLst>
                                    <p:set>
                                      <p:cBhvr>
                                        <p:cTn id="102" dur="1" fill="hold">
                                          <p:stCondLst>
                                            <p:cond delay="0"/>
                                          </p:stCondLst>
                                        </p:cTn>
                                        <p:tgtEl>
                                          <p:spTgt spid="197666"/>
                                        </p:tgtEl>
                                        <p:attrNameLst>
                                          <p:attrName>style.visibility</p:attrName>
                                        </p:attrNameLst>
                                      </p:cBhvr>
                                      <p:to>
                                        <p:strVal val="visible"/>
                                      </p:to>
                                    </p:set>
                                  </p:childTnLst>
                                </p:cTn>
                              </p:par>
                            </p:childTnLst>
                          </p:cTn>
                        </p:par>
                        <p:par>
                          <p:cTn id="103" fill="hold" nodeType="afterGroup">
                            <p:stCondLst>
                              <p:cond delay="3200"/>
                            </p:stCondLst>
                            <p:childTnLst>
                              <p:par>
                                <p:cTn id="104" presetID="1" presetClass="entr" presetSubtype="0" fill="hold" grpId="0" nodeType="afterEffect">
                                  <p:stCondLst>
                                    <p:cond delay="100"/>
                                  </p:stCondLst>
                                  <p:childTnLst>
                                    <p:set>
                                      <p:cBhvr>
                                        <p:cTn id="105" dur="1" fill="hold">
                                          <p:stCondLst>
                                            <p:cond delay="0"/>
                                          </p:stCondLst>
                                        </p:cTn>
                                        <p:tgtEl>
                                          <p:spTgt spid="197665"/>
                                        </p:tgtEl>
                                        <p:attrNameLst>
                                          <p:attrName>style.visibility</p:attrName>
                                        </p:attrNameLst>
                                      </p:cBhvr>
                                      <p:to>
                                        <p:strVal val="visible"/>
                                      </p:to>
                                    </p:set>
                                  </p:childTnLst>
                                </p:cTn>
                              </p:par>
                            </p:childTnLst>
                          </p:cTn>
                        </p:par>
                        <p:par>
                          <p:cTn id="106" fill="hold" nodeType="afterGroup">
                            <p:stCondLst>
                              <p:cond delay="3300"/>
                            </p:stCondLst>
                            <p:childTnLst>
                              <p:par>
                                <p:cTn id="107" presetID="1" presetClass="entr" presetSubtype="0" fill="hold" grpId="0" nodeType="afterEffect">
                                  <p:stCondLst>
                                    <p:cond delay="100"/>
                                  </p:stCondLst>
                                  <p:childTnLst>
                                    <p:set>
                                      <p:cBhvr>
                                        <p:cTn id="108" dur="1" fill="hold">
                                          <p:stCondLst>
                                            <p:cond delay="0"/>
                                          </p:stCondLst>
                                        </p:cTn>
                                        <p:tgtEl>
                                          <p:spTgt spid="197664"/>
                                        </p:tgtEl>
                                        <p:attrNameLst>
                                          <p:attrName>style.visibility</p:attrName>
                                        </p:attrNameLst>
                                      </p:cBhvr>
                                      <p:to>
                                        <p:strVal val="visible"/>
                                      </p:to>
                                    </p:set>
                                  </p:childTnLst>
                                </p:cTn>
                              </p:par>
                            </p:childTnLst>
                          </p:cTn>
                        </p:par>
                        <p:par>
                          <p:cTn id="109" fill="hold" nodeType="afterGroup">
                            <p:stCondLst>
                              <p:cond delay="3400"/>
                            </p:stCondLst>
                            <p:childTnLst>
                              <p:par>
                                <p:cTn id="110" presetID="1" presetClass="entr" presetSubtype="0" fill="hold" grpId="0" nodeType="afterEffect">
                                  <p:stCondLst>
                                    <p:cond delay="100"/>
                                  </p:stCondLst>
                                  <p:childTnLst>
                                    <p:set>
                                      <p:cBhvr>
                                        <p:cTn id="111" dur="1" fill="hold">
                                          <p:stCondLst>
                                            <p:cond delay="0"/>
                                          </p:stCondLst>
                                        </p:cTn>
                                        <p:tgtEl>
                                          <p:spTgt spid="197663"/>
                                        </p:tgtEl>
                                        <p:attrNameLst>
                                          <p:attrName>style.visibility</p:attrName>
                                        </p:attrNameLst>
                                      </p:cBhvr>
                                      <p:to>
                                        <p:strVal val="visible"/>
                                      </p:to>
                                    </p:set>
                                  </p:childTnLst>
                                </p:cTn>
                              </p:par>
                            </p:childTnLst>
                          </p:cTn>
                        </p:par>
                        <p:par>
                          <p:cTn id="112" fill="hold" nodeType="afterGroup">
                            <p:stCondLst>
                              <p:cond delay="3500"/>
                            </p:stCondLst>
                            <p:childTnLst>
                              <p:par>
                                <p:cTn id="113" presetID="1" presetClass="entr" presetSubtype="0" fill="hold" grpId="0" nodeType="afterEffect">
                                  <p:stCondLst>
                                    <p:cond delay="100"/>
                                  </p:stCondLst>
                                  <p:childTnLst>
                                    <p:set>
                                      <p:cBhvr>
                                        <p:cTn id="114" dur="1" fill="hold">
                                          <p:stCondLst>
                                            <p:cond delay="0"/>
                                          </p:stCondLst>
                                        </p:cTn>
                                        <p:tgtEl>
                                          <p:spTgt spid="197662"/>
                                        </p:tgtEl>
                                        <p:attrNameLst>
                                          <p:attrName>style.visibility</p:attrName>
                                        </p:attrNameLst>
                                      </p:cBhvr>
                                      <p:to>
                                        <p:strVal val="visible"/>
                                      </p:to>
                                    </p:set>
                                  </p:childTnLst>
                                </p:cTn>
                              </p:par>
                            </p:childTnLst>
                          </p:cTn>
                        </p:par>
                        <p:par>
                          <p:cTn id="115" fill="hold" nodeType="afterGroup">
                            <p:stCondLst>
                              <p:cond delay="3600"/>
                            </p:stCondLst>
                            <p:childTnLst>
                              <p:par>
                                <p:cTn id="116" presetID="1" presetClass="entr" presetSubtype="0" fill="hold" grpId="0" nodeType="afterEffect">
                                  <p:stCondLst>
                                    <p:cond delay="100"/>
                                  </p:stCondLst>
                                  <p:childTnLst>
                                    <p:set>
                                      <p:cBhvr>
                                        <p:cTn id="117" dur="1" fill="hold">
                                          <p:stCondLst>
                                            <p:cond delay="0"/>
                                          </p:stCondLst>
                                        </p:cTn>
                                        <p:tgtEl>
                                          <p:spTgt spid="197661"/>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97696"/>
                                        </p:tgtEl>
                                        <p:attrNameLst>
                                          <p:attrName>style.visibility</p:attrName>
                                        </p:attrNameLst>
                                      </p:cBhvr>
                                      <p:to>
                                        <p:strVal val="visible"/>
                                      </p:to>
                                    </p:set>
                                  </p:childTnLst>
                                </p:cTn>
                              </p:par>
                            </p:childTnLst>
                          </p:cTn>
                        </p:par>
                        <p:par>
                          <p:cTn id="122" fill="hold" nodeType="afterGroup">
                            <p:stCondLst>
                              <p:cond delay="0"/>
                            </p:stCondLst>
                            <p:childTnLst>
                              <p:par>
                                <p:cTn id="123" presetID="1" presetClass="entr" presetSubtype="0" fill="hold" nodeType="afterEffect">
                                  <p:stCondLst>
                                    <p:cond delay="300"/>
                                  </p:stCondLst>
                                  <p:childTnLst>
                                    <p:set>
                                      <p:cBhvr>
                                        <p:cTn id="124" dur="1" fill="hold">
                                          <p:stCondLst>
                                            <p:cond delay="0"/>
                                          </p:stCondLst>
                                        </p:cTn>
                                        <p:tgtEl>
                                          <p:spTgt spid="197684"/>
                                        </p:tgtEl>
                                        <p:attrNameLst>
                                          <p:attrName>style.visibility</p:attrName>
                                        </p:attrNameLst>
                                      </p:cBhvr>
                                      <p:to>
                                        <p:strVal val="visible"/>
                                      </p:to>
                                    </p:set>
                                  </p:childTnLst>
                                </p:cTn>
                              </p:par>
                            </p:childTnLst>
                          </p:cTn>
                        </p:par>
                        <p:par>
                          <p:cTn id="125" fill="hold" nodeType="afterGroup">
                            <p:stCondLst>
                              <p:cond delay="300"/>
                            </p:stCondLst>
                            <p:childTnLst>
                              <p:par>
                                <p:cTn id="126" presetID="1" presetClass="entr" presetSubtype="0" fill="hold" grpId="0" nodeType="afterEffect">
                                  <p:stCondLst>
                                    <p:cond delay="1000"/>
                                  </p:stCondLst>
                                  <p:childTnLst>
                                    <p:set>
                                      <p:cBhvr>
                                        <p:cTn id="127" dur="1" fill="hold">
                                          <p:stCondLst>
                                            <p:cond delay="0"/>
                                          </p:stCondLst>
                                        </p:cTn>
                                        <p:tgtEl>
                                          <p:spTgt spid="197697"/>
                                        </p:tgtEl>
                                        <p:attrNameLst>
                                          <p:attrName>style.visibility</p:attrName>
                                        </p:attrNameLst>
                                      </p:cBhvr>
                                      <p:to>
                                        <p:strVal val="visible"/>
                                      </p:to>
                                    </p:set>
                                  </p:childTnLst>
                                </p:cTn>
                              </p:par>
                            </p:childTnLst>
                          </p:cTn>
                        </p:par>
                        <p:par>
                          <p:cTn id="128" fill="hold" nodeType="afterGroup">
                            <p:stCondLst>
                              <p:cond delay="1300"/>
                            </p:stCondLst>
                            <p:childTnLst>
                              <p:par>
                                <p:cTn id="129" presetID="1" presetClass="entr" presetSubtype="0" fill="hold" nodeType="afterEffect">
                                  <p:stCondLst>
                                    <p:cond delay="300"/>
                                  </p:stCondLst>
                                  <p:childTnLst>
                                    <p:set>
                                      <p:cBhvr>
                                        <p:cTn id="130" dur="1" fill="hold">
                                          <p:stCondLst>
                                            <p:cond delay="0"/>
                                          </p:stCondLst>
                                        </p:cTn>
                                        <p:tgtEl>
                                          <p:spTgt spid="197687"/>
                                        </p:tgtEl>
                                        <p:attrNameLst>
                                          <p:attrName>style.visibility</p:attrName>
                                        </p:attrNameLst>
                                      </p:cBhvr>
                                      <p:to>
                                        <p:strVal val="visible"/>
                                      </p:to>
                                    </p:set>
                                  </p:childTnLst>
                                </p:cTn>
                              </p:par>
                            </p:childTnLst>
                          </p:cTn>
                        </p:par>
                        <p:par>
                          <p:cTn id="131" fill="hold" nodeType="afterGroup">
                            <p:stCondLst>
                              <p:cond delay="1600"/>
                            </p:stCondLst>
                            <p:childTnLst>
                              <p:par>
                                <p:cTn id="132" presetID="1" presetClass="entr" presetSubtype="0" fill="hold" grpId="0" nodeType="afterEffect">
                                  <p:stCondLst>
                                    <p:cond delay="1000"/>
                                  </p:stCondLst>
                                  <p:childTnLst>
                                    <p:set>
                                      <p:cBhvr>
                                        <p:cTn id="133" dur="1" fill="hold">
                                          <p:stCondLst>
                                            <p:cond delay="0"/>
                                          </p:stCondLst>
                                        </p:cTn>
                                        <p:tgtEl>
                                          <p:spTgt spid="197698"/>
                                        </p:tgtEl>
                                        <p:attrNameLst>
                                          <p:attrName>style.visibility</p:attrName>
                                        </p:attrNameLst>
                                      </p:cBhvr>
                                      <p:to>
                                        <p:strVal val="visible"/>
                                      </p:to>
                                    </p:set>
                                  </p:childTnLst>
                                </p:cTn>
                              </p:par>
                            </p:childTnLst>
                          </p:cTn>
                        </p:par>
                        <p:par>
                          <p:cTn id="134" fill="hold" nodeType="afterGroup">
                            <p:stCondLst>
                              <p:cond delay="2600"/>
                            </p:stCondLst>
                            <p:childTnLst>
                              <p:par>
                                <p:cTn id="135" presetID="1" presetClass="entr" presetSubtype="0" fill="hold" nodeType="afterEffect">
                                  <p:stCondLst>
                                    <p:cond delay="300"/>
                                  </p:stCondLst>
                                  <p:childTnLst>
                                    <p:set>
                                      <p:cBhvr>
                                        <p:cTn id="136" dur="1" fill="hold">
                                          <p:stCondLst>
                                            <p:cond delay="0"/>
                                          </p:stCondLst>
                                        </p:cTn>
                                        <p:tgtEl>
                                          <p:spTgt spid="197690"/>
                                        </p:tgtEl>
                                        <p:attrNameLst>
                                          <p:attrName>style.visibility</p:attrName>
                                        </p:attrNameLst>
                                      </p:cBhvr>
                                      <p:to>
                                        <p:strVal val="visible"/>
                                      </p:to>
                                    </p:set>
                                  </p:childTnLst>
                                </p:cTn>
                              </p:par>
                            </p:childTnLst>
                          </p:cTn>
                        </p:par>
                        <p:par>
                          <p:cTn id="137" fill="hold" nodeType="afterGroup">
                            <p:stCondLst>
                              <p:cond delay="2900"/>
                            </p:stCondLst>
                            <p:childTnLst>
                              <p:par>
                                <p:cTn id="138" presetID="1" presetClass="entr" presetSubtype="0" fill="hold" grpId="0" nodeType="afterEffect">
                                  <p:stCondLst>
                                    <p:cond delay="1000"/>
                                  </p:stCondLst>
                                  <p:childTnLst>
                                    <p:set>
                                      <p:cBhvr>
                                        <p:cTn id="139" dur="1" fill="hold">
                                          <p:stCondLst>
                                            <p:cond delay="0"/>
                                          </p:stCondLst>
                                        </p:cTn>
                                        <p:tgtEl>
                                          <p:spTgt spid="197699"/>
                                        </p:tgtEl>
                                        <p:attrNameLst>
                                          <p:attrName>style.visibility</p:attrName>
                                        </p:attrNameLst>
                                      </p:cBhvr>
                                      <p:to>
                                        <p:strVal val="visible"/>
                                      </p:to>
                                    </p:set>
                                  </p:childTnLst>
                                </p:cTn>
                              </p:par>
                            </p:childTnLst>
                          </p:cTn>
                        </p:par>
                        <p:par>
                          <p:cTn id="140" fill="hold" nodeType="afterGroup">
                            <p:stCondLst>
                              <p:cond delay="3900"/>
                            </p:stCondLst>
                            <p:childTnLst>
                              <p:par>
                                <p:cTn id="141" presetID="1" presetClass="entr" presetSubtype="0" fill="hold" nodeType="afterEffect">
                                  <p:stCondLst>
                                    <p:cond delay="300"/>
                                  </p:stCondLst>
                                  <p:childTnLst>
                                    <p:set>
                                      <p:cBhvr>
                                        <p:cTn id="142" dur="1" fill="hold">
                                          <p:stCondLst>
                                            <p:cond delay="0"/>
                                          </p:stCondLst>
                                        </p:cTn>
                                        <p:tgtEl>
                                          <p:spTgt spid="197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animBg="1"/>
      <p:bldP spid="197643" grpId="0" animBg="1"/>
      <p:bldP spid="197644" grpId="0" animBg="1"/>
      <p:bldP spid="197645" grpId="0" animBg="1"/>
      <p:bldP spid="197646" grpId="0" animBg="1"/>
      <p:bldP spid="197647" grpId="0" animBg="1"/>
      <p:bldP spid="197648" grpId="0" animBg="1"/>
      <p:bldP spid="197649" grpId="0" animBg="1"/>
      <p:bldP spid="197650" grpId="0" animBg="1"/>
      <p:bldP spid="197651" grpId="0" animBg="1"/>
      <p:bldP spid="197652" grpId="0" animBg="1"/>
      <p:bldP spid="197653" grpId="0" animBg="1"/>
      <p:bldP spid="197654" grpId="0" animBg="1"/>
      <p:bldP spid="197655" grpId="0" animBg="1"/>
      <p:bldP spid="197656" grpId="0" animBg="1"/>
      <p:bldP spid="197657" grpId="0" animBg="1"/>
      <p:bldP spid="197658" grpId="0" animBg="1"/>
      <p:bldP spid="197659" grpId="0" animBg="1"/>
      <p:bldP spid="197660" grpId="0" animBg="1"/>
      <p:bldP spid="197661" grpId="0" animBg="1"/>
      <p:bldP spid="197662" grpId="0" animBg="1"/>
      <p:bldP spid="197663" grpId="0" animBg="1"/>
      <p:bldP spid="197664" grpId="0" animBg="1"/>
      <p:bldP spid="197665" grpId="0" animBg="1"/>
      <p:bldP spid="197666" grpId="0" animBg="1"/>
      <p:bldP spid="197667" grpId="0" animBg="1"/>
      <p:bldP spid="197668" grpId="0" animBg="1"/>
      <p:bldP spid="197669" grpId="0" animBg="1"/>
      <p:bldP spid="197670" grpId="0" animBg="1"/>
      <p:bldP spid="197671" grpId="0" animBg="1"/>
      <p:bldP spid="197672" grpId="0" animBg="1"/>
      <p:bldP spid="197673" grpId="0" animBg="1"/>
      <p:bldP spid="197674" grpId="0" animBg="1"/>
      <p:bldP spid="197675" grpId="0" animBg="1"/>
      <p:bldP spid="197676" grpId="0" animBg="1"/>
      <p:bldP spid="197677" grpId="0" animBg="1"/>
      <p:bldP spid="197678" grpId="0" animBg="1"/>
      <p:bldP spid="197679" grpId="0" animBg="1"/>
      <p:bldP spid="197696" grpId="0" animBg="1"/>
      <p:bldP spid="197697" grpId="0" animBg="1"/>
      <p:bldP spid="197698" grpId="0" animBg="1"/>
      <p:bldP spid="19769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619250" y="4003675"/>
            <a:ext cx="10525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Voltage In</a:t>
            </a:r>
          </a:p>
        </p:txBody>
      </p:sp>
      <p:sp>
        <p:nvSpPr>
          <p:cNvPr id="63491" name="Line 5"/>
          <p:cNvSpPr>
            <a:spLocks noChangeShapeType="1"/>
          </p:cNvSpPr>
          <p:nvPr/>
        </p:nvSpPr>
        <p:spPr bwMode="auto">
          <a:xfrm>
            <a:off x="2232025" y="3249613"/>
            <a:ext cx="4556125" cy="952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02" name="Rectangle 6"/>
          <p:cNvSpPr>
            <a:spLocks noChangeArrowheads="1"/>
          </p:cNvSpPr>
          <p:nvPr/>
        </p:nvSpPr>
        <p:spPr bwMode="auto">
          <a:xfrm>
            <a:off x="1550988" y="4802188"/>
            <a:ext cx="1266825" cy="558800"/>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defRPr/>
            </a:pPr>
            <a:r>
              <a:rPr lang="en-US" altLang="en-US" sz="1500">
                <a:solidFill>
                  <a:srgbClr val="000000"/>
                </a:solidFill>
                <a:effectLst>
                  <a:outerShdw blurRad="38100" dist="38100" dir="2700000" algn="tl">
                    <a:srgbClr val="C0C0C0"/>
                  </a:outerShdw>
                </a:effectLst>
                <a:latin typeface="Frutiger 45 Light" pitchFamily="34" charset="0"/>
              </a:rPr>
              <a:t>PMT</a:t>
            </a:r>
            <a:br>
              <a:rPr lang="en-US" altLang="en-US" sz="1500">
                <a:solidFill>
                  <a:srgbClr val="000000"/>
                </a:solidFill>
                <a:effectLst>
                  <a:outerShdw blurRad="38100" dist="38100" dir="2700000" algn="tl">
                    <a:srgbClr val="C0C0C0"/>
                  </a:outerShdw>
                </a:effectLst>
                <a:latin typeface="Frutiger 45 Light" pitchFamily="34" charset="0"/>
              </a:rPr>
            </a:br>
            <a:r>
              <a:rPr lang="en-US" altLang="en-US" sz="1500">
                <a:solidFill>
                  <a:srgbClr val="000000"/>
                </a:solidFill>
                <a:effectLst>
                  <a:outerShdw blurRad="38100" dist="38100" dir="2700000" algn="tl">
                    <a:srgbClr val="C0C0C0"/>
                  </a:outerShdw>
                </a:effectLst>
                <a:latin typeface="Frutiger 45 Light" pitchFamily="34" charset="0"/>
              </a:rPr>
              <a:t>Power Supply</a:t>
            </a:r>
          </a:p>
        </p:txBody>
      </p:sp>
      <p:sp>
        <p:nvSpPr>
          <p:cNvPr id="63493" name="Rectangle 7"/>
          <p:cNvSpPr>
            <a:spLocks noChangeArrowheads="1"/>
          </p:cNvSpPr>
          <p:nvPr/>
        </p:nvSpPr>
        <p:spPr bwMode="auto">
          <a:xfrm>
            <a:off x="1335088" y="5489575"/>
            <a:ext cx="16732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Levels 0–1000 Volts</a:t>
            </a:r>
          </a:p>
        </p:txBody>
      </p:sp>
      <p:sp>
        <p:nvSpPr>
          <p:cNvPr id="63494" name="Rectangle 8"/>
          <p:cNvSpPr>
            <a:spLocks noChangeArrowheads="1"/>
          </p:cNvSpPr>
          <p:nvPr/>
        </p:nvSpPr>
        <p:spPr bwMode="auto">
          <a:xfrm>
            <a:off x="1965325" y="2846388"/>
            <a:ext cx="355600" cy="531812"/>
          </a:xfrm>
          <a:prstGeom prst="rect">
            <a:avLst/>
          </a:prstGeom>
          <a:gradFill rotWithShape="0">
            <a:gsLst>
              <a:gs pos="0">
                <a:srgbClr val="A3C2FF"/>
              </a:gs>
              <a:gs pos="50000">
                <a:srgbClr val="FFFFFF"/>
              </a:gs>
              <a:gs pos="100000">
                <a:srgbClr val="A3C2FF"/>
              </a:gs>
            </a:gsLst>
            <a:lin ang="0" scaled="1"/>
          </a:gradFill>
          <a:ln w="12700">
            <a:solidFill>
              <a:srgbClr val="A3C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63495" name="Arc 9"/>
          <p:cNvSpPr>
            <a:spLocks/>
          </p:cNvSpPr>
          <p:nvPr/>
        </p:nvSpPr>
        <p:spPr bwMode="auto">
          <a:xfrm>
            <a:off x="1966913" y="2697163"/>
            <a:ext cx="355600" cy="193675"/>
          </a:xfrm>
          <a:custGeom>
            <a:avLst/>
            <a:gdLst>
              <a:gd name="T0" fmla="*/ 0 w 43199"/>
              <a:gd name="T1" fmla="*/ 1241593972 h 21600"/>
              <a:gd name="T2" fmla="*/ 1632728761 w 43199"/>
              <a:gd name="T3" fmla="*/ 1251851251 h 21600"/>
              <a:gd name="T4" fmla="*/ 816345674 w 43199"/>
              <a:gd name="T5" fmla="*/ 1251851251 h 21600"/>
              <a:gd name="T6" fmla="*/ 0 60000 65536"/>
              <a:gd name="T7" fmla="*/ 0 60000 65536"/>
              <a:gd name="T8" fmla="*/ 0 60000 65536"/>
            </a:gdLst>
            <a:ahLst/>
            <a:cxnLst>
              <a:cxn ang="T6">
                <a:pos x="T0" y="T1"/>
              </a:cxn>
              <a:cxn ang="T7">
                <a:pos x="T2" y="T3"/>
              </a:cxn>
              <a:cxn ang="T8">
                <a:pos x="T4" y="T5"/>
              </a:cxn>
            </a:cxnLst>
            <a:rect l="0" t="0" r="r" b="b"/>
            <a:pathLst>
              <a:path w="43199" h="21600" fill="none" extrusionOk="0">
                <a:moveTo>
                  <a:pt x="-1" y="21422"/>
                </a:moveTo>
                <a:cubicBezTo>
                  <a:pt x="96" y="9563"/>
                  <a:pt x="9738" y="-1"/>
                  <a:pt x="21599" y="0"/>
                </a:cubicBezTo>
                <a:cubicBezTo>
                  <a:pt x="33528" y="0"/>
                  <a:pt x="43199" y="9670"/>
                  <a:pt x="43199" y="21600"/>
                </a:cubicBezTo>
              </a:path>
              <a:path w="43199" h="21600" stroke="0" extrusionOk="0">
                <a:moveTo>
                  <a:pt x="-1" y="21422"/>
                </a:moveTo>
                <a:cubicBezTo>
                  <a:pt x="96" y="9563"/>
                  <a:pt x="9738" y="-1"/>
                  <a:pt x="21599" y="0"/>
                </a:cubicBezTo>
                <a:cubicBezTo>
                  <a:pt x="33528" y="0"/>
                  <a:pt x="43199" y="9670"/>
                  <a:pt x="43199" y="21600"/>
                </a:cubicBezTo>
                <a:lnTo>
                  <a:pt x="21599" y="21600"/>
                </a:lnTo>
                <a:lnTo>
                  <a:pt x="-1" y="21422"/>
                </a:lnTo>
                <a:close/>
              </a:path>
            </a:pathLst>
          </a:custGeom>
          <a:gradFill rotWithShape="0">
            <a:gsLst>
              <a:gs pos="0">
                <a:srgbClr val="A3C2FF"/>
              </a:gs>
              <a:gs pos="50000">
                <a:srgbClr val="FFFFFF"/>
              </a:gs>
              <a:gs pos="100000">
                <a:srgbClr val="A3C2FF"/>
              </a:gs>
            </a:gsLst>
            <a:lin ang="0" scaled="1"/>
          </a:gradFill>
          <a:ln w="12700" cap="rnd">
            <a:solidFill>
              <a:srgbClr val="A3C2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Rectangle 10"/>
          <p:cNvSpPr>
            <a:spLocks noChangeArrowheads="1"/>
          </p:cNvSpPr>
          <p:nvPr/>
        </p:nvSpPr>
        <p:spPr bwMode="auto">
          <a:xfrm>
            <a:off x="1938338" y="3373438"/>
            <a:ext cx="407987" cy="157162"/>
          </a:xfrm>
          <a:prstGeom prst="rect">
            <a:avLst/>
          </a:prstGeom>
          <a:gradFill rotWithShape="0">
            <a:gsLst>
              <a:gs pos="0">
                <a:srgbClr val="0000FF"/>
              </a:gs>
              <a:gs pos="50000">
                <a:srgbClr val="7F7FFF"/>
              </a:gs>
              <a:gs pos="100000">
                <a:srgbClr val="0000FF"/>
              </a:gs>
            </a:gsLst>
            <a:lin ang="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63497" name="Rectangle 11"/>
          <p:cNvSpPr>
            <a:spLocks noChangeArrowheads="1"/>
          </p:cNvSpPr>
          <p:nvPr/>
        </p:nvSpPr>
        <p:spPr bwMode="auto">
          <a:xfrm>
            <a:off x="1085850" y="3211513"/>
            <a:ext cx="86201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Photon</a:t>
            </a:r>
            <a:br>
              <a:rPr kumimoji="0" lang="en-US" altLang="en-US" sz="1500">
                <a:solidFill>
                  <a:srgbClr val="000000"/>
                </a:solidFill>
                <a:latin typeface="Frutiger 45 Light" pitchFamily="34" charset="0"/>
              </a:rPr>
            </a:br>
            <a:r>
              <a:rPr kumimoji="0" lang="en-US" altLang="en-US" sz="1500">
                <a:solidFill>
                  <a:srgbClr val="000000"/>
                </a:solidFill>
                <a:latin typeface="Frutiger 45 Light" pitchFamily="34" charset="0"/>
              </a:rPr>
              <a:t>In</a:t>
            </a:r>
          </a:p>
        </p:txBody>
      </p:sp>
      <p:sp>
        <p:nvSpPr>
          <p:cNvPr id="63498" name="Rectangle 12"/>
          <p:cNvSpPr>
            <a:spLocks noChangeArrowheads="1"/>
          </p:cNvSpPr>
          <p:nvPr/>
        </p:nvSpPr>
        <p:spPr bwMode="auto">
          <a:xfrm>
            <a:off x="2330450" y="2932113"/>
            <a:ext cx="71913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Signal</a:t>
            </a:r>
          </a:p>
          <a:p>
            <a:pPr algn="ctr">
              <a:spcBef>
                <a:spcPct val="0"/>
              </a:spcBef>
              <a:buClrTx/>
              <a:buFontTx/>
              <a:buNone/>
            </a:pPr>
            <a:r>
              <a:rPr kumimoji="0" lang="en-US" altLang="en-US" sz="1500">
                <a:solidFill>
                  <a:srgbClr val="000000"/>
                </a:solidFill>
                <a:latin typeface="Frutiger 45 Light" pitchFamily="34" charset="0"/>
              </a:rPr>
              <a:t> Out</a:t>
            </a:r>
          </a:p>
        </p:txBody>
      </p:sp>
      <p:sp>
        <p:nvSpPr>
          <p:cNvPr id="63499" name="Freeform 13"/>
          <p:cNvSpPr>
            <a:spLocks/>
          </p:cNvSpPr>
          <p:nvPr/>
        </p:nvSpPr>
        <p:spPr bwMode="auto">
          <a:xfrm>
            <a:off x="1581150" y="2825750"/>
            <a:ext cx="477838" cy="458788"/>
          </a:xfrm>
          <a:custGeom>
            <a:avLst/>
            <a:gdLst>
              <a:gd name="T0" fmla="*/ 0 w 353"/>
              <a:gd name="T1" fmla="*/ 0 h 289"/>
              <a:gd name="T2" fmla="*/ 2147483647 w 353"/>
              <a:gd name="T3" fmla="*/ 2147483647 h 289"/>
              <a:gd name="T4" fmla="*/ 2147483647 w 353"/>
              <a:gd name="T5" fmla="*/ 2147483647 h 289"/>
              <a:gd name="T6" fmla="*/ 2147483647 w 353"/>
              <a:gd name="T7" fmla="*/ 2147483647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3" h="289">
                <a:moveTo>
                  <a:pt x="0" y="0"/>
                </a:moveTo>
                <a:lnTo>
                  <a:pt x="128" y="128"/>
                </a:lnTo>
                <a:lnTo>
                  <a:pt x="128" y="64"/>
                </a:lnTo>
                <a:lnTo>
                  <a:pt x="352" y="288"/>
                </a:lnTo>
              </a:path>
            </a:pathLst>
          </a:custGeom>
          <a:noFill/>
          <a:ln w="254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00" name="Group 14"/>
          <p:cNvGrpSpPr>
            <a:grpSpLocks/>
          </p:cNvGrpSpPr>
          <p:nvPr/>
        </p:nvGrpSpPr>
        <p:grpSpPr bwMode="auto">
          <a:xfrm>
            <a:off x="1212850" y="2441575"/>
            <a:ext cx="411163" cy="552450"/>
            <a:chOff x="730" y="1294"/>
            <a:chExt cx="303" cy="348"/>
          </a:xfrm>
        </p:grpSpPr>
        <p:sp>
          <p:nvSpPr>
            <p:cNvPr id="63539" name="Line 15"/>
            <p:cNvSpPr>
              <a:spLocks noChangeShapeType="1"/>
            </p:cNvSpPr>
            <p:nvPr/>
          </p:nvSpPr>
          <p:spPr bwMode="auto">
            <a:xfrm>
              <a:off x="777" y="1294"/>
              <a:ext cx="69" cy="2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0" name="Line 16"/>
            <p:cNvSpPr>
              <a:spLocks noChangeShapeType="1"/>
            </p:cNvSpPr>
            <p:nvPr/>
          </p:nvSpPr>
          <p:spPr bwMode="auto">
            <a:xfrm flipH="1">
              <a:off x="901" y="1332"/>
              <a:ext cx="132" cy="2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1" name="Line 17"/>
            <p:cNvSpPr>
              <a:spLocks noChangeShapeType="1"/>
            </p:cNvSpPr>
            <p:nvPr/>
          </p:nvSpPr>
          <p:spPr bwMode="auto">
            <a:xfrm>
              <a:off x="730" y="1493"/>
              <a:ext cx="1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2" name="Line 18"/>
            <p:cNvSpPr>
              <a:spLocks noChangeShapeType="1"/>
            </p:cNvSpPr>
            <p:nvPr/>
          </p:nvSpPr>
          <p:spPr bwMode="auto">
            <a:xfrm flipV="1">
              <a:off x="777" y="1521"/>
              <a:ext cx="97" cy="1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3" name="Oval 19"/>
            <p:cNvSpPr>
              <a:spLocks noChangeArrowheads="1"/>
            </p:cNvSpPr>
            <p:nvPr/>
          </p:nvSpPr>
          <p:spPr bwMode="auto">
            <a:xfrm>
              <a:off x="781" y="1404"/>
              <a:ext cx="238" cy="238"/>
            </a:xfrm>
            <a:prstGeom prst="ellipse">
              <a:avLst/>
            </a:prstGeom>
            <a:solidFill>
              <a:srgbClr val="91919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grpSp>
      <p:sp>
        <p:nvSpPr>
          <p:cNvPr id="63501" name="Rectangle 20"/>
          <p:cNvSpPr>
            <a:spLocks noChangeArrowheads="1"/>
          </p:cNvSpPr>
          <p:nvPr/>
        </p:nvSpPr>
        <p:spPr bwMode="auto">
          <a:xfrm>
            <a:off x="2106613" y="3060700"/>
            <a:ext cx="65087" cy="317500"/>
          </a:xfrm>
          <a:prstGeom prst="rect">
            <a:avLst/>
          </a:prstGeom>
          <a:gradFill rotWithShape="0">
            <a:gsLst>
              <a:gs pos="0">
                <a:srgbClr val="FF000F"/>
              </a:gs>
              <a:gs pos="50000">
                <a:srgbClr val="FF333F"/>
              </a:gs>
              <a:gs pos="100000">
                <a:srgbClr val="FF000F"/>
              </a:gs>
            </a:gsLst>
            <a:lin ang="0" scaled="1"/>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208917" name="Rectangle 21"/>
          <p:cNvSpPr>
            <a:spLocks noChangeArrowheads="1"/>
          </p:cNvSpPr>
          <p:nvPr/>
        </p:nvSpPr>
        <p:spPr bwMode="auto">
          <a:xfrm>
            <a:off x="6889750" y="3008313"/>
            <a:ext cx="12398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ltLang="en-US" sz="1500">
                <a:solidFill>
                  <a:srgbClr val="000000"/>
                </a:solidFill>
                <a:effectLst>
                  <a:outerShdw blurRad="38100" dist="38100" dir="2700000" algn="tl">
                    <a:srgbClr val="C0C0C0"/>
                  </a:outerShdw>
                </a:effectLst>
                <a:latin typeface="Frutiger 45 Light" pitchFamily="34" charset="0"/>
              </a:rPr>
              <a:t>Digital data to memory</a:t>
            </a:r>
            <a:endParaRPr lang="en-US" altLang="en-US" sz="1500">
              <a:solidFill>
                <a:srgbClr val="000000"/>
              </a:solidFill>
              <a:latin typeface="Frutiger 45 Light" pitchFamily="34" charset="0"/>
            </a:endParaRPr>
          </a:p>
        </p:txBody>
      </p:sp>
      <p:sp>
        <p:nvSpPr>
          <p:cNvPr id="63503" name="Line 22"/>
          <p:cNvSpPr>
            <a:spLocks noChangeShapeType="1"/>
          </p:cNvSpPr>
          <p:nvPr/>
        </p:nvSpPr>
        <p:spPr bwMode="auto">
          <a:xfrm flipV="1">
            <a:off x="2170113" y="3597275"/>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Line 23"/>
          <p:cNvSpPr>
            <a:spLocks noChangeShapeType="1"/>
          </p:cNvSpPr>
          <p:nvPr/>
        </p:nvSpPr>
        <p:spPr bwMode="auto">
          <a:xfrm flipV="1">
            <a:off x="2155825" y="4359275"/>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Line 24"/>
          <p:cNvSpPr>
            <a:spLocks noChangeShapeType="1"/>
          </p:cNvSpPr>
          <p:nvPr/>
        </p:nvSpPr>
        <p:spPr bwMode="auto">
          <a:xfrm>
            <a:off x="3200400" y="2663825"/>
            <a:ext cx="0" cy="1185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21" name="Text Box 25"/>
          <p:cNvSpPr txBox="1">
            <a:spLocks noChangeArrowheads="1"/>
          </p:cNvSpPr>
          <p:nvPr/>
        </p:nvSpPr>
        <p:spPr bwMode="auto">
          <a:xfrm>
            <a:off x="3824288" y="2571750"/>
            <a:ext cx="1589087" cy="554038"/>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1500">
                <a:solidFill>
                  <a:srgbClr val="000000"/>
                </a:solidFill>
                <a:effectLst>
                  <a:outerShdw blurRad="38100" dist="38100" dir="2700000" algn="tl">
                    <a:srgbClr val="C0C0C0"/>
                  </a:outerShdw>
                </a:effectLst>
                <a:latin typeface="Frutiger 45 Light" pitchFamily="34" charset="0"/>
              </a:rPr>
              <a:t>Analog to Digital</a:t>
            </a:r>
          </a:p>
          <a:p>
            <a:pPr algn="ctr">
              <a:defRPr/>
            </a:pPr>
            <a:r>
              <a:rPr lang="en-US" altLang="en-US" sz="1500">
                <a:solidFill>
                  <a:srgbClr val="000000"/>
                </a:solidFill>
                <a:effectLst>
                  <a:outerShdw blurRad="38100" dist="38100" dir="2700000" algn="tl">
                    <a:srgbClr val="C0C0C0"/>
                  </a:outerShdw>
                </a:effectLst>
                <a:latin typeface="Frutiger 45 Light" pitchFamily="34" charset="0"/>
              </a:rPr>
              <a:t> Conversion</a:t>
            </a:r>
            <a:endParaRPr lang="en-US" altLang="en-US" sz="1500">
              <a:solidFill>
                <a:srgbClr val="000000"/>
              </a:solidFill>
              <a:latin typeface="Frutiger 45 Light" pitchFamily="34" charset="0"/>
            </a:endParaRPr>
          </a:p>
        </p:txBody>
      </p:sp>
      <p:sp>
        <p:nvSpPr>
          <p:cNvPr id="63507" name="Line 26"/>
          <p:cNvSpPr>
            <a:spLocks noChangeShapeType="1"/>
          </p:cNvSpPr>
          <p:nvPr/>
        </p:nvSpPr>
        <p:spPr bwMode="auto">
          <a:xfrm>
            <a:off x="6167438" y="2597150"/>
            <a:ext cx="0" cy="1185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AutoShape 27"/>
          <p:cNvSpPr>
            <a:spLocks noChangeArrowheads="1"/>
          </p:cNvSpPr>
          <p:nvPr/>
        </p:nvSpPr>
        <p:spPr bwMode="auto">
          <a:xfrm>
            <a:off x="6850063" y="2724150"/>
            <a:ext cx="1450975" cy="1163638"/>
          </a:xfrm>
          <a:prstGeom prst="homePlate">
            <a:avLst>
              <a:gd name="adj" fmla="val 35070"/>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grpSp>
        <p:nvGrpSpPr>
          <p:cNvPr id="63509" name="Group 28"/>
          <p:cNvGrpSpPr>
            <a:grpSpLocks/>
          </p:cNvGrpSpPr>
          <p:nvPr/>
        </p:nvGrpSpPr>
        <p:grpSpPr bwMode="auto">
          <a:xfrm>
            <a:off x="4913313" y="3429000"/>
            <a:ext cx="965200" cy="892175"/>
            <a:chOff x="2443" y="2132"/>
            <a:chExt cx="710" cy="562"/>
          </a:xfrm>
        </p:grpSpPr>
        <p:sp>
          <p:nvSpPr>
            <p:cNvPr id="63528" name="Freeform 29"/>
            <p:cNvSpPr>
              <a:spLocks/>
            </p:cNvSpPr>
            <p:nvPr/>
          </p:nvSpPr>
          <p:spPr bwMode="auto">
            <a:xfrm>
              <a:off x="2455" y="2142"/>
              <a:ext cx="643" cy="552"/>
            </a:xfrm>
            <a:custGeom>
              <a:avLst/>
              <a:gdLst>
                <a:gd name="T0" fmla="*/ 0 w 1274"/>
                <a:gd name="T1" fmla="*/ 12 h 1426"/>
                <a:gd name="T2" fmla="*/ 2 w 1274"/>
                <a:gd name="T3" fmla="*/ 12 h 1426"/>
                <a:gd name="T4" fmla="*/ 3 w 1274"/>
                <a:gd name="T5" fmla="*/ 12 h 1426"/>
                <a:gd name="T6" fmla="*/ 4 w 1274"/>
                <a:gd name="T7" fmla="*/ 12 h 1426"/>
                <a:gd name="T8" fmla="*/ 5 w 1274"/>
                <a:gd name="T9" fmla="*/ 12 h 1426"/>
                <a:gd name="T10" fmla="*/ 5 w 1274"/>
                <a:gd name="T11" fmla="*/ 12 h 1426"/>
                <a:gd name="T12" fmla="*/ 6 w 1274"/>
                <a:gd name="T13" fmla="*/ 12 h 1426"/>
                <a:gd name="T14" fmla="*/ 7 w 1274"/>
                <a:gd name="T15" fmla="*/ 12 h 1426"/>
                <a:gd name="T16" fmla="*/ 8 w 1274"/>
                <a:gd name="T17" fmla="*/ 11 h 1426"/>
                <a:gd name="T18" fmla="*/ 9 w 1274"/>
                <a:gd name="T19" fmla="*/ 11 h 1426"/>
                <a:gd name="T20" fmla="*/ 10 w 1274"/>
                <a:gd name="T21" fmla="*/ 10 h 1426"/>
                <a:gd name="T22" fmla="*/ 11 w 1274"/>
                <a:gd name="T23" fmla="*/ 9 h 1426"/>
                <a:gd name="T24" fmla="*/ 12 w 1274"/>
                <a:gd name="T25" fmla="*/ 9 h 1426"/>
                <a:gd name="T26" fmla="*/ 13 w 1274"/>
                <a:gd name="T27" fmla="*/ 7 h 1426"/>
                <a:gd name="T28" fmla="*/ 13 w 1274"/>
                <a:gd name="T29" fmla="*/ 7 h 1426"/>
                <a:gd name="T30" fmla="*/ 14 w 1274"/>
                <a:gd name="T31" fmla="*/ 5 h 1426"/>
                <a:gd name="T32" fmla="*/ 15 w 1274"/>
                <a:gd name="T33" fmla="*/ 5 h 1426"/>
                <a:gd name="T34" fmla="*/ 16 w 1274"/>
                <a:gd name="T35" fmla="*/ 3 h 1426"/>
                <a:gd name="T36" fmla="*/ 17 w 1274"/>
                <a:gd name="T37" fmla="*/ 2 h 1426"/>
                <a:gd name="T38" fmla="*/ 18 w 1274"/>
                <a:gd name="T39" fmla="*/ 1 h 1426"/>
                <a:gd name="T40" fmla="*/ 19 w 1274"/>
                <a:gd name="T41" fmla="*/ 1 h 1426"/>
                <a:gd name="T42" fmla="*/ 19 w 1274"/>
                <a:gd name="T43" fmla="*/ 0 h 1426"/>
                <a:gd name="T44" fmla="*/ 20 w 1274"/>
                <a:gd name="T45" fmla="*/ 0 h 1426"/>
                <a:gd name="T46" fmla="*/ 21 w 1274"/>
                <a:gd name="T47" fmla="*/ 0 h 1426"/>
                <a:gd name="T48" fmla="*/ 22 w 1274"/>
                <a:gd name="T49" fmla="*/ 0 h 1426"/>
                <a:gd name="T50" fmla="*/ 23 w 1274"/>
                <a:gd name="T51" fmla="*/ 0 h 1426"/>
                <a:gd name="T52" fmla="*/ 23 w 1274"/>
                <a:gd name="T53" fmla="*/ 0 h 1426"/>
                <a:gd name="T54" fmla="*/ 24 w 1274"/>
                <a:gd name="T55" fmla="*/ 0 h 1426"/>
                <a:gd name="T56" fmla="*/ 24 w 1274"/>
                <a:gd name="T57" fmla="*/ 1 h 1426"/>
                <a:gd name="T58" fmla="*/ 25 w 1274"/>
                <a:gd name="T59" fmla="*/ 1 h 1426"/>
                <a:gd name="T60" fmla="*/ 25 w 1274"/>
                <a:gd name="T61" fmla="*/ 2 h 1426"/>
                <a:gd name="T62" fmla="*/ 26 w 1274"/>
                <a:gd name="T63" fmla="*/ 3 h 1426"/>
                <a:gd name="T64" fmla="*/ 28 w 1274"/>
                <a:gd name="T65" fmla="*/ 5 h 1426"/>
                <a:gd name="T66" fmla="*/ 29 w 1274"/>
                <a:gd name="T67" fmla="*/ 6 h 1426"/>
                <a:gd name="T68" fmla="*/ 29 w 1274"/>
                <a:gd name="T69" fmla="*/ 7 h 1426"/>
                <a:gd name="T70" fmla="*/ 30 w 1274"/>
                <a:gd name="T71" fmla="*/ 7 h 1426"/>
                <a:gd name="T72" fmla="*/ 31 w 1274"/>
                <a:gd name="T73" fmla="*/ 8 h 1426"/>
                <a:gd name="T74" fmla="*/ 31 w 1274"/>
                <a:gd name="T75" fmla="*/ 9 h 1426"/>
                <a:gd name="T76" fmla="*/ 32 w 1274"/>
                <a:gd name="T77" fmla="*/ 10 h 1426"/>
                <a:gd name="T78" fmla="*/ 33 w 1274"/>
                <a:gd name="T79" fmla="*/ 10 h 1426"/>
                <a:gd name="T80" fmla="*/ 34 w 1274"/>
                <a:gd name="T81" fmla="*/ 11 h 1426"/>
                <a:gd name="T82" fmla="*/ 35 w 1274"/>
                <a:gd name="T83" fmla="*/ 11 h 1426"/>
                <a:gd name="T84" fmla="*/ 36 w 1274"/>
                <a:gd name="T85" fmla="*/ 12 h 1426"/>
                <a:gd name="T86" fmla="*/ 37 w 1274"/>
                <a:gd name="T87" fmla="*/ 12 h 1426"/>
                <a:gd name="T88" fmla="*/ 37 w 1274"/>
                <a:gd name="T89" fmla="*/ 12 h 1426"/>
                <a:gd name="T90" fmla="*/ 38 w 1274"/>
                <a:gd name="T91" fmla="*/ 12 h 1426"/>
                <a:gd name="T92" fmla="*/ 39 w 1274"/>
                <a:gd name="T93" fmla="*/ 12 h 1426"/>
                <a:gd name="T94" fmla="*/ 40 w 1274"/>
                <a:gd name="T95" fmla="*/ 12 h 1426"/>
                <a:gd name="T96" fmla="*/ 41 w 1274"/>
                <a:gd name="T97" fmla="*/ 12 h 1426"/>
                <a:gd name="T98" fmla="*/ 42 w 1274"/>
                <a:gd name="T99" fmla="*/ 1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29" name="Group 30"/>
            <p:cNvGrpSpPr>
              <a:grpSpLocks/>
            </p:cNvGrpSpPr>
            <p:nvPr/>
          </p:nvGrpSpPr>
          <p:grpSpPr bwMode="auto">
            <a:xfrm>
              <a:off x="2443" y="2132"/>
              <a:ext cx="710" cy="553"/>
              <a:chOff x="1321" y="1493"/>
              <a:chExt cx="4241" cy="329"/>
            </a:xfrm>
          </p:grpSpPr>
          <p:sp>
            <p:nvSpPr>
              <p:cNvPr id="63530" name="Line 31"/>
              <p:cNvSpPr>
                <a:spLocks noChangeShapeType="1"/>
              </p:cNvSpPr>
              <p:nvPr/>
            </p:nvSpPr>
            <p:spPr bwMode="auto">
              <a:xfrm>
                <a:off x="1321" y="1822"/>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1" name="Line 32"/>
              <p:cNvSpPr>
                <a:spLocks noChangeShapeType="1"/>
              </p:cNvSpPr>
              <p:nvPr/>
            </p:nvSpPr>
            <p:spPr bwMode="auto">
              <a:xfrm>
                <a:off x="1321" y="1781"/>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2" name="Line 33"/>
              <p:cNvSpPr>
                <a:spLocks noChangeShapeType="1"/>
              </p:cNvSpPr>
              <p:nvPr/>
            </p:nvSpPr>
            <p:spPr bwMode="auto">
              <a:xfrm>
                <a:off x="1321" y="1740"/>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3" name="Line 34"/>
              <p:cNvSpPr>
                <a:spLocks noChangeShapeType="1"/>
              </p:cNvSpPr>
              <p:nvPr/>
            </p:nvSpPr>
            <p:spPr bwMode="auto">
              <a:xfrm>
                <a:off x="1321" y="1699"/>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4" name="Line 35"/>
              <p:cNvSpPr>
                <a:spLocks noChangeShapeType="1"/>
              </p:cNvSpPr>
              <p:nvPr/>
            </p:nvSpPr>
            <p:spPr bwMode="auto">
              <a:xfrm>
                <a:off x="1321" y="1658"/>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5" name="Line 36"/>
              <p:cNvSpPr>
                <a:spLocks noChangeShapeType="1"/>
              </p:cNvSpPr>
              <p:nvPr/>
            </p:nvSpPr>
            <p:spPr bwMode="auto">
              <a:xfrm>
                <a:off x="1321" y="1617"/>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6" name="Line 37"/>
              <p:cNvSpPr>
                <a:spLocks noChangeShapeType="1"/>
              </p:cNvSpPr>
              <p:nvPr/>
            </p:nvSpPr>
            <p:spPr bwMode="auto">
              <a:xfrm>
                <a:off x="1321" y="1575"/>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7" name="Line 38"/>
              <p:cNvSpPr>
                <a:spLocks noChangeShapeType="1"/>
              </p:cNvSpPr>
              <p:nvPr/>
            </p:nvSpPr>
            <p:spPr bwMode="auto">
              <a:xfrm>
                <a:off x="1321" y="1534"/>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8" name="Line 39"/>
              <p:cNvSpPr>
                <a:spLocks noChangeShapeType="1"/>
              </p:cNvSpPr>
              <p:nvPr/>
            </p:nvSpPr>
            <p:spPr bwMode="auto">
              <a:xfrm>
                <a:off x="1321" y="1493"/>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3510" name="Group 40"/>
          <p:cNvGrpSpPr>
            <a:grpSpLocks/>
          </p:cNvGrpSpPr>
          <p:nvPr/>
        </p:nvGrpSpPr>
        <p:grpSpPr bwMode="auto">
          <a:xfrm>
            <a:off x="3505200" y="3429000"/>
            <a:ext cx="917575" cy="963613"/>
            <a:chOff x="5143" y="2533"/>
            <a:chExt cx="643" cy="672"/>
          </a:xfrm>
        </p:grpSpPr>
        <p:sp>
          <p:nvSpPr>
            <p:cNvPr id="63516" name="Freeform 41"/>
            <p:cNvSpPr>
              <a:spLocks/>
            </p:cNvSpPr>
            <p:nvPr/>
          </p:nvSpPr>
          <p:spPr bwMode="auto">
            <a:xfrm>
              <a:off x="5143" y="2611"/>
              <a:ext cx="643" cy="552"/>
            </a:xfrm>
            <a:custGeom>
              <a:avLst/>
              <a:gdLst>
                <a:gd name="T0" fmla="*/ 0 w 1274"/>
                <a:gd name="T1" fmla="*/ 12 h 1426"/>
                <a:gd name="T2" fmla="*/ 2 w 1274"/>
                <a:gd name="T3" fmla="*/ 12 h 1426"/>
                <a:gd name="T4" fmla="*/ 3 w 1274"/>
                <a:gd name="T5" fmla="*/ 12 h 1426"/>
                <a:gd name="T6" fmla="*/ 4 w 1274"/>
                <a:gd name="T7" fmla="*/ 12 h 1426"/>
                <a:gd name="T8" fmla="*/ 5 w 1274"/>
                <a:gd name="T9" fmla="*/ 12 h 1426"/>
                <a:gd name="T10" fmla="*/ 5 w 1274"/>
                <a:gd name="T11" fmla="*/ 12 h 1426"/>
                <a:gd name="T12" fmla="*/ 6 w 1274"/>
                <a:gd name="T13" fmla="*/ 12 h 1426"/>
                <a:gd name="T14" fmla="*/ 7 w 1274"/>
                <a:gd name="T15" fmla="*/ 12 h 1426"/>
                <a:gd name="T16" fmla="*/ 8 w 1274"/>
                <a:gd name="T17" fmla="*/ 11 h 1426"/>
                <a:gd name="T18" fmla="*/ 9 w 1274"/>
                <a:gd name="T19" fmla="*/ 11 h 1426"/>
                <a:gd name="T20" fmla="*/ 10 w 1274"/>
                <a:gd name="T21" fmla="*/ 10 h 1426"/>
                <a:gd name="T22" fmla="*/ 11 w 1274"/>
                <a:gd name="T23" fmla="*/ 9 h 1426"/>
                <a:gd name="T24" fmla="*/ 12 w 1274"/>
                <a:gd name="T25" fmla="*/ 9 h 1426"/>
                <a:gd name="T26" fmla="*/ 13 w 1274"/>
                <a:gd name="T27" fmla="*/ 7 h 1426"/>
                <a:gd name="T28" fmla="*/ 13 w 1274"/>
                <a:gd name="T29" fmla="*/ 7 h 1426"/>
                <a:gd name="T30" fmla="*/ 14 w 1274"/>
                <a:gd name="T31" fmla="*/ 5 h 1426"/>
                <a:gd name="T32" fmla="*/ 15 w 1274"/>
                <a:gd name="T33" fmla="*/ 5 h 1426"/>
                <a:gd name="T34" fmla="*/ 16 w 1274"/>
                <a:gd name="T35" fmla="*/ 3 h 1426"/>
                <a:gd name="T36" fmla="*/ 17 w 1274"/>
                <a:gd name="T37" fmla="*/ 2 h 1426"/>
                <a:gd name="T38" fmla="*/ 18 w 1274"/>
                <a:gd name="T39" fmla="*/ 1 h 1426"/>
                <a:gd name="T40" fmla="*/ 19 w 1274"/>
                <a:gd name="T41" fmla="*/ 1 h 1426"/>
                <a:gd name="T42" fmla="*/ 19 w 1274"/>
                <a:gd name="T43" fmla="*/ 0 h 1426"/>
                <a:gd name="T44" fmla="*/ 20 w 1274"/>
                <a:gd name="T45" fmla="*/ 0 h 1426"/>
                <a:gd name="T46" fmla="*/ 21 w 1274"/>
                <a:gd name="T47" fmla="*/ 0 h 1426"/>
                <a:gd name="T48" fmla="*/ 22 w 1274"/>
                <a:gd name="T49" fmla="*/ 0 h 1426"/>
                <a:gd name="T50" fmla="*/ 23 w 1274"/>
                <a:gd name="T51" fmla="*/ 0 h 1426"/>
                <a:gd name="T52" fmla="*/ 23 w 1274"/>
                <a:gd name="T53" fmla="*/ 0 h 1426"/>
                <a:gd name="T54" fmla="*/ 24 w 1274"/>
                <a:gd name="T55" fmla="*/ 0 h 1426"/>
                <a:gd name="T56" fmla="*/ 24 w 1274"/>
                <a:gd name="T57" fmla="*/ 1 h 1426"/>
                <a:gd name="T58" fmla="*/ 25 w 1274"/>
                <a:gd name="T59" fmla="*/ 1 h 1426"/>
                <a:gd name="T60" fmla="*/ 25 w 1274"/>
                <a:gd name="T61" fmla="*/ 2 h 1426"/>
                <a:gd name="T62" fmla="*/ 26 w 1274"/>
                <a:gd name="T63" fmla="*/ 3 h 1426"/>
                <a:gd name="T64" fmla="*/ 28 w 1274"/>
                <a:gd name="T65" fmla="*/ 5 h 1426"/>
                <a:gd name="T66" fmla="*/ 29 w 1274"/>
                <a:gd name="T67" fmla="*/ 6 h 1426"/>
                <a:gd name="T68" fmla="*/ 29 w 1274"/>
                <a:gd name="T69" fmla="*/ 7 h 1426"/>
                <a:gd name="T70" fmla="*/ 30 w 1274"/>
                <a:gd name="T71" fmla="*/ 7 h 1426"/>
                <a:gd name="T72" fmla="*/ 31 w 1274"/>
                <a:gd name="T73" fmla="*/ 8 h 1426"/>
                <a:gd name="T74" fmla="*/ 31 w 1274"/>
                <a:gd name="T75" fmla="*/ 9 h 1426"/>
                <a:gd name="T76" fmla="*/ 32 w 1274"/>
                <a:gd name="T77" fmla="*/ 10 h 1426"/>
                <a:gd name="T78" fmla="*/ 33 w 1274"/>
                <a:gd name="T79" fmla="*/ 10 h 1426"/>
                <a:gd name="T80" fmla="*/ 34 w 1274"/>
                <a:gd name="T81" fmla="*/ 11 h 1426"/>
                <a:gd name="T82" fmla="*/ 35 w 1274"/>
                <a:gd name="T83" fmla="*/ 11 h 1426"/>
                <a:gd name="T84" fmla="*/ 36 w 1274"/>
                <a:gd name="T85" fmla="*/ 12 h 1426"/>
                <a:gd name="T86" fmla="*/ 37 w 1274"/>
                <a:gd name="T87" fmla="*/ 12 h 1426"/>
                <a:gd name="T88" fmla="*/ 37 w 1274"/>
                <a:gd name="T89" fmla="*/ 12 h 1426"/>
                <a:gd name="T90" fmla="*/ 38 w 1274"/>
                <a:gd name="T91" fmla="*/ 12 h 1426"/>
                <a:gd name="T92" fmla="*/ 39 w 1274"/>
                <a:gd name="T93" fmla="*/ 12 h 1426"/>
                <a:gd name="T94" fmla="*/ 40 w 1274"/>
                <a:gd name="T95" fmla="*/ 12 h 1426"/>
                <a:gd name="T96" fmla="*/ 41 w 1274"/>
                <a:gd name="T97" fmla="*/ 12 h 1426"/>
                <a:gd name="T98" fmla="*/ 42 w 1274"/>
                <a:gd name="T99" fmla="*/ 1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17" name="Group 42"/>
            <p:cNvGrpSpPr>
              <a:grpSpLocks/>
            </p:cNvGrpSpPr>
            <p:nvPr/>
          </p:nvGrpSpPr>
          <p:grpSpPr bwMode="auto">
            <a:xfrm>
              <a:off x="5152" y="2533"/>
              <a:ext cx="633" cy="672"/>
              <a:chOff x="5013" y="1360"/>
              <a:chExt cx="452" cy="2688"/>
            </a:xfrm>
          </p:grpSpPr>
          <p:sp>
            <p:nvSpPr>
              <p:cNvPr id="63518" name="Line 43"/>
              <p:cNvSpPr>
                <a:spLocks noChangeShapeType="1"/>
              </p:cNvSpPr>
              <p:nvPr/>
            </p:nvSpPr>
            <p:spPr bwMode="auto">
              <a:xfrm>
                <a:off x="5013"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Line 44"/>
              <p:cNvSpPr>
                <a:spLocks noChangeShapeType="1"/>
              </p:cNvSpPr>
              <p:nvPr/>
            </p:nvSpPr>
            <p:spPr bwMode="auto">
              <a:xfrm>
                <a:off x="5063"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Line 45"/>
              <p:cNvSpPr>
                <a:spLocks noChangeShapeType="1"/>
              </p:cNvSpPr>
              <p:nvPr/>
            </p:nvSpPr>
            <p:spPr bwMode="auto">
              <a:xfrm>
                <a:off x="51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Line 46"/>
              <p:cNvSpPr>
                <a:spLocks noChangeShapeType="1"/>
              </p:cNvSpPr>
              <p:nvPr/>
            </p:nvSpPr>
            <p:spPr bwMode="auto">
              <a:xfrm>
                <a:off x="516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Line 47"/>
              <p:cNvSpPr>
                <a:spLocks noChangeShapeType="1"/>
              </p:cNvSpPr>
              <p:nvPr/>
            </p:nvSpPr>
            <p:spPr bwMode="auto">
              <a:xfrm>
                <a:off x="52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Line 48"/>
              <p:cNvSpPr>
                <a:spLocks noChangeShapeType="1"/>
              </p:cNvSpPr>
              <p:nvPr/>
            </p:nvSpPr>
            <p:spPr bwMode="auto">
              <a:xfrm>
                <a:off x="526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4" name="Line 49"/>
              <p:cNvSpPr>
                <a:spLocks noChangeShapeType="1"/>
              </p:cNvSpPr>
              <p:nvPr/>
            </p:nvSpPr>
            <p:spPr bwMode="auto">
              <a:xfrm>
                <a:off x="53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Line 50"/>
              <p:cNvSpPr>
                <a:spLocks noChangeShapeType="1"/>
              </p:cNvSpPr>
              <p:nvPr/>
            </p:nvSpPr>
            <p:spPr bwMode="auto">
              <a:xfrm>
                <a:off x="536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6" name="Line 51"/>
              <p:cNvSpPr>
                <a:spLocks noChangeShapeType="1"/>
              </p:cNvSpPr>
              <p:nvPr/>
            </p:nvSpPr>
            <p:spPr bwMode="auto">
              <a:xfrm>
                <a:off x="541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7" name="Line 52"/>
              <p:cNvSpPr>
                <a:spLocks noChangeShapeType="1"/>
              </p:cNvSpPr>
              <p:nvPr/>
            </p:nvSpPr>
            <p:spPr bwMode="auto">
              <a:xfrm>
                <a:off x="546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3511" name="Line 53"/>
          <p:cNvSpPr>
            <a:spLocks noChangeShapeType="1"/>
          </p:cNvSpPr>
          <p:nvPr/>
        </p:nvSpPr>
        <p:spPr bwMode="auto">
          <a:xfrm flipV="1">
            <a:off x="5362575" y="4414838"/>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54"/>
          <p:cNvSpPr>
            <a:spLocks noChangeShapeType="1"/>
          </p:cNvSpPr>
          <p:nvPr/>
        </p:nvSpPr>
        <p:spPr bwMode="auto">
          <a:xfrm flipV="1">
            <a:off x="3954463" y="4456113"/>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Text Box 55"/>
          <p:cNvSpPr txBox="1">
            <a:spLocks noChangeArrowheads="1"/>
          </p:cNvSpPr>
          <p:nvPr/>
        </p:nvSpPr>
        <p:spPr bwMode="auto">
          <a:xfrm>
            <a:off x="4799013" y="4932363"/>
            <a:ext cx="12033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Digitize </a:t>
            </a:r>
          </a:p>
          <a:p>
            <a:pPr algn="ctr">
              <a:spcBef>
                <a:spcPct val="0"/>
              </a:spcBef>
              <a:buClrTx/>
              <a:buFontTx/>
              <a:buNone/>
            </a:pPr>
            <a:r>
              <a:rPr kumimoji="0" lang="en-US" altLang="en-US" sz="1500">
                <a:solidFill>
                  <a:srgbClr val="000000"/>
                </a:solidFill>
                <a:latin typeface="Frutiger 45 Light" pitchFamily="34" charset="0"/>
              </a:rPr>
              <a:t>the pulse</a:t>
            </a:r>
          </a:p>
          <a:p>
            <a:pPr algn="ctr">
              <a:spcBef>
                <a:spcPct val="0"/>
              </a:spcBef>
              <a:buClrTx/>
              <a:buFontTx/>
              <a:buNone/>
            </a:pPr>
            <a:r>
              <a:rPr kumimoji="0" lang="en-US" altLang="en-US" sz="1500">
                <a:solidFill>
                  <a:srgbClr val="000000"/>
                </a:solidFill>
                <a:latin typeface="Frutiger 45 Light" pitchFamily="34" charset="0"/>
              </a:rPr>
              <a:t>16,384 levels</a:t>
            </a:r>
          </a:p>
        </p:txBody>
      </p:sp>
      <p:sp>
        <p:nvSpPr>
          <p:cNvPr id="63514" name="Text Box 56"/>
          <p:cNvSpPr txBox="1">
            <a:spLocks noChangeArrowheads="1"/>
          </p:cNvSpPr>
          <p:nvPr/>
        </p:nvSpPr>
        <p:spPr bwMode="auto">
          <a:xfrm>
            <a:off x="3441700" y="4954588"/>
            <a:ext cx="10191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Sample</a:t>
            </a:r>
          </a:p>
          <a:p>
            <a:pPr algn="ctr">
              <a:spcBef>
                <a:spcPct val="0"/>
              </a:spcBef>
              <a:buClrTx/>
              <a:buFontTx/>
              <a:buNone/>
            </a:pPr>
            <a:r>
              <a:rPr kumimoji="0" lang="en-US" altLang="en-US" sz="1500">
                <a:solidFill>
                  <a:srgbClr val="000000"/>
                </a:solidFill>
                <a:latin typeface="Frutiger 45 Light" pitchFamily="34" charset="0"/>
              </a:rPr>
              <a:t> the pulse</a:t>
            </a:r>
          </a:p>
          <a:p>
            <a:pPr algn="ctr">
              <a:spcBef>
                <a:spcPct val="0"/>
              </a:spcBef>
              <a:buClrTx/>
              <a:buFontTx/>
              <a:buNone/>
            </a:pPr>
            <a:r>
              <a:rPr kumimoji="0" lang="en-US" altLang="en-US" sz="1500">
                <a:solidFill>
                  <a:srgbClr val="000000"/>
                </a:solidFill>
                <a:latin typeface="Frutiger 45 Light" pitchFamily="34" charset="0"/>
              </a:rPr>
              <a:t>10 MHz</a:t>
            </a:r>
          </a:p>
        </p:txBody>
      </p:sp>
      <p:sp>
        <p:nvSpPr>
          <p:cNvPr id="63515" name="Rectangle 112"/>
          <p:cNvSpPr>
            <a:spLocks noChangeArrowheads="1"/>
          </p:cNvSpPr>
          <p:nvPr/>
        </p:nvSpPr>
        <p:spPr bwMode="auto">
          <a:xfrm>
            <a:off x="1738313" y="863600"/>
            <a:ext cx="6570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Analog to Digital Converter</a:t>
            </a:r>
          </a:p>
        </p:txBody>
      </p:sp>
    </p:spTree>
    <p:extLst>
      <p:ext uri="{BB962C8B-B14F-4D97-AF65-F5344CB8AC3E}">
        <p14:creationId xmlns:p14="http://schemas.microsoft.com/office/powerpoint/2010/main" val="1788919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1727200" y="800100"/>
            <a:ext cx="6570663"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Parameters</a:t>
            </a:r>
          </a:p>
        </p:txBody>
      </p:sp>
      <p:sp>
        <p:nvSpPr>
          <p:cNvPr id="64515" name="Rectangle 5"/>
          <p:cNvSpPr>
            <a:spLocks noChangeArrowheads="1"/>
          </p:cNvSpPr>
          <p:nvPr/>
        </p:nvSpPr>
        <p:spPr bwMode="auto">
          <a:xfrm>
            <a:off x="1841500" y="4303713"/>
            <a:ext cx="6027738"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defTabSz="909638">
              <a:spcBef>
                <a:spcPct val="20000"/>
              </a:spcBef>
              <a:buClr>
                <a:srgbClr val="FF7800"/>
              </a:buClr>
              <a:buChar char="•"/>
              <a:tabLst>
                <a:tab pos="2462213" algn="l"/>
              </a:tabLst>
              <a:defRPr kumimoji="1" sz="2800">
                <a:solidFill>
                  <a:srgbClr val="330066"/>
                </a:solidFill>
                <a:latin typeface="Arial" pitchFamily="34" charset="0"/>
              </a:defRPr>
            </a:lvl1pPr>
            <a:lvl2pPr marL="742950" indent="-285750" defTabSz="909638">
              <a:spcBef>
                <a:spcPct val="20000"/>
              </a:spcBef>
              <a:buClr>
                <a:srgbClr val="FF7800"/>
              </a:buClr>
              <a:buChar char="–"/>
              <a:tabLst>
                <a:tab pos="2462213" algn="l"/>
              </a:tabLst>
              <a:defRPr kumimoji="1" sz="2400">
                <a:solidFill>
                  <a:srgbClr val="330066"/>
                </a:solidFill>
                <a:latin typeface="Arial" pitchFamily="34" charset="0"/>
              </a:defRPr>
            </a:lvl2pPr>
            <a:lvl3pPr marL="1143000" indent="-228600" defTabSz="909638">
              <a:spcBef>
                <a:spcPct val="20000"/>
              </a:spcBef>
              <a:buClr>
                <a:srgbClr val="FF7800"/>
              </a:buClr>
              <a:buChar char="•"/>
              <a:tabLst>
                <a:tab pos="2462213" algn="l"/>
              </a:tabLst>
              <a:defRPr kumimoji="1" sz="2000">
                <a:solidFill>
                  <a:srgbClr val="330066"/>
                </a:solidFill>
                <a:latin typeface="Arial" pitchFamily="34" charset="0"/>
              </a:defRPr>
            </a:lvl3pPr>
            <a:lvl4pPr marL="1600200" indent="-228600" defTabSz="909638">
              <a:spcBef>
                <a:spcPct val="20000"/>
              </a:spcBef>
              <a:buClr>
                <a:srgbClr val="FF7800"/>
              </a:buClr>
              <a:buChar char="•"/>
              <a:tabLst>
                <a:tab pos="2462213" algn="l"/>
              </a:tabLst>
              <a:defRPr kumimoji="1">
                <a:solidFill>
                  <a:srgbClr val="330066"/>
                </a:solidFill>
                <a:latin typeface="Arial" pitchFamily="34" charset="0"/>
              </a:defRPr>
            </a:lvl4pPr>
            <a:lvl5pPr marL="2057400" indent="-228600" defTabSz="909638">
              <a:spcBef>
                <a:spcPct val="20000"/>
              </a:spcBef>
              <a:buClr>
                <a:srgbClr val="FF7800"/>
              </a:buClr>
              <a:buChar char="•"/>
              <a:tabLst>
                <a:tab pos="2462213" algn="l"/>
              </a:tabLst>
              <a:defRPr kumimoji="1">
                <a:solidFill>
                  <a:srgbClr val="330066"/>
                </a:solidFill>
                <a:latin typeface="Arial" pitchFamily="34" charset="0"/>
              </a:defRPr>
            </a:lvl5pPr>
            <a:lvl6pPr marL="25146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6pPr>
            <a:lvl7pPr marL="29718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7pPr>
            <a:lvl8pPr marL="34290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8pPr>
            <a:lvl9pPr marL="38862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9pPr>
          </a:lstStyle>
          <a:p>
            <a:r>
              <a:rPr lang="en-US" altLang="en-US" sz="2400"/>
              <a:t>Area:	Sum of all height values</a:t>
            </a:r>
            <a:endParaRPr lang="en-US" altLang="en-US" sz="2400">
              <a:latin typeface="Symbol" pitchFamily="18" charset="2"/>
            </a:endParaRPr>
          </a:p>
          <a:p>
            <a:r>
              <a:rPr lang="en-US" altLang="en-US" sz="2400"/>
              <a:t>Height:	Maximum digitized value X 16 </a:t>
            </a:r>
          </a:p>
          <a:p>
            <a:r>
              <a:rPr lang="en-US" altLang="en-US" sz="2400"/>
              <a:t>Width:	Area/Height X 64K</a:t>
            </a:r>
          </a:p>
          <a:p>
            <a:pPr>
              <a:buFontTx/>
              <a:buNone/>
            </a:pPr>
            <a:endParaRPr lang="en-US" altLang="en-US" sz="2400"/>
          </a:p>
          <a:p>
            <a:pPr>
              <a:buFontTx/>
              <a:buNone/>
            </a:pPr>
            <a:r>
              <a:rPr lang="en-US" altLang="en-US" sz="2400"/>
              <a:t>     Data is displayed on 262,144 scale</a:t>
            </a:r>
          </a:p>
        </p:txBody>
      </p:sp>
      <p:sp>
        <p:nvSpPr>
          <p:cNvPr id="64516" name="Line 6"/>
          <p:cNvSpPr>
            <a:spLocks noChangeShapeType="1"/>
          </p:cNvSpPr>
          <p:nvPr/>
        </p:nvSpPr>
        <p:spPr bwMode="auto">
          <a:xfrm flipV="1">
            <a:off x="3340100" y="1887538"/>
            <a:ext cx="0" cy="21177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17" name="Line 7"/>
          <p:cNvSpPr>
            <a:spLocks noChangeShapeType="1"/>
          </p:cNvSpPr>
          <p:nvPr/>
        </p:nvSpPr>
        <p:spPr bwMode="auto">
          <a:xfrm flipH="1" flipV="1">
            <a:off x="3316288" y="3557588"/>
            <a:ext cx="2528887" cy="0"/>
          </a:xfrm>
          <a:prstGeom prst="line">
            <a:avLst/>
          </a:prstGeom>
          <a:noFill/>
          <a:ln w="127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18" name="Line 8"/>
          <p:cNvSpPr>
            <a:spLocks noChangeShapeType="1"/>
          </p:cNvSpPr>
          <p:nvPr/>
        </p:nvSpPr>
        <p:spPr bwMode="auto">
          <a:xfrm flipH="1" flipV="1">
            <a:off x="3324225" y="4052888"/>
            <a:ext cx="25034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19" name="Line 9"/>
          <p:cNvSpPr>
            <a:spLocks noChangeShapeType="1"/>
          </p:cNvSpPr>
          <p:nvPr/>
        </p:nvSpPr>
        <p:spPr bwMode="auto">
          <a:xfrm>
            <a:off x="4198938" y="2451100"/>
            <a:ext cx="0" cy="16002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0" name="Line 10"/>
          <p:cNvSpPr>
            <a:spLocks noChangeShapeType="1"/>
          </p:cNvSpPr>
          <p:nvPr/>
        </p:nvSpPr>
        <p:spPr bwMode="auto">
          <a:xfrm>
            <a:off x="4764088" y="2451100"/>
            <a:ext cx="0" cy="16002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1" name="Line 11"/>
          <p:cNvSpPr>
            <a:spLocks noChangeShapeType="1"/>
          </p:cNvSpPr>
          <p:nvPr/>
        </p:nvSpPr>
        <p:spPr bwMode="auto">
          <a:xfrm>
            <a:off x="4492625" y="1917700"/>
            <a:ext cx="0" cy="21209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2" name="Line 12"/>
          <p:cNvSpPr>
            <a:spLocks noChangeShapeType="1"/>
          </p:cNvSpPr>
          <p:nvPr/>
        </p:nvSpPr>
        <p:spPr bwMode="auto">
          <a:xfrm>
            <a:off x="3951288" y="3568700"/>
            <a:ext cx="11112" cy="4826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3" name="Line 13"/>
          <p:cNvSpPr>
            <a:spLocks noChangeShapeType="1"/>
          </p:cNvSpPr>
          <p:nvPr/>
        </p:nvSpPr>
        <p:spPr bwMode="auto">
          <a:xfrm>
            <a:off x="5057775" y="3632200"/>
            <a:ext cx="0" cy="4064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4" name="Line 14"/>
          <p:cNvSpPr>
            <a:spLocks noChangeShapeType="1"/>
          </p:cNvSpPr>
          <p:nvPr/>
        </p:nvSpPr>
        <p:spPr bwMode="auto">
          <a:xfrm>
            <a:off x="5305425" y="3962400"/>
            <a:ext cx="0" cy="1016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5" name="Line 15"/>
          <p:cNvSpPr>
            <a:spLocks noChangeShapeType="1"/>
          </p:cNvSpPr>
          <p:nvPr/>
        </p:nvSpPr>
        <p:spPr bwMode="auto">
          <a:xfrm>
            <a:off x="3690938" y="3886200"/>
            <a:ext cx="0" cy="1651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6" name="Text Box 16"/>
          <p:cNvSpPr txBox="1">
            <a:spLocks noChangeArrowheads="1"/>
          </p:cNvSpPr>
          <p:nvPr/>
        </p:nvSpPr>
        <p:spPr bwMode="auto">
          <a:xfrm>
            <a:off x="5226050" y="3732213"/>
            <a:ext cx="169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50000"/>
              </a:spcBef>
              <a:buClrTx/>
              <a:buFontTx/>
              <a:buNone/>
            </a:pPr>
            <a:endParaRPr lang="en-US" altLang="en-US" sz="1200" b="1">
              <a:solidFill>
                <a:srgbClr val="000000"/>
              </a:solidFill>
              <a:latin typeface="Frutiger 45 Light" pitchFamily="34" charset="0"/>
            </a:endParaRPr>
          </a:p>
        </p:txBody>
      </p:sp>
      <p:sp>
        <p:nvSpPr>
          <p:cNvPr id="64527" name="Text Box 17"/>
          <p:cNvSpPr txBox="1">
            <a:spLocks noChangeArrowheads="1"/>
          </p:cNvSpPr>
          <p:nvPr/>
        </p:nvSpPr>
        <p:spPr bwMode="auto">
          <a:xfrm>
            <a:off x="5213350" y="3708400"/>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282</a:t>
            </a:r>
          </a:p>
        </p:txBody>
      </p:sp>
      <p:sp>
        <p:nvSpPr>
          <p:cNvPr id="64528" name="Text Box 18"/>
          <p:cNvSpPr txBox="1">
            <a:spLocks noChangeArrowheads="1"/>
          </p:cNvSpPr>
          <p:nvPr/>
        </p:nvSpPr>
        <p:spPr bwMode="auto">
          <a:xfrm>
            <a:off x="4997450" y="3340100"/>
            <a:ext cx="525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3060</a:t>
            </a:r>
          </a:p>
        </p:txBody>
      </p:sp>
      <p:sp>
        <p:nvSpPr>
          <p:cNvPr id="64529" name="Text Box 19"/>
          <p:cNvSpPr txBox="1">
            <a:spLocks noChangeArrowheads="1"/>
          </p:cNvSpPr>
          <p:nvPr/>
        </p:nvSpPr>
        <p:spPr bwMode="auto">
          <a:xfrm>
            <a:off x="4692650" y="2247900"/>
            <a:ext cx="60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10270</a:t>
            </a:r>
          </a:p>
        </p:txBody>
      </p:sp>
      <p:sp>
        <p:nvSpPr>
          <p:cNvPr id="64530" name="Text Box 20"/>
          <p:cNvSpPr txBox="1">
            <a:spLocks noChangeArrowheads="1"/>
          </p:cNvSpPr>
          <p:nvPr/>
        </p:nvSpPr>
        <p:spPr bwMode="auto">
          <a:xfrm>
            <a:off x="3384550" y="3670300"/>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358</a:t>
            </a:r>
          </a:p>
        </p:txBody>
      </p:sp>
      <p:sp>
        <p:nvSpPr>
          <p:cNvPr id="64531" name="Text Box 21"/>
          <p:cNvSpPr txBox="1">
            <a:spLocks noChangeArrowheads="1"/>
          </p:cNvSpPr>
          <p:nvPr/>
        </p:nvSpPr>
        <p:spPr bwMode="auto">
          <a:xfrm>
            <a:off x="3530600" y="3327400"/>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4004</a:t>
            </a:r>
          </a:p>
        </p:txBody>
      </p:sp>
      <p:sp>
        <p:nvSpPr>
          <p:cNvPr id="64532" name="Text Box 22"/>
          <p:cNvSpPr txBox="1">
            <a:spLocks noChangeArrowheads="1"/>
          </p:cNvSpPr>
          <p:nvPr/>
        </p:nvSpPr>
        <p:spPr bwMode="auto">
          <a:xfrm>
            <a:off x="3802063" y="2286000"/>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9568</a:t>
            </a:r>
          </a:p>
        </p:txBody>
      </p:sp>
      <p:sp>
        <p:nvSpPr>
          <p:cNvPr id="64533" name="Text Box 23"/>
          <p:cNvSpPr txBox="1">
            <a:spLocks noChangeArrowheads="1"/>
          </p:cNvSpPr>
          <p:nvPr/>
        </p:nvSpPr>
        <p:spPr bwMode="auto">
          <a:xfrm>
            <a:off x="4208463" y="1612900"/>
            <a:ext cx="60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14524</a:t>
            </a:r>
          </a:p>
        </p:txBody>
      </p:sp>
      <p:sp>
        <p:nvSpPr>
          <p:cNvPr id="64534" name="Freeform 24"/>
          <p:cNvSpPr>
            <a:spLocks/>
          </p:cNvSpPr>
          <p:nvPr/>
        </p:nvSpPr>
        <p:spPr bwMode="auto">
          <a:xfrm>
            <a:off x="3416300" y="1901825"/>
            <a:ext cx="2103438" cy="2133600"/>
          </a:xfrm>
          <a:custGeom>
            <a:avLst/>
            <a:gdLst>
              <a:gd name="T0" fmla="*/ 0 w 1274"/>
              <a:gd name="T1" fmla="*/ 2147483647 h 1426"/>
              <a:gd name="T2" fmla="*/ 2147483647 w 1274"/>
              <a:gd name="T3" fmla="*/ 2147483647 h 1426"/>
              <a:gd name="T4" fmla="*/ 2147483647 w 1274"/>
              <a:gd name="T5" fmla="*/ 2147483647 h 1426"/>
              <a:gd name="T6" fmla="*/ 2147483647 w 1274"/>
              <a:gd name="T7" fmla="*/ 2147483647 h 1426"/>
              <a:gd name="T8" fmla="*/ 2147483647 w 1274"/>
              <a:gd name="T9" fmla="*/ 2147483647 h 1426"/>
              <a:gd name="T10" fmla="*/ 2147483647 w 1274"/>
              <a:gd name="T11" fmla="*/ 2147483647 h 1426"/>
              <a:gd name="T12" fmla="*/ 2147483647 w 1274"/>
              <a:gd name="T13" fmla="*/ 2147483647 h 1426"/>
              <a:gd name="T14" fmla="*/ 2147483647 w 1274"/>
              <a:gd name="T15" fmla="*/ 2147483647 h 1426"/>
              <a:gd name="T16" fmla="*/ 2147483647 w 1274"/>
              <a:gd name="T17" fmla="*/ 2147483647 h 1426"/>
              <a:gd name="T18" fmla="*/ 2147483647 w 1274"/>
              <a:gd name="T19" fmla="*/ 2147483647 h 1426"/>
              <a:gd name="T20" fmla="*/ 2147483647 w 1274"/>
              <a:gd name="T21" fmla="*/ 2147483647 h 1426"/>
              <a:gd name="T22" fmla="*/ 2147483647 w 1274"/>
              <a:gd name="T23" fmla="*/ 2147483647 h 1426"/>
              <a:gd name="T24" fmla="*/ 2147483647 w 1274"/>
              <a:gd name="T25" fmla="*/ 2147483647 h 1426"/>
              <a:gd name="T26" fmla="*/ 2147483647 w 1274"/>
              <a:gd name="T27" fmla="*/ 2147483647 h 1426"/>
              <a:gd name="T28" fmla="*/ 2147483647 w 1274"/>
              <a:gd name="T29" fmla="*/ 2147483647 h 1426"/>
              <a:gd name="T30" fmla="*/ 2147483647 w 1274"/>
              <a:gd name="T31" fmla="*/ 2147483647 h 1426"/>
              <a:gd name="T32" fmla="*/ 2147483647 w 1274"/>
              <a:gd name="T33" fmla="*/ 2147483647 h 1426"/>
              <a:gd name="T34" fmla="*/ 2147483647 w 1274"/>
              <a:gd name="T35" fmla="*/ 2147483647 h 1426"/>
              <a:gd name="T36" fmla="*/ 2147483647 w 1274"/>
              <a:gd name="T37" fmla="*/ 2147483647 h 1426"/>
              <a:gd name="T38" fmla="*/ 2147483647 w 1274"/>
              <a:gd name="T39" fmla="*/ 2147483647 h 1426"/>
              <a:gd name="T40" fmla="*/ 2147483647 w 1274"/>
              <a:gd name="T41" fmla="*/ 2147483647 h 1426"/>
              <a:gd name="T42" fmla="*/ 2147483647 w 1274"/>
              <a:gd name="T43" fmla="*/ 2147483647 h 1426"/>
              <a:gd name="T44" fmla="*/ 2147483647 w 1274"/>
              <a:gd name="T45" fmla="*/ 2147483647 h 1426"/>
              <a:gd name="T46" fmla="*/ 2147483647 w 1274"/>
              <a:gd name="T47" fmla="*/ 0 h 1426"/>
              <a:gd name="T48" fmla="*/ 2147483647 w 1274"/>
              <a:gd name="T49" fmla="*/ 0 h 1426"/>
              <a:gd name="T50" fmla="*/ 2147483647 w 1274"/>
              <a:gd name="T51" fmla="*/ 2147483647 h 1426"/>
              <a:gd name="T52" fmla="*/ 2147483647 w 1274"/>
              <a:gd name="T53" fmla="*/ 2147483647 h 1426"/>
              <a:gd name="T54" fmla="*/ 2147483647 w 1274"/>
              <a:gd name="T55" fmla="*/ 2147483647 h 1426"/>
              <a:gd name="T56" fmla="*/ 2147483647 w 1274"/>
              <a:gd name="T57" fmla="*/ 2147483647 h 1426"/>
              <a:gd name="T58" fmla="*/ 2147483647 w 1274"/>
              <a:gd name="T59" fmla="*/ 2147483647 h 1426"/>
              <a:gd name="T60" fmla="*/ 2147483647 w 1274"/>
              <a:gd name="T61" fmla="*/ 2147483647 h 1426"/>
              <a:gd name="T62" fmla="*/ 2147483647 w 1274"/>
              <a:gd name="T63" fmla="*/ 2147483647 h 1426"/>
              <a:gd name="T64" fmla="*/ 2147483647 w 1274"/>
              <a:gd name="T65" fmla="*/ 2147483647 h 1426"/>
              <a:gd name="T66" fmla="*/ 2147483647 w 1274"/>
              <a:gd name="T67" fmla="*/ 2147483647 h 1426"/>
              <a:gd name="T68" fmla="*/ 2147483647 w 1274"/>
              <a:gd name="T69" fmla="*/ 2147483647 h 1426"/>
              <a:gd name="T70" fmla="*/ 2147483647 w 1274"/>
              <a:gd name="T71" fmla="*/ 2147483647 h 1426"/>
              <a:gd name="T72" fmla="*/ 2147483647 w 1274"/>
              <a:gd name="T73" fmla="*/ 2147483647 h 1426"/>
              <a:gd name="T74" fmla="*/ 2147483647 w 1274"/>
              <a:gd name="T75" fmla="*/ 2147483647 h 1426"/>
              <a:gd name="T76" fmla="*/ 2147483647 w 1274"/>
              <a:gd name="T77" fmla="*/ 2147483647 h 1426"/>
              <a:gd name="T78" fmla="*/ 2147483647 w 1274"/>
              <a:gd name="T79" fmla="*/ 2147483647 h 1426"/>
              <a:gd name="T80" fmla="*/ 2147483647 w 1274"/>
              <a:gd name="T81" fmla="*/ 2147483647 h 1426"/>
              <a:gd name="T82" fmla="*/ 2147483647 w 1274"/>
              <a:gd name="T83" fmla="*/ 2147483647 h 1426"/>
              <a:gd name="T84" fmla="*/ 2147483647 w 1274"/>
              <a:gd name="T85" fmla="*/ 2147483647 h 1426"/>
              <a:gd name="T86" fmla="*/ 2147483647 w 1274"/>
              <a:gd name="T87" fmla="*/ 2147483647 h 1426"/>
              <a:gd name="T88" fmla="*/ 2147483647 w 1274"/>
              <a:gd name="T89" fmla="*/ 2147483647 h 1426"/>
              <a:gd name="T90" fmla="*/ 2147483647 w 1274"/>
              <a:gd name="T91" fmla="*/ 2147483647 h 1426"/>
              <a:gd name="T92" fmla="*/ 2147483647 w 1274"/>
              <a:gd name="T93" fmla="*/ 2147483647 h 1426"/>
              <a:gd name="T94" fmla="*/ 2147483647 w 1274"/>
              <a:gd name="T95" fmla="*/ 2147483647 h 1426"/>
              <a:gd name="T96" fmla="*/ 2147483647 w 1274"/>
              <a:gd name="T97" fmla="*/ 2147483647 h 1426"/>
              <a:gd name="T98" fmla="*/ 2147483647 w 1274"/>
              <a:gd name="T99" fmla="*/ 2147483647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solidFill>
            <a:srgbClr val="9999FF">
              <a:alpha val="30196"/>
            </a:srgbClr>
          </a:solidFill>
          <a:ln w="50800" cap="rnd" cmpd="sng">
            <a:solidFill>
              <a:srgbClr val="4D009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1613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en-US" smtClean="0"/>
              <a:t>AD převodníky</a:t>
            </a:r>
          </a:p>
        </p:txBody>
      </p:sp>
      <p:graphicFrame>
        <p:nvGraphicFramePr>
          <p:cNvPr id="516099" name="Group 3"/>
          <p:cNvGraphicFramePr>
            <a:graphicFrameLocks noGrp="1"/>
          </p:cNvGraphicFramePr>
          <p:nvPr>
            <p:ph idx="1"/>
          </p:nvPr>
        </p:nvGraphicFramePr>
        <p:xfrm>
          <a:off x="1187450" y="1484313"/>
          <a:ext cx="6965950" cy="4064000"/>
        </p:xfrm>
        <a:graphic>
          <a:graphicData uri="http://schemas.openxmlformats.org/drawingml/2006/table">
            <a:tbl>
              <a:tblPr/>
              <a:tblGrid>
                <a:gridCol w="2322513"/>
                <a:gridCol w="2320925"/>
                <a:gridCol w="2322512"/>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chemeClr val="tx1"/>
                          </a:solidFill>
                          <a:effectLst/>
                          <a:latin typeface="Arial" pitchFamily="34" charset="0"/>
                        </a:rPr>
                        <a:t>Počet bitů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 kan</a:t>
                      </a:r>
                      <a:r>
                        <a:rPr kumimoji="0" lang="cs-CZ" sz="1800" b="1" i="0" u="none" strike="noStrike" cap="none" normalizeH="0" baseline="0" smtClean="0">
                          <a:ln>
                            <a:noFill/>
                          </a:ln>
                          <a:solidFill>
                            <a:schemeClr val="tx1"/>
                          </a:solidFill>
                          <a:effectLst/>
                          <a:latin typeface="Arial" pitchFamily="34" charset="0"/>
                        </a:rPr>
                        <a:t>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chemeClr val="tx1"/>
                          </a:solidFill>
                          <a:effectLst/>
                          <a:latin typeface="Arial" pitchFamily="34" charset="0"/>
                        </a:rPr>
                        <a:t>rozlišení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39.1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9.77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2.44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16384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610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153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262144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smtClean="0">
                          <a:ln>
                            <a:noFill/>
                          </a:ln>
                          <a:solidFill>
                            <a:srgbClr val="FF0000"/>
                          </a:solidFill>
                          <a:effectLst/>
                          <a:latin typeface="Arial" pitchFamily="34" charset="0"/>
                        </a:rPr>
                        <a:t>38.1 </a:t>
                      </a:r>
                      <a:r>
                        <a:rPr kumimoji="0" lang="cs-CZ" sz="1800" b="1" i="0" u="none" strike="noStrike" cap="none" normalizeH="0" baseline="0" smtClean="0">
                          <a:ln>
                            <a:noFill/>
                          </a:ln>
                          <a:solidFill>
                            <a:srgbClr val="FF0000"/>
                          </a:solidFill>
                          <a:effectLst/>
                          <a:latin typeface="Symbol" pitchFamily="18" charset="2"/>
                        </a:rPr>
                        <a:t>m</a:t>
                      </a:r>
                      <a:r>
                        <a:rPr kumimoji="0" lang="cs-CZ" sz="1800" b="1" i="0" u="none" strike="noStrike" cap="none" normalizeH="0" baseline="0" smtClean="0">
                          <a:ln>
                            <a:noFill/>
                          </a:ln>
                          <a:solidFill>
                            <a:srgbClr val="FF0000"/>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1048576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9.54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4194304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2.38 </a:t>
                      </a:r>
                      <a:r>
                        <a:rPr kumimoji="0" lang="cs-CZ" sz="1800" b="0" i="0" u="none" strike="noStrike" cap="none" normalizeH="0" baseline="0" smtClean="0">
                          <a:ln>
                            <a:noFill/>
                          </a:ln>
                          <a:solidFill>
                            <a:schemeClr val="tx1"/>
                          </a:solidFill>
                          <a:effectLst/>
                          <a:latin typeface="Symbol" pitchFamily="18" charset="2"/>
                        </a:rPr>
                        <a:t>m</a:t>
                      </a:r>
                      <a:r>
                        <a:rPr kumimoji="0" lang="cs-CZ" sz="1800" b="0" i="0" u="none" strike="noStrike" cap="none" normalizeH="0" baseline="0" smtClean="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16777216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smtClean="0">
                          <a:ln>
                            <a:noFill/>
                          </a:ln>
                          <a:solidFill>
                            <a:schemeClr val="tx1"/>
                          </a:solidFill>
                          <a:effectLst/>
                          <a:latin typeface="Arial" pitchFamily="34" charset="0"/>
                        </a:rPr>
                        <a:t>596 nV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705" name="Text Box 49"/>
          <p:cNvSpPr txBox="1">
            <a:spLocks noChangeArrowheads="1"/>
          </p:cNvSpPr>
          <p:nvPr/>
        </p:nvSpPr>
        <p:spPr bwMode="auto">
          <a:xfrm>
            <a:off x="7740650" y="188913"/>
            <a:ext cx="1160463" cy="147796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a:latin typeface="Times" pitchFamily="18" charset="0"/>
              </a:rPr>
              <a:t>2</a:t>
            </a:r>
            <a:r>
              <a:rPr lang="en-US" altLang="en-US" sz="1800" baseline="30000">
                <a:latin typeface="Times" pitchFamily="18" charset="0"/>
              </a:rPr>
              <a:t>8</a:t>
            </a:r>
            <a:r>
              <a:rPr lang="en-US" altLang="en-US" sz="1800">
                <a:latin typeface="Times" pitchFamily="18" charset="0"/>
              </a:rPr>
              <a:t> = 256</a:t>
            </a:r>
          </a:p>
          <a:p>
            <a:pPr>
              <a:spcBef>
                <a:spcPct val="0"/>
              </a:spcBef>
              <a:buClrTx/>
              <a:buSzTx/>
              <a:buFontTx/>
              <a:buNone/>
            </a:pPr>
            <a:r>
              <a:rPr lang="en-US" altLang="en-US" sz="1800">
                <a:latin typeface="Times" pitchFamily="18" charset="0"/>
              </a:rPr>
              <a:t>2</a:t>
            </a:r>
            <a:r>
              <a:rPr lang="en-US" altLang="en-US" sz="1800" baseline="30000">
                <a:latin typeface="Times" pitchFamily="18" charset="0"/>
              </a:rPr>
              <a:t>10</a:t>
            </a:r>
            <a:r>
              <a:rPr lang="en-US" altLang="en-US" sz="1800">
                <a:latin typeface="Times" pitchFamily="18" charset="0"/>
              </a:rPr>
              <a:t> = 1024</a:t>
            </a:r>
          </a:p>
          <a:p>
            <a:pPr>
              <a:spcBef>
                <a:spcPct val="0"/>
              </a:spcBef>
              <a:buClrTx/>
              <a:buSzTx/>
              <a:buFontTx/>
              <a:buNone/>
            </a:pPr>
            <a:r>
              <a:rPr lang="en-US" altLang="en-US" sz="1800">
                <a:latin typeface="Times" pitchFamily="18" charset="0"/>
              </a:rPr>
              <a:t>.</a:t>
            </a:r>
          </a:p>
          <a:p>
            <a:pPr>
              <a:spcBef>
                <a:spcPct val="0"/>
              </a:spcBef>
              <a:buClrTx/>
              <a:buSzTx/>
              <a:buFontTx/>
              <a:buNone/>
            </a:pPr>
            <a:r>
              <a:rPr lang="en-US" altLang="en-US" sz="1800">
                <a:latin typeface="Times" pitchFamily="18" charset="0"/>
              </a:rPr>
              <a:t>.</a:t>
            </a:r>
          </a:p>
          <a:p>
            <a:pPr>
              <a:spcBef>
                <a:spcPct val="0"/>
              </a:spcBef>
              <a:buClrTx/>
              <a:buSzTx/>
              <a:buFontTx/>
              <a:buNone/>
            </a:pPr>
            <a:r>
              <a:rPr lang="en-US" altLang="en-US" sz="1800">
                <a:latin typeface="Times" pitchFamily="18" charset="0"/>
              </a:rPr>
              <a:t>.</a:t>
            </a:r>
            <a:endParaRPr lang="cs-CZ" altLang="en-US" sz="1800">
              <a:latin typeface="Times" pitchFamily="18" charset="0"/>
            </a:endParaRPr>
          </a:p>
        </p:txBody>
      </p:sp>
      <p:sp>
        <p:nvSpPr>
          <p:cNvPr id="70706" name="Rectangle 50"/>
          <p:cNvSpPr>
            <a:spLocks noChangeArrowheads="1"/>
          </p:cNvSpPr>
          <p:nvPr/>
        </p:nvSpPr>
        <p:spPr bwMode="auto">
          <a:xfrm>
            <a:off x="1157288" y="5386388"/>
            <a:ext cx="64389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endParaRPr lang="cs-CZ" altLang="en-US" sz="1800">
              <a:latin typeface="Times" pitchFamily="18" charset="0"/>
            </a:endParaRPr>
          </a:p>
          <a:p>
            <a:pPr algn="ctr">
              <a:spcBef>
                <a:spcPct val="0"/>
              </a:spcBef>
              <a:buClrTx/>
              <a:buSzTx/>
              <a:buFontTx/>
              <a:buNone/>
            </a:pPr>
            <a:r>
              <a:rPr lang="cs-CZ" altLang="en-US" sz="1800">
                <a:latin typeface="Times" pitchFamily="18" charset="0"/>
                <a:hlinkClick r:id="rId3" tooltip="Full scale"/>
              </a:rPr>
              <a:t>Full scale</a:t>
            </a:r>
            <a:r>
              <a:rPr lang="cs-CZ" altLang="en-US" sz="1800">
                <a:latin typeface="Times" pitchFamily="18" charset="0"/>
              </a:rPr>
              <a:t> measurement range = 0 to 10 volts </a:t>
            </a:r>
          </a:p>
          <a:p>
            <a:pPr algn="ctr">
              <a:spcBef>
                <a:spcPct val="0"/>
              </a:spcBef>
              <a:buClrTx/>
              <a:buSzTx/>
              <a:buFontTx/>
              <a:buNone/>
            </a:pPr>
            <a:r>
              <a:rPr lang="cs-CZ" altLang="en-US" sz="1800">
                <a:latin typeface="Times" pitchFamily="18" charset="0"/>
              </a:rPr>
              <a:t>ADC resolution is 12 bits: 212 = 4096 quantization levels </a:t>
            </a:r>
          </a:p>
          <a:p>
            <a:pPr algn="ctr">
              <a:spcBef>
                <a:spcPct val="0"/>
              </a:spcBef>
              <a:buClrTx/>
              <a:buSzTx/>
              <a:buFontTx/>
              <a:buNone/>
            </a:pPr>
            <a:r>
              <a:rPr lang="cs-CZ" altLang="en-US" sz="1800">
                <a:latin typeface="Times" pitchFamily="18" charset="0"/>
              </a:rPr>
              <a:t>ADC voltage resolution is: (10-0)/4096 = 0.00244 volts = 2.44 mV </a:t>
            </a:r>
          </a:p>
          <a:p>
            <a:pPr algn="ctr">
              <a:spcBef>
                <a:spcPct val="0"/>
              </a:spcBef>
              <a:buClrTx/>
              <a:buSzTx/>
              <a:buFontTx/>
              <a:buNone/>
            </a:pPr>
            <a:endParaRPr lang="cs-CZ" altLang="en-US" sz="1800"/>
          </a:p>
        </p:txBody>
      </p:sp>
      <p:sp>
        <p:nvSpPr>
          <p:cNvPr id="70707" name="Rectangle 51"/>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288480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71600" y="0"/>
            <a:ext cx="7772400" cy="1143000"/>
          </a:xfrm>
        </p:spPr>
        <p:txBody>
          <a:bodyPr/>
          <a:lstStyle/>
          <a:p>
            <a:pPr eaLnBrk="1" hangingPunct="1"/>
            <a:r>
              <a:rPr lang="cs-CZ" altLang="en-US" sz="4000" smtClean="0"/>
              <a:t>Kolik bitů</a:t>
            </a:r>
            <a:r>
              <a:rPr lang="en-US" altLang="en-US" sz="4000" smtClean="0"/>
              <a:t>?</a:t>
            </a:r>
          </a:p>
        </p:txBody>
      </p:sp>
      <p:sp>
        <p:nvSpPr>
          <p:cNvPr id="71683" name="Rectangle 3"/>
          <p:cNvSpPr>
            <a:spLocks noGrp="1" noChangeArrowheads="1"/>
          </p:cNvSpPr>
          <p:nvPr>
            <p:ph type="body" idx="1"/>
          </p:nvPr>
        </p:nvSpPr>
        <p:spPr>
          <a:xfrm>
            <a:off x="976313" y="1052513"/>
            <a:ext cx="7772400" cy="1944687"/>
          </a:xfrm>
        </p:spPr>
        <p:txBody>
          <a:bodyPr/>
          <a:lstStyle/>
          <a:p>
            <a:pPr eaLnBrk="1" hangingPunct="1"/>
            <a:r>
              <a:rPr lang="cs-CZ" altLang="en-US" sz="2800" smtClean="0"/>
              <a:t>Pokud konvertujeme analogový signál pomocí 8 bitového ADC – máme 256 kanálů </a:t>
            </a:r>
            <a:r>
              <a:rPr lang="en-US" altLang="en-US" sz="2800" smtClean="0"/>
              <a:t>(2</a:t>
            </a:r>
            <a:r>
              <a:rPr lang="en-US" altLang="en-US" sz="2800" baseline="30000" smtClean="0"/>
              <a:t>8</a:t>
            </a:r>
            <a:r>
              <a:rPr lang="cs-CZ" altLang="en-US" sz="2800" smtClean="0"/>
              <a:t>=2</a:t>
            </a:r>
            <a:r>
              <a:rPr lang="en-US" altLang="en-US" sz="2800" smtClean="0"/>
              <a:t>56) </a:t>
            </a:r>
            <a:r>
              <a:rPr lang="cs-CZ" altLang="en-US" sz="2800" smtClean="0"/>
              <a:t>odpovídajících rozsahu</a:t>
            </a:r>
            <a:r>
              <a:rPr lang="en-US" altLang="en-US" sz="2800" smtClean="0"/>
              <a:t> 0-10 V</a:t>
            </a:r>
          </a:p>
          <a:p>
            <a:pPr eaLnBrk="1" hangingPunct="1"/>
            <a:r>
              <a:rPr lang="cs-CZ" altLang="en-US" sz="2800" smtClean="0"/>
              <a:t>Rozdíl mezi kanály je</a:t>
            </a:r>
            <a:r>
              <a:rPr lang="en-US" altLang="en-US" sz="2800" smtClean="0"/>
              <a:t> 10/256=~40mV</a:t>
            </a:r>
          </a:p>
        </p:txBody>
      </p:sp>
      <p:grpSp>
        <p:nvGrpSpPr>
          <p:cNvPr id="71684" name="Group 4"/>
          <p:cNvGrpSpPr>
            <a:grpSpLocks/>
          </p:cNvGrpSpPr>
          <p:nvPr/>
        </p:nvGrpSpPr>
        <p:grpSpPr bwMode="auto">
          <a:xfrm>
            <a:off x="1708150" y="2862263"/>
            <a:ext cx="5757863" cy="3279775"/>
            <a:chOff x="1000" y="1816"/>
            <a:chExt cx="3836" cy="2260"/>
          </a:xfrm>
        </p:grpSpPr>
        <p:sp>
          <p:nvSpPr>
            <p:cNvPr id="71686" name="Rectangle 5"/>
            <p:cNvSpPr>
              <a:spLocks noChangeArrowheads="1"/>
            </p:cNvSpPr>
            <p:nvPr/>
          </p:nvSpPr>
          <p:spPr bwMode="auto">
            <a:xfrm>
              <a:off x="1404" y="2522"/>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87" name="AutoShape 6"/>
            <p:cNvSpPr>
              <a:spLocks noChangeArrowheads="1"/>
            </p:cNvSpPr>
            <p:nvPr/>
          </p:nvSpPr>
          <p:spPr bwMode="auto">
            <a:xfrm flipV="1">
              <a:off x="4517" y="2216"/>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88" name="Text Box 7"/>
            <p:cNvSpPr txBox="1">
              <a:spLocks noChangeArrowheads="1"/>
            </p:cNvSpPr>
            <p:nvPr/>
          </p:nvSpPr>
          <p:spPr bwMode="auto">
            <a:xfrm>
              <a:off x="1316" y="3655"/>
              <a:ext cx="343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0	50	100	150	200     250</a:t>
              </a:r>
            </a:p>
          </p:txBody>
        </p:sp>
        <p:sp>
          <p:nvSpPr>
            <p:cNvPr id="71689" name="Line 8"/>
            <p:cNvSpPr>
              <a:spLocks noChangeShapeType="1"/>
            </p:cNvSpPr>
            <p:nvPr/>
          </p:nvSpPr>
          <p:spPr bwMode="auto">
            <a:xfrm>
              <a:off x="1418" y="3495"/>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AutoShape 9"/>
            <p:cNvSpPr>
              <a:spLocks noChangeArrowheads="1"/>
            </p:cNvSpPr>
            <p:nvPr/>
          </p:nvSpPr>
          <p:spPr bwMode="auto">
            <a:xfrm flipV="1">
              <a:off x="1692" y="2217"/>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91" name="Text Box 10"/>
            <p:cNvSpPr txBox="1">
              <a:spLocks noChangeArrowheads="1"/>
            </p:cNvSpPr>
            <p:nvPr/>
          </p:nvSpPr>
          <p:spPr bwMode="auto">
            <a:xfrm>
              <a:off x="4342" y="1895"/>
              <a:ext cx="49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10V</a:t>
              </a:r>
            </a:p>
          </p:txBody>
        </p:sp>
        <p:sp>
          <p:nvSpPr>
            <p:cNvPr id="71692" name="Text Box 11"/>
            <p:cNvSpPr txBox="1">
              <a:spLocks noChangeArrowheads="1"/>
            </p:cNvSpPr>
            <p:nvPr/>
          </p:nvSpPr>
          <p:spPr bwMode="auto">
            <a:xfrm>
              <a:off x="1588" y="1816"/>
              <a:ext cx="49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1V</a:t>
              </a:r>
            </a:p>
          </p:txBody>
        </p:sp>
        <p:sp>
          <p:nvSpPr>
            <p:cNvPr id="71693" name="AutoShape 12"/>
            <p:cNvSpPr>
              <a:spLocks noChangeArrowheads="1"/>
            </p:cNvSpPr>
            <p:nvPr/>
          </p:nvSpPr>
          <p:spPr bwMode="auto">
            <a:xfrm flipV="1">
              <a:off x="1417" y="2404"/>
              <a:ext cx="146" cy="712"/>
            </a:xfrm>
            <a:prstGeom prst="upArrow">
              <a:avLst>
                <a:gd name="adj1" fmla="val 50000"/>
                <a:gd name="adj2" fmla="val 1219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94" name="Text Box 13"/>
            <p:cNvSpPr txBox="1">
              <a:spLocks noChangeArrowheads="1"/>
            </p:cNvSpPr>
            <p:nvPr/>
          </p:nvSpPr>
          <p:spPr bwMode="auto">
            <a:xfrm>
              <a:off x="1000" y="2116"/>
              <a:ext cx="74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100mV</a:t>
              </a:r>
            </a:p>
          </p:txBody>
        </p:sp>
        <p:sp>
          <p:nvSpPr>
            <p:cNvPr id="71695" name="Line 14"/>
            <p:cNvSpPr>
              <a:spLocks noChangeShapeType="1"/>
            </p:cNvSpPr>
            <p:nvPr/>
          </p:nvSpPr>
          <p:spPr bwMode="auto">
            <a:xfrm>
              <a:off x="1767" y="3088"/>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6" name="Line 15"/>
            <p:cNvSpPr>
              <a:spLocks noChangeShapeType="1"/>
            </p:cNvSpPr>
            <p:nvPr/>
          </p:nvSpPr>
          <p:spPr bwMode="auto">
            <a:xfrm>
              <a:off x="1491" y="310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Line 16"/>
            <p:cNvSpPr>
              <a:spLocks noChangeShapeType="1"/>
            </p:cNvSpPr>
            <p:nvPr/>
          </p:nvSpPr>
          <p:spPr bwMode="auto">
            <a:xfrm>
              <a:off x="4589" y="310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Text Box 17"/>
            <p:cNvSpPr txBox="1">
              <a:spLocks noChangeArrowheads="1"/>
            </p:cNvSpPr>
            <p:nvPr/>
          </p:nvSpPr>
          <p:spPr bwMode="auto">
            <a:xfrm>
              <a:off x="2341" y="3800"/>
              <a:ext cx="1411"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000">
                  <a:latin typeface="Times New Roman" pitchFamily="18" charset="0"/>
                </a:rPr>
                <a:t>         Channels</a:t>
              </a:r>
            </a:p>
          </p:txBody>
        </p:sp>
      </p:grpSp>
      <p:sp>
        <p:nvSpPr>
          <p:cNvPr id="71685" name="Rectangle 1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909132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700338" y="115888"/>
            <a:ext cx="6110287" cy="866775"/>
          </a:xfrm>
        </p:spPr>
        <p:txBody>
          <a:bodyPr/>
          <a:lstStyle/>
          <a:p>
            <a:pPr eaLnBrk="1" hangingPunct="1"/>
            <a:r>
              <a:rPr lang="cs-CZ" altLang="en-US" sz="3600" smtClean="0"/>
              <a:t>Ideální l</a:t>
            </a:r>
            <a:r>
              <a:rPr lang="en-US" altLang="en-US" sz="3600" smtClean="0"/>
              <a:t>ogaritmick</a:t>
            </a:r>
            <a:r>
              <a:rPr lang="cs-CZ" altLang="en-US" sz="3600" smtClean="0"/>
              <a:t>ý zesilovač</a:t>
            </a:r>
            <a:endParaRPr lang="en-US" altLang="en-US" sz="3600" smtClean="0"/>
          </a:p>
        </p:txBody>
      </p:sp>
      <p:grpSp>
        <p:nvGrpSpPr>
          <p:cNvPr id="72707" name="Group 3"/>
          <p:cNvGrpSpPr>
            <a:grpSpLocks/>
          </p:cNvGrpSpPr>
          <p:nvPr/>
        </p:nvGrpSpPr>
        <p:grpSpPr bwMode="auto">
          <a:xfrm>
            <a:off x="1385888" y="900113"/>
            <a:ext cx="7250112" cy="5984875"/>
            <a:chOff x="205" y="218"/>
            <a:chExt cx="4732" cy="3973"/>
          </a:xfrm>
        </p:grpSpPr>
        <p:sp>
          <p:nvSpPr>
            <p:cNvPr id="72709" name="Rectangle 4"/>
            <p:cNvSpPr>
              <a:spLocks noChangeArrowheads="1"/>
            </p:cNvSpPr>
            <p:nvPr/>
          </p:nvSpPr>
          <p:spPr bwMode="auto">
            <a:xfrm>
              <a:off x="1418" y="706"/>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0" name="AutoShape 5"/>
            <p:cNvSpPr>
              <a:spLocks noChangeArrowheads="1"/>
            </p:cNvSpPr>
            <p:nvPr/>
          </p:nvSpPr>
          <p:spPr bwMode="auto">
            <a:xfrm flipV="1">
              <a:off x="4531" y="400"/>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1" name="Text Box 6"/>
            <p:cNvSpPr txBox="1">
              <a:spLocks noChangeArrowheads="1"/>
            </p:cNvSpPr>
            <p:nvPr/>
          </p:nvSpPr>
          <p:spPr bwMode="auto">
            <a:xfrm>
              <a:off x="1373" y="1781"/>
              <a:ext cx="343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New Roman" pitchFamily="18" charset="0"/>
                </a:rPr>
                <a:t>0	50	100	150	200	250</a:t>
              </a:r>
            </a:p>
          </p:txBody>
        </p:sp>
        <p:sp>
          <p:nvSpPr>
            <p:cNvPr id="72712" name="Line 7"/>
            <p:cNvSpPr>
              <a:spLocks noChangeShapeType="1"/>
            </p:cNvSpPr>
            <p:nvPr/>
          </p:nvSpPr>
          <p:spPr bwMode="auto">
            <a:xfrm>
              <a:off x="1432" y="1679"/>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AutoShape 8"/>
            <p:cNvSpPr>
              <a:spLocks noChangeArrowheads="1"/>
            </p:cNvSpPr>
            <p:nvPr/>
          </p:nvSpPr>
          <p:spPr bwMode="auto">
            <a:xfrm flipV="1">
              <a:off x="1706" y="401"/>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4" name="Text Box 9"/>
            <p:cNvSpPr txBox="1">
              <a:spLocks noChangeArrowheads="1"/>
            </p:cNvSpPr>
            <p:nvPr/>
          </p:nvSpPr>
          <p:spPr bwMode="auto">
            <a:xfrm>
              <a:off x="4443" y="224"/>
              <a:ext cx="49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V</a:t>
              </a:r>
            </a:p>
          </p:txBody>
        </p:sp>
        <p:sp>
          <p:nvSpPr>
            <p:cNvPr id="72715" name="Text Box 10"/>
            <p:cNvSpPr txBox="1">
              <a:spLocks noChangeArrowheads="1"/>
            </p:cNvSpPr>
            <p:nvPr/>
          </p:nvSpPr>
          <p:spPr bwMode="auto">
            <a:xfrm>
              <a:off x="1617" y="218"/>
              <a:ext cx="494"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V</a:t>
              </a:r>
            </a:p>
          </p:txBody>
        </p:sp>
        <p:sp>
          <p:nvSpPr>
            <p:cNvPr id="72716" name="AutoShape 11"/>
            <p:cNvSpPr>
              <a:spLocks noChangeArrowheads="1"/>
            </p:cNvSpPr>
            <p:nvPr/>
          </p:nvSpPr>
          <p:spPr bwMode="auto">
            <a:xfrm flipV="1">
              <a:off x="1431" y="588"/>
              <a:ext cx="146" cy="712"/>
            </a:xfrm>
            <a:prstGeom prst="upArrow">
              <a:avLst>
                <a:gd name="adj1" fmla="val 50000"/>
                <a:gd name="adj2" fmla="val 1219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7" name="Text Box 12"/>
            <p:cNvSpPr txBox="1">
              <a:spLocks noChangeArrowheads="1"/>
            </p:cNvSpPr>
            <p:nvPr/>
          </p:nvSpPr>
          <p:spPr bwMode="auto">
            <a:xfrm>
              <a:off x="1087" y="401"/>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100 mV</a:t>
              </a:r>
            </a:p>
          </p:txBody>
        </p:sp>
        <p:sp>
          <p:nvSpPr>
            <p:cNvPr id="72718" name="Line 13"/>
            <p:cNvSpPr>
              <a:spLocks noChangeShapeType="1"/>
            </p:cNvSpPr>
            <p:nvPr/>
          </p:nvSpPr>
          <p:spPr bwMode="auto">
            <a:xfrm>
              <a:off x="1781" y="127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9" name="Line 14"/>
            <p:cNvSpPr>
              <a:spLocks noChangeShapeType="1"/>
            </p:cNvSpPr>
            <p:nvPr/>
          </p:nvSpPr>
          <p:spPr bwMode="auto">
            <a:xfrm>
              <a:off x="1505" y="128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0" name="Line 15"/>
            <p:cNvSpPr>
              <a:spLocks noChangeShapeType="1"/>
            </p:cNvSpPr>
            <p:nvPr/>
          </p:nvSpPr>
          <p:spPr bwMode="auto">
            <a:xfrm>
              <a:off x="4603" y="128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1" name="Rectangle 16"/>
            <p:cNvSpPr>
              <a:spLocks noChangeArrowheads="1"/>
            </p:cNvSpPr>
            <p:nvPr/>
          </p:nvSpPr>
          <p:spPr bwMode="auto">
            <a:xfrm>
              <a:off x="1455" y="2667"/>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2" name="AutoShape 17"/>
            <p:cNvSpPr>
              <a:spLocks noChangeArrowheads="1"/>
            </p:cNvSpPr>
            <p:nvPr/>
          </p:nvSpPr>
          <p:spPr bwMode="auto">
            <a:xfrm flipV="1">
              <a:off x="4568" y="2361"/>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3" name="Text Box 18"/>
            <p:cNvSpPr txBox="1">
              <a:spLocks noChangeArrowheads="1"/>
            </p:cNvSpPr>
            <p:nvPr/>
          </p:nvSpPr>
          <p:spPr bwMode="auto">
            <a:xfrm>
              <a:off x="1396" y="3742"/>
              <a:ext cx="343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New Roman" pitchFamily="18" charset="0"/>
                </a:rPr>
                <a:t>0	50	100	150	200	250</a:t>
              </a:r>
            </a:p>
          </p:txBody>
        </p:sp>
        <p:sp>
          <p:nvSpPr>
            <p:cNvPr id="72724" name="Line 19"/>
            <p:cNvSpPr>
              <a:spLocks noChangeShapeType="1"/>
            </p:cNvSpPr>
            <p:nvPr/>
          </p:nvSpPr>
          <p:spPr bwMode="auto">
            <a:xfrm>
              <a:off x="1469" y="3640"/>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5" name="AutoShape 20"/>
            <p:cNvSpPr>
              <a:spLocks noChangeArrowheads="1"/>
            </p:cNvSpPr>
            <p:nvPr/>
          </p:nvSpPr>
          <p:spPr bwMode="auto">
            <a:xfrm flipV="1">
              <a:off x="3779" y="2362"/>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6" name="Text Box 21"/>
            <p:cNvSpPr txBox="1">
              <a:spLocks noChangeArrowheads="1"/>
            </p:cNvSpPr>
            <p:nvPr/>
          </p:nvSpPr>
          <p:spPr bwMode="auto">
            <a:xfrm>
              <a:off x="4436" y="2183"/>
              <a:ext cx="49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V</a:t>
              </a:r>
            </a:p>
          </p:txBody>
        </p:sp>
        <p:sp>
          <p:nvSpPr>
            <p:cNvPr id="72727" name="AutoShape 22"/>
            <p:cNvSpPr>
              <a:spLocks noChangeArrowheads="1"/>
            </p:cNvSpPr>
            <p:nvPr/>
          </p:nvSpPr>
          <p:spPr bwMode="auto">
            <a:xfrm flipV="1">
              <a:off x="1391" y="2374"/>
              <a:ext cx="146" cy="887"/>
            </a:xfrm>
            <a:prstGeom prst="upArrow">
              <a:avLst>
                <a:gd name="adj1" fmla="val 50000"/>
                <a:gd name="adj2" fmla="val 1518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8" name="Text Box 23"/>
            <p:cNvSpPr txBox="1">
              <a:spLocks noChangeArrowheads="1"/>
            </p:cNvSpPr>
            <p:nvPr/>
          </p:nvSpPr>
          <p:spPr bwMode="auto">
            <a:xfrm>
              <a:off x="1238"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mV</a:t>
              </a:r>
            </a:p>
          </p:txBody>
        </p:sp>
        <p:sp>
          <p:nvSpPr>
            <p:cNvPr id="72729" name="Line 24"/>
            <p:cNvSpPr>
              <a:spLocks noChangeShapeType="1"/>
            </p:cNvSpPr>
            <p:nvPr/>
          </p:nvSpPr>
          <p:spPr bwMode="auto">
            <a:xfrm>
              <a:off x="2266" y="3233"/>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Line 25"/>
            <p:cNvSpPr>
              <a:spLocks noChangeShapeType="1"/>
            </p:cNvSpPr>
            <p:nvPr/>
          </p:nvSpPr>
          <p:spPr bwMode="auto">
            <a:xfrm>
              <a:off x="1465" y="324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1" name="Line 26"/>
            <p:cNvSpPr>
              <a:spLocks noChangeShapeType="1"/>
            </p:cNvSpPr>
            <p:nvPr/>
          </p:nvSpPr>
          <p:spPr bwMode="auto">
            <a:xfrm>
              <a:off x="4640" y="324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2" name="Text Box 27"/>
            <p:cNvSpPr txBox="1">
              <a:spLocks noChangeArrowheads="1"/>
            </p:cNvSpPr>
            <p:nvPr/>
          </p:nvSpPr>
          <p:spPr bwMode="auto">
            <a:xfrm>
              <a:off x="2683" y="3887"/>
              <a:ext cx="1411"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Channels</a:t>
              </a:r>
            </a:p>
          </p:txBody>
        </p:sp>
        <p:sp>
          <p:nvSpPr>
            <p:cNvPr id="72733" name="AutoShape 28"/>
            <p:cNvSpPr>
              <a:spLocks noChangeArrowheads="1"/>
            </p:cNvSpPr>
            <p:nvPr/>
          </p:nvSpPr>
          <p:spPr bwMode="auto">
            <a:xfrm flipV="1">
              <a:off x="2937" y="2367"/>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34" name="AutoShape 29"/>
            <p:cNvSpPr>
              <a:spLocks noChangeArrowheads="1"/>
            </p:cNvSpPr>
            <p:nvPr/>
          </p:nvSpPr>
          <p:spPr bwMode="auto">
            <a:xfrm flipV="1">
              <a:off x="2193" y="2365"/>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35" name="Line 30"/>
            <p:cNvSpPr>
              <a:spLocks noChangeShapeType="1"/>
            </p:cNvSpPr>
            <p:nvPr/>
          </p:nvSpPr>
          <p:spPr bwMode="auto">
            <a:xfrm>
              <a:off x="3013" y="3259"/>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6" name="Line 31"/>
            <p:cNvSpPr>
              <a:spLocks noChangeShapeType="1"/>
            </p:cNvSpPr>
            <p:nvPr/>
          </p:nvSpPr>
          <p:spPr bwMode="auto">
            <a:xfrm>
              <a:off x="3851" y="325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7" name="Text Box 32"/>
            <p:cNvSpPr txBox="1">
              <a:spLocks noChangeArrowheads="1"/>
            </p:cNvSpPr>
            <p:nvPr/>
          </p:nvSpPr>
          <p:spPr bwMode="auto">
            <a:xfrm>
              <a:off x="2509" y="1041"/>
              <a:ext cx="123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b="1">
                  <a:latin typeface="Comic Sans MS" pitchFamily="66" charset="0"/>
                </a:rPr>
                <a:t>Linear</a:t>
              </a:r>
              <a:r>
                <a:rPr lang="cs-CZ" altLang="en-US" sz="2400" b="1">
                  <a:latin typeface="Comic Sans MS" pitchFamily="66" charset="0"/>
                </a:rPr>
                <a:t>ní</a:t>
              </a:r>
              <a:endParaRPr lang="en-US" altLang="en-US" sz="2400" b="1">
                <a:latin typeface="Comic Sans MS" pitchFamily="66" charset="0"/>
              </a:endParaRPr>
            </a:p>
          </p:txBody>
        </p:sp>
        <p:sp>
          <p:nvSpPr>
            <p:cNvPr id="72738" name="Text Box 33"/>
            <p:cNvSpPr txBox="1">
              <a:spLocks noChangeArrowheads="1"/>
            </p:cNvSpPr>
            <p:nvPr/>
          </p:nvSpPr>
          <p:spPr bwMode="auto">
            <a:xfrm>
              <a:off x="2460" y="2883"/>
              <a:ext cx="123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b="1">
                  <a:latin typeface="Comic Sans MS" pitchFamily="66" charset="0"/>
                </a:rPr>
                <a:t>Log</a:t>
              </a:r>
            </a:p>
          </p:txBody>
        </p:sp>
        <p:sp>
          <p:nvSpPr>
            <p:cNvPr id="72739" name="Text Box 34"/>
            <p:cNvSpPr txBox="1">
              <a:spLocks noChangeArrowheads="1"/>
            </p:cNvSpPr>
            <p:nvPr/>
          </p:nvSpPr>
          <p:spPr bwMode="auto">
            <a:xfrm>
              <a:off x="3709" y="2183"/>
              <a:ext cx="49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V</a:t>
              </a:r>
            </a:p>
          </p:txBody>
        </p:sp>
        <p:sp>
          <p:nvSpPr>
            <p:cNvPr id="72740" name="Text Box 35"/>
            <p:cNvSpPr txBox="1">
              <a:spLocks noChangeArrowheads="1"/>
            </p:cNvSpPr>
            <p:nvPr/>
          </p:nvSpPr>
          <p:spPr bwMode="auto">
            <a:xfrm>
              <a:off x="2744"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100 mV</a:t>
              </a:r>
            </a:p>
          </p:txBody>
        </p:sp>
        <p:sp>
          <p:nvSpPr>
            <p:cNvPr id="72741" name="Text Box 36"/>
            <p:cNvSpPr txBox="1">
              <a:spLocks noChangeArrowheads="1"/>
            </p:cNvSpPr>
            <p:nvPr/>
          </p:nvSpPr>
          <p:spPr bwMode="auto">
            <a:xfrm>
              <a:off x="2040"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mV</a:t>
              </a:r>
            </a:p>
          </p:txBody>
        </p:sp>
        <p:sp>
          <p:nvSpPr>
            <p:cNvPr id="72742" name="Freeform 37"/>
            <p:cNvSpPr>
              <a:spLocks/>
            </p:cNvSpPr>
            <p:nvPr/>
          </p:nvSpPr>
          <p:spPr bwMode="auto">
            <a:xfrm>
              <a:off x="538" y="1404"/>
              <a:ext cx="742" cy="1891"/>
            </a:xfrm>
            <a:custGeom>
              <a:avLst/>
              <a:gdLst>
                <a:gd name="T0" fmla="*/ 582 w 742"/>
                <a:gd name="T1" fmla="*/ 0 h 1891"/>
                <a:gd name="T2" fmla="*/ 378 w 742"/>
                <a:gd name="T3" fmla="*/ 29 h 1891"/>
                <a:gd name="T4" fmla="*/ 116 w 742"/>
                <a:gd name="T5" fmla="*/ 160 h 1891"/>
                <a:gd name="T6" fmla="*/ 0 w 742"/>
                <a:gd name="T7" fmla="*/ 363 h 1891"/>
                <a:gd name="T8" fmla="*/ 15 w 742"/>
                <a:gd name="T9" fmla="*/ 567 h 1891"/>
                <a:gd name="T10" fmla="*/ 102 w 742"/>
                <a:gd name="T11" fmla="*/ 727 h 1891"/>
                <a:gd name="T12" fmla="*/ 146 w 742"/>
                <a:gd name="T13" fmla="*/ 858 h 1891"/>
                <a:gd name="T14" fmla="*/ 175 w 742"/>
                <a:gd name="T15" fmla="*/ 1062 h 1891"/>
                <a:gd name="T16" fmla="*/ 146 w 742"/>
                <a:gd name="T17" fmla="*/ 1222 h 1891"/>
                <a:gd name="T18" fmla="*/ 44 w 742"/>
                <a:gd name="T19" fmla="*/ 1353 h 1891"/>
                <a:gd name="T20" fmla="*/ 0 w 742"/>
                <a:gd name="T21" fmla="*/ 1513 h 1891"/>
                <a:gd name="T22" fmla="*/ 44 w 742"/>
                <a:gd name="T23" fmla="*/ 1673 h 1891"/>
                <a:gd name="T24" fmla="*/ 233 w 742"/>
                <a:gd name="T25" fmla="*/ 1760 h 1891"/>
                <a:gd name="T26" fmla="*/ 713 w 742"/>
                <a:gd name="T27" fmla="*/ 1876 h 1891"/>
                <a:gd name="T28" fmla="*/ 742 w 742"/>
                <a:gd name="T29" fmla="*/ 1891 h 1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2" h="1891">
                  <a:moveTo>
                    <a:pt x="582" y="0"/>
                  </a:moveTo>
                  <a:cubicBezTo>
                    <a:pt x="514" y="10"/>
                    <a:pt x="444" y="12"/>
                    <a:pt x="378" y="29"/>
                  </a:cubicBezTo>
                  <a:cubicBezTo>
                    <a:pt x="284" y="53"/>
                    <a:pt x="202" y="118"/>
                    <a:pt x="116" y="160"/>
                  </a:cubicBezTo>
                  <a:cubicBezTo>
                    <a:pt x="48" y="228"/>
                    <a:pt x="24" y="270"/>
                    <a:pt x="0" y="363"/>
                  </a:cubicBezTo>
                  <a:cubicBezTo>
                    <a:pt x="5" y="431"/>
                    <a:pt x="7" y="499"/>
                    <a:pt x="15" y="567"/>
                  </a:cubicBezTo>
                  <a:cubicBezTo>
                    <a:pt x="22" y="629"/>
                    <a:pt x="74" y="673"/>
                    <a:pt x="102" y="727"/>
                  </a:cubicBezTo>
                  <a:cubicBezTo>
                    <a:pt x="113" y="772"/>
                    <a:pt x="136" y="813"/>
                    <a:pt x="146" y="858"/>
                  </a:cubicBezTo>
                  <a:cubicBezTo>
                    <a:pt x="160" y="925"/>
                    <a:pt x="175" y="1062"/>
                    <a:pt x="175" y="1062"/>
                  </a:cubicBezTo>
                  <a:cubicBezTo>
                    <a:pt x="171" y="1091"/>
                    <a:pt x="167" y="1181"/>
                    <a:pt x="146" y="1222"/>
                  </a:cubicBezTo>
                  <a:cubicBezTo>
                    <a:pt x="120" y="1273"/>
                    <a:pt x="67" y="1300"/>
                    <a:pt x="44" y="1353"/>
                  </a:cubicBezTo>
                  <a:cubicBezTo>
                    <a:pt x="18" y="1413"/>
                    <a:pt x="13" y="1451"/>
                    <a:pt x="0" y="1513"/>
                  </a:cubicBezTo>
                  <a:cubicBezTo>
                    <a:pt x="8" y="1560"/>
                    <a:pt x="18" y="1629"/>
                    <a:pt x="44" y="1673"/>
                  </a:cubicBezTo>
                  <a:cubicBezTo>
                    <a:pt x="83" y="1738"/>
                    <a:pt x="168" y="1744"/>
                    <a:pt x="233" y="1760"/>
                  </a:cubicBezTo>
                  <a:cubicBezTo>
                    <a:pt x="392" y="1800"/>
                    <a:pt x="551" y="1857"/>
                    <a:pt x="713" y="1876"/>
                  </a:cubicBezTo>
                  <a:cubicBezTo>
                    <a:pt x="723" y="1881"/>
                    <a:pt x="742" y="1891"/>
                    <a:pt x="742" y="189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3" name="Text Box 38"/>
            <p:cNvSpPr txBox="1">
              <a:spLocks noChangeArrowheads="1"/>
            </p:cNvSpPr>
            <p:nvPr/>
          </p:nvSpPr>
          <p:spPr bwMode="auto">
            <a:xfrm>
              <a:off x="205" y="2151"/>
              <a:ext cx="917" cy="30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Log amp</a:t>
              </a:r>
            </a:p>
          </p:txBody>
        </p:sp>
      </p:grpSp>
      <p:sp>
        <p:nvSpPr>
          <p:cNvPr id="72708" name="Rectangle 39"/>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218644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16013" y="188913"/>
            <a:ext cx="8027987" cy="727075"/>
          </a:xfrm>
        </p:spPr>
        <p:txBody>
          <a:bodyPr/>
          <a:lstStyle/>
          <a:p>
            <a:pPr eaLnBrk="1" hangingPunct="1"/>
            <a:r>
              <a:rPr lang="cs-CZ" altLang="en-US" sz="3200" smtClean="0"/>
              <a:t>Logaritmické zesílení</a:t>
            </a:r>
            <a:r>
              <a:rPr lang="en-US" altLang="en-US" sz="3200" smtClean="0"/>
              <a:t> &amp; </a:t>
            </a:r>
            <a:r>
              <a:rPr lang="cs-CZ" altLang="en-US" sz="3200" smtClean="0"/>
              <a:t>dynamický rozsah</a:t>
            </a:r>
            <a:endParaRPr lang="en-US" altLang="en-US" sz="3200" smtClean="0"/>
          </a:p>
        </p:txBody>
      </p:sp>
      <p:grpSp>
        <p:nvGrpSpPr>
          <p:cNvPr id="73731" name="Group 4"/>
          <p:cNvGrpSpPr>
            <a:grpSpLocks/>
          </p:cNvGrpSpPr>
          <p:nvPr/>
        </p:nvGrpSpPr>
        <p:grpSpPr bwMode="auto">
          <a:xfrm>
            <a:off x="1763713" y="1052513"/>
            <a:ext cx="5470525" cy="4540250"/>
            <a:chOff x="1120" y="628"/>
            <a:chExt cx="3446" cy="3442"/>
          </a:xfrm>
        </p:grpSpPr>
        <p:pic>
          <p:nvPicPr>
            <p:cNvPr id="737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 y="2374"/>
              <a:ext cx="3441" cy="169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 y="628"/>
              <a:ext cx="3437" cy="169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732" name="Rectangle 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
        <p:nvSpPr>
          <p:cNvPr id="73733" name="Text Box 9"/>
          <p:cNvSpPr txBox="1">
            <a:spLocks noChangeArrowheads="1"/>
          </p:cNvSpPr>
          <p:nvPr/>
        </p:nvSpPr>
        <p:spPr bwMode="auto">
          <a:xfrm>
            <a:off x="7380288" y="981075"/>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2400" b="1"/>
              <a:t>lin</a:t>
            </a:r>
          </a:p>
        </p:txBody>
      </p:sp>
      <p:sp>
        <p:nvSpPr>
          <p:cNvPr id="73734" name="Text Box 10"/>
          <p:cNvSpPr txBox="1">
            <a:spLocks noChangeArrowheads="1"/>
          </p:cNvSpPr>
          <p:nvPr/>
        </p:nvSpPr>
        <p:spPr bwMode="auto">
          <a:xfrm>
            <a:off x="7380288" y="3357563"/>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2400" b="1"/>
              <a:t>log</a:t>
            </a:r>
          </a:p>
        </p:txBody>
      </p:sp>
    </p:spTree>
    <p:extLst>
      <p:ext uri="{BB962C8B-B14F-4D97-AF65-F5344CB8AC3E}">
        <p14:creationId xmlns:p14="http://schemas.microsoft.com/office/powerpoint/2010/main" val="1104363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3" name="Rectangle 3" descr="Blue tissue paper"/>
          <p:cNvSpPr>
            <a:spLocks noChangeArrowheads="1"/>
          </p:cNvSpPr>
          <p:nvPr/>
        </p:nvSpPr>
        <p:spPr bwMode="auto">
          <a:xfrm>
            <a:off x="4643438" y="2708275"/>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4"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6"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7" name="Freeform 7"/>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Oval 8"/>
          <p:cNvSpPr>
            <a:spLocks noChangeArrowheads="1"/>
          </p:cNvSpPr>
          <p:nvPr/>
        </p:nvSpPr>
        <p:spPr bwMode="auto">
          <a:xfrm>
            <a:off x="4787900" y="2852738"/>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9" name="Rectangle 9"/>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0" name="Text Box 10"/>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5611" name="Line 11"/>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Oval 13"/>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4" name="Oval 14"/>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5" name="Text Box 15"/>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5616"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7"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8"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9"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256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165850"/>
            <a:ext cx="9794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238664"/>
      </p:ext>
    </p:extLst>
  </p:cSld>
  <p:clrMapOvr>
    <a:masterClrMapping/>
  </p:clrMapOvr>
  <p:transition advTm="1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476250"/>
            <a:ext cx="7875587"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538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a:t>
            </a:r>
            <a:endParaRPr lang="en-US" altLang="en-US" sz="4000" smtClean="0"/>
          </a:p>
        </p:txBody>
      </p:sp>
      <p:sp>
        <p:nvSpPr>
          <p:cNvPr id="74755" name="Rectangle 3"/>
          <p:cNvSpPr>
            <a:spLocks noGrp="1" noChangeArrowheads="1"/>
          </p:cNvSpPr>
          <p:nvPr>
            <p:ph type="body" idx="1"/>
          </p:nvPr>
        </p:nvSpPr>
        <p:spPr/>
        <p:txBody>
          <a:bodyPr/>
          <a:lstStyle/>
          <a:p>
            <a:pPr eaLnBrk="1" hangingPunct="1">
              <a:buFont typeface="Wingdings" pitchFamily="2" charset="2"/>
              <a:buNone/>
            </a:pPr>
            <a:r>
              <a:rPr lang="cs-CZ" altLang="en-US" smtClean="0"/>
              <a:t>…později</a:t>
            </a: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spTree>
    <p:extLst>
      <p:ext uri="{BB962C8B-B14F-4D97-AF65-F5344CB8AC3E}">
        <p14:creationId xmlns:p14="http://schemas.microsoft.com/office/powerpoint/2010/main" val="3953299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20775" y="192088"/>
            <a:ext cx="7772400" cy="933450"/>
          </a:xfrm>
        </p:spPr>
        <p:txBody>
          <a:bodyPr/>
          <a:lstStyle/>
          <a:p>
            <a:pPr eaLnBrk="1" hangingPunct="1"/>
            <a:r>
              <a:rPr lang="cs-CZ" altLang="en-US" smtClean="0"/>
              <a:t>Analýza dat</a:t>
            </a:r>
            <a:endParaRPr lang="en-US" altLang="en-US" smtClean="0"/>
          </a:p>
        </p:txBody>
      </p:sp>
      <p:sp>
        <p:nvSpPr>
          <p:cNvPr id="75779" name="Rectangle 3"/>
          <p:cNvSpPr>
            <a:spLocks noGrp="1" noChangeArrowheads="1"/>
          </p:cNvSpPr>
          <p:nvPr>
            <p:ph type="body" idx="1"/>
          </p:nvPr>
        </p:nvSpPr>
        <p:spPr>
          <a:xfrm>
            <a:off x="1100138" y="1312863"/>
            <a:ext cx="7772400" cy="4114800"/>
          </a:xfrm>
        </p:spPr>
        <p:txBody>
          <a:bodyPr/>
          <a:lstStyle/>
          <a:p>
            <a:pPr eaLnBrk="1" hangingPunct="1"/>
            <a:r>
              <a:rPr lang="cs-CZ" altLang="en-US" smtClean="0"/>
              <a:t>Zobrazení dat</a:t>
            </a:r>
            <a:endParaRPr lang="en-US" altLang="en-US" smtClean="0"/>
          </a:p>
          <a:p>
            <a:pPr lvl="1" eaLnBrk="1" hangingPunct="1"/>
            <a:r>
              <a:rPr lang="en-US" altLang="en-US" smtClean="0"/>
              <a:t>histogram</a:t>
            </a:r>
          </a:p>
          <a:p>
            <a:pPr lvl="1" eaLnBrk="1" hangingPunct="1"/>
            <a:r>
              <a:rPr lang="en-US" altLang="en-US" smtClean="0"/>
              <a:t>dot plot</a:t>
            </a:r>
          </a:p>
          <a:p>
            <a:pPr lvl="1" eaLnBrk="1" hangingPunct="1"/>
            <a:r>
              <a:rPr lang="en-US" altLang="en-US" smtClean="0"/>
              <a:t>isometric display</a:t>
            </a:r>
          </a:p>
          <a:p>
            <a:pPr lvl="1" eaLnBrk="1" hangingPunct="1"/>
            <a:r>
              <a:rPr lang="en-US" altLang="en-US" smtClean="0"/>
              <a:t>contour plot</a:t>
            </a:r>
          </a:p>
          <a:p>
            <a:pPr lvl="1" eaLnBrk="1" hangingPunct="1"/>
            <a:r>
              <a:rPr lang="en-US" altLang="en-US" smtClean="0"/>
              <a:t>chromatic (color) plots</a:t>
            </a:r>
          </a:p>
          <a:p>
            <a:pPr lvl="1" eaLnBrk="1" hangingPunct="1"/>
            <a:r>
              <a:rPr lang="en-US" altLang="en-US" smtClean="0"/>
              <a:t>3 D projection</a:t>
            </a:r>
          </a:p>
          <a:p>
            <a:pPr eaLnBrk="1" hangingPunct="1"/>
            <a:r>
              <a:rPr lang="en-US" altLang="en-US" smtClean="0"/>
              <a:t>Gating</a:t>
            </a:r>
          </a:p>
        </p:txBody>
      </p:sp>
    </p:spTree>
    <p:extLst>
      <p:ext uri="{BB962C8B-B14F-4D97-AF65-F5344CB8AC3E}">
        <p14:creationId xmlns:p14="http://schemas.microsoft.com/office/powerpoint/2010/main" val="22744357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type="title" sz="quarter"/>
          </p:nvPr>
        </p:nvSpPr>
        <p:spPr>
          <a:xfrm>
            <a:off x="1173163" y="260350"/>
            <a:ext cx="7772400" cy="1143000"/>
          </a:xfrm>
        </p:spPr>
        <p:txBody>
          <a:bodyPr/>
          <a:lstStyle/>
          <a:p>
            <a:pPr eaLnBrk="1" hangingPunct="1"/>
            <a:r>
              <a:rPr lang="cs-CZ" altLang="en-US" smtClean="0"/>
              <a:t>Způsoby pro zobrazení dat</a:t>
            </a:r>
          </a:p>
        </p:txBody>
      </p:sp>
      <p:pic>
        <p:nvPicPr>
          <p:cNvPr id="76803"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51275" y="3213100"/>
            <a:ext cx="1689100" cy="16938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51275" y="4968875"/>
            <a:ext cx="1695450" cy="170021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1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51275" y="1557338"/>
            <a:ext cx="1689100" cy="16938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1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1331913" y="1268413"/>
            <a:ext cx="2252662" cy="19812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16" descr="4Color TBNK + TruC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284538"/>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7" descr="4Color TBNK + TruC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3357563"/>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8" descr="4Color TBNK + TruC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162877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9" descr="4Color TBNK + TruC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501332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4868863"/>
            <a:ext cx="1857375"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2" name="Rectangle 21"/>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56563277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87450" y="188913"/>
            <a:ext cx="7772400" cy="1143000"/>
          </a:xfrm>
        </p:spPr>
        <p:txBody>
          <a:bodyPr/>
          <a:lstStyle/>
          <a:p>
            <a:pPr eaLnBrk="1" hangingPunct="1"/>
            <a:r>
              <a:rPr lang="cs-CZ" altLang="en-US" smtClean="0"/>
              <a:t>Histogram distribuce četnosti</a:t>
            </a:r>
          </a:p>
        </p:txBody>
      </p:sp>
      <p:sp>
        <p:nvSpPr>
          <p:cNvPr id="77827" name="Rectangle 3"/>
          <p:cNvSpPr>
            <a:spLocks noGrp="1" noChangeArrowheads="1"/>
          </p:cNvSpPr>
          <p:nvPr>
            <p:ph type="body" idx="1"/>
          </p:nvPr>
        </p:nvSpPr>
        <p:spPr>
          <a:xfrm>
            <a:off x="1187450" y="1484313"/>
            <a:ext cx="7772400" cy="4114800"/>
          </a:xfrm>
        </p:spPr>
        <p:txBody>
          <a:bodyPr/>
          <a:lstStyle/>
          <a:p>
            <a:pPr eaLnBrk="1" hangingPunct="1"/>
            <a:r>
              <a:rPr lang="cs-CZ" altLang="en-US" sz="2000" smtClean="0"/>
              <a:t>Histogram zobrazuje četnost částic pro jeden parametr</a:t>
            </a:r>
          </a:p>
          <a:p>
            <a:pPr eaLnBrk="1" hangingPunct="1"/>
            <a:r>
              <a:rPr lang="cs-CZ" altLang="en-US" sz="2000" smtClean="0"/>
              <a:t>Jednoduchý výstup</a:t>
            </a:r>
          </a:p>
          <a:p>
            <a:pPr eaLnBrk="1" hangingPunct="1"/>
            <a:r>
              <a:rPr lang="cs-CZ" altLang="en-US" sz="2000" smtClean="0"/>
              <a:t>Nekorelujeme s dalším parametrem</a:t>
            </a:r>
          </a:p>
          <a:p>
            <a:pPr eaLnBrk="1" hangingPunct="1"/>
            <a:r>
              <a:rPr lang="cs-CZ" altLang="en-US" sz="2000" smtClean="0"/>
              <a:t>Problém s identifikací populací</a:t>
            </a: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14513"/>
            <a:ext cx="2646363"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Rectangle 6"/>
          <p:cNvSpPr>
            <a:spLocks noChangeArrowheads="1"/>
          </p:cNvSpPr>
          <p:nvPr/>
        </p:nvSpPr>
        <p:spPr bwMode="auto">
          <a:xfrm>
            <a:off x="1187450" y="6524625"/>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799034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87450" y="188913"/>
            <a:ext cx="7772400" cy="1143000"/>
          </a:xfrm>
        </p:spPr>
        <p:txBody>
          <a:bodyPr/>
          <a:lstStyle/>
          <a:p>
            <a:pPr eaLnBrk="1" hangingPunct="1"/>
            <a:r>
              <a:rPr lang="cs-CZ" altLang="en-US" smtClean="0"/>
              <a:t>Dot plot</a:t>
            </a:r>
          </a:p>
        </p:txBody>
      </p:sp>
      <p:sp>
        <p:nvSpPr>
          <p:cNvPr id="78851" name="Rectangle 3"/>
          <p:cNvSpPr>
            <a:spLocks noGrp="1" noChangeArrowheads="1"/>
          </p:cNvSpPr>
          <p:nvPr>
            <p:ph type="body" idx="1"/>
          </p:nvPr>
        </p:nvSpPr>
        <p:spPr>
          <a:xfrm>
            <a:off x="1187450" y="1484313"/>
            <a:ext cx="7772400" cy="4114800"/>
          </a:xfrm>
        </p:spPr>
        <p:txBody>
          <a:bodyPr/>
          <a:lstStyle/>
          <a:p>
            <a:pPr eaLnBrk="1" hangingPunct="1"/>
            <a:r>
              <a:rPr lang="cs-CZ" altLang="en-US" sz="2000" smtClean="0"/>
              <a:t>Zobrazuje korelaci dvou libovolných parametrů</a:t>
            </a:r>
          </a:p>
          <a:p>
            <a:pPr eaLnBrk="1" hangingPunct="1"/>
            <a:r>
              <a:rPr lang="cs-CZ" altLang="en-US" sz="2000" smtClean="0"/>
              <a:t>Jednotlivé tečky představují konkrétní změřené buňky (částice)</a:t>
            </a:r>
          </a:p>
          <a:p>
            <a:pPr eaLnBrk="1" hangingPunct="1"/>
            <a:r>
              <a:rPr lang="cs-CZ" altLang="en-US" sz="2000" smtClean="0"/>
              <a:t>Hodnoty pro řadu částic mohou ležet ve stejném místě </a:t>
            </a:r>
          </a:p>
          <a:p>
            <a:pPr eaLnBrk="1" hangingPunct="1"/>
            <a:r>
              <a:rPr lang="cs-CZ" altLang="en-US" sz="2000" smtClean="0"/>
              <a:t>Nemáme informaci o relativní denzitě částic</a:t>
            </a:r>
          </a:p>
          <a:p>
            <a:pPr eaLnBrk="1" hangingPunct="1"/>
            <a:r>
              <a:rPr lang="cs-CZ" altLang="en-US" sz="2000" smtClean="0"/>
              <a:t>Problémy s vykreslením v případě velkých objemů dat</a:t>
            </a:r>
          </a:p>
        </p:txBody>
      </p:sp>
      <p:pic>
        <p:nvPicPr>
          <p:cNvPr id="78852" name="Picture 5"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933825"/>
            <a:ext cx="2514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6"/>
          <p:cNvSpPr>
            <a:spLocks noChangeArrowheads="1"/>
          </p:cNvSpPr>
          <p:nvPr/>
        </p:nvSpPr>
        <p:spPr bwMode="auto">
          <a:xfrm>
            <a:off x="1116013"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926425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87450" y="188913"/>
            <a:ext cx="7772400" cy="1143000"/>
          </a:xfrm>
        </p:spPr>
        <p:txBody>
          <a:bodyPr/>
          <a:lstStyle/>
          <a:p>
            <a:pPr eaLnBrk="1" hangingPunct="1"/>
            <a:r>
              <a:rPr lang="cs-CZ" altLang="en-US" smtClean="0"/>
              <a:t>Density </a:t>
            </a:r>
            <a:r>
              <a:rPr lang="en-US" altLang="en-US" smtClean="0"/>
              <a:t>&amp; contour</a:t>
            </a:r>
            <a:r>
              <a:rPr lang="cs-CZ" altLang="en-US" smtClean="0"/>
              <a:t> plot</a:t>
            </a:r>
          </a:p>
        </p:txBody>
      </p:sp>
      <p:sp>
        <p:nvSpPr>
          <p:cNvPr id="79875" name="Rectangle 3"/>
          <p:cNvSpPr>
            <a:spLocks noGrp="1" noChangeArrowheads="1"/>
          </p:cNvSpPr>
          <p:nvPr>
            <p:ph type="body" idx="1"/>
          </p:nvPr>
        </p:nvSpPr>
        <p:spPr>
          <a:xfrm>
            <a:off x="971550" y="2051050"/>
            <a:ext cx="6048375" cy="4114800"/>
          </a:xfrm>
        </p:spPr>
        <p:txBody>
          <a:bodyPr/>
          <a:lstStyle/>
          <a:p>
            <a:pPr eaLnBrk="1" hangingPunct="1">
              <a:buFont typeface="Wingdings" pitchFamily="2" charset="2"/>
              <a:buNone/>
            </a:pPr>
            <a:r>
              <a:rPr lang="cs-CZ" altLang="en-US" sz="2000" b="1" smtClean="0"/>
              <a:t>Density plot:</a:t>
            </a:r>
          </a:p>
          <a:p>
            <a:pPr eaLnBrk="1" hangingPunct="1"/>
            <a:r>
              <a:rPr lang="cs-CZ" altLang="en-US" sz="2000" smtClean="0"/>
              <a:t>Zobrazuje </a:t>
            </a:r>
            <a:r>
              <a:rPr lang="en-US" altLang="en-US" sz="2000" smtClean="0"/>
              <a:t>dva parametry jako frekvenci </a:t>
            </a:r>
            <a:r>
              <a:rPr lang="cs-CZ" altLang="en-US" sz="2000" smtClean="0"/>
              <a:t>č</a:t>
            </a:r>
            <a:r>
              <a:rPr lang="en-US" altLang="en-US" sz="2000" smtClean="0"/>
              <a:t>etnosti</a:t>
            </a:r>
            <a:endParaRPr lang="cs-CZ" altLang="en-US" sz="2000" smtClean="0"/>
          </a:p>
          <a:p>
            <a:pPr eaLnBrk="1" hangingPunct="1"/>
            <a:r>
              <a:rPr lang="cs-CZ" altLang="en-US" sz="2000" smtClean="0"/>
              <a:t>barva a nebo její odstín odpovídá četnosti částic</a:t>
            </a:r>
          </a:p>
          <a:p>
            <a:pPr eaLnBrk="1" hangingPunct="1">
              <a:buFont typeface="Wingdings" pitchFamily="2" charset="2"/>
              <a:buNone/>
            </a:pPr>
            <a:endParaRPr lang="cs-CZ" altLang="en-US" sz="2000" smtClean="0"/>
          </a:p>
          <a:p>
            <a:pPr eaLnBrk="1" hangingPunct="1">
              <a:buFont typeface="Wingdings" pitchFamily="2" charset="2"/>
              <a:buNone/>
            </a:pPr>
            <a:r>
              <a:rPr lang="cs-CZ" altLang="en-US" sz="2000" b="1" smtClean="0"/>
              <a:t>Contour plot:</a:t>
            </a:r>
          </a:p>
          <a:p>
            <a:pPr eaLnBrk="1" hangingPunct="1"/>
            <a:r>
              <a:rPr lang="cs-CZ" altLang="en-US" sz="2000" smtClean="0"/>
              <a:t>spojnice spojuje body (částice) se stejnou hodnotou signálu</a:t>
            </a:r>
          </a:p>
          <a:p>
            <a:pPr eaLnBrk="1" hangingPunct="1"/>
            <a:endParaRPr lang="cs-CZ" altLang="en-US" sz="2000" smtClean="0"/>
          </a:p>
          <a:p>
            <a:pPr eaLnBrk="1" hangingPunct="1"/>
            <a:r>
              <a:rPr lang="cs-CZ" altLang="en-US" sz="2000" smtClean="0"/>
              <a:t>V podstatě simulujeme 3D graf – třetí rozměr je frekvence</a:t>
            </a:r>
          </a:p>
        </p:txBody>
      </p:sp>
      <p:pic>
        <p:nvPicPr>
          <p:cNvPr id="79876" name="Picture 5"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882900"/>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4Color TBNK + Tru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79742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7" descr="4Color TBNK + TruC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575" y="1125538"/>
            <a:ext cx="18240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Rectangle 8"/>
          <p:cNvSpPr>
            <a:spLocks noChangeArrowheads="1"/>
          </p:cNvSpPr>
          <p:nvPr/>
        </p:nvSpPr>
        <p:spPr bwMode="auto">
          <a:xfrm>
            <a:off x="1187450"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655667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en-US" smtClean="0"/>
              <a:t>Čas jako jeden z parametrů </a:t>
            </a:r>
          </a:p>
        </p:txBody>
      </p:sp>
      <p:grpSp>
        <p:nvGrpSpPr>
          <p:cNvPr id="80899" name="Group 5"/>
          <p:cNvGrpSpPr>
            <a:grpSpLocks/>
          </p:cNvGrpSpPr>
          <p:nvPr/>
        </p:nvGrpSpPr>
        <p:grpSpPr bwMode="auto">
          <a:xfrm>
            <a:off x="987425" y="2349500"/>
            <a:ext cx="8001000" cy="2895600"/>
            <a:chOff x="384" y="1488"/>
            <a:chExt cx="5040" cy="1824"/>
          </a:xfrm>
        </p:grpSpPr>
        <p:sp>
          <p:nvSpPr>
            <p:cNvPr id="80901" name="Rectangle 6"/>
            <p:cNvSpPr>
              <a:spLocks noChangeArrowheads="1"/>
            </p:cNvSpPr>
            <p:nvPr/>
          </p:nvSpPr>
          <p:spPr bwMode="auto">
            <a:xfrm>
              <a:off x="384" y="1488"/>
              <a:ext cx="5040" cy="1824"/>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80902"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617"/>
              <a:ext cx="1920" cy="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 y="1488"/>
              <a:ext cx="3284"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900"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396195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87450" y="188913"/>
            <a:ext cx="7772400" cy="1143000"/>
          </a:xfrm>
        </p:spPr>
        <p:txBody>
          <a:bodyPr/>
          <a:lstStyle/>
          <a:p>
            <a:pPr eaLnBrk="1" hangingPunct="1"/>
            <a:r>
              <a:rPr lang="cs-CZ" altLang="en-US" smtClean="0"/>
              <a:t>3D zobrazení</a:t>
            </a:r>
          </a:p>
        </p:txBody>
      </p:sp>
      <p:sp>
        <p:nvSpPr>
          <p:cNvPr id="81923" name="Rectangle 3"/>
          <p:cNvSpPr>
            <a:spLocks noGrp="1" noChangeArrowheads="1"/>
          </p:cNvSpPr>
          <p:nvPr>
            <p:ph type="body" idx="1"/>
          </p:nvPr>
        </p:nvSpPr>
        <p:spPr>
          <a:xfrm>
            <a:off x="971550" y="2051050"/>
            <a:ext cx="6048375" cy="4114800"/>
          </a:xfrm>
        </p:spPr>
        <p:txBody>
          <a:bodyPr/>
          <a:lstStyle/>
          <a:p>
            <a:pPr eaLnBrk="1" hangingPunct="1"/>
            <a:r>
              <a:rPr lang="cs-CZ" altLang="en-US" sz="2000" smtClean="0"/>
              <a:t>2 parametry + četnost</a:t>
            </a:r>
          </a:p>
          <a:p>
            <a:pPr eaLnBrk="1" hangingPunct="1"/>
            <a:endParaRPr lang="cs-CZ" altLang="en-US" sz="2000" smtClean="0"/>
          </a:p>
          <a:p>
            <a:pPr eaLnBrk="1" hangingPunct="1"/>
            <a:endParaRPr lang="cs-CZ" altLang="en-US" sz="2000" smtClean="0"/>
          </a:p>
          <a:p>
            <a:pPr eaLnBrk="1" hangingPunct="1"/>
            <a:endParaRPr lang="cs-CZ" altLang="en-US" sz="2000" smtClean="0"/>
          </a:p>
          <a:p>
            <a:pPr eaLnBrk="1" hangingPunct="1"/>
            <a:endParaRPr lang="cs-CZ" altLang="en-US" sz="2000" smtClean="0"/>
          </a:p>
          <a:p>
            <a:pPr eaLnBrk="1" hangingPunct="1"/>
            <a:endParaRPr lang="cs-CZ" altLang="en-US" sz="2000" smtClean="0"/>
          </a:p>
          <a:p>
            <a:pPr eaLnBrk="1" hangingPunct="1"/>
            <a:r>
              <a:rPr lang="cs-CZ" altLang="en-US" sz="2000" smtClean="0"/>
              <a:t>3 parametry společně</a:t>
            </a:r>
          </a:p>
        </p:txBody>
      </p:sp>
      <p:pic>
        <p:nvPicPr>
          <p:cNvPr id="81924" name="Picture 7"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836613"/>
            <a:ext cx="28082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573463"/>
            <a:ext cx="28273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Rectangle 9"/>
          <p:cNvSpPr>
            <a:spLocks noChangeArrowheads="1"/>
          </p:cNvSpPr>
          <p:nvPr/>
        </p:nvSpPr>
        <p:spPr bwMode="auto">
          <a:xfrm>
            <a:off x="1116013"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7183551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mtClean="0"/>
              <a:t>3 Color Combinations</a:t>
            </a:r>
          </a:p>
        </p:txBody>
      </p:sp>
      <p:grpSp>
        <p:nvGrpSpPr>
          <p:cNvPr id="82947" name="Group 3"/>
          <p:cNvGrpSpPr>
            <a:grpSpLocks/>
          </p:cNvGrpSpPr>
          <p:nvPr/>
        </p:nvGrpSpPr>
        <p:grpSpPr bwMode="auto">
          <a:xfrm>
            <a:off x="4456113" y="4559300"/>
            <a:ext cx="2306637" cy="1347788"/>
            <a:chOff x="2807" y="2872"/>
            <a:chExt cx="1453" cy="849"/>
          </a:xfrm>
        </p:grpSpPr>
        <p:grpSp>
          <p:nvGrpSpPr>
            <p:cNvPr id="82995" name="Group 4"/>
            <p:cNvGrpSpPr>
              <a:grpSpLocks/>
            </p:cNvGrpSpPr>
            <p:nvPr/>
          </p:nvGrpSpPr>
          <p:grpSpPr bwMode="auto">
            <a:xfrm>
              <a:off x="2979" y="2872"/>
              <a:ext cx="1281" cy="670"/>
              <a:chOff x="2979" y="2872"/>
              <a:chExt cx="1281" cy="670"/>
            </a:xfrm>
          </p:grpSpPr>
          <p:sp>
            <p:nvSpPr>
              <p:cNvPr id="82999" name="AutoShape 5"/>
              <p:cNvSpPr>
                <a:spLocks noChangeArrowheads="1"/>
              </p:cNvSpPr>
              <p:nvPr/>
            </p:nvSpPr>
            <p:spPr bwMode="auto">
              <a:xfrm>
                <a:off x="2979" y="287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000" name="AutoShape 6"/>
              <p:cNvSpPr>
                <a:spLocks noChangeArrowheads="1"/>
              </p:cNvSpPr>
              <p:nvPr/>
            </p:nvSpPr>
            <p:spPr bwMode="auto">
              <a:xfrm>
                <a:off x="3542" y="2874"/>
                <a:ext cx="718" cy="668"/>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96" name="Group 7"/>
            <p:cNvGrpSpPr>
              <a:grpSpLocks/>
            </p:cNvGrpSpPr>
            <p:nvPr/>
          </p:nvGrpSpPr>
          <p:grpSpPr bwMode="auto">
            <a:xfrm>
              <a:off x="2807" y="3050"/>
              <a:ext cx="1281" cy="671"/>
              <a:chOff x="2807" y="3050"/>
              <a:chExt cx="1281" cy="671"/>
            </a:xfrm>
          </p:grpSpPr>
          <p:sp>
            <p:nvSpPr>
              <p:cNvPr id="82997" name="AutoShape 8"/>
              <p:cNvSpPr>
                <a:spLocks noChangeArrowheads="1"/>
              </p:cNvSpPr>
              <p:nvPr/>
            </p:nvSpPr>
            <p:spPr bwMode="auto">
              <a:xfrm>
                <a:off x="2807" y="305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8" name="AutoShape 9"/>
              <p:cNvSpPr>
                <a:spLocks noChangeArrowheads="1"/>
              </p:cNvSpPr>
              <p:nvPr/>
            </p:nvSpPr>
            <p:spPr bwMode="auto">
              <a:xfrm>
                <a:off x="3370" y="305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2948" name="Freeform 10"/>
          <p:cNvSpPr>
            <a:spLocks/>
          </p:cNvSpPr>
          <p:nvPr/>
        </p:nvSpPr>
        <p:spPr bwMode="auto">
          <a:xfrm>
            <a:off x="4492625" y="4840288"/>
            <a:ext cx="1096963" cy="247650"/>
          </a:xfrm>
          <a:custGeom>
            <a:avLst/>
            <a:gdLst>
              <a:gd name="T0" fmla="*/ 0 w 691"/>
              <a:gd name="T1" fmla="*/ 2147483647 h 156"/>
              <a:gd name="T2" fmla="*/ 2147483647 w 691"/>
              <a:gd name="T3" fmla="*/ 0 h 156"/>
              <a:gd name="T4" fmla="*/ 2147483647 w 691"/>
              <a:gd name="T5" fmla="*/ 0 h 156"/>
              <a:gd name="T6" fmla="*/ 2147483647 w 691"/>
              <a:gd name="T7" fmla="*/ 2147483647 h 156"/>
              <a:gd name="T8" fmla="*/ 0 w 691"/>
              <a:gd name="T9" fmla="*/ 2147483647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156">
                <a:moveTo>
                  <a:pt x="0" y="152"/>
                </a:moveTo>
                <a:lnTo>
                  <a:pt x="155" y="0"/>
                </a:lnTo>
                <a:lnTo>
                  <a:pt x="690" y="0"/>
                </a:lnTo>
                <a:lnTo>
                  <a:pt x="530" y="155"/>
                </a:lnTo>
                <a:lnTo>
                  <a:pt x="0" y="152"/>
                </a:lnTo>
              </a:path>
            </a:pathLst>
          </a:custGeom>
          <a:solidFill>
            <a:srgbClr val="333333"/>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9" name="Freeform 11"/>
          <p:cNvSpPr>
            <a:spLocks/>
          </p:cNvSpPr>
          <p:nvPr/>
        </p:nvSpPr>
        <p:spPr bwMode="auto">
          <a:xfrm>
            <a:off x="6508750" y="3787775"/>
            <a:ext cx="247650" cy="1000125"/>
          </a:xfrm>
          <a:custGeom>
            <a:avLst/>
            <a:gdLst>
              <a:gd name="T0" fmla="*/ 0 w 156"/>
              <a:gd name="T1" fmla="*/ 2147483647 h 630"/>
              <a:gd name="T2" fmla="*/ 0 w 156"/>
              <a:gd name="T3" fmla="*/ 2147483647 h 630"/>
              <a:gd name="T4" fmla="*/ 2147483647 w 156"/>
              <a:gd name="T5" fmla="*/ 0 h 630"/>
              <a:gd name="T6" fmla="*/ 2147483647 w 156"/>
              <a:gd name="T7" fmla="*/ 2147483647 h 630"/>
              <a:gd name="T8" fmla="*/ 0 w 156"/>
              <a:gd name="T9" fmla="*/ 2147483647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630">
                <a:moveTo>
                  <a:pt x="0" y="629"/>
                </a:moveTo>
                <a:lnTo>
                  <a:pt x="0" y="155"/>
                </a:lnTo>
                <a:lnTo>
                  <a:pt x="155" y="0"/>
                </a:lnTo>
                <a:lnTo>
                  <a:pt x="152" y="481"/>
                </a:lnTo>
                <a:lnTo>
                  <a:pt x="0" y="629"/>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0" name="Freeform 12"/>
          <p:cNvSpPr>
            <a:spLocks/>
          </p:cNvSpPr>
          <p:nvPr/>
        </p:nvSpPr>
        <p:spPr bwMode="auto">
          <a:xfrm>
            <a:off x="5351463" y="4868863"/>
            <a:ext cx="241300" cy="1000125"/>
          </a:xfrm>
          <a:custGeom>
            <a:avLst/>
            <a:gdLst>
              <a:gd name="T0" fmla="*/ 0 w 152"/>
              <a:gd name="T1" fmla="*/ 2147483647 h 630"/>
              <a:gd name="T2" fmla="*/ 0 w 152"/>
              <a:gd name="T3" fmla="*/ 2147483647 h 630"/>
              <a:gd name="T4" fmla="*/ 2147483647 w 152"/>
              <a:gd name="T5" fmla="*/ 0 h 630"/>
              <a:gd name="T6" fmla="*/ 2147483647 w 152"/>
              <a:gd name="T7" fmla="*/ 2147483647 h 630"/>
              <a:gd name="T8" fmla="*/ 0 w 152"/>
              <a:gd name="T9" fmla="*/ 2147483647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630">
                <a:moveTo>
                  <a:pt x="0" y="629"/>
                </a:moveTo>
                <a:lnTo>
                  <a:pt x="0" y="155"/>
                </a:lnTo>
                <a:lnTo>
                  <a:pt x="151" y="0"/>
                </a:lnTo>
                <a:lnTo>
                  <a:pt x="148" y="481"/>
                </a:lnTo>
                <a:lnTo>
                  <a:pt x="0" y="629"/>
                </a:lnTo>
              </a:path>
            </a:pathLst>
          </a:custGeom>
          <a:solidFill>
            <a:srgbClr val="96969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Rectangle 13"/>
          <p:cNvSpPr>
            <a:spLocks noChangeArrowheads="1"/>
          </p:cNvSpPr>
          <p:nvPr/>
        </p:nvSpPr>
        <p:spPr bwMode="auto">
          <a:xfrm>
            <a:off x="4464050" y="5124450"/>
            <a:ext cx="852488" cy="76358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52" name="Rectangle 14"/>
          <p:cNvSpPr>
            <a:spLocks noChangeArrowheads="1"/>
          </p:cNvSpPr>
          <p:nvPr/>
        </p:nvSpPr>
        <p:spPr bwMode="auto">
          <a:xfrm>
            <a:off x="3054350" y="5857875"/>
            <a:ext cx="195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100" b="1">
                <a:solidFill>
                  <a:schemeClr val="tx2"/>
                </a:solidFill>
                <a:latin typeface="Times New Roman" pitchFamily="18" charset="0"/>
              </a:rPr>
              <a:t>Negatives</a:t>
            </a:r>
            <a:endParaRPr lang="en-US" altLang="en-US" sz="3100">
              <a:latin typeface="Times New Roman" pitchFamily="18" charset="0"/>
            </a:endParaRPr>
          </a:p>
        </p:txBody>
      </p:sp>
      <p:sp>
        <p:nvSpPr>
          <p:cNvPr id="82953" name="Rectangle 15"/>
          <p:cNvSpPr>
            <a:spLocks noChangeArrowheads="1"/>
          </p:cNvSpPr>
          <p:nvPr/>
        </p:nvSpPr>
        <p:spPr bwMode="auto">
          <a:xfrm>
            <a:off x="6608763" y="2813050"/>
            <a:ext cx="2197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100">
                <a:solidFill>
                  <a:schemeClr val="tx2"/>
                </a:solidFill>
                <a:latin typeface="Times New Roman" pitchFamily="18" charset="0"/>
              </a:rPr>
              <a:t>Positives</a:t>
            </a:r>
            <a:endParaRPr lang="en-US" altLang="en-US" sz="3100">
              <a:latin typeface="Times New Roman" pitchFamily="18" charset="0"/>
            </a:endParaRPr>
          </a:p>
        </p:txBody>
      </p:sp>
      <p:sp>
        <p:nvSpPr>
          <p:cNvPr id="82954" name="Line 16"/>
          <p:cNvSpPr>
            <a:spLocks noChangeShapeType="1"/>
          </p:cNvSpPr>
          <p:nvPr/>
        </p:nvSpPr>
        <p:spPr bwMode="auto">
          <a:xfrm flipV="1">
            <a:off x="4456113" y="5705475"/>
            <a:ext cx="654050" cy="331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5" name="Line 17"/>
          <p:cNvSpPr>
            <a:spLocks noChangeShapeType="1"/>
          </p:cNvSpPr>
          <p:nvPr/>
        </p:nvSpPr>
        <p:spPr bwMode="auto">
          <a:xfrm flipH="1">
            <a:off x="6211888" y="3440113"/>
            <a:ext cx="849312" cy="454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Rectangle 18"/>
          <p:cNvSpPr>
            <a:spLocks noChangeArrowheads="1"/>
          </p:cNvSpPr>
          <p:nvPr/>
        </p:nvSpPr>
        <p:spPr bwMode="auto">
          <a:xfrm>
            <a:off x="7096125" y="3976688"/>
            <a:ext cx="9906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4+4=8</a:t>
            </a:r>
          </a:p>
        </p:txBody>
      </p:sp>
      <p:grpSp>
        <p:nvGrpSpPr>
          <p:cNvPr id="82957" name="Group 19"/>
          <p:cNvGrpSpPr>
            <a:grpSpLocks/>
          </p:cNvGrpSpPr>
          <p:nvPr/>
        </p:nvGrpSpPr>
        <p:grpSpPr bwMode="auto">
          <a:xfrm>
            <a:off x="1916113" y="3116263"/>
            <a:ext cx="2292350" cy="1335087"/>
            <a:chOff x="1207" y="1963"/>
            <a:chExt cx="1444" cy="841"/>
          </a:xfrm>
        </p:grpSpPr>
        <p:grpSp>
          <p:nvGrpSpPr>
            <p:cNvPr id="82989" name="Group 20"/>
            <p:cNvGrpSpPr>
              <a:grpSpLocks/>
            </p:cNvGrpSpPr>
            <p:nvPr/>
          </p:nvGrpSpPr>
          <p:grpSpPr bwMode="auto">
            <a:xfrm>
              <a:off x="1378" y="1963"/>
              <a:ext cx="1273" cy="662"/>
              <a:chOff x="1378" y="1963"/>
              <a:chExt cx="1273" cy="662"/>
            </a:xfrm>
          </p:grpSpPr>
          <p:sp>
            <p:nvSpPr>
              <p:cNvPr id="82993" name="AutoShape 21"/>
              <p:cNvSpPr>
                <a:spLocks noChangeArrowheads="1"/>
              </p:cNvSpPr>
              <p:nvPr/>
            </p:nvSpPr>
            <p:spPr bwMode="auto">
              <a:xfrm>
                <a:off x="1378" y="196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4" name="AutoShape 22"/>
              <p:cNvSpPr>
                <a:spLocks noChangeArrowheads="1"/>
              </p:cNvSpPr>
              <p:nvPr/>
            </p:nvSpPr>
            <p:spPr bwMode="auto">
              <a:xfrm>
                <a:off x="1941" y="1965"/>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90" name="Group 23"/>
            <p:cNvGrpSpPr>
              <a:grpSpLocks/>
            </p:cNvGrpSpPr>
            <p:nvPr/>
          </p:nvGrpSpPr>
          <p:grpSpPr bwMode="auto">
            <a:xfrm>
              <a:off x="1207" y="2142"/>
              <a:ext cx="1272" cy="662"/>
              <a:chOff x="1207" y="2142"/>
              <a:chExt cx="1272" cy="662"/>
            </a:xfrm>
          </p:grpSpPr>
          <p:sp>
            <p:nvSpPr>
              <p:cNvPr id="82991" name="AutoShape 24"/>
              <p:cNvSpPr>
                <a:spLocks noChangeArrowheads="1"/>
              </p:cNvSpPr>
              <p:nvPr/>
            </p:nvSpPr>
            <p:spPr bwMode="auto">
              <a:xfrm>
                <a:off x="1207" y="2142"/>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2" name="AutoShape 25"/>
              <p:cNvSpPr>
                <a:spLocks noChangeArrowheads="1"/>
              </p:cNvSpPr>
              <p:nvPr/>
            </p:nvSpPr>
            <p:spPr bwMode="auto">
              <a:xfrm>
                <a:off x="1769" y="214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grpSp>
        <p:nvGrpSpPr>
          <p:cNvPr id="82958" name="Group 26"/>
          <p:cNvGrpSpPr>
            <a:grpSpLocks/>
          </p:cNvGrpSpPr>
          <p:nvPr/>
        </p:nvGrpSpPr>
        <p:grpSpPr bwMode="auto">
          <a:xfrm>
            <a:off x="1916113" y="2301875"/>
            <a:ext cx="2292350" cy="1333500"/>
            <a:chOff x="1207" y="1450"/>
            <a:chExt cx="1444" cy="840"/>
          </a:xfrm>
        </p:grpSpPr>
        <p:grpSp>
          <p:nvGrpSpPr>
            <p:cNvPr id="82983" name="Group 27"/>
            <p:cNvGrpSpPr>
              <a:grpSpLocks/>
            </p:cNvGrpSpPr>
            <p:nvPr/>
          </p:nvGrpSpPr>
          <p:grpSpPr bwMode="auto">
            <a:xfrm>
              <a:off x="1378" y="1450"/>
              <a:ext cx="1273" cy="662"/>
              <a:chOff x="1378" y="1450"/>
              <a:chExt cx="1273" cy="662"/>
            </a:xfrm>
          </p:grpSpPr>
          <p:sp>
            <p:nvSpPr>
              <p:cNvPr id="82987" name="AutoShape 28"/>
              <p:cNvSpPr>
                <a:spLocks noChangeArrowheads="1"/>
              </p:cNvSpPr>
              <p:nvPr/>
            </p:nvSpPr>
            <p:spPr bwMode="auto">
              <a:xfrm>
                <a:off x="1378" y="145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8" name="AutoShape 29"/>
              <p:cNvSpPr>
                <a:spLocks noChangeArrowheads="1"/>
              </p:cNvSpPr>
              <p:nvPr/>
            </p:nvSpPr>
            <p:spPr bwMode="auto">
              <a:xfrm>
                <a:off x="1941" y="1451"/>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84" name="Group 30"/>
            <p:cNvGrpSpPr>
              <a:grpSpLocks/>
            </p:cNvGrpSpPr>
            <p:nvPr/>
          </p:nvGrpSpPr>
          <p:grpSpPr bwMode="auto">
            <a:xfrm>
              <a:off x="1207" y="1628"/>
              <a:ext cx="1272" cy="662"/>
              <a:chOff x="1207" y="1628"/>
              <a:chExt cx="1272" cy="662"/>
            </a:xfrm>
          </p:grpSpPr>
          <p:sp>
            <p:nvSpPr>
              <p:cNvPr id="82985" name="AutoShape 31"/>
              <p:cNvSpPr>
                <a:spLocks noChangeArrowheads="1"/>
              </p:cNvSpPr>
              <p:nvPr/>
            </p:nvSpPr>
            <p:spPr bwMode="auto">
              <a:xfrm>
                <a:off x="1207" y="1628"/>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6" name="AutoShape 32"/>
              <p:cNvSpPr>
                <a:spLocks noChangeArrowheads="1"/>
              </p:cNvSpPr>
              <p:nvPr/>
            </p:nvSpPr>
            <p:spPr bwMode="auto">
              <a:xfrm>
                <a:off x="1769" y="163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2959" name="Freeform 33"/>
          <p:cNvSpPr>
            <a:spLocks/>
          </p:cNvSpPr>
          <p:nvPr/>
        </p:nvSpPr>
        <p:spPr bwMode="auto">
          <a:xfrm>
            <a:off x="1554163" y="2081213"/>
            <a:ext cx="2139950" cy="2605087"/>
          </a:xfrm>
          <a:custGeom>
            <a:avLst/>
            <a:gdLst>
              <a:gd name="T0" fmla="*/ 2147483647 w 1348"/>
              <a:gd name="T1" fmla="*/ 0 h 1641"/>
              <a:gd name="T2" fmla="*/ 0 w 1348"/>
              <a:gd name="T3" fmla="*/ 2147483647 h 1641"/>
              <a:gd name="T4" fmla="*/ 0 w 1348"/>
              <a:gd name="T5" fmla="*/ 2147483647 h 1641"/>
              <a:gd name="T6" fmla="*/ 2147483647 w 1348"/>
              <a:gd name="T7" fmla="*/ 2147483647 h 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8" h="1641">
                <a:moveTo>
                  <a:pt x="458" y="0"/>
                </a:moveTo>
                <a:lnTo>
                  <a:pt x="0" y="466"/>
                </a:lnTo>
                <a:lnTo>
                  <a:pt x="0" y="1640"/>
                </a:lnTo>
                <a:lnTo>
                  <a:pt x="1347" y="16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60" name="Group 34"/>
          <p:cNvGrpSpPr>
            <a:grpSpLocks/>
          </p:cNvGrpSpPr>
          <p:nvPr/>
        </p:nvGrpSpPr>
        <p:grpSpPr bwMode="auto">
          <a:xfrm>
            <a:off x="4729163" y="3746500"/>
            <a:ext cx="2033587" cy="1065213"/>
            <a:chOff x="2979" y="2360"/>
            <a:chExt cx="1281" cy="671"/>
          </a:xfrm>
        </p:grpSpPr>
        <p:sp>
          <p:nvSpPr>
            <p:cNvPr id="82981" name="AutoShape 35"/>
            <p:cNvSpPr>
              <a:spLocks noChangeArrowheads="1"/>
            </p:cNvSpPr>
            <p:nvPr/>
          </p:nvSpPr>
          <p:spPr bwMode="auto">
            <a:xfrm>
              <a:off x="2979" y="236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2" name="AutoShape 36"/>
            <p:cNvSpPr>
              <a:spLocks noChangeArrowheads="1"/>
            </p:cNvSpPr>
            <p:nvPr/>
          </p:nvSpPr>
          <p:spPr bwMode="auto">
            <a:xfrm>
              <a:off x="3542" y="236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82961" name="Rectangle 37"/>
          <p:cNvSpPr>
            <a:spLocks noChangeArrowheads="1"/>
          </p:cNvSpPr>
          <p:nvPr/>
        </p:nvSpPr>
        <p:spPr bwMode="auto">
          <a:xfrm>
            <a:off x="5640388" y="4044950"/>
            <a:ext cx="852487" cy="76358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62" name="Freeform 38"/>
          <p:cNvSpPr>
            <a:spLocks/>
          </p:cNvSpPr>
          <p:nvPr/>
        </p:nvSpPr>
        <p:spPr bwMode="auto">
          <a:xfrm>
            <a:off x="5581650" y="3759200"/>
            <a:ext cx="1130300" cy="280988"/>
          </a:xfrm>
          <a:custGeom>
            <a:avLst/>
            <a:gdLst>
              <a:gd name="T0" fmla="*/ 0 w 691"/>
              <a:gd name="T1" fmla="*/ 2147483647 h 156"/>
              <a:gd name="T2" fmla="*/ 2147483647 w 691"/>
              <a:gd name="T3" fmla="*/ 0 h 156"/>
              <a:gd name="T4" fmla="*/ 2147483647 w 691"/>
              <a:gd name="T5" fmla="*/ 0 h 156"/>
              <a:gd name="T6" fmla="*/ 2147483647 w 691"/>
              <a:gd name="T7" fmla="*/ 2147483647 h 156"/>
              <a:gd name="T8" fmla="*/ 0 w 691"/>
              <a:gd name="T9" fmla="*/ 2147483647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156">
                <a:moveTo>
                  <a:pt x="0" y="152"/>
                </a:moveTo>
                <a:lnTo>
                  <a:pt x="155" y="0"/>
                </a:lnTo>
                <a:lnTo>
                  <a:pt x="690" y="0"/>
                </a:lnTo>
                <a:lnTo>
                  <a:pt x="530" y="155"/>
                </a:lnTo>
                <a:lnTo>
                  <a:pt x="0" y="152"/>
                </a:lnTo>
              </a:path>
            </a:pathLst>
          </a:custGeom>
          <a:solidFill>
            <a:schemeClr val="hlink"/>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63" name="Group 39"/>
          <p:cNvGrpSpPr>
            <a:grpSpLocks/>
          </p:cNvGrpSpPr>
          <p:nvPr/>
        </p:nvGrpSpPr>
        <p:grpSpPr bwMode="auto">
          <a:xfrm>
            <a:off x="4456113" y="4030663"/>
            <a:ext cx="2033587" cy="1063625"/>
            <a:chOff x="2807" y="2539"/>
            <a:chExt cx="1281" cy="670"/>
          </a:xfrm>
        </p:grpSpPr>
        <p:sp>
          <p:nvSpPr>
            <p:cNvPr id="82979" name="AutoShape 40"/>
            <p:cNvSpPr>
              <a:spLocks noChangeArrowheads="1"/>
            </p:cNvSpPr>
            <p:nvPr/>
          </p:nvSpPr>
          <p:spPr bwMode="auto">
            <a:xfrm>
              <a:off x="2807" y="2539"/>
              <a:ext cx="718" cy="668"/>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0" name="AutoShape 41"/>
            <p:cNvSpPr>
              <a:spLocks noChangeArrowheads="1"/>
            </p:cNvSpPr>
            <p:nvPr/>
          </p:nvSpPr>
          <p:spPr bwMode="auto">
            <a:xfrm>
              <a:off x="3370" y="254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82964" name="Rectangle 42"/>
          <p:cNvSpPr>
            <a:spLocks noChangeArrowheads="1"/>
          </p:cNvSpPr>
          <p:nvPr/>
        </p:nvSpPr>
        <p:spPr bwMode="auto">
          <a:xfrm>
            <a:off x="2014538" y="4686300"/>
            <a:ext cx="14557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00FF00"/>
                </a:solidFill>
                <a:latin typeface="Times New Roman" pitchFamily="18" charset="0"/>
              </a:rPr>
              <a:t>FITC</a:t>
            </a:r>
          </a:p>
        </p:txBody>
      </p:sp>
      <p:sp>
        <p:nvSpPr>
          <p:cNvPr id="82965" name="Rectangle 43"/>
          <p:cNvSpPr>
            <a:spLocks noChangeArrowheads="1"/>
          </p:cNvSpPr>
          <p:nvPr/>
        </p:nvSpPr>
        <p:spPr bwMode="auto">
          <a:xfrm rot="-5400000">
            <a:off x="638175" y="3267076"/>
            <a:ext cx="930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9900"/>
                </a:solidFill>
                <a:latin typeface="Times New Roman" pitchFamily="18" charset="0"/>
              </a:rPr>
              <a:t>PE</a:t>
            </a:r>
          </a:p>
        </p:txBody>
      </p:sp>
      <p:sp>
        <p:nvSpPr>
          <p:cNvPr id="82966" name="Rectangle 44"/>
          <p:cNvSpPr>
            <a:spLocks noChangeArrowheads="1"/>
          </p:cNvSpPr>
          <p:nvPr/>
        </p:nvSpPr>
        <p:spPr bwMode="auto">
          <a:xfrm rot="-2760000">
            <a:off x="976313" y="1874838"/>
            <a:ext cx="13398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0000"/>
                </a:solidFill>
                <a:latin typeface="Times New Roman" pitchFamily="18" charset="0"/>
              </a:rPr>
              <a:t>APC</a:t>
            </a:r>
          </a:p>
        </p:txBody>
      </p:sp>
      <p:sp>
        <p:nvSpPr>
          <p:cNvPr id="82967" name="Freeform 45"/>
          <p:cNvSpPr>
            <a:spLocks/>
          </p:cNvSpPr>
          <p:nvPr/>
        </p:nvSpPr>
        <p:spPr bwMode="auto">
          <a:xfrm>
            <a:off x="1919288" y="2300288"/>
            <a:ext cx="2279650" cy="531812"/>
          </a:xfrm>
          <a:custGeom>
            <a:avLst/>
            <a:gdLst>
              <a:gd name="T0" fmla="*/ 2147483647 w 1436"/>
              <a:gd name="T1" fmla="*/ 0 h 335"/>
              <a:gd name="T2" fmla="*/ 0 w 1436"/>
              <a:gd name="T3" fmla="*/ 2147483647 h 335"/>
              <a:gd name="T4" fmla="*/ 2147483647 w 1436"/>
              <a:gd name="T5" fmla="*/ 2147483647 h 335"/>
              <a:gd name="T6" fmla="*/ 2147483647 w 1436"/>
              <a:gd name="T7" fmla="*/ 0 h 335"/>
              <a:gd name="T8" fmla="*/ 2147483647 w 1436"/>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6" h="335">
                <a:moveTo>
                  <a:pt x="338" y="0"/>
                </a:moveTo>
                <a:lnTo>
                  <a:pt x="0" y="334"/>
                </a:lnTo>
                <a:lnTo>
                  <a:pt x="1101" y="334"/>
                </a:lnTo>
                <a:lnTo>
                  <a:pt x="1435" y="0"/>
                </a:lnTo>
                <a:lnTo>
                  <a:pt x="338" y="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Line 46"/>
          <p:cNvSpPr>
            <a:spLocks noChangeShapeType="1"/>
          </p:cNvSpPr>
          <p:nvPr/>
        </p:nvSpPr>
        <p:spPr bwMode="auto">
          <a:xfrm flipV="1">
            <a:off x="2798763" y="2290763"/>
            <a:ext cx="520700" cy="561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9" name="Line 47"/>
          <p:cNvSpPr>
            <a:spLocks noChangeShapeType="1"/>
          </p:cNvSpPr>
          <p:nvPr/>
        </p:nvSpPr>
        <p:spPr bwMode="auto">
          <a:xfrm flipH="1" flipV="1">
            <a:off x="2176463" y="2573338"/>
            <a:ext cx="1758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0" name="Rectangle 48"/>
          <p:cNvSpPr>
            <a:spLocks noChangeArrowheads="1"/>
          </p:cNvSpPr>
          <p:nvPr/>
        </p:nvSpPr>
        <p:spPr bwMode="auto">
          <a:xfrm>
            <a:off x="1916113" y="2849563"/>
            <a:ext cx="860425"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1" name="Rectangle 49"/>
          <p:cNvSpPr>
            <a:spLocks noChangeArrowheads="1"/>
          </p:cNvSpPr>
          <p:nvPr/>
        </p:nvSpPr>
        <p:spPr bwMode="auto">
          <a:xfrm>
            <a:off x="2808288" y="2852738"/>
            <a:ext cx="849312"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2" name="Rectangle 50"/>
          <p:cNvSpPr>
            <a:spLocks noChangeArrowheads="1"/>
          </p:cNvSpPr>
          <p:nvPr/>
        </p:nvSpPr>
        <p:spPr bwMode="auto">
          <a:xfrm>
            <a:off x="2808288" y="3668713"/>
            <a:ext cx="849312" cy="7762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3" name="Rectangle 51"/>
          <p:cNvSpPr>
            <a:spLocks noChangeArrowheads="1"/>
          </p:cNvSpPr>
          <p:nvPr/>
        </p:nvSpPr>
        <p:spPr bwMode="auto">
          <a:xfrm>
            <a:off x="1916113" y="3665538"/>
            <a:ext cx="860425" cy="78263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4" name="Freeform 52"/>
          <p:cNvSpPr>
            <a:spLocks/>
          </p:cNvSpPr>
          <p:nvPr/>
        </p:nvSpPr>
        <p:spPr bwMode="auto">
          <a:xfrm>
            <a:off x="3687763" y="2308225"/>
            <a:ext cx="527050" cy="2127250"/>
          </a:xfrm>
          <a:custGeom>
            <a:avLst/>
            <a:gdLst>
              <a:gd name="T0" fmla="*/ 0 w 332"/>
              <a:gd name="T1" fmla="*/ 2147483647 h 1340"/>
              <a:gd name="T2" fmla="*/ 0 w 332"/>
              <a:gd name="T3" fmla="*/ 2147483647 h 1340"/>
              <a:gd name="T4" fmla="*/ 2147483647 w 332"/>
              <a:gd name="T5" fmla="*/ 2147483647 h 1340"/>
              <a:gd name="T6" fmla="*/ 2147483647 w 332"/>
              <a:gd name="T7" fmla="*/ 0 h 1340"/>
              <a:gd name="T8" fmla="*/ 0 w 332"/>
              <a:gd name="T9" fmla="*/ 2147483647 h 1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340">
                <a:moveTo>
                  <a:pt x="0" y="338"/>
                </a:moveTo>
                <a:lnTo>
                  <a:pt x="0" y="1339"/>
                </a:lnTo>
                <a:lnTo>
                  <a:pt x="331" y="1008"/>
                </a:lnTo>
                <a:lnTo>
                  <a:pt x="331" y="0"/>
                </a:lnTo>
                <a:lnTo>
                  <a:pt x="0" y="338"/>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5" name="Line 53"/>
          <p:cNvSpPr>
            <a:spLocks noChangeShapeType="1"/>
          </p:cNvSpPr>
          <p:nvPr/>
        </p:nvSpPr>
        <p:spPr bwMode="auto">
          <a:xfrm flipV="1">
            <a:off x="3951288" y="2573338"/>
            <a:ext cx="0" cy="161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6" name="Line 54"/>
          <p:cNvSpPr>
            <a:spLocks noChangeShapeType="1"/>
          </p:cNvSpPr>
          <p:nvPr/>
        </p:nvSpPr>
        <p:spPr bwMode="auto">
          <a:xfrm flipV="1">
            <a:off x="3684588" y="3111500"/>
            <a:ext cx="533400" cy="55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7" name="Rectangle 55"/>
          <p:cNvSpPr>
            <a:spLocks noChangeArrowheads="1"/>
          </p:cNvSpPr>
          <p:nvPr/>
        </p:nvSpPr>
        <p:spPr bwMode="auto">
          <a:xfrm>
            <a:off x="2574925" y="1747838"/>
            <a:ext cx="1471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solidFill>
                  <a:schemeClr val="tx2"/>
                </a:solidFill>
                <a:latin typeface="Times New Roman" pitchFamily="18" charset="0"/>
              </a:rPr>
              <a:t>4+4+4=12</a:t>
            </a:r>
          </a:p>
        </p:txBody>
      </p:sp>
      <p:sp>
        <p:nvSpPr>
          <p:cNvPr id="82978" name="Rectangle 5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9396504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Blue tissue paper"/>
          <p:cNvSpPr>
            <a:spLocks noChangeArrowheads="1"/>
          </p:cNvSpPr>
          <p:nvPr/>
        </p:nvSpPr>
        <p:spPr bwMode="auto">
          <a:xfrm>
            <a:off x="4643438" y="3141663"/>
            <a:ext cx="360362" cy="4318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27"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29"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0"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1" name="Oval 7"/>
          <p:cNvSpPr>
            <a:spLocks noChangeArrowheads="1"/>
          </p:cNvSpPr>
          <p:nvPr/>
        </p:nvSpPr>
        <p:spPr bwMode="auto">
          <a:xfrm>
            <a:off x="4787900" y="3357563"/>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2" name="Freeform 8"/>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Rectangle 9"/>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4" name="Text Box 10"/>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6635" name="Line 11"/>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Oval 13"/>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8" name="Oval 14"/>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9" name="Text Box 15"/>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6640" name="AutoShape 16"/>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41" name="AutoShape 17"/>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42" name="Oval 18"/>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211795266"/>
      </p:ext>
    </p:extLst>
  </p:cSld>
  <p:clrMapOvr>
    <a:masterClrMapping/>
  </p:clrMapOvr>
  <p:transition advTm="1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73163" y="512763"/>
            <a:ext cx="7772400" cy="1087437"/>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mtClean="0"/>
              <a:t>3 Color Combinations</a:t>
            </a:r>
          </a:p>
        </p:txBody>
      </p:sp>
      <p:grpSp>
        <p:nvGrpSpPr>
          <p:cNvPr id="83971" name="Group 3"/>
          <p:cNvGrpSpPr>
            <a:grpSpLocks/>
          </p:cNvGrpSpPr>
          <p:nvPr/>
        </p:nvGrpSpPr>
        <p:grpSpPr bwMode="auto">
          <a:xfrm>
            <a:off x="1916113" y="3116263"/>
            <a:ext cx="2292350" cy="1335087"/>
            <a:chOff x="1207" y="1963"/>
            <a:chExt cx="1444" cy="841"/>
          </a:xfrm>
        </p:grpSpPr>
        <p:grpSp>
          <p:nvGrpSpPr>
            <p:cNvPr id="84831" name="Group 4"/>
            <p:cNvGrpSpPr>
              <a:grpSpLocks/>
            </p:cNvGrpSpPr>
            <p:nvPr/>
          </p:nvGrpSpPr>
          <p:grpSpPr bwMode="auto">
            <a:xfrm>
              <a:off x="1378" y="1963"/>
              <a:ext cx="1273" cy="662"/>
              <a:chOff x="1378" y="1963"/>
              <a:chExt cx="1273" cy="662"/>
            </a:xfrm>
          </p:grpSpPr>
          <p:sp>
            <p:nvSpPr>
              <p:cNvPr id="84835" name="AutoShape 5"/>
              <p:cNvSpPr>
                <a:spLocks noChangeArrowheads="1"/>
              </p:cNvSpPr>
              <p:nvPr/>
            </p:nvSpPr>
            <p:spPr bwMode="auto">
              <a:xfrm>
                <a:off x="1378" y="196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6" name="AutoShape 6"/>
              <p:cNvSpPr>
                <a:spLocks noChangeArrowheads="1"/>
              </p:cNvSpPr>
              <p:nvPr/>
            </p:nvSpPr>
            <p:spPr bwMode="auto">
              <a:xfrm>
                <a:off x="1941" y="1965"/>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4832" name="Group 7"/>
            <p:cNvGrpSpPr>
              <a:grpSpLocks/>
            </p:cNvGrpSpPr>
            <p:nvPr/>
          </p:nvGrpSpPr>
          <p:grpSpPr bwMode="auto">
            <a:xfrm>
              <a:off x="1207" y="2142"/>
              <a:ext cx="1272" cy="662"/>
              <a:chOff x="1207" y="2142"/>
              <a:chExt cx="1272" cy="662"/>
            </a:xfrm>
          </p:grpSpPr>
          <p:sp>
            <p:nvSpPr>
              <p:cNvPr id="84833" name="AutoShape 8"/>
              <p:cNvSpPr>
                <a:spLocks noChangeArrowheads="1"/>
              </p:cNvSpPr>
              <p:nvPr/>
            </p:nvSpPr>
            <p:spPr bwMode="auto">
              <a:xfrm>
                <a:off x="1207" y="2142"/>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4" name="AutoShape 9"/>
              <p:cNvSpPr>
                <a:spLocks noChangeArrowheads="1"/>
              </p:cNvSpPr>
              <p:nvPr/>
            </p:nvSpPr>
            <p:spPr bwMode="auto">
              <a:xfrm>
                <a:off x="1769" y="214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grpSp>
        <p:nvGrpSpPr>
          <p:cNvPr id="83972" name="Group 10"/>
          <p:cNvGrpSpPr>
            <a:grpSpLocks/>
          </p:cNvGrpSpPr>
          <p:nvPr/>
        </p:nvGrpSpPr>
        <p:grpSpPr bwMode="auto">
          <a:xfrm>
            <a:off x="1916113" y="2301875"/>
            <a:ext cx="2292350" cy="1333500"/>
            <a:chOff x="1207" y="1450"/>
            <a:chExt cx="1444" cy="840"/>
          </a:xfrm>
        </p:grpSpPr>
        <p:grpSp>
          <p:nvGrpSpPr>
            <p:cNvPr id="84825" name="Group 11"/>
            <p:cNvGrpSpPr>
              <a:grpSpLocks/>
            </p:cNvGrpSpPr>
            <p:nvPr/>
          </p:nvGrpSpPr>
          <p:grpSpPr bwMode="auto">
            <a:xfrm>
              <a:off x="1378" y="1450"/>
              <a:ext cx="1273" cy="662"/>
              <a:chOff x="1378" y="1450"/>
              <a:chExt cx="1273" cy="662"/>
            </a:xfrm>
          </p:grpSpPr>
          <p:sp>
            <p:nvSpPr>
              <p:cNvPr id="84829" name="AutoShape 12"/>
              <p:cNvSpPr>
                <a:spLocks noChangeArrowheads="1"/>
              </p:cNvSpPr>
              <p:nvPr/>
            </p:nvSpPr>
            <p:spPr bwMode="auto">
              <a:xfrm>
                <a:off x="1378" y="145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0" name="AutoShape 13"/>
              <p:cNvSpPr>
                <a:spLocks noChangeArrowheads="1"/>
              </p:cNvSpPr>
              <p:nvPr/>
            </p:nvSpPr>
            <p:spPr bwMode="auto">
              <a:xfrm>
                <a:off x="1941" y="1451"/>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4826" name="Group 14"/>
            <p:cNvGrpSpPr>
              <a:grpSpLocks/>
            </p:cNvGrpSpPr>
            <p:nvPr/>
          </p:nvGrpSpPr>
          <p:grpSpPr bwMode="auto">
            <a:xfrm>
              <a:off x="1207" y="1628"/>
              <a:ext cx="1272" cy="662"/>
              <a:chOff x="1207" y="1628"/>
              <a:chExt cx="1272" cy="662"/>
            </a:xfrm>
          </p:grpSpPr>
          <p:sp>
            <p:nvSpPr>
              <p:cNvPr id="84827" name="AutoShape 15"/>
              <p:cNvSpPr>
                <a:spLocks noChangeArrowheads="1"/>
              </p:cNvSpPr>
              <p:nvPr/>
            </p:nvSpPr>
            <p:spPr bwMode="auto">
              <a:xfrm>
                <a:off x="1207" y="1628"/>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28" name="AutoShape 16"/>
              <p:cNvSpPr>
                <a:spLocks noChangeArrowheads="1"/>
              </p:cNvSpPr>
              <p:nvPr/>
            </p:nvSpPr>
            <p:spPr bwMode="auto">
              <a:xfrm>
                <a:off x="1769" y="163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3973" name="Freeform 17"/>
          <p:cNvSpPr>
            <a:spLocks/>
          </p:cNvSpPr>
          <p:nvPr/>
        </p:nvSpPr>
        <p:spPr bwMode="auto">
          <a:xfrm>
            <a:off x="1554163" y="2081213"/>
            <a:ext cx="2139950" cy="2605087"/>
          </a:xfrm>
          <a:custGeom>
            <a:avLst/>
            <a:gdLst>
              <a:gd name="T0" fmla="*/ 2147483647 w 1348"/>
              <a:gd name="T1" fmla="*/ 0 h 1641"/>
              <a:gd name="T2" fmla="*/ 0 w 1348"/>
              <a:gd name="T3" fmla="*/ 2147483647 h 1641"/>
              <a:gd name="T4" fmla="*/ 0 w 1348"/>
              <a:gd name="T5" fmla="*/ 2147483647 h 1641"/>
              <a:gd name="T6" fmla="*/ 2147483647 w 1348"/>
              <a:gd name="T7" fmla="*/ 2147483647 h 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8" h="1641">
                <a:moveTo>
                  <a:pt x="458" y="0"/>
                </a:moveTo>
                <a:lnTo>
                  <a:pt x="0" y="466"/>
                </a:lnTo>
                <a:lnTo>
                  <a:pt x="0" y="1640"/>
                </a:lnTo>
                <a:lnTo>
                  <a:pt x="1347" y="16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4" name="Rectangle 18"/>
          <p:cNvSpPr>
            <a:spLocks noChangeArrowheads="1"/>
          </p:cNvSpPr>
          <p:nvPr/>
        </p:nvSpPr>
        <p:spPr bwMode="auto">
          <a:xfrm>
            <a:off x="2014538" y="4686300"/>
            <a:ext cx="14557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00FF00"/>
                </a:solidFill>
                <a:latin typeface="Times New Roman" pitchFamily="18" charset="0"/>
              </a:rPr>
              <a:t>FITC</a:t>
            </a:r>
          </a:p>
        </p:txBody>
      </p:sp>
      <p:sp>
        <p:nvSpPr>
          <p:cNvPr id="83975" name="Rectangle 19"/>
          <p:cNvSpPr>
            <a:spLocks noChangeArrowheads="1"/>
          </p:cNvSpPr>
          <p:nvPr/>
        </p:nvSpPr>
        <p:spPr bwMode="auto">
          <a:xfrm rot="-5400000">
            <a:off x="638175" y="3267076"/>
            <a:ext cx="930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6BF69"/>
                </a:solidFill>
                <a:latin typeface="Times New Roman" pitchFamily="18" charset="0"/>
              </a:rPr>
              <a:t>PE</a:t>
            </a:r>
          </a:p>
        </p:txBody>
      </p:sp>
      <p:sp>
        <p:nvSpPr>
          <p:cNvPr id="83976" name="Rectangle 20"/>
          <p:cNvSpPr>
            <a:spLocks noChangeArrowheads="1"/>
          </p:cNvSpPr>
          <p:nvPr/>
        </p:nvSpPr>
        <p:spPr bwMode="auto">
          <a:xfrm rot="-2760000">
            <a:off x="976313" y="1874838"/>
            <a:ext cx="13398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0000"/>
                </a:solidFill>
                <a:latin typeface="Times New Roman" pitchFamily="18" charset="0"/>
              </a:rPr>
              <a:t>APC</a:t>
            </a:r>
          </a:p>
        </p:txBody>
      </p:sp>
      <p:sp>
        <p:nvSpPr>
          <p:cNvPr id="83977" name="Freeform 21"/>
          <p:cNvSpPr>
            <a:spLocks/>
          </p:cNvSpPr>
          <p:nvPr/>
        </p:nvSpPr>
        <p:spPr bwMode="auto">
          <a:xfrm>
            <a:off x="1919288" y="2300288"/>
            <a:ext cx="2279650" cy="531812"/>
          </a:xfrm>
          <a:custGeom>
            <a:avLst/>
            <a:gdLst>
              <a:gd name="T0" fmla="*/ 2147483647 w 1436"/>
              <a:gd name="T1" fmla="*/ 0 h 335"/>
              <a:gd name="T2" fmla="*/ 0 w 1436"/>
              <a:gd name="T3" fmla="*/ 2147483647 h 335"/>
              <a:gd name="T4" fmla="*/ 2147483647 w 1436"/>
              <a:gd name="T5" fmla="*/ 2147483647 h 335"/>
              <a:gd name="T6" fmla="*/ 2147483647 w 1436"/>
              <a:gd name="T7" fmla="*/ 0 h 335"/>
              <a:gd name="T8" fmla="*/ 2147483647 w 1436"/>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6" h="335">
                <a:moveTo>
                  <a:pt x="338" y="0"/>
                </a:moveTo>
                <a:lnTo>
                  <a:pt x="0" y="334"/>
                </a:lnTo>
                <a:lnTo>
                  <a:pt x="1101" y="334"/>
                </a:lnTo>
                <a:lnTo>
                  <a:pt x="1435" y="0"/>
                </a:lnTo>
                <a:lnTo>
                  <a:pt x="338" y="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Line 22"/>
          <p:cNvSpPr>
            <a:spLocks noChangeShapeType="1"/>
          </p:cNvSpPr>
          <p:nvPr/>
        </p:nvSpPr>
        <p:spPr bwMode="auto">
          <a:xfrm flipV="1">
            <a:off x="2798763" y="2290763"/>
            <a:ext cx="520700" cy="561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 name="Line 23"/>
          <p:cNvSpPr>
            <a:spLocks noChangeShapeType="1"/>
          </p:cNvSpPr>
          <p:nvPr/>
        </p:nvSpPr>
        <p:spPr bwMode="auto">
          <a:xfrm flipH="1" flipV="1">
            <a:off x="2154238" y="2573338"/>
            <a:ext cx="1758950" cy="15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 name="Rectangle 24"/>
          <p:cNvSpPr>
            <a:spLocks noChangeArrowheads="1"/>
          </p:cNvSpPr>
          <p:nvPr/>
        </p:nvSpPr>
        <p:spPr bwMode="auto">
          <a:xfrm>
            <a:off x="1916113" y="2849563"/>
            <a:ext cx="860425"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1" name="Rectangle 25"/>
          <p:cNvSpPr>
            <a:spLocks noChangeArrowheads="1"/>
          </p:cNvSpPr>
          <p:nvPr/>
        </p:nvSpPr>
        <p:spPr bwMode="auto">
          <a:xfrm>
            <a:off x="2808288" y="2852738"/>
            <a:ext cx="849312"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2" name="Rectangle 26"/>
          <p:cNvSpPr>
            <a:spLocks noChangeArrowheads="1"/>
          </p:cNvSpPr>
          <p:nvPr/>
        </p:nvSpPr>
        <p:spPr bwMode="auto">
          <a:xfrm>
            <a:off x="2808288" y="3668713"/>
            <a:ext cx="849312" cy="7762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3" name="Rectangle 27"/>
          <p:cNvSpPr>
            <a:spLocks noChangeArrowheads="1"/>
          </p:cNvSpPr>
          <p:nvPr/>
        </p:nvSpPr>
        <p:spPr bwMode="auto">
          <a:xfrm>
            <a:off x="1916113" y="3665538"/>
            <a:ext cx="860425" cy="78263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4" name="Freeform 28"/>
          <p:cNvSpPr>
            <a:spLocks/>
          </p:cNvSpPr>
          <p:nvPr/>
        </p:nvSpPr>
        <p:spPr bwMode="auto">
          <a:xfrm>
            <a:off x="3687763" y="2308225"/>
            <a:ext cx="527050" cy="2127250"/>
          </a:xfrm>
          <a:custGeom>
            <a:avLst/>
            <a:gdLst>
              <a:gd name="T0" fmla="*/ 0 w 332"/>
              <a:gd name="T1" fmla="*/ 2147483647 h 1340"/>
              <a:gd name="T2" fmla="*/ 0 w 332"/>
              <a:gd name="T3" fmla="*/ 2147483647 h 1340"/>
              <a:gd name="T4" fmla="*/ 2147483647 w 332"/>
              <a:gd name="T5" fmla="*/ 2147483647 h 1340"/>
              <a:gd name="T6" fmla="*/ 2147483647 w 332"/>
              <a:gd name="T7" fmla="*/ 0 h 1340"/>
              <a:gd name="T8" fmla="*/ 0 w 332"/>
              <a:gd name="T9" fmla="*/ 2147483647 h 1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340">
                <a:moveTo>
                  <a:pt x="0" y="338"/>
                </a:moveTo>
                <a:lnTo>
                  <a:pt x="0" y="1339"/>
                </a:lnTo>
                <a:lnTo>
                  <a:pt x="331" y="1008"/>
                </a:lnTo>
                <a:lnTo>
                  <a:pt x="331" y="0"/>
                </a:lnTo>
                <a:lnTo>
                  <a:pt x="0" y="338"/>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Line 29"/>
          <p:cNvSpPr>
            <a:spLocks noChangeShapeType="1"/>
          </p:cNvSpPr>
          <p:nvPr/>
        </p:nvSpPr>
        <p:spPr bwMode="auto">
          <a:xfrm flipV="1">
            <a:off x="3951288" y="2573338"/>
            <a:ext cx="0" cy="161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 name="Line 30"/>
          <p:cNvSpPr>
            <a:spLocks noChangeShapeType="1"/>
          </p:cNvSpPr>
          <p:nvPr/>
        </p:nvSpPr>
        <p:spPr bwMode="auto">
          <a:xfrm flipV="1">
            <a:off x="3684588" y="3111500"/>
            <a:ext cx="533400" cy="55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 name="Rectangle 31"/>
          <p:cNvSpPr>
            <a:spLocks noChangeArrowheads="1"/>
          </p:cNvSpPr>
          <p:nvPr/>
        </p:nvSpPr>
        <p:spPr bwMode="auto">
          <a:xfrm>
            <a:off x="2574925" y="1763713"/>
            <a:ext cx="1471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solidFill>
                  <a:schemeClr val="accent2"/>
                </a:solidFill>
                <a:latin typeface="Times New Roman" pitchFamily="18" charset="0"/>
              </a:rPr>
              <a:t>4</a:t>
            </a:r>
            <a:r>
              <a:rPr lang="en-US" altLang="en-US" sz="2400">
                <a:latin typeface="Times New Roman" pitchFamily="18" charset="0"/>
              </a:rPr>
              <a:t>+</a:t>
            </a:r>
            <a:r>
              <a:rPr lang="en-US" altLang="en-US" sz="2400">
                <a:solidFill>
                  <a:srgbClr val="F6BF69"/>
                </a:solidFill>
                <a:latin typeface="Times New Roman" pitchFamily="18" charset="0"/>
              </a:rPr>
              <a:t>4</a:t>
            </a:r>
            <a:r>
              <a:rPr lang="en-US" altLang="en-US" sz="2400">
                <a:latin typeface="Times New Roman" pitchFamily="18" charset="0"/>
              </a:rPr>
              <a:t>+</a:t>
            </a:r>
            <a:r>
              <a:rPr lang="en-US" altLang="en-US" sz="2400">
                <a:solidFill>
                  <a:schemeClr val="hlink"/>
                </a:solidFill>
                <a:latin typeface="Times New Roman" pitchFamily="18" charset="0"/>
              </a:rPr>
              <a:t>4</a:t>
            </a:r>
            <a:r>
              <a:rPr lang="en-US" altLang="en-US" sz="2400">
                <a:latin typeface="Times New Roman" pitchFamily="18" charset="0"/>
              </a:rPr>
              <a:t>=12</a:t>
            </a:r>
          </a:p>
        </p:txBody>
      </p:sp>
      <p:grpSp>
        <p:nvGrpSpPr>
          <p:cNvPr id="83988" name="Group 32"/>
          <p:cNvGrpSpPr>
            <a:grpSpLocks/>
          </p:cNvGrpSpPr>
          <p:nvPr/>
        </p:nvGrpSpPr>
        <p:grpSpPr bwMode="auto">
          <a:xfrm>
            <a:off x="5153025" y="1495425"/>
            <a:ext cx="3257550" cy="1362075"/>
            <a:chOff x="3246" y="942"/>
            <a:chExt cx="2052" cy="858"/>
          </a:xfrm>
        </p:grpSpPr>
        <p:sp>
          <p:nvSpPr>
            <p:cNvPr id="84696" name="Rectangle 33"/>
            <p:cNvSpPr>
              <a:spLocks noChangeArrowheads="1"/>
            </p:cNvSpPr>
            <p:nvPr/>
          </p:nvSpPr>
          <p:spPr bwMode="auto">
            <a:xfrm>
              <a:off x="3246" y="942"/>
              <a:ext cx="2052" cy="858"/>
            </a:xfrm>
            <a:prstGeom prst="rect">
              <a:avLst/>
            </a:pr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697" name="Freeform 34"/>
            <p:cNvSpPr>
              <a:spLocks/>
            </p:cNvSpPr>
            <p:nvPr/>
          </p:nvSpPr>
          <p:spPr bwMode="auto">
            <a:xfrm>
              <a:off x="3457" y="1211"/>
              <a:ext cx="86" cy="101"/>
            </a:xfrm>
            <a:custGeom>
              <a:avLst/>
              <a:gdLst>
                <a:gd name="T0" fmla="*/ 7 w 86"/>
                <a:gd name="T1" fmla="*/ 94 h 101"/>
                <a:gd name="T2" fmla="*/ 3 w 86"/>
                <a:gd name="T3" fmla="*/ 89 h 101"/>
                <a:gd name="T4" fmla="*/ 1 w 86"/>
                <a:gd name="T5" fmla="*/ 82 h 101"/>
                <a:gd name="T6" fmla="*/ 0 w 86"/>
                <a:gd name="T7" fmla="*/ 73 h 101"/>
                <a:gd name="T8" fmla="*/ 1 w 86"/>
                <a:gd name="T9" fmla="*/ 66 h 101"/>
                <a:gd name="T10" fmla="*/ 2 w 86"/>
                <a:gd name="T11" fmla="*/ 59 h 101"/>
                <a:gd name="T12" fmla="*/ 4 w 86"/>
                <a:gd name="T13" fmla="*/ 53 h 101"/>
                <a:gd name="T14" fmla="*/ 6 w 86"/>
                <a:gd name="T15" fmla="*/ 47 h 101"/>
                <a:gd name="T16" fmla="*/ 9 w 86"/>
                <a:gd name="T17" fmla="*/ 41 h 101"/>
                <a:gd name="T18" fmla="*/ 12 w 86"/>
                <a:gd name="T19" fmla="*/ 36 h 101"/>
                <a:gd name="T20" fmla="*/ 16 w 86"/>
                <a:gd name="T21" fmla="*/ 30 h 101"/>
                <a:gd name="T22" fmla="*/ 20 w 86"/>
                <a:gd name="T23" fmla="*/ 26 h 101"/>
                <a:gd name="T24" fmla="*/ 24 w 86"/>
                <a:gd name="T25" fmla="*/ 20 h 101"/>
                <a:gd name="T26" fmla="*/ 28 w 86"/>
                <a:gd name="T27" fmla="*/ 16 h 101"/>
                <a:gd name="T28" fmla="*/ 34 w 86"/>
                <a:gd name="T29" fmla="*/ 12 h 101"/>
                <a:gd name="T30" fmla="*/ 39 w 86"/>
                <a:gd name="T31" fmla="*/ 8 h 101"/>
                <a:gd name="T32" fmla="*/ 45 w 86"/>
                <a:gd name="T33" fmla="*/ 5 h 101"/>
                <a:gd name="T34" fmla="*/ 51 w 86"/>
                <a:gd name="T35" fmla="*/ 2 h 101"/>
                <a:gd name="T36" fmla="*/ 60 w 86"/>
                <a:gd name="T37" fmla="*/ 0 h 101"/>
                <a:gd name="T38" fmla="*/ 67 w 86"/>
                <a:gd name="T39" fmla="*/ 0 h 101"/>
                <a:gd name="T40" fmla="*/ 71 w 86"/>
                <a:gd name="T41" fmla="*/ 1 h 101"/>
                <a:gd name="T42" fmla="*/ 78 w 86"/>
                <a:gd name="T43" fmla="*/ 6 h 101"/>
                <a:gd name="T44" fmla="*/ 81 w 86"/>
                <a:gd name="T45" fmla="*/ 11 h 101"/>
                <a:gd name="T46" fmla="*/ 83 w 86"/>
                <a:gd name="T47" fmla="*/ 15 h 101"/>
                <a:gd name="T48" fmla="*/ 84 w 86"/>
                <a:gd name="T49" fmla="*/ 18 h 101"/>
                <a:gd name="T50" fmla="*/ 85 w 86"/>
                <a:gd name="T51" fmla="*/ 22 h 101"/>
                <a:gd name="T52" fmla="*/ 85 w 86"/>
                <a:gd name="T53" fmla="*/ 26 h 101"/>
                <a:gd name="T54" fmla="*/ 85 w 86"/>
                <a:gd name="T55" fmla="*/ 30 h 101"/>
                <a:gd name="T56" fmla="*/ 84 w 86"/>
                <a:gd name="T57" fmla="*/ 34 h 101"/>
                <a:gd name="T58" fmla="*/ 84 w 86"/>
                <a:gd name="T59" fmla="*/ 37 h 101"/>
                <a:gd name="T60" fmla="*/ 83 w 86"/>
                <a:gd name="T61" fmla="*/ 41 h 101"/>
                <a:gd name="T62" fmla="*/ 82 w 86"/>
                <a:gd name="T63" fmla="*/ 44 h 101"/>
                <a:gd name="T64" fmla="*/ 81 w 86"/>
                <a:gd name="T65" fmla="*/ 47 h 101"/>
                <a:gd name="T66" fmla="*/ 80 w 86"/>
                <a:gd name="T67" fmla="*/ 50 h 101"/>
                <a:gd name="T68" fmla="*/ 78 w 86"/>
                <a:gd name="T69" fmla="*/ 53 h 101"/>
                <a:gd name="T70" fmla="*/ 77 w 86"/>
                <a:gd name="T71" fmla="*/ 56 h 101"/>
                <a:gd name="T72" fmla="*/ 76 w 86"/>
                <a:gd name="T73" fmla="*/ 59 h 101"/>
                <a:gd name="T74" fmla="*/ 74 w 86"/>
                <a:gd name="T75" fmla="*/ 61 h 101"/>
                <a:gd name="T76" fmla="*/ 73 w 86"/>
                <a:gd name="T77" fmla="*/ 64 h 101"/>
                <a:gd name="T78" fmla="*/ 71 w 86"/>
                <a:gd name="T79" fmla="*/ 67 h 101"/>
                <a:gd name="T80" fmla="*/ 69 w 86"/>
                <a:gd name="T81" fmla="*/ 69 h 101"/>
                <a:gd name="T82" fmla="*/ 67 w 86"/>
                <a:gd name="T83" fmla="*/ 72 h 101"/>
                <a:gd name="T84" fmla="*/ 65 w 86"/>
                <a:gd name="T85" fmla="*/ 74 h 101"/>
                <a:gd name="T86" fmla="*/ 63 w 86"/>
                <a:gd name="T87" fmla="*/ 77 h 101"/>
                <a:gd name="T88" fmla="*/ 61 w 86"/>
                <a:gd name="T89" fmla="*/ 79 h 101"/>
                <a:gd name="T90" fmla="*/ 59 w 86"/>
                <a:gd name="T91" fmla="*/ 81 h 101"/>
                <a:gd name="T92" fmla="*/ 57 w 86"/>
                <a:gd name="T93" fmla="*/ 84 h 101"/>
                <a:gd name="T94" fmla="*/ 54 w 86"/>
                <a:gd name="T95" fmla="*/ 86 h 101"/>
                <a:gd name="T96" fmla="*/ 51 w 86"/>
                <a:gd name="T97" fmla="*/ 88 h 101"/>
                <a:gd name="T98" fmla="*/ 49 w 86"/>
                <a:gd name="T99" fmla="*/ 90 h 101"/>
                <a:gd name="T100" fmla="*/ 46 w 86"/>
                <a:gd name="T101" fmla="*/ 92 h 101"/>
                <a:gd name="T102" fmla="*/ 43 w 86"/>
                <a:gd name="T103" fmla="*/ 94 h 101"/>
                <a:gd name="T104" fmla="*/ 40 w 86"/>
                <a:gd name="T105" fmla="*/ 95 h 101"/>
                <a:gd name="T106" fmla="*/ 37 w 86"/>
                <a:gd name="T107" fmla="*/ 97 h 101"/>
                <a:gd name="T108" fmla="*/ 33 w 86"/>
                <a:gd name="T109" fmla="*/ 98 h 101"/>
                <a:gd name="T110" fmla="*/ 30 w 86"/>
                <a:gd name="T111" fmla="*/ 99 h 101"/>
                <a:gd name="T112" fmla="*/ 25 w 86"/>
                <a:gd name="T113" fmla="*/ 100 h 101"/>
                <a:gd name="T114" fmla="*/ 21 w 86"/>
                <a:gd name="T115" fmla="*/ 100 h 101"/>
                <a:gd name="T116" fmla="*/ 18 w 86"/>
                <a:gd name="T117" fmla="*/ 100 h 101"/>
                <a:gd name="T118" fmla="*/ 14 w 86"/>
                <a:gd name="T119" fmla="*/ 98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 h="101">
                  <a:moveTo>
                    <a:pt x="8" y="95"/>
                  </a:moveTo>
                  <a:lnTo>
                    <a:pt x="7" y="94"/>
                  </a:lnTo>
                  <a:lnTo>
                    <a:pt x="5" y="92"/>
                  </a:lnTo>
                  <a:lnTo>
                    <a:pt x="3" y="89"/>
                  </a:lnTo>
                  <a:lnTo>
                    <a:pt x="2" y="85"/>
                  </a:lnTo>
                  <a:lnTo>
                    <a:pt x="1" y="82"/>
                  </a:lnTo>
                  <a:lnTo>
                    <a:pt x="0" y="78"/>
                  </a:lnTo>
                  <a:lnTo>
                    <a:pt x="0" y="73"/>
                  </a:lnTo>
                  <a:lnTo>
                    <a:pt x="0" y="70"/>
                  </a:lnTo>
                  <a:lnTo>
                    <a:pt x="1" y="66"/>
                  </a:lnTo>
                  <a:lnTo>
                    <a:pt x="1" y="63"/>
                  </a:lnTo>
                  <a:lnTo>
                    <a:pt x="2" y="59"/>
                  </a:lnTo>
                  <a:lnTo>
                    <a:pt x="3" y="56"/>
                  </a:lnTo>
                  <a:lnTo>
                    <a:pt x="4" y="53"/>
                  </a:lnTo>
                  <a:lnTo>
                    <a:pt x="5" y="50"/>
                  </a:lnTo>
                  <a:lnTo>
                    <a:pt x="6" y="47"/>
                  </a:lnTo>
                  <a:lnTo>
                    <a:pt x="8" y="44"/>
                  </a:lnTo>
                  <a:lnTo>
                    <a:pt x="9" y="41"/>
                  </a:lnTo>
                  <a:lnTo>
                    <a:pt x="11" y="39"/>
                  </a:lnTo>
                  <a:lnTo>
                    <a:pt x="12" y="36"/>
                  </a:lnTo>
                  <a:lnTo>
                    <a:pt x="14" y="33"/>
                  </a:lnTo>
                  <a:lnTo>
                    <a:pt x="16" y="30"/>
                  </a:lnTo>
                  <a:lnTo>
                    <a:pt x="18" y="28"/>
                  </a:lnTo>
                  <a:lnTo>
                    <a:pt x="20" y="26"/>
                  </a:lnTo>
                  <a:lnTo>
                    <a:pt x="22" y="23"/>
                  </a:lnTo>
                  <a:lnTo>
                    <a:pt x="24" y="20"/>
                  </a:lnTo>
                  <a:lnTo>
                    <a:pt x="26" y="18"/>
                  </a:lnTo>
                  <a:lnTo>
                    <a:pt x="28" y="16"/>
                  </a:lnTo>
                  <a:lnTo>
                    <a:pt x="31" y="14"/>
                  </a:lnTo>
                  <a:lnTo>
                    <a:pt x="34" y="12"/>
                  </a:lnTo>
                  <a:lnTo>
                    <a:pt x="36" y="10"/>
                  </a:lnTo>
                  <a:lnTo>
                    <a:pt x="39" y="8"/>
                  </a:lnTo>
                  <a:lnTo>
                    <a:pt x="42" y="6"/>
                  </a:lnTo>
                  <a:lnTo>
                    <a:pt x="45" y="5"/>
                  </a:lnTo>
                  <a:lnTo>
                    <a:pt x="48" y="3"/>
                  </a:lnTo>
                  <a:lnTo>
                    <a:pt x="51" y="2"/>
                  </a:lnTo>
                  <a:lnTo>
                    <a:pt x="55" y="1"/>
                  </a:lnTo>
                  <a:lnTo>
                    <a:pt x="60" y="0"/>
                  </a:lnTo>
                  <a:lnTo>
                    <a:pt x="64" y="0"/>
                  </a:lnTo>
                  <a:lnTo>
                    <a:pt x="67" y="0"/>
                  </a:lnTo>
                  <a:lnTo>
                    <a:pt x="69" y="1"/>
                  </a:lnTo>
                  <a:lnTo>
                    <a:pt x="71" y="1"/>
                  </a:lnTo>
                  <a:lnTo>
                    <a:pt x="77" y="5"/>
                  </a:lnTo>
                  <a:lnTo>
                    <a:pt x="78" y="6"/>
                  </a:lnTo>
                  <a:lnTo>
                    <a:pt x="80" y="8"/>
                  </a:lnTo>
                  <a:lnTo>
                    <a:pt x="81" y="11"/>
                  </a:lnTo>
                  <a:lnTo>
                    <a:pt x="82" y="13"/>
                  </a:lnTo>
                  <a:lnTo>
                    <a:pt x="83" y="15"/>
                  </a:lnTo>
                  <a:lnTo>
                    <a:pt x="84" y="16"/>
                  </a:lnTo>
                  <a:lnTo>
                    <a:pt x="84" y="18"/>
                  </a:lnTo>
                  <a:lnTo>
                    <a:pt x="84" y="20"/>
                  </a:lnTo>
                  <a:lnTo>
                    <a:pt x="85" y="22"/>
                  </a:lnTo>
                  <a:lnTo>
                    <a:pt x="85" y="24"/>
                  </a:lnTo>
                  <a:lnTo>
                    <a:pt x="85" y="26"/>
                  </a:lnTo>
                  <a:lnTo>
                    <a:pt x="85" y="28"/>
                  </a:lnTo>
                  <a:lnTo>
                    <a:pt x="85" y="30"/>
                  </a:lnTo>
                  <a:lnTo>
                    <a:pt x="85" y="32"/>
                  </a:lnTo>
                  <a:lnTo>
                    <a:pt x="84" y="34"/>
                  </a:lnTo>
                  <a:lnTo>
                    <a:pt x="84" y="35"/>
                  </a:lnTo>
                  <a:lnTo>
                    <a:pt x="84" y="37"/>
                  </a:lnTo>
                  <a:lnTo>
                    <a:pt x="83" y="39"/>
                  </a:lnTo>
                  <a:lnTo>
                    <a:pt x="83" y="41"/>
                  </a:lnTo>
                  <a:lnTo>
                    <a:pt x="82" y="42"/>
                  </a:lnTo>
                  <a:lnTo>
                    <a:pt x="82" y="44"/>
                  </a:lnTo>
                  <a:lnTo>
                    <a:pt x="81" y="45"/>
                  </a:lnTo>
                  <a:lnTo>
                    <a:pt x="81" y="47"/>
                  </a:lnTo>
                  <a:lnTo>
                    <a:pt x="80" y="48"/>
                  </a:lnTo>
                  <a:lnTo>
                    <a:pt x="80" y="50"/>
                  </a:lnTo>
                  <a:lnTo>
                    <a:pt x="79" y="52"/>
                  </a:lnTo>
                  <a:lnTo>
                    <a:pt x="78" y="53"/>
                  </a:lnTo>
                  <a:lnTo>
                    <a:pt x="78" y="54"/>
                  </a:lnTo>
                  <a:lnTo>
                    <a:pt x="77" y="56"/>
                  </a:lnTo>
                  <a:lnTo>
                    <a:pt x="76" y="57"/>
                  </a:lnTo>
                  <a:lnTo>
                    <a:pt x="76" y="59"/>
                  </a:lnTo>
                  <a:lnTo>
                    <a:pt x="75" y="60"/>
                  </a:lnTo>
                  <a:lnTo>
                    <a:pt x="74" y="61"/>
                  </a:lnTo>
                  <a:lnTo>
                    <a:pt x="73" y="63"/>
                  </a:lnTo>
                  <a:lnTo>
                    <a:pt x="73" y="64"/>
                  </a:lnTo>
                  <a:lnTo>
                    <a:pt x="72" y="65"/>
                  </a:lnTo>
                  <a:lnTo>
                    <a:pt x="71" y="67"/>
                  </a:lnTo>
                  <a:lnTo>
                    <a:pt x="70" y="68"/>
                  </a:lnTo>
                  <a:lnTo>
                    <a:pt x="69" y="69"/>
                  </a:lnTo>
                  <a:lnTo>
                    <a:pt x="68" y="71"/>
                  </a:lnTo>
                  <a:lnTo>
                    <a:pt x="67" y="72"/>
                  </a:lnTo>
                  <a:lnTo>
                    <a:pt x="66" y="73"/>
                  </a:lnTo>
                  <a:lnTo>
                    <a:pt x="65" y="74"/>
                  </a:lnTo>
                  <a:lnTo>
                    <a:pt x="64" y="76"/>
                  </a:lnTo>
                  <a:lnTo>
                    <a:pt x="63" y="77"/>
                  </a:lnTo>
                  <a:lnTo>
                    <a:pt x="62" y="78"/>
                  </a:lnTo>
                  <a:lnTo>
                    <a:pt x="61" y="79"/>
                  </a:lnTo>
                  <a:lnTo>
                    <a:pt x="60" y="80"/>
                  </a:lnTo>
                  <a:lnTo>
                    <a:pt x="59" y="81"/>
                  </a:lnTo>
                  <a:lnTo>
                    <a:pt x="58" y="83"/>
                  </a:lnTo>
                  <a:lnTo>
                    <a:pt x="57" y="84"/>
                  </a:lnTo>
                  <a:lnTo>
                    <a:pt x="55" y="85"/>
                  </a:lnTo>
                  <a:lnTo>
                    <a:pt x="54" y="86"/>
                  </a:lnTo>
                  <a:lnTo>
                    <a:pt x="53" y="87"/>
                  </a:lnTo>
                  <a:lnTo>
                    <a:pt x="51" y="88"/>
                  </a:lnTo>
                  <a:lnTo>
                    <a:pt x="50" y="89"/>
                  </a:lnTo>
                  <a:lnTo>
                    <a:pt x="49" y="90"/>
                  </a:lnTo>
                  <a:lnTo>
                    <a:pt x="48" y="91"/>
                  </a:lnTo>
                  <a:lnTo>
                    <a:pt x="46" y="92"/>
                  </a:lnTo>
                  <a:lnTo>
                    <a:pt x="45" y="93"/>
                  </a:lnTo>
                  <a:lnTo>
                    <a:pt x="43" y="94"/>
                  </a:lnTo>
                  <a:lnTo>
                    <a:pt x="42" y="94"/>
                  </a:lnTo>
                  <a:lnTo>
                    <a:pt x="40" y="95"/>
                  </a:lnTo>
                  <a:lnTo>
                    <a:pt x="39" y="96"/>
                  </a:lnTo>
                  <a:lnTo>
                    <a:pt x="37" y="97"/>
                  </a:lnTo>
                  <a:lnTo>
                    <a:pt x="35" y="98"/>
                  </a:lnTo>
                  <a:lnTo>
                    <a:pt x="33" y="98"/>
                  </a:lnTo>
                  <a:lnTo>
                    <a:pt x="32" y="99"/>
                  </a:lnTo>
                  <a:lnTo>
                    <a:pt x="30" y="99"/>
                  </a:lnTo>
                  <a:lnTo>
                    <a:pt x="27" y="100"/>
                  </a:lnTo>
                  <a:lnTo>
                    <a:pt x="25" y="100"/>
                  </a:lnTo>
                  <a:lnTo>
                    <a:pt x="23" y="100"/>
                  </a:lnTo>
                  <a:lnTo>
                    <a:pt x="21" y="100"/>
                  </a:lnTo>
                  <a:lnTo>
                    <a:pt x="19" y="100"/>
                  </a:lnTo>
                  <a:lnTo>
                    <a:pt x="18" y="100"/>
                  </a:lnTo>
                  <a:lnTo>
                    <a:pt x="16" y="99"/>
                  </a:lnTo>
                  <a:lnTo>
                    <a:pt x="14" y="98"/>
                  </a:lnTo>
                  <a:lnTo>
                    <a:pt x="8" y="95"/>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8" name="Rectangle 35"/>
            <p:cNvSpPr>
              <a:spLocks noChangeArrowheads="1"/>
            </p:cNvSpPr>
            <p:nvPr/>
          </p:nvSpPr>
          <p:spPr bwMode="auto">
            <a:xfrm>
              <a:off x="3435" y="967"/>
              <a:ext cx="350"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500" b="1"/>
                <a:t>PE-FITC Pattern</a:t>
              </a:r>
            </a:p>
          </p:txBody>
        </p:sp>
        <p:sp>
          <p:nvSpPr>
            <p:cNvPr id="532516" name="Rectangle 36"/>
            <p:cNvSpPr>
              <a:spLocks noChangeArrowheads="1"/>
            </p:cNvSpPr>
            <p:nvPr/>
          </p:nvSpPr>
          <p:spPr bwMode="auto">
            <a:xfrm>
              <a:off x="3582" y="1694"/>
              <a:ext cx="18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05FF78"/>
                  </a:solidFill>
                  <a:effectLst>
                    <a:outerShdw blurRad="38100" dist="38100" dir="2700000" algn="tl">
                      <a:srgbClr val="C0C0C0"/>
                    </a:outerShdw>
                  </a:effectLst>
                  <a:latin typeface="Arial" pitchFamily="34" charset="0"/>
                </a:rPr>
                <a:t>FITC</a:t>
              </a:r>
            </a:p>
          </p:txBody>
        </p:sp>
        <p:sp>
          <p:nvSpPr>
            <p:cNvPr id="84700" name="Line 37"/>
            <p:cNvSpPr>
              <a:spLocks noChangeShapeType="1"/>
            </p:cNvSpPr>
            <p:nvPr/>
          </p:nvSpPr>
          <p:spPr bwMode="auto">
            <a:xfrm>
              <a:off x="3401"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1" name="Line 38"/>
            <p:cNvSpPr>
              <a:spLocks noChangeShapeType="1"/>
            </p:cNvSpPr>
            <p:nvPr/>
          </p:nvSpPr>
          <p:spPr bwMode="auto">
            <a:xfrm>
              <a:off x="3523"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2" name="Line 39"/>
            <p:cNvSpPr>
              <a:spLocks noChangeShapeType="1"/>
            </p:cNvSpPr>
            <p:nvPr/>
          </p:nvSpPr>
          <p:spPr bwMode="auto">
            <a:xfrm>
              <a:off x="3640"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3" name="Line 40"/>
            <p:cNvSpPr>
              <a:spLocks noChangeShapeType="1"/>
            </p:cNvSpPr>
            <p:nvPr/>
          </p:nvSpPr>
          <p:spPr bwMode="auto">
            <a:xfrm>
              <a:off x="3755"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4" name="Line 41"/>
            <p:cNvSpPr>
              <a:spLocks noChangeShapeType="1"/>
            </p:cNvSpPr>
            <p:nvPr/>
          </p:nvSpPr>
          <p:spPr bwMode="auto">
            <a:xfrm>
              <a:off x="3877"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5" name="Line 42"/>
            <p:cNvSpPr>
              <a:spLocks noChangeShapeType="1"/>
            </p:cNvSpPr>
            <p:nvPr/>
          </p:nvSpPr>
          <p:spPr bwMode="auto">
            <a:xfrm flipH="1">
              <a:off x="3389" y="1631"/>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6" name="Line 43"/>
            <p:cNvSpPr>
              <a:spLocks noChangeShapeType="1"/>
            </p:cNvSpPr>
            <p:nvPr/>
          </p:nvSpPr>
          <p:spPr bwMode="auto">
            <a:xfrm flipH="1">
              <a:off x="3389" y="1498"/>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7" name="Line 44"/>
            <p:cNvSpPr>
              <a:spLocks noChangeShapeType="1"/>
            </p:cNvSpPr>
            <p:nvPr/>
          </p:nvSpPr>
          <p:spPr bwMode="auto">
            <a:xfrm flipH="1">
              <a:off x="3389" y="1352"/>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8" name="Line 45"/>
            <p:cNvSpPr>
              <a:spLocks noChangeShapeType="1"/>
            </p:cNvSpPr>
            <p:nvPr/>
          </p:nvSpPr>
          <p:spPr bwMode="auto">
            <a:xfrm flipH="1">
              <a:off x="3389" y="1207"/>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9" name="Line 46"/>
            <p:cNvSpPr>
              <a:spLocks noChangeShapeType="1"/>
            </p:cNvSpPr>
            <p:nvPr/>
          </p:nvSpPr>
          <p:spPr bwMode="auto">
            <a:xfrm flipH="1">
              <a:off x="3389" y="1079"/>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0" name="Rectangle 47"/>
            <p:cNvSpPr>
              <a:spLocks noChangeArrowheads="1"/>
            </p:cNvSpPr>
            <p:nvPr/>
          </p:nvSpPr>
          <p:spPr bwMode="auto">
            <a:xfrm>
              <a:off x="4093" y="967"/>
              <a:ext cx="349"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500" b="1"/>
                <a:t>TR-FITC Pattern</a:t>
              </a:r>
            </a:p>
          </p:txBody>
        </p:sp>
        <p:sp>
          <p:nvSpPr>
            <p:cNvPr id="532528" name="Rectangle 48"/>
            <p:cNvSpPr>
              <a:spLocks noChangeArrowheads="1"/>
            </p:cNvSpPr>
            <p:nvPr/>
          </p:nvSpPr>
          <p:spPr bwMode="auto">
            <a:xfrm>
              <a:off x="4254" y="1694"/>
              <a:ext cx="18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05FF78"/>
                  </a:solidFill>
                  <a:effectLst>
                    <a:outerShdw blurRad="38100" dist="38100" dir="2700000" algn="tl">
                      <a:srgbClr val="C0C0C0"/>
                    </a:outerShdw>
                  </a:effectLst>
                  <a:latin typeface="Arial" pitchFamily="34" charset="0"/>
                </a:rPr>
                <a:t>FITC</a:t>
              </a:r>
            </a:p>
          </p:txBody>
        </p:sp>
        <p:sp>
          <p:nvSpPr>
            <p:cNvPr id="84712" name="Line 49"/>
            <p:cNvSpPr>
              <a:spLocks noChangeShapeType="1"/>
            </p:cNvSpPr>
            <p:nvPr/>
          </p:nvSpPr>
          <p:spPr bwMode="auto">
            <a:xfrm>
              <a:off x="4043"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3" name="Line 50"/>
            <p:cNvSpPr>
              <a:spLocks noChangeShapeType="1"/>
            </p:cNvSpPr>
            <p:nvPr/>
          </p:nvSpPr>
          <p:spPr bwMode="auto">
            <a:xfrm flipH="1">
              <a:off x="4032" y="163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4" name="Rectangle 51"/>
            <p:cNvSpPr>
              <a:spLocks noChangeArrowheads="1"/>
            </p:cNvSpPr>
            <p:nvPr/>
          </p:nvSpPr>
          <p:spPr bwMode="auto">
            <a:xfrm>
              <a:off x="4742" y="953"/>
              <a:ext cx="424" cy="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700" b="1"/>
                <a:t>TR-PE Pattern</a:t>
              </a:r>
            </a:p>
          </p:txBody>
        </p:sp>
        <p:sp>
          <p:nvSpPr>
            <p:cNvPr id="532532" name="Rectangle 52"/>
            <p:cNvSpPr>
              <a:spLocks noChangeArrowheads="1"/>
            </p:cNvSpPr>
            <p:nvPr/>
          </p:nvSpPr>
          <p:spPr bwMode="auto">
            <a:xfrm>
              <a:off x="4727" y="1694"/>
              <a:ext cx="517"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FAC405"/>
                  </a:solidFill>
                  <a:effectLst>
                    <a:outerShdw blurRad="38100" dist="38100" dir="2700000" algn="tl">
                      <a:srgbClr val="C0C0C0"/>
                    </a:outerShdw>
                  </a:effectLst>
                  <a:latin typeface="Arial" pitchFamily="34" charset="0"/>
                </a:rPr>
                <a:t>Phycoerytherin</a:t>
              </a:r>
            </a:p>
          </p:txBody>
        </p:sp>
        <p:sp>
          <p:nvSpPr>
            <p:cNvPr id="84716" name="Line 53"/>
            <p:cNvSpPr>
              <a:spLocks noChangeShapeType="1"/>
            </p:cNvSpPr>
            <p:nvPr/>
          </p:nvSpPr>
          <p:spPr bwMode="auto">
            <a:xfrm>
              <a:off x="4684"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7" name="Line 54"/>
            <p:cNvSpPr>
              <a:spLocks noChangeShapeType="1"/>
            </p:cNvSpPr>
            <p:nvPr/>
          </p:nvSpPr>
          <p:spPr bwMode="auto">
            <a:xfrm flipH="1">
              <a:off x="4673" y="163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5" name="Rectangle 55"/>
            <p:cNvSpPr>
              <a:spLocks noChangeArrowheads="1"/>
            </p:cNvSpPr>
            <p:nvPr/>
          </p:nvSpPr>
          <p:spPr bwMode="auto">
            <a:xfrm rot="16200000">
              <a:off x="3357" y="1559"/>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84719" name="Rectangle 56"/>
            <p:cNvSpPr>
              <a:spLocks noChangeArrowheads="1"/>
            </p:cNvSpPr>
            <p:nvPr/>
          </p:nvSpPr>
          <p:spPr bwMode="auto">
            <a:xfrm rot="-5400000">
              <a:off x="3353" y="1428"/>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 i="1">
                  <a:solidFill>
                    <a:srgbClr val="FFFF00"/>
                  </a:solidFill>
                </a:rPr>
                <a:t>1</a:t>
              </a:r>
            </a:p>
          </p:txBody>
        </p:sp>
        <p:sp>
          <p:nvSpPr>
            <p:cNvPr id="84720" name="Rectangle 57"/>
            <p:cNvSpPr>
              <a:spLocks noChangeArrowheads="1"/>
            </p:cNvSpPr>
            <p:nvPr/>
          </p:nvSpPr>
          <p:spPr bwMode="auto">
            <a:xfrm rot="-5400000">
              <a:off x="3342" y="1297"/>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 i="1">
                  <a:solidFill>
                    <a:srgbClr val="FFFF00"/>
                  </a:solidFill>
                </a:rPr>
                <a:t>10</a:t>
              </a:r>
            </a:p>
          </p:txBody>
        </p:sp>
        <p:sp>
          <p:nvSpPr>
            <p:cNvPr id="532538" name="Rectangle 58"/>
            <p:cNvSpPr>
              <a:spLocks noChangeArrowheads="1"/>
            </p:cNvSpPr>
            <p:nvPr/>
          </p:nvSpPr>
          <p:spPr bwMode="auto">
            <a:xfrm rot="16200000">
              <a:off x="3339" y="1155"/>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39" name="Rectangle 59"/>
            <p:cNvSpPr>
              <a:spLocks noChangeArrowheads="1"/>
            </p:cNvSpPr>
            <p:nvPr/>
          </p:nvSpPr>
          <p:spPr bwMode="auto">
            <a:xfrm rot="16200000">
              <a:off x="3336" y="1017"/>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40" name="Rectangle 60"/>
            <p:cNvSpPr>
              <a:spLocks noChangeArrowheads="1"/>
            </p:cNvSpPr>
            <p:nvPr/>
          </p:nvSpPr>
          <p:spPr bwMode="auto">
            <a:xfrm rot="16200000">
              <a:off x="3993" y="1563"/>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1" name="Rectangle 61"/>
            <p:cNvSpPr>
              <a:spLocks noChangeArrowheads="1"/>
            </p:cNvSpPr>
            <p:nvPr/>
          </p:nvSpPr>
          <p:spPr bwMode="auto">
            <a:xfrm rot="16200000">
              <a:off x="3989" y="1432"/>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2" name="Rectangle 62"/>
            <p:cNvSpPr>
              <a:spLocks noChangeArrowheads="1"/>
            </p:cNvSpPr>
            <p:nvPr/>
          </p:nvSpPr>
          <p:spPr bwMode="auto">
            <a:xfrm rot="16200000">
              <a:off x="3977" y="1301"/>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43" name="Rectangle 63"/>
            <p:cNvSpPr>
              <a:spLocks noChangeArrowheads="1"/>
            </p:cNvSpPr>
            <p:nvPr/>
          </p:nvSpPr>
          <p:spPr bwMode="auto">
            <a:xfrm rot="16200000">
              <a:off x="3975" y="1160"/>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44" name="Rectangle 64"/>
            <p:cNvSpPr>
              <a:spLocks noChangeArrowheads="1"/>
            </p:cNvSpPr>
            <p:nvPr/>
          </p:nvSpPr>
          <p:spPr bwMode="auto">
            <a:xfrm rot="16200000">
              <a:off x="3971" y="1021"/>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45" name="Rectangle 65"/>
            <p:cNvSpPr>
              <a:spLocks noChangeArrowheads="1"/>
            </p:cNvSpPr>
            <p:nvPr/>
          </p:nvSpPr>
          <p:spPr bwMode="auto">
            <a:xfrm rot="16200000">
              <a:off x="4631" y="1559"/>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6" name="Rectangle 66"/>
            <p:cNvSpPr>
              <a:spLocks noChangeArrowheads="1"/>
            </p:cNvSpPr>
            <p:nvPr/>
          </p:nvSpPr>
          <p:spPr bwMode="auto">
            <a:xfrm rot="16200000">
              <a:off x="4629" y="1428"/>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7" name="Rectangle 67"/>
            <p:cNvSpPr>
              <a:spLocks noChangeArrowheads="1"/>
            </p:cNvSpPr>
            <p:nvPr/>
          </p:nvSpPr>
          <p:spPr bwMode="auto">
            <a:xfrm rot="16200000">
              <a:off x="4617" y="1297"/>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48" name="Rectangle 68"/>
            <p:cNvSpPr>
              <a:spLocks noChangeArrowheads="1"/>
            </p:cNvSpPr>
            <p:nvPr/>
          </p:nvSpPr>
          <p:spPr bwMode="auto">
            <a:xfrm rot="16200000">
              <a:off x="4616" y="1155"/>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49" name="Rectangle 69"/>
            <p:cNvSpPr>
              <a:spLocks noChangeArrowheads="1"/>
            </p:cNvSpPr>
            <p:nvPr/>
          </p:nvSpPr>
          <p:spPr bwMode="auto">
            <a:xfrm rot="16200000">
              <a:off x="4611" y="1017"/>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50" name="Rectangle 70"/>
            <p:cNvSpPr>
              <a:spLocks noChangeArrowheads="1"/>
            </p:cNvSpPr>
            <p:nvPr/>
          </p:nvSpPr>
          <p:spPr bwMode="auto">
            <a:xfrm>
              <a:off x="3366" y="1661"/>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1" name="Rectangle 71"/>
            <p:cNvSpPr>
              <a:spLocks noChangeArrowheads="1"/>
            </p:cNvSpPr>
            <p:nvPr/>
          </p:nvSpPr>
          <p:spPr bwMode="auto">
            <a:xfrm>
              <a:off x="3484" y="1659"/>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2" name="Rectangle 72"/>
            <p:cNvSpPr>
              <a:spLocks noChangeArrowheads="1"/>
            </p:cNvSpPr>
            <p:nvPr/>
          </p:nvSpPr>
          <p:spPr bwMode="auto">
            <a:xfrm>
              <a:off x="3592" y="1663"/>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53" name="Rectangle 73"/>
            <p:cNvSpPr>
              <a:spLocks noChangeArrowheads="1"/>
            </p:cNvSpPr>
            <p:nvPr/>
          </p:nvSpPr>
          <p:spPr bwMode="auto">
            <a:xfrm>
              <a:off x="3718" y="1661"/>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54" name="Rectangle 74"/>
            <p:cNvSpPr>
              <a:spLocks noChangeArrowheads="1"/>
            </p:cNvSpPr>
            <p:nvPr/>
          </p:nvSpPr>
          <p:spPr bwMode="auto">
            <a:xfrm>
              <a:off x="3828" y="1661"/>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55" name="Rectangle 75"/>
            <p:cNvSpPr>
              <a:spLocks noChangeArrowheads="1"/>
            </p:cNvSpPr>
            <p:nvPr/>
          </p:nvSpPr>
          <p:spPr bwMode="auto">
            <a:xfrm>
              <a:off x="4011" y="1658"/>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6" name="Rectangle 76"/>
            <p:cNvSpPr>
              <a:spLocks noChangeArrowheads="1"/>
            </p:cNvSpPr>
            <p:nvPr/>
          </p:nvSpPr>
          <p:spPr bwMode="auto">
            <a:xfrm>
              <a:off x="4129" y="1655"/>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7" name="Rectangle 77"/>
            <p:cNvSpPr>
              <a:spLocks noChangeArrowheads="1"/>
            </p:cNvSpPr>
            <p:nvPr/>
          </p:nvSpPr>
          <p:spPr bwMode="auto">
            <a:xfrm>
              <a:off x="4237" y="1659"/>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58" name="Rectangle 78"/>
            <p:cNvSpPr>
              <a:spLocks noChangeArrowheads="1"/>
            </p:cNvSpPr>
            <p:nvPr/>
          </p:nvSpPr>
          <p:spPr bwMode="auto">
            <a:xfrm>
              <a:off x="4363" y="1656"/>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59" name="Rectangle 79"/>
            <p:cNvSpPr>
              <a:spLocks noChangeArrowheads="1"/>
            </p:cNvSpPr>
            <p:nvPr/>
          </p:nvSpPr>
          <p:spPr bwMode="auto">
            <a:xfrm>
              <a:off x="4469" y="1658"/>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60" name="Rectangle 80"/>
            <p:cNvSpPr>
              <a:spLocks noChangeArrowheads="1"/>
            </p:cNvSpPr>
            <p:nvPr/>
          </p:nvSpPr>
          <p:spPr bwMode="auto">
            <a:xfrm>
              <a:off x="4638" y="1654"/>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61" name="Rectangle 81"/>
            <p:cNvSpPr>
              <a:spLocks noChangeArrowheads="1"/>
            </p:cNvSpPr>
            <p:nvPr/>
          </p:nvSpPr>
          <p:spPr bwMode="auto">
            <a:xfrm>
              <a:off x="4756" y="1651"/>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62" name="Rectangle 82"/>
            <p:cNvSpPr>
              <a:spLocks noChangeArrowheads="1"/>
            </p:cNvSpPr>
            <p:nvPr/>
          </p:nvSpPr>
          <p:spPr bwMode="auto">
            <a:xfrm>
              <a:off x="4864" y="1655"/>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63" name="Rectangle 83"/>
            <p:cNvSpPr>
              <a:spLocks noChangeArrowheads="1"/>
            </p:cNvSpPr>
            <p:nvPr/>
          </p:nvSpPr>
          <p:spPr bwMode="auto">
            <a:xfrm>
              <a:off x="4990" y="1652"/>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64" name="Rectangle 84"/>
            <p:cNvSpPr>
              <a:spLocks noChangeArrowheads="1"/>
            </p:cNvSpPr>
            <p:nvPr/>
          </p:nvSpPr>
          <p:spPr bwMode="auto">
            <a:xfrm>
              <a:off x="5090" y="1654"/>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84748" name="Freeform 85"/>
            <p:cNvSpPr>
              <a:spLocks/>
            </p:cNvSpPr>
            <p:nvPr/>
          </p:nvSpPr>
          <p:spPr bwMode="auto">
            <a:xfrm>
              <a:off x="3405" y="1521"/>
              <a:ext cx="123" cy="111"/>
            </a:xfrm>
            <a:custGeom>
              <a:avLst/>
              <a:gdLst>
                <a:gd name="T0" fmla="*/ 122 w 123"/>
                <a:gd name="T1" fmla="*/ 110 h 111"/>
                <a:gd name="T2" fmla="*/ 113 w 123"/>
                <a:gd name="T3" fmla="*/ 55 h 111"/>
                <a:gd name="T4" fmla="*/ 113 w 123"/>
                <a:gd name="T5" fmla="*/ 39 h 111"/>
                <a:gd name="T6" fmla="*/ 100 w 123"/>
                <a:gd name="T7" fmla="*/ 27 h 111"/>
                <a:gd name="T8" fmla="*/ 86 w 123"/>
                <a:gd name="T9" fmla="*/ 19 h 111"/>
                <a:gd name="T10" fmla="*/ 60 w 123"/>
                <a:gd name="T11" fmla="*/ 6 h 111"/>
                <a:gd name="T12" fmla="*/ 46 w 123"/>
                <a:gd name="T13" fmla="*/ 6 h 111"/>
                <a:gd name="T14" fmla="*/ 29 w 123"/>
                <a:gd name="T15" fmla="*/ 2 h 111"/>
                <a:gd name="T16" fmla="*/ 11 w 123"/>
                <a:gd name="T17" fmla="*/ 2 h 111"/>
                <a:gd name="T18" fmla="*/ 0 w 123"/>
                <a:gd name="T19" fmla="*/ 0 h 111"/>
                <a:gd name="T20" fmla="*/ 0 w 123"/>
                <a:gd name="T21" fmla="*/ 110 h 111"/>
                <a:gd name="T22" fmla="*/ 122 w 123"/>
                <a:gd name="T23" fmla="*/ 11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111">
                  <a:moveTo>
                    <a:pt x="122" y="110"/>
                  </a:moveTo>
                  <a:lnTo>
                    <a:pt x="113" y="55"/>
                  </a:lnTo>
                  <a:lnTo>
                    <a:pt x="113" y="39"/>
                  </a:lnTo>
                  <a:lnTo>
                    <a:pt x="100" y="27"/>
                  </a:lnTo>
                  <a:lnTo>
                    <a:pt x="86" y="19"/>
                  </a:lnTo>
                  <a:lnTo>
                    <a:pt x="60" y="6"/>
                  </a:lnTo>
                  <a:lnTo>
                    <a:pt x="46" y="6"/>
                  </a:lnTo>
                  <a:lnTo>
                    <a:pt x="29" y="2"/>
                  </a:lnTo>
                  <a:lnTo>
                    <a:pt x="11" y="2"/>
                  </a:lnTo>
                  <a:lnTo>
                    <a:pt x="0" y="0"/>
                  </a:lnTo>
                  <a:lnTo>
                    <a:pt x="0" y="110"/>
                  </a:lnTo>
                  <a:lnTo>
                    <a:pt x="122" y="11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49" name="Freeform 86"/>
            <p:cNvSpPr>
              <a:spLocks/>
            </p:cNvSpPr>
            <p:nvPr/>
          </p:nvSpPr>
          <p:spPr bwMode="auto">
            <a:xfrm>
              <a:off x="4041" y="1498"/>
              <a:ext cx="145" cy="135"/>
            </a:xfrm>
            <a:custGeom>
              <a:avLst/>
              <a:gdLst>
                <a:gd name="T0" fmla="*/ 143 w 145"/>
                <a:gd name="T1" fmla="*/ 134 h 135"/>
                <a:gd name="T2" fmla="*/ 144 w 145"/>
                <a:gd name="T3" fmla="*/ 114 h 135"/>
                <a:gd name="T4" fmla="*/ 139 w 145"/>
                <a:gd name="T5" fmla="*/ 82 h 135"/>
                <a:gd name="T6" fmla="*/ 126 w 145"/>
                <a:gd name="T7" fmla="*/ 61 h 135"/>
                <a:gd name="T8" fmla="*/ 113 w 145"/>
                <a:gd name="T9" fmla="*/ 41 h 135"/>
                <a:gd name="T10" fmla="*/ 86 w 145"/>
                <a:gd name="T11" fmla="*/ 20 h 135"/>
                <a:gd name="T12" fmla="*/ 59 w 145"/>
                <a:gd name="T13" fmla="*/ 8 h 135"/>
                <a:gd name="T14" fmla="*/ 32 w 145"/>
                <a:gd name="T15" fmla="*/ 0 h 135"/>
                <a:gd name="T16" fmla="*/ 14 w 145"/>
                <a:gd name="T17" fmla="*/ 0 h 135"/>
                <a:gd name="T18" fmla="*/ 1 w 145"/>
                <a:gd name="T19" fmla="*/ 0 h 135"/>
                <a:gd name="T20" fmla="*/ 0 w 145"/>
                <a:gd name="T21" fmla="*/ 133 h 135"/>
                <a:gd name="T22" fmla="*/ 143 w 145"/>
                <a:gd name="T23" fmla="*/ 134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 h="135">
                  <a:moveTo>
                    <a:pt x="143" y="134"/>
                  </a:moveTo>
                  <a:lnTo>
                    <a:pt x="144" y="114"/>
                  </a:lnTo>
                  <a:lnTo>
                    <a:pt x="139" y="82"/>
                  </a:lnTo>
                  <a:lnTo>
                    <a:pt x="126" y="61"/>
                  </a:lnTo>
                  <a:lnTo>
                    <a:pt x="113" y="41"/>
                  </a:lnTo>
                  <a:lnTo>
                    <a:pt x="86" y="20"/>
                  </a:lnTo>
                  <a:lnTo>
                    <a:pt x="59" y="8"/>
                  </a:lnTo>
                  <a:lnTo>
                    <a:pt x="32" y="0"/>
                  </a:lnTo>
                  <a:lnTo>
                    <a:pt x="14" y="0"/>
                  </a:lnTo>
                  <a:lnTo>
                    <a:pt x="1" y="0"/>
                  </a:lnTo>
                  <a:lnTo>
                    <a:pt x="0" y="133"/>
                  </a:lnTo>
                  <a:lnTo>
                    <a:pt x="143" y="13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0" name="Freeform 87"/>
            <p:cNvSpPr>
              <a:spLocks/>
            </p:cNvSpPr>
            <p:nvPr/>
          </p:nvSpPr>
          <p:spPr bwMode="auto">
            <a:xfrm>
              <a:off x="4686" y="1509"/>
              <a:ext cx="137" cy="123"/>
            </a:xfrm>
            <a:custGeom>
              <a:avLst/>
              <a:gdLst>
                <a:gd name="T0" fmla="*/ 136 w 137"/>
                <a:gd name="T1" fmla="*/ 122 h 123"/>
                <a:gd name="T2" fmla="*/ 135 w 137"/>
                <a:gd name="T3" fmla="*/ 101 h 123"/>
                <a:gd name="T4" fmla="*/ 130 w 137"/>
                <a:gd name="T5" fmla="*/ 79 h 123"/>
                <a:gd name="T6" fmla="*/ 121 w 137"/>
                <a:gd name="T7" fmla="*/ 50 h 123"/>
                <a:gd name="T8" fmla="*/ 94 w 137"/>
                <a:gd name="T9" fmla="*/ 30 h 123"/>
                <a:gd name="T10" fmla="*/ 64 w 137"/>
                <a:gd name="T11" fmla="*/ 13 h 123"/>
                <a:gd name="T12" fmla="*/ 24 w 137"/>
                <a:gd name="T13" fmla="*/ 5 h 123"/>
                <a:gd name="T14" fmla="*/ 6 w 137"/>
                <a:gd name="T15" fmla="*/ 1 h 123"/>
                <a:gd name="T16" fmla="*/ 0 w 137"/>
                <a:gd name="T17" fmla="*/ 0 h 123"/>
                <a:gd name="T18" fmla="*/ 0 w 137"/>
                <a:gd name="T19" fmla="*/ 122 h 123"/>
                <a:gd name="T20" fmla="*/ 136 w 137"/>
                <a:gd name="T21" fmla="*/ 122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23">
                  <a:moveTo>
                    <a:pt x="136" y="122"/>
                  </a:moveTo>
                  <a:lnTo>
                    <a:pt x="135" y="101"/>
                  </a:lnTo>
                  <a:lnTo>
                    <a:pt x="130" y="79"/>
                  </a:lnTo>
                  <a:lnTo>
                    <a:pt x="121" y="50"/>
                  </a:lnTo>
                  <a:lnTo>
                    <a:pt x="94" y="30"/>
                  </a:lnTo>
                  <a:lnTo>
                    <a:pt x="64" y="13"/>
                  </a:lnTo>
                  <a:lnTo>
                    <a:pt x="24" y="5"/>
                  </a:lnTo>
                  <a:lnTo>
                    <a:pt x="6" y="1"/>
                  </a:lnTo>
                  <a:lnTo>
                    <a:pt x="0" y="0"/>
                  </a:lnTo>
                  <a:lnTo>
                    <a:pt x="0" y="122"/>
                  </a:lnTo>
                  <a:lnTo>
                    <a:pt x="136" y="12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1" name="Freeform 88"/>
            <p:cNvSpPr>
              <a:spLocks/>
            </p:cNvSpPr>
            <p:nvPr/>
          </p:nvSpPr>
          <p:spPr bwMode="auto">
            <a:xfrm>
              <a:off x="3639" y="1284"/>
              <a:ext cx="127" cy="61"/>
            </a:xfrm>
            <a:custGeom>
              <a:avLst/>
              <a:gdLst>
                <a:gd name="T0" fmla="*/ 0 w 127"/>
                <a:gd name="T1" fmla="*/ 27 h 61"/>
                <a:gd name="T2" fmla="*/ 2 w 127"/>
                <a:gd name="T3" fmla="*/ 23 h 61"/>
                <a:gd name="T4" fmla="*/ 5 w 127"/>
                <a:gd name="T5" fmla="*/ 18 h 61"/>
                <a:gd name="T6" fmla="*/ 12 w 127"/>
                <a:gd name="T7" fmla="*/ 13 h 61"/>
                <a:gd name="T8" fmla="*/ 18 w 127"/>
                <a:gd name="T9" fmla="*/ 9 h 61"/>
                <a:gd name="T10" fmla="*/ 25 w 127"/>
                <a:gd name="T11" fmla="*/ 6 h 61"/>
                <a:gd name="T12" fmla="*/ 31 w 127"/>
                <a:gd name="T13" fmla="*/ 4 h 61"/>
                <a:gd name="T14" fmla="*/ 37 w 127"/>
                <a:gd name="T15" fmla="*/ 3 h 61"/>
                <a:gd name="T16" fmla="*/ 43 w 127"/>
                <a:gd name="T17" fmla="*/ 2 h 61"/>
                <a:gd name="T18" fmla="*/ 50 w 127"/>
                <a:gd name="T19" fmla="*/ 0 h 61"/>
                <a:gd name="T20" fmla="*/ 56 w 127"/>
                <a:gd name="T21" fmla="*/ 0 h 61"/>
                <a:gd name="T22" fmla="*/ 62 w 127"/>
                <a:gd name="T23" fmla="*/ 0 h 61"/>
                <a:gd name="T24" fmla="*/ 68 w 127"/>
                <a:gd name="T25" fmla="*/ 0 h 61"/>
                <a:gd name="T26" fmla="*/ 75 w 127"/>
                <a:gd name="T27" fmla="*/ 0 h 61"/>
                <a:gd name="T28" fmla="*/ 81 w 127"/>
                <a:gd name="T29" fmla="*/ 1 h 61"/>
                <a:gd name="T30" fmla="*/ 87 w 127"/>
                <a:gd name="T31" fmla="*/ 2 h 61"/>
                <a:gd name="T32" fmla="*/ 93 w 127"/>
                <a:gd name="T33" fmla="*/ 4 h 61"/>
                <a:gd name="T34" fmla="*/ 100 w 127"/>
                <a:gd name="T35" fmla="*/ 6 h 61"/>
                <a:gd name="T36" fmla="*/ 106 w 127"/>
                <a:gd name="T37" fmla="*/ 8 h 61"/>
                <a:gd name="T38" fmla="*/ 112 w 127"/>
                <a:gd name="T39" fmla="*/ 11 h 61"/>
                <a:gd name="T40" fmla="*/ 119 w 127"/>
                <a:gd name="T41" fmla="*/ 16 h 61"/>
                <a:gd name="T42" fmla="*/ 124 w 127"/>
                <a:gd name="T43" fmla="*/ 23 h 61"/>
                <a:gd name="T44" fmla="*/ 126 w 127"/>
                <a:gd name="T45" fmla="*/ 27 h 61"/>
                <a:gd name="T46" fmla="*/ 126 w 127"/>
                <a:gd name="T47" fmla="*/ 33 h 61"/>
                <a:gd name="T48" fmla="*/ 124 w 127"/>
                <a:gd name="T49" fmla="*/ 38 h 61"/>
                <a:gd name="T50" fmla="*/ 121 w 127"/>
                <a:gd name="T51" fmla="*/ 42 h 61"/>
                <a:gd name="T52" fmla="*/ 114 w 127"/>
                <a:gd name="T53" fmla="*/ 47 h 61"/>
                <a:gd name="T54" fmla="*/ 108 w 127"/>
                <a:gd name="T55" fmla="*/ 51 h 61"/>
                <a:gd name="T56" fmla="*/ 101 w 127"/>
                <a:gd name="T57" fmla="*/ 54 h 61"/>
                <a:gd name="T58" fmla="*/ 95 w 127"/>
                <a:gd name="T59" fmla="*/ 56 h 61"/>
                <a:gd name="T60" fmla="*/ 89 w 127"/>
                <a:gd name="T61" fmla="*/ 57 h 61"/>
                <a:gd name="T62" fmla="*/ 84 w 127"/>
                <a:gd name="T63" fmla="*/ 58 h 61"/>
                <a:gd name="T64" fmla="*/ 81 w 127"/>
                <a:gd name="T65" fmla="*/ 59 h 61"/>
                <a:gd name="T66" fmla="*/ 78 w 127"/>
                <a:gd name="T67" fmla="*/ 59 h 61"/>
                <a:gd name="T68" fmla="*/ 75 w 127"/>
                <a:gd name="T69" fmla="*/ 59 h 61"/>
                <a:gd name="T70" fmla="*/ 72 w 127"/>
                <a:gd name="T71" fmla="*/ 60 h 61"/>
                <a:gd name="T72" fmla="*/ 69 w 127"/>
                <a:gd name="T73" fmla="*/ 60 h 61"/>
                <a:gd name="T74" fmla="*/ 66 w 127"/>
                <a:gd name="T75" fmla="*/ 60 h 61"/>
                <a:gd name="T76" fmla="*/ 62 w 127"/>
                <a:gd name="T77" fmla="*/ 60 h 61"/>
                <a:gd name="T78" fmla="*/ 59 w 127"/>
                <a:gd name="T79" fmla="*/ 60 h 61"/>
                <a:gd name="T80" fmla="*/ 56 w 127"/>
                <a:gd name="T81" fmla="*/ 60 h 61"/>
                <a:gd name="T82" fmla="*/ 53 w 127"/>
                <a:gd name="T83" fmla="*/ 60 h 61"/>
                <a:gd name="T84" fmla="*/ 50 w 127"/>
                <a:gd name="T85" fmla="*/ 59 h 61"/>
                <a:gd name="T86" fmla="*/ 46 w 127"/>
                <a:gd name="T87" fmla="*/ 59 h 61"/>
                <a:gd name="T88" fmla="*/ 43 w 127"/>
                <a:gd name="T89" fmla="*/ 58 h 61"/>
                <a:gd name="T90" fmla="*/ 40 w 127"/>
                <a:gd name="T91" fmla="*/ 58 h 61"/>
                <a:gd name="T92" fmla="*/ 37 w 127"/>
                <a:gd name="T93" fmla="*/ 57 h 61"/>
                <a:gd name="T94" fmla="*/ 34 w 127"/>
                <a:gd name="T95" fmla="*/ 56 h 61"/>
                <a:gd name="T96" fmla="*/ 31 w 127"/>
                <a:gd name="T97" fmla="*/ 56 h 61"/>
                <a:gd name="T98" fmla="*/ 28 w 127"/>
                <a:gd name="T99" fmla="*/ 55 h 61"/>
                <a:gd name="T100" fmla="*/ 25 w 127"/>
                <a:gd name="T101" fmla="*/ 54 h 61"/>
                <a:gd name="T102" fmla="*/ 21 w 127"/>
                <a:gd name="T103" fmla="*/ 53 h 61"/>
                <a:gd name="T104" fmla="*/ 18 w 127"/>
                <a:gd name="T105" fmla="*/ 51 h 61"/>
                <a:gd name="T106" fmla="*/ 15 w 127"/>
                <a:gd name="T107" fmla="*/ 49 h 61"/>
                <a:gd name="T108" fmla="*/ 12 w 127"/>
                <a:gd name="T109" fmla="*/ 48 h 61"/>
                <a:gd name="T110" fmla="*/ 9 w 127"/>
                <a:gd name="T111" fmla="*/ 45 h 61"/>
                <a:gd name="T112" fmla="*/ 5 w 127"/>
                <a:gd name="T113" fmla="*/ 42 h 61"/>
                <a:gd name="T114" fmla="*/ 3 w 127"/>
                <a:gd name="T115" fmla="*/ 39 h 61"/>
                <a:gd name="T116" fmla="*/ 1 w 127"/>
                <a:gd name="T117" fmla="*/ 36 h 61"/>
                <a:gd name="T118" fmla="*/ 0 w 127"/>
                <a:gd name="T119" fmla="*/ 33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7" h="61">
                  <a:moveTo>
                    <a:pt x="0" y="30"/>
                  </a:moveTo>
                  <a:lnTo>
                    <a:pt x="0" y="27"/>
                  </a:lnTo>
                  <a:lnTo>
                    <a:pt x="1" y="25"/>
                  </a:lnTo>
                  <a:lnTo>
                    <a:pt x="2" y="23"/>
                  </a:lnTo>
                  <a:lnTo>
                    <a:pt x="3" y="21"/>
                  </a:lnTo>
                  <a:lnTo>
                    <a:pt x="5" y="18"/>
                  </a:lnTo>
                  <a:lnTo>
                    <a:pt x="9" y="15"/>
                  </a:lnTo>
                  <a:lnTo>
                    <a:pt x="12" y="13"/>
                  </a:lnTo>
                  <a:lnTo>
                    <a:pt x="15" y="11"/>
                  </a:lnTo>
                  <a:lnTo>
                    <a:pt x="18" y="9"/>
                  </a:lnTo>
                  <a:lnTo>
                    <a:pt x="21" y="8"/>
                  </a:lnTo>
                  <a:lnTo>
                    <a:pt x="25" y="6"/>
                  </a:lnTo>
                  <a:lnTo>
                    <a:pt x="28" y="5"/>
                  </a:lnTo>
                  <a:lnTo>
                    <a:pt x="31" y="4"/>
                  </a:lnTo>
                  <a:lnTo>
                    <a:pt x="34" y="4"/>
                  </a:lnTo>
                  <a:lnTo>
                    <a:pt x="37" y="3"/>
                  </a:lnTo>
                  <a:lnTo>
                    <a:pt x="40" y="2"/>
                  </a:lnTo>
                  <a:lnTo>
                    <a:pt x="43" y="2"/>
                  </a:lnTo>
                  <a:lnTo>
                    <a:pt x="46" y="1"/>
                  </a:lnTo>
                  <a:lnTo>
                    <a:pt x="50" y="0"/>
                  </a:lnTo>
                  <a:lnTo>
                    <a:pt x="53" y="0"/>
                  </a:lnTo>
                  <a:lnTo>
                    <a:pt x="56" y="0"/>
                  </a:lnTo>
                  <a:lnTo>
                    <a:pt x="59" y="0"/>
                  </a:lnTo>
                  <a:lnTo>
                    <a:pt x="62" y="0"/>
                  </a:lnTo>
                  <a:lnTo>
                    <a:pt x="65" y="0"/>
                  </a:lnTo>
                  <a:lnTo>
                    <a:pt x="68" y="0"/>
                  </a:lnTo>
                  <a:lnTo>
                    <a:pt x="71" y="0"/>
                  </a:lnTo>
                  <a:lnTo>
                    <a:pt x="75" y="0"/>
                  </a:lnTo>
                  <a:lnTo>
                    <a:pt x="78" y="1"/>
                  </a:lnTo>
                  <a:lnTo>
                    <a:pt x="81" y="1"/>
                  </a:lnTo>
                  <a:lnTo>
                    <a:pt x="84" y="2"/>
                  </a:lnTo>
                  <a:lnTo>
                    <a:pt x="87" y="2"/>
                  </a:lnTo>
                  <a:lnTo>
                    <a:pt x="90" y="3"/>
                  </a:lnTo>
                  <a:lnTo>
                    <a:pt x="93" y="4"/>
                  </a:lnTo>
                  <a:lnTo>
                    <a:pt x="97" y="5"/>
                  </a:lnTo>
                  <a:lnTo>
                    <a:pt x="100" y="6"/>
                  </a:lnTo>
                  <a:lnTo>
                    <a:pt x="103" y="7"/>
                  </a:lnTo>
                  <a:lnTo>
                    <a:pt x="106" y="8"/>
                  </a:lnTo>
                  <a:lnTo>
                    <a:pt x="109" y="9"/>
                  </a:lnTo>
                  <a:lnTo>
                    <a:pt x="112" y="11"/>
                  </a:lnTo>
                  <a:lnTo>
                    <a:pt x="115" y="13"/>
                  </a:lnTo>
                  <a:lnTo>
                    <a:pt x="119" y="16"/>
                  </a:lnTo>
                  <a:lnTo>
                    <a:pt x="121" y="19"/>
                  </a:lnTo>
                  <a:lnTo>
                    <a:pt x="124" y="23"/>
                  </a:lnTo>
                  <a:lnTo>
                    <a:pt x="125" y="25"/>
                  </a:lnTo>
                  <a:lnTo>
                    <a:pt x="126" y="27"/>
                  </a:lnTo>
                  <a:lnTo>
                    <a:pt x="126" y="30"/>
                  </a:lnTo>
                  <a:lnTo>
                    <a:pt x="126" y="33"/>
                  </a:lnTo>
                  <a:lnTo>
                    <a:pt x="125" y="34"/>
                  </a:lnTo>
                  <a:lnTo>
                    <a:pt x="124" y="38"/>
                  </a:lnTo>
                  <a:lnTo>
                    <a:pt x="123" y="39"/>
                  </a:lnTo>
                  <a:lnTo>
                    <a:pt x="121" y="42"/>
                  </a:lnTo>
                  <a:lnTo>
                    <a:pt x="117" y="45"/>
                  </a:lnTo>
                  <a:lnTo>
                    <a:pt x="114" y="47"/>
                  </a:lnTo>
                  <a:lnTo>
                    <a:pt x="111" y="49"/>
                  </a:lnTo>
                  <a:lnTo>
                    <a:pt x="108" y="51"/>
                  </a:lnTo>
                  <a:lnTo>
                    <a:pt x="105" y="52"/>
                  </a:lnTo>
                  <a:lnTo>
                    <a:pt x="101" y="54"/>
                  </a:lnTo>
                  <a:lnTo>
                    <a:pt x="98" y="54"/>
                  </a:lnTo>
                  <a:lnTo>
                    <a:pt x="95" y="56"/>
                  </a:lnTo>
                  <a:lnTo>
                    <a:pt x="92" y="56"/>
                  </a:lnTo>
                  <a:lnTo>
                    <a:pt x="89" y="57"/>
                  </a:lnTo>
                  <a:lnTo>
                    <a:pt x="86" y="58"/>
                  </a:lnTo>
                  <a:lnTo>
                    <a:pt x="84" y="58"/>
                  </a:lnTo>
                  <a:lnTo>
                    <a:pt x="83" y="58"/>
                  </a:lnTo>
                  <a:lnTo>
                    <a:pt x="81" y="59"/>
                  </a:lnTo>
                  <a:lnTo>
                    <a:pt x="80" y="59"/>
                  </a:lnTo>
                  <a:lnTo>
                    <a:pt x="78" y="59"/>
                  </a:lnTo>
                  <a:lnTo>
                    <a:pt x="76" y="59"/>
                  </a:lnTo>
                  <a:lnTo>
                    <a:pt x="75" y="59"/>
                  </a:lnTo>
                  <a:lnTo>
                    <a:pt x="73" y="60"/>
                  </a:lnTo>
                  <a:lnTo>
                    <a:pt x="72" y="60"/>
                  </a:lnTo>
                  <a:lnTo>
                    <a:pt x="70" y="60"/>
                  </a:lnTo>
                  <a:lnTo>
                    <a:pt x="69" y="60"/>
                  </a:lnTo>
                  <a:lnTo>
                    <a:pt x="67" y="60"/>
                  </a:lnTo>
                  <a:lnTo>
                    <a:pt x="66" y="60"/>
                  </a:lnTo>
                  <a:lnTo>
                    <a:pt x="64" y="60"/>
                  </a:lnTo>
                  <a:lnTo>
                    <a:pt x="62" y="60"/>
                  </a:lnTo>
                  <a:lnTo>
                    <a:pt x="61" y="60"/>
                  </a:lnTo>
                  <a:lnTo>
                    <a:pt x="59" y="60"/>
                  </a:lnTo>
                  <a:lnTo>
                    <a:pt x="58" y="60"/>
                  </a:lnTo>
                  <a:lnTo>
                    <a:pt x="56" y="60"/>
                  </a:lnTo>
                  <a:lnTo>
                    <a:pt x="54" y="60"/>
                  </a:lnTo>
                  <a:lnTo>
                    <a:pt x="53" y="60"/>
                  </a:lnTo>
                  <a:lnTo>
                    <a:pt x="51" y="59"/>
                  </a:lnTo>
                  <a:lnTo>
                    <a:pt x="50" y="59"/>
                  </a:lnTo>
                  <a:lnTo>
                    <a:pt x="48" y="59"/>
                  </a:lnTo>
                  <a:lnTo>
                    <a:pt x="46" y="59"/>
                  </a:lnTo>
                  <a:lnTo>
                    <a:pt x="45" y="59"/>
                  </a:lnTo>
                  <a:lnTo>
                    <a:pt x="43" y="58"/>
                  </a:lnTo>
                  <a:lnTo>
                    <a:pt x="42" y="58"/>
                  </a:lnTo>
                  <a:lnTo>
                    <a:pt x="40" y="58"/>
                  </a:lnTo>
                  <a:lnTo>
                    <a:pt x="39" y="58"/>
                  </a:lnTo>
                  <a:lnTo>
                    <a:pt x="37" y="57"/>
                  </a:lnTo>
                  <a:lnTo>
                    <a:pt x="35" y="57"/>
                  </a:lnTo>
                  <a:lnTo>
                    <a:pt x="34" y="56"/>
                  </a:lnTo>
                  <a:lnTo>
                    <a:pt x="32" y="56"/>
                  </a:lnTo>
                  <a:lnTo>
                    <a:pt x="31" y="56"/>
                  </a:lnTo>
                  <a:lnTo>
                    <a:pt x="29" y="55"/>
                  </a:lnTo>
                  <a:lnTo>
                    <a:pt x="28" y="55"/>
                  </a:lnTo>
                  <a:lnTo>
                    <a:pt x="26" y="54"/>
                  </a:lnTo>
                  <a:lnTo>
                    <a:pt x="25" y="54"/>
                  </a:lnTo>
                  <a:lnTo>
                    <a:pt x="23" y="53"/>
                  </a:lnTo>
                  <a:lnTo>
                    <a:pt x="21" y="53"/>
                  </a:lnTo>
                  <a:lnTo>
                    <a:pt x="20" y="52"/>
                  </a:lnTo>
                  <a:lnTo>
                    <a:pt x="18" y="51"/>
                  </a:lnTo>
                  <a:lnTo>
                    <a:pt x="17" y="50"/>
                  </a:lnTo>
                  <a:lnTo>
                    <a:pt x="15" y="49"/>
                  </a:lnTo>
                  <a:lnTo>
                    <a:pt x="14" y="49"/>
                  </a:lnTo>
                  <a:lnTo>
                    <a:pt x="12" y="48"/>
                  </a:lnTo>
                  <a:lnTo>
                    <a:pt x="11" y="47"/>
                  </a:lnTo>
                  <a:lnTo>
                    <a:pt x="9" y="45"/>
                  </a:lnTo>
                  <a:lnTo>
                    <a:pt x="7" y="44"/>
                  </a:lnTo>
                  <a:lnTo>
                    <a:pt x="5" y="42"/>
                  </a:lnTo>
                  <a:lnTo>
                    <a:pt x="4" y="41"/>
                  </a:lnTo>
                  <a:lnTo>
                    <a:pt x="3" y="39"/>
                  </a:lnTo>
                  <a:lnTo>
                    <a:pt x="2" y="38"/>
                  </a:lnTo>
                  <a:lnTo>
                    <a:pt x="1" y="36"/>
                  </a:lnTo>
                  <a:lnTo>
                    <a:pt x="1" y="34"/>
                  </a:lnTo>
                  <a:lnTo>
                    <a:pt x="0" y="33"/>
                  </a:lnTo>
                  <a:lnTo>
                    <a:pt x="0" y="3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2" name="Freeform 89"/>
            <p:cNvSpPr>
              <a:spLocks/>
            </p:cNvSpPr>
            <p:nvPr/>
          </p:nvSpPr>
          <p:spPr bwMode="auto">
            <a:xfrm>
              <a:off x="3523" y="1311"/>
              <a:ext cx="109" cy="86"/>
            </a:xfrm>
            <a:custGeom>
              <a:avLst/>
              <a:gdLst>
                <a:gd name="T0" fmla="*/ 0 w 109"/>
                <a:gd name="T1" fmla="*/ 81 h 86"/>
                <a:gd name="T2" fmla="*/ 1 w 109"/>
                <a:gd name="T3" fmla="*/ 75 h 86"/>
                <a:gd name="T4" fmla="*/ 4 w 109"/>
                <a:gd name="T5" fmla="*/ 69 h 86"/>
                <a:gd name="T6" fmla="*/ 8 w 109"/>
                <a:gd name="T7" fmla="*/ 63 h 86"/>
                <a:gd name="T8" fmla="*/ 12 w 109"/>
                <a:gd name="T9" fmla="*/ 58 h 86"/>
                <a:gd name="T10" fmla="*/ 16 w 109"/>
                <a:gd name="T11" fmla="*/ 54 h 86"/>
                <a:gd name="T12" fmla="*/ 21 w 109"/>
                <a:gd name="T13" fmla="*/ 49 h 86"/>
                <a:gd name="T14" fmla="*/ 25 w 109"/>
                <a:gd name="T15" fmla="*/ 45 h 86"/>
                <a:gd name="T16" fmla="*/ 31 w 109"/>
                <a:gd name="T17" fmla="*/ 41 h 86"/>
                <a:gd name="T18" fmla="*/ 35 w 109"/>
                <a:gd name="T19" fmla="*/ 36 h 86"/>
                <a:gd name="T20" fmla="*/ 40 w 109"/>
                <a:gd name="T21" fmla="*/ 33 h 86"/>
                <a:gd name="T22" fmla="*/ 45 w 109"/>
                <a:gd name="T23" fmla="*/ 29 h 86"/>
                <a:gd name="T24" fmla="*/ 50 w 109"/>
                <a:gd name="T25" fmla="*/ 25 h 86"/>
                <a:gd name="T26" fmla="*/ 55 w 109"/>
                <a:gd name="T27" fmla="*/ 21 h 86"/>
                <a:gd name="T28" fmla="*/ 60 w 109"/>
                <a:gd name="T29" fmla="*/ 18 h 86"/>
                <a:gd name="T30" fmla="*/ 66 w 109"/>
                <a:gd name="T31" fmla="*/ 14 h 86"/>
                <a:gd name="T32" fmla="*/ 71 w 109"/>
                <a:gd name="T33" fmla="*/ 11 h 86"/>
                <a:gd name="T34" fmla="*/ 77 w 109"/>
                <a:gd name="T35" fmla="*/ 8 h 86"/>
                <a:gd name="T36" fmla="*/ 83 w 109"/>
                <a:gd name="T37" fmla="*/ 5 h 86"/>
                <a:gd name="T38" fmla="*/ 89 w 109"/>
                <a:gd name="T39" fmla="*/ 3 h 86"/>
                <a:gd name="T40" fmla="*/ 95 w 109"/>
                <a:gd name="T41" fmla="*/ 1 h 86"/>
                <a:gd name="T42" fmla="*/ 103 w 109"/>
                <a:gd name="T43" fmla="*/ 0 h 86"/>
                <a:gd name="T44" fmla="*/ 108 w 109"/>
                <a:gd name="T45" fmla="*/ 3 h 86"/>
                <a:gd name="T46" fmla="*/ 108 w 109"/>
                <a:gd name="T47" fmla="*/ 6 h 86"/>
                <a:gd name="T48" fmla="*/ 106 w 109"/>
                <a:gd name="T49" fmla="*/ 14 h 86"/>
                <a:gd name="T50" fmla="*/ 102 w 109"/>
                <a:gd name="T51" fmla="*/ 19 h 86"/>
                <a:gd name="T52" fmla="*/ 98 w 109"/>
                <a:gd name="T53" fmla="*/ 24 h 86"/>
                <a:gd name="T54" fmla="*/ 94 w 109"/>
                <a:gd name="T55" fmla="*/ 29 h 86"/>
                <a:gd name="T56" fmla="*/ 90 w 109"/>
                <a:gd name="T57" fmla="*/ 34 h 86"/>
                <a:gd name="T58" fmla="*/ 86 w 109"/>
                <a:gd name="T59" fmla="*/ 37 h 86"/>
                <a:gd name="T60" fmla="*/ 84 w 109"/>
                <a:gd name="T61" fmla="*/ 40 h 86"/>
                <a:gd name="T62" fmla="*/ 81 w 109"/>
                <a:gd name="T63" fmla="*/ 42 h 86"/>
                <a:gd name="T64" fmla="*/ 79 w 109"/>
                <a:gd name="T65" fmla="*/ 43 h 86"/>
                <a:gd name="T66" fmla="*/ 77 w 109"/>
                <a:gd name="T67" fmla="*/ 46 h 86"/>
                <a:gd name="T68" fmla="*/ 74 w 109"/>
                <a:gd name="T69" fmla="*/ 48 h 86"/>
                <a:gd name="T70" fmla="*/ 72 w 109"/>
                <a:gd name="T71" fmla="*/ 50 h 86"/>
                <a:gd name="T72" fmla="*/ 70 w 109"/>
                <a:gd name="T73" fmla="*/ 52 h 86"/>
                <a:gd name="T74" fmla="*/ 67 w 109"/>
                <a:gd name="T75" fmla="*/ 54 h 86"/>
                <a:gd name="T76" fmla="*/ 65 w 109"/>
                <a:gd name="T77" fmla="*/ 56 h 86"/>
                <a:gd name="T78" fmla="*/ 62 w 109"/>
                <a:gd name="T79" fmla="*/ 58 h 86"/>
                <a:gd name="T80" fmla="*/ 59 w 109"/>
                <a:gd name="T81" fmla="*/ 60 h 86"/>
                <a:gd name="T82" fmla="*/ 57 w 109"/>
                <a:gd name="T83" fmla="*/ 61 h 86"/>
                <a:gd name="T84" fmla="*/ 54 w 109"/>
                <a:gd name="T85" fmla="*/ 63 h 86"/>
                <a:gd name="T86" fmla="*/ 52 w 109"/>
                <a:gd name="T87" fmla="*/ 65 h 86"/>
                <a:gd name="T88" fmla="*/ 49 w 109"/>
                <a:gd name="T89" fmla="*/ 67 h 86"/>
                <a:gd name="T90" fmla="*/ 47 w 109"/>
                <a:gd name="T91" fmla="*/ 68 h 86"/>
                <a:gd name="T92" fmla="*/ 44 w 109"/>
                <a:gd name="T93" fmla="*/ 70 h 86"/>
                <a:gd name="T94" fmla="*/ 41 w 109"/>
                <a:gd name="T95" fmla="*/ 72 h 86"/>
                <a:gd name="T96" fmla="*/ 38 w 109"/>
                <a:gd name="T97" fmla="*/ 73 h 86"/>
                <a:gd name="T98" fmla="*/ 36 w 109"/>
                <a:gd name="T99" fmla="*/ 75 h 86"/>
                <a:gd name="T100" fmla="*/ 33 w 109"/>
                <a:gd name="T101" fmla="*/ 76 h 86"/>
                <a:gd name="T102" fmla="*/ 30 w 109"/>
                <a:gd name="T103" fmla="*/ 78 h 86"/>
                <a:gd name="T104" fmla="*/ 27 w 109"/>
                <a:gd name="T105" fmla="*/ 79 h 86"/>
                <a:gd name="T106" fmla="*/ 24 w 109"/>
                <a:gd name="T107" fmla="*/ 81 h 86"/>
                <a:gd name="T108" fmla="*/ 21 w 109"/>
                <a:gd name="T109" fmla="*/ 82 h 86"/>
                <a:gd name="T110" fmla="*/ 18 w 109"/>
                <a:gd name="T111" fmla="*/ 83 h 86"/>
                <a:gd name="T112" fmla="*/ 15 w 109"/>
                <a:gd name="T113" fmla="*/ 84 h 86"/>
                <a:gd name="T114" fmla="*/ 11 w 109"/>
                <a:gd name="T115" fmla="*/ 85 h 86"/>
                <a:gd name="T116" fmla="*/ 8 w 109"/>
                <a:gd name="T117" fmla="*/ 85 h 86"/>
                <a:gd name="T118" fmla="*/ 3 w 109"/>
                <a:gd name="T119" fmla="*/ 85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 h="86">
                  <a:moveTo>
                    <a:pt x="1" y="82"/>
                  </a:moveTo>
                  <a:lnTo>
                    <a:pt x="0" y="81"/>
                  </a:lnTo>
                  <a:lnTo>
                    <a:pt x="0" y="79"/>
                  </a:lnTo>
                  <a:lnTo>
                    <a:pt x="1" y="75"/>
                  </a:lnTo>
                  <a:lnTo>
                    <a:pt x="3" y="72"/>
                  </a:lnTo>
                  <a:lnTo>
                    <a:pt x="4" y="69"/>
                  </a:lnTo>
                  <a:lnTo>
                    <a:pt x="6" y="66"/>
                  </a:lnTo>
                  <a:lnTo>
                    <a:pt x="8" y="63"/>
                  </a:lnTo>
                  <a:lnTo>
                    <a:pt x="10" y="61"/>
                  </a:lnTo>
                  <a:lnTo>
                    <a:pt x="12" y="58"/>
                  </a:lnTo>
                  <a:lnTo>
                    <a:pt x="14" y="56"/>
                  </a:lnTo>
                  <a:lnTo>
                    <a:pt x="16" y="54"/>
                  </a:lnTo>
                  <a:lnTo>
                    <a:pt x="19" y="51"/>
                  </a:lnTo>
                  <a:lnTo>
                    <a:pt x="21" y="49"/>
                  </a:lnTo>
                  <a:lnTo>
                    <a:pt x="23" y="47"/>
                  </a:lnTo>
                  <a:lnTo>
                    <a:pt x="25" y="45"/>
                  </a:lnTo>
                  <a:lnTo>
                    <a:pt x="28" y="43"/>
                  </a:lnTo>
                  <a:lnTo>
                    <a:pt x="31" y="41"/>
                  </a:lnTo>
                  <a:lnTo>
                    <a:pt x="32" y="38"/>
                  </a:lnTo>
                  <a:lnTo>
                    <a:pt x="35" y="36"/>
                  </a:lnTo>
                  <a:lnTo>
                    <a:pt x="38" y="34"/>
                  </a:lnTo>
                  <a:lnTo>
                    <a:pt x="40" y="33"/>
                  </a:lnTo>
                  <a:lnTo>
                    <a:pt x="43" y="31"/>
                  </a:lnTo>
                  <a:lnTo>
                    <a:pt x="45" y="29"/>
                  </a:lnTo>
                  <a:lnTo>
                    <a:pt x="47" y="27"/>
                  </a:lnTo>
                  <a:lnTo>
                    <a:pt x="50" y="25"/>
                  </a:lnTo>
                  <a:lnTo>
                    <a:pt x="52" y="23"/>
                  </a:lnTo>
                  <a:lnTo>
                    <a:pt x="55" y="21"/>
                  </a:lnTo>
                  <a:lnTo>
                    <a:pt x="58" y="20"/>
                  </a:lnTo>
                  <a:lnTo>
                    <a:pt x="60" y="18"/>
                  </a:lnTo>
                  <a:lnTo>
                    <a:pt x="63" y="16"/>
                  </a:lnTo>
                  <a:lnTo>
                    <a:pt x="66" y="14"/>
                  </a:lnTo>
                  <a:lnTo>
                    <a:pt x="68" y="13"/>
                  </a:lnTo>
                  <a:lnTo>
                    <a:pt x="71" y="11"/>
                  </a:lnTo>
                  <a:lnTo>
                    <a:pt x="74" y="10"/>
                  </a:lnTo>
                  <a:lnTo>
                    <a:pt x="77" y="8"/>
                  </a:lnTo>
                  <a:lnTo>
                    <a:pt x="80" y="7"/>
                  </a:lnTo>
                  <a:lnTo>
                    <a:pt x="83" y="5"/>
                  </a:lnTo>
                  <a:lnTo>
                    <a:pt x="86" y="4"/>
                  </a:lnTo>
                  <a:lnTo>
                    <a:pt x="89" y="3"/>
                  </a:lnTo>
                  <a:lnTo>
                    <a:pt x="92" y="2"/>
                  </a:lnTo>
                  <a:lnTo>
                    <a:pt x="95" y="1"/>
                  </a:lnTo>
                  <a:lnTo>
                    <a:pt x="99" y="0"/>
                  </a:lnTo>
                  <a:lnTo>
                    <a:pt x="103" y="0"/>
                  </a:lnTo>
                  <a:lnTo>
                    <a:pt x="105" y="1"/>
                  </a:lnTo>
                  <a:lnTo>
                    <a:pt x="108" y="3"/>
                  </a:lnTo>
                  <a:lnTo>
                    <a:pt x="108" y="4"/>
                  </a:lnTo>
                  <a:lnTo>
                    <a:pt x="108" y="6"/>
                  </a:lnTo>
                  <a:lnTo>
                    <a:pt x="107" y="10"/>
                  </a:lnTo>
                  <a:lnTo>
                    <a:pt x="106" y="14"/>
                  </a:lnTo>
                  <a:lnTo>
                    <a:pt x="104" y="16"/>
                  </a:lnTo>
                  <a:lnTo>
                    <a:pt x="102" y="19"/>
                  </a:lnTo>
                  <a:lnTo>
                    <a:pt x="100" y="22"/>
                  </a:lnTo>
                  <a:lnTo>
                    <a:pt x="98" y="24"/>
                  </a:lnTo>
                  <a:lnTo>
                    <a:pt x="96" y="27"/>
                  </a:lnTo>
                  <a:lnTo>
                    <a:pt x="94" y="29"/>
                  </a:lnTo>
                  <a:lnTo>
                    <a:pt x="92" y="32"/>
                  </a:lnTo>
                  <a:lnTo>
                    <a:pt x="90" y="34"/>
                  </a:lnTo>
                  <a:lnTo>
                    <a:pt x="87" y="36"/>
                  </a:lnTo>
                  <a:lnTo>
                    <a:pt x="86" y="37"/>
                  </a:lnTo>
                  <a:lnTo>
                    <a:pt x="85" y="38"/>
                  </a:lnTo>
                  <a:lnTo>
                    <a:pt x="84" y="40"/>
                  </a:lnTo>
                  <a:lnTo>
                    <a:pt x="83" y="41"/>
                  </a:lnTo>
                  <a:lnTo>
                    <a:pt x="81" y="42"/>
                  </a:lnTo>
                  <a:lnTo>
                    <a:pt x="80" y="43"/>
                  </a:lnTo>
                  <a:lnTo>
                    <a:pt x="79" y="43"/>
                  </a:lnTo>
                  <a:lnTo>
                    <a:pt x="78" y="45"/>
                  </a:lnTo>
                  <a:lnTo>
                    <a:pt x="77" y="46"/>
                  </a:lnTo>
                  <a:lnTo>
                    <a:pt x="76" y="47"/>
                  </a:lnTo>
                  <a:lnTo>
                    <a:pt x="74" y="48"/>
                  </a:lnTo>
                  <a:lnTo>
                    <a:pt x="73" y="49"/>
                  </a:lnTo>
                  <a:lnTo>
                    <a:pt x="72" y="50"/>
                  </a:lnTo>
                  <a:lnTo>
                    <a:pt x="71" y="51"/>
                  </a:lnTo>
                  <a:lnTo>
                    <a:pt x="70" y="52"/>
                  </a:lnTo>
                  <a:lnTo>
                    <a:pt x="68" y="53"/>
                  </a:lnTo>
                  <a:lnTo>
                    <a:pt x="67" y="54"/>
                  </a:lnTo>
                  <a:lnTo>
                    <a:pt x="66" y="55"/>
                  </a:lnTo>
                  <a:lnTo>
                    <a:pt x="65" y="56"/>
                  </a:lnTo>
                  <a:lnTo>
                    <a:pt x="63" y="56"/>
                  </a:lnTo>
                  <a:lnTo>
                    <a:pt x="62" y="58"/>
                  </a:lnTo>
                  <a:lnTo>
                    <a:pt x="61" y="58"/>
                  </a:lnTo>
                  <a:lnTo>
                    <a:pt x="59" y="60"/>
                  </a:lnTo>
                  <a:lnTo>
                    <a:pt x="58" y="60"/>
                  </a:lnTo>
                  <a:lnTo>
                    <a:pt x="57" y="61"/>
                  </a:lnTo>
                  <a:lnTo>
                    <a:pt x="56" y="62"/>
                  </a:lnTo>
                  <a:lnTo>
                    <a:pt x="54" y="63"/>
                  </a:lnTo>
                  <a:lnTo>
                    <a:pt x="53" y="64"/>
                  </a:lnTo>
                  <a:lnTo>
                    <a:pt x="52" y="65"/>
                  </a:lnTo>
                  <a:lnTo>
                    <a:pt x="50" y="66"/>
                  </a:lnTo>
                  <a:lnTo>
                    <a:pt x="49" y="67"/>
                  </a:lnTo>
                  <a:lnTo>
                    <a:pt x="48" y="67"/>
                  </a:lnTo>
                  <a:lnTo>
                    <a:pt x="47" y="68"/>
                  </a:lnTo>
                  <a:lnTo>
                    <a:pt x="45" y="69"/>
                  </a:lnTo>
                  <a:lnTo>
                    <a:pt x="44" y="70"/>
                  </a:lnTo>
                  <a:lnTo>
                    <a:pt x="42" y="71"/>
                  </a:lnTo>
                  <a:lnTo>
                    <a:pt x="41" y="72"/>
                  </a:lnTo>
                  <a:lnTo>
                    <a:pt x="40" y="72"/>
                  </a:lnTo>
                  <a:lnTo>
                    <a:pt x="38" y="73"/>
                  </a:lnTo>
                  <a:lnTo>
                    <a:pt x="37" y="74"/>
                  </a:lnTo>
                  <a:lnTo>
                    <a:pt x="36" y="75"/>
                  </a:lnTo>
                  <a:lnTo>
                    <a:pt x="34" y="76"/>
                  </a:lnTo>
                  <a:lnTo>
                    <a:pt x="33" y="76"/>
                  </a:lnTo>
                  <a:lnTo>
                    <a:pt x="31" y="77"/>
                  </a:lnTo>
                  <a:lnTo>
                    <a:pt x="30" y="78"/>
                  </a:lnTo>
                  <a:lnTo>
                    <a:pt x="29" y="78"/>
                  </a:lnTo>
                  <a:lnTo>
                    <a:pt x="27" y="79"/>
                  </a:lnTo>
                  <a:lnTo>
                    <a:pt x="25" y="80"/>
                  </a:lnTo>
                  <a:lnTo>
                    <a:pt x="24" y="81"/>
                  </a:lnTo>
                  <a:lnTo>
                    <a:pt x="23" y="81"/>
                  </a:lnTo>
                  <a:lnTo>
                    <a:pt x="21" y="82"/>
                  </a:lnTo>
                  <a:lnTo>
                    <a:pt x="20" y="82"/>
                  </a:lnTo>
                  <a:lnTo>
                    <a:pt x="18" y="83"/>
                  </a:lnTo>
                  <a:lnTo>
                    <a:pt x="16" y="83"/>
                  </a:lnTo>
                  <a:lnTo>
                    <a:pt x="15" y="84"/>
                  </a:lnTo>
                  <a:lnTo>
                    <a:pt x="13" y="84"/>
                  </a:lnTo>
                  <a:lnTo>
                    <a:pt x="11" y="85"/>
                  </a:lnTo>
                  <a:lnTo>
                    <a:pt x="10" y="85"/>
                  </a:lnTo>
                  <a:lnTo>
                    <a:pt x="8" y="85"/>
                  </a:lnTo>
                  <a:lnTo>
                    <a:pt x="6" y="85"/>
                  </a:lnTo>
                  <a:lnTo>
                    <a:pt x="3" y="85"/>
                  </a:lnTo>
                  <a:lnTo>
                    <a:pt x="1" y="8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3" name="Oval 90"/>
            <p:cNvSpPr>
              <a:spLocks noChangeArrowheads="1"/>
            </p:cNvSpPr>
            <p:nvPr/>
          </p:nvSpPr>
          <p:spPr bwMode="auto">
            <a:xfrm>
              <a:off x="3455" y="1392"/>
              <a:ext cx="47" cy="48"/>
            </a:xfrm>
            <a:prstGeom prst="ellipse">
              <a:avLst/>
            </a:prstGeom>
            <a:solidFill>
              <a:srgbClr val="FAC405"/>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754" name="Freeform 91"/>
            <p:cNvSpPr>
              <a:spLocks/>
            </p:cNvSpPr>
            <p:nvPr/>
          </p:nvSpPr>
          <p:spPr bwMode="auto">
            <a:xfrm>
              <a:off x="3439" y="1331"/>
              <a:ext cx="89" cy="37"/>
            </a:xfrm>
            <a:custGeom>
              <a:avLst/>
              <a:gdLst>
                <a:gd name="T0" fmla="*/ 0 w 89"/>
                <a:gd name="T1" fmla="*/ 26 h 37"/>
                <a:gd name="T2" fmla="*/ 2 w 89"/>
                <a:gd name="T3" fmla="*/ 22 h 37"/>
                <a:gd name="T4" fmla="*/ 4 w 89"/>
                <a:gd name="T5" fmla="*/ 20 h 37"/>
                <a:gd name="T6" fmla="*/ 7 w 89"/>
                <a:gd name="T7" fmla="*/ 17 h 37"/>
                <a:gd name="T8" fmla="*/ 9 w 89"/>
                <a:gd name="T9" fmla="*/ 15 h 37"/>
                <a:gd name="T10" fmla="*/ 13 w 89"/>
                <a:gd name="T11" fmla="*/ 14 h 37"/>
                <a:gd name="T12" fmla="*/ 15 w 89"/>
                <a:gd name="T13" fmla="*/ 12 h 37"/>
                <a:gd name="T14" fmla="*/ 18 w 89"/>
                <a:gd name="T15" fmla="*/ 11 h 37"/>
                <a:gd name="T16" fmla="*/ 21 w 89"/>
                <a:gd name="T17" fmla="*/ 10 h 37"/>
                <a:gd name="T18" fmla="*/ 24 w 89"/>
                <a:gd name="T19" fmla="*/ 8 h 37"/>
                <a:gd name="T20" fmla="*/ 27 w 89"/>
                <a:gd name="T21" fmla="*/ 7 h 37"/>
                <a:gd name="T22" fmla="*/ 30 w 89"/>
                <a:gd name="T23" fmla="*/ 7 h 37"/>
                <a:gd name="T24" fmla="*/ 33 w 89"/>
                <a:gd name="T25" fmla="*/ 5 h 37"/>
                <a:gd name="T26" fmla="*/ 36 w 89"/>
                <a:gd name="T27" fmla="*/ 5 h 37"/>
                <a:gd name="T28" fmla="*/ 39 w 89"/>
                <a:gd name="T29" fmla="*/ 3 h 37"/>
                <a:gd name="T30" fmla="*/ 42 w 89"/>
                <a:gd name="T31" fmla="*/ 3 h 37"/>
                <a:gd name="T32" fmla="*/ 45 w 89"/>
                <a:gd name="T33" fmla="*/ 2 h 37"/>
                <a:gd name="T34" fmla="*/ 48 w 89"/>
                <a:gd name="T35" fmla="*/ 2 h 37"/>
                <a:gd name="T36" fmla="*/ 51 w 89"/>
                <a:gd name="T37" fmla="*/ 1 h 37"/>
                <a:gd name="T38" fmla="*/ 54 w 89"/>
                <a:gd name="T39" fmla="*/ 1 h 37"/>
                <a:gd name="T40" fmla="*/ 57 w 89"/>
                <a:gd name="T41" fmla="*/ 0 h 37"/>
                <a:gd name="T42" fmla="*/ 61 w 89"/>
                <a:gd name="T43" fmla="*/ 0 h 37"/>
                <a:gd name="T44" fmla="*/ 64 w 89"/>
                <a:gd name="T45" fmla="*/ 0 h 37"/>
                <a:gd name="T46" fmla="*/ 67 w 89"/>
                <a:gd name="T47" fmla="*/ 0 h 37"/>
                <a:gd name="T48" fmla="*/ 70 w 89"/>
                <a:gd name="T49" fmla="*/ 0 h 37"/>
                <a:gd name="T50" fmla="*/ 74 w 89"/>
                <a:gd name="T51" fmla="*/ 1 h 37"/>
                <a:gd name="T52" fmla="*/ 77 w 89"/>
                <a:gd name="T53" fmla="*/ 1 h 37"/>
                <a:gd name="T54" fmla="*/ 81 w 89"/>
                <a:gd name="T55" fmla="*/ 2 h 37"/>
                <a:gd name="T56" fmla="*/ 84 w 89"/>
                <a:gd name="T57" fmla="*/ 4 h 37"/>
                <a:gd name="T58" fmla="*/ 87 w 89"/>
                <a:gd name="T59" fmla="*/ 6 h 37"/>
                <a:gd name="T60" fmla="*/ 88 w 89"/>
                <a:gd name="T61" fmla="*/ 11 h 37"/>
                <a:gd name="T62" fmla="*/ 86 w 89"/>
                <a:gd name="T63" fmla="*/ 14 h 37"/>
                <a:gd name="T64" fmla="*/ 84 w 89"/>
                <a:gd name="T65" fmla="*/ 17 h 37"/>
                <a:gd name="T66" fmla="*/ 81 w 89"/>
                <a:gd name="T67" fmla="*/ 19 h 37"/>
                <a:gd name="T68" fmla="*/ 78 w 89"/>
                <a:gd name="T69" fmla="*/ 21 h 37"/>
                <a:gd name="T70" fmla="*/ 75 w 89"/>
                <a:gd name="T71" fmla="*/ 23 h 37"/>
                <a:gd name="T72" fmla="*/ 73 w 89"/>
                <a:gd name="T73" fmla="*/ 24 h 37"/>
                <a:gd name="T74" fmla="*/ 70 w 89"/>
                <a:gd name="T75" fmla="*/ 26 h 37"/>
                <a:gd name="T76" fmla="*/ 66 w 89"/>
                <a:gd name="T77" fmla="*/ 27 h 37"/>
                <a:gd name="T78" fmla="*/ 64 w 89"/>
                <a:gd name="T79" fmla="*/ 28 h 37"/>
                <a:gd name="T80" fmla="*/ 61 w 89"/>
                <a:gd name="T81" fmla="*/ 29 h 37"/>
                <a:gd name="T82" fmla="*/ 58 w 89"/>
                <a:gd name="T83" fmla="*/ 30 h 37"/>
                <a:gd name="T84" fmla="*/ 55 w 89"/>
                <a:gd name="T85" fmla="*/ 31 h 37"/>
                <a:gd name="T86" fmla="*/ 52 w 89"/>
                <a:gd name="T87" fmla="*/ 32 h 37"/>
                <a:gd name="T88" fmla="*/ 49 w 89"/>
                <a:gd name="T89" fmla="*/ 33 h 37"/>
                <a:gd name="T90" fmla="*/ 46 w 89"/>
                <a:gd name="T91" fmla="*/ 33 h 37"/>
                <a:gd name="T92" fmla="*/ 43 w 89"/>
                <a:gd name="T93" fmla="*/ 34 h 37"/>
                <a:gd name="T94" fmla="*/ 40 w 89"/>
                <a:gd name="T95" fmla="*/ 35 h 37"/>
                <a:gd name="T96" fmla="*/ 36 w 89"/>
                <a:gd name="T97" fmla="*/ 35 h 37"/>
                <a:gd name="T98" fmla="*/ 33 w 89"/>
                <a:gd name="T99" fmla="*/ 36 h 37"/>
                <a:gd name="T100" fmla="*/ 30 w 89"/>
                <a:gd name="T101" fmla="*/ 36 h 37"/>
                <a:gd name="T102" fmla="*/ 27 w 89"/>
                <a:gd name="T103" fmla="*/ 36 h 37"/>
                <a:gd name="T104" fmla="*/ 24 w 89"/>
                <a:gd name="T105" fmla="*/ 36 h 37"/>
                <a:gd name="T106" fmla="*/ 20 w 89"/>
                <a:gd name="T107" fmla="*/ 36 h 37"/>
                <a:gd name="T108" fmla="*/ 17 w 89"/>
                <a:gd name="T109" fmla="*/ 36 h 37"/>
                <a:gd name="T110" fmla="*/ 14 w 89"/>
                <a:gd name="T111" fmla="*/ 36 h 37"/>
                <a:gd name="T112" fmla="*/ 11 w 89"/>
                <a:gd name="T113" fmla="*/ 35 h 37"/>
                <a:gd name="T114" fmla="*/ 7 w 89"/>
                <a:gd name="T115" fmla="*/ 34 h 37"/>
                <a:gd name="T116" fmla="*/ 4 w 89"/>
                <a:gd name="T117" fmla="*/ 33 h 37"/>
                <a:gd name="T118" fmla="*/ 1 w 89"/>
                <a:gd name="T119" fmla="*/ 30 h 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 h="37">
                  <a:moveTo>
                    <a:pt x="0" y="28"/>
                  </a:moveTo>
                  <a:lnTo>
                    <a:pt x="0" y="26"/>
                  </a:lnTo>
                  <a:lnTo>
                    <a:pt x="0" y="24"/>
                  </a:lnTo>
                  <a:lnTo>
                    <a:pt x="2" y="22"/>
                  </a:lnTo>
                  <a:lnTo>
                    <a:pt x="3" y="21"/>
                  </a:lnTo>
                  <a:lnTo>
                    <a:pt x="4" y="20"/>
                  </a:lnTo>
                  <a:lnTo>
                    <a:pt x="5" y="18"/>
                  </a:lnTo>
                  <a:lnTo>
                    <a:pt x="7" y="17"/>
                  </a:lnTo>
                  <a:lnTo>
                    <a:pt x="8" y="16"/>
                  </a:lnTo>
                  <a:lnTo>
                    <a:pt x="9" y="15"/>
                  </a:lnTo>
                  <a:lnTo>
                    <a:pt x="11" y="15"/>
                  </a:lnTo>
                  <a:lnTo>
                    <a:pt x="13" y="14"/>
                  </a:lnTo>
                  <a:lnTo>
                    <a:pt x="14" y="13"/>
                  </a:lnTo>
                  <a:lnTo>
                    <a:pt x="15" y="12"/>
                  </a:lnTo>
                  <a:lnTo>
                    <a:pt x="16" y="11"/>
                  </a:lnTo>
                  <a:lnTo>
                    <a:pt x="18" y="11"/>
                  </a:lnTo>
                  <a:lnTo>
                    <a:pt x="20" y="10"/>
                  </a:lnTo>
                  <a:lnTo>
                    <a:pt x="21" y="10"/>
                  </a:lnTo>
                  <a:lnTo>
                    <a:pt x="22" y="9"/>
                  </a:lnTo>
                  <a:lnTo>
                    <a:pt x="24" y="8"/>
                  </a:lnTo>
                  <a:lnTo>
                    <a:pt x="25" y="8"/>
                  </a:lnTo>
                  <a:lnTo>
                    <a:pt x="27" y="7"/>
                  </a:lnTo>
                  <a:lnTo>
                    <a:pt x="29" y="7"/>
                  </a:lnTo>
                  <a:lnTo>
                    <a:pt x="30" y="7"/>
                  </a:lnTo>
                  <a:lnTo>
                    <a:pt x="31" y="6"/>
                  </a:lnTo>
                  <a:lnTo>
                    <a:pt x="33" y="5"/>
                  </a:lnTo>
                  <a:lnTo>
                    <a:pt x="34" y="5"/>
                  </a:lnTo>
                  <a:lnTo>
                    <a:pt x="36" y="5"/>
                  </a:lnTo>
                  <a:lnTo>
                    <a:pt x="38" y="4"/>
                  </a:lnTo>
                  <a:lnTo>
                    <a:pt x="39" y="3"/>
                  </a:lnTo>
                  <a:lnTo>
                    <a:pt x="40" y="3"/>
                  </a:lnTo>
                  <a:lnTo>
                    <a:pt x="42" y="3"/>
                  </a:lnTo>
                  <a:lnTo>
                    <a:pt x="44" y="3"/>
                  </a:lnTo>
                  <a:lnTo>
                    <a:pt x="45" y="2"/>
                  </a:lnTo>
                  <a:lnTo>
                    <a:pt x="47" y="2"/>
                  </a:lnTo>
                  <a:lnTo>
                    <a:pt x="48" y="2"/>
                  </a:lnTo>
                  <a:lnTo>
                    <a:pt x="50" y="2"/>
                  </a:lnTo>
                  <a:lnTo>
                    <a:pt x="51" y="1"/>
                  </a:lnTo>
                  <a:lnTo>
                    <a:pt x="53" y="1"/>
                  </a:lnTo>
                  <a:lnTo>
                    <a:pt x="54" y="1"/>
                  </a:lnTo>
                  <a:lnTo>
                    <a:pt x="56" y="1"/>
                  </a:lnTo>
                  <a:lnTo>
                    <a:pt x="57" y="0"/>
                  </a:lnTo>
                  <a:lnTo>
                    <a:pt x="59" y="0"/>
                  </a:lnTo>
                  <a:lnTo>
                    <a:pt x="61" y="0"/>
                  </a:lnTo>
                  <a:lnTo>
                    <a:pt x="63" y="0"/>
                  </a:lnTo>
                  <a:lnTo>
                    <a:pt x="64" y="0"/>
                  </a:lnTo>
                  <a:lnTo>
                    <a:pt x="66" y="0"/>
                  </a:lnTo>
                  <a:lnTo>
                    <a:pt x="67" y="0"/>
                  </a:lnTo>
                  <a:lnTo>
                    <a:pt x="69" y="0"/>
                  </a:lnTo>
                  <a:lnTo>
                    <a:pt x="70" y="0"/>
                  </a:lnTo>
                  <a:lnTo>
                    <a:pt x="72" y="0"/>
                  </a:lnTo>
                  <a:lnTo>
                    <a:pt x="74" y="1"/>
                  </a:lnTo>
                  <a:lnTo>
                    <a:pt x="75" y="1"/>
                  </a:lnTo>
                  <a:lnTo>
                    <a:pt x="77" y="1"/>
                  </a:lnTo>
                  <a:lnTo>
                    <a:pt x="79" y="2"/>
                  </a:lnTo>
                  <a:lnTo>
                    <a:pt x="81" y="2"/>
                  </a:lnTo>
                  <a:lnTo>
                    <a:pt x="83" y="3"/>
                  </a:lnTo>
                  <a:lnTo>
                    <a:pt x="84" y="4"/>
                  </a:lnTo>
                  <a:lnTo>
                    <a:pt x="86" y="5"/>
                  </a:lnTo>
                  <a:lnTo>
                    <a:pt x="87" y="6"/>
                  </a:lnTo>
                  <a:lnTo>
                    <a:pt x="88" y="8"/>
                  </a:lnTo>
                  <a:lnTo>
                    <a:pt x="88" y="11"/>
                  </a:lnTo>
                  <a:lnTo>
                    <a:pt x="87" y="12"/>
                  </a:lnTo>
                  <a:lnTo>
                    <a:pt x="86" y="14"/>
                  </a:lnTo>
                  <a:lnTo>
                    <a:pt x="85" y="15"/>
                  </a:lnTo>
                  <a:lnTo>
                    <a:pt x="84" y="17"/>
                  </a:lnTo>
                  <a:lnTo>
                    <a:pt x="82" y="18"/>
                  </a:lnTo>
                  <a:lnTo>
                    <a:pt x="81" y="19"/>
                  </a:lnTo>
                  <a:lnTo>
                    <a:pt x="79" y="20"/>
                  </a:lnTo>
                  <a:lnTo>
                    <a:pt x="78" y="21"/>
                  </a:lnTo>
                  <a:lnTo>
                    <a:pt x="77" y="22"/>
                  </a:lnTo>
                  <a:lnTo>
                    <a:pt x="75" y="23"/>
                  </a:lnTo>
                  <a:lnTo>
                    <a:pt x="74" y="23"/>
                  </a:lnTo>
                  <a:lnTo>
                    <a:pt x="73" y="24"/>
                  </a:lnTo>
                  <a:lnTo>
                    <a:pt x="71" y="25"/>
                  </a:lnTo>
                  <a:lnTo>
                    <a:pt x="70" y="26"/>
                  </a:lnTo>
                  <a:lnTo>
                    <a:pt x="68" y="26"/>
                  </a:lnTo>
                  <a:lnTo>
                    <a:pt x="66" y="27"/>
                  </a:lnTo>
                  <a:lnTo>
                    <a:pt x="65" y="28"/>
                  </a:lnTo>
                  <a:lnTo>
                    <a:pt x="64" y="28"/>
                  </a:lnTo>
                  <a:lnTo>
                    <a:pt x="63" y="29"/>
                  </a:lnTo>
                  <a:lnTo>
                    <a:pt x="61" y="29"/>
                  </a:lnTo>
                  <a:lnTo>
                    <a:pt x="59" y="30"/>
                  </a:lnTo>
                  <a:lnTo>
                    <a:pt x="58" y="30"/>
                  </a:lnTo>
                  <a:lnTo>
                    <a:pt x="56" y="31"/>
                  </a:lnTo>
                  <a:lnTo>
                    <a:pt x="55" y="31"/>
                  </a:lnTo>
                  <a:lnTo>
                    <a:pt x="53" y="32"/>
                  </a:lnTo>
                  <a:lnTo>
                    <a:pt x="52" y="32"/>
                  </a:lnTo>
                  <a:lnTo>
                    <a:pt x="50" y="33"/>
                  </a:lnTo>
                  <a:lnTo>
                    <a:pt x="49" y="33"/>
                  </a:lnTo>
                  <a:lnTo>
                    <a:pt x="47" y="33"/>
                  </a:lnTo>
                  <a:lnTo>
                    <a:pt x="46" y="33"/>
                  </a:lnTo>
                  <a:lnTo>
                    <a:pt x="44" y="34"/>
                  </a:lnTo>
                  <a:lnTo>
                    <a:pt x="43" y="34"/>
                  </a:lnTo>
                  <a:lnTo>
                    <a:pt x="41" y="34"/>
                  </a:lnTo>
                  <a:lnTo>
                    <a:pt x="40" y="35"/>
                  </a:lnTo>
                  <a:lnTo>
                    <a:pt x="38" y="35"/>
                  </a:lnTo>
                  <a:lnTo>
                    <a:pt x="36" y="35"/>
                  </a:lnTo>
                  <a:lnTo>
                    <a:pt x="35" y="35"/>
                  </a:lnTo>
                  <a:lnTo>
                    <a:pt x="33" y="36"/>
                  </a:lnTo>
                  <a:lnTo>
                    <a:pt x="32" y="36"/>
                  </a:lnTo>
                  <a:lnTo>
                    <a:pt x="30" y="36"/>
                  </a:lnTo>
                  <a:lnTo>
                    <a:pt x="29" y="36"/>
                  </a:lnTo>
                  <a:lnTo>
                    <a:pt x="27" y="36"/>
                  </a:lnTo>
                  <a:lnTo>
                    <a:pt x="25" y="36"/>
                  </a:lnTo>
                  <a:lnTo>
                    <a:pt x="24" y="36"/>
                  </a:lnTo>
                  <a:lnTo>
                    <a:pt x="22" y="36"/>
                  </a:lnTo>
                  <a:lnTo>
                    <a:pt x="20" y="36"/>
                  </a:lnTo>
                  <a:lnTo>
                    <a:pt x="19" y="36"/>
                  </a:lnTo>
                  <a:lnTo>
                    <a:pt x="17" y="36"/>
                  </a:lnTo>
                  <a:lnTo>
                    <a:pt x="16" y="36"/>
                  </a:lnTo>
                  <a:lnTo>
                    <a:pt x="14" y="36"/>
                  </a:lnTo>
                  <a:lnTo>
                    <a:pt x="12" y="36"/>
                  </a:lnTo>
                  <a:lnTo>
                    <a:pt x="11" y="35"/>
                  </a:lnTo>
                  <a:lnTo>
                    <a:pt x="9" y="35"/>
                  </a:lnTo>
                  <a:lnTo>
                    <a:pt x="7" y="34"/>
                  </a:lnTo>
                  <a:lnTo>
                    <a:pt x="5" y="34"/>
                  </a:lnTo>
                  <a:lnTo>
                    <a:pt x="4" y="33"/>
                  </a:lnTo>
                  <a:lnTo>
                    <a:pt x="2" y="31"/>
                  </a:lnTo>
                  <a:lnTo>
                    <a:pt x="1" y="30"/>
                  </a:lnTo>
                  <a:lnTo>
                    <a:pt x="0" y="2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5" name="Freeform 92"/>
            <p:cNvSpPr>
              <a:spLocks/>
            </p:cNvSpPr>
            <p:nvPr/>
          </p:nvSpPr>
          <p:spPr bwMode="auto">
            <a:xfrm>
              <a:off x="3523" y="1227"/>
              <a:ext cx="100" cy="59"/>
            </a:xfrm>
            <a:custGeom>
              <a:avLst/>
              <a:gdLst>
                <a:gd name="T0" fmla="*/ 0 w 100"/>
                <a:gd name="T1" fmla="*/ 26 h 59"/>
                <a:gd name="T2" fmla="*/ 2 w 100"/>
                <a:gd name="T3" fmla="*/ 21 h 59"/>
                <a:gd name="T4" fmla="*/ 7 w 100"/>
                <a:gd name="T5" fmla="*/ 14 h 59"/>
                <a:gd name="T6" fmla="*/ 13 w 100"/>
                <a:gd name="T7" fmla="*/ 9 h 59"/>
                <a:gd name="T8" fmla="*/ 19 w 100"/>
                <a:gd name="T9" fmla="*/ 6 h 59"/>
                <a:gd name="T10" fmla="*/ 26 w 100"/>
                <a:gd name="T11" fmla="*/ 3 h 59"/>
                <a:gd name="T12" fmla="*/ 32 w 100"/>
                <a:gd name="T13" fmla="*/ 2 h 59"/>
                <a:gd name="T14" fmla="*/ 38 w 100"/>
                <a:gd name="T15" fmla="*/ 0 h 59"/>
                <a:gd name="T16" fmla="*/ 45 w 100"/>
                <a:gd name="T17" fmla="*/ 0 h 59"/>
                <a:gd name="T18" fmla="*/ 51 w 100"/>
                <a:gd name="T19" fmla="*/ 0 h 59"/>
                <a:gd name="T20" fmla="*/ 57 w 100"/>
                <a:gd name="T21" fmla="*/ 0 h 59"/>
                <a:gd name="T22" fmla="*/ 62 w 100"/>
                <a:gd name="T23" fmla="*/ 1 h 59"/>
                <a:gd name="T24" fmla="*/ 65 w 100"/>
                <a:gd name="T25" fmla="*/ 1 h 59"/>
                <a:gd name="T26" fmla="*/ 68 w 100"/>
                <a:gd name="T27" fmla="*/ 2 h 59"/>
                <a:gd name="T28" fmla="*/ 71 w 100"/>
                <a:gd name="T29" fmla="*/ 3 h 59"/>
                <a:gd name="T30" fmla="*/ 74 w 100"/>
                <a:gd name="T31" fmla="*/ 4 h 59"/>
                <a:gd name="T32" fmla="*/ 77 w 100"/>
                <a:gd name="T33" fmla="*/ 5 h 59"/>
                <a:gd name="T34" fmla="*/ 81 w 100"/>
                <a:gd name="T35" fmla="*/ 6 h 59"/>
                <a:gd name="T36" fmla="*/ 84 w 100"/>
                <a:gd name="T37" fmla="*/ 8 h 59"/>
                <a:gd name="T38" fmla="*/ 87 w 100"/>
                <a:gd name="T39" fmla="*/ 10 h 59"/>
                <a:gd name="T40" fmla="*/ 90 w 100"/>
                <a:gd name="T41" fmla="*/ 12 h 59"/>
                <a:gd name="T42" fmla="*/ 94 w 100"/>
                <a:gd name="T43" fmla="*/ 15 h 59"/>
                <a:gd name="T44" fmla="*/ 95 w 100"/>
                <a:gd name="T45" fmla="*/ 19 h 59"/>
                <a:gd name="T46" fmla="*/ 97 w 100"/>
                <a:gd name="T47" fmla="*/ 22 h 59"/>
                <a:gd name="T48" fmla="*/ 99 w 100"/>
                <a:gd name="T49" fmla="*/ 26 h 59"/>
                <a:gd name="T50" fmla="*/ 99 w 100"/>
                <a:gd name="T51" fmla="*/ 32 h 59"/>
                <a:gd name="T52" fmla="*/ 97 w 100"/>
                <a:gd name="T53" fmla="*/ 36 h 59"/>
                <a:gd name="T54" fmla="*/ 96 w 100"/>
                <a:gd name="T55" fmla="*/ 39 h 59"/>
                <a:gd name="T56" fmla="*/ 94 w 100"/>
                <a:gd name="T57" fmla="*/ 42 h 59"/>
                <a:gd name="T58" fmla="*/ 91 w 100"/>
                <a:gd name="T59" fmla="*/ 45 h 59"/>
                <a:gd name="T60" fmla="*/ 88 w 100"/>
                <a:gd name="T61" fmla="*/ 47 h 59"/>
                <a:gd name="T62" fmla="*/ 85 w 100"/>
                <a:gd name="T63" fmla="*/ 49 h 59"/>
                <a:gd name="T64" fmla="*/ 81 w 100"/>
                <a:gd name="T65" fmla="*/ 51 h 59"/>
                <a:gd name="T66" fmla="*/ 78 w 100"/>
                <a:gd name="T67" fmla="*/ 52 h 59"/>
                <a:gd name="T68" fmla="*/ 75 w 100"/>
                <a:gd name="T69" fmla="*/ 54 h 59"/>
                <a:gd name="T70" fmla="*/ 72 w 100"/>
                <a:gd name="T71" fmla="*/ 55 h 59"/>
                <a:gd name="T72" fmla="*/ 69 w 100"/>
                <a:gd name="T73" fmla="*/ 56 h 59"/>
                <a:gd name="T74" fmla="*/ 66 w 100"/>
                <a:gd name="T75" fmla="*/ 56 h 59"/>
                <a:gd name="T76" fmla="*/ 62 w 100"/>
                <a:gd name="T77" fmla="*/ 57 h 59"/>
                <a:gd name="T78" fmla="*/ 59 w 100"/>
                <a:gd name="T79" fmla="*/ 57 h 59"/>
                <a:gd name="T80" fmla="*/ 56 w 100"/>
                <a:gd name="T81" fmla="*/ 58 h 59"/>
                <a:gd name="T82" fmla="*/ 53 w 100"/>
                <a:gd name="T83" fmla="*/ 58 h 59"/>
                <a:gd name="T84" fmla="*/ 50 w 100"/>
                <a:gd name="T85" fmla="*/ 58 h 59"/>
                <a:gd name="T86" fmla="*/ 47 w 100"/>
                <a:gd name="T87" fmla="*/ 58 h 59"/>
                <a:gd name="T88" fmla="*/ 43 w 100"/>
                <a:gd name="T89" fmla="*/ 58 h 59"/>
                <a:gd name="T90" fmla="*/ 40 w 100"/>
                <a:gd name="T91" fmla="*/ 58 h 59"/>
                <a:gd name="T92" fmla="*/ 37 w 100"/>
                <a:gd name="T93" fmla="*/ 57 h 59"/>
                <a:gd name="T94" fmla="*/ 34 w 100"/>
                <a:gd name="T95" fmla="*/ 56 h 59"/>
                <a:gd name="T96" fmla="*/ 31 w 100"/>
                <a:gd name="T97" fmla="*/ 56 h 59"/>
                <a:gd name="T98" fmla="*/ 28 w 100"/>
                <a:gd name="T99" fmla="*/ 55 h 59"/>
                <a:gd name="T100" fmla="*/ 25 w 100"/>
                <a:gd name="T101" fmla="*/ 54 h 59"/>
                <a:gd name="T102" fmla="*/ 22 w 100"/>
                <a:gd name="T103" fmla="*/ 52 h 59"/>
                <a:gd name="T104" fmla="*/ 18 w 100"/>
                <a:gd name="T105" fmla="*/ 51 h 59"/>
                <a:gd name="T106" fmla="*/ 15 w 100"/>
                <a:gd name="T107" fmla="*/ 50 h 59"/>
                <a:gd name="T108" fmla="*/ 12 w 100"/>
                <a:gd name="T109" fmla="*/ 48 h 59"/>
                <a:gd name="T110" fmla="*/ 9 w 100"/>
                <a:gd name="T111" fmla="*/ 45 h 59"/>
                <a:gd name="T112" fmla="*/ 6 w 100"/>
                <a:gd name="T113" fmla="*/ 42 h 59"/>
                <a:gd name="T114" fmla="*/ 3 w 100"/>
                <a:gd name="T115" fmla="*/ 39 h 59"/>
                <a:gd name="T116" fmla="*/ 1 w 100"/>
                <a:gd name="T117" fmla="*/ 36 h 59"/>
                <a:gd name="T118" fmla="*/ 0 w 100"/>
                <a:gd name="T119" fmla="*/ 32 h 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 h="59">
                  <a:moveTo>
                    <a:pt x="0" y="29"/>
                  </a:moveTo>
                  <a:lnTo>
                    <a:pt x="0" y="26"/>
                  </a:lnTo>
                  <a:lnTo>
                    <a:pt x="1" y="24"/>
                  </a:lnTo>
                  <a:lnTo>
                    <a:pt x="2" y="21"/>
                  </a:lnTo>
                  <a:lnTo>
                    <a:pt x="4" y="18"/>
                  </a:lnTo>
                  <a:lnTo>
                    <a:pt x="7" y="14"/>
                  </a:lnTo>
                  <a:lnTo>
                    <a:pt x="10" y="11"/>
                  </a:lnTo>
                  <a:lnTo>
                    <a:pt x="13" y="9"/>
                  </a:lnTo>
                  <a:lnTo>
                    <a:pt x="16" y="7"/>
                  </a:lnTo>
                  <a:lnTo>
                    <a:pt x="19" y="6"/>
                  </a:lnTo>
                  <a:lnTo>
                    <a:pt x="23" y="4"/>
                  </a:lnTo>
                  <a:lnTo>
                    <a:pt x="26" y="3"/>
                  </a:lnTo>
                  <a:lnTo>
                    <a:pt x="29" y="2"/>
                  </a:lnTo>
                  <a:lnTo>
                    <a:pt x="32" y="2"/>
                  </a:lnTo>
                  <a:lnTo>
                    <a:pt x="35" y="1"/>
                  </a:lnTo>
                  <a:lnTo>
                    <a:pt x="38" y="0"/>
                  </a:lnTo>
                  <a:lnTo>
                    <a:pt x="41" y="0"/>
                  </a:lnTo>
                  <a:lnTo>
                    <a:pt x="45" y="0"/>
                  </a:lnTo>
                  <a:lnTo>
                    <a:pt x="48" y="0"/>
                  </a:lnTo>
                  <a:lnTo>
                    <a:pt x="51" y="0"/>
                  </a:lnTo>
                  <a:lnTo>
                    <a:pt x="54" y="0"/>
                  </a:lnTo>
                  <a:lnTo>
                    <a:pt x="57" y="0"/>
                  </a:lnTo>
                  <a:lnTo>
                    <a:pt x="60" y="1"/>
                  </a:lnTo>
                  <a:lnTo>
                    <a:pt x="62" y="1"/>
                  </a:lnTo>
                  <a:lnTo>
                    <a:pt x="63" y="1"/>
                  </a:lnTo>
                  <a:lnTo>
                    <a:pt x="65" y="1"/>
                  </a:lnTo>
                  <a:lnTo>
                    <a:pt x="67" y="2"/>
                  </a:lnTo>
                  <a:lnTo>
                    <a:pt x="68" y="2"/>
                  </a:lnTo>
                  <a:lnTo>
                    <a:pt x="70" y="2"/>
                  </a:lnTo>
                  <a:lnTo>
                    <a:pt x="71" y="3"/>
                  </a:lnTo>
                  <a:lnTo>
                    <a:pt x="73" y="3"/>
                  </a:lnTo>
                  <a:lnTo>
                    <a:pt x="74" y="4"/>
                  </a:lnTo>
                  <a:lnTo>
                    <a:pt x="76" y="4"/>
                  </a:lnTo>
                  <a:lnTo>
                    <a:pt x="77" y="5"/>
                  </a:lnTo>
                  <a:lnTo>
                    <a:pt x="79" y="6"/>
                  </a:lnTo>
                  <a:lnTo>
                    <a:pt x="81" y="6"/>
                  </a:lnTo>
                  <a:lnTo>
                    <a:pt x="82" y="7"/>
                  </a:lnTo>
                  <a:lnTo>
                    <a:pt x="84" y="8"/>
                  </a:lnTo>
                  <a:lnTo>
                    <a:pt x="86" y="9"/>
                  </a:lnTo>
                  <a:lnTo>
                    <a:pt x="87" y="10"/>
                  </a:lnTo>
                  <a:lnTo>
                    <a:pt x="88" y="11"/>
                  </a:lnTo>
                  <a:lnTo>
                    <a:pt x="90" y="12"/>
                  </a:lnTo>
                  <a:lnTo>
                    <a:pt x="92" y="14"/>
                  </a:lnTo>
                  <a:lnTo>
                    <a:pt x="94" y="15"/>
                  </a:lnTo>
                  <a:lnTo>
                    <a:pt x="95" y="17"/>
                  </a:lnTo>
                  <a:lnTo>
                    <a:pt x="95" y="19"/>
                  </a:lnTo>
                  <a:lnTo>
                    <a:pt x="97" y="21"/>
                  </a:lnTo>
                  <a:lnTo>
                    <a:pt x="97" y="22"/>
                  </a:lnTo>
                  <a:lnTo>
                    <a:pt x="98" y="24"/>
                  </a:lnTo>
                  <a:lnTo>
                    <a:pt x="99" y="26"/>
                  </a:lnTo>
                  <a:lnTo>
                    <a:pt x="99" y="29"/>
                  </a:lnTo>
                  <a:lnTo>
                    <a:pt x="99" y="32"/>
                  </a:lnTo>
                  <a:lnTo>
                    <a:pt x="98" y="34"/>
                  </a:lnTo>
                  <a:lnTo>
                    <a:pt x="97" y="36"/>
                  </a:lnTo>
                  <a:lnTo>
                    <a:pt x="97" y="37"/>
                  </a:lnTo>
                  <a:lnTo>
                    <a:pt x="96" y="39"/>
                  </a:lnTo>
                  <a:lnTo>
                    <a:pt x="95" y="40"/>
                  </a:lnTo>
                  <a:lnTo>
                    <a:pt x="94" y="42"/>
                  </a:lnTo>
                  <a:lnTo>
                    <a:pt x="92" y="43"/>
                  </a:lnTo>
                  <a:lnTo>
                    <a:pt x="91" y="45"/>
                  </a:lnTo>
                  <a:lnTo>
                    <a:pt x="89" y="46"/>
                  </a:lnTo>
                  <a:lnTo>
                    <a:pt x="88" y="47"/>
                  </a:lnTo>
                  <a:lnTo>
                    <a:pt x="86" y="48"/>
                  </a:lnTo>
                  <a:lnTo>
                    <a:pt x="85" y="49"/>
                  </a:lnTo>
                  <a:lnTo>
                    <a:pt x="83" y="50"/>
                  </a:lnTo>
                  <a:lnTo>
                    <a:pt x="81" y="51"/>
                  </a:lnTo>
                  <a:lnTo>
                    <a:pt x="79" y="52"/>
                  </a:lnTo>
                  <a:lnTo>
                    <a:pt x="78" y="52"/>
                  </a:lnTo>
                  <a:lnTo>
                    <a:pt x="76" y="53"/>
                  </a:lnTo>
                  <a:lnTo>
                    <a:pt x="75" y="54"/>
                  </a:lnTo>
                  <a:lnTo>
                    <a:pt x="73" y="54"/>
                  </a:lnTo>
                  <a:lnTo>
                    <a:pt x="72" y="55"/>
                  </a:lnTo>
                  <a:lnTo>
                    <a:pt x="70" y="55"/>
                  </a:lnTo>
                  <a:lnTo>
                    <a:pt x="69" y="56"/>
                  </a:lnTo>
                  <a:lnTo>
                    <a:pt x="67" y="56"/>
                  </a:lnTo>
                  <a:lnTo>
                    <a:pt x="66" y="56"/>
                  </a:lnTo>
                  <a:lnTo>
                    <a:pt x="64" y="57"/>
                  </a:lnTo>
                  <a:lnTo>
                    <a:pt x="62" y="57"/>
                  </a:lnTo>
                  <a:lnTo>
                    <a:pt x="61" y="57"/>
                  </a:lnTo>
                  <a:lnTo>
                    <a:pt x="59" y="57"/>
                  </a:lnTo>
                  <a:lnTo>
                    <a:pt x="58" y="58"/>
                  </a:lnTo>
                  <a:lnTo>
                    <a:pt x="56" y="58"/>
                  </a:lnTo>
                  <a:lnTo>
                    <a:pt x="54" y="58"/>
                  </a:lnTo>
                  <a:lnTo>
                    <a:pt x="53" y="58"/>
                  </a:lnTo>
                  <a:lnTo>
                    <a:pt x="51" y="58"/>
                  </a:lnTo>
                  <a:lnTo>
                    <a:pt x="50" y="58"/>
                  </a:lnTo>
                  <a:lnTo>
                    <a:pt x="48" y="58"/>
                  </a:lnTo>
                  <a:lnTo>
                    <a:pt x="47" y="58"/>
                  </a:lnTo>
                  <a:lnTo>
                    <a:pt x="45" y="58"/>
                  </a:lnTo>
                  <a:lnTo>
                    <a:pt x="43" y="58"/>
                  </a:lnTo>
                  <a:lnTo>
                    <a:pt x="42" y="58"/>
                  </a:lnTo>
                  <a:lnTo>
                    <a:pt x="40" y="58"/>
                  </a:lnTo>
                  <a:lnTo>
                    <a:pt x="39" y="57"/>
                  </a:lnTo>
                  <a:lnTo>
                    <a:pt x="37" y="57"/>
                  </a:lnTo>
                  <a:lnTo>
                    <a:pt x="36" y="57"/>
                  </a:lnTo>
                  <a:lnTo>
                    <a:pt x="34" y="56"/>
                  </a:lnTo>
                  <a:lnTo>
                    <a:pt x="32" y="56"/>
                  </a:lnTo>
                  <a:lnTo>
                    <a:pt x="31" y="56"/>
                  </a:lnTo>
                  <a:lnTo>
                    <a:pt x="29" y="56"/>
                  </a:lnTo>
                  <a:lnTo>
                    <a:pt x="28" y="55"/>
                  </a:lnTo>
                  <a:lnTo>
                    <a:pt x="26" y="54"/>
                  </a:lnTo>
                  <a:lnTo>
                    <a:pt x="25" y="54"/>
                  </a:lnTo>
                  <a:lnTo>
                    <a:pt x="23" y="53"/>
                  </a:lnTo>
                  <a:lnTo>
                    <a:pt x="22" y="52"/>
                  </a:lnTo>
                  <a:lnTo>
                    <a:pt x="20" y="52"/>
                  </a:lnTo>
                  <a:lnTo>
                    <a:pt x="18" y="51"/>
                  </a:lnTo>
                  <a:lnTo>
                    <a:pt x="17" y="51"/>
                  </a:lnTo>
                  <a:lnTo>
                    <a:pt x="15" y="50"/>
                  </a:lnTo>
                  <a:lnTo>
                    <a:pt x="14" y="49"/>
                  </a:lnTo>
                  <a:lnTo>
                    <a:pt x="12" y="48"/>
                  </a:lnTo>
                  <a:lnTo>
                    <a:pt x="10" y="47"/>
                  </a:lnTo>
                  <a:lnTo>
                    <a:pt x="9" y="45"/>
                  </a:lnTo>
                  <a:lnTo>
                    <a:pt x="7" y="44"/>
                  </a:lnTo>
                  <a:lnTo>
                    <a:pt x="6" y="42"/>
                  </a:lnTo>
                  <a:lnTo>
                    <a:pt x="4" y="41"/>
                  </a:lnTo>
                  <a:lnTo>
                    <a:pt x="3" y="39"/>
                  </a:lnTo>
                  <a:lnTo>
                    <a:pt x="2" y="37"/>
                  </a:lnTo>
                  <a:lnTo>
                    <a:pt x="1" y="36"/>
                  </a:lnTo>
                  <a:lnTo>
                    <a:pt x="1" y="34"/>
                  </a:lnTo>
                  <a:lnTo>
                    <a:pt x="0" y="32"/>
                  </a:lnTo>
                  <a:lnTo>
                    <a:pt x="0" y="29"/>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6" name="Oval 93"/>
            <p:cNvSpPr>
              <a:spLocks noChangeArrowheads="1"/>
            </p:cNvSpPr>
            <p:nvPr/>
          </p:nvSpPr>
          <p:spPr bwMode="auto">
            <a:xfrm>
              <a:off x="4068" y="1324"/>
              <a:ext cx="99" cy="98"/>
            </a:xfrm>
            <a:prstGeom prst="ellipse">
              <a:avLst/>
            </a:prstGeom>
            <a:solidFill>
              <a:srgbClr val="FF1B1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757" name="Freeform 94"/>
            <p:cNvSpPr>
              <a:spLocks/>
            </p:cNvSpPr>
            <p:nvPr/>
          </p:nvSpPr>
          <p:spPr bwMode="auto">
            <a:xfrm>
              <a:off x="4249" y="1389"/>
              <a:ext cx="106" cy="116"/>
            </a:xfrm>
            <a:custGeom>
              <a:avLst/>
              <a:gdLst>
                <a:gd name="T0" fmla="*/ 0 w 106"/>
                <a:gd name="T1" fmla="*/ 52 h 116"/>
                <a:gd name="T2" fmla="*/ 1 w 106"/>
                <a:gd name="T3" fmla="*/ 48 h 116"/>
                <a:gd name="T4" fmla="*/ 2 w 106"/>
                <a:gd name="T5" fmla="*/ 44 h 116"/>
                <a:gd name="T6" fmla="*/ 3 w 106"/>
                <a:gd name="T7" fmla="*/ 40 h 116"/>
                <a:gd name="T8" fmla="*/ 5 w 106"/>
                <a:gd name="T9" fmla="*/ 35 h 116"/>
                <a:gd name="T10" fmla="*/ 7 w 106"/>
                <a:gd name="T11" fmla="*/ 30 h 116"/>
                <a:gd name="T12" fmla="*/ 11 w 106"/>
                <a:gd name="T13" fmla="*/ 23 h 116"/>
                <a:gd name="T14" fmla="*/ 14 w 106"/>
                <a:gd name="T15" fmla="*/ 19 h 116"/>
                <a:gd name="T16" fmla="*/ 20 w 106"/>
                <a:gd name="T17" fmla="*/ 13 h 116"/>
                <a:gd name="T18" fmla="*/ 26 w 106"/>
                <a:gd name="T19" fmla="*/ 8 h 116"/>
                <a:gd name="T20" fmla="*/ 32 w 106"/>
                <a:gd name="T21" fmla="*/ 5 h 116"/>
                <a:gd name="T22" fmla="*/ 39 w 106"/>
                <a:gd name="T23" fmla="*/ 2 h 116"/>
                <a:gd name="T24" fmla="*/ 45 w 106"/>
                <a:gd name="T25" fmla="*/ 1 h 116"/>
                <a:gd name="T26" fmla="*/ 48 w 106"/>
                <a:gd name="T27" fmla="*/ 0 h 116"/>
                <a:gd name="T28" fmla="*/ 51 w 106"/>
                <a:gd name="T29" fmla="*/ 0 h 116"/>
                <a:gd name="T30" fmla="*/ 54 w 106"/>
                <a:gd name="T31" fmla="*/ 0 h 116"/>
                <a:gd name="T32" fmla="*/ 57 w 106"/>
                <a:gd name="T33" fmla="*/ 0 h 116"/>
                <a:gd name="T34" fmla="*/ 62 w 106"/>
                <a:gd name="T35" fmla="*/ 1 h 116"/>
                <a:gd name="T36" fmla="*/ 68 w 106"/>
                <a:gd name="T37" fmla="*/ 3 h 116"/>
                <a:gd name="T38" fmla="*/ 75 w 106"/>
                <a:gd name="T39" fmla="*/ 5 h 116"/>
                <a:gd name="T40" fmla="*/ 81 w 106"/>
                <a:gd name="T41" fmla="*/ 9 h 116"/>
                <a:gd name="T42" fmla="*/ 87 w 106"/>
                <a:gd name="T43" fmla="*/ 15 h 116"/>
                <a:gd name="T44" fmla="*/ 93 w 106"/>
                <a:gd name="T45" fmla="*/ 21 h 116"/>
                <a:gd name="T46" fmla="*/ 97 w 106"/>
                <a:gd name="T47" fmla="*/ 27 h 116"/>
                <a:gd name="T48" fmla="*/ 99 w 106"/>
                <a:gd name="T49" fmla="*/ 32 h 116"/>
                <a:gd name="T50" fmla="*/ 101 w 106"/>
                <a:gd name="T51" fmla="*/ 36 h 116"/>
                <a:gd name="T52" fmla="*/ 103 w 106"/>
                <a:gd name="T53" fmla="*/ 41 h 116"/>
                <a:gd name="T54" fmla="*/ 103 w 106"/>
                <a:gd name="T55" fmla="*/ 45 h 116"/>
                <a:gd name="T56" fmla="*/ 104 w 106"/>
                <a:gd name="T57" fmla="*/ 50 h 116"/>
                <a:gd name="T58" fmla="*/ 105 w 106"/>
                <a:gd name="T59" fmla="*/ 58 h 116"/>
                <a:gd name="T60" fmla="*/ 105 w 106"/>
                <a:gd name="T61" fmla="*/ 66 h 116"/>
                <a:gd name="T62" fmla="*/ 104 w 106"/>
                <a:gd name="T63" fmla="*/ 69 h 116"/>
                <a:gd name="T64" fmla="*/ 103 w 106"/>
                <a:gd name="T65" fmla="*/ 73 h 116"/>
                <a:gd name="T66" fmla="*/ 101 w 106"/>
                <a:gd name="T67" fmla="*/ 79 h 116"/>
                <a:gd name="T68" fmla="*/ 100 w 106"/>
                <a:gd name="T69" fmla="*/ 83 h 116"/>
                <a:gd name="T70" fmla="*/ 96 w 106"/>
                <a:gd name="T71" fmla="*/ 89 h 116"/>
                <a:gd name="T72" fmla="*/ 92 w 106"/>
                <a:gd name="T73" fmla="*/ 95 h 116"/>
                <a:gd name="T74" fmla="*/ 88 w 106"/>
                <a:gd name="T75" fmla="*/ 99 h 116"/>
                <a:gd name="T76" fmla="*/ 82 w 106"/>
                <a:gd name="T77" fmla="*/ 105 h 116"/>
                <a:gd name="T78" fmla="*/ 76 w 106"/>
                <a:gd name="T79" fmla="*/ 109 h 116"/>
                <a:gd name="T80" fmla="*/ 69 w 106"/>
                <a:gd name="T81" fmla="*/ 112 h 116"/>
                <a:gd name="T82" fmla="*/ 63 w 106"/>
                <a:gd name="T83" fmla="*/ 114 h 116"/>
                <a:gd name="T84" fmla="*/ 59 w 106"/>
                <a:gd name="T85" fmla="*/ 115 h 116"/>
                <a:gd name="T86" fmla="*/ 55 w 106"/>
                <a:gd name="T87" fmla="*/ 115 h 116"/>
                <a:gd name="T88" fmla="*/ 52 w 106"/>
                <a:gd name="T89" fmla="*/ 115 h 116"/>
                <a:gd name="T90" fmla="*/ 49 w 106"/>
                <a:gd name="T91" fmla="*/ 115 h 116"/>
                <a:gd name="T92" fmla="*/ 46 w 106"/>
                <a:gd name="T93" fmla="*/ 115 h 116"/>
                <a:gd name="T94" fmla="*/ 40 w 106"/>
                <a:gd name="T95" fmla="*/ 113 h 116"/>
                <a:gd name="T96" fmla="*/ 34 w 106"/>
                <a:gd name="T97" fmla="*/ 111 h 116"/>
                <a:gd name="T98" fmla="*/ 27 w 106"/>
                <a:gd name="T99" fmla="*/ 108 h 116"/>
                <a:gd name="T100" fmla="*/ 21 w 106"/>
                <a:gd name="T101" fmla="*/ 103 h 116"/>
                <a:gd name="T102" fmla="*/ 15 w 106"/>
                <a:gd name="T103" fmla="*/ 98 h 116"/>
                <a:gd name="T104" fmla="*/ 10 w 106"/>
                <a:gd name="T105" fmla="*/ 91 h 116"/>
                <a:gd name="T106" fmla="*/ 7 w 106"/>
                <a:gd name="T107" fmla="*/ 86 h 116"/>
                <a:gd name="T108" fmla="*/ 5 w 106"/>
                <a:gd name="T109" fmla="*/ 83 h 116"/>
                <a:gd name="T110" fmla="*/ 4 w 106"/>
                <a:gd name="T111" fmla="*/ 79 h 116"/>
                <a:gd name="T112" fmla="*/ 3 w 106"/>
                <a:gd name="T113" fmla="*/ 76 h 116"/>
                <a:gd name="T114" fmla="*/ 2 w 106"/>
                <a:gd name="T115" fmla="*/ 73 h 116"/>
                <a:gd name="T116" fmla="*/ 1 w 106"/>
                <a:gd name="T117" fmla="*/ 68 h 116"/>
                <a:gd name="T118" fmla="*/ 0 w 106"/>
                <a:gd name="T119" fmla="*/ 63 h 1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6" h="116">
                  <a:moveTo>
                    <a:pt x="0" y="58"/>
                  </a:moveTo>
                  <a:lnTo>
                    <a:pt x="0" y="52"/>
                  </a:lnTo>
                  <a:lnTo>
                    <a:pt x="1" y="50"/>
                  </a:lnTo>
                  <a:lnTo>
                    <a:pt x="1" y="48"/>
                  </a:lnTo>
                  <a:lnTo>
                    <a:pt x="1" y="46"/>
                  </a:lnTo>
                  <a:lnTo>
                    <a:pt x="2" y="44"/>
                  </a:lnTo>
                  <a:lnTo>
                    <a:pt x="2" y="42"/>
                  </a:lnTo>
                  <a:lnTo>
                    <a:pt x="3" y="40"/>
                  </a:lnTo>
                  <a:lnTo>
                    <a:pt x="4" y="37"/>
                  </a:lnTo>
                  <a:lnTo>
                    <a:pt x="5" y="35"/>
                  </a:lnTo>
                  <a:lnTo>
                    <a:pt x="5" y="33"/>
                  </a:lnTo>
                  <a:lnTo>
                    <a:pt x="7" y="30"/>
                  </a:lnTo>
                  <a:lnTo>
                    <a:pt x="9" y="26"/>
                  </a:lnTo>
                  <a:lnTo>
                    <a:pt x="11" y="23"/>
                  </a:lnTo>
                  <a:lnTo>
                    <a:pt x="12" y="20"/>
                  </a:lnTo>
                  <a:lnTo>
                    <a:pt x="14" y="19"/>
                  </a:lnTo>
                  <a:lnTo>
                    <a:pt x="17" y="16"/>
                  </a:lnTo>
                  <a:lnTo>
                    <a:pt x="20" y="13"/>
                  </a:lnTo>
                  <a:lnTo>
                    <a:pt x="23" y="10"/>
                  </a:lnTo>
                  <a:lnTo>
                    <a:pt x="26" y="8"/>
                  </a:lnTo>
                  <a:lnTo>
                    <a:pt x="29" y="6"/>
                  </a:lnTo>
                  <a:lnTo>
                    <a:pt x="32" y="5"/>
                  </a:lnTo>
                  <a:lnTo>
                    <a:pt x="36" y="3"/>
                  </a:lnTo>
                  <a:lnTo>
                    <a:pt x="39" y="2"/>
                  </a:lnTo>
                  <a:lnTo>
                    <a:pt x="42" y="2"/>
                  </a:lnTo>
                  <a:lnTo>
                    <a:pt x="45" y="1"/>
                  </a:lnTo>
                  <a:lnTo>
                    <a:pt x="46" y="0"/>
                  </a:lnTo>
                  <a:lnTo>
                    <a:pt x="48" y="0"/>
                  </a:lnTo>
                  <a:lnTo>
                    <a:pt x="50" y="0"/>
                  </a:lnTo>
                  <a:lnTo>
                    <a:pt x="51" y="0"/>
                  </a:lnTo>
                  <a:lnTo>
                    <a:pt x="53" y="0"/>
                  </a:lnTo>
                  <a:lnTo>
                    <a:pt x="54" y="0"/>
                  </a:lnTo>
                  <a:lnTo>
                    <a:pt x="56" y="0"/>
                  </a:lnTo>
                  <a:lnTo>
                    <a:pt x="57" y="0"/>
                  </a:lnTo>
                  <a:lnTo>
                    <a:pt x="59" y="1"/>
                  </a:lnTo>
                  <a:lnTo>
                    <a:pt x="62" y="1"/>
                  </a:lnTo>
                  <a:lnTo>
                    <a:pt x="65" y="2"/>
                  </a:lnTo>
                  <a:lnTo>
                    <a:pt x="68" y="3"/>
                  </a:lnTo>
                  <a:lnTo>
                    <a:pt x="71" y="4"/>
                  </a:lnTo>
                  <a:lnTo>
                    <a:pt x="75" y="5"/>
                  </a:lnTo>
                  <a:lnTo>
                    <a:pt x="78" y="7"/>
                  </a:lnTo>
                  <a:lnTo>
                    <a:pt x="81" y="9"/>
                  </a:lnTo>
                  <a:lnTo>
                    <a:pt x="84" y="12"/>
                  </a:lnTo>
                  <a:lnTo>
                    <a:pt x="87" y="15"/>
                  </a:lnTo>
                  <a:lnTo>
                    <a:pt x="90" y="18"/>
                  </a:lnTo>
                  <a:lnTo>
                    <a:pt x="93" y="21"/>
                  </a:lnTo>
                  <a:lnTo>
                    <a:pt x="95" y="24"/>
                  </a:lnTo>
                  <a:lnTo>
                    <a:pt x="97" y="27"/>
                  </a:lnTo>
                  <a:lnTo>
                    <a:pt x="98" y="30"/>
                  </a:lnTo>
                  <a:lnTo>
                    <a:pt x="99" y="32"/>
                  </a:lnTo>
                  <a:lnTo>
                    <a:pt x="100" y="34"/>
                  </a:lnTo>
                  <a:lnTo>
                    <a:pt x="101" y="36"/>
                  </a:lnTo>
                  <a:lnTo>
                    <a:pt x="102" y="39"/>
                  </a:lnTo>
                  <a:lnTo>
                    <a:pt x="103" y="41"/>
                  </a:lnTo>
                  <a:lnTo>
                    <a:pt x="103" y="43"/>
                  </a:lnTo>
                  <a:lnTo>
                    <a:pt x="103" y="45"/>
                  </a:lnTo>
                  <a:lnTo>
                    <a:pt x="104" y="48"/>
                  </a:lnTo>
                  <a:lnTo>
                    <a:pt x="104" y="50"/>
                  </a:lnTo>
                  <a:lnTo>
                    <a:pt x="105" y="52"/>
                  </a:lnTo>
                  <a:lnTo>
                    <a:pt x="105" y="58"/>
                  </a:lnTo>
                  <a:lnTo>
                    <a:pt x="105" y="63"/>
                  </a:lnTo>
                  <a:lnTo>
                    <a:pt x="105" y="66"/>
                  </a:lnTo>
                  <a:lnTo>
                    <a:pt x="104" y="68"/>
                  </a:lnTo>
                  <a:lnTo>
                    <a:pt x="104" y="69"/>
                  </a:lnTo>
                  <a:lnTo>
                    <a:pt x="103" y="71"/>
                  </a:lnTo>
                  <a:lnTo>
                    <a:pt x="103" y="73"/>
                  </a:lnTo>
                  <a:lnTo>
                    <a:pt x="102" y="75"/>
                  </a:lnTo>
                  <a:lnTo>
                    <a:pt x="101" y="79"/>
                  </a:lnTo>
                  <a:lnTo>
                    <a:pt x="100" y="80"/>
                  </a:lnTo>
                  <a:lnTo>
                    <a:pt x="100" y="83"/>
                  </a:lnTo>
                  <a:lnTo>
                    <a:pt x="98" y="86"/>
                  </a:lnTo>
                  <a:lnTo>
                    <a:pt x="96" y="89"/>
                  </a:lnTo>
                  <a:lnTo>
                    <a:pt x="94" y="92"/>
                  </a:lnTo>
                  <a:lnTo>
                    <a:pt x="92" y="95"/>
                  </a:lnTo>
                  <a:lnTo>
                    <a:pt x="91" y="97"/>
                  </a:lnTo>
                  <a:lnTo>
                    <a:pt x="88" y="99"/>
                  </a:lnTo>
                  <a:lnTo>
                    <a:pt x="85" y="103"/>
                  </a:lnTo>
                  <a:lnTo>
                    <a:pt x="82" y="105"/>
                  </a:lnTo>
                  <a:lnTo>
                    <a:pt x="79" y="107"/>
                  </a:lnTo>
                  <a:lnTo>
                    <a:pt x="76" y="109"/>
                  </a:lnTo>
                  <a:lnTo>
                    <a:pt x="73" y="111"/>
                  </a:lnTo>
                  <a:lnTo>
                    <a:pt x="69" y="112"/>
                  </a:lnTo>
                  <a:lnTo>
                    <a:pt x="66" y="113"/>
                  </a:lnTo>
                  <a:lnTo>
                    <a:pt x="63" y="114"/>
                  </a:lnTo>
                  <a:lnTo>
                    <a:pt x="60" y="114"/>
                  </a:lnTo>
                  <a:lnTo>
                    <a:pt x="59" y="115"/>
                  </a:lnTo>
                  <a:lnTo>
                    <a:pt x="57" y="115"/>
                  </a:lnTo>
                  <a:lnTo>
                    <a:pt x="55" y="115"/>
                  </a:lnTo>
                  <a:lnTo>
                    <a:pt x="54" y="115"/>
                  </a:lnTo>
                  <a:lnTo>
                    <a:pt x="52" y="115"/>
                  </a:lnTo>
                  <a:lnTo>
                    <a:pt x="51" y="115"/>
                  </a:lnTo>
                  <a:lnTo>
                    <a:pt x="49" y="115"/>
                  </a:lnTo>
                  <a:lnTo>
                    <a:pt x="48" y="115"/>
                  </a:lnTo>
                  <a:lnTo>
                    <a:pt x="46" y="115"/>
                  </a:lnTo>
                  <a:lnTo>
                    <a:pt x="43" y="114"/>
                  </a:lnTo>
                  <a:lnTo>
                    <a:pt x="40" y="113"/>
                  </a:lnTo>
                  <a:lnTo>
                    <a:pt x="37" y="112"/>
                  </a:lnTo>
                  <a:lnTo>
                    <a:pt x="34" y="111"/>
                  </a:lnTo>
                  <a:lnTo>
                    <a:pt x="30" y="110"/>
                  </a:lnTo>
                  <a:lnTo>
                    <a:pt x="27" y="108"/>
                  </a:lnTo>
                  <a:lnTo>
                    <a:pt x="24" y="106"/>
                  </a:lnTo>
                  <a:lnTo>
                    <a:pt x="21" y="103"/>
                  </a:lnTo>
                  <a:lnTo>
                    <a:pt x="18" y="101"/>
                  </a:lnTo>
                  <a:lnTo>
                    <a:pt x="15" y="98"/>
                  </a:lnTo>
                  <a:lnTo>
                    <a:pt x="12" y="94"/>
                  </a:lnTo>
                  <a:lnTo>
                    <a:pt x="10" y="91"/>
                  </a:lnTo>
                  <a:lnTo>
                    <a:pt x="8" y="88"/>
                  </a:lnTo>
                  <a:lnTo>
                    <a:pt x="7" y="86"/>
                  </a:lnTo>
                  <a:lnTo>
                    <a:pt x="7" y="85"/>
                  </a:lnTo>
                  <a:lnTo>
                    <a:pt x="5" y="83"/>
                  </a:lnTo>
                  <a:lnTo>
                    <a:pt x="5" y="81"/>
                  </a:lnTo>
                  <a:lnTo>
                    <a:pt x="4" y="79"/>
                  </a:lnTo>
                  <a:lnTo>
                    <a:pt x="4" y="78"/>
                  </a:lnTo>
                  <a:lnTo>
                    <a:pt x="3" y="76"/>
                  </a:lnTo>
                  <a:lnTo>
                    <a:pt x="2" y="75"/>
                  </a:lnTo>
                  <a:lnTo>
                    <a:pt x="2" y="73"/>
                  </a:lnTo>
                  <a:lnTo>
                    <a:pt x="2" y="70"/>
                  </a:lnTo>
                  <a:lnTo>
                    <a:pt x="1" y="68"/>
                  </a:lnTo>
                  <a:lnTo>
                    <a:pt x="1" y="66"/>
                  </a:lnTo>
                  <a:lnTo>
                    <a:pt x="0" y="63"/>
                  </a:lnTo>
                  <a:lnTo>
                    <a:pt x="0" y="58"/>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8" name="Freeform 95"/>
            <p:cNvSpPr>
              <a:spLocks/>
            </p:cNvSpPr>
            <p:nvPr/>
          </p:nvSpPr>
          <p:spPr bwMode="auto">
            <a:xfrm>
              <a:off x="4285" y="1203"/>
              <a:ext cx="104" cy="78"/>
            </a:xfrm>
            <a:custGeom>
              <a:avLst/>
              <a:gdLst>
                <a:gd name="T0" fmla="*/ 0 w 104"/>
                <a:gd name="T1" fmla="*/ 35 h 78"/>
                <a:gd name="T2" fmla="*/ 1 w 104"/>
                <a:gd name="T3" fmla="*/ 31 h 78"/>
                <a:gd name="T4" fmla="*/ 3 w 104"/>
                <a:gd name="T5" fmla="*/ 26 h 78"/>
                <a:gd name="T6" fmla="*/ 7 w 104"/>
                <a:gd name="T7" fmla="*/ 20 h 78"/>
                <a:gd name="T8" fmla="*/ 13 w 104"/>
                <a:gd name="T9" fmla="*/ 13 h 78"/>
                <a:gd name="T10" fmla="*/ 19 w 104"/>
                <a:gd name="T11" fmla="*/ 9 h 78"/>
                <a:gd name="T12" fmla="*/ 25 w 104"/>
                <a:gd name="T13" fmla="*/ 5 h 78"/>
                <a:gd name="T14" fmla="*/ 31 w 104"/>
                <a:gd name="T15" fmla="*/ 3 h 78"/>
                <a:gd name="T16" fmla="*/ 38 w 104"/>
                <a:gd name="T17" fmla="*/ 1 h 78"/>
                <a:gd name="T18" fmla="*/ 44 w 104"/>
                <a:gd name="T19" fmla="*/ 0 h 78"/>
                <a:gd name="T20" fmla="*/ 51 w 104"/>
                <a:gd name="T21" fmla="*/ 0 h 78"/>
                <a:gd name="T22" fmla="*/ 57 w 104"/>
                <a:gd name="T23" fmla="*/ 0 h 78"/>
                <a:gd name="T24" fmla="*/ 63 w 104"/>
                <a:gd name="T25" fmla="*/ 1 h 78"/>
                <a:gd name="T26" fmla="*/ 70 w 104"/>
                <a:gd name="T27" fmla="*/ 2 h 78"/>
                <a:gd name="T28" fmla="*/ 76 w 104"/>
                <a:gd name="T29" fmla="*/ 5 h 78"/>
                <a:gd name="T30" fmla="*/ 82 w 104"/>
                <a:gd name="T31" fmla="*/ 8 h 78"/>
                <a:gd name="T32" fmla="*/ 88 w 104"/>
                <a:gd name="T33" fmla="*/ 12 h 78"/>
                <a:gd name="T34" fmla="*/ 95 w 104"/>
                <a:gd name="T35" fmla="*/ 18 h 78"/>
                <a:gd name="T36" fmla="*/ 98 w 104"/>
                <a:gd name="T37" fmla="*/ 23 h 78"/>
                <a:gd name="T38" fmla="*/ 100 w 104"/>
                <a:gd name="T39" fmla="*/ 26 h 78"/>
                <a:gd name="T40" fmla="*/ 102 w 104"/>
                <a:gd name="T41" fmla="*/ 31 h 78"/>
                <a:gd name="T42" fmla="*/ 103 w 104"/>
                <a:gd name="T43" fmla="*/ 35 h 78"/>
                <a:gd name="T44" fmla="*/ 103 w 104"/>
                <a:gd name="T45" fmla="*/ 43 h 78"/>
                <a:gd name="T46" fmla="*/ 102 w 104"/>
                <a:gd name="T47" fmla="*/ 46 h 78"/>
                <a:gd name="T48" fmla="*/ 100 w 104"/>
                <a:gd name="T49" fmla="*/ 51 h 78"/>
                <a:gd name="T50" fmla="*/ 98 w 104"/>
                <a:gd name="T51" fmla="*/ 54 h 78"/>
                <a:gd name="T52" fmla="*/ 96 w 104"/>
                <a:gd name="T53" fmla="*/ 57 h 78"/>
                <a:gd name="T54" fmla="*/ 94 w 104"/>
                <a:gd name="T55" fmla="*/ 61 h 78"/>
                <a:gd name="T56" fmla="*/ 90 w 104"/>
                <a:gd name="T57" fmla="*/ 64 h 78"/>
                <a:gd name="T58" fmla="*/ 87 w 104"/>
                <a:gd name="T59" fmla="*/ 66 h 78"/>
                <a:gd name="T60" fmla="*/ 84 w 104"/>
                <a:gd name="T61" fmla="*/ 68 h 78"/>
                <a:gd name="T62" fmla="*/ 81 w 104"/>
                <a:gd name="T63" fmla="*/ 70 h 78"/>
                <a:gd name="T64" fmla="*/ 78 w 104"/>
                <a:gd name="T65" fmla="*/ 72 h 78"/>
                <a:gd name="T66" fmla="*/ 75 w 104"/>
                <a:gd name="T67" fmla="*/ 73 h 78"/>
                <a:gd name="T68" fmla="*/ 71 w 104"/>
                <a:gd name="T69" fmla="*/ 74 h 78"/>
                <a:gd name="T70" fmla="*/ 68 w 104"/>
                <a:gd name="T71" fmla="*/ 75 h 78"/>
                <a:gd name="T72" fmla="*/ 65 w 104"/>
                <a:gd name="T73" fmla="*/ 76 h 78"/>
                <a:gd name="T74" fmla="*/ 62 w 104"/>
                <a:gd name="T75" fmla="*/ 76 h 78"/>
                <a:gd name="T76" fmla="*/ 59 w 104"/>
                <a:gd name="T77" fmla="*/ 77 h 78"/>
                <a:gd name="T78" fmla="*/ 55 w 104"/>
                <a:gd name="T79" fmla="*/ 77 h 78"/>
                <a:gd name="T80" fmla="*/ 52 w 104"/>
                <a:gd name="T81" fmla="*/ 77 h 78"/>
                <a:gd name="T82" fmla="*/ 49 w 104"/>
                <a:gd name="T83" fmla="*/ 77 h 78"/>
                <a:gd name="T84" fmla="*/ 46 w 104"/>
                <a:gd name="T85" fmla="*/ 77 h 78"/>
                <a:gd name="T86" fmla="*/ 43 w 104"/>
                <a:gd name="T87" fmla="*/ 76 h 78"/>
                <a:gd name="T88" fmla="*/ 40 w 104"/>
                <a:gd name="T89" fmla="*/ 76 h 78"/>
                <a:gd name="T90" fmla="*/ 37 w 104"/>
                <a:gd name="T91" fmla="*/ 75 h 78"/>
                <a:gd name="T92" fmla="*/ 33 w 104"/>
                <a:gd name="T93" fmla="*/ 75 h 78"/>
                <a:gd name="T94" fmla="*/ 30 w 104"/>
                <a:gd name="T95" fmla="*/ 73 h 78"/>
                <a:gd name="T96" fmla="*/ 27 w 104"/>
                <a:gd name="T97" fmla="*/ 72 h 78"/>
                <a:gd name="T98" fmla="*/ 24 w 104"/>
                <a:gd name="T99" fmla="*/ 71 h 78"/>
                <a:gd name="T100" fmla="*/ 21 w 104"/>
                <a:gd name="T101" fmla="*/ 69 h 78"/>
                <a:gd name="T102" fmla="*/ 18 w 104"/>
                <a:gd name="T103" fmla="*/ 67 h 78"/>
                <a:gd name="T104" fmla="*/ 15 w 104"/>
                <a:gd name="T105" fmla="*/ 65 h 78"/>
                <a:gd name="T106" fmla="*/ 11 w 104"/>
                <a:gd name="T107" fmla="*/ 63 h 78"/>
                <a:gd name="T108" fmla="*/ 8 w 104"/>
                <a:gd name="T109" fmla="*/ 59 h 78"/>
                <a:gd name="T110" fmla="*/ 6 w 104"/>
                <a:gd name="T111" fmla="*/ 56 h 78"/>
                <a:gd name="T112" fmla="*/ 4 w 104"/>
                <a:gd name="T113" fmla="*/ 53 h 78"/>
                <a:gd name="T114" fmla="*/ 2 w 104"/>
                <a:gd name="T115" fmla="*/ 50 h 78"/>
                <a:gd name="T116" fmla="*/ 1 w 104"/>
                <a:gd name="T117" fmla="*/ 47 h 78"/>
                <a:gd name="T118" fmla="*/ 0 w 104"/>
                <a:gd name="T119" fmla="*/ 42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 h="78">
                  <a:moveTo>
                    <a:pt x="0" y="38"/>
                  </a:moveTo>
                  <a:lnTo>
                    <a:pt x="0" y="35"/>
                  </a:lnTo>
                  <a:lnTo>
                    <a:pt x="1" y="33"/>
                  </a:lnTo>
                  <a:lnTo>
                    <a:pt x="1" y="31"/>
                  </a:lnTo>
                  <a:lnTo>
                    <a:pt x="2" y="28"/>
                  </a:lnTo>
                  <a:lnTo>
                    <a:pt x="3" y="26"/>
                  </a:lnTo>
                  <a:lnTo>
                    <a:pt x="5" y="23"/>
                  </a:lnTo>
                  <a:lnTo>
                    <a:pt x="7" y="20"/>
                  </a:lnTo>
                  <a:lnTo>
                    <a:pt x="9" y="16"/>
                  </a:lnTo>
                  <a:lnTo>
                    <a:pt x="13" y="13"/>
                  </a:lnTo>
                  <a:lnTo>
                    <a:pt x="16" y="11"/>
                  </a:lnTo>
                  <a:lnTo>
                    <a:pt x="19" y="9"/>
                  </a:lnTo>
                  <a:lnTo>
                    <a:pt x="22" y="7"/>
                  </a:lnTo>
                  <a:lnTo>
                    <a:pt x="25" y="5"/>
                  </a:lnTo>
                  <a:lnTo>
                    <a:pt x="28" y="4"/>
                  </a:lnTo>
                  <a:lnTo>
                    <a:pt x="31" y="3"/>
                  </a:lnTo>
                  <a:lnTo>
                    <a:pt x="35" y="2"/>
                  </a:lnTo>
                  <a:lnTo>
                    <a:pt x="38" y="1"/>
                  </a:lnTo>
                  <a:lnTo>
                    <a:pt x="41" y="1"/>
                  </a:lnTo>
                  <a:lnTo>
                    <a:pt x="44" y="0"/>
                  </a:lnTo>
                  <a:lnTo>
                    <a:pt x="48" y="0"/>
                  </a:lnTo>
                  <a:lnTo>
                    <a:pt x="51" y="0"/>
                  </a:lnTo>
                  <a:lnTo>
                    <a:pt x="53" y="0"/>
                  </a:lnTo>
                  <a:lnTo>
                    <a:pt x="57" y="0"/>
                  </a:lnTo>
                  <a:lnTo>
                    <a:pt x="60" y="0"/>
                  </a:lnTo>
                  <a:lnTo>
                    <a:pt x="63" y="1"/>
                  </a:lnTo>
                  <a:lnTo>
                    <a:pt x="66" y="2"/>
                  </a:lnTo>
                  <a:lnTo>
                    <a:pt x="70" y="2"/>
                  </a:lnTo>
                  <a:lnTo>
                    <a:pt x="73" y="4"/>
                  </a:lnTo>
                  <a:lnTo>
                    <a:pt x="76" y="5"/>
                  </a:lnTo>
                  <a:lnTo>
                    <a:pt x="79" y="6"/>
                  </a:lnTo>
                  <a:lnTo>
                    <a:pt x="82" y="8"/>
                  </a:lnTo>
                  <a:lnTo>
                    <a:pt x="85" y="10"/>
                  </a:lnTo>
                  <a:lnTo>
                    <a:pt x="88" y="12"/>
                  </a:lnTo>
                  <a:lnTo>
                    <a:pt x="92" y="15"/>
                  </a:lnTo>
                  <a:lnTo>
                    <a:pt x="95" y="18"/>
                  </a:lnTo>
                  <a:lnTo>
                    <a:pt x="97" y="21"/>
                  </a:lnTo>
                  <a:lnTo>
                    <a:pt x="98" y="23"/>
                  </a:lnTo>
                  <a:lnTo>
                    <a:pt x="99" y="24"/>
                  </a:lnTo>
                  <a:lnTo>
                    <a:pt x="100" y="26"/>
                  </a:lnTo>
                  <a:lnTo>
                    <a:pt x="101" y="28"/>
                  </a:lnTo>
                  <a:lnTo>
                    <a:pt x="102" y="31"/>
                  </a:lnTo>
                  <a:lnTo>
                    <a:pt x="103" y="33"/>
                  </a:lnTo>
                  <a:lnTo>
                    <a:pt x="103" y="35"/>
                  </a:lnTo>
                  <a:lnTo>
                    <a:pt x="103" y="38"/>
                  </a:lnTo>
                  <a:lnTo>
                    <a:pt x="103" y="43"/>
                  </a:lnTo>
                  <a:lnTo>
                    <a:pt x="102" y="44"/>
                  </a:lnTo>
                  <a:lnTo>
                    <a:pt x="102" y="46"/>
                  </a:lnTo>
                  <a:lnTo>
                    <a:pt x="101" y="49"/>
                  </a:lnTo>
                  <a:lnTo>
                    <a:pt x="100" y="51"/>
                  </a:lnTo>
                  <a:lnTo>
                    <a:pt x="99" y="53"/>
                  </a:lnTo>
                  <a:lnTo>
                    <a:pt x="98" y="54"/>
                  </a:lnTo>
                  <a:lnTo>
                    <a:pt x="97" y="56"/>
                  </a:lnTo>
                  <a:lnTo>
                    <a:pt x="96" y="57"/>
                  </a:lnTo>
                  <a:lnTo>
                    <a:pt x="95" y="59"/>
                  </a:lnTo>
                  <a:lnTo>
                    <a:pt x="94" y="61"/>
                  </a:lnTo>
                  <a:lnTo>
                    <a:pt x="92" y="62"/>
                  </a:lnTo>
                  <a:lnTo>
                    <a:pt x="90" y="64"/>
                  </a:lnTo>
                  <a:lnTo>
                    <a:pt x="89" y="65"/>
                  </a:lnTo>
                  <a:lnTo>
                    <a:pt x="87" y="66"/>
                  </a:lnTo>
                  <a:lnTo>
                    <a:pt x="86" y="67"/>
                  </a:lnTo>
                  <a:lnTo>
                    <a:pt x="84" y="68"/>
                  </a:lnTo>
                  <a:lnTo>
                    <a:pt x="83" y="69"/>
                  </a:lnTo>
                  <a:lnTo>
                    <a:pt x="81" y="70"/>
                  </a:lnTo>
                  <a:lnTo>
                    <a:pt x="79" y="71"/>
                  </a:lnTo>
                  <a:lnTo>
                    <a:pt x="78" y="72"/>
                  </a:lnTo>
                  <a:lnTo>
                    <a:pt x="76" y="72"/>
                  </a:lnTo>
                  <a:lnTo>
                    <a:pt x="75" y="73"/>
                  </a:lnTo>
                  <a:lnTo>
                    <a:pt x="73" y="73"/>
                  </a:lnTo>
                  <a:lnTo>
                    <a:pt x="71" y="74"/>
                  </a:lnTo>
                  <a:lnTo>
                    <a:pt x="70" y="74"/>
                  </a:lnTo>
                  <a:lnTo>
                    <a:pt x="68" y="75"/>
                  </a:lnTo>
                  <a:lnTo>
                    <a:pt x="67" y="75"/>
                  </a:lnTo>
                  <a:lnTo>
                    <a:pt x="65" y="76"/>
                  </a:lnTo>
                  <a:lnTo>
                    <a:pt x="64" y="76"/>
                  </a:lnTo>
                  <a:lnTo>
                    <a:pt x="62" y="76"/>
                  </a:lnTo>
                  <a:lnTo>
                    <a:pt x="61" y="76"/>
                  </a:lnTo>
                  <a:lnTo>
                    <a:pt x="59" y="77"/>
                  </a:lnTo>
                  <a:lnTo>
                    <a:pt x="57" y="77"/>
                  </a:lnTo>
                  <a:lnTo>
                    <a:pt x="55" y="77"/>
                  </a:lnTo>
                  <a:lnTo>
                    <a:pt x="54" y="77"/>
                  </a:lnTo>
                  <a:lnTo>
                    <a:pt x="52" y="77"/>
                  </a:lnTo>
                  <a:lnTo>
                    <a:pt x="51" y="77"/>
                  </a:lnTo>
                  <a:lnTo>
                    <a:pt x="49" y="77"/>
                  </a:lnTo>
                  <a:lnTo>
                    <a:pt x="48" y="77"/>
                  </a:lnTo>
                  <a:lnTo>
                    <a:pt x="46" y="77"/>
                  </a:lnTo>
                  <a:lnTo>
                    <a:pt x="44" y="77"/>
                  </a:lnTo>
                  <a:lnTo>
                    <a:pt x="43" y="76"/>
                  </a:lnTo>
                  <a:lnTo>
                    <a:pt x="41" y="76"/>
                  </a:lnTo>
                  <a:lnTo>
                    <a:pt x="40" y="76"/>
                  </a:lnTo>
                  <a:lnTo>
                    <a:pt x="39" y="75"/>
                  </a:lnTo>
                  <a:lnTo>
                    <a:pt x="37" y="75"/>
                  </a:lnTo>
                  <a:lnTo>
                    <a:pt x="35" y="75"/>
                  </a:lnTo>
                  <a:lnTo>
                    <a:pt x="33" y="75"/>
                  </a:lnTo>
                  <a:lnTo>
                    <a:pt x="32" y="74"/>
                  </a:lnTo>
                  <a:lnTo>
                    <a:pt x="30" y="73"/>
                  </a:lnTo>
                  <a:lnTo>
                    <a:pt x="29" y="73"/>
                  </a:lnTo>
                  <a:lnTo>
                    <a:pt x="27" y="72"/>
                  </a:lnTo>
                  <a:lnTo>
                    <a:pt x="26" y="72"/>
                  </a:lnTo>
                  <a:lnTo>
                    <a:pt x="24" y="71"/>
                  </a:lnTo>
                  <a:lnTo>
                    <a:pt x="22" y="70"/>
                  </a:lnTo>
                  <a:lnTo>
                    <a:pt x="21" y="69"/>
                  </a:lnTo>
                  <a:lnTo>
                    <a:pt x="19" y="68"/>
                  </a:lnTo>
                  <a:lnTo>
                    <a:pt x="18" y="67"/>
                  </a:lnTo>
                  <a:lnTo>
                    <a:pt x="16" y="66"/>
                  </a:lnTo>
                  <a:lnTo>
                    <a:pt x="15" y="65"/>
                  </a:lnTo>
                  <a:lnTo>
                    <a:pt x="13" y="64"/>
                  </a:lnTo>
                  <a:lnTo>
                    <a:pt x="11" y="63"/>
                  </a:lnTo>
                  <a:lnTo>
                    <a:pt x="9" y="61"/>
                  </a:lnTo>
                  <a:lnTo>
                    <a:pt x="8" y="59"/>
                  </a:lnTo>
                  <a:lnTo>
                    <a:pt x="7" y="58"/>
                  </a:lnTo>
                  <a:lnTo>
                    <a:pt x="6" y="56"/>
                  </a:lnTo>
                  <a:lnTo>
                    <a:pt x="5" y="55"/>
                  </a:lnTo>
                  <a:lnTo>
                    <a:pt x="4" y="53"/>
                  </a:lnTo>
                  <a:lnTo>
                    <a:pt x="3" y="51"/>
                  </a:lnTo>
                  <a:lnTo>
                    <a:pt x="2" y="50"/>
                  </a:lnTo>
                  <a:lnTo>
                    <a:pt x="2" y="48"/>
                  </a:lnTo>
                  <a:lnTo>
                    <a:pt x="1" y="47"/>
                  </a:lnTo>
                  <a:lnTo>
                    <a:pt x="1" y="44"/>
                  </a:lnTo>
                  <a:lnTo>
                    <a:pt x="0" y="42"/>
                  </a:lnTo>
                  <a:lnTo>
                    <a:pt x="0" y="38"/>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9" name="Freeform 96"/>
            <p:cNvSpPr>
              <a:spLocks/>
            </p:cNvSpPr>
            <p:nvPr/>
          </p:nvSpPr>
          <p:spPr bwMode="auto">
            <a:xfrm>
              <a:off x="4069" y="1211"/>
              <a:ext cx="128" cy="96"/>
            </a:xfrm>
            <a:custGeom>
              <a:avLst/>
              <a:gdLst>
                <a:gd name="T0" fmla="*/ 0 w 128"/>
                <a:gd name="T1" fmla="*/ 43 h 96"/>
                <a:gd name="T2" fmla="*/ 1 w 128"/>
                <a:gd name="T3" fmla="*/ 40 h 96"/>
                <a:gd name="T4" fmla="*/ 2 w 128"/>
                <a:gd name="T5" fmla="*/ 36 h 96"/>
                <a:gd name="T6" fmla="*/ 3 w 128"/>
                <a:gd name="T7" fmla="*/ 33 h 96"/>
                <a:gd name="T8" fmla="*/ 6 w 128"/>
                <a:gd name="T9" fmla="*/ 28 h 96"/>
                <a:gd name="T10" fmla="*/ 9 w 128"/>
                <a:gd name="T11" fmla="*/ 24 h 96"/>
                <a:gd name="T12" fmla="*/ 15 w 128"/>
                <a:gd name="T13" fmla="*/ 18 h 96"/>
                <a:gd name="T14" fmla="*/ 21 w 128"/>
                <a:gd name="T15" fmla="*/ 12 h 96"/>
                <a:gd name="T16" fmla="*/ 28 w 128"/>
                <a:gd name="T17" fmla="*/ 9 h 96"/>
                <a:gd name="T18" fmla="*/ 34 w 128"/>
                <a:gd name="T19" fmla="*/ 6 h 96"/>
                <a:gd name="T20" fmla="*/ 40 w 128"/>
                <a:gd name="T21" fmla="*/ 4 h 96"/>
                <a:gd name="T22" fmla="*/ 46 w 128"/>
                <a:gd name="T23" fmla="*/ 2 h 96"/>
                <a:gd name="T24" fmla="*/ 53 w 128"/>
                <a:gd name="T25" fmla="*/ 1 h 96"/>
                <a:gd name="T26" fmla="*/ 59 w 128"/>
                <a:gd name="T27" fmla="*/ 0 h 96"/>
                <a:gd name="T28" fmla="*/ 65 w 128"/>
                <a:gd name="T29" fmla="*/ 0 h 96"/>
                <a:gd name="T30" fmla="*/ 72 w 128"/>
                <a:gd name="T31" fmla="*/ 1 h 96"/>
                <a:gd name="T32" fmla="*/ 78 w 128"/>
                <a:gd name="T33" fmla="*/ 2 h 96"/>
                <a:gd name="T34" fmla="*/ 84 w 128"/>
                <a:gd name="T35" fmla="*/ 3 h 96"/>
                <a:gd name="T36" fmla="*/ 90 w 128"/>
                <a:gd name="T37" fmla="*/ 5 h 96"/>
                <a:gd name="T38" fmla="*/ 97 w 128"/>
                <a:gd name="T39" fmla="*/ 7 h 96"/>
                <a:gd name="T40" fmla="*/ 103 w 128"/>
                <a:gd name="T41" fmla="*/ 11 h 96"/>
                <a:gd name="T42" fmla="*/ 110 w 128"/>
                <a:gd name="T43" fmla="*/ 15 h 96"/>
                <a:gd name="T44" fmla="*/ 116 w 128"/>
                <a:gd name="T45" fmla="*/ 21 h 96"/>
                <a:gd name="T46" fmla="*/ 121 w 128"/>
                <a:gd name="T47" fmla="*/ 27 h 96"/>
                <a:gd name="T48" fmla="*/ 123 w 128"/>
                <a:gd name="T49" fmla="*/ 32 h 96"/>
                <a:gd name="T50" fmla="*/ 125 w 128"/>
                <a:gd name="T51" fmla="*/ 37 h 96"/>
                <a:gd name="T52" fmla="*/ 126 w 128"/>
                <a:gd name="T53" fmla="*/ 42 h 96"/>
                <a:gd name="T54" fmla="*/ 127 w 128"/>
                <a:gd name="T55" fmla="*/ 48 h 96"/>
                <a:gd name="T56" fmla="*/ 126 w 128"/>
                <a:gd name="T57" fmla="*/ 54 h 96"/>
                <a:gd name="T58" fmla="*/ 125 w 128"/>
                <a:gd name="T59" fmla="*/ 57 h 96"/>
                <a:gd name="T60" fmla="*/ 125 w 128"/>
                <a:gd name="T61" fmla="*/ 60 h 96"/>
                <a:gd name="T62" fmla="*/ 123 w 128"/>
                <a:gd name="T63" fmla="*/ 64 h 96"/>
                <a:gd name="T64" fmla="*/ 120 w 128"/>
                <a:gd name="T65" fmla="*/ 69 h 96"/>
                <a:gd name="T66" fmla="*/ 116 w 128"/>
                <a:gd name="T67" fmla="*/ 74 h 96"/>
                <a:gd name="T68" fmla="*/ 109 w 128"/>
                <a:gd name="T69" fmla="*/ 81 h 96"/>
                <a:gd name="T70" fmla="*/ 103 w 128"/>
                <a:gd name="T71" fmla="*/ 85 h 96"/>
                <a:gd name="T72" fmla="*/ 96 w 128"/>
                <a:gd name="T73" fmla="*/ 88 h 96"/>
                <a:gd name="T74" fmla="*/ 90 w 128"/>
                <a:gd name="T75" fmla="*/ 91 h 96"/>
                <a:gd name="T76" fmla="*/ 84 w 128"/>
                <a:gd name="T77" fmla="*/ 92 h 96"/>
                <a:gd name="T78" fmla="*/ 77 w 128"/>
                <a:gd name="T79" fmla="*/ 94 h 96"/>
                <a:gd name="T80" fmla="*/ 71 w 128"/>
                <a:gd name="T81" fmla="*/ 95 h 96"/>
                <a:gd name="T82" fmla="*/ 64 w 128"/>
                <a:gd name="T83" fmla="*/ 95 h 96"/>
                <a:gd name="T84" fmla="*/ 59 w 128"/>
                <a:gd name="T85" fmla="*/ 95 h 96"/>
                <a:gd name="T86" fmla="*/ 52 w 128"/>
                <a:gd name="T87" fmla="*/ 94 h 96"/>
                <a:gd name="T88" fmla="*/ 46 w 128"/>
                <a:gd name="T89" fmla="*/ 93 h 96"/>
                <a:gd name="T90" fmla="*/ 40 w 128"/>
                <a:gd name="T91" fmla="*/ 91 h 96"/>
                <a:gd name="T92" fmla="*/ 33 w 128"/>
                <a:gd name="T93" fmla="*/ 89 h 96"/>
                <a:gd name="T94" fmla="*/ 29 w 128"/>
                <a:gd name="T95" fmla="*/ 87 h 96"/>
                <a:gd name="T96" fmla="*/ 25 w 128"/>
                <a:gd name="T97" fmla="*/ 85 h 96"/>
                <a:gd name="T98" fmla="*/ 22 w 128"/>
                <a:gd name="T99" fmla="*/ 83 h 96"/>
                <a:gd name="T100" fmla="*/ 19 w 128"/>
                <a:gd name="T101" fmla="*/ 81 h 96"/>
                <a:gd name="T102" fmla="*/ 16 w 128"/>
                <a:gd name="T103" fmla="*/ 79 h 96"/>
                <a:gd name="T104" fmla="*/ 13 w 128"/>
                <a:gd name="T105" fmla="*/ 76 h 96"/>
                <a:gd name="T106" fmla="*/ 9 w 128"/>
                <a:gd name="T107" fmla="*/ 72 h 96"/>
                <a:gd name="T108" fmla="*/ 7 w 128"/>
                <a:gd name="T109" fmla="*/ 69 h 96"/>
                <a:gd name="T110" fmla="*/ 5 w 128"/>
                <a:gd name="T111" fmla="*/ 66 h 96"/>
                <a:gd name="T112" fmla="*/ 4 w 128"/>
                <a:gd name="T113" fmla="*/ 63 h 96"/>
                <a:gd name="T114" fmla="*/ 2 w 128"/>
                <a:gd name="T115" fmla="*/ 60 h 96"/>
                <a:gd name="T116" fmla="*/ 1 w 128"/>
                <a:gd name="T117" fmla="*/ 56 h 96"/>
                <a:gd name="T118" fmla="*/ 0 w 128"/>
                <a:gd name="T119" fmla="*/ 52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 h="96">
                  <a:moveTo>
                    <a:pt x="0" y="48"/>
                  </a:moveTo>
                  <a:lnTo>
                    <a:pt x="0" y="43"/>
                  </a:lnTo>
                  <a:lnTo>
                    <a:pt x="1" y="41"/>
                  </a:lnTo>
                  <a:lnTo>
                    <a:pt x="1" y="40"/>
                  </a:lnTo>
                  <a:lnTo>
                    <a:pt x="2" y="38"/>
                  </a:lnTo>
                  <a:lnTo>
                    <a:pt x="2" y="36"/>
                  </a:lnTo>
                  <a:lnTo>
                    <a:pt x="2" y="35"/>
                  </a:lnTo>
                  <a:lnTo>
                    <a:pt x="3" y="33"/>
                  </a:lnTo>
                  <a:lnTo>
                    <a:pt x="4" y="31"/>
                  </a:lnTo>
                  <a:lnTo>
                    <a:pt x="6" y="28"/>
                  </a:lnTo>
                  <a:lnTo>
                    <a:pt x="7" y="26"/>
                  </a:lnTo>
                  <a:lnTo>
                    <a:pt x="9" y="24"/>
                  </a:lnTo>
                  <a:lnTo>
                    <a:pt x="11" y="21"/>
                  </a:lnTo>
                  <a:lnTo>
                    <a:pt x="15" y="18"/>
                  </a:lnTo>
                  <a:lnTo>
                    <a:pt x="18" y="15"/>
                  </a:lnTo>
                  <a:lnTo>
                    <a:pt x="21" y="12"/>
                  </a:lnTo>
                  <a:lnTo>
                    <a:pt x="24" y="11"/>
                  </a:lnTo>
                  <a:lnTo>
                    <a:pt x="28" y="9"/>
                  </a:lnTo>
                  <a:lnTo>
                    <a:pt x="31" y="7"/>
                  </a:lnTo>
                  <a:lnTo>
                    <a:pt x="34" y="6"/>
                  </a:lnTo>
                  <a:lnTo>
                    <a:pt x="37" y="5"/>
                  </a:lnTo>
                  <a:lnTo>
                    <a:pt x="40" y="4"/>
                  </a:lnTo>
                  <a:lnTo>
                    <a:pt x="43" y="3"/>
                  </a:lnTo>
                  <a:lnTo>
                    <a:pt x="46" y="2"/>
                  </a:lnTo>
                  <a:lnTo>
                    <a:pt x="50" y="2"/>
                  </a:lnTo>
                  <a:lnTo>
                    <a:pt x="53" y="1"/>
                  </a:lnTo>
                  <a:lnTo>
                    <a:pt x="56" y="0"/>
                  </a:lnTo>
                  <a:lnTo>
                    <a:pt x="59" y="0"/>
                  </a:lnTo>
                  <a:lnTo>
                    <a:pt x="62" y="0"/>
                  </a:lnTo>
                  <a:lnTo>
                    <a:pt x="65" y="0"/>
                  </a:lnTo>
                  <a:lnTo>
                    <a:pt x="68" y="0"/>
                  </a:lnTo>
                  <a:lnTo>
                    <a:pt x="72" y="1"/>
                  </a:lnTo>
                  <a:lnTo>
                    <a:pt x="75" y="1"/>
                  </a:lnTo>
                  <a:lnTo>
                    <a:pt x="78" y="2"/>
                  </a:lnTo>
                  <a:lnTo>
                    <a:pt x="81" y="2"/>
                  </a:lnTo>
                  <a:lnTo>
                    <a:pt x="84" y="3"/>
                  </a:lnTo>
                  <a:lnTo>
                    <a:pt x="87" y="4"/>
                  </a:lnTo>
                  <a:lnTo>
                    <a:pt x="90" y="5"/>
                  </a:lnTo>
                  <a:lnTo>
                    <a:pt x="94" y="6"/>
                  </a:lnTo>
                  <a:lnTo>
                    <a:pt x="97" y="7"/>
                  </a:lnTo>
                  <a:lnTo>
                    <a:pt x="100" y="9"/>
                  </a:lnTo>
                  <a:lnTo>
                    <a:pt x="103" y="11"/>
                  </a:lnTo>
                  <a:lnTo>
                    <a:pt x="107" y="13"/>
                  </a:lnTo>
                  <a:lnTo>
                    <a:pt x="110" y="15"/>
                  </a:lnTo>
                  <a:lnTo>
                    <a:pt x="113" y="18"/>
                  </a:lnTo>
                  <a:lnTo>
                    <a:pt x="116" y="21"/>
                  </a:lnTo>
                  <a:lnTo>
                    <a:pt x="119" y="24"/>
                  </a:lnTo>
                  <a:lnTo>
                    <a:pt x="121" y="27"/>
                  </a:lnTo>
                  <a:lnTo>
                    <a:pt x="122" y="29"/>
                  </a:lnTo>
                  <a:lnTo>
                    <a:pt x="123" y="32"/>
                  </a:lnTo>
                  <a:lnTo>
                    <a:pt x="124" y="34"/>
                  </a:lnTo>
                  <a:lnTo>
                    <a:pt x="125" y="37"/>
                  </a:lnTo>
                  <a:lnTo>
                    <a:pt x="126" y="39"/>
                  </a:lnTo>
                  <a:lnTo>
                    <a:pt x="126" y="42"/>
                  </a:lnTo>
                  <a:lnTo>
                    <a:pt x="127" y="43"/>
                  </a:lnTo>
                  <a:lnTo>
                    <a:pt x="127" y="48"/>
                  </a:lnTo>
                  <a:lnTo>
                    <a:pt x="127" y="52"/>
                  </a:lnTo>
                  <a:lnTo>
                    <a:pt x="126" y="54"/>
                  </a:lnTo>
                  <a:lnTo>
                    <a:pt x="126" y="55"/>
                  </a:lnTo>
                  <a:lnTo>
                    <a:pt x="125" y="57"/>
                  </a:lnTo>
                  <a:lnTo>
                    <a:pt x="125" y="59"/>
                  </a:lnTo>
                  <a:lnTo>
                    <a:pt x="125" y="60"/>
                  </a:lnTo>
                  <a:lnTo>
                    <a:pt x="124" y="62"/>
                  </a:lnTo>
                  <a:lnTo>
                    <a:pt x="123" y="64"/>
                  </a:lnTo>
                  <a:lnTo>
                    <a:pt x="121" y="67"/>
                  </a:lnTo>
                  <a:lnTo>
                    <a:pt x="120" y="69"/>
                  </a:lnTo>
                  <a:lnTo>
                    <a:pt x="118" y="72"/>
                  </a:lnTo>
                  <a:lnTo>
                    <a:pt x="116" y="74"/>
                  </a:lnTo>
                  <a:lnTo>
                    <a:pt x="112" y="77"/>
                  </a:lnTo>
                  <a:lnTo>
                    <a:pt x="109" y="81"/>
                  </a:lnTo>
                  <a:lnTo>
                    <a:pt x="106" y="83"/>
                  </a:lnTo>
                  <a:lnTo>
                    <a:pt x="103" y="85"/>
                  </a:lnTo>
                  <a:lnTo>
                    <a:pt x="100" y="86"/>
                  </a:lnTo>
                  <a:lnTo>
                    <a:pt x="96" y="88"/>
                  </a:lnTo>
                  <a:lnTo>
                    <a:pt x="93" y="90"/>
                  </a:lnTo>
                  <a:lnTo>
                    <a:pt x="90" y="91"/>
                  </a:lnTo>
                  <a:lnTo>
                    <a:pt x="87" y="91"/>
                  </a:lnTo>
                  <a:lnTo>
                    <a:pt x="84" y="92"/>
                  </a:lnTo>
                  <a:lnTo>
                    <a:pt x="81" y="93"/>
                  </a:lnTo>
                  <a:lnTo>
                    <a:pt x="77" y="94"/>
                  </a:lnTo>
                  <a:lnTo>
                    <a:pt x="74" y="94"/>
                  </a:lnTo>
                  <a:lnTo>
                    <a:pt x="71" y="95"/>
                  </a:lnTo>
                  <a:lnTo>
                    <a:pt x="68" y="95"/>
                  </a:lnTo>
                  <a:lnTo>
                    <a:pt x="64" y="95"/>
                  </a:lnTo>
                  <a:lnTo>
                    <a:pt x="62" y="95"/>
                  </a:lnTo>
                  <a:lnTo>
                    <a:pt x="59" y="95"/>
                  </a:lnTo>
                  <a:lnTo>
                    <a:pt x="55" y="95"/>
                  </a:lnTo>
                  <a:lnTo>
                    <a:pt x="52" y="94"/>
                  </a:lnTo>
                  <a:lnTo>
                    <a:pt x="49" y="94"/>
                  </a:lnTo>
                  <a:lnTo>
                    <a:pt x="46" y="93"/>
                  </a:lnTo>
                  <a:lnTo>
                    <a:pt x="43" y="92"/>
                  </a:lnTo>
                  <a:lnTo>
                    <a:pt x="40" y="91"/>
                  </a:lnTo>
                  <a:lnTo>
                    <a:pt x="36" y="90"/>
                  </a:lnTo>
                  <a:lnTo>
                    <a:pt x="33" y="89"/>
                  </a:lnTo>
                  <a:lnTo>
                    <a:pt x="30" y="88"/>
                  </a:lnTo>
                  <a:lnTo>
                    <a:pt x="29" y="87"/>
                  </a:lnTo>
                  <a:lnTo>
                    <a:pt x="27" y="86"/>
                  </a:lnTo>
                  <a:lnTo>
                    <a:pt x="25" y="85"/>
                  </a:lnTo>
                  <a:lnTo>
                    <a:pt x="24" y="84"/>
                  </a:lnTo>
                  <a:lnTo>
                    <a:pt x="22" y="83"/>
                  </a:lnTo>
                  <a:lnTo>
                    <a:pt x="20" y="82"/>
                  </a:lnTo>
                  <a:lnTo>
                    <a:pt x="19" y="81"/>
                  </a:lnTo>
                  <a:lnTo>
                    <a:pt x="17" y="80"/>
                  </a:lnTo>
                  <a:lnTo>
                    <a:pt x="16" y="79"/>
                  </a:lnTo>
                  <a:lnTo>
                    <a:pt x="14" y="77"/>
                  </a:lnTo>
                  <a:lnTo>
                    <a:pt x="13" y="76"/>
                  </a:lnTo>
                  <a:lnTo>
                    <a:pt x="11" y="74"/>
                  </a:lnTo>
                  <a:lnTo>
                    <a:pt x="9" y="72"/>
                  </a:lnTo>
                  <a:lnTo>
                    <a:pt x="8" y="71"/>
                  </a:lnTo>
                  <a:lnTo>
                    <a:pt x="7" y="69"/>
                  </a:lnTo>
                  <a:lnTo>
                    <a:pt x="6" y="68"/>
                  </a:lnTo>
                  <a:lnTo>
                    <a:pt x="5" y="66"/>
                  </a:lnTo>
                  <a:lnTo>
                    <a:pt x="4" y="65"/>
                  </a:lnTo>
                  <a:lnTo>
                    <a:pt x="4" y="63"/>
                  </a:lnTo>
                  <a:lnTo>
                    <a:pt x="3" y="61"/>
                  </a:lnTo>
                  <a:lnTo>
                    <a:pt x="2" y="60"/>
                  </a:lnTo>
                  <a:lnTo>
                    <a:pt x="2" y="58"/>
                  </a:lnTo>
                  <a:lnTo>
                    <a:pt x="1" y="56"/>
                  </a:lnTo>
                  <a:lnTo>
                    <a:pt x="0" y="54"/>
                  </a:lnTo>
                  <a:lnTo>
                    <a:pt x="0" y="52"/>
                  </a:lnTo>
                  <a:lnTo>
                    <a:pt x="0" y="48"/>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0" name="Freeform 97"/>
            <p:cNvSpPr>
              <a:spLocks/>
            </p:cNvSpPr>
            <p:nvPr/>
          </p:nvSpPr>
          <p:spPr bwMode="auto">
            <a:xfrm>
              <a:off x="4938" y="1482"/>
              <a:ext cx="75" cy="149"/>
            </a:xfrm>
            <a:custGeom>
              <a:avLst/>
              <a:gdLst>
                <a:gd name="T0" fmla="*/ 0 w 75"/>
                <a:gd name="T1" fmla="*/ 148 h 149"/>
                <a:gd name="T2" fmla="*/ 13 w 75"/>
                <a:gd name="T3" fmla="*/ 34 h 149"/>
                <a:gd name="T4" fmla="*/ 13 w 75"/>
                <a:gd name="T5" fmla="*/ 34 h 149"/>
                <a:gd name="T6" fmla="*/ 12 w 75"/>
                <a:gd name="T7" fmla="*/ 32 h 149"/>
                <a:gd name="T8" fmla="*/ 12 w 75"/>
                <a:gd name="T9" fmla="*/ 31 h 149"/>
                <a:gd name="T10" fmla="*/ 12 w 75"/>
                <a:gd name="T11" fmla="*/ 30 h 149"/>
                <a:gd name="T12" fmla="*/ 12 w 75"/>
                <a:gd name="T13" fmla="*/ 28 h 149"/>
                <a:gd name="T14" fmla="*/ 12 w 75"/>
                <a:gd name="T15" fmla="*/ 26 h 149"/>
                <a:gd name="T16" fmla="*/ 12 w 75"/>
                <a:gd name="T17" fmla="*/ 25 h 149"/>
                <a:gd name="T18" fmla="*/ 12 w 75"/>
                <a:gd name="T19" fmla="*/ 24 h 149"/>
                <a:gd name="T20" fmla="*/ 12 w 75"/>
                <a:gd name="T21" fmla="*/ 22 h 149"/>
                <a:gd name="T22" fmla="*/ 13 w 75"/>
                <a:gd name="T23" fmla="*/ 21 h 149"/>
                <a:gd name="T24" fmla="*/ 13 w 75"/>
                <a:gd name="T25" fmla="*/ 19 h 149"/>
                <a:gd name="T26" fmla="*/ 14 w 75"/>
                <a:gd name="T27" fmla="*/ 17 h 149"/>
                <a:gd name="T28" fmla="*/ 14 w 75"/>
                <a:gd name="T29" fmla="*/ 16 h 149"/>
                <a:gd name="T30" fmla="*/ 15 w 75"/>
                <a:gd name="T31" fmla="*/ 14 h 149"/>
                <a:gd name="T32" fmla="*/ 16 w 75"/>
                <a:gd name="T33" fmla="*/ 12 h 149"/>
                <a:gd name="T34" fmla="*/ 18 w 75"/>
                <a:gd name="T35" fmla="*/ 11 h 149"/>
                <a:gd name="T36" fmla="*/ 19 w 75"/>
                <a:gd name="T37" fmla="*/ 9 h 149"/>
                <a:gd name="T38" fmla="*/ 21 w 75"/>
                <a:gd name="T39" fmla="*/ 7 h 149"/>
                <a:gd name="T40" fmla="*/ 22 w 75"/>
                <a:gd name="T41" fmla="*/ 6 h 149"/>
                <a:gd name="T42" fmla="*/ 23 w 75"/>
                <a:gd name="T43" fmla="*/ 5 h 149"/>
                <a:gd name="T44" fmla="*/ 25 w 75"/>
                <a:gd name="T45" fmla="*/ 4 h 149"/>
                <a:gd name="T46" fmla="*/ 27 w 75"/>
                <a:gd name="T47" fmla="*/ 3 h 149"/>
                <a:gd name="T48" fmla="*/ 29 w 75"/>
                <a:gd name="T49" fmla="*/ 2 h 149"/>
                <a:gd name="T50" fmla="*/ 30 w 75"/>
                <a:gd name="T51" fmla="*/ 2 h 149"/>
                <a:gd name="T52" fmla="*/ 32 w 75"/>
                <a:gd name="T53" fmla="*/ 1 h 149"/>
                <a:gd name="T54" fmla="*/ 34 w 75"/>
                <a:gd name="T55" fmla="*/ 0 h 149"/>
                <a:gd name="T56" fmla="*/ 35 w 75"/>
                <a:gd name="T57" fmla="*/ 0 h 149"/>
                <a:gd name="T58" fmla="*/ 37 w 75"/>
                <a:gd name="T59" fmla="*/ 0 h 149"/>
                <a:gd name="T60" fmla="*/ 38 w 75"/>
                <a:gd name="T61" fmla="*/ 0 h 149"/>
                <a:gd name="T62" fmla="*/ 40 w 75"/>
                <a:gd name="T63" fmla="*/ 0 h 149"/>
                <a:gd name="T64" fmla="*/ 41 w 75"/>
                <a:gd name="T65" fmla="*/ 0 h 149"/>
                <a:gd name="T66" fmla="*/ 42 w 75"/>
                <a:gd name="T67" fmla="*/ 0 h 149"/>
                <a:gd name="T68" fmla="*/ 44 w 75"/>
                <a:gd name="T69" fmla="*/ 0 h 149"/>
                <a:gd name="T70" fmla="*/ 45 w 75"/>
                <a:gd name="T71" fmla="*/ 0 h 149"/>
                <a:gd name="T72" fmla="*/ 47 w 75"/>
                <a:gd name="T73" fmla="*/ 1 h 149"/>
                <a:gd name="T74" fmla="*/ 49 w 75"/>
                <a:gd name="T75" fmla="*/ 2 h 149"/>
                <a:gd name="T76" fmla="*/ 51 w 75"/>
                <a:gd name="T77" fmla="*/ 2 h 149"/>
                <a:gd name="T78" fmla="*/ 52 w 75"/>
                <a:gd name="T79" fmla="*/ 3 h 149"/>
                <a:gd name="T80" fmla="*/ 54 w 75"/>
                <a:gd name="T81" fmla="*/ 4 h 149"/>
                <a:gd name="T82" fmla="*/ 56 w 75"/>
                <a:gd name="T83" fmla="*/ 5 h 149"/>
                <a:gd name="T84" fmla="*/ 57 w 75"/>
                <a:gd name="T85" fmla="*/ 6 h 149"/>
                <a:gd name="T86" fmla="*/ 58 w 75"/>
                <a:gd name="T87" fmla="*/ 7 h 149"/>
                <a:gd name="T88" fmla="*/ 60 w 75"/>
                <a:gd name="T89" fmla="*/ 9 h 149"/>
                <a:gd name="T90" fmla="*/ 61 w 75"/>
                <a:gd name="T91" fmla="*/ 10 h 149"/>
                <a:gd name="T92" fmla="*/ 62 w 75"/>
                <a:gd name="T93" fmla="*/ 12 h 149"/>
                <a:gd name="T94" fmla="*/ 63 w 75"/>
                <a:gd name="T95" fmla="*/ 13 h 149"/>
                <a:gd name="T96" fmla="*/ 64 w 75"/>
                <a:gd name="T97" fmla="*/ 15 h 149"/>
                <a:gd name="T98" fmla="*/ 65 w 75"/>
                <a:gd name="T99" fmla="*/ 17 h 149"/>
                <a:gd name="T100" fmla="*/ 66 w 75"/>
                <a:gd name="T101" fmla="*/ 19 h 149"/>
                <a:gd name="T102" fmla="*/ 66 w 75"/>
                <a:gd name="T103" fmla="*/ 20 h 149"/>
                <a:gd name="T104" fmla="*/ 67 w 75"/>
                <a:gd name="T105" fmla="*/ 22 h 149"/>
                <a:gd name="T106" fmla="*/ 67 w 75"/>
                <a:gd name="T107" fmla="*/ 24 h 149"/>
                <a:gd name="T108" fmla="*/ 67 w 75"/>
                <a:gd name="T109" fmla="*/ 25 h 149"/>
                <a:gd name="T110" fmla="*/ 67 w 75"/>
                <a:gd name="T111" fmla="*/ 26 h 149"/>
                <a:gd name="T112" fmla="*/ 67 w 75"/>
                <a:gd name="T113" fmla="*/ 28 h 149"/>
                <a:gd name="T114" fmla="*/ 67 w 75"/>
                <a:gd name="T115" fmla="*/ 30 h 149"/>
                <a:gd name="T116" fmla="*/ 67 w 75"/>
                <a:gd name="T117" fmla="*/ 31 h 149"/>
                <a:gd name="T118" fmla="*/ 67 w 75"/>
                <a:gd name="T119" fmla="*/ 32 h 149"/>
                <a:gd name="T120" fmla="*/ 67 w 75"/>
                <a:gd name="T121" fmla="*/ 34 h 149"/>
                <a:gd name="T122" fmla="*/ 74 w 75"/>
                <a:gd name="T123" fmla="*/ 148 h 149"/>
                <a:gd name="T124" fmla="*/ 0 w 75"/>
                <a:gd name="T125" fmla="*/ 148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149">
                  <a:moveTo>
                    <a:pt x="0" y="148"/>
                  </a:moveTo>
                  <a:lnTo>
                    <a:pt x="13" y="34"/>
                  </a:lnTo>
                  <a:lnTo>
                    <a:pt x="12" y="32"/>
                  </a:lnTo>
                  <a:lnTo>
                    <a:pt x="12" y="31"/>
                  </a:lnTo>
                  <a:lnTo>
                    <a:pt x="12" y="30"/>
                  </a:lnTo>
                  <a:lnTo>
                    <a:pt x="12" y="28"/>
                  </a:lnTo>
                  <a:lnTo>
                    <a:pt x="12" y="26"/>
                  </a:lnTo>
                  <a:lnTo>
                    <a:pt x="12" y="25"/>
                  </a:lnTo>
                  <a:lnTo>
                    <a:pt x="12" y="24"/>
                  </a:lnTo>
                  <a:lnTo>
                    <a:pt x="12" y="22"/>
                  </a:lnTo>
                  <a:lnTo>
                    <a:pt x="13" y="21"/>
                  </a:lnTo>
                  <a:lnTo>
                    <a:pt x="13" y="19"/>
                  </a:lnTo>
                  <a:lnTo>
                    <a:pt x="14" y="17"/>
                  </a:lnTo>
                  <a:lnTo>
                    <a:pt x="14" y="16"/>
                  </a:lnTo>
                  <a:lnTo>
                    <a:pt x="15" y="14"/>
                  </a:lnTo>
                  <a:lnTo>
                    <a:pt x="16" y="12"/>
                  </a:lnTo>
                  <a:lnTo>
                    <a:pt x="18" y="11"/>
                  </a:lnTo>
                  <a:lnTo>
                    <a:pt x="19" y="9"/>
                  </a:lnTo>
                  <a:lnTo>
                    <a:pt x="21" y="7"/>
                  </a:lnTo>
                  <a:lnTo>
                    <a:pt x="22" y="6"/>
                  </a:lnTo>
                  <a:lnTo>
                    <a:pt x="23" y="5"/>
                  </a:lnTo>
                  <a:lnTo>
                    <a:pt x="25" y="4"/>
                  </a:lnTo>
                  <a:lnTo>
                    <a:pt x="27" y="3"/>
                  </a:lnTo>
                  <a:lnTo>
                    <a:pt x="29" y="2"/>
                  </a:lnTo>
                  <a:lnTo>
                    <a:pt x="30" y="2"/>
                  </a:lnTo>
                  <a:lnTo>
                    <a:pt x="32" y="1"/>
                  </a:lnTo>
                  <a:lnTo>
                    <a:pt x="34" y="0"/>
                  </a:lnTo>
                  <a:lnTo>
                    <a:pt x="35" y="0"/>
                  </a:lnTo>
                  <a:lnTo>
                    <a:pt x="37" y="0"/>
                  </a:lnTo>
                  <a:lnTo>
                    <a:pt x="38" y="0"/>
                  </a:lnTo>
                  <a:lnTo>
                    <a:pt x="40" y="0"/>
                  </a:lnTo>
                  <a:lnTo>
                    <a:pt x="41" y="0"/>
                  </a:lnTo>
                  <a:lnTo>
                    <a:pt x="42" y="0"/>
                  </a:lnTo>
                  <a:lnTo>
                    <a:pt x="44" y="0"/>
                  </a:lnTo>
                  <a:lnTo>
                    <a:pt x="45" y="0"/>
                  </a:lnTo>
                  <a:lnTo>
                    <a:pt x="47" y="1"/>
                  </a:lnTo>
                  <a:lnTo>
                    <a:pt x="49" y="2"/>
                  </a:lnTo>
                  <a:lnTo>
                    <a:pt x="51" y="2"/>
                  </a:lnTo>
                  <a:lnTo>
                    <a:pt x="52" y="3"/>
                  </a:lnTo>
                  <a:lnTo>
                    <a:pt x="54" y="4"/>
                  </a:lnTo>
                  <a:lnTo>
                    <a:pt x="56" y="5"/>
                  </a:lnTo>
                  <a:lnTo>
                    <a:pt x="57" y="6"/>
                  </a:lnTo>
                  <a:lnTo>
                    <a:pt x="58" y="7"/>
                  </a:lnTo>
                  <a:lnTo>
                    <a:pt x="60" y="9"/>
                  </a:lnTo>
                  <a:lnTo>
                    <a:pt x="61" y="10"/>
                  </a:lnTo>
                  <a:lnTo>
                    <a:pt x="62" y="12"/>
                  </a:lnTo>
                  <a:lnTo>
                    <a:pt x="63" y="13"/>
                  </a:lnTo>
                  <a:lnTo>
                    <a:pt x="64" y="15"/>
                  </a:lnTo>
                  <a:lnTo>
                    <a:pt x="65" y="17"/>
                  </a:lnTo>
                  <a:lnTo>
                    <a:pt x="66" y="19"/>
                  </a:lnTo>
                  <a:lnTo>
                    <a:pt x="66" y="20"/>
                  </a:lnTo>
                  <a:lnTo>
                    <a:pt x="67" y="22"/>
                  </a:lnTo>
                  <a:lnTo>
                    <a:pt x="67" y="24"/>
                  </a:lnTo>
                  <a:lnTo>
                    <a:pt x="67" y="25"/>
                  </a:lnTo>
                  <a:lnTo>
                    <a:pt x="67" y="26"/>
                  </a:lnTo>
                  <a:lnTo>
                    <a:pt x="67" y="28"/>
                  </a:lnTo>
                  <a:lnTo>
                    <a:pt x="67" y="30"/>
                  </a:lnTo>
                  <a:lnTo>
                    <a:pt x="67" y="31"/>
                  </a:lnTo>
                  <a:lnTo>
                    <a:pt x="67" y="32"/>
                  </a:lnTo>
                  <a:lnTo>
                    <a:pt x="67" y="34"/>
                  </a:lnTo>
                  <a:lnTo>
                    <a:pt x="74" y="148"/>
                  </a:lnTo>
                  <a:lnTo>
                    <a:pt x="0" y="14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1" name="Freeform 98"/>
            <p:cNvSpPr>
              <a:spLocks/>
            </p:cNvSpPr>
            <p:nvPr/>
          </p:nvSpPr>
          <p:spPr bwMode="auto">
            <a:xfrm>
              <a:off x="5031" y="1484"/>
              <a:ext cx="68" cy="149"/>
            </a:xfrm>
            <a:custGeom>
              <a:avLst/>
              <a:gdLst>
                <a:gd name="T0" fmla="*/ 0 w 68"/>
                <a:gd name="T1" fmla="*/ 148 h 149"/>
                <a:gd name="T2" fmla="*/ 7 w 68"/>
                <a:gd name="T3" fmla="*/ 34 h 149"/>
                <a:gd name="T4" fmla="*/ 7 w 68"/>
                <a:gd name="T5" fmla="*/ 34 h 149"/>
                <a:gd name="T6" fmla="*/ 6 w 68"/>
                <a:gd name="T7" fmla="*/ 33 h 149"/>
                <a:gd name="T8" fmla="*/ 6 w 68"/>
                <a:gd name="T9" fmla="*/ 31 h 149"/>
                <a:gd name="T10" fmla="*/ 6 w 68"/>
                <a:gd name="T11" fmla="*/ 30 h 149"/>
                <a:gd name="T12" fmla="*/ 6 w 68"/>
                <a:gd name="T13" fmla="*/ 28 h 149"/>
                <a:gd name="T14" fmla="*/ 6 w 68"/>
                <a:gd name="T15" fmla="*/ 26 h 149"/>
                <a:gd name="T16" fmla="*/ 6 w 68"/>
                <a:gd name="T17" fmla="*/ 25 h 149"/>
                <a:gd name="T18" fmla="*/ 6 w 68"/>
                <a:gd name="T19" fmla="*/ 24 h 149"/>
                <a:gd name="T20" fmla="*/ 6 w 68"/>
                <a:gd name="T21" fmla="*/ 22 h 149"/>
                <a:gd name="T22" fmla="*/ 7 w 68"/>
                <a:gd name="T23" fmla="*/ 21 h 149"/>
                <a:gd name="T24" fmla="*/ 7 w 68"/>
                <a:gd name="T25" fmla="*/ 19 h 149"/>
                <a:gd name="T26" fmla="*/ 8 w 68"/>
                <a:gd name="T27" fmla="*/ 17 h 149"/>
                <a:gd name="T28" fmla="*/ 9 w 68"/>
                <a:gd name="T29" fmla="*/ 16 h 149"/>
                <a:gd name="T30" fmla="*/ 10 w 68"/>
                <a:gd name="T31" fmla="*/ 14 h 149"/>
                <a:gd name="T32" fmla="*/ 11 w 68"/>
                <a:gd name="T33" fmla="*/ 12 h 149"/>
                <a:gd name="T34" fmla="*/ 12 w 68"/>
                <a:gd name="T35" fmla="*/ 11 h 149"/>
                <a:gd name="T36" fmla="*/ 13 w 68"/>
                <a:gd name="T37" fmla="*/ 9 h 149"/>
                <a:gd name="T38" fmla="*/ 15 w 68"/>
                <a:gd name="T39" fmla="*/ 7 h 149"/>
                <a:gd name="T40" fmla="*/ 16 w 68"/>
                <a:gd name="T41" fmla="*/ 6 h 149"/>
                <a:gd name="T42" fmla="*/ 18 w 68"/>
                <a:gd name="T43" fmla="*/ 5 h 149"/>
                <a:gd name="T44" fmla="*/ 19 w 68"/>
                <a:gd name="T45" fmla="*/ 4 h 149"/>
                <a:gd name="T46" fmla="*/ 21 w 68"/>
                <a:gd name="T47" fmla="*/ 3 h 149"/>
                <a:gd name="T48" fmla="*/ 23 w 68"/>
                <a:gd name="T49" fmla="*/ 2 h 149"/>
                <a:gd name="T50" fmla="*/ 25 w 68"/>
                <a:gd name="T51" fmla="*/ 2 h 149"/>
                <a:gd name="T52" fmla="*/ 26 w 68"/>
                <a:gd name="T53" fmla="*/ 1 h 149"/>
                <a:gd name="T54" fmla="*/ 28 w 68"/>
                <a:gd name="T55" fmla="*/ 0 h 149"/>
                <a:gd name="T56" fmla="*/ 30 w 68"/>
                <a:gd name="T57" fmla="*/ 0 h 149"/>
                <a:gd name="T58" fmla="*/ 31 w 68"/>
                <a:gd name="T59" fmla="*/ 0 h 149"/>
                <a:gd name="T60" fmla="*/ 32 w 68"/>
                <a:gd name="T61" fmla="*/ 0 h 149"/>
                <a:gd name="T62" fmla="*/ 34 w 68"/>
                <a:gd name="T63" fmla="*/ 0 h 149"/>
                <a:gd name="T64" fmla="*/ 35 w 68"/>
                <a:gd name="T65" fmla="*/ 0 h 149"/>
                <a:gd name="T66" fmla="*/ 37 w 68"/>
                <a:gd name="T67" fmla="*/ 0 h 149"/>
                <a:gd name="T68" fmla="*/ 38 w 68"/>
                <a:gd name="T69" fmla="*/ 0 h 149"/>
                <a:gd name="T70" fmla="*/ 40 w 68"/>
                <a:gd name="T71" fmla="*/ 1 h 149"/>
                <a:gd name="T72" fmla="*/ 41 w 68"/>
                <a:gd name="T73" fmla="*/ 1 h 149"/>
                <a:gd name="T74" fmla="*/ 43 w 68"/>
                <a:gd name="T75" fmla="*/ 2 h 149"/>
                <a:gd name="T76" fmla="*/ 45 w 68"/>
                <a:gd name="T77" fmla="*/ 2 h 149"/>
                <a:gd name="T78" fmla="*/ 47 w 68"/>
                <a:gd name="T79" fmla="*/ 4 h 149"/>
                <a:gd name="T80" fmla="*/ 48 w 68"/>
                <a:gd name="T81" fmla="*/ 4 h 149"/>
                <a:gd name="T82" fmla="*/ 50 w 68"/>
                <a:gd name="T83" fmla="*/ 5 h 149"/>
                <a:gd name="T84" fmla="*/ 51 w 68"/>
                <a:gd name="T85" fmla="*/ 7 h 149"/>
                <a:gd name="T86" fmla="*/ 53 w 68"/>
                <a:gd name="T87" fmla="*/ 8 h 149"/>
                <a:gd name="T88" fmla="*/ 55 w 68"/>
                <a:gd name="T89" fmla="*/ 10 h 149"/>
                <a:gd name="T90" fmla="*/ 56 w 68"/>
                <a:gd name="T91" fmla="*/ 11 h 149"/>
                <a:gd name="T92" fmla="*/ 57 w 68"/>
                <a:gd name="T93" fmla="*/ 13 h 149"/>
                <a:gd name="T94" fmla="*/ 58 w 68"/>
                <a:gd name="T95" fmla="*/ 14 h 149"/>
                <a:gd name="T96" fmla="*/ 59 w 68"/>
                <a:gd name="T97" fmla="*/ 16 h 149"/>
                <a:gd name="T98" fmla="*/ 59 w 68"/>
                <a:gd name="T99" fmla="*/ 18 h 149"/>
                <a:gd name="T100" fmla="*/ 60 w 68"/>
                <a:gd name="T101" fmla="*/ 19 h 149"/>
                <a:gd name="T102" fmla="*/ 60 w 68"/>
                <a:gd name="T103" fmla="*/ 21 h 149"/>
                <a:gd name="T104" fmla="*/ 61 w 68"/>
                <a:gd name="T105" fmla="*/ 23 h 149"/>
                <a:gd name="T106" fmla="*/ 61 w 68"/>
                <a:gd name="T107" fmla="*/ 24 h 149"/>
                <a:gd name="T108" fmla="*/ 61 w 68"/>
                <a:gd name="T109" fmla="*/ 26 h 149"/>
                <a:gd name="T110" fmla="*/ 61 w 68"/>
                <a:gd name="T111" fmla="*/ 27 h 149"/>
                <a:gd name="T112" fmla="*/ 61 w 68"/>
                <a:gd name="T113" fmla="*/ 28 h 149"/>
                <a:gd name="T114" fmla="*/ 61 w 68"/>
                <a:gd name="T115" fmla="*/ 30 h 149"/>
                <a:gd name="T116" fmla="*/ 61 w 68"/>
                <a:gd name="T117" fmla="*/ 32 h 149"/>
                <a:gd name="T118" fmla="*/ 60 w 68"/>
                <a:gd name="T119" fmla="*/ 33 h 149"/>
                <a:gd name="T120" fmla="*/ 60 w 68"/>
                <a:gd name="T121" fmla="*/ 35 h 149"/>
                <a:gd name="T122" fmla="*/ 67 w 68"/>
                <a:gd name="T123" fmla="*/ 148 h 149"/>
                <a:gd name="T124" fmla="*/ 0 w 68"/>
                <a:gd name="T125" fmla="*/ 148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149">
                  <a:moveTo>
                    <a:pt x="0" y="148"/>
                  </a:moveTo>
                  <a:lnTo>
                    <a:pt x="7" y="34"/>
                  </a:lnTo>
                  <a:lnTo>
                    <a:pt x="6" y="33"/>
                  </a:lnTo>
                  <a:lnTo>
                    <a:pt x="6" y="31"/>
                  </a:lnTo>
                  <a:lnTo>
                    <a:pt x="6" y="30"/>
                  </a:lnTo>
                  <a:lnTo>
                    <a:pt x="6" y="28"/>
                  </a:lnTo>
                  <a:lnTo>
                    <a:pt x="6" y="26"/>
                  </a:lnTo>
                  <a:lnTo>
                    <a:pt x="6" y="25"/>
                  </a:lnTo>
                  <a:lnTo>
                    <a:pt x="6" y="24"/>
                  </a:lnTo>
                  <a:lnTo>
                    <a:pt x="6" y="22"/>
                  </a:lnTo>
                  <a:lnTo>
                    <a:pt x="7" y="21"/>
                  </a:lnTo>
                  <a:lnTo>
                    <a:pt x="7" y="19"/>
                  </a:lnTo>
                  <a:lnTo>
                    <a:pt x="8" y="17"/>
                  </a:lnTo>
                  <a:lnTo>
                    <a:pt x="9" y="16"/>
                  </a:lnTo>
                  <a:lnTo>
                    <a:pt x="10" y="14"/>
                  </a:lnTo>
                  <a:lnTo>
                    <a:pt x="11" y="12"/>
                  </a:lnTo>
                  <a:lnTo>
                    <a:pt x="12" y="11"/>
                  </a:lnTo>
                  <a:lnTo>
                    <a:pt x="13" y="9"/>
                  </a:lnTo>
                  <a:lnTo>
                    <a:pt x="15" y="7"/>
                  </a:lnTo>
                  <a:lnTo>
                    <a:pt x="16" y="6"/>
                  </a:lnTo>
                  <a:lnTo>
                    <a:pt x="18" y="5"/>
                  </a:lnTo>
                  <a:lnTo>
                    <a:pt x="19" y="4"/>
                  </a:lnTo>
                  <a:lnTo>
                    <a:pt x="21" y="3"/>
                  </a:lnTo>
                  <a:lnTo>
                    <a:pt x="23" y="2"/>
                  </a:lnTo>
                  <a:lnTo>
                    <a:pt x="25" y="2"/>
                  </a:lnTo>
                  <a:lnTo>
                    <a:pt x="26" y="1"/>
                  </a:lnTo>
                  <a:lnTo>
                    <a:pt x="28" y="0"/>
                  </a:lnTo>
                  <a:lnTo>
                    <a:pt x="30" y="0"/>
                  </a:lnTo>
                  <a:lnTo>
                    <a:pt x="31" y="0"/>
                  </a:lnTo>
                  <a:lnTo>
                    <a:pt x="32" y="0"/>
                  </a:lnTo>
                  <a:lnTo>
                    <a:pt x="34" y="0"/>
                  </a:lnTo>
                  <a:lnTo>
                    <a:pt x="35" y="0"/>
                  </a:lnTo>
                  <a:lnTo>
                    <a:pt x="37" y="0"/>
                  </a:lnTo>
                  <a:lnTo>
                    <a:pt x="38" y="0"/>
                  </a:lnTo>
                  <a:lnTo>
                    <a:pt x="40" y="1"/>
                  </a:lnTo>
                  <a:lnTo>
                    <a:pt x="41" y="1"/>
                  </a:lnTo>
                  <a:lnTo>
                    <a:pt x="43" y="2"/>
                  </a:lnTo>
                  <a:lnTo>
                    <a:pt x="45" y="2"/>
                  </a:lnTo>
                  <a:lnTo>
                    <a:pt x="47" y="4"/>
                  </a:lnTo>
                  <a:lnTo>
                    <a:pt x="48" y="4"/>
                  </a:lnTo>
                  <a:lnTo>
                    <a:pt x="50" y="5"/>
                  </a:lnTo>
                  <a:lnTo>
                    <a:pt x="51" y="7"/>
                  </a:lnTo>
                  <a:lnTo>
                    <a:pt x="53" y="8"/>
                  </a:lnTo>
                  <a:lnTo>
                    <a:pt x="55" y="10"/>
                  </a:lnTo>
                  <a:lnTo>
                    <a:pt x="56" y="11"/>
                  </a:lnTo>
                  <a:lnTo>
                    <a:pt x="57" y="13"/>
                  </a:lnTo>
                  <a:lnTo>
                    <a:pt x="58" y="14"/>
                  </a:lnTo>
                  <a:lnTo>
                    <a:pt x="59" y="16"/>
                  </a:lnTo>
                  <a:lnTo>
                    <a:pt x="59" y="18"/>
                  </a:lnTo>
                  <a:lnTo>
                    <a:pt x="60" y="19"/>
                  </a:lnTo>
                  <a:lnTo>
                    <a:pt x="60" y="21"/>
                  </a:lnTo>
                  <a:lnTo>
                    <a:pt x="61" y="23"/>
                  </a:lnTo>
                  <a:lnTo>
                    <a:pt x="61" y="24"/>
                  </a:lnTo>
                  <a:lnTo>
                    <a:pt x="61" y="26"/>
                  </a:lnTo>
                  <a:lnTo>
                    <a:pt x="61" y="27"/>
                  </a:lnTo>
                  <a:lnTo>
                    <a:pt x="61" y="28"/>
                  </a:lnTo>
                  <a:lnTo>
                    <a:pt x="61" y="30"/>
                  </a:lnTo>
                  <a:lnTo>
                    <a:pt x="61" y="32"/>
                  </a:lnTo>
                  <a:lnTo>
                    <a:pt x="60" y="33"/>
                  </a:lnTo>
                  <a:lnTo>
                    <a:pt x="60" y="35"/>
                  </a:lnTo>
                  <a:lnTo>
                    <a:pt x="67" y="148"/>
                  </a:lnTo>
                  <a:lnTo>
                    <a:pt x="0" y="14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2" name="Freeform 99"/>
            <p:cNvSpPr>
              <a:spLocks/>
            </p:cNvSpPr>
            <p:nvPr/>
          </p:nvSpPr>
          <p:spPr bwMode="auto">
            <a:xfrm>
              <a:off x="4687" y="1362"/>
              <a:ext cx="144" cy="145"/>
            </a:xfrm>
            <a:custGeom>
              <a:avLst/>
              <a:gdLst>
                <a:gd name="T0" fmla="*/ 0 w 144"/>
                <a:gd name="T1" fmla="*/ 144 h 145"/>
                <a:gd name="T2" fmla="*/ 118 w 144"/>
                <a:gd name="T3" fmla="*/ 114 h 145"/>
                <a:gd name="T4" fmla="*/ 118 w 144"/>
                <a:gd name="T5" fmla="*/ 114 h 145"/>
                <a:gd name="T6" fmla="*/ 120 w 144"/>
                <a:gd name="T7" fmla="*/ 112 h 145"/>
                <a:gd name="T8" fmla="*/ 122 w 144"/>
                <a:gd name="T9" fmla="*/ 111 h 145"/>
                <a:gd name="T10" fmla="*/ 124 w 144"/>
                <a:gd name="T11" fmla="*/ 109 h 145"/>
                <a:gd name="T12" fmla="*/ 125 w 144"/>
                <a:gd name="T13" fmla="*/ 108 h 145"/>
                <a:gd name="T14" fmla="*/ 127 w 144"/>
                <a:gd name="T15" fmla="*/ 106 h 145"/>
                <a:gd name="T16" fmla="*/ 128 w 144"/>
                <a:gd name="T17" fmla="*/ 105 h 145"/>
                <a:gd name="T18" fmla="*/ 129 w 144"/>
                <a:gd name="T19" fmla="*/ 103 h 145"/>
                <a:gd name="T20" fmla="*/ 131 w 144"/>
                <a:gd name="T21" fmla="*/ 101 h 145"/>
                <a:gd name="T22" fmla="*/ 132 w 144"/>
                <a:gd name="T23" fmla="*/ 100 h 145"/>
                <a:gd name="T24" fmla="*/ 133 w 144"/>
                <a:gd name="T25" fmla="*/ 98 h 145"/>
                <a:gd name="T26" fmla="*/ 134 w 144"/>
                <a:gd name="T27" fmla="*/ 96 h 145"/>
                <a:gd name="T28" fmla="*/ 136 w 144"/>
                <a:gd name="T29" fmla="*/ 94 h 145"/>
                <a:gd name="T30" fmla="*/ 136 w 144"/>
                <a:gd name="T31" fmla="*/ 92 h 145"/>
                <a:gd name="T32" fmla="*/ 138 w 144"/>
                <a:gd name="T33" fmla="*/ 91 h 145"/>
                <a:gd name="T34" fmla="*/ 138 w 144"/>
                <a:gd name="T35" fmla="*/ 88 h 145"/>
                <a:gd name="T36" fmla="*/ 139 w 144"/>
                <a:gd name="T37" fmla="*/ 86 h 145"/>
                <a:gd name="T38" fmla="*/ 139 w 144"/>
                <a:gd name="T39" fmla="*/ 84 h 145"/>
                <a:gd name="T40" fmla="*/ 141 w 144"/>
                <a:gd name="T41" fmla="*/ 82 h 145"/>
                <a:gd name="T42" fmla="*/ 141 w 144"/>
                <a:gd name="T43" fmla="*/ 80 h 145"/>
                <a:gd name="T44" fmla="*/ 141 w 144"/>
                <a:gd name="T45" fmla="*/ 78 h 145"/>
                <a:gd name="T46" fmla="*/ 142 w 144"/>
                <a:gd name="T47" fmla="*/ 76 h 145"/>
                <a:gd name="T48" fmla="*/ 142 w 144"/>
                <a:gd name="T49" fmla="*/ 74 h 145"/>
                <a:gd name="T50" fmla="*/ 143 w 144"/>
                <a:gd name="T51" fmla="*/ 72 h 145"/>
                <a:gd name="T52" fmla="*/ 143 w 144"/>
                <a:gd name="T53" fmla="*/ 69 h 145"/>
                <a:gd name="T54" fmla="*/ 143 w 144"/>
                <a:gd name="T55" fmla="*/ 68 h 145"/>
                <a:gd name="T56" fmla="*/ 143 w 144"/>
                <a:gd name="T57" fmla="*/ 66 h 145"/>
                <a:gd name="T58" fmla="*/ 143 w 144"/>
                <a:gd name="T59" fmla="*/ 63 h 145"/>
                <a:gd name="T60" fmla="*/ 143 w 144"/>
                <a:gd name="T61" fmla="*/ 61 h 145"/>
                <a:gd name="T62" fmla="*/ 143 w 144"/>
                <a:gd name="T63" fmla="*/ 59 h 145"/>
                <a:gd name="T64" fmla="*/ 143 w 144"/>
                <a:gd name="T65" fmla="*/ 57 h 145"/>
                <a:gd name="T66" fmla="*/ 142 w 144"/>
                <a:gd name="T67" fmla="*/ 55 h 145"/>
                <a:gd name="T68" fmla="*/ 142 w 144"/>
                <a:gd name="T69" fmla="*/ 52 h 145"/>
                <a:gd name="T70" fmla="*/ 141 w 144"/>
                <a:gd name="T71" fmla="*/ 50 h 145"/>
                <a:gd name="T72" fmla="*/ 141 w 144"/>
                <a:gd name="T73" fmla="*/ 48 h 145"/>
                <a:gd name="T74" fmla="*/ 141 w 144"/>
                <a:gd name="T75" fmla="*/ 46 h 145"/>
                <a:gd name="T76" fmla="*/ 139 w 144"/>
                <a:gd name="T77" fmla="*/ 44 h 145"/>
                <a:gd name="T78" fmla="*/ 139 w 144"/>
                <a:gd name="T79" fmla="*/ 42 h 145"/>
                <a:gd name="T80" fmla="*/ 138 w 144"/>
                <a:gd name="T81" fmla="*/ 40 h 145"/>
                <a:gd name="T82" fmla="*/ 138 w 144"/>
                <a:gd name="T83" fmla="*/ 38 h 145"/>
                <a:gd name="T84" fmla="*/ 136 w 144"/>
                <a:gd name="T85" fmla="*/ 36 h 145"/>
                <a:gd name="T86" fmla="*/ 136 w 144"/>
                <a:gd name="T87" fmla="*/ 34 h 145"/>
                <a:gd name="T88" fmla="*/ 134 w 144"/>
                <a:gd name="T89" fmla="*/ 32 h 145"/>
                <a:gd name="T90" fmla="*/ 133 w 144"/>
                <a:gd name="T91" fmla="*/ 30 h 145"/>
                <a:gd name="T92" fmla="*/ 132 w 144"/>
                <a:gd name="T93" fmla="*/ 29 h 145"/>
                <a:gd name="T94" fmla="*/ 131 w 144"/>
                <a:gd name="T95" fmla="*/ 27 h 145"/>
                <a:gd name="T96" fmla="*/ 129 w 144"/>
                <a:gd name="T97" fmla="*/ 25 h 145"/>
                <a:gd name="T98" fmla="*/ 128 w 144"/>
                <a:gd name="T99" fmla="*/ 24 h 145"/>
                <a:gd name="T100" fmla="*/ 127 w 144"/>
                <a:gd name="T101" fmla="*/ 22 h 145"/>
                <a:gd name="T102" fmla="*/ 125 w 144"/>
                <a:gd name="T103" fmla="*/ 21 h 145"/>
                <a:gd name="T104" fmla="*/ 0 w 144"/>
                <a:gd name="T105" fmla="*/ 0 h 145"/>
                <a:gd name="T106" fmla="*/ 0 w 144"/>
                <a:gd name="T107" fmla="*/ 144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4" h="145">
                  <a:moveTo>
                    <a:pt x="0" y="144"/>
                  </a:moveTo>
                  <a:lnTo>
                    <a:pt x="118" y="114"/>
                  </a:lnTo>
                  <a:lnTo>
                    <a:pt x="120" y="112"/>
                  </a:lnTo>
                  <a:lnTo>
                    <a:pt x="122" y="111"/>
                  </a:lnTo>
                  <a:lnTo>
                    <a:pt x="124" y="109"/>
                  </a:lnTo>
                  <a:lnTo>
                    <a:pt x="125" y="108"/>
                  </a:lnTo>
                  <a:lnTo>
                    <a:pt x="127" y="106"/>
                  </a:lnTo>
                  <a:lnTo>
                    <a:pt x="128" y="105"/>
                  </a:lnTo>
                  <a:lnTo>
                    <a:pt x="129" y="103"/>
                  </a:lnTo>
                  <a:lnTo>
                    <a:pt x="131" y="101"/>
                  </a:lnTo>
                  <a:lnTo>
                    <a:pt x="132" y="100"/>
                  </a:lnTo>
                  <a:lnTo>
                    <a:pt x="133" y="98"/>
                  </a:lnTo>
                  <a:lnTo>
                    <a:pt x="134" y="96"/>
                  </a:lnTo>
                  <a:lnTo>
                    <a:pt x="136" y="94"/>
                  </a:lnTo>
                  <a:lnTo>
                    <a:pt x="136" y="92"/>
                  </a:lnTo>
                  <a:lnTo>
                    <a:pt x="138" y="91"/>
                  </a:lnTo>
                  <a:lnTo>
                    <a:pt x="138" y="88"/>
                  </a:lnTo>
                  <a:lnTo>
                    <a:pt x="139" y="86"/>
                  </a:lnTo>
                  <a:lnTo>
                    <a:pt x="139" y="84"/>
                  </a:lnTo>
                  <a:lnTo>
                    <a:pt x="141" y="82"/>
                  </a:lnTo>
                  <a:lnTo>
                    <a:pt x="141" y="80"/>
                  </a:lnTo>
                  <a:lnTo>
                    <a:pt x="141" y="78"/>
                  </a:lnTo>
                  <a:lnTo>
                    <a:pt x="142" y="76"/>
                  </a:lnTo>
                  <a:lnTo>
                    <a:pt x="142" y="74"/>
                  </a:lnTo>
                  <a:lnTo>
                    <a:pt x="143" y="72"/>
                  </a:lnTo>
                  <a:lnTo>
                    <a:pt x="143" y="69"/>
                  </a:lnTo>
                  <a:lnTo>
                    <a:pt x="143" y="68"/>
                  </a:lnTo>
                  <a:lnTo>
                    <a:pt x="143" y="66"/>
                  </a:lnTo>
                  <a:lnTo>
                    <a:pt x="143" y="63"/>
                  </a:lnTo>
                  <a:lnTo>
                    <a:pt x="143" y="61"/>
                  </a:lnTo>
                  <a:lnTo>
                    <a:pt x="143" y="59"/>
                  </a:lnTo>
                  <a:lnTo>
                    <a:pt x="143" y="57"/>
                  </a:lnTo>
                  <a:lnTo>
                    <a:pt x="142" y="55"/>
                  </a:lnTo>
                  <a:lnTo>
                    <a:pt x="142" y="52"/>
                  </a:lnTo>
                  <a:lnTo>
                    <a:pt x="141" y="50"/>
                  </a:lnTo>
                  <a:lnTo>
                    <a:pt x="141" y="48"/>
                  </a:lnTo>
                  <a:lnTo>
                    <a:pt x="141" y="46"/>
                  </a:lnTo>
                  <a:lnTo>
                    <a:pt x="139" y="44"/>
                  </a:lnTo>
                  <a:lnTo>
                    <a:pt x="139" y="42"/>
                  </a:lnTo>
                  <a:lnTo>
                    <a:pt x="138" y="40"/>
                  </a:lnTo>
                  <a:lnTo>
                    <a:pt x="138" y="38"/>
                  </a:lnTo>
                  <a:lnTo>
                    <a:pt x="136" y="36"/>
                  </a:lnTo>
                  <a:lnTo>
                    <a:pt x="136" y="34"/>
                  </a:lnTo>
                  <a:lnTo>
                    <a:pt x="134" y="32"/>
                  </a:lnTo>
                  <a:lnTo>
                    <a:pt x="133" y="30"/>
                  </a:lnTo>
                  <a:lnTo>
                    <a:pt x="132" y="29"/>
                  </a:lnTo>
                  <a:lnTo>
                    <a:pt x="131" y="27"/>
                  </a:lnTo>
                  <a:lnTo>
                    <a:pt x="129" y="25"/>
                  </a:lnTo>
                  <a:lnTo>
                    <a:pt x="128" y="24"/>
                  </a:lnTo>
                  <a:lnTo>
                    <a:pt x="127" y="22"/>
                  </a:lnTo>
                  <a:lnTo>
                    <a:pt x="125" y="21"/>
                  </a:lnTo>
                  <a:lnTo>
                    <a:pt x="0" y="0"/>
                  </a:lnTo>
                  <a:lnTo>
                    <a:pt x="0" y="144"/>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3" name="Freeform 100"/>
            <p:cNvSpPr>
              <a:spLocks/>
            </p:cNvSpPr>
            <p:nvPr/>
          </p:nvSpPr>
          <p:spPr bwMode="auto">
            <a:xfrm>
              <a:off x="4682" y="1244"/>
              <a:ext cx="171" cy="71"/>
            </a:xfrm>
            <a:custGeom>
              <a:avLst/>
              <a:gdLst>
                <a:gd name="T0" fmla="*/ 0 w 171"/>
                <a:gd name="T1" fmla="*/ 70 h 71"/>
                <a:gd name="T2" fmla="*/ 147 w 171"/>
                <a:gd name="T3" fmla="*/ 60 h 71"/>
                <a:gd name="T4" fmla="*/ 149 w 171"/>
                <a:gd name="T5" fmla="*/ 60 h 71"/>
                <a:gd name="T6" fmla="*/ 150 w 171"/>
                <a:gd name="T7" fmla="*/ 60 h 71"/>
                <a:gd name="T8" fmla="*/ 152 w 171"/>
                <a:gd name="T9" fmla="*/ 59 h 71"/>
                <a:gd name="T10" fmla="*/ 154 w 171"/>
                <a:gd name="T11" fmla="*/ 58 h 71"/>
                <a:gd name="T12" fmla="*/ 155 w 171"/>
                <a:gd name="T13" fmla="*/ 57 h 71"/>
                <a:gd name="T14" fmla="*/ 157 w 171"/>
                <a:gd name="T15" fmla="*/ 56 h 71"/>
                <a:gd name="T16" fmla="*/ 159 w 171"/>
                <a:gd name="T17" fmla="*/ 55 h 71"/>
                <a:gd name="T18" fmla="*/ 160 w 171"/>
                <a:gd name="T19" fmla="*/ 54 h 71"/>
                <a:gd name="T20" fmla="*/ 161 w 171"/>
                <a:gd name="T21" fmla="*/ 53 h 71"/>
                <a:gd name="T22" fmla="*/ 163 w 171"/>
                <a:gd name="T23" fmla="*/ 51 h 71"/>
                <a:gd name="T24" fmla="*/ 164 w 171"/>
                <a:gd name="T25" fmla="*/ 50 h 71"/>
                <a:gd name="T26" fmla="*/ 165 w 171"/>
                <a:gd name="T27" fmla="*/ 48 h 71"/>
                <a:gd name="T28" fmla="*/ 166 w 171"/>
                <a:gd name="T29" fmla="*/ 47 h 71"/>
                <a:gd name="T30" fmla="*/ 167 w 171"/>
                <a:gd name="T31" fmla="*/ 45 h 71"/>
                <a:gd name="T32" fmla="*/ 168 w 171"/>
                <a:gd name="T33" fmla="*/ 43 h 71"/>
                <a:gd name="T34" fmla="*/ 169 w 171"/>
                <a:gd name="T35" fmla="*/ 42 h 71"/>
                <a:gd name="T36" fmla="*/ 169 w 171"/>
                <a:gd name="T37" fmla="*/ 40 h 71"/>
                <a:gd name="T38" fmla="*/ 170 w 171"/>
                <a:gd name="T39" fmla="*/ 39 h 71"/>
                <a:gd name="T40" fmla="*/ 170 w 171"/>
                <a:gd name="T41" fmla="*/ 37 h 71"/>
                <a:gd name="T42" fmla="*/ 170 w 171"/>
                <a:gd name="T43" fmla="*/ 36 h 71"/>
                <a:gd name="T44" fmla="*/ 170 w 171"/>
                <a:gd name="T45" fmla="*/ 34 h 71"/>
                <a:gd name="T46" fmla="*/ 170 w 171"/>
                <a:gd name="T47" fmla="*/ 33 h 71"/>
                <a:gd name="T48" fmla="*/ 170 w 171"/>
                <a:gd name="T49" fmla="*/ 31 h 71"/>
                <a:gd name="T50" fmla="*/ 170 w 171"/>
                <a:gd name="T51" fmla="*/ 30 h 71"/>
                <a:gd name="T52" fmla="*/ 170 w 171"/>
                <a:gd name="T53" fmla="*/ 28 h 71"/>
                <a:gd name="T54" fmla="*/ 170 w 171"/>
                <a:gd name="T55" fmla="*/ 27 h 71"/>
                <a:gd name="T56" fmla="*/ 169 w 171"/>
                <a:gd name="T57" fmla="*/ 26 h 71"/>
                <a:gd name="T58" fmla="*/ 169 w 171"/>
                <a:gd name="T59" fmla="*/ 24 h 71"/>
                <a:gd name="T60" fmla="*/ 168 w 171"/>
                <a:gd name="T61" fmla="*/ 22 h 71"/>
                <a:gd name="T62" fmla="*/ 167 w 171"/>
                <a:gd name="T63" fmla="*/ 20 h 71"/>
                <a:gd name="T64" fmla="*/ 166 w 171"/>
                <a:gd name="T65" fmla="*/ 19 h 71"/>
                <a:gd name="T66" fmla="*/ 165 w 171"/>
                <a:gd name="T67" fmla="*/ 17 h 71"/>
                <a:gd name="T68" fmla="*/ 164 w 171"/>
                <a:gd name="T69" fmla="*/ 16 h 71"/>
                <a:gd name="T70" fmla="*/ 163 w 171"/>
                <a:gd name="T71" fmla="*/ 14 h 71"/>
                <a:gd name="T72" fmla="*/ 161 w 171"/>
                <a:gd name="T73" fmla="*/ 13 h 71"/>
                <a:gd name="T74" fmla="*/ 160 w 171"/>
                <a:gd name="T75" fmla="*/ 12 h 71"/>
                <a:gd name="T76" fmla="*/ 159 w 171"/>
                <a:gd name="T77" fmla="*/ 10 h 71"/>
                <a:gd name="T78" fmla="*/ 157 w 171"/>
                <a:gd name="T79" fmla="*/ 9 h 71"/>
                <a:gd name="T80" fmla="*/ 155 w 171"/>
                <a:gd name="T81" fmla="*/ 8 h 71"/>
                <a:gd name="T82" fmla="*/ 154 w 171"/>
                <a:gd name="T83" fmla="*/ 7 h 71"/>
                <a:gd name="T84" fmla="*/ 152 w 171"/>
                <a:gd name="T85" fmla="*/ 7 h 71"/>
                <a:gd name="T86" fmla="*/ 150 w 171"/>
                <a:gd name="T87" fmla="*/ 6 h 71"/>
                <a:gd name="T88" fmla="*/ 149 w 171"/>
                <a:gd name="T89" fmla="*/ 6 h 71"/>
                <a:gd name="T90" fmla="*/ 147 w 171"/>
                <a:gd name="T91" fmla="*/ 5 h 71"/>
                <a:gd name="T92" fmla="*/ 146 w 171"/>
                <a:gd name="T93" fmla="*/ 5 h 71"/>
                <a:gd name="T94" fmla="*/ 145 w 171"/>
                <a:gd name="T95" fmla="*/ 5 h 71"/>
                <a:gd name="T96" fmla="*/ 143 w 171"/>
                <a:gd name="T97" fmla="*/ 5 h 71"/>
                <a:gd name="T98" fmla="*/ 142 w 171"/>
                <a:gd name="T99" fmla="*/ 5 h 71"/>
                <a:gd name="T100" fmla="*/ 140 w 171"/>
                <a:gd name="T101" fmla="*/ 5 h 71"/>
                <a:gd name="T102" fmla="*/ 139 w 171"/>
                <a:gd name="T103" fmla="*/ 5 h 71"/>
                <a:gd name="T104" fmla="*/ 0 w 171"/>
                <a:gd name="T105" fmla="*/ 0 h 71"/>
                <a:gd name="T106" fmla="*/ 0 w 171"/>
                <a:gd name="T107" fmla="*/ 7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1" h="71">
                  <a:moveTo>
                    <a:pt x="0" y="70"/>
                  </a:moveTo>
                  <a:lnTo>
                    <a:pt x="147" y="60"/>
                  </a:lnTo>
                  <a:lnTo>
                    <a:pt x="149" y="60"/>
                  </a:lnTo>
                  <a:lnTo>
                    <a:pt x="150" y="60"/>
                  </a:lnTo>
                  <a:lnTo>
                    <a:pt x="152" y="59"/>
                  </a:lnTo>
                  <a:lnTo>
                    <a:pt x="154" y="58"/>
                  </a:lnTo>
                  <a:lnTo>
                    <a:pt x="155" y="57"/>
                  </a:lnTo>
                  <a:lnTo>
                    <a:pt x="157" y="56"/>
                  </a:lnTo>
                  <a:lnTo>
                    <a:pt x="159" y="55"/>
                  </a:lnTo>
                  <a:lnTo>
                    <a:pt x="160" y="54"/>
                  </a:lnTo>
                  <a:lnTo>
                    <a:pt x="161" y="53"/>
                  </a:lnTo>
                  <a:lnTo>
                    <a:pt x="163" y="51"/>
                  </a:lnTo>
                  <a:lnTo>
                    <a:pt x="164" y="50"/>
                  </a:lnTo>
                  <a:lnTo>
                    <a:pt x="165" y="48"/>
                  </a:lnTo>
                  <a:lnTo>
                    <a:pt x="166" y="47"/>
                  </a:lnTo>
                  <a:lnTo>
                    <a:pt x="167" y="45"/>
                  </a:lnTo>
                  <a:lnTo>
                    <a:pt x="168" y="43"/>
                  </a:lnTo>
                  <a:lnTo>
                    <a:pt x="169" y="42"/>
                  </a:lnTo>
                  <a:lnTo>
                    <a:pt x="169" y="40"/>
                  </a:lnTo>
                  <a:lnTo>
                    <a:pt x="170" y="39"/>
                  </a:lnTo>
                  <a:lnTo>
                    <a:pt x="170" y="37"/>
                  </a:lnTo>
                  <a:lnTo>
                    <a:pt x="170" y="36"/>
                  </a:lnTo>
                  <a:lnTo>
                    <a:pt x="170" y="34"/>
                  </a:lnTo>
                  <a:lnTo>
                    <a:pt x="170" y="33"/>
                  </a:lnTo>
                  <a:lnTo>
                    <a:pt x="170" y="31"/>
                  </a:lnTo>
                  <a:lnTo>
                    <a:pt x="170" y="30"/>
                  </a:lnTo>
                  <a:lnTo>
                    <a:pt x="170" y="28"/>
                  </a:lnTo>
                  <a:lnTo>
                    <a:pt x="170" y="27"/>
                  </a:lnTo>
                  <a:lnTo>
                    <a:pt x="169" y="26"/>
                  </a:lnTo>
                  <a:lnTo>
                    <a:pt x="169" y="24"/>
                  </a:lnTo>
                  <a:lnTo>
                    <a:pt x="168" y="22"/>
                  </a:lnTo>
                  <a:lnTo>
                    <a:pt x="167" y="20"/>
                  </a:lnTo>
                  <a:lnTo>
                    <a:pt x="166" y="19"/>
                  </a:lnTo>
                  <a:lnTo>
                    <a:pt x="165" y="17"/>
                  </a:lnTo>
                  <a:lnTo>
                    <a:pt x="164" y="16"/>
                  </a:lnTo>
                  <a:lnTo>
                    <a:pt x="163" y="14"/>
                  </a:lnTo>
                  <a:lnTo>
                    <a:pt x="161" y="13"/>
                  </a:lnTo>
                  <a:lnTo>
                    <a:pt x="160" y="12"/>
                  </a:lnTo>
                  <a:lnTo>
                    <a:pt x="159" y="10"/>
                  </a:lnTo>
                  <a:lnTo>
                    <a:pt x="157" y="9"/>
                  </a:lnTo>
                  <a:lnTo>
                    <a:pt x="155" y="8"/>
                  </a:lnTo>
                  <a:lnTo>
                    <a:pt x="154" y="7"/>
                  </a:lnTo>
                  <a:lnTo>
                    <a:pt x="152" y="7"/>
                  </a:lnTo>
                  <a:lnTo>
                    <a:pt x="150" y="6"/>
                  </a:lnTo>
                  <a:lnTo>
                    <a:pt x="149" y="6"/>
                  </a:lnTo>
                  <a:lnTo>
                    <a:pt x="147" y="5"/>
                  </a:lnTo>
                  <a:lnTo>
                    <a:pt x="146" y="5"/>
                  </a:lnTo>
                  <a:lnTo>
                    <a:pt x="145" y="5"/>
                  </a:lnTo>
                  <a:lnTo>
                    <a:pt x="143" y="5"/>
                  </a:lnTo>
                  <a:lnTo>
                    <a:pt x="142" y="5"/>
                  </a:lnTo>
                  <a:lnTo>
                    <a:pt x="140" y="5"/>
                  </a:lnTo>
                  <a:lnTo>
                    <a:pt x="139" y="5"/>
                  </a:lnTo>
                  <a:lnTo>
                    <a:pt x="0" y="0"/>
                  </a:lnTo>
                  <a:lnTo>
                    <a:pt x="0" y="70"/>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4" name="Freeform 101"/>
            <p:cNvSpPr>
              <a:spLocks/>
            </p:cNvSpPr>
            <p:nvPr/>
          </p:nvSpPr>
          <p:spPr bwMode="auto">
            <a:xfrm>
              <a:off x="4102" y="1402"/>
              <a:ext cx="122" cy="131"/>
            </a:xfrm>
            <a:custGeom>
              <a:avLst/>
              <a:gdLst>
                <a:gd name="T0" fmla="*/ 28 w 122"/>
                <a:gd name="T1" fmla="*/ 27 h 131"/>
                <a:gd name="T2" fmla="*/ 34 w 122"/>
                <a:gd name="T3" fmla="*/ 22 h 131"/>
                <a:gd name="T4" fmla="*/ 39 w 122"/>
                <a:gd name="T5" fmla="*/ 17 h 131"/>
                <a:gd name="T6" fmla="*/ 46 w 122"/>
                <a:gd name="T7" fmla="*/ 13 h 131"/>
                <a:gd name="T8" fmla="*/ 52 w 122"/>
                <a:gd name="T9" fmla="*/ 9 h 131"/>
                <a:gd name="T10" fmla="*/ 59 w 122"/>
                <a:gd name="T11" fmla="*/ 6 h 131"/>
                <a:gd name="T12" fmla="*/ 65 w 122"/>
                <a:gd name="T13" fmla="*/ 3 h 131"/>
                <a:gd name="T14" fmla="*/ 73 w 122"/>
                <a:gd name="T15" fmla="*/ 1 h 131"/>
                <a:gd name="T16" fmla="*/ 78 w 122"/>
                <a:gd name="T17" fmla="*/ 0 h 131"/>
                <a:gd name="T18" fmla="*/ 87 w 122"/>
                <a:gd name="T19" fmla="*/ 0 h 131"/>
                <a:gd name="T20" fmla="*/ 94 w 122"/>
                <a:gd name="T21" fmla="*/ 2 h 131"/>
                <a:gd name="T22" fmla="*/ 100 w 122"/>
                <a:gd name="T23" fmla="*/ 4 h 131"/>
                <a:gd name="T24" fmla="*/ 103 w 122"/>
                <a:gd name="T25" fmla="*/ 5 h 131"/>
                <a:gd name="T26" fmla="*/ 106 w 122"/>
                <a:gd name="T27" fmla="*/ 7 h 131"/>
                <a:gd name="T28" fmla="*/ 109 w 122"/>
                <a:gd name="T29" fmla="*/ 9 h 131"/>
                <a:gd name="T30" fmla="*/ 110 w 122"/>
                <a:gd name="T31" fmla="*/ 11 h 131"/>
                <a:gd name="T32" fmla="*/ 113 w 122"/>
                <a:gd name="T33" fmla="*/ 13 h 131"/>
                <a:gd name="T34" fmla="*/ 116 w 122"/>
                <a:gd name="T35" fmla="*/ 19 h 131"/>
                <a:gd name="T36" fmla="*/ 119 w 122"/>
                <a:gd name="T37" fmla="*/ 26 h 131"/>
                <a:gd name="T38" fmla="*/ 121 w 122"/>
                <a:gd name="T39" fmla="*/ 34 h 131"/>
                <a:gd name="T40" fmla="*/ 121 w 122"/>
                <a:gd name="T41" fmla="*/ 39 h 131"/>
                <a:gd name="T42" fmla="*/ 121 w 122"/>
                <a:gd name="T43" fmla="*/ 47 h 131"/>
                <a:gd name="T44" fmla="*/ 120 w 122"/>
                <a:gd name="T45" fmla="*/ 53 h 131"/>
                <a:gd name="T46" fmla="*/ 118 w 122"/>
                <a:gd name="T47" fmla="*/ 60 h 131"/>
                <a:gd name="T48" fmla="*/ 116 w 122"/>
                <a:gd name="T49" fmla="*/ 67 h 131"/>
                <a:gd name="T50" fmla="*/ 113 w 122"/>
                <a:gd name="T51" fmla="*/ 74 h 131"/>
                <a:gd name="T52" fmla="*/ 111 w 122"/>
                <a:gd name="T53" fmla="*/ 78 h 131"/>
                <a:gd name="T54" fmla="*/ 108 w 122"/>
                <a:gd name="T55" fmla="*/ 83 h 131"/>
                <a:gd name="T56" fmla="*/ 105 w 122"/>
                <a:gd name="T57" fmla="*/ 87 h 131"/>
                <a:gd name="T58" fmla="*/ 96 w 122"/>
                <a:gd name="T59" fmla="*/ 100 h 131"/>
                <a:gd name="T60" fmla="*/ 91 w 122"/>
                <a:gd name="T61" fmla="*/ 105 h 131"/>
                <a:gd name="T62" fmla="*/ 85 w 122"/>
                <a:gd name="T63" fmla="*/ 110 h 131"/>
                <a:gd name="T64" fmla="*/ 82 w 122"/>
                <a:gd name="T65" fmla="*/ 113 h 131"/>
                <a:gd name="T66" fmla="*/ 78 w 122"/>
                <a:gd name="T67" fmla="*/ 116 h 131"/>
                <a:gd name="T68" fmla="*/ 72 w 122"/>
                <a:gd name="T69" fmla="*/ 119 h 131"/>
                <a:gd name="T70" fmla="*/ 66 w 122"/>
                <a:gd name="T71" fmla="*/ 123 h 131"/>
                <a:gd name="T72" fmla="*/ 59 w 122"/>
                <a:gd name="T73" fmla="*/ 126 h 131"/>
                <a:gd name="T74" fmla="*/ 52 w 122"/>
                <a:gd name="T75" fmla="*/ 128 h 131"/>
                <a:gd name="T76" fmla="*/ 46 w 122"/>
                <a:gd name="T77" fmla="*/ 129 h 131"/>
                <a:gd name="T78" fmla="*/ 38 w 122"/>
                <a:gd name="T79" fmla="*/ 130 h 131"/>
                <a:gd name="T80" fmla="*/ 30 w 122"/>
                <a:gd name="T81" fmla="*/ 130 h 131"/>
                <a:gd name="T82" fmla="*/ 24 w 122"/>
                <a:gd name="T83" fmla="*/ 128 h 131"/>
                <a:gd name="T84" fmla="*/ 19 w 122"/>
                <a:gd name="T85" fmla="*/ 126 h 131"/>
                <a:gd name="T86" fmla="*/ 16 w 122"/>
                <a:gd name="T87" fmla="*/ 124 h 131"/>
                <a:gd name="T88" fmla="*/ 14 w 122"/>
                <a:gd name="T89" fmla="*/ 123 h 131"/>
                <a:gd name="T90" fmla="*/ 11 w 122"/>
                <a:gd name="T91" fmla="*/ 121 h 131"/>
                <a:gd name="T92" fmla="*/ 9 w 122"/>
                <a:gd name="T93" fmla="*/ 118 h 131"/>
                <a:gd name="T94" fmla="*/ 6 w 122"/>
                <a:gd name="T95" fmla="*/ 114 h 131"/>
                <a:gd name="T96" fmla="*/ 3 w 122"/>
                <a:gd name="T97" fmla="*/ 108 h 131"/>
                <a:gd name="T98" fmla="*/ 1 w 122"/>
                <a:gd name="T99" fmla="*/ 101 h 131"/>
                <a:gd name="T100" fmla="*/ 0 w 122"/>
                <a:gd name="T101" fmla="*/ 94 h 131"/>
                <a:gd name="T102" fmla="*/ 0 w 122"/>
                <a:gd name="T103" fmla="*/ 87 h 131"/>
                <a:gd name="T104" fmla="*/ 1 w 122"/>
                <a:gd name="T105" fmla="*/ 79 h 131"/>
                <a:gd name="T106" fmla="*/ 2 w 122"/>
                <a:gd name="T107" fmla="*/ 74 h 131"/>
                <a:gd name="T108" fmla="*/ 4 w 122"/>
                <a:gd name="T109" fmla="*/ 66 h 131"/>
                <a:gd name="T110" fmla="*/ 6 w 122"/>
                <a:gd name="T111" fmla="*/ 60 h 131"/>
                <a:gd name="T112" fmla="*/ 9 w 122"/>
                <a:gd name="T113" fmla="*/ 55 h 131"/>
                <a:gd name="T114" fmla="*/ 11 w 122"/>
                <a:gd name="T115" fmla="*/ 51 h 131"/>
                <a:gd name="T116" fmla="*/ 14 w 122"/>
                <a:gd name="T117" fmla="*/ 45 h 131"/>
                <a:gd name="T118" fmla="*/ 18 w 122"/>
                <a:gd name="T119" fmla="*/ 40 h 1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 h="131">
                  <a:moveTo>
                    <a:pt x="25" y="31"/>
                  </a:moveTo>
                  <a:lnTo>
                    <a:pt x="28" y="27"/>
                  </a:lnTo>
                  <a:lnTo>
                    <a:pt x="31" y="25"/>
                  </a:lnTo>
                  <a:lnTo>
                    <a:pt x="34" y="22"/>
                  </a:lnTo>
                  <a:lnTo>
                    <a:pt x="36" y="20"/>
                  </a:lnTo>
                  <a:lnTo>
                    <a:pt x="39" y="17"/>
                  </a:lnTo>
                  <a:lnTo>
                    <a:pt x="43" y="14"/>
                  </a:lnTo>
                  <a:lnTo>
                    <a:pt x="46" y="13"/>
                  </a:lnTo>
                  <a:lnTo>
                    <a:pt x="49" y="11"/>
                  </a:lnTo>
                  <a:lnTo>
                    <a:pt x="52" y="9"/>
                  </a:lnTo>
                  <a:lnTo>
                    <a:pt x="55" y="7"/>
                  </a:lnTo>
                  <a:lnTo>
                    <a:pt x="59" y="6"/>
                  </a:lnTo>
                  <a:lnTo>
                    <a:pt x="62" y="5"/>
                  </a:lnTo>
                  <a:lnTo>
                    <a:pt x="65" y="3"/>
                  </a:lnTo>
                  <a:lnTo>
                    <a:pt x="69" y="2"/>
                  </a:lnTo>
                  <a:lnTo>
                    <a:pt x="73" y="1"/>
                  </a:lnTo>
                  <a:lnTo>
                    <a:pt x="75" y="1"/>
                  </a:lnTo>
                  <a:lnTo>
                    <a:pt x="78" y="0"/>
                  </a:lnTo>
                  <a:lnTo>
                    <a:pt x="83" y="0"/>
                  </a:lnTo>
                  <a:lnTo>
                    <a:pt x="87" y="0"/>
                  </a:lnTo>
                  <a:lnTo>
                    <a:pt x="91" y="1"/>
                  </a:lnTo>
                  <a:lnTo>
                    <a:pt x="94" y="2"/>
                  </a:lnTo>
                  <a:lnTo>
                    <a:pt x="97" y="2"/>
                  </a:lnTo>
                  <a:lnTo>
                    <a:pt x="100" y="4"/>
                  </a:lnTo>
                  <a:lnTo>
                    <a:pt x="102" y="4"/>
                  </a:lnTo>
                  <a:lnTo>
                    <a:pt x="103" y="5"/>
                  </a:lnTo>
                  <a:lnTo>
                    <a:pt x="105" y="6"/>
                  </a:lnTo>
                  <a:lnTo>
                    <a:pt x="106" y="7"/>
                  </a:lnTo>
                  <a:lnTo>
                    <a:pt x="107" y="8"/>
                  </a:lnTo>
                  <a:lnTo>
                    <a:pt x="109" y="9"/>
                  </a:lnTo>
                  <a:lnTo>
                    <a:pt x="110" y="10"/>
                  </a:lnTo>
                  <a:lnTo>
                    <a:pt x="110" y="11"/>
                  </a:lnTo>
                  <a:lnTo>
                    <a:pt x="112" y="12"/>
                  </a:lnTo>
                  <a:lnTo>
                    <a:pt x="113" y="13"/>
                  </a:lnTo>
                  <a:lnTo>
                    <a:pt x="114" y="16"/>
                  </a:lnTo>
                  <a:lnTo>
                    <a:pt x="116" y="19"/>
                  </a:lnTo>
                  <a:lnTo>
                    <a:pt x="118" y="22"/>
                  </a:lnTo>
                  <a:lnTo>
                    <a:pt x="119" y="26"/>
                  </a:lnTo>
                  <a:lnTo>
                    <a:pt x="120" y="29"/>
                  </a:lnTo>
                  <a:lnTo>
                    <a:pt x="121" y="34"/>
                  </a:lnTo>
                  <a:lnTo>
                    <a:pt x="121" y="36"/>
                  </a:lnTo>
                  <a:lnTo>
                    <a:pt x="121" y="39"/>
                  </a:lnTo>
                  <a:lnTo>
                    <a:pt x="121" y="43"/>
                  </a:lnTo>
                  <a:lnTo>
                    <a:pt x="121" y="47"/>
                  </a:lnTo>
                  <a:lnTo>
                    <a:pt x="120" y="51"/>
                  </a:lnTo>
                  <a:lnTo>
                    <a:pt x="120" y="53"/>
                  </a:lnTo>
                  <a:lnTo>
                    <a:pt x="119" y="56"/>
                  </a:lnTo>
                  <a:lnTo>
                    <a:pt x="118" y="60"/>
                  </a:lnTo>
                  <a:lnTo>
                    <a:pt x="117" y="64"/>
                  </a:lnTo>
                  <a:lnTo>
                    <a:pt x="116" y="67"/>
                  </a:lnTo>
                  <a:lnTo>
                    <a:pt x="114" y="70"/>
                  </a:lnTo>
                  <a:lnTo>
                    <a:pt x="113" y="74"/>
                  </a:lnTo>
                  <a:lnTo>
                    <a:pt x="112" y="76"/>
                  </a:lnTo>
                  <a:lnTo>
                    <a:pt x="111" y="78"/>
                  </a:lnTo>
                  <a:lnTo>
                    <a:pt x="110" y="80"/>
                  </a:lnTo>
                  <a:lnTo>
                    <a:pt x="108" y="83"/>
                  </a:lnTo>
                  <a:lnTo>
                    <a:pt x="106" y="86"/>
                  </a:lnTo>
                  <a:lnTo>
                    <a:pt x="105" y="87"/>
                  </a:lnTo>
                  <a:lnTo>
                    <a:pt x="103" y="90"/>
                  </a:lnTo>
                  <a:lnTo>
                    <a:pt x="96" y="100"/>
                  </a:lnTo>
                  <a:lnTo>
                    <a:pt x="93" y="103"/>
                  </a:lnTo>
                  <a:lnTo>
                    <a:pt x="91" y="105"/>
                  </a:lnTo>
                  <a:lnTo>
                    <a:pt x="87" y="108"/>
                  </a:lnTo>
                  <a:lnTo>
                    <a:pt x="85" y="110"/>
                  </a:lnTo>
                  <a:lnTo>
                    <a:pt x="84" y="111"/>
                  </a:lnTo>
                  <a:lnTo>
                    <a:pt x="82" y="113"/>
                  </a:lnTo>
                  <a:lnTo>
                    <a:pt x="80" y="114"/>
                  </a:lnTo>
                  <a:lnTo>
                    <a:pt x="78" y="116"/>
                  </a:lnTo>
                  <a:lnTo>
                    <a:pt x="75" y="117"/>
                  </a:lnTo>
                  <a:lnTo>
                    <a:pt x="72" y="119"/>
                  </a:lnTo>
                  <a:lnTo>
                    <a:pt x="69" y="121"/>
                  </a:lnTo>
                  <a:lnTo>
                    <a:pt x="66" y="123"/>
                  </a:lnTo>
                  <a:lnTo>
                    <a:pt x="62" y="125"/>
                  </a:lnTo>
                  <a:lnTo>
                    <a:pt x="59" y="126"/>
                  </a:lnTo>
                  <a:lnTo>
                    <a:pt x="56" y="127"/>
                  </a:lnTo>
                  <a:lnTo>
                    <a:pt x="52" y="128"/>
                  </a:lnTo>
                  <a:lnTo>
                    <a:pt x="48" y="129"/>
                  </a:lnTo>
                  <a:lnTo>
                    <a:pt x="46" y="129"/>
                  </a:lnTo>
                  <a:lnTo>
                    <a:pt x="43" y="130"/>
                  </a:lnTo>
                  <a:lnTo>
                    <a:pt x="38" y="130"/>
                  </a:lnTo>
                  <a:lnTo>
                    <a:pt x="34" y="130"/>
                  </a:lnTo>
                  <a:lnTo>
                    <a:pt x="30" y="130"/>
                  </a:lnTo>
                  <a:lnTo>
                    <a:pt x="27" y="129"/>
                  </a:lnTo>
                  <a:lnTo>
                    <a:pt x="24" y="128"/>
                  </a:lnTo>
                  <a:lnTo>
                    <a:pt x="21" y="126"/>
                  </a:lnTo>
                  <a:lnTo>
                    <a:pt x="19" y="126"/>
                  </a:lnTo>
                  <a:lnTo>
                    <a:pt x="18" y="125"/>
                  </a:lnTo>
                  <a:lnTo>
                    <a:pt x="16" y="124"/>
                  </a:lnTo>
                  <a:lnTo>
                    <a:pt x="15" y="123"/>
                  </a:lnTo>
                  <a:lnTo>
                    <a:pt x="14" y="123"/>
                  </a:lnTo>
                  <a:lnTo>
                    <a:pt x="12" y="121"/>
                  </a:lnTo>
                  <a:lnTo>
                    <a:pt x="11" y="121"/>
                  </a:lnTo>
                  <a:lnTo>
                    <a:pt x="11" y="119"/>
                  </a:lnTo>
                  <a:lnTo>
                    <a:pt x="9" y="118"/>
                  </a:lnTo>
                  <a:lnTo>
                    <a:pt x="8" y="117"/>
                  </a:lnTo>
                  <a:lnTo>
                    <a:pt x="6" y="114"/>
                  </a:lnTo>
                  <a:lnTo>
                    <a:pt x="5" y="111"/>
                  </a:lnTo>
                  <a:lnTo>
                    <a:pt x="3" y="108"/>
                  </a:lnTo>
                  <a:lnTo>
                    <a:pt x="2" y="105"/>
                  </a:lnTo>
                  <a:lnTo>
                    <a:pt x="1" y="101"/>
                  </a:lnTo>
                  <a:lnTo>
                    <a:pt x="0" y="97"/>
                  </a:lnTo>
                  <a:lnTo>
                    <a:pt x="0" y="94"/>
                  </a:lnTo>
                  <a:lnTo>
                    <a:pt x="0" y="90"/>
                  </a:lnTo>
                  <a:lnTo>
                    <a:pt x="0" y="87"/>
                  </a:lnTo>
                  <a:lnTo>
                    <a:pt x="0" y="83"/>
                  </a:lnTo>
                  <a:lnTo>
                    <a:pt x="1" y="79"/>
                  </a:lnTo>
                  <a:lnTo>
                    <a:pt x="1" y="77"/>
                  </a:lnTo>
                  <a:lnTo>
                    <a:pt x="2" y="74"/>
                  </a:lnTo>
                  <a:lnTo>
                    <a:pt x="3" y="70"/>
                  </a:lnTo>
                  <a:lnTo>
                    <a:pt x="4" y="66"/>
                  </a:lnTo>
                  <a:lnTo>
                    <a:pt x="5" y="63"/>
                  </a:lnTo>
                  <a:lnTo>
                    <a:pt x="6" y="60"/>
                  </a:lnTo>
                  <a:lnTo>
                    <a:pt x="8" y="57"/>
                  </a:lnTo>
                  <a:lnTo>
                    <a:pt x="9" y="55"/>
                  </a:lnTo>
                  <a:lnTo>
                    <a:pt x="10" y="53"/>
                  </a:lnTo>
                  <a:lnTo>
                    <a:pt x="11" y="51"/>
                  </a:lnTo>
                  <a:lnTo>
                    <a:pt x="12" y="48"/>
                  </a:lnTo>
                  <a:lnTo>
                    <a:pt x="14" y="45"/>
                  </a:lnTo>
                  <a:lnTo>
                    <a:pt x="16" y="43"/>
                  </a:lnTo>
                  <a:lnTo>
                    <a:pt x="18" y="40"/>
                  </a:lnTo>
                  <a:lnTo>
                    <a:pt x="25" y="3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2" name="Rectangle 102"/>
            <p:cNvSpPr>
              <a:spLocks noChangeArrowheads="1"/>
            </p:cNvSpPr>
            <p:nvPr/>
          </p:nvSpPr>
          <p:spPr bwMode="auto">
            <a:xfrm>
              <a:off x="3667" y="129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a:t>
              </a:r>
            </a:p>
          </p:txBody>
        </p:sp>
        <p:sp>
          <p:nvSpPr>
            <p:cNvPr id="532583" name="Rectangle 103"/>
            <p:cNvSpPr>
              <a:spLocks noChangeArrowheads="1"/>
            </p:cNvSpPr>
            <p:nvPr/>
          </p:nvSpPr>
          <p:spPr bwMode="auto">
            <a:xfrm rot="19560000">
              <a:off x="3453" y="124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CD5</a:t>
              </a:r>
            </a:p>
          </p:txBody>
        </p:sp>
        <p:sp>
          <p:nvSpPr>
            <p:cNvPr id="532584" name="Rectangle 104"/>
            <p:cNvSpPr>
              <a:spLocks noChangeArrowheads="1"/>
            </p:cNvSpPr>
            <p:nvPr/>
          </p:nvSpPr>
          <p:spPr bwMode="auto">
            <a:xfrm>
              <a:off x="3524" y="1232"/>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CD38</a:t>
              </a:r>
            </a:p>
          </p:txBody>
        </p:sp>
        <p:sp>
          <p:nvSpPr>
            <p:cNvPr id="532585" name="Rectangle 105"/>
            <p:cNvSpPr>
              <a:spLocks noChangeArrowheads="1"/>
            </p:cNvSpPr>
            <p:nvPr/>
          </p:nvSpPr>
          <p:spPr bwMode="auto">
            <a:xfrm rot="19860000">
              <a:off x="3565" y="1334"/>
              <a:ext cx="81"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K/L</a:t>
              </a:r>
            </a:p>
          </p:txBody>
        </p:sp>
        <p:sp>
          <p:nvSpPr>
            <p:cNvPr id="84769" name="Freeform 106"/>
            <p:cNvSpPr>
              <a:spLocks/>
            </p:cNvSpPr>
            <p:nvPr/>
          </p:nvSpPr>
          <p:spPr bwMode="auto">
            <a:xfrm>
              <a:off x="3595" y="1519"/>
              <a:ext cx="123" cy="116"/>
            </a:xfrm>
            <a:custGeom>
              <a:avLst/>
              <a:gdLst>
                <a:gd name="T0" fmla="*/ 0 w 123"/>
                <a:gd name="T1" fmla="*/ 115 h 116"/>
                <a:gd name="T2" fmla="*/ 22 w 123"/>
                <a:gd name="T3" fmla="*/ 24 h 116"/>
                <a:gd name="T4" fmla="*/ 22 w 123"/>
                <a:gd name="T5" fmla="*/ 24 h 116"/>
                <a:gd name="T6" fmla="*/ 23 w 123"/>
                <a:gd name="T7" fmla="*/ 22 h 116"/>
                <a:gd name="T8" fmla="*/ 24 w 123"/>
                <a:gd name="T9" fmla="*/ 21 h 116"/>
                <a:gd name="T10" fmla="*/ 25 w 123"/>
                <a:gd name="T11" fmla="*/ 20 h 116"/>
                <a:gd name="T12" fmla="*/ 27 w 123"/>
                <a:gd name="T13" fmla="*/ 18 h 116"/>
                <a:gd name="T14" fmla="*/ 28 w 123"/>
                <a:gd name="T15" fmla="*/ 16 h 116"/>
                <a:gd name="T16" fmla="*/ 30 w 123"/>
                <a:gd name="T17" fmla="*/ 14 h 116"/>
                <a:gd name="T18" fmla="*/ 32 w 123"/>
                <a:gd name="T19" fmla="*/ 12 h 116"/>
                <a:gd name="T20" fmla="*/ 34 w 123"/>
                <a:gd name="T21" fmla="*/ 10 h 116"/>
                <a:gd name="T22" fmla="*/ 36 w 123"/>
                <a:gd name="T23" fmla="*/ 9 h 116"/>
                <a:gd name="T24" fmla="*/ 37 w 123"/>
                <a:gd name="T25" fmla="*/ 8 h 116"/>
                <a:gd name="T26" fmla="*/ 39 w 123"/>
                <a:gd name="T27" fmla="*/ 7 h 116"/>
                <a:gd name="T28" fmla="*/ 40 w 123"/>
                <a:gd name="T29" fmla="*/ 6 h 116"/>
                <a:gd name="T30" fmla="*/ 42 w 123"/>
                <a:gd name="T31" fmla="*/ 5 h 116"/>
                <a:gd name="T32" fmla="*/ 44 w 123"/>
                <a:gd name="T33" fmla="*/ 5 h 116"/>
                <a:gd name="T34" fmla="*/ 45 w 123"/>
                <a:gd name="T35" fmla="*/ 4 h 116"/>
                <a:gd name="T36" fmla="*/ 47 w 123"/>
                <a:gd name="T37" fmla="*/ 3 h 116"/>
                <a:gd name="T38" fmla="*/ 48 w 123"/>
                <a:gd name="T39" fmla="*/ 3 h 116"/>
                <a:gd name="T40" fmla="*/ 50 w 123"/>
                <a:gd name="T41" fmla="*/ 2 h 116"/>
                <a:gd name="T42" fmla="*/ 52 w 123"/>
                <a:gd name="T43" fmla="*/ 2 h 116"/>
                <a:gd name="T44" fmla="*/ 53 w 123"/>
                <a:gd name="T45" fmla="*/ 1 h 116"/>
                <a:gd name="T46" fmla="*/ 55 w 123"/>
                <a:gd name="T47" fmla="*/ 1 h 116"/>
                <a:gd name="T48" fmla="*/ 57 w 123"/>
                <a:gd name="T49" fmla="*/ 1 h 116"/>
                <a:gd name="T50" fmla="*/ 58 w 123"/>
                <a:gd name="T51" fmla="*/ 0 h 116"/>
                <a:gd name="T52" fmla="*/ 60 w 123"/>
                <a:gd name="T53" fmla="*/ 0 h 116"/>
                <a:gd name="T54" fmla="*/ 62 w 123"/>
                <a:gd name="T55" fmla="*/ 0 h 116"/>
                <a:gd name="T56" fmla="*/ 63 w 123"/>
                <a:gd name="T57" fmla="*/ 0 h 116"/>
                <a:gd name="T58" fmla="*/ 65 w 123"/>
                <a:gd name="T59" fmla="*/ 0 h 116"/>
                <a:gd name="T60" fmla="*/ 67 w 123"/>
                <a:gd name="T61" fmla="*/ 0 h 116"/>
                <a:gd name="T62" fmla="*/ 68 w 123"/>
                <a:gd name="T63" fmla="*/ 0 h 116"/>
                <a:gd name="T64" fmla="*/ 70 w 123"/>
                <a:gd name="T65" fmla="*/ 0 h 116"/>
                <a:gd name="T66" fmla="*/ 72 w 123"/>
                <a:gd name="T67" fmla="*/ 1 h 116"/>
                <a:gd name="T68" fmla="*/ 73 w 123"/>
                <a:gd name="T69" fmla="*/ 1 h 116"/>
                <a:gd name="T70" fmla="*/ 75 w 123"/>
                <a:gd name="T71" fmla="*/ 1 h 116"/>
                <a:gd name="T72" fmla="*/ 77 w 123"/>
                <a:gd name="T73" fmla="*/ 2 h 116"/>
                <a:gd name="T74" fmla="*/ 79 w 123"/>
                <a:gd name="T75" fmla="*/ 2 h 116"/>
                <a:gd name="T76" fmla="*/ 80 w 123"/>
                <a:gd name="T77" fmla="*/ 3 h 116"/>
                <a:gd name="T78" fmla="*/ 82 w 123"/>
                <a:gd name="T79" fmla="*/ 3 h 116"/>
                <a:gd name="T80" fmla="*/ 84 w 123"/>
                <a:gd name="T81" fmla="*/ 4 h 116"/>
                <a:gd name="T82" fmla="*/ 85 w 123"/>
                <a:gd name="T83" fmla="*/ 5 h 116"/>
                <a:gd name="T84" fmla="*/ 87 w 123"/>
                <a:gd name="T85" fmla="*/ 5 h 116"/>
                <a:gd name="T86" fmla="*/ 88 w 123"/>
                <a:gd name="T87" fmla="*/ 6 h 116"/>
                <a:gd name="T88" fmla="*/ 89 w 123"/>
                <a:gd name="T89" fmla="*/ 7 h 116"/>
                <a:gd name="T90" fmla="*/ 91 w 123"/>
                <a:gd name="T91" fmla="*/ 8 h 116"/>
                <a:gd name="T92" fmla="*/ 92 w 123"/>
                <a:gd name="T93" fmla="*/ 9 h 116"/>
                <a:gd name="T94" fmla="*/ 94 w 123"/>
                <a:gd name="T95" fmla="*/ 10 h 116"/>
                <a:gd name="T96" fmla="*/ 96 w 123"/>
                <a:gd name="T97" fmla="*/ 11 h 116"/>
                <a:gd name="T98" fmla="*/ 98 w 123"/>
                <a:gd name="T99" fmla="*/ 13 h 116"/>
                <a:gd name="T100" fmla="*/ 99 w 123"/>
                <a:gd name="T101" fmla="*/ 15 h 116"/>
                <a:gd name="T102" fmla="*/ 101 w 123"/>
                <a:gd name="T103" fmla="*/ 17 h 116"/>
                <a:gd name="T104" fmla="*/ 103 w 123"/>
                <a:gd name="T105" fmla="*/ 19 h 116"/>
                <a:gd name="T106" fmla="*/ 122 w 123"/>
                <a:gd name="T107" fmla="*/ 113 h 116"/>
                <a:gd name="T108" fmla="*/ 0 w 123"/>
                <a:gd name="T109" fmla="*/ 115 h 1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 h="116">
                  <a:moveTo>
                    <a:pt x="0" y="115"/>
                  </a:moveTo>
                  <a:lnTo>
                    <a:pt x="22" y="24"/>
                  </a:lnTo>
                  <a:lnTo>
                    <a:pt x="23" y="22"/>
                  </a:lnTo>
                  <a:lnTo>
                    <a:pt x="24" y="21"/>
                  </a:lnTo>
                  <a:lnTo>
                    <a:pt x="25" y="20"/>
                  </a:lnTo>
                  <a:lnTo>
                    <a:pt x="27" y="18"/>
                  </a:lnTo>
                  <a:lnTo>
                    <a:pt x="28" y="16"/>
                  </a:lnTo>
                  <a:lnTo>
                    <a:pt x="30" y="14"/>
                  </a:lnTo>
                  <a:lnTo>
                    <a:pt x="32" y="12"/>
                  </a:lnTo>
                  <a:lnTo>
                    <a:pt x="34" y="10"/>
                  </a:lnTo>
                  <a:lnTo>
                    <a:pt x="36" y="9"/>
                  </a:lnTo>
                  <a:lnTo>
                    <a:pt x="37" y="8"/>
                  </a:lnTo>
                  <a:lnTo>
                    <a:pt x="39" y="7"/>
                  </a:lnTo>
                  <a:lnTo>
                    <a:pt x="40" y="6"/>
                  </a:lnTo>
                  <a:lnTo>
                    <a:pt x="42" y="5"/>
                  </a:lnTo>
                  <a:lnTo>
                    <a:pt x="44" y="5"/>
                  </a:lnTo>
                  <a:lnTo>
                    <a:pt x="45" y="4"/>
                  </a:lnTo>
                  <a:lnTo>
                    <a:pt x="47" y="3"/>
                  </a:lnTo>
                  <a:lnTo>
                    <a:pt x="48" y="3"/>
                  </a:lnTo>
                  <a:lnTo>
                    <a:pt x="50" y="2"/>
                  </a:lnTo>
                  <a:lnTo>
                    <a:pt x="52" y="2"/>
                  </a:lnTo>
                  <a:lnTo>
                    <a:pt x="53" y="1"/>
                  </a:lnTo>
                  <a:lnTo>
                    <a:pt x="55" y="1"/>
                  </a:lnTo>
                  <a:lnTo>
                    <a:pt x="57" y="1"/>
                  </a:lnTo>
                  <a:lnTo>
                    <a:pt x="58" y="0"/>
                  </a:lnTo>
                  <a:lnTo>
                    <a:pt x="60" y="0"/>
                  </a:lnTo>
                  <a:lnTo>
                    <a:pt x="62" y="0"/>
                  </a:lnTo>
                  <a:lnTo>
                    <a:pt x="63" y="0"/>
                  </a:lnTo>
                  <a:lnTo>
                    <a:pt x="65" y="0"/>
                  </a:lnTo>
                  <a:lnTo>
                    <a:pt x="67" y="0"/>
                  </a:lnTo>
                  <a:lnTo>
                    <a:pt x="68" y="0"/>
                  </a:lnTo>
                  <a:lnTo>
                    <a:pt x="70" y="0"/>
                  </a:lnTo>
                  <a:lnTo>
                    <a:pt x="72" y="1"/>
                  </a:lnTo>
                  <a:lnTo>
                    <a:pt x="73" y="1"/>
                  </a:lnTo>
                  <a:lnTo>
                    <a:pt x="75" y="1"/>
                  </a:lnTo>
                  <a:lnTo>
                    <a:pt x="77" y="2"/>
                  </a:lnTo>
                  <a:lnTo>
                    <a:pt x="79" y="2"/>
                  </a:lnTo>
                  <a:lnTo>
                    <a:pt x="80" y="3"/>
                  </a:lnTo>
                  <a:lnTo>
                    <a:pt x="82" y="3"/>
                  </a:lnTo>
                  <a:lnTo>
                    <a:pt x="84" y="4"/>
                  </a:lnTo>
                  <a:lnTo>
                    <a:pt x="85" y="5"/>
                  </a:lnTo>
                  <a:lnTo>
                    <a:pt x="87" y="5"/>
                  </a:lnTo>
                  <a:lnTo>
                    <a:pt x="88" y="6"/>
                  </a:lnTo>
                  <a:lnTo>
                    <a:pt x="89" y="7"/>
                  </a:lnTo>
                  <a:lnTo>
                    <a:pt x="91" y="8"/>
                  </a:lnTo>
                  <a:lnTo>
                    <a:pt x="92" y="9"/>
                  </a:lnTo>
                  <a:lnTo>
                    <a:pt x="94" y="10"/>
                  </a:lnTo>
                  <a:lnTo>
                    <a:pt x="96" y="11"/>
                  </a:lnTo>
                  <a:lnTo>
                    <a:pt x="98" y="13"/>
                  </a:lnTo>
                  <a:lnTo>
                    <a:pt x="99" y="15"/>
                  </a:lnTo>
                  <a:lnTo>
                    <a:pt x="101" y="17"/>
                  </a:lnTo>
                  <a:lnTo>
                    <a:pt x="103" y="19"/>
                  </a:lnTo>
                  <a:lnTo>
                    <a:pt x="122" y="113"/>
                  </a:lnTo>
                  <a:lnTo>
                    <a:pt x="0" y="11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7" name="Rectangle 107"/>
            <p:cNvSpPr>
              <a:spLocks noChangeArrowheads="1"/>
            </p:cNvSpPr>
            <p:nvPr/>
          </p:nvSpPr>
          <p:spPr bwMode="auto">
            <a:xfrm>
              <a:off x="3606" y="1572"/>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CD45</a:t>
              </a:r>
            </a:p>
          </p:txBody>
        </p:sp>
        <p:sp>
          <p:nvSpPr>
            <p:cNvPr id="532588" name="Rectangle 108"/>
            <p:cNvSpPr>
              <a:spLocks noChangeArrowheads="1"/>
            </p:cNvSpPr>
            <p:nvPr/>
          </p:nvSpPr>
          <p:spPr bwMode="auto">
            <a:xfrm>
              <a:off x="3615" y="153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589" name="Rectangle 109"/>
            <p:cNvSpPr>
              <a:spLocks noChangeArrowheads="1"/>
            </p:cNvSpPr>
            <p:nvPr/>
          </p:nvSpPr>
          <p:spPr bwMode="auto">
            <a:xfrm>
              <a:off x="3400" y="1572"/>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590" name="Rectangle 110"/>
            <p:cNvSpPr>
              <a:spLocks noChangeArrowheads="1"/>
            </p:cNvSpPr>
            <p:nvPr/>
          </p:nvSpPr>
          <p:spPr bwMode="auto">
            <a:xfrm>
              <a:off x="4043" y="1575"/>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591" name="Rectangle 111"/>
            <p:cNvSpPr>
              <a:spLocks noChangeArrowheads="1"/>
            </p:cNvSpPr>
            <p:nvPr/>
          </p:nvSpPr>
          <p:spPr bwMode="auto">
            <a:xfrm rot="19260000">
              <a:off x="4123" y="1451"/>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CD10</a:t>
              </a:r>
            </a:p>
          </p:txBody>
        </p:sp>
        <p:sp>
          <p:nvSpPr>
            <p:cNvPr id="532592" name="Rectangle 112"/>
            <p:cNvSpPr>
              <a:spLocks noChangeArrowheads="1"/>
            </p:cNvSpPr>
            <p:nvPr/>
          </p:nvSpPr>
          <p:spPr bwMode="auto">
            <a:xfrm rot="19200000">
              <a:off x="4062" y="1431"/>
              <a:ext cx="133"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HLA-DR</a:t>
              </a:r>
            </a:p>
          </p:txBody>
        </p:sp>
        <p:sp>
          <p:nvSpPr>
            <p:cNvPr id="532593" name="Rectangle 113"/>
            <p:cNvSpPr>
              <a:spLocks noChangeArrowheads="1"/>
            </p:cNvSpPr>
            <p:nvPr/>
          </p:nvSpPr>
          <p:spPr bwMode="auto">
            <a:xfrm>
              <a:off x="4074" y="1226"/>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594" name="Rectangle 114"/>
            <p:cNvSpPr>
              <a:spLocks noChangeArrowheads="1"/>
            </p:cNvSpPr>
            <p:nvPr/>
          </p:nvSpPr>
          <p:spPr bwMode="auto">
            <a:xfrm>
              <a:off x="4289" y="120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595" name="Rectangle 115"/>
            <p:cNvSpPr>
              <a:spLocks noChangeArrowheads="1"/>
            </p:cNvSpPr>
            <p:nvPr/>
          </p:nvSpPr>
          <p:spPr bwMode="auto">
            <a:xfrm>
              <a:off x="4257" y="139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CD7</a:t>
              </a:r>
            </a:p>
          </p:txBody>
        </p:sp>
        <p:sp>
          <p:nvSpPr>
            <p:cNvPr id="532596" name="Rectangle 116"/>
            <p:cNvSpPr>
              <a:spLocks noChangeArrowheads="1"/>
            </p:cNvSpPr>
            <p:nvPr/>
          </p:nvSpPr>
          <p:spPr bwMode="auto">
            <a:xfrm>
              <a:off x="4257" y="1431"/>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a:t>
              </a:r>
            </a:p>
          </p:txBody>
        </p:sp>
        <p:sp>
          <p:nvSpPr>
            <p:cNvPr id="532597" name="Rectangle 117"/>
            <p:cNvSpPr>
              <a:spLocks noChangeArrowheads="1"/>
            </p:cNvSpPr>
            <p:nvPr/>
          </p:nvSpPr>
          <p:spPr bwMode="auto">
            <a:xfrm>
              <a:off x="4685" y="1243"/>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598" name="Rectangle 118"/>
            <p:cNvSpPr>
              <a:spLocks noChangeArrowheads="1"/>
            </p:cNvSpPr>
            <p:nvPr/>
          </p:nvSpPr>
          <p:spPr bwMode="auto">
            <a:xfrm>
              <a:off x="4646" y="1388"/>
              <a:ext cx="153"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 (dim)</a:t>
              </a:r>
            </a:p>
          </p:txBody>
        </p:sp>
        <p:sp>
          <p:nvSpPr>
            <p:cNvPr id="532599" name="Rectangle 119"/>
            <p:cNvSpPr>
              <a:spLocks noChangeArrowheads="1"/>
            </p:cNvSpPr>
            <p:nvPr/>
          </p:nvSpPr>
          <p:spPr bwMode="auto">
            <a:xfrm>
              <a:off x="4690" y="142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a:t>
              </a:r>
            </a:p>
          </p:txBody>
        </p:sp>
        <p:sp>
          <p:nvSpPr>
            <p:cNvPr id="532600" name="Rectangle 120"/>
            <p:cNvSpPr>
              <a:spLocks noChangeArrowheads="1"/>
            </p:cNvSpPr>
            <p:nvPr/>
          </p:nvSpPr>
          <p:spPr bwMode="auto">
            <a:xfrm>
              <a:off x="4674" y="1571"/>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601" name="Rectangle 121"/>
            <p:cNvSpPr>
              <a:spLocks noChangeArrowheads="1"/>
            </p:cNvSpPr>
            <p:nvPr/>
          </p:nvSpPr>
          <p:spPr bwMode="auto">
            <a:xfrm>
              <a:off x="4929" y="156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a:t>
              </a:r>
            </a:p>
          </p:txBody>
        </p:sp>
        <p:sp>
          <p:nvSpPr>
            <p:cNvPr id="532602" name="Rectangle 122"/>
            <p:cNvSpPr>
              <a:spLocks noChangeArrowheads="1"/>
            </p:cNvSpPr>
            <p:nvPr/>
          </p:nvSpPr>
          <p:spPr bwMode="auto">
            <a:xfrm>
              <a:off x="5023" y="1572"/>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CD5</a:t>
              </a:r>
            </a:p>
          </p:txBody>
        </p:sp>
        <p:sp>
          <p:nvSpPr>
            <p:cNvPr id="532603" name="Rectangle 123"/>
            <p:cNvSpPr>
              <a:spLocks noChangeArrowheads="1"/>
            </p:cNvSpPr>
            <p:nvPr/>
          </p:nvSpPr>
          <p:spPr bwMode="auto">
            <a:xfrm>
              <a:off x="5055" y="1516"/>
              <a:ext cx="61"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K</a:t>
              </a:r>
            </a:p>
          </p:txBody>
        </p:sp>
        <p:sp>
          <p:nvSpPr>
            <p:cNvPr id="532604" name="Rectangle 124"/>
            <p:cNvSpPr>
              <a:spLocks noChangeArrowheads="1"/>
            </p:cNvSpPr>
            <p:nvPr/>
          </p:nvSpPr>
          <p:spPr bwMode="auto">
            <a:xfrm rot="16200000">
              <a:off x="3773" y="1319"/>
              <a:ext cx="37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F1B1A"/>
                  </a:solidFill>
                  <a:effectLst>
                    <a:outerShdw blurRad="38100" dist="38100" dir="2700000" algn="tl">
                      <a:srgbClr val="C0C0C0"/>
                    </a:outerShdw>
                  </a:effectLst>
                  <a:latin typeface="Arial" pitchFamily="34" charset="0"/>
                </a:rPr>
                <a:t>Texas Red</a:t>
              </a:r>
            </a:p>
          </p:txBody>
        </p:sp>
        <p:sp>
          <p:nvSpPr>
            <p:cNvPr id="532605" name="Rectangle 125"/>
            <p:cNvSpPr>
              <a:spLocks noChangeArrowheads="1"/>
            </p:cNvSpPr>
            <p:nvPr/>
          </p:nvSpPr>
          <p:spPr bwMode="auto">
            <a:xfrm rot="16200000">
              <a:off x="4419" y="1326"/>
              <a:ext cx="37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F1B1A"/>
                  </a:solidFill>
                  <a:effectLst>
                    <a:outerShdw blurRad="38100" dist="38100" dir="2700000" algn="tl">
                      <a:srgbClr val="C0C0C0"/>
                    </a:outerShdw>
                  </a:effectLst>
                  <a:latin typeface="Arial" pitchFamily="34" charset="0"/>
                </a:rPr>
                <a:t>Texas Red</a:t>
              </a:r>
            </a:p>
          </p:txBody>
        </p:sp>
        <p:sp>
          <p:nvSpPr>
            <p:cNvPr id="532606" name="Rectangle 126"/>
            <p:cNvSpPr>
              <a:spLocks noChangeArrowheads="1"/>
            </p:cNvSpPr>
            <p:nvPr/>
          </p:nvSpPr>
          <p:spPr bwMode="auto">
            <a:xfrm rot="16200000">
              <a:off x="3065" y="1285"/>
              <a:ext cx="517"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AC405"/>
                  </a:solidFill>
                  <a:effectLst>
                    <a:outerShdw blurRad="38100" dist="38100" dir="2700000" algn="tl">
                      <a:srgbClr val="C0C0C0"/>
                    </a:outerShdw>
                  </a:effectLst>
                  <a:latin typeface="Arial" pitchFamily="34" charset="0"/>
                </a:rPr>
                <a:t>Phycoerytherin</a:t>
              </a:r>
            </a:p>
          </p:txBody>
        </p:sp>
        <p:sp>
          <p:nvSpPr>
            <p:cNvPr id="84790" name="Line 127"/>
            <p:cNvSpPr>
              <a:spLocks noChangeShapeType="1"/>
            </p:cNvSpPr>
            <p:nvPr/>
          </p:nvSpPr>
          <p:spPr bwMode="auto">
            <a:xfrm flipH="1">
              <a:off x="4030" y="1498"/>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 name="Line 128"/>
            <p:cNvSpPr>
              <a:spLocks noChangeShapeType="1"/>
            </p:cNvSpPr>
            <p:nvPr/>
          </p:nvSpPr>
          <p:spPr bwMode="auto">
            <a:xfrm flipH="1">
              <a:off x="4030" y="1352"/>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 name="Line 129"/>
            <p:cNvSpPr>
              <a:spLocks noChangeShapeType="1"/>
            </p:cNvSpPr>
            <p:nvPr/>
          </p:nvSpPr>
          <p:spPr bwMode="auto">
            <a:xfrm flipH="1">
              <a:off x="4030" y="1207"/>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3" name="Line 130"/>
            <p:cNvSpPr>
              <a:spLocks noChangeShapeType="1"/>
            </p:cNvSpPr>
            <p:nvPr/>
          </p:nvSpPr>
          <p:spPr bwMode="auto">
            <a:xfrm flipH="1">
              <a:off x="4030" y="1079"/>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4" name="Line 131"/>
            <p:cNvSpPr>
              <a:spLocks noChangeShapeType="1"/>
            </p:cNvSpPr>
            <p:nvPr/>
          </p:nvSpPr>
          <p:spPr bwMode="auto">
            <a:xfrm flipH="1">
              <a:off x="4669" y="1504"/>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5" name="Line 132"/>
            <p:cNvSpPr>
              <a:spLocks noChangeShapeType="1"/>
            </p:cNvSpPr>
            <p:nvPr/>
          </p:nvSpPr>
          <p:spPr bwMode="auto">
            <a:xfrm flipH="1">
              <a:off x="4669" y="1355"/>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6" name="Line 133"/>
            <p:cNvSpPr>
              <a:spLocks noChangeShapeType="1"/>
            </p:cNvSpPr>
            <p:nvPr/>
          </p:nvSpPr>
          <p:spPr bwMode="auto">
            <a:xfrm flipH="1">
              <a:off x="4669" y="121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7" name="Line 134"/>
            <p:cNvSpPr>
              <a:spLocks noChangeShapeType="1"/>
            </p:cNvSpPr>
            <p:nvPr/>
          </p:nvSpPr>
          <p:spPr bwMode="auto">
            <a:xfrm flipH="1">
              <a:off x="4669" y="1082"/>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8" name="Freeform 135"/>
            <p:cNvSpPr>
              <a:spLocks/>
            </p:cNvSpPr>
            <p:nvPr/>
          </p:nvSpPr>
          <p:spPr bwMode="auto">
            <a:xfrm>
              <a:off x="3401"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9" name="Freeform 136"/>
            <p:cNvSpPr>
              <a:spLocks/>
            </p:cNvSpPr>
            <p:nvPr/>
          </p:nvSpPr>
          <p:spPr bwMode="auto">
            <a:xfrm>
              <a:off x="4043"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00" name="Freeform 137"/>
            <p:cNvSpPr>
              <a:spLocks/>
            </p:cNvSpPr>
            <p:nvPr/>
          </p:nvSpPr>
          <p:spPr bwMode="auto">
            <a:xfrm>
              <a:off x="4684"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01" name="Line 138"/>
            <p:cNvSpPr>
              <a:spLocks noChangeShapeType="1"/>
            </p:cNvSpPr>
            <p:nvPr/>
          </p:nvSpPr>
          <p:spPr bwMode="auto">
            <a:xfrm>
              <a:off x="4166"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2" name="Line 139"/>
            <p:cNvSpPr>
              <a:spLocks noChangeShapeType="1"/>
            </p:cNvSpPr>
            <p:nvPr/>
          </p:nvSpPr>
          <p:spPr bwMode="auto">
            <a:xfrm>
              <a:off x="4284"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3" name="Line 140"/>
            <p:cNvSpPr>
              <a:spLocks noChangeShapeType="1"/>
            </p:cNvSpPr>
            <p:nvPr/>
          </p:nvSpPr>
          <p:spPr bwMode="auto">
            <a:xfrm>
              <a:off x="4398"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4" name="Line 141"/>
            <p:cNvSpPr>
              <a:spLocks noChangeShapeType="1"/>
            </p:cNvSpPr>
            <p:nvPr/>
          </p:nvSpPr>
          <p:spPr bwMode="auto">
            <a:xfrm>
              <a:off x="4521"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5" name="Line 142"/>
            <p:cNvSpPr>
              <a:spLocks noChangeShapeType="1"/>
            </p:cNvSpPr>
            <p:nvPr/>
          </p:nvSpPr>
          <p:spPr bwMode="auto">
            <a:xfrm>
              <a:off x="4799"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6" name="Line 143"/>
            <p:cNvSpPr>
              <a:spLocks noChangeShapeType="1"/>
            </p:cNvSpPr>
            <p:nvPr/>
          </p:nvSpPr>
          <p:spPr bwMode="auto">
            <a:xfrm>
              <a:off x="4917"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7" name="Line 144"/>
            <p:cNvSpPr>
              <a:spLocks noChangeShapeType="1"/>
            </p:cNvSpPr>
            <p:nvPr/>
          </p:nvSpPr>
          <p:spPr bwMode="auto">
            <a:xfrm>
              <a:off x="5031"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8" name="Line 145"/>
            <p:cNvSpPr>
              <a:spLocks noChangeShapeType="1"/>
            </p:cNvSpPr>
            <p:nvPr/>
          </p:nvSpPr>
          <p:spPr bwMode="auto">
            <a:xfrm>
              <a:off x="5154"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9" name="Freeform 146"/>
            <p:cNvSpPr>
              <a:spLocks/>
            </p:cNvSpPr>
            <p:nvPr/>
          </p:nvSpPr>
          <p:spPr bwMode="auto">
            <a:xfrm>
              <a:off x="4288" y="1537"/>
              <a:ext cx="88" cy="95"/>
            </a:xfrm>
            <a:custGeom>
              <a:avLst/>
              <a:gdLst>
                <a:gd name="T0" fmla="*/ 0 w 88"/>
                <a:gd name="T1" fmla="*/ 94 h 95"/>
                <a:gd name="T2" fmla="*/ 18 w 88"/>
                <a:gd name="T3" fmla="*/ 0 h 95"/>
                <a:gd name="T4" fmla="*/ 18 w 88"/>
                <a:gd name="T5" fmla="*/ 0 h 95"/>
                <a:gd name="T6" fmla="*/ 17 w 88"/>
                <a:gd name="T7" fmla="*/ 2 h 95"/>
                <a:gd name="T8" fmla="*/ 17 w 88"/>
                <a:gd name="T9" fmla="*/ 4 h 95"/>
                <a:gd name="T10" fmla="*/ 16 w 88"/>
                <a:gd name="T11" fmla="*/ 6 h 95"/>
                <a:gd name="T12" fmla="*/ 16 w 88"/>
                <a:gd name="T13" fmla="*/ 7 h 95"/>
                <a:gd name="T14" fmla="*/ 16 w 88"/>
                <a:gd name="T15" fmla="*/ 8 h 95"/>
                <a:gd name="T16" fmla="*/ 16 w 88"/>
                <a:gd name="T17" fmla="*/ 10 h 95"/>
                <a:gd name="T18" fmla="*/ 16 w 88"/>
                <a:gd name="T19" fmla="*/ 12 h 95"/>
                <a:gd name="T20" fmla="*/ 16 w 88"/>
                <a:gd name="T21" fmla="*/ 13 h 95"/>
                <a:gd name="T22" fmla="*/ 17 w 88"/>
                <a:gd name="T23" fmla="*/ 15 h 95"/>
                <a:gd name="T24" fmla="*/ 17 w 88"/>
                <a:gd name="T25" fmla="*/ 17 h 95"/>
                <a:gd name="T26" fmla="*/ 17 w 88"/>
                <a:gd name="T27" fmla="*/ 18 h 95"/>
                <a:gd name="T28" fmla="*/ 18 w 88"/>
                <a:gd name="T29" fmla="*/ 20 h 95"/>
                <a:gd name="T30" fmla="*/ 19 w 88"/>
                <a:gd name="T31" fmla="*/ 22 h 95"/>
                <a:gd name="T32" fmla="*/ 20 w 88"/>
                <a:gd name="T33" fmla="*/ 24 h 95"/>
                <a:gd name="T34" fmla="*/ 20 w 88"/>
                <a:gd name="T35" fmla="*/ 25 h 95"/>
                <a:gd name="T36" fmla="*/ 22 w 88"/>
                <a:gd name="T37" fmla="*/ 27 h 95"/>
                <a:gd name="T38" fmla="*/ 23 w 88"/>
                <a:gd name="T39" fmla="*/ 28 h 95"/>
                <a:gd name="T40" fmla="*/ 24 w 88"/>
                <a:gd name="T41" fmla="*/ 30 h 95"/>
                <a:gd name="T42" fmla="*/ 26 w 88"/>
                <a:gd name="T43" fmla="*/ 31 h 95"/>
                <a:gd name="T44" fmla="*/ 28 w 88"/>
                <a:gd name="T45" fmla="*/ 32 h 95"/>
                <a:gd name="T46" fmla="*/ 29 w 88"/>
                <a:gd name="T47" fmla="*/ 33 h 95"/>
                <a:gd name="T48" fmla="*/ 31 w 88"/>
                <a:gd name="T49" fmla="*/ 34 h 95"/>
                <a:gd name="T50" fmla="*/ 32 w 88"/>
                <a:gd name="T51" fmla="*/ 35 h 95"/>
                <a:gd name="T52" fmla="*/ 34 w 88"/>
                <a:gd name="T53" fmla="*/ 36 h 95"/>
                <a:gd name="T54" fmla="*/ 36 w 88"/>
                <a:gd name="T55" fmla="*/ 36 h 95"/>
                <a:gd name="T56" fmla="*/ 38 w 88"/>
                <a:gd name="T57" fmla="*/ 37 h 95"/>
                <a:gd name="T58" fmla="*/ 40 w 88"/>
                <a:gd name="T59" fmla="*/ 37 h 95"/>
                <a:gd name="T60" fmla="*/ 41 w 88"/>
                <a:gd name="T61" fmla="*/ 37 h 95"/>
                <a:gd name="T62" fmla="*/ 43 w 88"/>
                <a:gd name="T63" fmla="*/ 37 h 95"/>
                <a:gd name="T64" fmla="*/ 45 w 88"/>
                <a:gd name="T65" fmla="*/ 37 h 95"/>
                <a:gd name="T66" fmla="*/ 46 w 88"/>
                <a:gd name="T67" fmla="*/ 37 h 95"/>
                <a:gd name="T68" fmla="*/ 48 w 88"/>
                <a:gd name="T69" fmla="*/ 37 h 95"/>
                <a:gd name="T70" fmla="*/ 50 w 88"/>
                <a:gd name="T71" fmla="*/ 36 h 95"/>
                <a:gd name="T72" fmla="*/ 52 w 88"/>
                <a:gd name="T73" fmla="*/ 35 h 95"/>
                <a:gd name="T74" fmla="*/ 54 w 88"/>
                <a:gd name="T75" fmla="*/ 35 h 95"/>
                <a:gd name="T76" fmla="*/ 56 w 88"/>
                <a:gd name="T77" fmla="*/ 34 h 95"/>
                <a:gd name="T78" fmla="*/ 57 w 88"/>
                <a:gd name="T79" fmla="*/ 33 h 95"/>
                <a:gd name="T80" fmla="*/ 59 w 88"/>
                <a:gd name="T81" fmla="*/ 32 h 95"/>
                <a:gd name="T82" fmla="*/ 60 w 88"/>
                <a:gd name="T83" fmla="*/ 31 h 95"/>
                <a:gd name="T84" fmla="*/ 61 w 88"/>
                <a:gd name="T85" fmla="*/ 29 h 95"/>
                <a:gd name="T86" fmla="*/ 63 w 88"/>
                <a:gd name="T87" fmla="*/ 28 h 95"/>
                <a:gd name="T88" fmla="*/ 64 w 88"/>
                <a:gd name="T89" fmla="*/ 26 h 95"/>
                <a:gd name="T90" fmla="*/ 65 w 88"/>
                <a:gd name="T91" fmla="*/ 25 h 95"/>
                <a:gd name="T92" fmla="*/ 66 w 88"/>
                <a:gd name="T93" fmla="*/ 23 h 95"/>
                <a:gd name="T94" fmla="*/ 67 w 88"/>
                <a:gd name="T95" fmla="*/ 22 h 95"/>
                <a:gd name="T96" fmla="*/ 68 w 88"/>
                <a:gd name="T97" fmla="*/ 20 h 95"/>
                <a:gd name="T98" fmla="*/ 68 w 88"/>
                <a:gd name="T99" fmla="*/ 18 h 95"/>
                <a:gd name="T100" fmla="*/ 69 w 88"/>
                <a:gd name="T101" fmla="*/ 16 h 95"/>
                <a:gd name="T102" fmla="*/ 69 w 88"/>
                <a:gd name="T103" fmla="*/ 15 h 95"/>
                <a:gd name="T104" fmla="*/ 70 w 88"/>
                <a:gd name="T105" fmla="*/ 13 h 95"/>
                <a:gd name="T106" fmla="*/ 70 w 88"/>
                <a:gd name="T107" fmla="*/ 11 h 95"/>
                <a:gd name="T108" fmla="*/ 70 w 88"/>
                <a:gd name="T109" fmla="*/ 10 h 95"/>
                <a:gd name="T110" fmla="*/ 70 w 88"/>
                <a:gd name="T111" fmla="*/ 8 h 95"/>
                <a:gd name="T112" fmla="*/ 69 w 88"/>
                <a:gd name="T113" fmla="*/ 6 h 95"/>
                <a:gd name="T114" fmla="*/ 69 w 88"/>
                <a:gd name="T115" fmla="*/ 5 h 95"/>
                <a:gd name="T116" fmla="*/ 68 w 88"/>
                <a:gd name="T117" fmla="*/ 3 h 95"/>
                <a:gd name="T118" fmla="*/ 68 w 88"/>
                <a:gd name="T119" fmla="*/ 1 h 95"/>
                <a:gd name="T120" fmla="*/ 87 w 88"/>
                <a:gd name="T121" fmla="*/ 94 h 95"/>
                <a:gd name="T122" fmla="*/ 0 w 88"/>
                <a:gd name="T123" fmla="*/ 94 h 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8" h="95">
                  <a:moveTo>
                    <a:pt x="0" y="94"/>
                  </a:moveTo>
                  <a:lnTo>
                    <a:pt x="18" y="0"/>
                  </a:lnTo>
                  <a:lnTo>
                    <a:pt x="17" y="2"/>
                  </a:lnTo>
                  <a:lnTo>
                    <a:pt x="17" y="4"/>
                  </a:lnTo>
                  <a:lnTo>
                    <a:pt x="16" y="6"/>
                  </a:lnTo>
                  <a:lnTo>
                    <a:pt x="16" y="7"/>
                  </a:lnTo>
                  <a:lnTo>
                    <a:pt x="16" y="8"/>
                  </a:lnTo>
                  <a:lnTo>
                    <a:pt x="16" y="10"/>
                  </a:lnTo>
                  <a:lnTo>
                    <a:pt x="16" y="12"/>
                  </a:lnTo>
                  <a:lnTo>
                    <a:pt x="16" y="13"/>
                  </a:lnTo>
                  <a:lnTo>
                    <a:pt x="17" y="15"/>
                  </a:lnTo>
                  <a:lnTo>
                    <a:pt x="17" y="17"/>
                  </a:lnTo>
                  <a:lnTo>
                    <a:pt x="17" y="18"/>
                  </a:lnTo>
                  <a:lnTo>
                    <a:pt x="18" y="20"/>
                  </a:lnTo>
                  <a:lnTo>
                    <a:pt x="19" y="22"/>
                  </a:lnTo>
                  <a:lnTo>
                    <a:pt x="20" y="24"/>
                  </a:lnTo>
                  <a:lnTo>
                    <a:pt x="20" y="25"/>
                  </a:lnTo>
                  <a:lnTo>
                    <a:pt x="22" y="27"/>
                  </a:lnTo>
                  <a:lnTo>
                    <a:pt x="23" y="28"/>
                  </a:lnTo>
                  <a:lnTo>
                    <a:pt x="24" y="30"/>
                  </a:lnTo>
                  <a:lnTo>
                    <a:pt x="26" y="31"/>
                  </a:lnTo>
                  <a:lnTo>
                    <a:pt x="28" y="32"/>
                  </a:lnTo>
                  <a:lnTo>
                    <a:pt x="29" y="33"/>
                  </a:lnTo>
                  <a:lnTo>
                    <a:pt x="31" y="34"/>
                  </a:lnTo>
                  <a:lnTo>
                    <a:pt x="32" y="35"/>
                  </a:lnTo>
                  <a:lnTo>
                    <a:pt x="34" y="36"/>
                  </a:lnTo>
                  <a:lnTo>
                    <a:pt x="36" y="36"/>
                  </a:lnTo>
                  <a:lnTo>
                    <a:pt x="38" y="37"/>
                  </a:lnTo>
                  <a:lnTo>
                    <a:pt x="40" y="37"/>
                  </a:lnTo>
                  <a:lnTo>
                    <a:pt x="41" y="37"/>
                  </a:lnTo>
                  <a:lnTo>
                    <a:pt x="43" y="37"/>
                  </a:lnTo>
                  <a:lnTo>
                    <a:pt x="45" y="37"/>
                  </a:lnTo>
                  <a:lnTo>
                    <a:pt x="46" y="37"/>
                  </a:lnTo>
                  <a:lnTo>
                    <a:pt x="48" y="37"/>
                  </a:lnTo>
                  <a:lnTo>
                    <a:pt x="50" y="36"/>
                  </a:lnTo>
                  <a:lnTo>
                    <a:pt x="52" y="35"/>
                  </a:lnTo>
                  <a:lnTo>
                    <a:pt x="54" y="35"/>
                  </a:lnTo>
                  <a:lnTo>
                    <a:pt x="56" y="34"/>
                  </a:lnTo>
                  <a:lnTo>
                    <a:pt x="57" y="33"/>
                  </a:lnTo>
                  <a:lnTo>
                    <a:pt x="59" y="32"/>
                  </a:lnTo>
                  <a:lnTo>
                    <a:pt x="60" y="31"/>
                  </a:lnTo>
                  <a:lnTo>
                    <a:pt x="61" y="29"/>
                  </a:lnTo>
                  <a:lnTo>
                    <a:pt x="63" y="28"/>
                  </a:lnTo>
                  <a:lnTo>
                    <a:pt x="64" y="26"/>
                  </a:lnTo>
                  <a:lnTo>
                    <a:pt x="65" y="25"/>
                  </a:lnTo>
                  <a:lnTo>
                    <a:pt x="66" y="23"/>
                  </a:lnTo>
                  <a:lnTo>
                    <a:pt x="67" y="22"/>
                  </a:lnTo>
                  <a:lnTo>
                    <a:pt x="68" y="20"/>
                  </a:lnTo>
                  <a:lnTo>
                    <a:pt x="68" y="18"/>
                  </a:lnTo>
                  <a:lnTo>
                    <a:pt x="69" y="16"/>
                  </a:lnTo>
                  <a:lnTo>
                    <a:pt x="69" y="15"/>
                  </a:lnTo>
                  <a:lnTo>
                    <a:pt x="70" y="13"/>
                  </a:lnTo>
                  <a:lnTo>
                    <a:pt x="70" y="11"/>
                  </a:lnTo>
                  <a:lnTo>
                    <a:pt x="70" y="10"/>
                  </a:lnTo>
                  <a:lnTo>
                    <a:pt x="70" y="8"/>
                  </a:lnTo>
                  <a:lnTo>
                    <a:pt x="69" y="6"/>
                  </a:lnTo>
                  <a:lnTo>
                    <a:pt x="69" y="5"/>
                  </a:lnTo>
                  <a:lnTo>
                    <a:pt x="68" y="3"/>
                  </a:lnTo>
                  <a:lnTo>
                    <a:pt x="68" y="1"/>
                  </a:lnTo>
                  <a:lnTo>
                    <a:pt x="87" y="94"/>
                  </a:lnTo>
                  <a:lnTo>
                    <a:pt x="0" y="94"/>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7" name="Rectangle 147"/>
            <p:cNvSpPr>
              <a:spLocks noChangeArrowheads="1"/>
            </p:cNvSpPr>
            <p:nvPr/>
          </p:nvSpPr>
          <p:spPr bwMode="auto">
            <a:xfrm>
              <a:off x="4283" y="1542"/>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28" name="Rectangle 148"/>
            <p:cNvSpPr>
              <a:spLocks noChangeArrowheads="1"/>
            </p:cNvSpPr>
            <p:nvPr/>
          </p:nvSpPr>
          <p:spPr bwMode="auto">
            <a:xfrm>
              <a:off x="3651" y="1275"/>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29" name="Rectangle 149"/>
            <p:cNvSpPr>
              <a:spLocks noChangeArrowheads="1"/>
            </p:cNvSpPr>
            <p:nvPr/>
          </p:nvSpPr>
          <p:spPr bwMode="auto">
            <a:xfrm rot="20160000">
              <a:off x="3448" y="1320"/>
              <a:ext cx="8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IgM</a:t>
              </a:r>
            </a:p>
          </p:txBody>
        </p:sp>
        <p:sp>
          <p:nvSpPr>
            <p:cNvPr id="532630" name="Rectangle 150"/>
            <p:cNvSpPr>
              <a:spLocks noChangeArrowheads="1"/>
            </p:cNvSpPr>
            <p:nvPr/>
          </p:nvSpPr>
          <p:spPr bwMode="auto">
            <a:xfrm>
              <a:off x="3441" y="1394"/>
              <a:ext cx="84"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IgG</a:t>
              </a:r>
            </a:p>
          </p:txBody>
        </p:sp>
        <p:sp>
          <p:nvSpPr>
            <p:cNvPr id="532631" name="Rectangle 151"/>
            <p:cNvSpPr>
              <a:spLocks noChangeArrowheads="1"/>
            </p:cNvSpPr>
            <p:nvPr/>
          </p:nvSpPr>
          <p:spPr bwMode="auto">
            <a:xfrm>
              <a:off x="4289" y="1237"/>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32" name="Rectangle 152"/>
            <p:cNvSpPr>
              <a:spLocks noChangeArrowheads="1"/>
            </p:cNvSpPr>
            <p:nvPr/>
          </p:nvSpPr>
          <p:spPr bwMode="auto">
            <a:xfrm>
              <a:off x="4077" y="1316"/>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633" name="Rectangle 153"/>
            <p:cNvSpPr>
              <a:spLocks noChangeArrowheads="1"/>
            </p:cNvSpPr>
            <p:nvPr/>
          </p:nvSpPr>
          <p:spPr bwMode="auto">
            <a:xfrm>
              <a:off x="4071" y="1345"/>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84817" name="Oval 154"/>
            <p:cNvSpPr>
              <a:spLocks noChangeArrowheads="1"/>
            </p:cNvSpPr>
            <p:nvPr/>
          </p:nvSpPr>
          <p:spPr bwMode="auto">
            <a:xfrm>
              <a:off x="4847" y="1480"/>
              <a:ext cx="79" cy="79"/>
            </a:xfrm>
            <a:prstGeom prst="ellipse">
              <a:avLst/>
            </a:prstGeom>
            <a:solidFill>
              <a:srgbClr val="FAC405"/>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18" name="Freeform 155"/>
            <p:cNvSpPr>
              <a:spLocks/>
            </p:cNvSpPr>
            <p:nvPr/>
          </p:nvSpPr>
          <p:spPr bwMode="auto">
            <a:xfrm>
              <a:off x="4892" y="1354"/>
              <a:ext cx="117" cy="108"/>
            </a:xfrm>
            <a:custGeom>
              <a:avLst/>
              <a:gdLst>
                <a:gd name="T0" fmla="*/ 0 w 117"/>
                <a:gd name="T1" fmla="*/ 49 h 108"/>
                <a:gd name="T2" fmla="*/ 1 w 117"/>
                <a:gd name="T3" fmla="*/ 45 h 108"/>
                <a:gd name="T4" fmla="*/ 2 w 117"/>
                <a:gd name="T5" fmla="*/ 40 h 108"/>
                <a:gd name="T6" fmla="*/ 4 w 117"/>
                <a:gd name="T7" fmla="*/ 35 h 108"/>
                <a:gd name="T8" fmla="*/ 5 w 117"/>
                <a:gd name="T9" fmla="*/ 30 h 108"/>
                <a:gd name="T10" fmla="*/ 9 w 117"/>
                <a:gd name="T11" fmla="*/ 26 h 108"/>
                <a:gd name="T12" fmla="*/ 13 w 117"/>
                <a:gd name="T13" fmla="*/ 19 h 108"/>
                <a:gd name="T14" fmla="*/ 20 w 117"/>
                <a:gd name="T15" fmla="*/ 13 h 108"/>
                <a:gd name="T16" fmla="*/ 26 w 117"/>
                <a:gd name="T17" fmla="*/ 9 h 108"/>
                <a:gd name="T18" fmla="*/ 32 w 117"/>
                <a:gd name="T19" fmla="*/ 6 h 108"/>
                <a:gd name="T20" fmla="*/ 38 w 117"/>
                <a:gd name="T21" fmla="*/ 3 h 108"/>
                <a:gd name="T22" fmla="*/ 45 w 117"/>
                <a:gd name="T23" fmla="*/ 2 h 108"/>
                <a:gd name="T24" fmla="*/ 51 w 117"/>
                <a:gd name="T25" fmla="*/ 0 h 108"/>
                <a:gd name="T26" fmla="*/ 57 w 117"/>
                <a:gd name="T27" fmla="*/ 0 h 108"/>
                <a:gd name="T28" fmla="*/ 63 w 117"/>
                <a:gd name="T29" fmla="*/ 0 h 108"/>
                <a:gd name="T30" fmla="*/ 70 w 117"/>
                <a:gd name="T31" fmla="*/ 1 h 108"/>
                <a:gd name="T32" fmla="*/ 76 w 117"/>
                <a:gd name="T33" fmla="*/ 3 h 108"/>
                <a:gd name="T34" fmla="*/ 82 w 117"/>
                <a:gd name="T35" fmla="*/ 5 h 108"/>
                <a:gd name="T36" fmla="*/ 89 w 117"/>
                <a:gd name="T37" fmla="*/ 8 h 108"/>
                <a:gd name="T38" fmla="*/ 95 w 117"/>
                <a:gd name="T39" fmla="*/ 13 h 108"/>
                <a:gd name="T40" fmla="*/ 102 w 117"/>
                <a:gd name="T41" fmla="*/ 18 h 108"/>
                <a:gd name="T42" fmla="*/ 105 w 117"/>
                <a:gd name="T43" fmla="*/ 23 h 108"/>
                <a:gd name="T44" fmla="*/ 109 w 117"/>
                <a:gd name="T45" fmla="*/ 28 h 108"/>
                <a:gd name="T46" fmla="*/ 111 w 117"/>
                <a:gd name="T47" fmla="*/ 32 h 108"/>
                <a:gd name="T48" fmla="*/ 113 w 117"/>
                <a:gd name="T49" fmla="*/ 36 h 108"/>
                <a:gd name="T50" fmla="*/ 114 w 117"/>
                <a:gd name="T51" fmla="*/ 41 h 108"/>
                <a:gd name="T52" fmla="*/ 116 w 117"/>
                <a:gd name="T53" fmla="*/ 46 h 108"/>
                <a:gd name="T54" fmla="*/ 116 w 117"/>
                <a:gd name="T55" fmla="*/ 54 h 108"/>
                <a:gd name="T56" fmla="*/ 116 w 117"/>
                <a:gd name="T57" fmla="*/ 61 h 108"/>
                <a:gd name="T58" fmla="*/ 115 w 117"/>
                <a:gd name="T59" fmla="*/ 65 h 108"/>
                <a:gd name="T60" fmla="*/ 113 w 117"/>
                <a:gd name="T61" fmla="*/ 70 h 108"/>
                <a:gd name="T62" fmla="*/ 112 w 117"/>
                <a:gd name="T63" fmla="*/ 74 h 108"/>
                <a:gd name="T64" fmla="*/ 109 w 117"/>
                <a:gd name="T65" fmla="*/ 80 h 108"/>
                <a:gd name="T66" fmla="*/ 105 w 117"/>
                <a:gd name="T67" fmla="*/ 85 h 108"/>
                <a:gd name="T68" fmla="*/ 100 w 117"/>
                <a:gd name="T69" fmla="*/ 91 h 108"/>
                <a:gd name="T70" fmla="*/ 93 w 117"/>
                <a:gd name="T71" fmla="*/ 96 h 108"/>
                <a:gd name="T72" fmla="*/ 87 w 117"/>
                <a:gd name="T73" fmla="*/ 100 h 108"/>
                <a:gd name="T74" fmla="*/ 81 w 117"/>
                <a:gd name="T75" fmla="*/ 103 h 108"/>
                <a:gd name="T76" fmla="*/ 74 w 117"/>
                <a:gd name="T77" fmla="*/ 105 h 108"/>
                <a:gd name="T78" fmla="*/ 68 w 117"/>
                <a:gd name="T79" fmla="*/ 106 h 108"/>
                <a:gd name="T80" fmla="*/ 62 w 117"/>
                <a:gd name="T81" fmla="*/ 107 h 108"/>
                <a:gd name="T82" fmla="*/ 55 w 117"/>
                <a:gd name="T83" fmla="*/ 107 h 108"/>
                <a:gd name="T84" fmla="*/ 49 w 117"/>
                <a:gd name="T85" fmla="*/ 106 h 108"/>
                <a:gd name="T86" fmla="*/ 43 w 117"/>
                <a:gd name="T87" fmla="*/ 105 h 108"/>
                <a:gd name="T88" fmla="*/ 37 w 117"/>
                <a:gd name="T89" fmla="*/ 103 h 108"/>
                <a:gd name="T90" fmla="*/ 33 w 117"/>
                <a:gd name="T91" fmla="*/ 102 h 108"/>
                <a:gd name="T92" fmla="*/ 30 w 117"/>
                <a:gd name="T93" fmla="*/ 101 h 108"/>
                <a:gd name="T94" fmla="*/ 27 w 117"/>
                <a:gd name="T95" fmla="*/ 99 h 108"/>
                <a:gd name="T96" fmla="*/ 24 w 117"/>
                <a:gd name="T97" fmla="*/ 97 h 108"/>
                <a:gd name="T98" fmla="*/ 21 w 117"/>
                <a:gd name="T99" fmla="*/ 95 h 108"/>
                <a:gd name="T100" fmla="*/ 18 w 117"/>
                <a:gd name="T101" fmla="*/ 92 h 108"/>
                <a:gd name="T102" fmla="*/ 14 w 117"/>
                <a:gd name="T103" fmla="*/ 89 h 108"/>
                <a:gd name="T104" fmla="*/ 12 w 117"/>
                <a:gd name="T105" fmla="*/ 86 h 108"/>
                <a:gd name="T106" fmla="*/ 8 w 117"/>
                <a:gd name="T107" fmla="*/ 81 h 108"/>
                <a:gd name="T108" fmla="*/ 6 w 117"/>
                <a:gd name="T109" fmla="*/ 78 h 108"/>
                <a:gd name="T110" fmla="*/ 5 w 117"/>
                <a:gd name="T111" fmla="*/ 75 h 108"/>
                <a:gd name="T112" fmla="*/ 3 w 117"/>
                <a:gd name="T113" fmla="*/ 71 h 108"/>
                <a:gd name="T114" fmla="*/ 2 w 117"/>
                <a:gd name="T115" fmla="*/ 68 h 108"/>
                <a:gd name="T116" fmla="*/ 1 w 117"/>
                <a:gd name="T117" fmla="*/ 63 h 108"/>
                <a:gd name="T118" fmla="*/ 0 w 117"/>
                <a:gd name="T119" fmla="*/ 59 h 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7" h="108">
                  <a:moveTo>
                    <a:pt x="0" y="54"/>
                  </a:moveTo>
                  <a:lnTo>
                    <a:pt x="0" y="49"/>
                  </a:lnTo>
                  <a:lnTo>
                    <a:pt x="0" y="46"/>
                  </a:lnTo>
                  <a:lnTo>
                    <a:pt x="1" y="45"/>
                  </a:lnTo>
                  <a:lnTo>
                    <a:pt x="1" y="42"/>
                  </a:lnTo>
                  <a:lnTo>
                    <a:pt x="2" y="40"/>
                  </a:lnTo>
                  <a:lnTo>
                    <a:pt x="3" y="37"/>
                  </a:lnTo>
                  <a:lnTo>
                    <a:pt x="4" y="35"/>
                  </a:lnTo>
                  <a:lnTo>
                    <a:pt x="4" y="34"/>
                  </a:lnTo>
                  <a:lnTo>
                    <a:pt x="5" y="30"/>
                  </a:lnTo>
                  <a:lnTo>
                    <a:pt x="7" y="27"/>
                  </a:lnTo>
                  <a:lnTo>
                    <a:pt x="9" y="26"/>
                  </a:lnTo>
                  <a:lnTo>
                    <a:pt x="11" y="22"/>
                  </a:lnTo>
                  <a:lnTo>
                    <a:pt x="13" y="19"/>
                  </a:lnTo>
                  <a:lnTo>
                    <a:pt x="16" y="16"/>
                  </a:lnTo>
                  <a:lnTo>
                    <a:pt x="20" y="13"/>
                  </a:lnTo>
                  <a:lnTo>
                    <a:pt x="23" y="11"/>
                  </a:lnTo>
                  <a:lnTo>
                    <a:pt x="26" y="9"/>
                  </a:lnTo>
                  <a:lnTo>
                    <a:pt x="29" y="7"/>
                  </a:lnTo>
                  <a:lnTo>
                    <a:pt x="32" y="6"/>
                  </a:lnTo>
                  <a:lnTo>
                    <a:pt x="35" y="4"/>
                  </a:lnTo>
                  <a:lnTo>
                    <a:pt x="38" y="3"/>
                  </a:lnTo>
                  <a:lnTo>
                    <a:pt x="42" y="2"/>
                  </a:lnTo>
                  <a:lnTo>
                    <a:pt x="45" y="2"/>
                  </a:lnTo>
                  <a:lnTo>
                    <a:pt x="48" y="1"/>
                  </a:lnTo>
                  <a:lnTo>
                    <a:pt x="51" y="0"/>
                  </a:lnTo>
                  <a:lnTo>
                    <a:pt x="54" y="0"/>
                  </a:lnTo>
                  <a:lnTo>
                    <a:pt x="57" y="0"/>
                  </a:lnTo>
                  <a:lnTo>
                    <a:pt x="61" y="0"/>
                  </a:lnTo>
                  <a:lnTo>
                    <a:pt x="63" y="0"/>
                  </a:lnTo>
                  <a:lnTo>
                    <a:pt x="66" y="1"/>
                  </a:lnTo>
                  <a:lnTo>
                    <a:pt x="70" y="1"/>
                  </a:lnTo>
                  <a:lnTo>
                    <a:pt x="73" y="2"/>
                  </a:lnTo>
                  <a:lnTo>
                    <a:pt x="76" y="3"/>
                  </a:lnTo>
                  <a:lnTo>
                    <a:pt x="79" y="4"/>
                  </a:lnTo>
                  <a:lnTo>
                    <a:pt x="82" y="5"/>
                  </a:lnTo>
                  <a:lnTo>
                    <a:pt x="86" y="7"/>
                  </a:lnTo>
                  <a:lnTo>
                    <a:pt x="89" y="8"/>
                  </a:lnTo>
                  <a:lnTo>
                    <a:pt x="92" y="10"/>
                  </a:lnTo>
                  <a:lnTo>
                    <a:pt x="95" y="13"/>
                  </a:lnTo>
                  <a:lnTo>
                    <a:pt x="98" y="15"/>
                  </a:lnTo>
                  <a:lnTo>
                    <a:pt x="102" y="18"/>
                  </a:lnTo>
                  <a:lnTo>
                    <a:pt x="104" y="21"/>
                  </a:lnTo>
                  <a:lnTo>
                    <a:pt x="105" y="23"/>
                  </a:lnTo>
                  <a:lnTo>
                    <a:pt x="108" y="26"/>
                  </a:lnTo>
                  <a:lnTo>
                    <a:pt x="109" y="28"/>
                  </a:lnTo>
                  <a:lnTo>
                    <a:pt x="110" y="30"/>
                  </a:lnTo>
                  <a:lnTo>
                    <a:pt x="111" y="32"/>
                  </a:lnTo>
                  <a:lnTo>
                    <a:pt x="112" y="34"/>
                  </a:lnTo>
                  <a:lnTo>
                    <a:pt x="113" y="36"/>
                  </a:lnTo>
                  <a:lnTo>
                    <a:pt x="114" y="39"/>
                  </a:lnTo>
                  <a:lnTo>
                    <a:pt x="114" y="41"/>
                  </a:lnTo>
                  <a:lnTo>
                    <a:pt x="115" y="43"/>
                  </a:lnTo>
                  <a:lnTo>
                    <a:pt x="116" y="46"/>
                  </a:lnTo>
                  <a:lnTo>
                    <a:pt x="116" y="49"/>
                  </a:lnTo>
                  <a:lnTo>
                    <a:pt x="116" y="54"/>
                  </a:lnTo>
                  <a:lnTo>
                    <a:pt x="116" y="59"/>
                  </a:lnTo>
                  <a:lnTo>
                    <a:pt x="116" y="61"/>
                  </a:lnTo>
                  <a:lnTo>
                    <a:pt x="115" y="62"/>
                  </a:lnTo>
                  <a:lnTo>
                    <a:pt x="115" y="65"/>
                  </a:lnTo>
                  <a:lnTo>
                    <a:pt x="114" y="67"/>
                  </a:lnTo>
                  <a:lnTo>
                    <a:pt x="113" y="70"/>
                  </a:lnTo>
                  <a:lnTo>
                    <a:pt x="112" y="72"/>
                  </a:lnTo>
                  <a:lnTo>
                    <a:pt x="112" y="74"/>
                  </a:lnTo>
                  <a:lnTo>
                    <a:pt x="110" y="77"/>
                  </a:lnTo>
                  <a:lnTo>
                    <a:pt x="109" y="80"/>
                  </a:lnTo>
                  <a:lnTo>
                    <a:pt x="107" y="82"/>
                  </a:lnTo>
                  <a:lnTo>
                    <a:pt x="105" y="85"/>
                  </a:lnTo>
                  <a:lnTo>
                    <a:pt x="103" y="88"/>
                  </a:lnTo>
                  <a:lnTo>
                    <a:pt x="100" y="91"/>
                  </a:lnTo>
                  <a:lnTo>
                    <a:pt x="96" y="94"/>
                  </a:lnTo>
                  <a:lnTo>
                    <a:pt x="93" y="96"/>
                  </a:lnTo>
                  <a:lnTo>
                    <a:pt x="90" y="98"/>
                  </a:lnTo>
                  <a:lnTo>
                    <a:pt x="87" y="100"/>
                  </a:lnTo>
                  <a:lnTo>
                    <a:pt x="84" y="101"/>
                  </a:lnTo>
                  <a:lnTo>
                    <a:pt x="81" y="103"/>
                  </a:lnTo>
                  <a:lnTo>
                    <a:pt x="77" y="104"/>
                  </a:lnTo>
                  <a:lnTo>
                    <a:pt x="74" y="105"/>
                  </a:lnTo>
                  <a:lnTo>
                    <a:pt x="71" y="106"/>
                  </a:lnTo>
                  <a:lnTo>
                    <a:pt x="68" y="106"/>
                  </a:lnTo>
                  <a:lnTo>
                    <a:pt x="65" y="107"/>
                  </a:lnTo>
                  <a:lnTo>
                    <a:pt x="62" y="107"/>
                  </a:lnTo>
                  <a:lnTo>
                    <a:pt x="59" y="107"/>
                  </a:lnTo>
                  <a:lnTo>
                    <a:pt x="55" y="107"/>
                  </a:lnTo>
                  <a:lnTo>
                    <a:pt x="52" y="107"/>
                  </a:lnTo>
                  <a:lnTo>
                    <a:pt x="49" y="106"/>
                  </a:lnTo>
                  <a:lnTo>
                    <a:pt x="46" y="106"/>
                  </a:lnTo>
                  <a:lnTo>
                    <a:pt x="43" y="105"/>
                  </a:lnTo>
                  <a:lnTo>
                    <a:pt x="40" y="105"/>
                  </a:lnTo>
                  <a:lnTo>
                    <a:pt x="37" y="103"/>
                  </a:lnTo>
                  <a:lnTo>
                    <a:pt x="35" y="103"/>
                  </a:lnTo>
                  <a:lnTo>
                    <a:pt x="33" y="102"/>
                  </a:lnTo>
                  <a:lnTo>
                    <a:pt x="32" y="101"/>
                  </a:lnTo>
                  <a:lnTo>
                    <a:pt x="30" y="101"/>
                  </a:lnTo>
                  <a:lnTo>
                    <a:pt x="29" y="100"/>
                  </a:lnTo>
                  <a:lnTo>
                    <a:pt x="27" y="99"/>
                  </a:lnTo>
                  <a:lnTo>
                    <a:pt x="25" y="98"/>
                  </a:lnTo>
                  <a:lnTo>
                    <a:pt x="24" y="97"/>
                  </a:lnTo>
                  <a:lnTo>
                    <a:pt x="22" y="96"/>
                  </a:lnTo>
                  <a:lnTo>
                    <a:pt x="21" y="95"/>
                  </a:lnTo>
                  <a:lnTo>
                    <a:pt x="19" y="93"/>
                  </a:lnTo>
                  <a:lnTo>
                    <a:pt x="18" y="92"/>
                  </a:lnTo>
                  <a:lnTo>
                    <a:pt x="16" y="90"/>
                  </a:lnTo>
                  <a:lnTo>
                    <a:pt x="14" y="89"/>
                  </a:lnTo>
                  <a:lnTo>
                    <a:pt x="13" y="87"/>
                  </a:lnTo>
                  <a:lnTo>
                    <a:pt x="12" y="86"/>
                  </a:lnTo>
                  <a:lnTo>
                    <a:pt x="11" y="84"/>
                  </a:lnTo>
                  <a:lnTo>
                    <a:pt x="8" y="81"/>
                  </a:lnTo>
                  <a:lnTo>
                    <a:pt x="7" y="79"/>
                  </a:lnTo>
                  <a:lnTo>
                    <a:pt x="6" y="78"/>
                  </a:lnTo>
                  <a:lnTo>
                    <a:pt x="5" y="76"/>
                  </a:lnTo>
                  <a:lnTo>
                    <a:pt x="5" y="75"/>
                  </a:lnTo>
                  <a:lnTo>
                    <a:pt x="4" y="73"/>
                  </a:lnTo>
                  <a:lnTo>
                    <a:pt x="3" y="71"/>
                  </a:lnTo>
                  <a:lnTo>
                    <a:pt x="2" y="69"/>
                  </a:lnTo>
                  <a:lnTo>
                    <a:pt x="2" y="68"/>
                  </a:lnTo>
                  <a:lnTo>
                    <a:pt x="2" y="66"/>
                  </a:lnTo>
                  <a:lnTo>
                    <a:pt x="1" y="63"/>
                  </a:lnTo>
                  <a:lnTo>
                    <a:pt x="0" y="61"/>
                  </a:lnTo>
                  <a:lnTo>
                    <a:pt x="0" y="59"/>
                  </a:lnTo>
                  <a:lnTo>
                    <a:pt x="0" y="54"/>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6" name="Rectangle 156"/>
            <p:cNvSpPr>
              <a:spLocks noChangeArrowheads="1"/>
            </p:cNvSpPr>
            <p:nvPr/>
          </p:nvSpPr>
          <p:spPr bwMode="auto">
            <a:xfrm>
              <a:off x="4898" y="1369"/>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37" name="Rectangle 157"/>
            <p:cNvSpPr>
              <a:spLocks noChangeArrowheads="1"/>
            </p:cNvSpPr>
            <p:nvPr/>
          </p:nvSpPr>
          <p:spPr bwMode="auto">
            <a:xfrm>
              <a:off x="4910" y="1402"/>
              <a:ext cx="84"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IgG</a:t>
              </a:r>
            </a:p>
          </p:txBody>
        </p:sp>
        <p:sp>
          <p:nvSpPr>
            <p:cNvPr id="532638" name="Rectangle 158"/>
            <p:cNvSpPr>
              <a:spLocks noChangeArrowheads="1"/>
            </p:cNvSpPr>
            <p:nvPr/>
          </p:nvSpPr>
          <p:spPr bwMode="auto">
            <a:xfrm>
              <a:off x="4859" y="1497"/>
              <a:ext cx="5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L</a:t>
              </a:r>
            </a:p>
          </p:txBody>
        </p:sp>
        <p:sp>
          <p:nvSpPr>
            <p:cNvPr id="532639" name="Rectangle 159"/>
            <p:cNvSpPr>
              <a:spLocks noChangeArrowheads="1"/>
            </p:cNvSpPr>
            <p:nvPr/>
          </p:nvSpPr>
          <p:spPr bwMode="auto">
            <a:xfrm>
              <a:off x="4669" y="1267"/>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40" name="Rectangle 160"/>
            <p:cNvSpPr>
              <a:spLocks noChangeArrowheads="1"/>
            </p:cNvSpPr>
            <p:nvPr/>
          </p:nvSpPr>
          <p:spPr bwMode="auto">
            <a:xfrm>
              <a:off x="4061" y="1371"/>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41" name="Rectangle 161"/>
            <p:cNvSpPr>
              <a:spLocks noChangeArrowheads="1"/>
            </p:cNvSpPr>
            <p:nvPr/>
          </p:nvSpPr>
          <p:spPr bwMode="auto">
            <a:xfrm>
              <a:off x="4278" y="1577"/>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CD45</a:t>
              </a:r>
            </a:p>
          </p:txBody>
        </p:sp>
      </p:grpSp>
      <p:grpSp>
        <p:nvGrpSpPr>
          <p:cNvPr id="83989" name="Group 162"/>
          <p:cNvGrpSpPr>
            <a:grpSpLocks/>
          </p:cNvGrpSpPr>
          <p:nvPr/>
        </p:nvGrpSpPr>
        <p:grpSpPr bwMode="auto">
          <a:xfrm>
            <a:off x="3703638" y="2736850"/>
            <a:ext cx="508000" cy="1171575"/>
            <a:chOff x="2333" y="1724"/>
            <a:chExt cx="320" cy="738"/>
          </a:xfrm>
        </p:grpSpPr>
        <p:sp>
          <p:nvSpPr>
            <p:cNvPr id="84029" name="Line 163"/>
            <p:cNvSpPr>
              <a:spLocks noChangeShapeType="1"/>
            </p:cNvSpPr>
            <p:nvPr/>
          </p:nvSpPr>
          <p:spPr bwMode="auto">
            <a:xfrm flipH="1">
              <a:off x="2619" y="2458"/>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0" name="Line 164"/>
            <p:cNvSpPr>
              <a:spLocks noChangeShapeType="1"/>
            </p:cNvSpPr>
            <p:nvPr/>
          </p:nvSpPr>
          <p:spPr bwMode="auto">
            <a:xfrm flipH="1" flipV="1">
              <a:off x="2609" y="2434"/>
              <a:ext cx="18"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1" name="Line 165"/>
            <p:cNvSpPr>
              <a:spLocks noChangeShapeType="1"/>
            </p:cNvSpPr>
            <p:nvPr/>
          </p:nvSpPr>
          <p:spPr bwMode="auto">
            <a:xfrm flipH="1">
              <a:off x="2597" y="2438"/>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2" name="Line 166"/>
            <p:cNvSpPr>
              <a:spLocks noChangeShapeType="1"/>
            </p:cNvSpPr>
            <p:nvPr/>
          </p:nvSpPr>
          <p:spPr bwMode="auto">
            <a:xfrm flipH="1">
              <a:off x="2587" y="2438"/>
              <a:ext cx="18"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3" name="Line 167"/>
            <p:cNvSpPr>
              <a:spLocks noChangeShapeType="1"/>
            </p:cNvSpPr>
            <p:nvPr/>
          </p:nvSpPr>
          <p:spPr bwMode="auto">
            <a:xfrm flipH="1">
              <a:off x="2575" y="2440"/>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4" name="Line 168"/>
            <p:cNvSpPr>
              <a:spLocks noChangeShapeType="1"/>
            </p:cNvSpPr>
            <p:nvPr/>
          </p:nvSpPr>
          <p:spPr bwMode="auto">
            <a:xfrm flipH="1">
              <a:off x="2564" y="2440"/>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5" name="Line 169"/>
            <p:cNvSpPr>
              <a:spLocks noChangeShapeType="1"/>
            </p:cNvSpPr>
            <p:nvPr/>
          </p:nvSpPr>
          <p:spPr bwMode="auto">
            <a:xfrm flipH="1">
              <a:off x="2554" y="2440"/>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6" name="Line 170"/>
            <p:cNvSpPr>
              <a:spLocks noChangeShapeType="1"/>
            </p:cNvSpPr>
            <p:nvPr/>
          </p:nvSpPr>
          <p:spPr bwMode="auto">
            <a:xfrm flipV="1">
              <a:off x="2633" y="2416"/>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7" name="Line 171"/>
            <p:cNvSpPr>
              <a:spLocks noChangeShapeType="1"/>
            </p:cNvSpPr>
            <p:nvPr/>
          </p:nvSpPr>
          <p:spPr bwMode="auto">
            <a:xfrm flipH="1" flipV="1">
              <a:off x="2621" y="2426"/>
              <a:ext cx="16"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8" name="Line 172"/>
            <p:cNvSpPr>
              <a:spLocks noChangeShapeType="1"/>
            </p:cNvSpPr>
            <p:nvPr/>
          </p:nvSpPr>
          <p:spPr bwMode="auto">
            <a:xfrm flipH="1" flipV="1">
              <a:off x="2609" y="2416"/>
              <a:ext cx="20"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9" name="Line 173"/>
            <p:cNvSpPr>
              <a:spLocks noChangeShapeType="1"/>
            </p:cNvSpPr>
            <p:nvPr/>
          </p:nvSpPr>
          <p:spPr bwMode="auto">
            <a:xfrm flipH="1">
              <a:off x="2597" y="2420"/>
              <a:ext cx="20" cy="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0" name="Line 174"/>
            <p:cNvSpPr>
              <a:spLocks noChangeShapeType="1"/>
            </p:cNvSpPr>
            <p:nvPr/>
          </p:nvSpPr>
          <p:spPr bwMode="auto">
            <a:xfrm flipH="1" flipV="1">
              <a:off x="2588" y="2418"/>
              <a:ext cx="17"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1" name="Line 175"/>
            <p:cNvSpPr>
              <a:spLocks noChangeShapeType="1"/>
            </p:cNvSpPr>
            <p:nvPr/>
          </p:nvSpPr>
          <p:spPr bwMode="auto">
            <a:xfrm flipH="1">
              <a:off x="2577" y="2422"/>
              <a:ext cx="19"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2" name="Line 176"/>
            <p:cNvSpPr>
              <a:spLocks noChangeShapeType="1"/>
            </p:cNvSpPr>
            <p:nvPr/>
          </p:nvSpPr>
          <p:spPr bwMode="auto">
            <a:xfrm flipH="1">
              <a:off x="2564" y="2426"/>
              <a:ext cx="21"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3" name="Line 177"/>
            <p:cNvSpPr>
              <a:spLocks noChangeShapeType="1"/>
            </p:cNvSpPr>
            <p:nvPr/>
          </p:nvSpPr>
          <p:spPr bwMode="auto">
            <a:xfrm flipH="1" flipV="1">
              <a:off x="2554" y="2418"/>
              <a:ext cx="18"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4" name="Line 178"/>
            <p:cNvSpPr>
              <a:spLocks noChangeShapeType="1"/>
            </p:cNvSpPr>
            <p:nvPr/>
          </p:nvSpPr>
          <p:spPr bwMode="auto">
            <a:xfrm flipH="1" flipV="1">
              <a:off x="2544" y="2419"/>
              <a:ext cx="18"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5" name="Line 179"/>
            <p:cNvSpPr>
              <a:spLocks noChangeShapeType="1"/>
            </p:cNvSpPr>
            <p:nvPr/>
          </p:nvSpPr>
          <p:spPr bwMode="auto">
            <a:xfrm flipV="1">
              <a:off x="2635" y="2399"/>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6" name="Line 180"/>
            <p:cNvSpPr>
              <a:spLocks noChangeShapeType="1"/>
            </p:cNvSpPr>
            <p:nvPr/>
          </p:nvSpPr>
          <p:spPr bwMode="auto">
            <a:xfrm flipH="1">
              <a:off x="2565" y="2409"/>
              <a:ext cx="21" cy="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7" name="Line 181"/>
            <p:cNvSpPr>
              <a:spLocks noChangeShapeType="1"/>
            </p:cNvSpPr>
            <p:nvPr/>
          </p:nvSpPr>
          <p:spPr bwMode="auto">
            <a:xfrm flipV="1">
              <a:off x="2569" y="2402"/>
              <a:ext cx="7"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8" name="Line 182"/>
            <p:cNvSpPr>
              <a:spLocks noChangeShapeType="1"/>
            </p:cNvSpPr>
            <p:nvPr/>
          </p:nvSpPr>
          <p:spPr bwMode="auto">
            <a:xfrm flipH="1" flipV="1">
              <a:off x="2555" y="2410"/>
              <a:ext cx="18"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9" name="Line 183"/>
            <p:cNvSpPr>
              <a:spLocks noChangeShapeType="1"/>
            </p:cNvSpPr>
            <p:nvPr/>
          </p:nvSpPr>
          <p:spPr bwMode="auto">
            <a:xfrm flipH="1" flipV="1">
              <a:off x="2555" y="2409"/>
              <a:ext cx="18" cy="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0" name="Line 184"/>
            <p:cNvSpPr>
              <a:spLocks noChangeShapeType="1"/>
            </p:cNvSpPr>
            <p:nvPr/>
          </p:nvSpPr>
          <p:spPr bwMode="auto">
            <a:xfrm flipH="1" flipV="1">
              <a:off x="2545" y="2413"/>
              <a:ext cx="17"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1" name="Line 185"/>
            <p:cNvSpPr>
              <a:spLocks noChangeShapeType="1"/>
            </p:cNvSpPr>
            <p:nvPr/>
          </p:nvSpPr>
          <p:spPr bwMode="auto">
            <a:xfrm flipH="1" flipV="1">
              <a:off x="2547" y="2404"/>
              <a:ext cx="16"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2" name="Line 186"/>
            <p:cNvSpPr>
              <a:spLocks noChangeShapeType="1"/>
            </p:cNvSpPr>
            <p:nvPr/>
          </p:nvSpPr>
          <p:spPr bwMode="auto">
            <a:xfrm flipH="1" flipV="1">
              <a:off x="2552" y="2402"/>
              <a:ext cx="11"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3" name="Line 187"/>
            <p:cNvSpPr>
              <a:spLocks noChangeShapeType="1"/>
            </p:cNvSpPr>
            <p:nvPr/>
          </p:nvSpPr>
          <p:spPr bwMode="auto">
            <a:xfrm flipH="1" flipV="1">
              <a:off x="2532" y="2405"/>
              <a:ext cx="20" cy="2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4" name="Line 188"/>
            <p:cNvSpPr>
              <a:spLocks noChangeShapeType="1"/>
            </p:cNvSpPr>
            <p:nvPr/>
          </p:nvSpPr>
          <p:spPr bwMode="auto">
            <a:xfrm flipH="1" flipV="1">
              <a:off x="2538" y="2402"/>
              <a:ext cx="15" cy="1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5" name="Line 189"/>
            <p:cNvSpPr>
              <a:spLocks noChangeShapeType="1"/>
            </p:cNvSpPr>
            <p:nvPr/>
          </p:nvSpPr>
          <p:spPr bwMode="auto">
            <a:xfrm flipV="1">
              <a:off x="2639" y="2379"/>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6" name="Line 190"/>
            <p:cNvSpPr>
              <a:spLocks noChangeShapeType="1"/>
            </p:cNvSpPr>
            <p:nvPr/>
          </p:nvSpPr>
          <p:spPr bwMode="auto">
            <a:xfrm flipV="1">
              <a:off x="2606" y="2382"/>
              <a:ext cx="5"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7" name="Line 191"/>
            <p:cNvSpPr>
              <a:spLocks noChangeShapeType="1"/>
            </p:cNvSpPr>
            <p:nvPr/>
          </p:nvSpPr>
          <p:spPr bwMode="auto">
            <a:xfrm flipH="1" flipV="1">
              <a:off x="2590" y="2384"/>
              <a:ext cx="16"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8" name="Line 192"/>
            <p:cNvSpPr>
              <a:spLocks noChangeShapeType="1"/>
            </p:cNvSpPr>
            <p:nvPr/>
          </p:nvSpPr>
          <p:spPr bwMode="auto">
            <a:xfrm flipV="1">
              <a:off x="2586" y="2384"/>
              <a:ext cx="4"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9" name="Line 193"/>
            <p:cNvSpPr>
              <a:spLocks noChangeShapeType="1"/>
            </p:cNvSpPr>
            <p:nvPr/>
          </p:nvSpPr>
          <p:spPr bwMode="auto">
            <a:xfrm flipV="1">
              <a:off x="2582" y="2384"/>
              <a:ext cx="7" cy="2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0" name="Line 194"/>
            <p:cNvSpPr>
              <a:spLocks noChangeShapeType="1"/>
            </p:cNvSpPr>
            <p:nvPr/>
          </p:nvSpPr>
          <p:spPr bwMode="auto">
            <a:xfrm flipV="1">
              <a:off x="2576" y="2397"/>
              <a:ext cx="6"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1" name="Line 195"/>
            <p:cNvSpPr>
              <a:spLocks noChangeShapeType="1"/>
            </p:cNvSpPr>
            <p:nvPr/>
          </p:nvSpPr>
          <p:spPr bwMode="auto">
            <a:xfrm flipH="1">
              <a:off x="2565" y="2392"/>
              <a:ext cx="21" cy="1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2" name="Line 196"/>
            <p:cNvSpPr>
              <a:spLocks noChangeShapeType="1"/>
            </p:cNvSpPr>
            <p:nvPr/>
          </p:nvSpPr>
          <p:spPr bwMode="auto">
            <a:xfrm flipV="1">
              <a:off x="2570" y="2384"/>
              <a:ext cx="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3" name="Line 197"/>
            <p:cNvSpPr>
              <a:spLocks noChangeShapeType="1"/>
            </p:cNvSpPr>
            <p:nvPr/>
          </p:nvSpPr>
          <p:spPr bwMode="auto">
            <a:xfrm flipH="1">
              <a:off x="2555" y="2406"/>
              <a:ext cx="18" cy="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4" name="Line 198"/>
            <p:cNvSpPr>
              <a:spLocks noChangeShapeType="1"/>
            </p:cNvSpPr>
            <p:nvPr/>
          </p:nvSpPr>
          <p:spPr bwMode="auto">
            <a:xfrm flipH="1">
              <a:off x="2556" y="2398"/>
              <a:ext cx="1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5" name="Line 199"/>
            <p:cNvSpPr>
              <a:spLocks noChangeShapeType="1"/>
            </p:cNvSpPr>
            <p:nvPr/>
          </p:nvSpPr>
          <p:spPr bwMode="auto">
            <a:xfrm flipH="1" flipV="1">
              <a:off x="2545" y="2397"/>
              <a:ext cx="10"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6" name="Line 200"/>
            <p:cNvSpPr>
              <a:spLocks noChangeShapeType="1"/>
            </p:cNvSpPr>
            <p:nvPr/>
          </p:nvSpPr>
          <p:spPr bwMode="auto">
            <a:xfrm flipH="1" flipV="1">
              <a:off x="2545" y="2396"/>
              <a:ext cx="15" cy="1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7" name="Line 201"/>
            <p:cNvSpPr>
              <a:spLocks noChangeShapeType="1"/>
            </p:cNvSpPr>
            <p:nvPr/>
          </p:nvSpPr>
          <p:spPr bwMode="auto">
            <a:xfrm flipH="1" flipV="1">
              <a:off x="2546" y="2386"/>
              <a:ext cx="17"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8" name="Line 202"/>
            <p:cNvSpPr>
              <a:spLocks noChangeShapeType="1"/>
            </p:cNvSpPr>
            <p:nvPr/>
          </p:nvSpPr>
          <p:spPr bwMode="auto">
            <a:xfrm flipH="1" flipV="1">
              <a:off x="2547" y="2384"/>
              <a:ext cx="1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9" name="Line 203"/>
            <p:cNvSpPr>
              <a:spLocks noChangeShapeType="1"/>
            </p:cNvSpPr>
            <p:nvPr/>
          </p:nvSpPr>
          <p:spPr bwMode="auto">
            <a:xfrm flipH="1" flipV="1">
              <a:off x="2533" y="2386"/>
              <a:ext cx="13"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0" name="Line 204"/>
            <p:cNvSpPr>
              <a:spLocks noChangeShapeType="1"/>
            </p:cNvSpPr>
            <p:nvPr/>
          </p:nvSpPr>
          <p:spPr bwMode="auto">
            <a:xfrm flipH="1" flipV="1">
              <a:off x="2538" y="2384"/>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1" name="Line 205"/>
            <p:cNvSpPr>
              <a:spLocks noChangeShapeType="1"/>
            </p:cNvSpPr>
            <p:nvPr/>
          </p:nvSpPr>
          <p:spPr bwMode="auto">
            <a:xfrm flipH="1" flipV="1">
              <a:off x="2539" y="2387"/>
              <a:ext cx="14" cy="1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2" name="Line 206"/>
            <p:cNvSpPr>
              <a:spLocks noChangeShapeType="1"/>
            </p:cNvSpPr>
            <p:nvPr/>
          </p:nvSpPr>
          <p:spPr bwMode="auto">
            <a:xfrm flipH="1">
              <a:off x="2543" y="2390"/>
              <a:ext cx="11" cy="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3" name="Line 207"/>
            <p:cNvSpPr>
              <a:spLocks noChangeShapeType="1"/>
            </p:cNvSpPr>
            <p:nvPr/>
          </p:nvSpPr>
          <p:spPr bwMode="auto">
            <a:xfrm flipH="1" flipV="1">
              <a:off x="2525" y="2387"/>
              <a:ext cx="1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4" name="Line 208"/>
            <p:cNvSpPr>
              <a:spLocks noChangeShapeType="1"/>
            </p:cNvSpPr>
            <p:nvPr/>
          </p:nvSpPr>
          <p:spPr bwMode="auto">
            <a:xfrm flipV="1">
              <a:off x="2643" y="2363"/>
              <a:ext cx="6"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5" name="Line 209"/>
            <p:cNvSpPr>
              <a:spLocks noChangeShapeType="1"/>
            </p:cNvSpPr>
            <p:nvPr/>
          </p:nvSpPr>
          <p:spPr bwMode="auto">
            <a:xfrm flipV="1">
              <a:off x="2615" y="2363"/>
              <a:ext cx="5"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6" name="Line 210"/>
            <p:cNvSpPr>
              <a:spLocks noChangeShapeType="1"/>
            </p:cNvSpPr>
            <p:nvPr/>
          </p:nvSpPr>
          <p:spPr bwMode="auto">
            <a:xfrm flipV="1">
              <a:off x="2595" y="2366"/>
              <a:ext cx="6"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7" name="Line 211"/>
            <p:cNvSpPr>
              <a:spLocks noChangeShapeType="1"/>
            </p:cNvSpPr>
            <p:nvPr/>
          </p:nvSpPr>
          <p:spPr bwMode="auto">
            <a:xfrm flipV="1">
              <a:off x="2589" y="2376"/>
              <a:ext cx="6"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8" name="Line 212"/>
            <p:cNvSpPr>
              <a:spLocks noChangeShapeType="1"/>
            </p:cNvSpPr>
            <p:nvPr/>
          </p:nvSpPr>
          <p:spPr bwMode="auto">
            <a:xfrm flipV="1">
              <a:off x="2586" y="2364"/>
              <a:ext cx="1"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9" name="Line 213"/>
            <p:cNvSpPr>
              <a:spLocks noChangeShapeType="1"/>
            </p:cNvSpPr>
            <p:nvPr/>
          </p:nvSpPr>
          <p:spPr bwMode="auto">
            <a:xfrm flipV="1">
              <a:off x="2583" y="2364"/>
              <a:ext cx="4"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0" name="Line 214"/>
            <p:cNvSpPr>
              <a:spLocks noChangeShapeType="1"/>
            </p:cNvSpPr>
            <p:nvPr/>
          </p:nvSpPr>
          <p:spPr bwMode="auto">
            <a:xfrm flipV="1">
              <a:off x="2577" y="2372"/>
              <a:ext cx="6"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1" name="Line 215"/>
            <p:cNvSpPr>
              <a:spLocks noChangeShapeType="1"/>
            </p:cNvSpPr>
            <p:nvPr/>
          </p:nvSpPr>
          <p:spPr bwMode="auto">
            <a:xfrm>
              <a:off x="2571" y="2370"/>
              <a:ext cx="0"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2" name="Line 216"/>
            <p:cNvSpPr>
              <a:spLocks noChangeShapeType="1"/>
            </p:cNvSpPr>
            <p:nvPr/>
          </p:nvSpPr>
          <p:spPr bwMode="auto">
            <a:xfrm flipH="1">
              <a:off x="2557" y="2374"/>
              <a:ext cx="18"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3" name="Line 217"/>
            <p:cNvSpPr>
              <a:spLocks noChangeShapeType="1"/>
            </p:cNvSpPr>
            <p:nvPr/>
          </p:nvSpPr>
          <p:spPr bwMode="auto">
            <a:xfrm flipH="1">
              <a:off x="2546" y="2388"/>
              <a:ext cx="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4" name="Line 218"/>
            <p:cNvSpPr>
              <a:spLocks noChangeShapeType="1"/>
            </p:cNvSpPr>
            <p:nvPr/>
          </p:nvSpPr>
          <p:spPr bwMode="auto">
            <a:xfrm flipH="1" flipV="1">
              <a:off x="2547" y="2366"/>
              <a:ext cx="18"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5" name="Line 219"/>
            <p:cNvSpPr>
              <a:spLocks noChangeShapeType="1"/>
            </p:cNvSpPr>
            <p:nvPr/>
          </p:nvSpPr>
          <p:spPr bwMode="auto">
            <a:xfrm flipH="1" flipV="1">
              <a:off x="2533" y="2379"/>
              <a:ext cx="13"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6" name="Line 220"/>
            <p:cNvSpPr>
              <a:spLocks noChangeShapeType="1"/>
            </p:cNvSpPr>
            <p:nvPr/>
          </p:nvSpPr>
          <p:spPr bwMode="auto">
            <a:xfrm flipH="1" flipV="1">
              <a:off x="2533" y="2377"/>
              <a:ext cx="14"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7" name="Line 221"/>
            <p:cNvSpPr>
              <a:spLocks noChangeShapeType="1"/>
            </p:cNvSpPr>
            <p:nvPr/>
          </p:nvSpPr>
          <p:spPr bwMode="auto">
            <a:xfrm flipH="1" flipV="1">
              <a:off x="2534" y="2371"/>
              <a:ext cx="17"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8" name="Line 222"/>
            <p:cNvSpPr>
              <a:spLocks noChangeShapeType="1"/>
            </p:cNvSpPr>
            <p:nvPr/>
          </p:nvSpPr>
          <p:spPr bwMode="auto">
            <a:xfrm flipH="1" flipV="1">
              <a:off x="2535" y="2367"/>
              <a:ext cx="19"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9" name="Line 223"/>
            <p:cNvSpPr>
              <a:spLocks noChangeShapeType="1"/>
            </p:cNvSpPr>
            <p:nvPr/>
          </p:nvSpPr>
          <p:spPr bwMode="auto">
            <a:xfrm flipH="1" flipV="1">
              <a:off x="2522" y="2381"/>
              <a:ext cx="11" cy="1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0" name="Line 224"/>
            <p:cNvSpPr>
              <a:spLocks noChangeShapeType="1"/>
            </p:cNvSpPr>
            <p:nvPr/>
          </p:nvSpPr>
          <p:spPr bwMode="auto">
            <a:xfrm flipH="1" flipV="1">
              <a:off x="2524" y="2371"/>
              <a:ext cx="17"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1" name="Line 225"/>
            <p:cNvSpPr>
              <a:spLocks noChangeShapeType="1"/>
            </p:cNvSpPr>
            <p:nvPr/>
          </p:nvSpPr>
          <p:spPr bwMode="auto">
            <a:xfrm flipH="1" flipV="1">
              <a:off x="2527" y="2369"/>
              <a:ext cx="14"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2" name="Line 226"/>
            <p:cNvSpPr>
              <a:spLocks noChangeShapeType="1"/>
            </p:cNvSpPr>
            <p:nvPr/>
          </p:nvSpPr>
          <p:spPr bwMode="auto">
            <a:xfrm flipH="1" flipV="1">
              <a:off x="2527" y="2369"/>
              <a:ext cx="1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3" name="Line 227"/>
            <p:cNvSpPr>
              <a:spLocks noChangeShapeType="1"/>
            </p:cNvSpPr>
            <p:nvPr/>
          </p:nvSpPr>
          <p:spPr bwMode="auto">
            <a:xfrm flipH="1" flipV="1">
              <a:off x="2532" y="2367"/>
              <a:ext cx="10" cy="12"/>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4" name="Line 228"/>
            <p:cNvSpPr>
              <a:spLocks noChangeShapeType="1"/>
            </p:cNvSpPr>
            <p:nvPr/>
          </p:nvSpPr>
          <p:spPr bwMode="auto">
            <a:xfrm flipH="1" flipV="1">
              <a:off x="2516" y="2369"/>
              <a:ext cx="14" cy="2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5" name="Line 229"/>
            <p:cNvSpPr>
              <a:spLocks noChangeShapeType="1"/>
            </p:cNvSpPr>
            <p:nvPr/>
          </p:nvSpPr>
          <p:spPr bwMode="auto">
            <a:xfrm flipH="1">
              <a:off x="2633" y="2367"/>
              <a:ext cx="20"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6" name="Line 230"/>
            <p:cNvSpPr>
              <a:spLocks noChangeShapeType="1"/>
            </p:cNvSpPr>
            <p:nvPr/>
          </p:nvSpPr>
          <p:spPr bwMode="auto">
            <a:xfrm flipH="1" flipV="1">
              <a:off x="2631" y="2344"/>
              <a:ext cx="1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7" name="Line 231"/>
            <p:cNvSpPr>
              <a:spLocks noChangeShapeType="1"/>
            </p:cNvSpPr>
            <p:nvPr/>
          </p:nvSpPr>
          <p:spPr bwMode="auto">
            <a:xfrm flipV="1">
              <a:off x="2620" y="2343"/>
              <a:ext cx="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8" name="Line 232"/>
            <p:cNvSpPr>
              <a:spLocks noChangeShapeType="1"/>
            </p:cNvSpPr>
            <p:nvPr/>
          </p:nvSpPr>
          <p:spPr bwMode="auto">
            <a:xfrm flipV="1">
              <a:off x="2609" y="2343"/>
              <a:ext cx="0"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9" name="Line 233"/>
            <p:cNvSpPr>
              <a:spLocks noChangeShapeType="1"/>
            </p:cNvSpPr>
            <p:nvPr/>
          </p:nvSpPr>
          <p:spPr bwMode="auto">
            <a:xfrm flipV="1">
              <a:off x="2601" y="2358"/>
              <a:ext cx="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0" name="Line 234"/>
            <p:cNvSpPr>
              <a:spLocks noChangeShapeType="1"/>
            </p:cNvSpPr>
            <p:nvPr/>
          </p:nvSpPr>
          <p:spPr bwMode="auto">
            <a:xfrm flipV="1">
              <a:off x="2595" y="2344"/>
              <a:ext cx="2"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1" name="Line 235"/>
            <p:cNvSpPr>
              <a:spLocks noChangeShapeType="1"/>
            </p:cNvSpPr>
            <p:nvPr/>
          </p:nvSpPr>
          <p:spPr bwMode="auto">
            <a:xfrm flipV="1">
              <a:off x="2591" y="2351"/>
              <a:ext cx="4"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2" name="Line 236"/>
            <p:cNvSpPr>
              <a:spLocks noChangeShapeType="1"/>
            </p:cNvSpPr>
            <p:nvPr/>
          </p:nvSpPr>
          <p:spPr bwMode="auto">
            <a:xfrm flipV="1">
              <a:off x="2587" y="2346"/>
              <a:ext cx="5"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3" name="Line 237"/>
            <p:cNvSpPr>
              <a:spLocks noChangeShapeType="1"/>
            </p:cNvSpPr>
            <p:nvPr/>
          </p:nvSpPr>
          <p:spPr bwMode="auto">
            <a:xfrm flipV="1">
              <a:off x="2571" y="2346"/>
              <a:ext cx="7"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4" name="Line 238"/>
            <p:cNvSpPr>
              <a:spLocks noChangeShapeType="1"/>
            </p:cNvSpPr>
            <p:nvPr/>
          </p:nvSpPr>
          <p:spPr bwMode="auto">
            <a:xfrm flipV="1">
              <a:off x="2562" y="2348"/>
              <a:ext cx="1"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5" name="Line 239"/>
            <p:cNvSpPr>
              <a:spLocks noChangeShapeType="1"/>
            </p:cNvSpPr>
            <p:nvPr/>
          </p:nvSpPr>
          <p:spPr bwMode="auto">
            <a:xfrm flipH="1">
              <a:off x="2546" y="2370"/>
              <a:ext cx="9"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6" name="Line 240"/>
            <p:cNvSpPr>
              <a:spLocks noChangeShapeType="1"/>
            </p:cNvSpPr>
            <p:nvPr/>
          </p:nvSpPr>
          <p:spPr bwMode="auto">
            <a:xfrm flipH="1" flipV="1">
              <a:off x="2546" y="2349"/>
              <a:ext cx="20"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7" name="Line 241"/>
            <p:cNvSpPr>
              <a:spLocks noChangeShapeType="1"/>
            </p:cNvSpPr>
            <p:nvPr/>
          </p:nvSpPr>
          <p:spPr bwMode="auto">
            <a:xfrm flipH="1">
              <a:off x="2534" y="2371"/>
              <a:ext cx="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8" name="Line 242"/>
            <p:cNvSpPr>
              <a:spLocks noChangeShapeType="1"/>
            </p:cNvSpPr>
            <p:nvPr/>
          </p:nvSpPr>
          <p:spPr bwMode="auto">
            <a:xfrm flipH="1" flipV="1">
              <a:off x="2534" y="2349"/>
              <a:ext cx="20"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9" name="Line 243"/>
            <p:cNvSpPr>
              <a:spLocks noChangeShapeType="1"/>
            </p:cNvSpPr>
            <p:nvPr/>
          </p:nvSpPr>
          <p:spPr bwMode="auto">
            <a:xfrm flipH="1" flipV="1">
              <a:off x="2524" y="2361"/>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0" name="Line 244"/>
            <p:cNvSpPr>
              <a:spLocks noChangeShapeType="1"/>
            </p:cNvSpPr>
            <p:nvPr/>
          </p:nvSpPr>
          <p:spPr bwMode="auto">
            <a:xfrm flipH="1" flipV="1">
              <a:off x="2524" y="2354"/>
              <a:ext cx="11"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1" name="Line 245"/>
            <p:cNvSpPr>
              <a:spLocks noChangeShapeType="1"/>
            </p:cNvSpPr>
            <p:nvPr/>
          </p:nvSpPr>
          <p:spPr bwMode="auto">
            <a:xfrm flipH="1" flipV="1">
              <a:off x="2524" y="2349"/>
              <a:ext cx="16"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2" name="Line 246"/>
            <p:cNvSpPr>
              <a:spLocks noChangeShapeType="1"/>
            </p:cNvSpPr>
            <p:nvPr/>
          </p:nvSpPr>
          <p:spPr bwMode="auto">
            <a:xfrm flipH="1" flipV="1">
              <a:off x="2526" y="2349"/>
              <a:ext cx="16"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3" name="Line 247"/>
            <p:cNvSpPr>
              <a:spLocks noChangeShapeType="1"/>
            </p:cNvSpPr>
            <p:nvPr/>
          </p:nvSpPr>
          <p:spPr bwMode="auto">
            <a:xfrm flipH="1" flipV="1">
              <a:off x="2512" y="2351"/>
              <a:ext cx="12"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4" name="Line 248"/>
            <p:cNvSpPr>
              <a:spLocks noChangeShapeType="1"/>
            </p:cNvSpPr>
            <p:nvPr/>
          </p:nvSpPr>
          <p:spPr bwMode="auto">
            <a:xfrm flipH="1" flipV="1">
              <a:off x="2514" y="2351"/>
              <a:ext cx="18"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5" name="Line 249"/>
            <p:cNvSpPr>
              <a:spLocks noChangeShapeType="1"/>
            </p:cNvSpPr>
            <p:nvPr/>
          </p:nvSpPr>
          <p:spPr bwMode="auto">
            <a:xfrm flipH="1" flipV="1">
              <a:off x="2520" y="2349"/>
              <a:ext cx="12" cy="2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6" name="Line 250"/>
            <p:cNvSpPr>
              <a:spLocks noChangeShapeType="1"/>
            </p:cNvSpPr>
            <p:nvPr/>
          </p:nvSpPr>
          <p:spPr bwMode="auto">
            <a:xfrm flipH="1" flipV="1">
              <a:off x="2521" y="2349"/>
              <a:ext cx="11"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7" name="Line 251"/>
            <p:cNvSpPr>
              <a:spLocks noChangeShapeType="1"/>
            </p:cNvSpPr>
            <p:nvPr/>
          </p:nvSpPr>
          <p:spPr bwMode="auto">
            <a:xfrm flipH="1" flipV="1">
              <a:off x="2630" y="2327"/>
              <a:ext cx="9"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8" name="Line 252"/>
            <p:cNvSpPr>
              <a:spLocks noChangeShapeType="1"/>
            </p:cNvSpPr>
            <p:nvPr/>
          </p:nvSpPr>
          <p:spPr bwMode="auto">
            <a:xfrm flipV="1">
              <a:off x="2620" y="2329"/>
              <a:ext cx="0" cy="2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9" name="Line 253"/>
            <p:cNvSpPr>
              <a:spLocks noChangeShapeType="1"/>
            </p:cNvSpPr>
            <p:nvPr/>
          </p:nvSpPr>
          <p:spPr bwMode="auto">
            <a:xfrm flipV="1">
              <a:off x="2613" y="2329"/>
              <a:ext cx="0" cy="2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0" name="Line 254"/>
            <p:cNvSpPr>
              <a:spLocks noChangeShapeType="1"/>
            </p:cNvSpPr>
            <p:nvPr/>
          </p:nvSpPr>
          <p:spPr bwMode="auto">
            <a:xfrm flipV="1">
              <a:off x="2597" y="2331"/>
              <a:ext cx="1"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1" name="Line 255"/>
            <p:cNvSpPr>
              <a:spLocks noChangeShapeType="1"/>
            </p:cNvSpPr>
            <p:nvPr/>
          </p:nvSpPr>
          <p:spPr bwMode="auto">
            <a:xfrm flipV="1">
              <a:off x="2592" y="2331"/>
              <a:ext cx="0"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2" name="Line 256"/>
            <p:cNvSpPr>
              <a:spLocks noChangeShapeType="1"/>
            </p:cNvSpPr>
            <p:nvPr/>
          </p:nvSpPr>
          <p:spPr bwMode="auto">
            <a:xfrm flipV="1">
              <a:off x="2578" y="2332"/>
              <a:ext cx="1" cy="22"/>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3" name="Line 257"/>
            <p:cNvSpPr>
              <a:spLocks noChangeShapeType="1"/>
            </p:cNvSpPr>
            <p:nvPr/>
          </p:nvSpPr>
          <p:spPr bwMode="auto">
            <a:xfrm flipV="1">
              <a:off x="2563" y="2332"/>
              <a:ext cx="7"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4" name="Line 258"/>
            <p:cNvSpPr>
              <a:spLocks noChangeShapeType="1"/>
            </p:cNvSpPr>
            <p:nvPr/>
          </p:nvSpPr>
          <p:spPr bwMode="auto">
            <a:xfrm>
              <a:off x="2538" y="2353"/>
              <a:ext cx="0"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5" name="Line 259"/>
            <p:cNvSpPr>
              <a:spLocks noChangeShapeType="1"/>
            </p:cNvSpPr>
            <p:nvPr/>
          </p:nvSpPr>
          <p:spPr bwMode="auto">
            <a:xfrm flipH="1" flipV="1">
              <a:off x="2535" y="2332"/>
              <a:ext cx="19"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6" name="Line 260"/>
            <p:cNvSpPr>
              <a:spLocks noChangeShapeType="1"/>
            </p:cNvSpPr>
            <p:nvPr/>
          </p:nvSpPr>
          <p:spPr bwMode="auto">
            <a:xfrm flipV="1">
              <a:off x="2528" y="2348"/>
              <a:ext cx="0" cy="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7" name="Line 261"/>
            <p:cNvSpPr>
              <a:spLocks noChangeShapeType="1"/>
            </p:cNvSpPr>
            <p:nvPr/>
          </p:nvSpPr>
          <p:spPr bwMode="auto">
            <a:xfrm flipH="1" flipV="1">
              <a:off x="2524" y="2343"/>
              <a:ext cx="10"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8" name="Line 262"/>
            <p:cNvSpPr>
              <a:spLocks noChangeShapeType="1"/>
            </p:cNvSpPr>
            <p:nvPr/>
          </p:nvSpPr>
          <p:spPr bwMode="auto">
            <a:xfrm flipH="1" flipV="1">
              <a:off x="2527" y="2332"/>
              <a:ext cx="15"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9" name="Line 263"/>
            <p:cNvSpPr>
              <a:spLocks noChangeShapeType="1"/>
            </p:cNvSpPr>
            <p:nvPr/>
          </p:nvSpPr>
          <p:spPr bwMode="auto">
            <a:xfrm>
              <a:off x="2539" y="2336"/>
              <a:ext cx="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0" name="Line 264"/>
            <p:cNvSpPr>
              <a:spLocks noChangeShapeType="1"/>
            </p:cNvSpPr>
            <p:nvPr/>
          </p:nvSpPr>
          <p:spPr bwMode="auto">
            <a:xfrm flipV="1">
              <a:off x="2518" y="2338"/>
              <a:ext cx="0" cy="2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1" name="Line 265"/>
            <p:cNvSpPr>
              <a:spLocks noChangeShapeType="1"/>
            </p:cNvSpPr>
            <p:nvPr/>
          </p:nvSpPr>
          <p:spPr bwMode="auto">
            <a:xfrm flipH="1" flipV="1">
              <a:off x="2515" y="2333"/>
              <a:ext cx="13"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2" name="Line 266"/>
            <p:cNvSpPr>
              <a:spLocks noChangeShapeType="1"/>
            </p:cNvSpPr>
            <p:nvPr/>
          </p:nvSpPr>
          <p:spPr bwMode="auto">
            <a:xfrm flipH="1" flipV="1">
              <a:off x="2516" y="2333"/>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3" name="Line 267"/>
            <p:cNvSpPr>
              <a:spLocks noChangeShapeType="1"/>
            </p:cNvSpPr>
            <p:nvPr/>
          </p:nvSpPr>
          <p:spPr bwMode="auto">
            <a:xfrm flipH="1" flipV="1">
              <a:off x="2520" y="2333"/>
              <a:ext cx="12"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4" name="Line 268"/>
            <p:cNvSpPr>
              <a:spLocks noChangeShapeType="1"/>
            </p:cNvSpPr>
            <p:nvPr/>
          </p:nvSpPr>
          <p:spPr bwMode="auto">
            <a:xfrm flipH="1" flipV="1">
              <a:off x="2520" y="2333"/>
              <a:ext cx="12"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5" name="Line 269"/>
            <p:cNvSpPr>
              <a:spLocks noChangeShapeType="1"/>
            </p:cNvSpPr>
            <p:nvPr/>
          </p:nvSpPr>
          <p:spPr bwMode="auto">
            <a:xfrm flipH="1" flipV="1">
              <a:off x="2502" y="2333"/>
              <a:ext cx="18"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6" name="Line 270"/>
            <p:cNvSpPr>
              <a:spLocks noChangeShapeType="1"/>
            </p:cNvSpPr>
            <p:nvPr/>
          </p:nvSpPr>
          <p:spPr bwMode="auto">
            <a:xfrm flipH="1" flipV="1">
              <a:off x="2509" y="2333"/>
              <a:ext cx="13"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7" name="Line 271"/>
            <p:cNvSpPr>
              <a:spLocks noChangeShapeType="1"/>
            </p:cNvSpPr>
            <p:nvPr/>
          </p:nvSpPr>
          <p:spPr bwMode="auto">
            <a:xfrm flipH="1">
              <a:off x="2491" y="2337"/>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8" name="Line 272"/>
            <p:cNvSpPr>
              <a:spLocks noChangeShapeType="1"/>
            </p:cNvSpPr>
            <p:nvPr/>
          </p:nvSpPr>
          <p:spPr bwMode="auto">
            <a:xfrm flipH="1" flipV="1">
              <a:off x="2626" y="2311"/>
              <a:ext cx="12"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9" name="Line 273"/>
            <p:cNvSpPr>
              <a:spLocks noChangeShapeType="1"/>
            </p:cNvSpPr>
            <p:nvPr/>
          </p:nvSpPr>
          <p:spPr bwMode="auto">
            <a:xfrm flipH="1" flipV="1">
              <a:off x="2614" y="2324"/>
              <a:ext cx="10"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0" name="Line 274"/>
            <p:cNvSpPr>
              <a:spLocks noChangeShapeType="1"/>
            </p:cNvSpPr>
            <p:nvPr/>
          </p:nvSpPr>
          <p:spPr bwMode="auto">
            <a:xfrm flipH="1" flipV="1">
              <a:off x="2607" y="2311"/>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1" name="Line 275"/>
            <p:cNvSpPr>
              <a:spLocks noChangeShapeType="1"/>
            </p:cNvSpPr>
            <p:nvPr/>
          </p:nvSpPr>
          <p:spPr bwMode="auto">
            <a:xfrm flipH="1" flipV="1">
              <a:off x="2603" y="2321"/>
              <a:ext cx="1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2" name="Line 276"/>
            <p:cNvSpPr>
              <a:spLocks noChangeShapeType="1"/>
            </p:cNvSpPr>
            <p:nvPr/>
          </p:nvSpPr>
          <p:spPr bwMode="auto">
            <a:xfrm flipH="1" flipV="1">
              <a:off x="2602" y="2312"/>
              <a:ext cx="9" cy="1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3" name="Line 277"/>
            <p:cNvSpPr>
              <a:spLocks noChangeShapeType="1"/>
            </p:cNvSpPr>
            <p:nvPr/>
          </p:nvSpPr>
          <p:spPr bwMode="auto">
            <a:xfrm flipH="1" flipV="1">
              <a:off x="2592" y="2322"/>
              <a:ext cx="10" cy="1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4" name="Line 278"/>
            <p:cNvSpPr>
              <a:spLocks noChangeShapeType="1"/>
            </p:cNvSpPr>
            <p:nvPr/>
          </p:nvSpPr>
          <p:spPr bwMode="auto">
            <a:xfrm flipV="1">
              <a:off x="2596" y="2311"/>
              <a:ext cx="0" cy="1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5" name="Line 279"/>
            <p:cNvSpPr>
              <a:spLocks noChangeShapeType="1"/>
            </p:cNvSpPr>
            <p:nvPr/>
          </p:nvSpPr>
          <p:spPr bwMode="auto">
            <a:xfrm flipH="1" flipV="1">
              <a:off x="2587" y="2312"/>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6" name="Line 280"/>
            <p:cNvSpPr>
              <a:spLocks noChangeShapeType="1"/>
            </p:cNvSpPr>
            <p:nvPr/>
          </p:nvSpPr>
          <p:spPr bwMode="auto">
            <a:xfrm flipV="1">
              <a:off x="2579" y="2312"/>
              <a:ext cx="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7" name="Line 281"/>
            <p:cNvSpPr>
              <a:spLocks noChangeShapeType="1"/>
            </p:cNvSpPr>
            <p:nvPr/>
          </p:nvSpPr>
          <p:spPr bwMode="auto">
            <a:xfrm flipV="1">
              <a:off x="2570" y="2312"/>
              <a:ext cx="1"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8" name="Line 282"/>
            <p:cNvSpPr>
              <a:spLocks noChangeShapeType="1"/>
            </p:cNvSpPr>
            <p:nvPr/>
          </p:nvSpPr>
          <p:spPr bwMode="auto">
            <a:xfrm flipV="1">
              <a:off x="2552" y="2314"/>
              <a:ext cx="5"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9" name="Line 283"/>
            <p:cNvSpPr>
              <a:spLocks noChangeShapeType="1"/>
            </p:cNvSpPr>
            <p:nvPr/>
          </p:nvSpPr>
          <p:spPr bwMode="auto">
            <a:xfrm flipH="1" flipV="1">
              <a:off x="2541" y="2314"/>
              <a:ext cx="15"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0" name="Line 284"/>
            <p:cNvSpPr>
              <a:spLocks noChangeShapeType="1"/>
            </p:cNvSpPr>
            <p:nvPr/>
          </p:nvSpPr>
          <p:spPr bwMode="auto">
            <a:xfrm flipH="1" flipV="1">
              <a:off x="2524" y="2324"/>
              <a:ext cx="11"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1" name="Line 285"/>
            <p:cNvSpPr>
              <a:spLocks noChangeShapeType="1"/>
            </p:cNvSpPr>
            <p:nvPr/>
          </p:nvSpPr>
          <p:spPr bwMode="auto">
            <a:xfrm flipH="1" flipV="1">
              <a:off x="2529" y="2316"/>
              <a:ext cx="14"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2" name="Line 286"/>
            <p:cNvSpPr>
              <a:spLocks noChangeShapeType="1"/>
            </p:cNvSpPr>
            <p:nvPr/>
          </p:nvSpPr>
          <p:spPr bwMode="auto">
            <a:xfrm flipH="1" flipV="1">
              <a:off x="2514" y="2324"/>
              <a:ext cx="9"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3" name="Line 287"/>
            <p:cNvSpPr>
              <a:spLocks noChangeShapeType="1"/>
            </p:cNvSpPr>
            <p:nvPr/>
          </p:nvSpPr>
          <p:spPr bwMode="auto">
            <a:xfrm flipH="1" flipV="1">
              <a:off x="2514" y="2317"/>
              <a:ext cx="10"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4" name="Line 288"/>
            <p:cNvSpPr>
              <a:spLocks noChangeShapeType="1"/>
            </p:cNvSpPr>
            <p:nvPr/>
          </p:nvSpPr>
          <p:spPr bwMode="auto">
            <a:xfrm flipH="1" flipV="1">
              <a:off x="2516" y="2314"/>
              <a:ext cx="12"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5" name="Line 289"/>
            <p:cNvSpPr>
              <a:spLocks noChangeShapeType="1"/>
            </p:cNvSpPr>
            <p:nvPr/>
          </p:nvSpPr>
          <p:spPr bwMode="auto">
            <a:xfrm flipH="1" flipV="1">
              <a:off x="2516" y="2316"/>
              <a:ext cx="12"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6" name="Line 290"/>
            <p:cNvSpPr>
              <a:spLocks noChangeShapeType="1"/>
            </p:cNvSpPr>
            <p:nvPr/>
          </p:nvSpPr>
          <p:spPr bwMode="auto">
            <a:xfrm flipH="1" flipV="1">
              <a:off x="2521" y="2314"/>
              <a:ext cx="11"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7" name="Line 291"/>
            <p:cNvSpPr>
              <a:spLocks noChangeShapeType="1"/>
            </p:cNvSpPr>
            <p:nvPr/>
          </p:nvSpPr>
          <p:spPr bwMode="auto">
            <a:xfrm flipH="1" flipV="1">
              <a:off x="2502" y="2316"/>
              <a:ext cx="1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8" name="Line 292"/>
            <p:cNvSpPr>
              <a:spLocks noChangeShapeType="1"/>
            </p:cNvSpPr>
            <p:nvPr/>
          </p:nvSpPr>
          <p:spPr bwMode="auto">
            <a:xfrm flipH="1" flipV="1">
              <a:off x="2509" y="2316"/>
              <a:ext cx="1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9" name="Line 293"/>
            <p:cNvSpPr>
              <a:spLocks noChangeShapeType="1"/>
            </p:cNvSpPr>
            <p:nvPr/>
          </p:nvSpPr>
          <p:spPr bwMode="auto">
            <a:xfrm flipV="1">
              <a:off x="2518" y="2316"/>
              <a:ext cx="0" cy="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0" name="Line 294"/>
            <p:cNvSpPr>
              <a:spLocks noChangeShapeType="1"/>
            </p:cNvSpPr>
            <p:nvPr/>
          </p:nvSpPr>
          <p:spPr bwMode="auto">
            <a:xfrm flipH="1" flipV="1">
              <a:off x="2482" y="2316"/>
              <a:ext cx="17"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1" name="Line 295"/>
            <p:cNvSpPr>
              <a:spLocks noChangeShapeType="1"/>
            </p:cNvSpPr>
            <p:nvPr/>
          </p:nvSpPr>
          <p:spPr bwMode="auto">
            <a:xfrm flipH="1" flipV="1">
              <a:off x="2623" y="2291"/>
              <a:ext cx="1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2" name="Line 296"/>
            <p:cNvSpPr>
              <a:spLocks noChangeShapeType="1"/>
            </p:cNvSpPr>
            <p:nvPr/>
          </p:nvSpPr>
          <p:spPr bwMode="auto">
            <a:xfrm flipH="1" flipV="1">
              <a:off x="2604" y="2293"/>
              <a:ext cx="1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3" name="Line 297"/>
            <p:cNvSpPr>
              <a:spLocks noChangeShapeType="1"/>
            </p:cNvSpPr>
            <p:nvPr/>
          </p:nvSpPr>
          <p:spPr bwMode="auto">
            <a:xfrm flipH="1" flipV="1">
              <a:off x="2599" y="2291"/>
              <a:ext cx="11" cy="2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4" name="Line 298"/>
            <p:cNvSpPr>
              <a:spLocks noChangeShapeType="1"/>
            </p:cNvSpPr>
            <p:nvPr/>
          </p:nvSpPr>
          <p:spPr bwMode="auto">
            <a:xfrm flipH="1" flipV="1">
              <a:off x="2591" y="229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5" name="Line 299"/>
            <p:cNvSpPr>
              <a:spLocks noChangeShapeType="1"/>
            </p:cNvSpPr>
            <p:nvPr/>
          </p:nvSpPr>
          <p:spPr bwMode="auto">
            <a:xfrm flipV="1">
              <a:off x="2591" y="2294"/>
              <a:ext cx="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6" name="Line 300"/>
            <p:cNvSpPr>
              <a:spLocks noChangeShapeType="1"/>
            </p:cNvSpPr>
            <p:nvPr/>
          </p:nvSpPr>
          <p:spPr bwMode="auto">
            <a:xfrm flipV="1">
              <a:off x="2579" y="2293"/>
              <a:ext cx="0" cy="27"/>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7" name="Line 301"/>
            <p:cNvSpPr>
              <a:spLocks noChangeShapeType="1"/>
            </p:cNvSpPr>
            <p:nvPr/>
          </p:nvSpPr>
          <p:spPr bwMode="auto">
            <a:xfrm flipV="1">
              <a:off x="2571" y="2294"/>
              <a:ext cx="1"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8" name="Line 302"/>
            <p:cNvSpPr>
              <a:spLocks noChangeShapeType="1"/>
            </p:cNvSpPr>
            <p:nvPr/>
          </p:nvSpPr>
          <p:spPr bwMode="auto">
            <a:xfrm flipV="1">
              <a:off x="2557" y="2294"/>
              <a:ext cx="4"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9" name="Line 303"/>
            <p:cNvSpPr>
              <a:spLocks noChangeShapeType="1"/>
            </p:cNvSpPr>
            <p:nvPr/>
          </p:nvSpPr>
          <p:spPr bwMode="auto">
            <a:xfrm flipH="1" flipV="1">
              <a:off x="2537" y="2309"/>
              <a:ext cx="12"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0" name="Line 304"/>
            <p:cNvSpPr>
              <a:spLocks noChangeShapeType="1"/>
            </p:cNvSpPr>
            <p:nvPr/>
          </p:nvSpPr>
          <p:spPr bwMode="auto">
            <a:xfrm flipH="1" flipV="1">
              <a:off x="2525" y="2301"/>
              <a:ext cx="12" cy="2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1" name="Line 305"/>
            <p:cNvSpPr>
              <a:spLocks noChangeShapeType="1"/>
            </p:cNvSpPr>
            <p:nvPr/>
          </p:nvSpPr>
          <p:spPr bwMode="auto">
            <a:xfrm flipH="1" flipV="1">
              <a:off x="2533" y="2296"/>
              <a:ext cx="12" cy="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2" name="Line 306"/>
            <p:cNvSpPr>
              <a:spLocks noChangeShapeType="1"/>
            </p:cNvSpPr>
            <p:nvPr/>
          </p:nvSpPr>
          <p:spPr bwMode="auto">
            <a:xfrm flipH="1" flipV="1">
              <a:off x="2514" y="2307"/>
              <a:ext cx="10"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3" name="Line 307"/>
            <p:cNvSpPr>
              <a:spLocks noChangeShapeType="1"/>
            </p:cNvSpPr>
            <p:nvPr/>
          </p:nvSpPr>
          <p:spPr bwMode="auto">
            <a:xfrm flipH="1" flipV="1">
              <a:off x="2515" y="2297"/>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4" name="Line 308"/>
            <p:cNvSpPr>
              <a:spLocks noChangeShapeType="1"/>
            </p:cNvSpPr>
            <p:nvPr/>
          </p:nvSpPr>
          <p:spPr bwMode="auto">
            <a:xfrm flipV="1">
              <a:off x="2525" y="2297"/>
              <a:ext cx="0"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5" name="Line 309"/>
            <p:cNvSpPr>
              <a:spLocks noChangeShapeType="1"/>
            </p:cNvSpPr>
            <p:nvPr/>
          </p:nvSpPr>
          <p:spPr bwMode="auto">
            <a:xfrm flipH="1" flipV="1">
              <a:off x="2524" y="2297"/>
              <a:ext cx="9"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6" name="Line 310"/>
            <p:cNvSpPr>
              <a:spLocks noChangeShapeType="1"/>
            </p:cNvSpPr>
            <p:nvPr/>
          </p:nvSpPr>
          <p:spPr bwMode="auto">
            <a:xfrm flipH="1" flipV="1">
              <a:off x="2504" y="2297"/>
              <a:ext cx="13"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7" name="Line 311"/>
            <p:cNvSpPr>
              <a:spLocks noChangeShapeType="1"/>
            </p:cNvSpPr>
            <p:nvPr/>
          </p:nvSpPr>
          <p:spPr bwMode="auto">
            <a:xfrm flipH="1" flipV="1">
              <a:off x="2507" y="2297"/>
              <a:ext cx="15"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 name="Line 312"/>
            <p:cNvSpPr>
              <a:spLocks noChangeShapeType="1"/>
            </p:cNvSpPr>
            <p:nvPr/>
          </p:nvSpPr>
          <p:spPr bwMode="auto">
            <a:xfrm flipH="1" flipV="1">
              <a:off x="2511" y="2297"/>
              <a:ext cx="11"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9" name="Line 313"/>
            <p:cNvSpPr>
              <a:spLocks noChangeShapeType="1"/>
            </p:cNvSpPr>
            <p:nvPr/>
          </p:nvSpPr>
          <p:spPr bwMode="auto">
            <a:xfrm flipH="1" flipV="1">
              <a:off x="2491" y="2311"/>
              <a:ext cx="19"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0" name="Line 314"/>
            <p:cNvSpPr>
              <a:spLocks noChangeShapeType="1"/>
            </p:cNvSpPr>
            <p:nvPr/>
          </p:nvSpPr>
          <p:spPr bwMode="auto">
            <a:xfrm flipH="1" flipV="1">
              <a:off x="2487" y="2299"/>
              <a:ext cx="12" cy="2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1" name="Line 315"/>
            <p:cNvSpPr>
              <a:spLocks noChangeShapeType="1"/>
            </p:cNvSpPr>
            <p:nvPr/>
          </p:nvSpPr>
          <p:spPr bwMode="auto">
            <a:xfrm flipH="1" flipV="1">
              <a:off x="2470" y="2299"/>
              <a:ext cx="2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2" name="Line 316"/>
            <p:cNvSpPr>
              <a:spLocks noChangeShapeType="1"/>
            </p:cNvSpPr>
            <p:nvPr/>
          </p:nvSpPr>
          <p:spPr bwMode="auto">
            <a:xfrm flipV="1">
              <a:off x="2466" y="2299"/>
              <a:ext cx="4"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3" name="Line 317"/>
            <p:cNvSpPr>
              <a:spLocks noChangeShapeType="1"/>
            </p:cNvSpPr>
            <p:nvPr/>
          </p:nvSpPr>
          <p:spPr bwMode="auto">
            <a:xfrm flipH="1" flipV="1">
              <a:off x="2454" y="2299"/>
              <a:ext cx="12"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4" name="Line 318"/>
            <p:cNvSpPr>
              <a:spLocks noChangeShapeType="1"/>
            </p:cNvSpPr>
            <p:nvPr/>
          </p:nvSpPr>
          <p:spPr bwMode="auto">
            <a:xfrm flipH="1" flipV="1">
              <a:off x="2616" y="2274"/>
              <a:ext cx="1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5" name="Line 319"/>
            <p:cNvSpPr>
              <a:spLocks noChangeShapeType="1"/>
            </p:cNvSpPr>
            <p:nvPr/>
          </p:nvSpPr>
          <p:spPr bwMode="auto">
            <a:xfrm flipH="1" flipV="1">
              <a:off x="2602" y="2274"/>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6" name="Line 320"/>
            <p:cNvSpPr>
              <a:spLocks noChangeShapeType="1"/>
            </p:cNvSpPr>
            <p:nvPr/>
          </p:nvSpPr>
          <p:spPr bwMode="auto">
            <a:xfrm flipH="1" flipV="1">
              <a:off x="2597" y="2276"/>
              <a:ext cx="10"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7" name="Line 321"/>
            <p:cNvSpPr>
              <a:spLocks noChangeShapeType="1"/>
            </p:cNvSpPr>
            <p:nvPr/>
          </p:nvSpPr>
          <p:spPr bwMode="auto">
            <a:xfrm flipH="1" flipV="1">
              <a:off x="2590" y="2276"/>
              <a:ext cx="9"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8" name="Line 322"/>
            <p:cNvSpPr>
              <a:spLocks noChangeShapeType="1"/>
            </p:cNvSpPr>
            <p:nvPr/>
          </p:nvSpPr>
          <p:spPr bwMode="auto">
            <a:xfrm flipH="1" flipV="1">
              <a:off x="2584" y="2276"/>
              <a:ext cx="11"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9" name="Line 323"/>
            <p:cNvSpPr>
              <a:spLocks noChangeShapeType="1"/>
            </p:cNvSpPr>
            <p:nvPr/>
          </p:nvSpPr>
          <p:spPr bwMode="auto">
            <a:xfrm flipH="1" flipV="1">
              <a:off x="2574" y="2276"/>
              <a:ext cx="9"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0" name="Line 324"/>
            <p:cNvSpPr>
              <a:spLocks noChangeShapeType="1"/>
            </p:cNvSpPr>
            <p:nvPr/>
          </p:nvSpPr>
          <p:spPr bwMode="auto">
            <a:xfrm flipH="1" flipV="1">
              <a:off x="2567" y="2278"/>
              <a:ext cx="9"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1" name="Line 325"/>
            <p:cNvSpPr>
              <a:spLocks noChangeShapeType="1"/>
            </p:cNvSpPr>
            <p:nvPr/>
          </p:nvSpPr>
          <p:spPr bwMode="auto">
            <a:xfrm flipV="1">
              <a:off x="2561" y="2278"/>
              <a:ext cx="2" cy="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2" name="Line 326"/>
            <p:cNvSpPr>
              <a:spLocks noChangeShapeType="1"/>
            </p:cNvSpPr>
            <p:nvPr/>
          </p:nvSpPr>
          <p:spPr bwMode="auto">
            <a:xfrm flipH="1" flipV="1">
              <a:off x="2531" y="2279"/>
              <a:ext cx="1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3" name="Line 327"/>
            <p:cNvSpPr>
              <a:spLocks noChangeShapeType="1"/>
            </p:cNvSpPr>
            <p:nvPr/>
          </p:nvSpPr>
          <p:spPr bwMode="auto">
            <a:xfrm flipH="1" flipV="1">
              <a:off x="2519" y="2281"/>
              <a:ext cx="10"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4" name="Line 328"/>
            <p:cNvSpPr>
              <a:spLocks noChangeShapeType="1"/>
            </p:cNvSpPr>
            <p:nvPr/>
          </p:nvSpPr>
          <p:spPr bwMode="auto">
            <a:xfrm flipH="1" flipV="1">
              <a:off x="2522" y="2279"/>
              <a:ext cx="10"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5" name="Line 329"/>
            <p:cNvSpPr>
              <a:spLocks noChangeShapeType="1"/>
            </p:cNvSpPr>
            <p:nvPr/>
          </p:nvSpPr>
          <p:spPr bwMode="auto">
            <a:xfrm flipH="1" flipV="1">
              <a:off x="2503" y="2289"/>
              <a:ext cx="9"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6" name="Line 330"/>
            <p:cNvSpPr>
              <a:spLocks noChangeShapeType="1"/>
            </p:cNvSpPr>
            <p:nvPr/>
          </p:nvSpPr>
          <p:spPr bwMode="auto">
            <a:xfrm flipH="1" flipV="1">
              <a:off x="2504" y="2281"/>
              <a:ext cx="11"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7" name="Line 331"/>
            <p:cNvSpPr>
              <a:spLocks noChangeShapeType="1"/>
            </p:cNvSpPr>
            <p:nvPr/>
          </p:nvSpPr>
          <p:spPr bwMode="auto">
            <a:xfrm flipH="1" flipV="1">
              <a:off x="2508" y="2281"/>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8" name="Line 332"/>
            <p:cNvSpPr>
              <a:spLocks noChangeShapeType="1"/>
            </p:cNvSpPr>
            <p:nvPr/>
          </p:nvSpPr>
          <p:spPr bwMode="auto">
            <a:xfrm flipH="1" flipV="1">
              <a:off x="2511" y="2281"/>
              <a:ext cx="12"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9" name="Line 333"/>
            <p:cNvSpPr>
              <a:spLocks noChangeShapeType="1"/>
            </p:cNvSpPr>
            <p:nvPr/>
          </p:nvSpPr>
          <p:spPr bwMode="auto">
            <a:xfrm flipH="1" flipV="1">
              <a:off x="2502" y="2283"/>
              <a:ext cx="9"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0" name="Line 334"/>
            <p:cNvSpPr>
              <a:spLocks noChangeShapeType="1"/>
            </p:cNvSpPr>
            <p:nvPr/>
          </p:nvSpPr>
          <p:spPr bwMode="auto">
            <a:xfrm flipH="1" flipV="1">
              <a:off x="2483" y="2289"/>
              <a:ext cx="12"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1" name="Line 335"/>
            <p:cNvSpPr>
              <a:spLocks noChangeShapeType="1"/>
            </p:cNvSpPr>
            <p:nvPr/>
          </p:nvSpPr>
          <p:spPr bwMode="auto">
            <a:xfrm flipH="1" flipV="1">
              <a:off x="2477" y="2283"/>
              <a:ext cx="14"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2" name="Line 336"/>
            <p:cNvSpPr>
              <a:spLocks noChangeShapeType="1"/>
            </p:cNvSpPr>
            <p:nvPr/>
          </p:nvSpPr>
          <p:spPr bwMode="auto">
            <a:xfrm flipH="1" flipV="1">
              <a:off x="2450" y="2283"/>
              <a:ext cx="12"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3" name="Line 337"/>
            <p:cNvSpPr>
              <a:spLocks noChangeShapeType="1"/>
            </p:cNvSpPr>
            <p:nvPr/>
          </p:nvSpPr>
          <p:spPr bwMode="auto">
            <a:xfrm flipH="1">
              <a:off x="2438" y="228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4" name="Line 338"/>
            <p:cNvSpPr>
              <a:spLocks noChangeShapeType="1"/>
            </p:cNvSpPr>
            <p:nvPr/>
          </p:nvSpPr>
          <p:spPr bwMode="auto">
            <a:xfrm flipH="1">
              <a:off x="2427" y="2287"/>
              <a:ext cx="19" cy="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5" name="Line 339"/>
            <p:cNvSpPr>
              <a:spLocks noChangeShapeType="1"/>
            </p:cNvSpPr>
            <p:nvPr/>
          </p:nvSpPr>
          <p:spPr bwMode="auto">
            <a:xfrm flipH="1">
              <a:off x="2416" y="2290"/>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6" name="Line 340"/>
            <p:cNvSpPr>
              <a:spLocks noChangeShapeType="1"/>
            </p:cNvSpPr>
            <p:nvPr/>
          </p:nvSpPr>
          <p:spPr bwMode="auto">
            <a:xfrm flipH="1">
              <a:off x="2406" y="2290"/>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7" name="Line 341"/>
            <p:cNvSpPr>
              <a:spLocks noChangeShapeType="1"/>
            </p:cNvSpPr>
            <p:nvPr/>
          </p:nvSpPr>
          <p:spPr bwMode="auto">
            <a:xfrm flipV="1">
              <a:off x="2401" y="2286"/>
              <a:ext cx="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8" name="Line 342"/>
            <p:cNvSpPr>
              <a:spLocks noChangeShapeType="1"/>
            </p:cNvSpPr>
            <p:nvPr/>
          </p:nvSpPr>
          <p:spPr bwMode="auto">
            <a:xfrm flipV="1">
              <a:off x="2397" y="2288"/>
              <a:ext cx="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9" name="Line 343"/>
            <p:cNvSpPr>
              <a:spLocks noChangeShapeType="1"/>
            </p:cNvSpPr>
            <p:nvPr/>
          </p:nvSpPr>
          <p:spPr bwMode="auto">
            <a:xfrm flipV="1">
              <a:off x="2620" y="2255"/>
              <a:ext cx="6"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0" name="Line 344"/>
            <p:cNvSpPr>
              <a:spLocks noChangeShapeType="1"/>
            </p:cNvSpPr>
            <p:nvPr/>
          </p:nvSpPr>
          <p:spPr bwMode="auto">
            <a:xfrm flipH="1" flipV="1">
              <a:off x="2597" y="2258"/>
              <a:ext cx="13"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1" name="Line 345"/>
            <p:cNvSpPr>
              <a:spLocks noChangeShapeType="1"/>
            </p:cNvSpPr>
            <p:nvPr/>
          </p:nvSpPr>
          <p:spPr bwMode="auto">
            <a:xfrm flipH="1" flipV="1">
              <a:off x="2595" y="2264"/>
              <a:ext cx="10" cy="2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2" name="Line 346"/>
            <p:cNvSpPr>
              <a:spLocks noChangeShapeType="1"/>
            </p:cNvSpPr>
            <p:nvPr/>
          </p:nvSpPr>
          <p:spPr bwMode="auto">
            <a:xfrm flipH="1" flipV="1">
              <a:off x="2594" y="2256"/>
              <a:ext cx="9"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3" name="Line 347"/>
            <p:cNvSpPr>
              <a:spLocks noChangeShapeType="1"/>
            </p:cNvSpPr>
            <p:nvPr/>
          </p:nvSpPr>
          <p:spPr bwMode="auto">
            <a:xfrm flipH="1" flipV="1">
              <a:off x="2587" y="2258"/>
              <a:ext cx="11"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4" name="Line 348"/>
            <p:cNvSpPr>
              <a:spLocks noChangeShapeType="1"/>
            </p:cNvSpPr>
            <p:nvPr/>
          </p:nvSpPr>
          <p:spPr bwMode="auto">
            <a:xfrm flipH="1" flipV="1">
              <a:off x="2583" y="2269"/>
              <a:ext cx="9" cy="1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5" name="Line 349"/>
            <p:cNvSpPr>
              <a:spLocks noChangeShapeType="1"/>
            </p:cNvSpPr>
            <p:nvPr/>
          </p:nvSpPr>
          <p:spPr bwMode="auto">
            <a:xfrm flipH="1" flipV="1">
              <a:off x="2582" y="2258"/>
              <a:ext cx="9" cy="1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6" name="Line 350"/>
            <p:cNvSpPr>
              <a:spLocks noChangeShapeType="1"/>
            </p:cNvSpPr>
            <p:nvPr/>
          </p:nvSpPr>
          <p:spPr bwMode="auto">
            <a:xfrm flipH="1" flipV="1">
              <a:off x="2573" y="2260"/>
              <a:ext cx="9"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7" name="Line 351"/>
            <p:cNvSpPr>
              <a:spLocks noChangeShapeType="1"/>
            </p:cNvSpPr>
            <p:nvPr/>
          </p:nvSpPr>
          <p:spPr bwMode="auto">
            <a:xfrm flipV="1">
              <a:off x="2571" y="2258"/>
              <a:ext cx="0"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8" name="Line 352"/>
            <p:cNvSpPr>
              <a:spLocks noChangeShapeType="1"/>
            </p:cNvSpPr>
            <p:nvPr/>
          </p:nvSpPr>
          <p:spPr bwMode="auto">
            <a:xfrm flipV="1">
              <a:off x="2563" y="2260"/>
              <a:ext cx="0"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9" name="Line 353"/>
            <p:cNvSpPr>
              <a:spLocks noChangeShapeType="1"/>
            </p:cNvSpPr>
            <p:nvPr/>
          </p:nvSpPr>
          <p:spPr bwMode="auto">
            <a:xfrm flipH="1" flipV="1">
              <a:off x="2530" y="2261"/>
              <a:ext cx="9"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0" name="Line 354"/>
            <p:cNvSpPr>
              <a:spLocks noChangeShapeType="1"/>
            </p:cNvSpPr>
            <p:nvPr/>
          </p:nvSpPr>
          <p:spPr bwMode="auto">
            <a:xfrm flipV="1">
              <a:off x="2523" y="2260"/>
              <a:ext cx="0" cy="29"/>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1" name="Line 355"/>
            <p:cNvSpPr>
              <a:spLocks noChangeShapeType="1"/>
            </p:cNvSpPr>
            <p:nvPr/>
          </p:nvSpPr>
          <p:spPr bwMode="auto">
            <a:xfrm flipV="1">
              <a:off x="2526" y="2261"/>
              <a:ext cx="0"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2" name="Line 356"/>
            <p:cNvSpPr>
              <a:spLocks noChangeShapeType="1"/>
            </p:cNvSpPr>
            <p:nvPr/>
          </p:nvSpPr>
          <p:spPr bwMode="auto">
            <a:xfrm flipV="1">
              <a:off x="2508" y="2263"/>
              <a:ext cx="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3" name="Line 357"/>
            <p:cNvSpPr>
              <a:spLocks noChangeShapeType="1"/>
            </p:cNvSpPr>
            <p:nvPr/>
          </p:nvSpPr>
          <p:spPr bwMode="auto">
            <a:xfrm flipV="1">
              <a:off x="2512" y="2263"/>
              <a:ext cx="0"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4" name="Line 358"/>
            <p:cNvSpPr>
              <a:spLocks noChangeShapeType="1"/>
            </p:cNvSpPr>
            <p:nvPr/>
          </p:nvSpPr>
          <p:spPr bwMode="auto">
            <a:xfrm flipV="1">
              <a:off x="2515" y="2261"/>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5" name="Line 359"/>
            <p:cNvSpPr>
              <a:spLocks noChangeShapeType="1"/>
            </p:cNvSpPr>
            <p:nvPr/>
          </p:nvSpPr>
          <p:spPr bwMode="auto">
            <a:xfrm flipV="1">
              <a:off x="2506" y="2263"/>
              <a:ext cx="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6" name="Line 360"/>
            <p:cNvSpPr>
              <a:spLocks noChangeShapeType="1"/>
            </p:cNvSpPr>
            <p:nvPr/>
          </p:nvSpPr>
          <p:spPr bwMode="auto">
            <a:xfrm flipH="1" flipV="1">
              <a:off x="2472" y="2274"/>
              <a:ext cx="13"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7" name="Line 361"/>
            <p:cNvSpPr>
              <a:spLocks noChangeShapeType="1"/>
            </p:cNvSpPr>
            <p:nvPr/>
          </p:nvSpPr>
          <p:spPr bwMode="auto">
            <a:xfrm flipV="1">
              <a:off x="2469" y="2274"/>
              <a:ext cx="3"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8" name="Line 362"/>
            <p:cNvSpPr>
              <a:spLocks noChangeShapeType="1"/>
            </p:cNvSpPr>
            <p:nvPr/>
          </p:nvSpPr>
          <p:spPr bwMode="auto">
            <a:xfrm flipH="1" flipV="1">
              <a:off x="2451" y="2266"/>
              <a:ext cx="18"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9" name="Line 363"/>
            <p:cNvSpPr>
              <a:spLocks noChangeShapeType="1"/>
            </p:cNvSpPr>
            <p:nvPr/>
          </p:nvSpPr>
          <p:spPr bwMode="auto">
            <a:xfrm flipH="1" flipV="1">
              <a:off x="2384" y="2268"/>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0" name="Line 364"/>
            <p:cNvSpPr>
              <a:spLocks noChangeShapeType="1"/>
            </p:cNvSpPr>
            <p:nvPr/>
          </p:nvSpPr>
          <p:spPr bwMode="auto">
            <a:xfrm flipH="1" flipV="1">
              <a:off x="2618" y="2239"/>
              <a:ext cx="12"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1" name="Line 365"/>
            <p:cNvSpPr>
              <a:spLocks noChangeShapeType="1"/>
            </p:cNvSpPr>
            <p:nvPr/>
          </p:nvSpPr>
          <p:spPr bwMode="auto">
            <a:xfrm flipH="1" flipV="1">
              <a:off x="2596" y="2251"/>
              <a:ext cx="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2" name="Line 366"/>
            <p:cNvSpPr>
              <a:spLocks noChangeShapeType="1"/>
            </p:cNvSpPr>
            <p:nvPr/>
          </p:nvSpPr>
          <p:spPr bwMode="auto">
            <a:xfrm flipH="1" flipV="1">
              <a:off x="2591" y="2241"/>
              <a:ext cx="13"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3" name="Line 367"/>
            <p:cNvSpPr>
              <a:spLocks noChangeShapeType="1"/>
            </p:cNvSpPr>
            <p:nvPr/>
          </p:nvSpPr>
          <p:spPr bwMode="auto">
            <a:xfrm flipH="1" flipV="1">
              <a:off x="2587" y="2241"/>
              <a:ext cx="15"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4" name="Line 368"/>
            <p:cNvSpPr>
              <a:spLocks noChangeShapeType="1"/>
            </p:cNvSpPr>
            <p:nvPr/>
          </p:nvSpPr>
          <p:spPr bwMode="auto">
            <a:xfrm flipH="1" flipV="1">
              <a:off x="2585" y="2251"/>
              <a:ext cx="10"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5" name="Line 369"/>
            <p:cNvSpPr>
              <a:spLocks noChangeShapeType="1"/>
            </p:cNvSpPr>
            <p:nvPr/>
          </p:nvSpPr>
          <p:spPr bwMode="auto">
            <a:xfrm flipH="1" flipV="1">
              <a:off x="2582" y="2241"/>
              <a:ext cx="11"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6" name="Line 370"/>
            <p:cNvSpPr>
              <a:spLocks noChangeShapeType="1"/>
            </p:cNvSpPr>
            <p:nvPr/>
          </p:nvSpPr>
          <p:spPr bwMode="auto">
            <a:xfrm flipH="1" flipV="1">
              <a:off x="2580" y="2241"/>
              <a:ext cx="1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7" name="Line 371"/>
            <p:cNvSpPr>
              <a:spLocks noChangeShapeType="1"/>
            </p:cNvSpPr>
            <p:nvPr/>
          </p:nvSpPr>
          <p:spPr bwMode="auto">
            <a:xfrm flipH="1" flipV="1">
              <a:off x="2572" y="2241"/>
              <a:ext cx="9" cy="27"/>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8" name="Line 372"/>
            <p:cNvSpPr>
              <a:spLocks noChangeShapeType="1"/>
            </p:cNvSpPr>
            <p:nvPr/>
          </p:nvSpPr>
          <p:spPr bwMode="auto">
            <a:xfrm flipH="1" flipV="1">
              <a:off x="2565" y="2241"/>
              <a:ext cx="10"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9" name="Line 373"/>
            <p:cNvSpPr>
              <a:spLocks noChangeShapeType="1"/>
            </p:cNvSpPr>
            <p:nvPr/>
          </p:nvSpPr>
          <p:spPr bwMode="auto">
            <a:xfrm flipH="1" flipV="1">
              <a:off x="2557" y="2241"/>
              <a:ext cx="10" cy="2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0" name="Line 374"/>
            <p:cNvSpPr>
              <a:spLocks noChangeShapeType="1"/>
            </p:cNvSpPr>
            <p:nvPr/>
          </p:nvSpPr>
          <p:spPr bwMode="auto">
            <a:xfrm flipV="1">
              <a:off x="2534" y="2242"/>
              <a:ext cx="0" cy="2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1" name="Line 375"/>
            <p:cNvSpPr>
              <a:spLocks noChangeShapeType="1"/>
            </p:cNvSpPr>
            <p:nvPr/>
          </p:nvSpPr>
          <p:spPr bwMode="auto">
            <a:xfrm flipV="1">
              <a:off x="2523" y="2244"/>
              <a:ext cx="0"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2" name="Line 376"/>
            <p:cNvSpPr>
              <a:spLocks noChangeShapeType="1"/>
            </p:cNvSpPr>
            <p:nvPr/>
          </p:nvSpPr>
          <p:spPr bwMode="auto">
            <a:xfrm flipV="1">
              <a:off x="2526" y="2244"/>
              <a:ext cx="0"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3" name="Line 377"/>
            <p:cNvSpPr>
              <a:spLocks noChangeShapeType="1"/>
            </p:cNvSpPr>
            <p:nvPr/>
          </p:nvSpPr>
          <p:spPr bwMode="auto">
            <a:xfrm flipV="1">
              <a:off x="2510" y="2244"/>
              <a:ext cx="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4" name="Line 378"/>
            <p:cNvSpPr>
              <a:spLocks noChangeShapeType="1"/>
            </p:cNvSpPr>
            <p:nvPr/>
          </p:nvSpPr>
          <p:spPr bwMode="auto">
            <a:xfrm flipV="1">
              <a:off x="2512" y="2242"/>
              <a:ext cx="0" cy="2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5" name="Line 379"/>
            <p:cNvSpPr>
              <a:spLocks noChangeShapeType="1"/>
            </p:cNvSpPr>
            <p:nvPr/>
          </p:nvSpPr>
          <p:spPr bwMode="auto">
            <a:xfrm flipH="1" flipV="1">
              <a:off x="2509" y="2244"/>
              <a:ext cx="1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6" name="Line 380"/>
            <p:cNvSpPr>
              <a:spLocks noChangeShapeType="1"/>
            </p:cNvSpPr>
            <p:nvPr/>
          </p:nvSpPr>
          <p:spPr bwMode="auto">
            <a:xfrm flipH="1" flipV="1">
              <a:off x="2498" y="2246"/>
              <a:ext cx="12"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7" name="Line 381"/>
            <p:cNvSpPr>
              <a:spLocks noChangeShapeType="1"/>
            </p:cNvSpPr>
            <p:nvPr/>
          </p:nvSpPr>
          <p:spPr bwMode="auto">
            <a:xfrm flipV="1">
              <a:off x="2489" y="2246"/>
              <a:ext cx="5" cy="1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8" name="Line 382"/>
            <p:cNvSpPr>
              <a:spLocks noChangeShapeType="1"/>
            </p:cNvSpPr>
            <p:nvPr/>
          </p:nvSpPr>
          <p:spPr bwMode="auto">
            <a:xfrm flipH="1" flipV="1">
              <a:off x="2478" y="2247"/>
              <a:ext cx="15"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9" name="Line 383"/>
            <p:cNvSpPr>
              <a:spLocks noChangeShapeType="1"/>
            </p:cNvSpPr>
            <p:nvPr/>
          </p:nvSpPr>
          <p:spPr bwMode="auto">
            <a:xfrm flipH="1" flipV="1">
              <a:off x="2440" y="2258"/>
              <a:ext cx="19"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0" name="Line 384"/>
            <p:cNvSpPr>
              <a:spLocks noChangeShapeType="1"/>
            </p:cNvSpPr>
            <p:nvPr/>
          </p:nvSpPr>
          <p:spPr bwMode="auto">
            <a:xfrm flipH="1" flipV="1">
              <a:off x="2429" y="2249"/>
              <a:ext cx="19"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1" name="Line 385"/>
            <p:cNvSpPr>
              <a:spLocks noChangeShapeType="1"/>
            </p:cNvSpPr>
            <p:nvPr/>
          </p:nvSpPr>
          <p:spPr bwMode="auto">
            <a:xfrm flipH="1">
              <a:off x="2418" y="2257"/>
              <a:ext cx="19" cy="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2" name="Line 386"/>
            <p:cNvSpPr>
              <a:spLocks noChangeShapeType="1"/>
            </p:cNvSpPr>
            <p:nvPr/>
          </p:nvSpPr>
          <p:spPr bwMode="auto">
            <a:xfrm flipH="1">
              <a:off x="2406" y="2262"/>
              <a:ext cx="20"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3" name="Line 387"/>
            <p:cNvSpPr>
              <a:spLocks noChangeShapeType="1"/>
            </p:cNvSpPr>
            <p:nvPr/>
          </p:nvSpPr>
          <p:spPr bwMode="auto">
            <a:xfrm flipH="1" flipV="1">
              <a:off x="2395" y="2249"/>
              <a:ext cx="19"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4" name="Line 388"/>
            <p:cNvSpPr>
              <a:spLocks noChangeShapeType="1"/>
            </p:cNvSpPr>
            <p:nvPr/>
          </p:nvSpPr>
          <p:spPr bwMode="auto">
            <a:xfrm flipH="1" flipV="1">
              <a:off x="2373" y="2251"/>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5" name="Line 389"/>
            <p:cNvSpPr>
              <a:spLocks noChangeShapeType="1"/>
            </p:cNvSpPr>
            <p:nvPr/>
          </p:nvSpPr>
          <p:spPr bwMode="auto">
            <a:xfrm flipH="1">
              <a:off x="2362" y="2255"/>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6" name="Line 390"/>
            <p:cNvSpPr>
              <a:spLocks noChangeShapeType="1"/>
            </p:cNvSpPr>
            <p:nvPr/>
          </p:nvSpPr>
          <p:spPr bwMode="auto">
            <a:xfrm flipV="1">
              <a:off x="2622" y="2219"/>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7" name="Line 391"/>
            <p:cNvSpPr>
              <a:spLocks noChangeShapeType="1"/>
            </p:cNvSpPr>
            <p:nvPr/>
          </p:nvSpPr>
          <p:spPr bwMode="auto">
            <a:xfrm flipH="1" flipV="1">
              <a:off x="2589" y="2221"/>
              <a:ext cx="1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8" name="Line 392"/>
            <p:cNvSpPr>
              <a:spLocks noChangeShapeType="1"/>
            </p:cNvSpPr>
            <p:nvPr/>
          </p:nvSpPr>
          <p:spPr bwMode="auto">
            <a:xfrm flipH="1" flipV="1">
              <a:off x="2585" y="2231"/>
              <a:ext cx="10"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9" name="Line 393"/>
            <p:cNvSpPr>
              <a:spLocks noChangeShapeType="1"/>
            </p:cNvSpPr>
            <p:nvPr/>
          </p:nvSpPr>
          <p:spPr bwMode="auto">
            <a:xfrm flipV="1">
              <a:off x="2589" y="2221"/>
              <a:ext cx="0"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0" name="Line 394"/>
            <p:cNvSpPr>
              <a:spLocks noChangeShapeType="1"/>
            </p:cNvSpPr>
            <p:nvPr/>
          </p:nvSpPr>
          <p:spPr bwMode="auto">
            <a:xfrm flipV="1">
              <a:off x="2586" y="2223"/>
              <a:ext cx="0"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1" name="Line 395"/>
            <p:cNvSpPr>
              <a:spLocks noChangeShapeType="1"/>
            </p:cNvSpPr>
            <p:nvPr/>
          </p:nvSpPr>
          <p:spPr bwMode="auto">
            <a:xfrm flipH="1" flipV="1">
              <a:off x="2579" y="2223"/>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2" name="Line 396"/>
            <p:cNvSpPr>
              <a:spLocks noChangeShapeType="1"/>
            </p:cNvSpPr>
            <p:nvPr/>
          </p:nvSpPr>
          <p:spPr bwMode="auto">
            <a:xfrm flipH="1" flipV="1">
              <a:off x="2571" y="2224"/>
              <a:ext cx="9"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3" name="Line 397"/>
            <p:cNvSpPr>
              <a:spLocks noChangeShapeType="1"/>
            </p:cNvSpPr>
            <p:nvPr/>
          </p:nvSpPr>
          <p:spPr bwMode="auto">
            <a:xfrm flipH="1" flipV="1">
              <a:off x="2564" y="2221"/>
              <a:ext cx="9"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4" name="Line 398"/>
            <p:cNvSpPr>
              <a:spLocks noChangeShapeType="1"/>
            </p:cNvSpPr>
            <p:nvPr/>
          </p:nvSpPr>
          <p:spPr bwMode="auto">
            <a:xfrm flipH="1" flipV="1">
              <a:off x="2554" y="2221"/>
              <a:ext cx="11"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5" name="Line 399"/>
            <p:cNvSpPr>
              <a:spLocks noChangeShapeType="1"/>
            </p:cNvSpPr>
            <p:nvPr/>
          </p:nvSpPr>
          <p:spPr bwMode="auto">
            <a:xfrm flipV="1">
              <a:off x="2534" y="2226"/>
              <a:ext cx="2" cy="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6" name="Line 400"/>
            <p:cNvSpPr>
              <a:spLocks noChangeShapeType="1"/>
            </p:cNvSpPr>
            <p:nvPr/>
          </p:nvSpPr>
          <p:spPr bwMode="auto">
            <a:xfrm flipV="1">
              <a:off x="2523" y="2224"/>
              <a:ext cx="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7" name="Line 401"/>
            <p:cNvSpPr>
              <a:spLocks noChangeShapeType="1"/>
            </p:cNvSpPr>
            <p:nvPr/>
          </p:nvSpPr>
          <p:spPr bwMode="auto">
            <a:xfrm flipV="1">
              <a:off x="2526" y="2224"/>
              <a:ext cx="2"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8" name="Line 402"/>
            <p:cNvSpPr>
              <a:spLocks noChangeShapeType="1"/>
            </p:cNvSpPr>
            <p:nvPr/>
          </p:nvSpPr>
          <p:spPr bwMode="auto">
            <a:xfrm flipV="1">
              <a:off x="2512" y="2226"/>
              <a:ext cx="0"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9" name="Line 403"/>
            <p:cNvSpPr>
              <a:spLocks noChangeShapeType="1"/>
            </p:cNvSpPr>
            <p:nvPr/>
          </p:nvSpPr>
          <p:spPr bwMode="auto">
            <a:xfrm flipV="1">
              <a:off x="2513" y="2226"/>
              <a:ext cx="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0" name="Line 404"/>
            <p:cNvSpPr>
              <a:spLocks noChangeShapeType="1"/>
            </p:cNvSpPr>
            <p:nvPr/>
          </p:nvSpPr>
          <p:spPr bwMode="auto">
            <a:xfrm flipH="1" flipV="1">
              <a:off x="2495" y="2241"/>
              <a:ext cx="11"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1" name="Line 405"/>
            <p:cNvSpPr>
              <a:spLocks noChangeShapeType="1"/>
            </p:cNvSpPr>
            <p:nvPr/>
          </p:nvSpPr>
          <p:spPr bwMode="auto">
            <a:xfrm flipH="1" flipV="1">
              <a:off x="2495" y="2232"/>
              <a:ext cx="19" cy="2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2" name="Line 406"/>
            <p:cNvSpPr>
              <a:spLocks noChangeShapeType="1"/>
            </p:cNvSpPr>
            <p:nvPr/>
          </p:nvSpPr>
          <p:spPr bwMode="auto">
            <a:xfrm flipV="1">
              <a:off x="2494" y="2241"/>
              <a:ext cx="5"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3" name="Line 407"/>
            <p:cNvSpPr>
              <a:spLocks noChangeShapeType="1"/>
            </p:cNvSpPr>
            <p:nvPr/>
          </p:nvSpPr>
          <p:spPr bwMode="auto">
            <a:xfrm flipH="1">
              <a:off x="2485" y="2240"/>
              <a:ext cx="18"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4" name="Line 408"/>
            <p:cNvSpPr>
              <a:spLocks noChangeShapeType="1"/>
            </p:cNvSpPr>
            <p:nvPr/>
          </p:nvSpPr>
          <p:spPr bwMode="auto">
            <a:xfrm flipH="1" flipV="1">
              <a:off x="2474" y="2242"/>
              <a:ext cx="12"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5" name="Line 409"/>
            <p:cNvSpPr>
              <a:spLocks noChangeShapeType="1"/>
            </p:cNvSpPr>
            <p:nvPr/>
          </p:nvSpPr>
          <p:spPr bwMode="auto">
            <a:xfrm flipH="1" flipV="1">
              <a:off x="2474" y="2231"/>
              <a:ext cx="19" cy="1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6" name="Line 410"/>
            <p:cNvSpPr>
              <a:spLocks noChangeShapeType="1"/>
            </p:cNvSpPr>
            <p:nvPr/>
          </p:nvSpPr>
          <p:spPr bwMode="auto">
            <a:xfrm flipH="1" flipV="1">
              <a:off x="2467" y="2229"/>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7" name="Line 411"/>
            <p:cNvSpPr>
              <a:spLocks noChangeShapeType="1"/>
            </p:cNvSpPr>
            <p:nvPr/>
          </p:nvSpPr>
          <p:spPr bwMode="auto">
            <a:xfrm flipH="1" flipV="1">
              <a:off x="2471" y="2227"/>
              <a:ext cx="11" cy="1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8" name="Line 412"/>
            <p:cNvSpPr>
              <a:spLocks noChangeShapeType="1"/>
            </p:cNvSpPr>
            <p:nvPr/>
          </p:nvSpPr>
          <p:spPr bwMode="auto">
            <a:xfrm flipH="1" flipV="1">
              <a:off x="2384" y="2246"/>
              <a:ext cx="19" cy="1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9" name="Line 413"/>
            <p:cNvSpPr>
              <a:spLocks noChangeShapeType="1"/>
            </p:cNvSpPr>
            <p:nvPr/>
          </p:nvSpPr>
          <p:spPr bwMode="auto">
            <a:xfrm flipH="1" flipV="1">
              <a:off x="2374" y="2239"/>
              <a:ext cx="18" cy="1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0" name="Line 414"/>
            <p:cNvSpPr>
              <a:spLocks noChangeShapeType="1"/>
            </p:cNvSpPr>
            <p:nvPr/>
          </p:nvSpPr>
          <p:spPr bwMode="auto">
            <a:xfrm flipH="1" flipV="1">
              <a:off x="2369" y="2234"/>
              <a:ext cx="13"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1" name="Line 415"/>
            <p:cNvSpPr>
              <a:spLocks noChangeShapeType="1"/>
            </p:cNvSpPr>
            <p:nvPr/>
          </p:nvSpPr>
          <p:spPr bwMode="auto">
            <a:xfrm flipH="1" flipV="1">
              <a:off x="2357" y="2236"/>
              <a:ext cx="13"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2" name="Line 416"/>
            <p:cNvSpPr>
              <a:spLocks noChangeShapeType="1"/>
            </p:cNvSpPr>
            <p:nvPr/>
          </p:nvSpPr>
          <p:spPr bwMode="auto">
            <a:xfrm flipH="1">
              <a:off x="2607" y="2223"/>
              <a:ext cx="19"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3" name="Line 417"/>
            <p:cNvSpPr>
              <a:spLocks noChangeShapeType="1"/>
            </p:cNvSpPr>
            <p:nvPr/>
          </p:nvSpPr>
          <p:spPr bwMode="auto">
            <a:xfrm flipH="1" flipV="1">
              <a:off x="2603" y="2204"/>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4" name="Line 418"/>
            <p:cNvSpPr>
              <a:spLocks noChangeShapeType="1"/>
            </p:cNvSpPr>
            <p:nvPr/>
          </p:nvSpPr>
          <p:spPr bwMode="auto">
            <a:xfrm flipH="1" flipV="1">
              <a:off x="2585" y="2204"/>
              <a:ext cx="12"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5" name="Line 419"/>
            <p:cNvSpPr>
              <a:spLocks noChangeShapeType="1"/>
            </p:cNvSpPr>
            <p:nvPr/>
          </p:nvSpPr>
          <p:spPr bwMode="auto">
            <a:xfrm flipV="1">
              <a:off x="2589" y="2204"/>
              <a:ext cx="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6" name="Line 420"/>
            <p:cNvSpPr>
              <a:spLocks noChangeShapeType="1"/>
            </p:cNvSpPr>
            <p:nvPr/>
          </p:nvSpPr>
          <p:spPr bwMode="auto">
            <a:xfrm flipH="1" flipV="1">
              <a:off x="2581" y="2203"/>
              <a:ext cx="9"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7" name="Line 421"/>
            <p:cNvSpPr>
              <a:spLocks noChangeShapeType="1"/>
            </p:cNvSpPr>
            <p:nvPr/>
          </p:nvSpPr>
          <p:spPr bwMode="auto">
            <a:xfrm flipH="1" flipV="1">
              <a:off x="2578" y="2204"/>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8" name="Line 422"/>
            <p:cNvSpPr>
              <a:spLocks noChangeShapeType="1"/>
            </p:cNvSpPr>
            <p:nvPr/>
          </p:nvSpPr>
          <p:spPr bwMode="auto">
            <a:xfrm flipH="1" flipV="1">
              <a:off x="2569" y="2204"/>
              <a:ext cx="1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9" name="Line 423"/>
            <p:cNvSpPr>
              <a:spLocks noChangeShapeType="1"/>
            </p:cNvSpPr>
            <p:nvPr/>
          </p:nvSpPr>
          <p:spPr bwMode="auto">
            <a:xfrm flipV="1">
              <a:off x="2568" y="2219"/>
              <a:ext cx="0"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0" name="Line 424"/>
            <p:cNvSpPr>
              <a:spLocks noChangeShapeType="1"/>
            </p:cNvSpPr>
            <p:nvPr/>
          </p:nvSpPr>
          <p:spPr bwMode="auto">
            <a:xfrm flipH="1" flipV="1">
              <a:off x="2562" y="2206"/>
              <a:ext cx="10" cy="2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1" name="Line 425"/>
            <p:cNvSpPr>
              <a:spLocks noChangeShapeType="1"/>
            </p:cNvSpPr>
            <p:nvPr/>
          </p:nvSpPr>
          <p:spPr bwMode="auto">
            <a:xfrm flipH="1" flipV="1">
              <a:off x="2553" y="2208"/>
              <a:ext cx="9" cy="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2" name="Line 426"/>
            <p:cNvSpPr>
              <a:spLocks noChangeShapeType="1"/>
            </p:cNvSpPr>
            <p:nvPr/>
          </p:nvSpPr>
          <p:spPr bwMode="auto">
            <a:xfrm flipH="1">
              <a:off x="2552" y="2212"/>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3" name="Line 427"/>
            <p:cNvSpPr>
              <a:spLocks noChangeShapeType="1"/>
            </p:cNvSpPr>
            <p:nvPr/>
          </p:nvSpPr>
          <p:spPr bwMode="auto">
            <a:xfrm flipV="1">
              <a:off x="2536" y="2208"/>
              <a:ext cx="3"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4" name="Line 428"/>
            <p:cNvSpPr>
              <a:spLocks noChangeShapeType="1"/>
            </p:cNvSpPr>
            <p:nvPr/>
          </p:nvSpPr>
          <p:spPr bwMode="auto">
            <a:xfrm flipV="1">
              <a:off x="2523" y="2216"/>
              <a:ext cx="0"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5" name="Line 429"/>
            <p:cNvSpPr>
              <a:spLocks noChangeShapeType="1"/>
            </p:cNvSpPr>
            <p:nvPr/>
          </p:nvSpPr>
          <p:spPr bwMode="auto">
            <a:xfrm flipV="1">
              <a:off x="2528" y="2208"/>
              <a:ext cx="0"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6" name="Line 430"/>
            <p:cNvSpPr>
              <a:spLocks noChangeShapeType="1"/>
            </p:cNvSpPr>
            <p:nvPr/>
          </p:nvSpPr>
          <p:spPr bwMode="auto">
            <a:xfrm flipV="1">
              <a:off x="2512" y="2221"/>
              <a:ext cx="0"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7" name="Line 431"/>
            <p:cNvSpPr>
              <a:spLocks noChangeShapeType="1"/>
            </p:cNvSpPr>
            <p:nvPr/>
          </p:nvSpPr>
          <p:spPr bwMode="auto">
            <a:xfrm flipH="1" flipV="1">
              <a:off x="2508" y="2208"/>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8" name="Line 432"/>
            <p:cNvSpPr>
              <a:spLocks noChangeShapeType="1"/>
            </p:cNvSpPr>
            <p:nvPr/>
          </p:nvSpPr>
          <p:spPr bwMode="auto">
            <a:xfrm flipV="1">
              <a:off x="2523" y="2208"/>
              <a:ext cx="1"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9" name="Line 433"/>
            <p:cNvSpPr>
              <a:spLocks noChangeShapeType="1"/>
            </p:cNvSpPr>
            <p:nvPr/>
          </p:nvSpPr>
          <p:spPr bwMode="auto">
            <a:xfrm flipH="1" flipV="1">
              <a:off x="2496" y="2208"/>
              <a:ext cx="20"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0" name="Line 434"/>
            <p:cNvSpPr>
              <a:spLocks noChangeShapeType="1"/>
            </p:cNvSpPr>
            <p:nvPr/>
          </p:nvSpPr>
          <p:spPr bwMode="auto">
            <a:xfrm flipH="1">
              <a:off x="2487" y="2212"/>
              <a:ext cx="17" cy="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1" name="Line 435"/>
            <p:cNvSpPr>
              <a:spLocks noChangeShapeType="1"/>
            </p:cNvSpPr>
            <p:nvPr/>
          </p:nvSpPr>
          <p:spPr bwMode="auto">
            <a:xfrm flipH="1" flipV="1">
              <a:off x="2466" y="2211"/>
              <a:ext cx="9"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2" name="Line 436"/>
            <p:cNvSpPr>
              <a:spLocks noChangeShapeType="1"/>
            </p:cNvSpPr>
            <p:nvPr/>
          </p:nvSpPr>
          <p:spPr bwMode="auto">
            <a:xfrm flipV="1">
              <a:off x="2475" y="2209"/>
              <a:ext cx="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3" name="Line 437"/>
            <p:cNvSpPr>
              <a:spLocks noChangeShapeType="1"/>
            </p:cNvSpPr>
            <p:nvPr/>
          </p:nvSpPr>
          <p:spPr bwMode="auto">
            <a:xfrm flipH="1">
              <a:off x="2386" y="2218"/>
              <a:ext cx="19" cy="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4" name="Line 438"/>
            <p:cNvSpPr>
              <a:spLocks noChangeShapeType="1"/>
            </p:cNvSpPr>
            <p:nvPr/>
          </p:nvSpPr>
          <p:spPr bwMode="auto">
            <a:xfrm flipH="1" flipV="1">
              <a:off x="2364" y="2216"/>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5" name="Line 439"/>
            <p:cNvSpPr>
              <a:spLocks noChangeShapeType="1"/>
            </p:cNvSpPr>
            <p:nvPr/>
          </p:nvSpPr>
          <p:spPr bwMode="auto">
            <a:xfrm flipH="1" flipV="1">
              <a:off x="2355" y="2218"/>
              <a:ext cx="1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6" name="Line 440"/>
            <p:cNvSpPr>
              <a:spLocks noChangeShapeType="1"/>
            </p:cNvSpPr>
            <p:nvPr/>
          </p:nvSpPr>
          <p:spPr bwMode="auto">
            <a:xfrm flipH="1" flipV="1">
              <a:off x="2598" y="2186"/>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7" name="Line 441"/>
            <p:cNvSpPr>
              <a:spLocks noChangeShapeType="1"/>
            </p:cNvSpPr>
            <p:nvPr/>
          </p:nvSpPr>
          <p:spPr bwMode="auto">
            <a:xfrm flipV="1">
              <a:off x="2589" y="2186"/>
              <a:ext cx="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8" name="Line 442"/>
            <p:cNvSpPr>
              <a:spLocks noChangeShapeType="1"/>
            </p:cNvSpPr>
            <p:nvPr/>
          </p:nvSpPr>
          <p:spPr bwMode="auto">
            <a:xfrm flipH="1" flipV="1">
              <a:off x="2584" y="2186"/>
              <a:ext cx="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9" name="Line 443"/>
            <p:cNvSpPr>
              <a:spLocks noChangeShapeType="1"/>
            </p:cNvSpPr>
            <p:nvPr/>
          </p:nvSpPr>
          <p:spPr bwMode="auto">
            <a:xfrm flipH="1" flipV="1">
              <a:off x="2580" y="2186"/>
              <a:ext cx="9"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0" name="Line 444"/>
            <p:cNvSpPr>
              <a:spLocks noChangeShapeType="1"/>
            </p:cNvSpPr>
            <p:nvPr/>
          </p:nvSpPr>
          <p:spPr bwMode="auto">
            <a:xfrm flipH="1" flipV="1">
              <a:off x="2575" y="2190"/>
              <a:ext cx="11"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1" name="Line 445"/>
            <p:cNvSpPr>
              <a:spLocks noChangeShapeType="1"/>
            </p:cNvSpPr>
            <p:nvPr/>
          </p:nvSpPr>
          <p:spPr bwMode="auto">
            <a:xfrm flipH="1" flipV="1">
              <a:off x="2574" y="2186"/>
              <a:ext cx="9"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2" name="Line 446"/>
            <p:cNvSpPr>
              <a:spLocks noChangeShapeType="1"/>
            </p:cNvSpPr>
            <p:nvPr/>
          </p:nvSpPr>
          <p:spPr bwMode="auto">
            <a:xfrm flipH="1" flipV="1">
              <a:off x="2568" y="2186"/>
              <a:ext cx="9"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3" name="Line 447"/>
            <p:cNvSpPr>
              <a:spLocks noChangeShapeType="1"/>
            </p:cNvSpPr>
            <p:nvPr/>
          </p:nvSpPr>
          <p:spPr bwMode="auto">
            <a:xfrm flipH="1" flipV="1">
              <a:off x="2559" y="2190"/>
              <a:ext cx="11"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4" name="Line 448"/>
            <p:cNvSpPr>
              <a:spLocks noChangeShapeType="1"/>
            </p:cNvSpPr>
            <p:nvPr/>
          </p:nvSpPr>
          <p:spPr bwMode="auto">
            <a:xfrm flipH="1" flipV="1">
              <a:off x="2543" y="2188"/>
              <a:ext cx="17"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5" name="Line 449"/>
            <p:cNvSpPr>
              <a:spLocks noChangeShapeType="1"/>
            </p:cNvSpPr>
            <p:nvPr/>
          </p:nvSpPr>
          <p:spPr bwMode="auto">
            <a:xfrm flipV="1">
              <a:off x="2539" y="2190"/>
              <a:ext cx="7"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6" name="Line 450"/>
            <p:cNvSpPr>
              <a:spLocks noChangeShapeType="1"/>
            </p:cNvSpPr>
            <p:nvPr/>
          </p:nvSpPr>
          <p:spPr bwMode="auto">
            <a:xfrm flipV="1">
              <a:off x="2524" y="2191"/>
              <a:ext cx="1" cy="2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7" name="Line 451"/>
            <p:cNvSpPr>
              <a:spLocks noChangeShapeType="1"/>
            </p:cNvSpPr>
            <p:nvPr/>
          </p:nvSpPr>
          <p:spPr bwMode="auto">
            <a:xfrm flipV="1">
              <a:off x="2528" y="2190"/>
              <a:ext cx="2"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8" name="Line 452"/>
            <p:cNvSpPr>
              <a:spLocks noChangeShapeType="1"/>
            </p:cNvSpPr>
            <p:nvPr/>
          </p:nvSpPr>
          <p:spPr bwMode="auto">
            <a:xfrm flipV="1">
              <a:off x="2512" y="2191"/>
              <a:ext cx="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9" name="Line 453"/>
            <p:cNvSpPr>
              <a:spLocks noChangeShapeType="1"/>
            </p:cNvSpPr>
            <p:nvPr/>
          </p:nvSpPr>
          <p:spPr bwMode="auto">
            <a:xfrm flipV="1">
              <a:off x="2524" y="2203"/>
              <a:ext cx="0" cy="13"/>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0" name="Line 454"/>
            <p:cNvSpPr>
              <a:spLocks noChangeShapeType="1"/>
            </p:cNvSpPr>
            <p:nvPr/>
          </p:nvSpPr>
          <p:spPr bwMode="auto">
            <a:xfrm flipH="1" flipV="1">
              <a:off x="2483" y="2191"/>
              <a:ext cx="12"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1" name="Line 455"/>
            <p:cNvSpPr>
              <a:spLocks noChangeShapeType="1"/>
            </p:cNvSpPr>
            <p:nvPr/>
          </p:nvSpPr>
          <p:spPr bwMode="auto">
            <a:xfrm flipH="1" flipV="1">
              <a:off x="2464" y="2201"/>
              <a:ext cx="10"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2" name="Line 456"/>
            <p:cNvSpPr>
              <a:spLocks noChangeShapeType="1"/>
            </p:cNvSpPr>
            <p:nvPr/>
          </p:nvSpPr>
          <p:spPr bwMode="auto">
            <a:xfrm flipH="1" flipV="1">
              <a:off x="2467" y="2191"/>
              <a:ext cx="1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3" name="Line 457"/>
            <p:cNvSpPr>
              <a:spLocks noChangeShapeType="1"/>
            </p:cNvSpPr>
            <p:nvPr/>
          </p:nvSpPr>
          <p:spPr bwMode="auto">
            <a:xfrm flipH="1" flipV="1">
              <a:off x="2454" y="2193"/>
              <a:ext cx="18"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4" name="Line 458"/>
            <p:cNvSpPr>
              <a:spLocks noChangeShapeType="1"/>
            </p:cNvSpPr>
            <p:nvPr/>
          </p:nvSpPr>
          <p:spPr bwMode="auto">
            <a:xfrm flipV="1">
              <a:off x="2405" y="2196"/>
              <a:ext cx="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5" name="Line 459"/>
            <p:cNvSpPr>
              <a:spLocks noChangeShapeType="1"/>
            </p:cNvSpPr>
            <p:nvPr/>
          </p:nvSpPr>
          <p:spPr bwMode="auto">
            <a:xfrm flipH="1">
              <a:off x="2386" y="2200"/>
              <a:ext cx="21"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6" name="Line 460"/>
            <p:cNvSpPr>
              <a:spLocks noChangeShapeType="1"/>
            </p:cNvSpPr>
            <p:nvPr/>
          </p:nvSpPr>
          <p:spPr bwMode="auto">
            <a:xfrm flipH="1" flipV="1">
              <a:off x="2379" y="2198"/>
              <a:ext cx="15"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7" name="Line 461"/>
            <p:cNvSpPr>
              <a:spLocks noChangeShapeType="1"/>
            </p:cNvSpPr>
            <p:nvPr/>
          </p:nvSpPr>
          <p:spPr bwMode="auto">
            <a:xfrm flipH="1" flipV="1">
              <a:off x="2353" y="2198"/>
              <a:ext cx="1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8" name="Line 462"/>
            <p:cNvSpPr>
              <a:spLocks noChangeShapeType="1"/>
            </p:cNvSpPr>
            <p:nvPr/>
          </p:nvSpPr>
          <p:spPr bwMode="auto">
            <a:xfrm flipH="1" flipV="1">
              <a:off x="2361" y="2199"/>
              <a:ext cx="11"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9" name="Line 463"/>
            <p:cNvSpPr>
              <a:spLocks noChangeShapeType="1"/>
            </p:cNvSpPr>
            <p:nvPr/>
          </p:nvSpPr>
          <p:spPr bwMode="auto">
            <a:xfrm flipV="1">
              <a:off x="2602" y="2169"/>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0" name="Line 464"/>
            <p:cNvSpPr>
              <a:spLocks noChangeShapeType="1"/>
            </p:cNvSpPr>
            <p:nvPr/>
          </p:nvSpPr>
          <p:spPr bwMode="auto">
            <a:xfrm flipH="1" flipV="1">
              <a:off x="2584" y="2169"/>
              <a:ext cx="9"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1" name="Line 465"/>
            <p:cNvSpPr>
              <a:spLocks noChangeShapeType="1"/>
            </p:cNvSpPr>
            <p:nvPr/>
          </p:nvSpPr>
          <p:spPr bwMode="auto">
            <a:xfrm flipH="1" flipV="1">
              <a:off x="2579" y="2169"/>
              <a:ext cx="13"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2" name="Line 466"/>
            <p:cNvSpPr>
              <a:spLocks noChangeShapeType="1"/>
            </p:cNvSpPr>
            <p:nvPr/>
          </p:nvSpPr>
          <p:spPr bwMode="auto">
            <a:xfrm flipH="1" flipV="1">
              <a:off x="2576" y="2175"/>
              <a:ext cx="12" cy="1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3" name="Line 467"/>
            <p:cNvSpPr>
              <a:spLocks noChangeShapeType="1"/>
            </p:cNvSpPr>
            <p:nvPr/>
          </p:nvSpPr>
          <p:spPr bwMode="auto">
            <a:xfrm flipH="1" flipV="1">
              <a:off x="2575" y="2169"/>
              <a:ext cx="9" cy="1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4" name="Line 468"/>
            <p:cNvSpPr>
              <a:spLocks noChangeShapeType="1"/>
            </p:cNvSpPr>
            <p:nvPr/>
          </p:nvSpPr>
          <p:spPr bwMode="auto">
            <a:xfrm flipV="1">
              <a:off x="2578" y="2169"/>
              <a:ext cx="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5" name="Line 469"/>
            <p:cNvSpPr>
              <a:spLocks noChangeShapeType="1"/>
            </p:cNvSpPr>
            <p:nvPr/>
          </p:nvSpPr>
          <p:spPr bwMode="auto">
            <a:xfrm flipH="1" flipV="1">
              <a:off x="2565" y="2175"/>
              <a:ext cx="11" cy="19"/>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6" name="Line 470"/>
            <p:cNvSpPr>
              <a:spLocks noChangeShapeType="1"/>
            </p:cNvSpPr>
            <p:nvPr/>
          </p:nvSpPr>
          <p:spPr bwMode="auto">
            <a:xfrm flipH="1" flipV="1">
              <a:off x="2564" y="2169"/>
              <a:ext cx="9" cy="1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7" name="Line 471"/>
            <p:cNvSpPr>
              <a:spLocks noChangeShapeType="1"/>
            </p:cNvSpPr>
            <p:nvPr/>
          </p:nvSpPr>
          <p:spPr bwMode="auto">
            <a:xfrm flipH="1" flipV="1">
              <a:off x="2557" y="2170"/>
              <a:ext cx="10"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8" name="Line 472"/>
            <p:cNvSpPr>
              <a:spLocks noChangeShapeType="1"/>
            </p:cNvSpPr>
            <p:nvPr/>
          </p:nvSpPr>
          <p:spPr bwMode="auto">
            <a:xfrm flipH="1">
              <a:off x="2542" y="2192"/>
              <a:ext cx="9"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9" name="Line 473"/>
            <p:cNvSpPr>
              <a:spLocks noChangeShapeType="1"/>
            </p:cNvSpPr>
            <p:nvPr/>
          </p:nvSpPr>
          <p:spPr bwMode="auto">
            <a:xfrm>
              <a:off x="2546" y="2194"/>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0" name="Line 474"/>
            <p:cNvSpPr>
              <a:spLocks noChangeShapeType="1"/>
            </p:cNvSpPr>
            <p:nvPr/>
          </p:nvSpPr>
          <p:spPr bwMode="auto">
            <a:xfrm flipV="1">
              <a:off x="2525" y="2171"/>
              <a:ext cx="1"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1" name="Line 475"/>
            <p:cNvSpPr>
              <a:spLocks noChangeShapeType="1"/>
            </p:cNvSpPr>
            <p:nvPr/>
          </p:nvSpPr>
          <p:spPr bwMode="auto">
            <a:xfrm flipV="1">
              <a:off x="2530" y="2170"/>
              <a:ext cx="4"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2" name="Line 476"/>
            <p:cNvSpPr>
              <a:spLocks noChangeShapeType="1"/>
            </p:cNvSpPr>
            <p:nvPr/>
          </p:nvSpPr>
          <p:spPr bwMode="auto">
            <a:xfrm flipV="1">
              <a:off x="2512" y="2171"/>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3" name="Line 477"/>
            <p:cNvSpPr>
              <a:spLocks noChangeShapeType="1"/>
            </p:cNvSpPr>
            <p:nvPr/>
          </p:nvSpPr>
          <p:spPr bwMode="auto">
            <a:xfrm flipV="1">
              <a:off x="2487" y="2175"/>
              <a:ext cx="0"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4" name="Line 478"/>
            <p:cNvSpPr>
              <a:spLocks noChangeShapeType="1"/>
            </p:cNvSpPr>
            <p:nvPr/>
          </p:nvSpPr>
          <p:spPr bwMode="auto">
            <a:xfrm flipH="1" flipV="1">
              <a:off x="2464" y="2183"/>
              <a:ext cx="11"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5" name="Line 479"/>
            <p:cNvSpPr>
              <a:spLocks noChangeShapeType="1"/>
            </p:cNvSpPr>
            <p:nvPr/>
          </p:nvSpPr>
          <p:spPr bwMode="auto">
            <a:xfrm flipH="1" flipV="1">
              <a:off x="2454" y="2181"/>
              <a:ext cx="18" cy="1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6" name="Line 480"/>
            <p:cNvSpPr>
              <a:spLocks noChangeShapeType="1"/>
            </p:cNvSpPr>
            <p:nvPr/>
          </p:nvSpPr>
          <p:spPr bwMode="auto">
            <a:xfrm flipH="1" flipV="1">
              <a:off x="2443" y="2186"/>
              <a:ext cx="1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7" name="Line 481"/>
            <p:cNvSpPr>
              <a:spLocks noChangeShapeType="1"/>
            </p:cNvSpPr>
            <p:nvPr/>
          </p:nvSpPr>
          <p:spPr bwMode="auto">
            <a:xfrm flipH="1" flipV="1">
              <a:off x="2444" y="2176"/>
              <a:ext cx="18"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8" name="Line 482"/>
            <p:cNvSpPr>
              <a:spLocks noChangeShapeType="1"/>
            </p:cNvSpPr>
            <p:nvPr/>
          </p:nvSpPr>
          <p:spPr bwMode="auto">
            <a:xfrm flipH="1" flipV="1">
              <a:off x="2432" y="2185"/>
              <a:ext cx="19" cy="9"/>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9" name="Line 483"/>
            <p:cNvSpPr>
              <a:spLocks noChangeShapeType="1"/>
            </p:cNvSpPr>
            <p:nvPr/>
          </p:nvSpPr>
          <p:spPr bwMode="auto">
            <a:xfrm flipH="1" flipV="1">
              <a:off x="2421" y="2176"/>
              <a:ext cx="19"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0" name="Line 484"/>
            <p:cNvSpPr>
              <a:spLocks noChangeShapeType="1"/>
            </p:cNvSpPr>
            <p:nvPr/>
          </p:nvSpPr>
          <p:spPr bwMode="auto">
            <a:xfrm flipH="1">
              <a:off x="2411" y="2180"/>
              <a:ext cx="18" cy="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1" name="Line 485"/>
            <p:cNvSpPr>
              <a:spLocks noChangeShapeType="1"/>
            </p:cNvSpPr>
            <p:nvPr/>
          </p:nvSpPr>
          <p:spPr bwMode="auto">
            <a:xfrm flipV="1">
              <a:off x="2410" y="2178"/>
              <a:ext cx="5"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2" name="Line 486"/>
            <p:cNvSpPr>
              <a:spLocks noChangeShapeType="1"/>
            </p:cNvSpPr>
            <p:nvPr/>
          </p:nvSpPr>
          <p:spPr bwMode="auto">
            <a:xfrm flipV="1">
              <a:off x="2403" y="2176"/>
              <a:ext cx="4"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3" name="Line 487"/>
            <p:cNvSpPr>
              <a:spLocks noChangeShapeType="1"/>
            </p:cNvSpPr>
            <p:nvPr/>
          </p:nvSpPr>
          <p:spPr bwMode="auto">
            <a:xfrm flipH="1" flipV="1">
              <a:off x="2376" y="2178"/>
              <a:ext cx="11"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4" name="Line 488"/>
            <p:cNvSpPr>
              <a:spLocks noChangeShapeType="1"/>
            </p:cNvSpPr>
            <p:nvPr/>
          </p:nvSpPr>
          <p:spPr bwMode="auto">
            <a:xfrm flipH="1" flipV="1">
              <a:off x="2382" y="2180"/>
              <a:ext cx="1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5" name="Line 489"/>
            <p:cNvSpPr>
              <a:spLocks noChangeShapeType="1"/>
            </p:cNvSpPr>
            <p:nvPr/>
          </p:nvSpPr>
          <p:spPr bwMode="auto">
            <a:xfrm flipH="1" flipV="1">
              <a:off x="2360" y="2181"/>
              <a:ext cx="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6" name="Line 490"/>
            <p:cNvSpPr>
              <a:spLocks noChangeShapeType="1"/>
            </p:cNvSpPr>
            <p:nvPr/>
          </p:nvSpPr>
          <p:spPr bwMode="auto">
            <a:xfrm flipV="1">
              <a:off x="2357" y="2181"/>
              <a:ext cx="2"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7" name="Line 491"/>
            <p:cNvSpPr>
              <a:spLocks noChangeShapeType="1"/>
            </p:cNvSpPr>
            <p:nvPr/>
          </p:nvSpPr>
          <p:spPr bwMode="auto">
            <a:xfrm flipH="1" flipV="1">
              <a:off x="2589" y="2151"/>
              <a:ext cx="17"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8" name="Line 492"/>
            <p:cNvSpPr>
              <a:spLocks noChangeShapeType="1"/>
            </p:cNvSpPr>
            <p:nvPr/>
          </p:nvSpPr>
          <p:spPr bwMode="auto">
            <a:xfrm flipH="1" flipV="1">
              <a:off x="2579" y="2151"/>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9" name="Line 493"/>
            <p:cNvSpPr>
              <a:spLocks noChangeShapeType="1"/>
            </p:cNvSpPr>
            <p:nvPr/>
          </p:nvSpPr>
          <p:spPr bwMode="auto">
            <a:xfrm flipH="1" flipV="1">
              <a:off x="2578" y="2154"/>
              <a:ext cx="9"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0" name="Line 494"/>
            <p:cNvSpPr>
              <a:spLocks noChangeShapeType="1"/>
            </p:cNvSpPr>
            <p:nvPr/>
          </p:nvSpPr>
          <p:spPr bwMode="auto">
            <a:xfrm flipH="1" flipV="1">
              <a:off x="2577" y="2151"/>
              <a:ext cx="9" cy="1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1" name="Line 495"/>
            <p:cNvSpPr>
              <a:spLocks noChangeShapeType="1"/>
            </p:cNvSpPr>
            <p:nvPr/>
          </p:nvSpPr>
          <p:spPr bwMode="auto">
            <a:xfrm flipH="1" flipV="1">
              <a:off x="2574" y="2151"/>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2" name="Line 496"/>
            <p:cNvSpPr>
              <a:spLocks noChangeShapeType="1"/>
            </p:cNvSpPr>
            <p:nvPr/>
          </p:nvSpPr>
          <p:spPr bwMode="auto">
            <a:xfrm flipH="1" flipV="1">
              <a:off x="2572" y="2151"/>
              <a:ext cx="1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3" name="Line 497"/>
            <p:cNvSpPr>
              <a:spLocks noChangeShapeType="1"/>
            </p:cNvSpPr>
            <p:nvPr/>
          </p:nvSpPr>
          <p:spPr bwMode="auto">
            <a:xfrm flipH="1" flipV="1">
              <a:off x="2563" y="2151"/>
              <a:ext cx="9"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4" name="Line 498"/>
            <p:cNvSpPr>
              <a:spLocks noChangeShapeType="1"/>
            </p:cNvSpPr>
            <p:nvPr/>
          </p:nvSpPr>
          <p:spPr bwMode="auto">
            <a:xfrm flipH="1" flipV="1">
              <a:off x="2556" y="2162"/>
              <a:ext cx="9" cy="1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5" name="Line 499"/>
            <p:cNvSpPr>
              <a:spLocks noChangeShapeType="1"/>
            </p:cNvSpPr>
            <p:nvPr/>
          </p:nvSpPr>
          <p:spPr bwMode="auto">
            <a:xfrm flipH="1" flipV="1">
              <a:off x="2546" y="2153"/>
              <a:ext cx="18"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6" name="Line 500"/>
            <p:cNvSpPr>
              <a:spLocks noChangeShapeType="1"/>
            </p:cNvSpPr>
            <p:nvPr/>
          </p:nvSpPr>
          <p:spPr bwMode="auto">
            <a:xfrm flipV="1">
              <a:off x="2540" y="2153"/>
              <a:ext cx="1" cy="2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7" name="Line 501"/>
            <p:cNvSpPr>
              <a:spLocks noChangeShapeType="1"/>
            </p:cNvSpPr>
            <p:nvPr/>
          </p:nvSpPr>
          <p:spPr bwMode="auto">
            <a:xfrm flipV="1">
              <a:off x="2526" y="2154"/>
              <a:ext cx="4"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8" name="Line 502"/>
            <p:cNvSpPr>
              <a:spLocks noChangeShapeType="1"/>
            </p:cNvSpPr>
            <p:nvPr/>
          </p:nvSpPr>
          <p:spPr bwMode="auto">
            <a:xfrm flipV="1">
              <a:off x="2534" y="2167"/>
              <a:ext cx="2"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9" name="Line 503"/>
            <p:cNvSpPr>
              <a:spLocks noChangeShapeType="1"/>
            </p:cNvSpPr>
            <p:nvPr/>
          </p:nvSpPr>
          <p:spPr bwMode="auto">
            <a:xfrm flipV="1">
              <a:off x="2513" y="2156"/>
              <a:ext cx="2"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0" name="Line 504"/>
            <p:cNvSpPr>
              <a:spLocks noChangeShapeType="1"/>
            </p:cNvSpPr>
            <p:nvPr/>
          </p:nvSpPr>
          <p:spPr bwMode="auto">
            <a:xfrm flipV="1">
              <a:off x="2512" y="2162"/>
              <a:ext cx="1" cy="1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1" name="Line 505"/>
            <p:cNvSpPr>
              <a:spLocks noChangeShapeType="1"/>
            </p:cNvSpPr>
            <p:nvPr/>
          </p:nvSpPr>
          <p:spPr bwMode="auto">
            <a:xfrm flipH="1" flipV="1">
              <a:off x="2482" y="2156"/>
              <a:ext cx="9"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2" name="Line 506"/>
            <p:cNvSpPr>
              <a:spLocks noChangeShapeType="1"/>
            </p:cNvSpPr>
            <p:nvPr/>
          </p:nvSpPr>
          <p:spPr bwMode="auto">
            <a:xfrm flipH="1" flipV="1">
              <a:off x="2438" y="2159"/>
              <a:ext cx="14"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3" name="Line 507"/>
            <p:cNvSpPr>
              <a:spLocks noChangeShapeType="1"/>
            </p:cNvSpPr>
            <p:nvPr/>
          </p:nvSpPr>
          <p:spPr bwMode="auto">
            <a:xfrm flipV="1">
              <a:off x="2425" y="2161"/>
              <a:ext cx="6"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4" name="Line 508"/>
            <p:cNvSpPr>
              <a:spLocks noChangeShapeType="1"/>
            </p:cNvSpPr>
            <p:nvPr/>
          </p:nvSpPr>
          <p:spPr bwMode="auto">
            <a:xfrm flipH="1" flipV="1">
              <a:off x="2412" y="2159"/>
              <a:ext cx="17"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5" name="Line 509"/>
            <p:cNvSpPr>
              <a:spLocks noChangeShapeType="1"/>
            </p:cNvSpPr>
            <p:nvPr/>
          </p:nvSpPr>
          <p:spPr bwMode="auto">
            <a:xfrm flipV="1">
              <a:off x="2407" y="2159"/>
              <a:ext cx="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6" name="Line 510"/>
            <p:cNvSpPr>
              <a:spLocks noChangeShapeType="1"/>
            </p:cNvSpPr>
            <p:nvPr/>
          </p:nvSpPr>
          <p:spPr bwMode="auto">
            <a:xfrm flipV="1">
              <a:off x="2386" y="2161"/>
              <a:ext cx="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7" name="Line 511"/>
            <p:cNvSpPr>
              <a:spLocks noChangeShapeType="1"/>
            </p:cNvSpPr>
            <p:nvPr/>
          </p:nvSpPr>
          <p:spPr bwMode="auto">
            <a:xfrm flipV="1">
              <a:off x="2380" y="2162"/>
              <a:ext cx="2"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8" name="Line 512"/>
            <p:cNvSpPr>
              <a:spLocks noChangeShapeType="1"/>
            </p:cNvSpPr>
            <p:nvPr/>
          </p:nvSpPr>
          <p:spPr bwMode="auto">
            <a:xfrm flipV="1">
              <a:off x="2364" y="2164"/>
              <a:ext cx="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9" name="Line 513"/>
            <p:cNvSpPr>
              <a:spLocks noChangeShapeType="1"/>
            </p:cNvSpPr>
            <p:nvPr/>
          </p:nvSpPr>
          <p:spPr bwMode="auto">
            <a:xfrm flipV="1">
              <a:off x="2359" y="2164"/>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0" name="Line 514"/>
            <p:cNvSpPr>
              <a:spLocks noChangeShapeType="1"/>
            </p:cNvSpPr>
            <p:nvPr/>
          </p:nvSpPr>
          <p:spPr bwMode="auto">
            <a:xfrm flipH="1" flipV="1">
              <a:off x="2587" y="2133"/>
              <a:ext cx="1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1" name="Line 515"/>
            <p:cNvSpPr>
              <a:spLocks noChangeShapeType="1"/>
            </p:cNvSpPr>
            <p:nvPr/>
          </p:nvSpPr>
          <p:spPr bwMode="auto">
            <a:xfrm flipH="1" flipV="1">
              <a:off x="2578" y="2143"/>
              <a:ext cx="9"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2" name="Line 516"/>
            <p:cNvSpPr>
              <a:spLocks noChangeShapeType="1"/>
            </p:cNvSpPr>
            <p:nvPr/>
          </p:nvSpPr>
          <p:spPr bwMode="auto">
            <a:xfrm flipV="1">
              <a:off x="2582" y="2134"/>
              <a:ext cx="0"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3" name="Line 517"/>
            <p:cNvSpPr>
              <a:spLocks noChangeShapeType="1"/>
            </p:cNvSpPr>
            <p:nvPr/>
          </p:nvSpPr>
          <p:spPr bwMode="auto">
            <a:xfrm flipH="1" flipV="1">
              <a:off x="2576" y="2133"/>
              <a:ext cx="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4" name="Line 518"/>
            <p:cNvSpPr>
              <a:spLocks noChangeShapeType="1"/>
            </p:cNvSpPr>
            <p:nvPr/>
          </p:nvSpPr>
          <p:spPr bwMode="auto">
            <a:xfrm flipH="1" flipV="1">
              <a:off x="2573" y="213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5" name="Line 519"/>
            <p:cNvSpPr>
              <a:spLocks noChangeShapeType="1"/>
            </p:cNvSpPr>
            <p:nvPr/>
          </p:nvSpPr>
          <p:spPr bwMode="auto">
            <a:xfrm flipH="1" flipV="1">
              <a:off x="2571" y="2133"/>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6" name="Line 520"/>
            <p:cNvSpPr>
              <a:spLocks noChangeShapeType="1"/>
            </p:cNvSpPr>
            <p:nvPr/>
          </p:nvSpPr>
          <p:spPr bwMode="auto">
            <a:xfrm flipH="1" flipV="1">
              <a:off x="2559" y="2133"/>
              <a:ext cx="12"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7" name="Line 521"/>
            <p:cNvSpPr>
              <a:spLocks noChangeShapeType="1"/>
            </p:cNvSpPr>
            <p:nvPr/>
          </p:nvSpPr>
          <p:spPr bwMode="auto">
            <a:xfrm flipH="1" flipV="1">
              <a:off x="2545" y="2149"/>
              <a:ext cx="9"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8" name="Line 522"/>
            <p:cNvSpPr>
              <a:spLocks noChangeShapeType="1"/>
            </p:cNvSpPr>
            <p:nvPr/>
          </p:nvSpPr>
          <p:spPr bwMode="auto">
            <a:xfrm flipV="1">
              <a:off x="2545" y="2149"/>
              <a:ext cx="4"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9" name="Line 523"/>
            <p:cNvSpPr>
              <a:spLocks noChangeShapeType="1"/>
            </p:cNvSpPr>
            <p:nvPr/>
          </p:nvSpPr>
          <p:spPr bwMode="auto">
            <a:xfrm flipV="1">
              <a:off x="2530" y="2134"/>
              <a:ext cx="5"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0" name="Line 524"/>
            <p:cNvSpPr>
              <a:spLocks noChangeShapeType="1"/>
            </p:cNvSpPr>
            <p:nvPr/>
          </p:nvSpPr>
          <p:spPr bwMode="auto">
            <a:xfrm flipV="1">
              <a:off x="2515" y="2136"/>
              <a:ext cx="4"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1" name="Line 525"/>
            <p:cNvSpPr>
              <a:spLocks noChangeShapeType="1"/>
            </p:cNvSpPr>
            <p:nvPr/>
          </p:nvSpPr>
          <p:spPr bwMode="auto">
            <a:xfrm flipV="1">
              <a:off x="2486" y="2138"/>
              <a:ext cx="1"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 name="Line 526"/>
            <p:cNvSpPr>
              <a:spLocks noChangeShapeType="1"/>
            </p:cNvSpPr>
            <p:nvPr/>
          </p:nvSpPr>
          <p:spPr bwMode="auto">
            <a:xfrm flipH="1" flipV="1">
              <a:off x="2433" y="2141"/>
              <a:ext cx="13"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3" name="Line 527"/>
            <p:cNvSpPr>
              <a:spLocks noChangeShapeType="1"/>
            </p:cNvSpPr>
            <p:nvPr/>
          </p:nvSpPr>
          <p:spPr bwMode="auto">
            <a:xfrm flipH="1" flipV="1">
              <a:off x="2422" y="2154"/>
              <a:ext cx="13"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4" name="Line 528"/>
            <p:cNvSpPr>
              <a:spLocks noChangeShapeType="1"/>
            </p:cNvSpPr>
            <p:nvPr/>
          </p:nvSpPr>
          <p:spPr bwMode="auto">
            <a:xfrm flipH="1">
              <a:off x="2422" y="2145"/>
              <a:ext cx="19"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5" name="Line 529"/>
            <p:cNvSpPr>
              <a:spLocks noChangeShapeType="1"/>
            </p:cNvSpPr>
            <p:nvPr/>
          </p:nvSpPr>
          <p:spPr bwMode="auto">
            <a:xfrm flipV="1">
              <a:off x="2420" y="2154"/>
              <a:ext cx="2"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6" name="Line 530"/>
            <p:cNvSpPr>
              <a:spLocks noChangeShapeType="1"/>
            </p:cNvSpPr>
            <p:nvPr/>
          </p:nvSpPr>
          <p:spPr bwMode="auto">
            <a:xfrm flipH="1">
              <a:off x="2412" y="2147"/>
              <a:ext cx="18" cy="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7" name="Line 531"/>
            <p:cNvSpPr>
              <a:spLocks noChangeShapeType="1"/>
            </p:cNvSpPr>
            <p:nvPr/>
          </p:nvSpPr>
          <p:spPr bwMode="auto">
            <a:xfrm flipV="1">
              <a:off x="2411" y="2148"/>
              <a:ext cx="1" cy="1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8" name="Line 532"/>
            <p:cNvSpPr>
              <a:spLocks noChangeShapeType="1"/>
            </p:cNvSpPr>
            <p:nvPr/>
          </p:nvSpPr>
          <p:spPr bwMode="auto">
            <a:xfrm flipV="1">
              <a:off x="2386" y="2144"/>
              <a:ext cx="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9" name="Line 533"/>
            <p:cNvSpPr>
              <a:spLocks noChangeShapeType="1"/>
            </p:cNvSpPr>
            <p:nvPr/>
          </p:nvSpPr>
          <p:spPr bwMode="auto">
            <a:xfrm flipH="1" flipV="1">
              <a:off x="2376" y="2143"/>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0" name="Line 534"/>
            <p:cNvSpPr>
              <a:spLocks noChangeShapeType="1"/>
            </p:cNvSpPr>
            <p:nvPr/>
          </p:nvSpPr>
          <p:spPr bwMode="auto">
            <a:xfrm flipV="1">
              <a:off x="2366" y="2144"/>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1" name="Line 535"/>
            <p:cNvSpPr>
              <a:spLocks noChangeShapeType="1"/>
            </p:cNvSpPr>
            <p:nvPr/>
          </p:nvSpPr>
          <p:spPr bwMode="auto">
            <a:xfrm flipV="1">
              <a:off x="2359" y="2143"/>
              <a:ext cx="0"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2" name="Line 536"/>
            <p:cNvSpPr>
              <a:spLocks noChangeShapeType="1"/>
            </p:cNvSpPr>
            <p:nvPr/>
          </p:nvSpPr>
          <p:spPr bwMode="auto">
            <a:xfrm flipH="1" flipV="1">
              <a:off x="2586" y="2116"/>
              <a:ext cx="9"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3" name="Line 537"/>
            <p:cNvSpPr>
              <a:spLocks noChangeShapeType="1"/>
            </p:cNvSpPr>
            <p:nvPr/>
          </p:nvSpPr>
          <p:spPr bwMode="auto">
            <a:xfrm flipH="1" flipV="1">
              <a:off x="2576" y="2116"/>
              <a:ext cx="1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4" name="Line 538"/>
            <p:cNvSpPr>
              <a:spLocks noChangeShapeType="1"/>
            </p:cNvSpPr>
            <p:nvPr/>
          </p:nvSpPr>
          <p:spPr bwMode="auto">
            <a:xfrm flipH="1" flipV="1">
              <a:off x="2575" y="2116"/>
              <a:ext cx="9"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5" name="Line 539"/>
            <p:cNvSpPr>
              <a:spLocks noChangeShapeType="1"/>
            </p:cNvSpPr>
            <p:nvPr/>
          </p:nvSpPr>
          <p:spPr bwMode="auto">
            <a:xfrm flipH="1" flipV="1">
              <a:off x="2570" y="2116"/>
              <a:ext cx="11"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6" name="Line 540"/>
            <p:cNvSpPr>
              <a:spLocks noChangeShapeType="1"/>
            </p:cNvSpPr>
            <p:nvPr/>
          </p:nvSpPr>
          <p:spPr bwMode="auto">
            <a:xfrm flipH="1" flipV="1">
              <a:off x="2568" y="2120"/>
              <a:ext cx="11" cy="2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7" name="Line 541"/>
            <p:cNvSpPr>
              <a:spLocks noChangeShapeType="1"/>
            </p:cNvSpPr>
            <p:nvPr/>
          </p:nvSpPr>
          <p:spPr bwMode="auto">
            <a:xfrm flipH="1" flipV="1">
              <a:off x="2567" y="2116"/>
              <a:ext cx="9"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8" name="Line 542"/>
            <p:cNvSpPr>
              <a:spLocks noChangeShapeType="1"/>
            </p:cNvSpPr>
            <p:nvPr/>
          </p:nvSpPr>
          <p:spPr bwMode="auto">
            <a:xfrm flipH="1" flipV="1">
              <a:off x="2558" y="2123"/>
              <a:ext cx="9"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9" name="Line 543"/>
            <p:cNvSpPr>
              <a:spLocks noChangeShapeType="1"/>
            </p:cNvSpPr>
            <p:nvPr/>
          </p:nvSpPr>
          <p:spPr bwMode="auto">
            <a:xfrm flipH="1" flipV="1">
              <a:off x="2551" y="2118"/>
              <a:ext cx="15" cy="13"/>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0" name="Line 544"/>
            <p:cNvSpPr>
              <a:spLocks noChangeShapeType="1"/>
            </p:cNvSpPr>
            <p:nvPr/>
          </p:nvSpPr>
          <p:spPr bwMode="auto">
            <a:xfrm flipV="1">
              <a:off x="2538" y="2116"/>
              <a:ext cx="7" cy="2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1" name="Line 545"/>
            <p:cNvSpPr>
              <a:spLocks noChangeShapeType="1"/>
            </p:cNvSpPr>
            <p:nvPr/>
          </p:nvSpPr>
          <p:spPr bwMode="auto">
            <a:xfrm flipV="1">
              <a:off x="2535" y="2128"/>
              <a:ext cx="3" cy="1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2" name="Line 546"/>
            <p:cNvSpPr>
              <a:spLocks noChangeShapeType="1"/>
            </p:cNvSpPr>
            <p:nvPr/>
          </p:nvSpPr>
          <p:spPr bwMode="auto">
            <a:xfrm flipV="1">
              <a:off x="2519" y="2118"/>
              <a:ext cx="6"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3" name="Line 547"/>
            <p:cNvSpPr>
              <a:spLocks noChangeShapeType="1"/>
            </p:cNvSpPr>
            <p:nvPr/>
          </p:nvSpPr>
          <p:spPr bwMode="auto">
            <a:xfrm flipV="1">
              <a:off x="2509" y="2118"/>
              <a:ext cx="3"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4" name="Line 548"/>
            <p:cNvSpPr>
              <a:spLocks noChangeShapeType="1"/>
            </p:cNvSpPr>
            <p:nvPr/>
          </p:nvSpPr>
          <p:spPr bwMode="auto">
            <a:xfrm flipH="1" flipV="1">
              <a:off x="2495" y="2121"/>
              <a:ext cx="14"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5" name="Line 549"/>
            <p:cNvSpPr>
              <a:spLocks noChangeShapeType="1"/>
            </p:cNvSpPr>
            <p:nvPr/>
          </p:nvSpPr>
          <p:spPr bwMode="auto">
            <a:xfrm flipV="1">
              <a:off x="2487" y="2120"/>
              <a:ext cx="4"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6" name="Line 550"/>
            <p:cNvSpPr>
              <a:spLocks noChangeShapeType="1"/>
            </p:cNvSpPr>
            <p:nvPr/>
          </p:nvSpPr>
          <p:spPr bwMode="auto">
            <a:xfrm flipH="1" flipV="1">
              <a:off x="2378" y="2138"/>
              <a:ext cx="14" cy="1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7" name="Line 551"/>
            <p:cNvSpPr>
              <a:spLocks noChangeShapeType="1"/>
            </p:cNvSpPr>
            <p:nvPr/>
          </p:nvSpPr>
          <p:spPr bwMode="auto">
            <a:xfrm flipH="1" flipV="1">
              <a:off x="2368" y="2126"/>
              <a:ext cx="16"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8" name="Line 552"/>
            <p:cNvSpPr>
              <a:spLocks noChangeShapeType="1"/>
            </p:cNvSpPr>
            <p:nvPr/>
          </p:nvSpPr>
          <p:spPr bwMode="auto">
            <a:xfrm flipH="1" flipV="1">
              <a:off x="2374" y="2128"/>
              <a:ext cx="12"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9" name="Line 553"/>
            <p:cNvSpPr>
              <a:spLocks noChangeShapeType="1"/>
            </p:cNvSpPr>
            <p:nvPr/>
          </p:nvSpPr>
          <p:spPr bwMode="auto">
            <a:xfrm flipH="1" flipV="1">
              <a:off x="2356" y="2134"/>
              <a:ext cx="14"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0" name="Line 554"/>
            <p:cNvSpPr>
              <a:spLocks noChangeShapeType="1"/>
            </p:cNvSpPr>
            <p:nvPr/>
          </p:nvSpPr>
          <p:spPr bwMode="auto">
            <a:xfrm flipH="1" flipV="1">
              <a:off x="2345" y="2129"/>
              <a:ext cx="18" cy="2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1" name="Line 555"/>
            <p:cNvSpPr>
              <a:spLocks noChangeShapeType="1"/>
            </p:cNvSpPr>
            <p:nvPr/>
          </p:nvSpPr>
          <p:spPr bwMode="auto">
            <a:xfrm flipH="1" flipV="1">
              <a:off x="2353" y="2128"/>
              <a:ext cx="11"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2" name="Line 556"/>
            <p:cNvSpPr>
              <a:spLocks noChangeShapeType="1"/>
            </p:cNvSpPr>
            <p:nvPr/>
          </p:nvSpPr>
          <p:spPr bwMode="auto">
            <a:xfrm flipH="1" flipV="1">
              <a:off x="2584" y="2095"/>
              <a:ext cx="10"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3" name="Line 557"/>
            <p:cNvSpPr>
              <a:spLocks noChangeShapeType="1"/>
            </p:cNvSpPr>
            <p:nvPr/>
          </p:nvSpPr>
          <p:spPr bwMode="auto">
            <a:xfrm flipH="1" flipV="1">
              <a:off x="2574" y="2095"/>
              <a:ext cx="10" cy="29"/>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4" name="Line 558"/>
            <p:cNvSpPr>
              <a:spLocks noChangeShapeType="1"/>
            </p:cNvSpPr>
            <p:nvPr/>
          </p:nvSpPr>
          <p:spPr bwMode="auto">
            <a:xfrm flipH="1" flipV="1">
              <a:off x="2573" y="2095"/>
              <a:ext cx="10" cy="2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5" name="Line 559"/>
            <p:cNvSpPr>
              <a:spLocks noChangeShapeType="1"/>
            </p:cNvSpPr>
            <p:nvPr/>
          </p:nvSpPr>
          <p:spPr bwMode="auto">
            <a:xfrm flipH="1" flipV="1">
              <a:off x="2569" y="2101"/>
              <a:ext cx="9"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6" name="Line 560"/>
            <p:cNvSpPr>
              <a:spLocks noChangeShapeType="1"/>
            </p:cNvSpPr>
            <p:nvPr/>
          </p:nvSpPr>
          <p:spPr bwMode="auto">
            <a:xfrm flipH="1" flipV="1">
              <a:off x="2568" y="2096"/>
              <a:ext cx="9"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7" name="Line 561"/>
            <p:cNvSpPr>
              <a:spLocks noChangeShapeType="1"/>
            </p:cNvSpPr>
            <p:nvPr/>
          </p:nvSpPr>
          <p:spPr bwMode="auto">
            <a:xfrm flipH="1" flipV="1">
              <a:off x="2565" y="2095"/>
              <a:ext cx="10" cy="2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8" name="Line 562"/>
            <p:cNvSpPr>
              <a:spLocks noChangeShapeType="1"/>
            </p:cNvSpPr>
            <p:nvPr/>
          </p:nvSpPr>
          <p:spPr bwMode="auto">
            <a:xfrm flipH="1" flipV="1">
              <a:off x="2546" y="2108"/>
              <a:ext cx="13"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9" name="Line 563"/>
            <p:cNvSpPr>
              <a:spLocks noChangeShapeType="1"/>
            </p:cNvSpPr>
            <p:nvPr/>
          </p:nvSpPr>
          <p:spPr bwMode="auto">
            <a:xfrm flipV="1">
              <a:off x="2545" y="2108"/>
              <a:ext cx="5"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0" name="Line 564"/>
            <p:cNvSpPr>
              <a:spLocks noChangeShapeType="1"/>
            </p:cNvSpPr>
            <p:nvPr/>
          </p:nvSpPr>
          <p:spPr bwMode="auto">
            <a:xfrm flipV="1">
              <a:off x="2528" y="2100"/>
              <a:ext cx="3"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1" name="Line 565"/>
            <p:cNvSpPr>
              <a:spLocks noChangeShapeType="1"/>
            </p:cNvSpPr>
            <p:nvPr/>
          </p:nvSpPr>
          <p:spPr bwMode="auto">
            <a:xfrm flipV="1">
              <a:off x="2516" y="2100"/>
              <a:ext cx="7"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2" name="Line 566"/>
            <p:cNvSpPr>
              <a:spLocks noChangeShapeType="1"/>
            </p:cNvSpPr>
            <p:nvPr/>
          </p:nvSpPr>
          <p:spPr bwMode="auto">
            <a:xfrm flipV="1">
              <a:off x="2525" y="2108"/>
              <a:ext cx="3"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3" name="Line 567"/>
            <p:cNvSpPr>
              <a:spLocks noChangeShapeType="1"/>
            </p:cNvSpPr>
            <p:nvPr/>
          </p:nvSpPr>
          <p:spPr bwMode="auto">
            <a:xfrm flipH="1" flipV="1">
              <a:off x="2489" y="2113"/>
              <a:ext cx="14" cy="1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4" name="Line 568"/>
            <p:cNvSpPr>
              <a:spLocks noChangeShapeType="1"/>
            </p:cNvSpPr>
            <p:nvPr/>
          </p:nvSpPr>
          <p:spPr bwMode="auto">
            <a:xfrm flipV="1">
              <a:off x="2491" y="2113"/>
              <a:ext cx="2"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5" name="Line 569"/>
            <p:cNvSpPr>
              <a:spLocks noChangeShapeType="1"/>
            </p:cNvSpPr>
            <p:nvPr/>
          </p:nvSpPr>
          <p:spPr bwMode="auto">
            <a:xfrm flipV="1">
              <a:off x="2394" y="2105"/>
              <a:ext cx="6" cy="1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6" name="Line 570"/>
            <p:cNvSpPr>
              <a:spLocks noChangeShapeType="1"/>
            </p:cNvSpPr>
            <p:nvPr/>
          </p:nvSpPr>
          <p:spPr bwMode="auto">
            <a:xfrm flipH="1" flipV="1">
              <a:off x="2380" y="2106"/>
              <a:ext cx="18"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7" name="Line 571"/>
            <p:cNvSpPr>
              <a:spLocks noChangeShapeType="1"/>
            </p:cNvSpPr>
            <p:nvPr/>
          </p:nvSpPr>
          <p:spPr bwMode="auto">
            <a:xfrm flipH="1" flipV="1">
              <a:off x="2369" y="2106"/>
              <a:ext cx="13" cy="3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8" name="Line 572"/>
            <p:cNvSpPr>
              <a:spLocks noChangeShapeType="1"/>
            </p:cNvSpPr>
            <p:nvPr/>
          </p:nvSpPr>
          <p:spPr bwMode="auto">
            <a:xfrm flipH="1" flipV="1">
              <a:off x="2363" y="2108"/>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9" name="Line 573"/>
            <p:cNvSpPr>
              <a:spLocks noChangeShapeType="1"/>
            </p:cNvSpPr>
            <p:nvPr/>
          </p:nvSpPr>
          <p:spPr bwMode="auto">
            <a:xfrm flipH="1" flipV="1">
              <a:off x="2350" y="2110"/>
              <a:ext cx="11"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0" name="Line 574"/>
            <p:cNvSpPr>
              <a:spLocks noChangeShapeType="1"/>
            </p:cNvSpPr>
            <p:nvPr/>
          </p:nvSpPr>
          <p:spPr bwMode="auto">
            <a:xfrm flipH="1" flipV="1">
              <a:off x="2342" y="2108"/>
              <a:ext cx="11"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1" name="Line 575"/>
            <p:cNvSpPr>
              <a:spLocks noChangeShapeType="1"/>
            </p:cNvSpPr>
            <p:nvPr/>
          </p:nvSpPr>
          <p:spPr bwMode="auto">
            <a:xfrm flipH="1" flipV="1">
              <a:off x="2580" y="2078"/>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2" name="Line 576"/>
            <p:cNvSpPr>
              <a:spLocks noChangeShapeType="1"/>
            </p:cNvSpPr>
            <p:nvPr/>
          </p:nvSpPr>
          <p:spPr bwMode="auto">
            <a:xfrm flipH="1" flipV="1">
              <a:off x="2573" y="2078"/>
              <a:ext cx="9"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3" name="Line 577"/>
            <p:cNvSpPr>
              <a:spLocks noChangeShapeType="1"/>
            </p:cNvSpPr>
            <p:nvPr/>
          </p:nvSpPr>
          <p:spPr bwMode="auto">
            <a:xfrm flipH="1" flipV="1">
              <a:off x="2570" y="2078"/>
              <a:ext cx="11"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4" name="Line 578"/>
            <p:cNvSpPr>
              <a:spLocks noChangeShapeType="1"/>
            </p:cNvSpPr>
            <p:nvPr/>
          </p:nvSpPr>
          <p:spPr bwMode="auto">
            <a:xfrm flipH="1" flipV="1">
              <a:off x="2563" y="2078"/>
              <a:ext cx="13"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5" name="Line 579"/>
            <p:cNvSpPr>
              <a:spLocks noChangeShapeType="1"/>
            </p:cNvSpPr>
            <p:nvPr/>
          </p:nvSpPr>
          <p:spPr bwMode="auto">
            <a:xfrm flipH="1" flipV="1">
              <a:off x="2559" y="2079"/>
              <a:ext cx="14"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6" name="Line 580"/>
            <p:cNvSpPr>
              <a:spLocks noChangeShapeType="1"/>
            </p:cNvSpPr>
            <p:nvPr/>
          </p:nvSpPr>
          <p:spPr bwMode="auto">
            <a:xfrm flipV="1">
              <a:off x="2540" y="2081"/>
              <a:ext cx="2"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7" name="Line 581"/>
            <p:cNvSpPr>
              <a:spLocks noChangeShapeType="1"/>
            </p:cNvSpPr>
            <p:nvPr/>
          </p:nvSpPr>
          <p:spPr bwMode="auto">
            <a:xfrm flipV="1">
              <a:off x="2528" y="2081"/>
              <a:ext cx="6" cy="2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8" name="Line 582"/>
            <p:cNvSpPr>
              <a:spLocks noChangeShapeType="1"/>
            </p:cNvSpPr>
            <p:nvPr/>
          </p:nvSpPr>
          <p:spPr bwMode="auto">
            <a:xfrm flipV="1">
              <a:off x="2535" y="2086"/>
              <a:ext cx="1"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9" name="Line 583"/>
            <p:cNvSpPr>
              <a:spLocks noChangeShapeType="1"/>
            </p:cNvSpPr>
            <p:nvPr/>
          </p:nvSpPr>
          <p:spPr bwMode="auto">
            <a:xfrm flipV="1">
              <a:off x="2518" y="2081"/>
              <a:ext cx="6"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0" name="Line 584"/>
            <p:cNvSpPr>
              <a:spLocks noChangeShapeType="1"/>
            </p:cNvSpPr>
            <p:nvPr/>
          </p:nvSpPr>
          <p:spPr bwMode="auto">
            <a:xfrm flipV="1">
              <a:off x="2523" y="2093"/>
              <a:ext cx="5"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1" name="Line 585"/>
            <p:cNvSpPr>
              <a:spLocks noChangeShapeType="1"/>
            </p:cNvSpPr>
            <p:nvPr/>
          </p:nvSpPr>
          <p:spPr bwMode="auto">
            <a:xfrm flipH="1">
              <a:off x="2502" y="2090"/>
              <a:ext cx="20"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2" name="Line 586"/>
            <p:cNvSpPr>
              <a:spLocks noChangeShapeType="1"/>
            </p:cNvSpPr>
            <p:nvPr/>
          </p:nvSpPr>
          <p:spPr bwMode="auto">
            <a:xfrm flipH="1">
              <a:off x="2490" y="2092"/>
              <a:ext cx="20" cy="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3" name="Line 587"/>
            <p:cNvSpPr>
              <a:spLocks noChangeShapeType="1"/>
            </p:cNvSpPr>
            <p:nvPr/>
          </p:nvSpPr>
          <p:spPr bwMode="auto">
            <a:xfrm flipH="1" flipV="1">
              <a:off x="2481" y="2083"/>
              <a:ext cx="17"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4" name="Line 588"/>
            <p:cNvSpPr>
              <a:spLocks noChangeShapeType="1"/>
            </p:cNvSpPr>
            <p:nvPr/>
          </p:nvSpPr>
          <p:spPr bwMode="auto">
            <a:xfrm flipV="1">
              <a:off x="2478" y="2083"/>
              <a:ext cx="3"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5" name="Line 589"/>
            <p:cNvSpPr>
              <a:spLocks noChangeShapeType="1"/>
            </p:cNvSpPr>
            <p:nvPr/>
          </p:nvSpPr>
          <p:spPr bwMode="auto">
            <a:xfrm flipH="1">
              <a:off x="2457" y="2101"/>
              <a:ext cx="21"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6" name="Line 590"/>
            <p:cNvSpPr>
              <a:spLocks noChangeShapeType="1"/>
            </p:cNvSpPr>
            <p:nvPr/>
          </p:nvSpPr>
          <p:spPr bwMode="auto">
            <a:xfrm flipH="1" flipV="1">
              <a:off x="2447" y="2101"/>
              <a:ext cx="18" cy="1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7" name="Line 591"/>
            <p:cNvSpPr>
              <a:spLocks noChangeShapeType="1"/>
            </p:cNvSpPr>
            <p:nvPr/>
          </p:nvSpPr>
          <p:spPr bwMode="auto">
            <a:xfrm flipH="1" flipV="1">
              <a:off x="2436" y="2086"/>
              <a:ext cx="19"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8" name="Line 592"/>
            <p:cNvSpPr>
              <a:spLocks noChangeShapeType="1"/>
            </p:cNvSpPr>
            <p:nvPr/>
          </p:nvSpPr>
          <p:spPr bwMode="auto">
            <a:xfrm flipV="1">
              <a:off x="2400" y="2088"/>
              <a:ext cx="7"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9" name="Line 593"/>
            <p:cNvSpPr>
              <a:spLocks noChangeShapeType="1"/>
            </p:cNvSpPr>
            <p:nvPr/>
          </p:nvSpPr>
          <p:spPr bwMode="auto">
            <a:xfrm flipH="1" flipV="1">
              <a:off x="2375" y="2090"/>
              <a:ext cx="13"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0" name="Line 594"/>
            <p:cNvSpPr>
              <a:spLocks noChangeShapeType="1"/>
            </p:cNvSpPr>
            <p:nvPr/>
          </p:nvSpPr>
          <p:spPr bwMode="auto">
            <a:xfrm flipH="1" flipV="1">
              <a:off x="2360" y="2088"/>
              <a:ext cx="11"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1" name="Line 595"/>
            <p:cNvSpPr>
              <a:spLocks noChangeShapeType="1"/>
            </p:cNvSpPr>
            <p:nvPr/>
          </p:nvSpPr>
          <p:spPr bwMode="auto">
            <a:xfrm flipH="1" flipV="1">
              <a:off x="2364" y="2090"/>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2" name="Line 596"/>
            <p:cNvSpPr>
              <a:spLocks noChangeShapeType="1"/>
            </p:cNvSpPr>
            <p:nvPr/>
          </p:nvSpPr>
          <p:spPr bwMode="auto">
            <a:xfrm flipH="1" flipV="1">
              <a:off x="2347" y="2090"/>
              <a:ext cx="1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3" name="Line 597"/>
            <p:cNvSpPr>
              <a:spLocks noChangeShapeType="1"/>
            </p:cNvSpPr>
            <p:nvPr/>
          </p:nvSpPr>
          <p:spPr bwMode="auto">
            <a:xfrm flipH="1" flipV="1">
              <a:off x="2341" y="2090"/>
              <a:ext cx="9"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4" name="Line 598"/>
            <p:cNvSpPr>
              <a:spLocks noChangeShapeType="1"/>
            </p:cNvSpPr>
            <p:nvPr/>
          </p:nvSpPr>
          <p:spPr bwMode="auto">
            <a:xfrm flipV="1">
              <a:off x="2584" y="2061"/>
              <a:ext cx="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5" name="Line 599"/>
            <p:cNvSpPr>
              <a:spLocks noChangeShapeType="1"/>
            </p:cNvSpPr>
            <p:nvPr/>
          </p:nvSpPr>
          <p:spPr bwMode="auto">
            <a:xfrm flipH="1" flipV="1">
              <a:off x="2571" y="2066"/>
              <a:ext cx="10" cy="2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6" name="Line 600"/>
            <p:cNvSpPr>
              <a:spLocks noChangeShapeType="1"/>
            </p:cNvSpPr>
            <p:nvPr/>
          </p:nvSpPr>
          <p:spPr bwMode="auto">
            <a:xfrm flipH="1" flipV="1">
              <a:off x="2569" y="2061"/>
              <a:ext cx="10"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7" name="Line 601"/>
            <p:cNvSpPr>
              <a:spLocks noChangeShapeType="1"/>
            </p:cNvSpPr>
            <p:nvPr/>
          </p:nvSpPr>
          <p:spPr bwMode="auto">
            <a:xfrm flipH="1" flipV="1">
              <a:off x="2566" y="2061"/>
              <a:ext cx="1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8" name="Line 602"/>
            <p:cNvSpPr>
              <a:spLocks noChangeShapeType="1"/>
            </p:cNvSpPr>
            <p:nvPr/>
          </p:nvSpPr>
          <p:spPr bwMode="auto">
            <a:xfrm flipH="1" flipV="1">
              <a:off x="2559" y="2063"/>
              <a:ext cx="12"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9" name="Line 603"/>
            <p:cNvSpPr>
              <a:spLocks noChangeShapeType="1"/>
            </p:cNvSpPr>
            <p:nvPr/>
          </p:nvSpPr>
          <p:spPr bwMode="auto">
            <a:xfrm flipV="1">
              <a:off x="2563" y="2078"/>
              <a:ext cx="0"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0" name="Line 604"/>
            <p:cNvSpPr>
              <a:spLocks noChangeShapeType="1"/>
            </p:cNvSpPr>
            <p:nvPr/>
          </p:nvSpPr>
          <p:spPr bwMode="auto">
            <a:xfrm flipH="1" flipV="1">
              <a:off x="2547" y="2066"/>
              <a:ext cx="20"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1" name="Line 605"/>
            <p:cNvSpPr>
              <a:spLocks noChangeShapeType="1"/>
            </p:cNvSpPr>
            <p:nvPr/>
          </p:nvSpPr>
          <p:spPr bwMode="auto">
            <a:xfrm flipV="1">
              <a:off x="2546" y="2066"/>
              <a:ext cx="1"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2" name="Line 606"/>
            <p:cNvSpPr>
              <a:spLocks noChangeShapeType="1"/>
            </p:cNvSpPr>
            <p:nvPr/>
          </p:nvSpPr>
          <p:spPr bwMode="auto">
            <a:xfrm flipV="1">
              <a:off x="2529" y="2063"/>
              <a:ext cx="2"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3" name="Line 607"/>
            <p:cNvSpPr>
              <a:spLocks noChangeShapeType="1"/>
            </p:cNvSpPr>
            <p:nvPr/>
          </p:nvSpPr>
          <p:spPr bwMode="auto">
            <a:xfrm flipV="1">
              <a:off x="2534" y="2063"/>
              <a:ext cx="7"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4" name="Line 608"/>
            <p:cNvSpPr>
              <a:spLocks noChangeShapeType="1"/>
            </p:cNvSpPr>
            <p:nvPr/>
          </p:nvSpPr>
          <p:spPr bwMode="auto">
            <a:xfrm flipV="1">
              <a:off x="2522" y="2063"/>
              <a:ext cx="0"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5" name="Line 609"/>
            <p:cNvSpPr>
              <a:spLocks noChangeShapeType="1"/>
            </p:cNvSpPr>
            <p:nvPr/>
          </p:nvSpPr>
          <p:spPr bwMode="auto">
            <a:xfrm flipV="1">
              <a:off x="2524" y="2073"/>
              <a:ext cx="5"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6" name="Line 610"/>
            <p:cNvSpPr>
              <a:spLocks noChangeShapeType="1"/>
            </p:cNvSpPr>
            <p:nvPr/>
          </p:nvSpPr>
          <p:spPr bwMode="auto">
            <a:xfrm flipH="1">
              <a:off x="2502" y="2082"/>
              <a:ext cx="20"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7" name="Line 611"/>
            <p:cNvSpPr>
              <a:spLocks noChangeShapeType="1"/>
            </p:cNvSpPr>
            <p:nvPr/>
          </p:nvSpPr>
          <p:spPr bwMode="auto">
            <a:xfrm flipH="1" flipV="1">
              <a:off x="2491" y="2076"/>
              <a:ext cx="19"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8" name="Line 612"/>
            <p:cNvSpPr>
              <a:spLocks noChangeShapeType="1"/>
            </p:cNvSpPr>
            <p:nvPr/>
          </p:nvSpPr>
          <p:spPr bwMode="auto">
            <a:xfrm flipH="1">
              <a:off x="2482" y="2080"/>
              <a:ext cx="17"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9" name="Line 613"/>
            <p:cNvSpPr>
              <a:spLocks noChangeShapeType="1"/>
            </p:cNvSpPr>
            <p:nvPr/>
          </p:nvSpPr>
          <p:spPr bwMode="auto">
            <a:xfrm flipH="1">
              <a:off x="2470" y="2080"/>
              <a:ext cx="20" cy="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0" name="Line 614"/>
            <p:cNvSpPr>
              <a:spLocks noChangeShapeType="1"/>
            </p:cNvSpPr>
            <p:nvPr/>
          </p:nvSpPr>
          <p:spPr bwMode="auto">
            <a:xfrm flipH="1">
              <a:off x="2457" y="2085"/>
              <a:ext cx="21" cy="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1" name="Line 615"/>
            <p:cNvSpPr>
              <a:spLocks noChangeShapeType="1"/>
            </p:cNvSpPr>
            <p:nvPr/>
          </p:nvSpPr>
          <p:spPr bwMode="auto">
            <a:xfrm flipH="1">
              <a:off x="2448" y="2090"/>
              <a:ext cx="17"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2" name="Line 616"/>
            <p:cNvSpPr>
              <a:spLocks noChangeShapeType="1"/>
            </p:cNvSpPr>
            <p:nvPr/>
          </p:nvSpPr>
          <p:spPr bwMode="auto">
            <a:xfrm flipH="1" flipV="1">
              <a:off x="2443" y="2068"/>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3" name="Line 617"/>
            <p:cNvSpPr>
              <a:spLocks noChangeShapeType="1"/>
            </p:cNvSpPr>
            <p:nvPr/>
          </p:nvSpPr>
          <p:spPr bwMode="auto">
            <a:xfrm flipH="1" flipV="1">
              <a:off x="2432" y="2069"/>
              <a:ext cx="1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4" name="Line 618"/>
            <p:cNvSpPr>
              <a:spLocks noChangeShapeType="1"/>
            </p:cNvSpPr>
            <p:nvPr/>
          </p:nvSpPr>
          <p:spPr bwMode="auto">
            <a:xfrm flipV="1">
              <a:off x="2407" y="2069"/>
              <a:ext cx="1"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5" name="Line 619"/>
            <p:cNvSpPr>
              <a:spLocks noChangeShapeType="1"/>
            </p:cNvSpPr>
            <p:nvPr/>
          </p:nvSpPr>
          <p:spPr bwMode="auto">
            <a:xfrm flipH="1" flipV="1">
              <a:off x="2373" y="2073"/>
              <a:ext cx="10"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6" name="Line 620"/>
            <p:cNvSpPr>
              <a:spLocks noChangeShapeType="1"/>
            </p:cNvSpPr>
            <p:nvPr/>
          </p:nvSpPr>
          <p:spPr bwMode="auto">
            <a:xfrm flipH="1" flipV="1">
              <a:off x="2359" y="2081"/>
              <a:ext cx="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7" name="Line 621"/>
            <p:cNvSpPr>
              <a:spLocks noChangeShapeType="1"/>
            </p:cNvSpPr>
            <p:nvPr/>
          </p:nvSpPr>
          <p:spPr bwMode="auto">
            <a:xfrm flipH="1" flipV="1">
              <a:off x="2362" y="2073"/>
              <a:ext cx="1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8" name="Line 622"/>
            <p:cNvSpPr>
              <a:spLocks noChangeShapeType="1"/>
            </p:cNvSpPr>
            <p:nvPr/>
          </p:nvSpPr>
          <p:spPr bwMode="auto">
            <a:xfrm flipH="1" flipV="1">
              <a:off x="2357" y="2073"/>
              <a:ext cx="10"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9" name="Line 623"/>
            <p:cNvSpPr>
              <a:spLocks noChangeShapeType="1"/>
            </p:cNvSpPr>
            <p:nvPr/>
          </p:nvSpPr>
          <p:spPr bwMode="auto">
            <a:xfrm flipV="1">
              <a:off x="2345" y="2074"/>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0" name="Line 624"/>
            <p:cNvSpPr>
              <a:spLocks noChangeShapeType="1"/>
            </p:cNvSpPr>
            <p:nvPr/>
          </p:nvSpPr>
          <p:spPr bwMode="auto">
            <a:xfrm flipV="1">
              <a:off x="2351" y="2074"/>
              <a:ext cx="1"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1" name="Line 625"/>
            <p:cNvSpPr>
              <a:spLocks noChangeShapeType="1"/>
            </p:cNvSpPr>
            <p:nvPr/>
          </p:nvSpPr>
          <p:spPr bwMode="auto">
            <a:xfrm flipV="1">
              <a:off x="2586" y="2041"/>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2" name="Line 626"/>
            <p:cNvSpPr>
              <a:spLocks noChangeShapeType="1"/>
            </p:cNvSpPr>
            <p:nvPr/>
          </p:nvSpPr>
          <p:spPr bwMode="auto">
            <a:xfrm flipH="1" flipV="1">
              <a:off x="2567" y="2041"/>
              <a:ext cx="1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3" name="Line 627"/>
            <p:cNvSpPr>
              <a:spLocks noChangeShapeType="1"/>
            </p:cNvSpPr>
            <p:nvPr/>
          </p:nvSpPr>
          <p:spPr bwMode="auto">
            <a:xfrm flipH="1" flipV="1">
              <a:off x="2564" y="2043"/>
              <a:ext cx="1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4" name="Line 628"/>
            <p:cNvSpPr>
              <a:spLocks noChangeShapeType="1"/>
            </p:cNvSpPr>
            <p:nvPr/>
          </p:nvSpPr>
          <p:spPr bwMode="auto">
            <a:xfrm flipH="1" flipV="1">
              <a:off x="2552" y="2041"/>
              <a:ext cx="15" cy="3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5" name="Line 629"/>
            <p:cNvSpPr>
              <a:spLocks noChangeShapeType="1"/>
            </p:cNvSpPr>
            <p:nvPr/>
          </p:nvSpPr>
          <p:spPr bwMode="auto">
            <a:xfrm flipV="1">
              <a:off x="2545" y="2043"/>
              <a:ext cx="1"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6" name="Line 630"/>
            <p:cNvSpPr>
              <a:spLocks noChangeShapeType="1"/>
            </p:cNvSpPr>
            <p:nvPr/>
          </p:nvSpPr>
          <p:spPr bwMode="auto">
            <a:xfrm flipV="1">
              <a:off x="2530" y="2045"/>
              <a:ext cx="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7" name="Line 631"/>
            <p:cNvSpPr>
              <a:spLocks noChangeShapeType="1"/>
            </p:cNvSpPr>
            <p:nvPr/>
          </p:nvSpPr>
          <p:spPr bwMode="auto">
            <a:xfrm flipV="1">
              <a:off x="2531" y="2045"/>
              <a:ext cx="6"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8" name="Line 632"/>
            <p:cNvSpPr>
              <a:spLocks noChangeShapeType="1"/>
            </p:cNvSpPr>
            <p:nvPr/>
          </p:nvSpPr>
          <p:spPr bwMode="auto">
            <a:xfrm flipV="1">
              <a:off x="2526" y="2053"/>
              <a:ext cx="4"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9" name="Line 633"/>
            <p:cNvSpPr>
              <a:spLocks noChangeShapeType="1"/>
            </p:cNvSpPr>
            <p:nvPr/>
          </p:nvSpPr>
          <p:spPr bwMode="auto">
            <a:xfrm flipH="1" flipV="1">
              <a:off x="2438" y="2051"/>
              <a:ext cx="13"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0" name="Line 634"/>
            <p:cNvSpPr>
              <a:spLocks noChangeShapeType="1"/>
            </p:cNvSpPr>
            <p:nvPr/>
          </p:nvSpPr>
          <p:spPr bwMode="auto">
            <a:xfrm flipH="1" flipV="1">
              <a:off x="2426" y="2059"/>
              <a:ext cx="14"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1" name="Line 635"/>
            <p:cNvSpPr>
              <a:spLocks noChangeShapeType="1"/>
            </p:cNvSpPr>
            <p:nvPr/>
          </p:nvSpPr>
          <p:spPr bwMode="auto">
            <a:xfrm flipH="1" flipV="1">
              <a:off x="2423" y="2051"/>
              <a:ext cx="11"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2" name="Line 636"/>
            <p:cNvSpPr>
              <a:spLocks noChangeShapeType="1"/>
            </p:cNvSpPr>
            <p:nvPr/>
          </p:nvSpPr>
          <p:spPr bwMode="auto">
            <a:xfrm flipH="1" flipV="1">
              <a:off x="2399" y="2051"/>
              <a:ext cx="13"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3" name="Line 637"/>
            <p:cNvSpPr>
              <a:spLocks noChangeShapeType="1"/>
            </p:cNvSpPr>
            <p:nvPr/>
          </p:nvSpPr>
          <p:spPr bwMode="auto">
            <a:xfrm flipH="1" flipV="1">
              <a:off x="2371" y="2054"/>
              <a:ext cx="10"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4" name="Line 638"/>
            <p:cNvSpPr>
              <a:spLocks noChangeShapeType="1"/>
            </p:cNvSpPr>
            <p:nvPr/>
          </p:nvSpPr>
          <p:spPr bwMode="auto">
            <a:xfrm flipH="1" flipV="1">
              <a:off x="2360" y="2054"/>
              <a:ext cx="1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5" name="Line 639"/>
            <p:cNvSpPr>
              <a:spLocks noChangeShapeType="1"/>
            </p:cNvSpPr>
            <p:nvPr/>
          </p:nvSpPr>
          <p:spPr bwMode="auto">
            <a:xfrm flipH="1" flipV="1">
              <a:off x="2355" y="2054"/>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6" name="Line 640"/>
            <p:cNvSpPr>
              <a:spLocks noChangeShapeType="1"/>
            </p:cNvSpPr>
            <p:nvPr/>
          </p:nvSpPr>
          <p:spPr bwMode="auto">
            <a:xfrm flipV="1">
              <a:off x="2346" y="2054"/>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7" name="Line 641"/>
            <p:cNvSpPr>
              <a:spLocks noChangeShapeType="1"/>
            </p:cNvSpPr>
            <p:nvPr/>
          </p:nvSpPr>
          <p:spPr bwMode="auto">
            <a:xfrm flipH="1" flipV="1">
              <a:off x="2346" y="2054"/>
              <a:ext cx="1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8" name="Line 642"/>
            <p:cNvSpPr>
              <a:spLocks noChangeShapeType="1"/>
            </p:cNvSpPr>
            <p:nvPr/>
          </p:nvSpPr>
          <p:spPr bwMode="auto">
            <a:xfrm flipV="1">
              <a:off x="2632" y="2021"/>
              <a:ext cx="5"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9" name="Line 643"/>
            <p:cNvSpPr>
              <a:spLocks noChangeShapeType="1"/>
            </p:cNvSpPr>
            <p:nvPr/>
          </p:nvSpPr>
          <p:spPr bwMode="auto">
            <a:xfrm flipH="1" flipV="1">
              <a:off x="2616" y="2021"/>
              <a:ext cx="2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0" name="Line 644"/>
            <p:cNvSpPr>
              <a:spLocks noChangeShapeType="1"/>
            </p:cNvSpPr>
            <p:nvPr/>
          </p:nvSpPr>
          <p:spPr bwMode="auto">
            <a:xfrm flipV="1">
              <a:off x="2599" y="2020"/>
              <a:ext cx="18" cy="6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1" name="Line 645"/>
            <p:cNvSpPr>
              <a:spLocks noChangeShapeType="1"/>
            </p:cNvSpPr>
            <p:nvPr/>
          </p:nvSpPr>
          <p:spPr bwMode="auto">
            <a:xfrm flipV="1">
              <a:off x="2587" y="2025"/>
              <a:ext cx="0"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2" name="Line 646"/>
            <p:cNvSpPr>
              <a:spLocks noChangeShapeType="1"/>
            </p:cNvSpPr>
            <p:nvPr/>
          </p:nvSpPr>
          <p:spPr bwMode="auto">
            <a:xfrm flipH="1" flipV="1">
              <a:off x="2566" y="2025"/>
              <a:ext cx="9"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3" name="Line 647"/>
            <p:cNvSpPr>
              <a:spLocks noChangeShapeType="1"/>
            </p:cNvSpPr>
            <p:nvPr/>
          </p:nvSpPr>
          <p:spPr bwMode="auto">
            <a:xfrm flipH="1" flipV="1">
              <a:off x="2562" y="2025"/>
              <a:ext cx="1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4" name="Line 648"/>
            <p:cNvSpPr>
              <a:spLocks noChangeShapeType="1"/>
            </p:cNvSpPr>
            <p:nvPr/>
          </p:nvSpPr>
          <p:spPr bwMode="auto">
            <a:xfrm flipH="1" flipV="1">
              <a:off x="2549" y="2038"/>
              <a:ext cx="11" cy="1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5" name="Line 649"/>
            <p:cNvSpPr>
              <a:spLocks noChangeShapeType="1"/>
            </p:cNvSpPr>
            <p:nvPr/>
          </p:nvSpPr>
          <p:spPr bwMode="auto">
            <a:xfrm flipV="1">
              <a:off x="2542" y="2025"/>
              <a:ext cx="6"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6" name="Line 650"/>
            <p:cNvSpPr>
              <a:spLocks noChangeShapeType="1"/>
            </p:cNvSpPr>
            <p:nvPr/>
          </p:nvSpPr>
          <p:spPr bwMode="auto">
            <a:xfrm flipV="1">
              <a:off x="2550" y="2038"/>
              <a:ext cx="3"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7" name="Line 651"/>
            <p:cNvSpPr>
              <a:spLocks noChangeShapeType="1"/>
            </p:cNvSpPr>
            <p:nvPr/>
          </p:nvSpPr>
          <p:spPr bwMode="auto">
            <a:xfrm flipV="1">
              <a:off x="2537" y="2026"/>
              <a:ext cx="1"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8" name="Line 652"/>
            <p:cNvSpPr>
              <a:spLocks noChangeShapeType="1"/>
            </p:cNvSpPr>
            <p:nvPr/>
          </p:nvSpPr>
          <p:spPr bwMode="auto">
            <a:xfrm flipV="1">
              <a:off x="2537" y="2035"/>
              <a:ext cx="5"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9" name="Line 653"/>
            <p:cNvSpPr>
              <a:spLocks noChangeShapeType="1"/>
            </p:cNvSpPr>
            <p:nvPr/>
          </p:nvSpPr>
          <p:spPr bwMode="auto">
            <a:xfrm flipH="1" flipV="1">
              <a:off x="2426" y="2041"/>
              <a:ext cx="20"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0" name="Line 654"/>
            <p:cNvSpPr>
              <a:spLocks noChangeShapeType="1"/>
            </p:cNvSpPr>
            <p:nvPr/>
          </p:nvSpPr>
          <p:spPr bwMode="auto">
            <a:xfrm flipH="1" flipV="1">
              <a:off x="2424" y="2033"/>
              <a:ext cx="10"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1" name="Line 655"/>
            <p:cNvSpPr>
              <a:spLocks noChangeShapeType="1"/>
            </p:cNvSpPr>
            <p:nvPr/>
          </p:nvSpPr>
          <p:spPr bwMode="auto">
            <a:xfrm flipH="1" flipV="1">
              <a:off x="2418" y="2033"/>
              <a:ext cx="13"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2" name="Line 656"/>
            <p:cNvSpPr>
              <a:spLocks noChangeShapeType="1"/>
            </p:cNvSpPr>
            <p:nvPr/>
          </p:nvSpPr>
          <p:spPr bwMode="auto">
            <a:xfrm flipH="1" flipV="1">
              <a:off x="2398" y="203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3" name="Line 657"/>
            <p:cNvSpPr>
              <a:spLocks noChangeShapeType="1"/>
            </p:cNvSpPr>
            <p:nvPr/>
          </p:nvSpPr>
          <p:spPr bwMode="auto">
            <a:xfrm flipH="1" flipV="1">
              <a:off x="2368" y="2038"/>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4" name="Line 658"/>
            <p:cNvSpPr>
              <a:spLocks noChangeShapeType="1"/>
            </p:cNvSpPr>
            <p:nvPr/>
          </p:nvSpPr>
          <p:spPr bwMode="auto">
            <a:xfrm flipH="1" flipV="1">
              <a:off x="2354" y="2035"/>
              <a:ext cx="9"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5" name="Line 659"/>
            <p:cNvSpPr>
              <a:spLocks noChangeShapeType="1"/>
            </p:cNvSpPr>
            <p:nvPr/>
          </p:nvSpPr>
          <p:spPr bwMode="auto">
            <a:xfrm flipV="1">
              <a:off x="2364" y="2036"/>
              <a:ext cx="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6" name="Line 660"/>
            <p:cNvSpPr>
              <a:spLocks noChangeShapeType="1"/>
            </p:cNvSpPr>
            <p:nvPr/>
          </p:nvSpPr>
          <p:spPr bwMode="auto">
            <a:xfrm flipH="1" flipV="1">
              <a:off x="2339" y="2036"/>
              <a:ext cx="1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7" name="Line 661"/>
            <p:cNvSpPr>
              <a:spLocks noChangeShapeType="1"/>
            </p:cNvSpPr>
            <p:nvPr/>
          </p:nvSpPr>
          <p:spPr bwMode="auto">
            <a:xfrm flipH="1" flipV="1">
              <a:off x="2345" y="2036"/>
              <a:ext cx="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8" name="Line 662"/>
            <p:cNvSpPr>
              <a:spLocks noChangeShapeType="1"/>
            </p:cNvSpPr>
            <p:nvPr/>
          </p:nvSpPr>
          <p:spPr bwMode="auto">
            <a:xfrm flipV="1">
              <a:off x="2637" y="2004"/>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9" name="Line 663"/>
            <p:cNvSpPr>
              <a:spLocks noChangeShapeType="1"/>
            </p:cNvSpPr>
            <p:nvPr/>
          </p:nvSpPr>
          <p:spPr bwMode="auto">
            <a:xfrm flipV="1">
              <a:off x="2587" y="2005"/>
              <a:ext cx="2"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0" name="Line 664"/>
            <p:cNvSpPr>
              <a:spLocks noChangeShapeType="1"/>
            </p:cNvSpPr>
            <p:nvPr/>
          </p:nvSpPr>
          <p:spPr bwMode="auto">
            <a:xfrm flipH="1" flipV="1">
              <a:off x="2562" y="2007"/>
              <a:ext cx="12"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1" name="Line 665"/>
            <p:cNvSpPr>
              <a:spLocks noChangeShapeType="1"/>
            </p:cNvSpPr>
            <p:nvPr/>
          </p:nvSpPr>
          <p:spPr bwMode="auto">
            <a:xfrm flipH="1" flipV="1">
              <a:off x="2561" y="2020"/>
              <a:ext cx="9"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2" name="Line 666"/>
            <p:cNvSpPr>
              <a:spLocks noChangeShapeType="1"/>
            </p:cNvSpPr>
            <p:nvPr/>
          </p:nvSpPr>
          <p:spPr bwMode="auto">
            <a:xfrm flipH="1" flipV="1">
              <a:off x="2550" y="2012"/>
              <a:ext cx="19"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3" name="Line 667"/>
            <p:cNvSpPr>
              <a:spLocks noChangeShapeType="1"/>
            </p:cNvSpPr>
            <p:nvPr/>
          </p:nvSpPr>
          <p:spPr bwMode="auto">
            <a:xfrm flipV="1">
              <a:off x="2546" y="2008"/>
              <a:ext cx="2"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4" name="Line 668"/>
            <p:cNvSpPr>
              <a:spLocks noChangeShapeType="1"/>
            </p:cNvSpPr>
            <p:nvPr/>
          </p:nvSpPr>
          <p:spPr bwMode="auto">
            <a:xfrm flipV="1">
              <a:off x="2548" y="2012"/>
              <a:ext cx="6" cy="2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5" name="Line 669"/>
            <p:cNvSpPr>
              <a:spLocks noChangeShapeType="1"/>
            </p:cNvSpPr>
            <p:nvPr/>
          </p:nvSpPr>
          <p:spPr bwMode="auto">
            <a:xfrm flipH="1" flipV="1">
              <a:off x="2422" y="2015"/>
              <a:ext cx="1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6" name="Line 670"/>
            <p:cNvSpPr>
              <a:spLocks noChangeShapeType="1"/>
            </p:cNvSpPr>
            <p:nvPr/>
          </p:nvSpPr>
          <p:spPr bwMode="auto">
            <a:xfrm flipH="1" flipV="1">
              <a:off x="2412" y="2015"/>
              <a:ext cx="14"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7" name="Line 671"/>
            <p:cNvSpPr>
              <a:spLocks noChangeShapeType="1"/>
            </p:cNvSpPr>
            <p:nvPr/>
          </p:nvSpPr>
          <p:spPr bwMode="auto">
            <a:xfrm flipH="1" flipV="1">
              <a:off x="2395" y="2017"/>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8" name="Line 672"/>
            <p:cNvSpPr>
              <a:spLocks noChangeShapeType="1"/>
            </p:cNvSpPr>
            <p:nvPr/>
          </p:nvSpPr>
          <p:spPr bwMode="auto">
            <a:xfrm flipV="1">
              <a:off x="2372" y="2018"/>
              <a:ext cx="0"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9" name="Line 673"/>
            <p:cNvSpPr>
              <a:spLocks noChangeShapeType="1"/>
            </p:cNvSpPr>
            <p:nvPr/>
          </p:nvSpPr>
          <p:spPr bwMode="auto">
            <a:xfrm flipV="1">
              <a:off x="2358" y="2020"/>
              <a:ext cx="0"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0" name="Line 674"/>
            <p:cNvSpPr>
              <a:spLocks noChangeShapeType="1"/>
            </p:cNvSpPr>
            <p:nvPr/>
          </p:nvSpPr>
          <p:spPr bwMode="auto">
            <a:xfrm flipH="1" flipV="1">
              <a:off x="2357" y="2020"/>
              <a:ext cx="11"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1" name="Line 675"/>
            <p:cNvSpPr>
              <a:spLocks noChangeShapeType="1"/>
            </p:cNvSpPr>
            <p:nvPr/>
          </p:nvSpPr>
          <p:spPr bwMode="auto">
            <a:xfrm flipH="1" flipV="1">
              <a:off x="2343" y="2020"/>
              <a:ext cx="10"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2" name="Line 676"/>
            <p:cNvSpPr>
              <a:spLocks noChangeShapeType="1"/>
            </p:cNvSpPr>
            <p:nvPr/>
          </p:nvSpPr>
          <p:spPr bwMode="auto">
            <a:xfrm flipH="1" flipV="1">
              <a:off x="2336" y="2021"/>
              <a:ext cx="11"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3" name="Line 677"/>
            <p:cNvSpPr>
              <a:spLocks noChangeShapeType="1"/>
            </p:cNvSpPr>
            <p:nvPr/>
          </p:nvSpPr>
          <p:spPr bwMode="auto">
            <a:xfrm flipV="1">
              <a:off x="2638" y="1984"/>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4" name="Line 678"/>
            <p:cNvSpPr>
              <a:spLocks noChangeShapeType="1"/>
            </p:cNvSpPr>
            <p:nvPr/>
          </p:nvSpPr>
          <p:spPr bwMode="auto">
            <a:xfrm flipV="1">
              <a:off x="2593" y="1988"/>
              <a:ext cx="3"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5" name="Line 679"/>
            <p:cNvSpPr>
              <a:spLocks noChangeShapeType="1"/>
            </p:cNvSpPr>
            <p:nvPr/>
          </p:nvSpPr>
          <p:spPr bwMode="auto">
            <a:xfrm flipH="1" flipV="1">
              <a:off x="2551" y="2004"/>
              <a:ext cx="19" cy="1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6" name="Line 680"/>
            <p:cNvSpPr>
              <a:spLocks noChangeShapeType="1"/>
            </p:cNvSpPr>
            <p:nvPr/>
          </p:nvSpPr>
          <p:spPr bwMode="auto">
            <a:xfrm flipV="1">
              <a:off x="2552" y="2004"/>
              <a:ext cx="3" cy="1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7" name="Line 681"/>
            <p:cNvSpPr>
              <a:spLocks noChangeShapeType="1"/>
            </p:cNvSpPr>
            <p:nvPr/>
          </p:nvSpPr>
          <p:spPr bwMode="auto">
            <a:xfrm flipH="1" flipV="1">
              <a:off x="2419" y="2007"/>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8" name="Line 682"/>
            <p:cNvSpPr>
              <a:spLocks noChangeShapeType="1"/>
            </p:cNvSpPr>
            <p:nvPr/>
          </p:nvSpPr>
          <p:spPr bwMode="auto">
            <a:xfrm flipH="1" flipV="1">
              <a:off x="2416" y="1999"/>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9" name="Line 683"/>
            <p:cNvSpPr>
              <a:spLocks noChangeShapeType="1"/>
            </p:cNvSpPr>
            <p:nvPr/>
          </p:nvSpPr>
          <p:spPr bwMode="auto">
            <a:xfrm flipH="1" flipV="1">
              <a:off x="2407" y="1999"/>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0" name="Line 684"/>
            <p:cNvSpPr>
              <a:spLocks noChangeShapeType="1"/>
            </p:cNvSpPr>
            <p:nvPr/>
          </p:nvSpPr>
          <p:spPr bwMode="auto">
            <a:xfrm flipH="1" flipV="1">
              <a:off x="2385" y="2001"/>
              <a:ext cx="18"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1" name="Line 685"/>
            <p:cNvSpPr>
              <a:spLocks noChangeShapeType="1"/>
            </p:cNvSpPr>
            <p:nvPr/>
          </p:nvSpPr>
          <p:spPr bwMode="auto">
            <a:xfrm flipV="1">
              <a:off x="2372" y="2001"/>
              <a:ext cx="0"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2" name="Line 686"/>
            <p:cNvSpPr>
              <a:spLocks noChangeShapeType="1"/>
            </p:cNvSpPr>
            <p:nvPr/>
          </p:nvSpPr>
          <p:spPr bwMode="auto">
            <a:xfrm flipH="1" flipV="1">
              <a:off x="2353" y="2001"/>
              <a:ext cx="9"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3" name="Line 687"/>
            <p:cNvSpPr>
              <a:spLocks noChangeShapeType="1"/>
            </p:cNvSpPr>
            <p:nvPr/>
          </p:nvSpPr>
          <p:spPr bwMode="auto">
            <a:xfrm flipV="1">
              <a:off x="2361" y="2003"/>
              <a:ext cx="1"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4" name="Line 688"/>
            <p:cNvSpPr>
              <a:spLocks noChangeShapeType="1"/>
            </p:cNvSpPr>
            <p:nvPr/>
          </p:nvSpPr>
          <p:spPr bwMode="auto">
            <a:xfrm flipH="1" flipV="1">
              <a:off x="2341" y="2003"/>
              <a:ext cx="1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5" name="Line 689"/>
            <p:cNvSpPr>
              <a:spLocks noChangeShapeType="1"/>
            </p:cNvSpPr>
            <p:nvPr/>
          </p:nvSpPr>
          <p:spPr bwMode="auto">
            <a:xfrm flipH="1" flipV="1">
              <a:off x="2333" y="2004"/>
              <a:ext cx="1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6" name="Line 690"/>
            <p:cNvSpPr>
              <a:spLocks noChangeShapeType="1"/>
            </p:cNvSpPr>
            <p:nvPr/>
          </p:nvSpPr>
          <p:spPr bwMode="auto">
            <a:xfrm flipH="1" flipV="1">
              <a:off x="2629" y="1968"/>
              <a:ext cx="14"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7" name="Line 691"/>
            <p:cNvSpPr>
              <a:spLocks noChangeShapeType="1"/>
            </p:cNvSpPr>
            <p:nvPr/>
          </p:nvSpPr>
          <p:spPr bwMode="auto">
            <a:xfrm flipH="1">
              <a:off x="2585" y="1992"/>
              <a:ext cx="19" cy="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8" name="Line 692"/>
            <p:cNvSpPr>
              <a:spLocks noChangeShapeType="1"/>
            </p:cNvSpPr>
            <p:nvPr/>
          </p:nvSpPr>
          <p:spPr bwMode="auto">
            <a:xfrm flipH="1" flipV="1">
              <a:off x="2574" y="1971"/>
              <a:ext cx="1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9" name="Line 693"/>
            <p:cNvSpPr>
              <a:spLocks noChangeShapeType="1"/>
            </p:cNvSpPr>
            <p:nvPr/>
          </p:nvSpPr>
          <p:spPr bwMode="auto">
            <a:xfrm flipV="1">
              <a:off x="2499" y="1976"/>
              <a:ext cx="7"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0" name="Line 694"/>
            <p:cNvSpPr>
              <a:spLocks noChangeShapeType="1"/>
            </p:cNvSpPr>
            <p:nvPr/>
          </p:nvSpPr>
          <p:spPr bwMode="auto">
            <a:xfrm flipH="1" flipV="1">
              <a:off x="2485" y="1993"/>
              <a:ext cx="18" cy="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1" name="Line 695"/>
            <p:cNvSpPr>
              <a:spLocks noChangeShapeType="1"/>
            </p:cNvSpPr>
            <p:nvPr/>
          </p:nvSpPr>
          <p:spPr bwMode="auto">
            <a:xfrm flipH="1" flipV="1">
              <a:off x="2476" y="1976"/>
              <a:ext cx="17"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2" name="Line 696"/>
            <p:cNvSpPr>
              <a:spLocks noChangeShapeType="1"/>
            </p:cNvSpPr>
            <p:nvPr/>
          </p:nvSpPr>
          <p:spPr bwMode="auto">
            <a:xfrm flipH="1" flipV="1">
              <a:off x="2408" y="1980"/>
              <a:ext cx="16"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3" name="Line 697"/>
            <p:cNvSpPr>
              <a:spLocks noChangeShapeType="1"/>
            </p:cNvSpPr>
            <p:nvPr/>
          </p:nvSpPr>
          <p:spPr bwMode="auto">
            <a:xfrm flipH="1" flipV="1">
              <a:off x="2396" y="1981"/>
              <a:ext cx="1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4" name="Line 698"/>
            <p:cNvSpPr>
              <a:spLocks noChangeShapeType="1"/>
            </p:cNvSpPr>
            <p:nvPr/>
          </p:nvSpPr>
          <p:spPr bwMode="auto">
            <a:xfrm flipH="1" flipV="1">
              <a:off x="2381" y="1981"/>
              <a:ext cx="12"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5" name="Line 699"/>
            <p:cNvSpPr>
              <a:spLocks noChangeShapeType="1"/>
            </p:cNvSpPr>
            <p:nvPr/>
          </p:nvSpPr>
          <p:spPr bwMode="auto">
            <a:xfrm flipV="1">
              <a:off x="2372" y="1981"/>
              <a:ext cx="2"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6" name="Line 700"/>
            <p:cNvSpPr>
              <a:spLocks noChangeShapeType="1"/>
            </p:cNvSpPr>
            <p:nvPr/>
          </p:nvSpPr>
          <p:spPr bwMode="auto">
            <a:xfrm flipV="1">
              <a:off x="2357" y="1983"/>
              <a:ext cx="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7" name="Line 701"/>
            <p:cNvSpPr>
              <a:spLocks noChangeShapeType="1"/>
            </p:cNvSpPr>
            <p:nvPr/>
          </p:nvSpPr>
          <p:spPr bwMode="auto">
            <a:xfrm flipH="1" flipV="1">
              <a:off x="2357" y="1983"/>
              <a:ext cx="9"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8" name="Line 702"/>
            <p:cNvSpPr>
              <a:spLocks noChangeShapeType="1"/>
            </p:cNvSpPr>
            <p:nvPr/>
          </p:nvSpPr>
          <p:spPr bwMode="auto">
            <a:xfrm flipV="1">
              <a:off x="2345" y="1983"/>
              <a:ext cx="3"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9" name="Line 703"/>
            <p:cNvSpPr>
              <a:spLocks noChangeShapeType="1"/>
            </p:cNvSpPr>
            <p:nvPr/>
          </p:nvSpPr>
          <p:spPr bwMode="auto">
            <a:xfrm flipV="1">
              <a:off x="2337" y="1984"/>
              <a:ext cx="3"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0" name="Line 704"/>
            <p:cNvSpPr>
              <a:spLocks noChangeShapeType="1"/>
            </p:cNvSpPr>
            <p:nvPr/>
          </p:nvSpPr>
          <p:spPr bwMode="auto">
            <a:xfrm flipH="1" flipV="1">
              <a:off x="2621" y="1950"/>
              <a:ext cx="16"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1" name="Line 705"/>
            <p:cNvSpPr>
              <a:spLocks noChangeShapeType="1"/>
            </p:cNvSpPr>
            <p:nvPr/>
          </p:nvSpPr>
          <p:spPr bwMode="auto">
            <a:xfrm flipV="1">
              <a:off x="2578" y="1951"/>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2" name="Line 706"/>
            <p:cNvSpPr>
              <a:spLocks noChangeShapeType="1"/>
            </p:cNvSpPr>
            <p:nvPr/>
          </p:nvSpPr>
          <p:spPr bwMode="auto">
            <a:xfrm flipV="1">
              <a:off x="2506" y="1955"/>
              <a:ext cx="6"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3" name="Line 707"/>
            <p:cNvSpPr>
              <a:spLocks noChangeShapeType="1"/>
            </p:cNvSpPr>
            <p:nvPr/>
          </p:nvSpPr>
          <p:spPr bwMode="auto">
            <a:xfrm flipH="1">
              <a:off x="2463" y="1980"/>
              <a:ext cx="21"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4" name="Line 708"/>
            <p:cNvSpPr>
              <a:spLocks noChangeShapeType="1"/>
            </p:cNvSpPr>
            <p:nvPr/>
          </p:nvSpPr>
          <p:spPr bwMode="auto">
            <a:xfrm flipH="1" flipV="1">
              <a:off x="2453" y="1960"/>
              <a:ext cx="18"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5" name="Line 709"/>
            <p:cNvSpPr>
              <a:spLocks noChangeShapeType="1"/>
            </p:cNvSpPr>
            <p:nvPr/>
          </p:nvSpPr>
          <p:spPr bwMode="auto">
            <a:xfrm flipH="1" flipV="1">
              <a:off x="2403" y="1961"/>
              <a:ext cx="13"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6" name="Line 710"/>
            <p:cNvSpPr>
              <a:spLocks noChangeShapeType="1"/>
            </p:cNvSpPr>
            <p:nvPr/>
          </p:nvSpPr>
          <p:spPr bwMode="auto">
            <a:xfrm flipH="1" flipV="1">
              <a:off x="2395" y="1961"/>
              <a:ext cx="9"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7" name="Line 711"/>
            <p:cNvSpPr>
              <a:spLocks noChangeShapeType="1"/>
            </p:cNvSpPr>
            <p:nvPr/>
          </p:nvSpPr>
          <p:spPr bwMode="auto">
            <a:xfrm flipH="1" flipV="1">
              <a:off x="2375" y="1965"/>
              <a:ext cx="14"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8" name="Line 712"/>
            <p:cNvSpPr>
              <a:spLocks noChangeShapeType="1"/>
            </p:cNvSpPr>
            <p:nvPr/>
          </p:nvSpPr>
          <p:spPr bwMode="auto">
            <a:xfrm flipV="1">
              <a:off x="2374" y="1965"/>
              <a:ext cx="5"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9" name="Line 713"/>
            <p:cNvSpPr>
              <a:spLocks noChangeShapeType="1"/>
            </p:cNvSpPr>
            <p:nvPr/>
          </p:nvSpPr>
          <p:spPr bwMode="auto">
            <a:xfrm flipV="1">
              <a:off x="2358" y="1965"/>
              <a:ext cx="6"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0" name="Line 714"/>
            <p:cNvSpPr>
              <a:spLocks noChangeShapeType="1"/>
            </p:cNvSpPr>
            <p:nvPr/>
          </p:nvSpPr>
          <p:spPr bwMode="auto">
            <a:xfrm flipV="1">
              <a:off x="2361" y="1965"/>
              <a:ext cx="7"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1" name="Line 715"/>
            <p:cNvSpPr>
              <a:spLocks noChangeShapeType="1"/>
            </p:cNvSpPr>
            <p:nvPr/>
          </p:nvSpPr>
          <p:spPr bwMode="auto">
            <a:xfrm flipV="1">
              <a:off x="2348" y="1965"/>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2" name="Line 716"/>
            <p:cNvSpPr>
              <a:spLocks noChangeShapeType="1"/>
            </p:cNvSpPr>
            <p:nvPr/>
          </p:nvSpPr>
          <p:spPr bwMode="auto">
            <a:xfrm flipV="1">
              <a:off x="2340" y="1966"/>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3" name="Line 717"/>
            <p:cNvSpPr>
              <a:spLocks noChangeShapeType="1"/>
            </p:cNvSpPr>
            <p:nvPr/>
          </p:nvSpPr>
          <p:spPr bwMode="auto">
            <a:xfrm flipV="1">
              <a:off x="2625" y="1933"/>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4" name="Line 718"/>
            <p:cNvSpPr>
              <a:spLocks noChangeShapeType="1"/>
            </p:cNvSpPr>
            <p:nvPr/>
          </p:nvSpPr>
          <p:spPr bwMode="auto">
            <a:xfrm flipV="1">
              <a:off x="2579" y="1933"/>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5" name="Line 719"/>
            <p:cNvSpPr>
              <a:spLocks noChangeShapeType="1"/>
            </p:cNvSpPr>
            <p:nvPr/>
          </p:nvSpPr>
          <p:spPr bwMode="auto">
            <a:xfrm flipV="1">
              <a:off x="2516" y="1938"/>
              <a:ext cx="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6" name="Line 720"/>
            <p:cNvSpPr>
              <a:spLocks noChangeShapeType="1"/>
            </p:cNvSpPr>
            <p:nvPr/>
          </p:nvSpPr>
          <p:spPr bwMode="auto">
            <a:xfrm flipV="1">
              <a:off x="2484" y="1938"/>
              <a:ext cx="4"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7" name="Line 721"/>
            <p:cNvSpPr>
              <a:spLocks noChangeShapeType="1"/>
            </p:cNvSpPr>
            <p:nvPr/>
          </p:nvSpPr>
          <p:spPr bwMode="auto">
            <a:xfrm flipH="1" flipV="1">
              <a:off x="2464" y="1942"/>
              <a:ext cx="2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 name="Line 722"/>
            <p:cNvSpPr>
              <a:spLocks noChangeShapeType="1"/>
            </p:cNvSpPr>
            <p:nvPr/>
          </p:nvSpPr>
          <p:spPr bwMode="auto">
            <a:xfrm flipV="1">
              <a:off x="2457" y="1943"/>
              <a:ext cx="1"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9" name="Line 723"/>
            <p:cNvSpPr>
              <a:spLocks noChangeShapeType="1"/>
            </p:cNvSpPr>
            <p:nvPr/>
          </p:nvSpPr>
          <p:spPr bwMode="auto">
            <a:xfrm flipV="1">
              <a:off x="2450" y="1943"/>
              <a:ext cx="4"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0" name="Line 724"/>
            <p:cNvSpPr>
              <a:spLocks noChangeShapeType="1"/>
            </p:cNvSpPr>
            <p:nvPr/>
          </p:nvSpPr>
          <p:spPr bwMode="auto">
            <a:xfrm flipH="1" flipV="1">
              <a:off x="2431" y="1953"/>
              <a:ext cx="19" cy="1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1" name="Line 725"/>
            <p:cNvSpPr>
              <a:spLocks noChangeShapeType="1"/>
            </p:cNvSpPr>
            <p:nvPr/>
          </p:nvSpPr>
          <p:spPr bwMode="auto">
            <a:xfrm flipH="1" flipV="1">
              <a:off x="2427" y="1943"/>
              <a:ext cx="12"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2" name="Line 726"/>
            <p:cNvSpPr>
              <a:spLocks noChangeShapeType="1"/>
            </p:cNvSpPr>
            <p:nvPr/>
          </p:nvSpPr>
          <p:spPr bwMode="auto">
            <a:xfrm flipH="1" flipV="1">
              <a:off x="2398" y="1953"/>
              <a:ext cx="1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3" name="Line 727"/>
            <p:cNvSpPr>
              <a:spLocks noChangeShapeType="1"/>
            </p:cNvSpPr>
            <p:nvPr/>
          </p:nvSpPr>
          <p:spPr bwMode="auto">
            <a:xfrm flipH="1" flipV="1">
              <a:off x="2395" y="1947"/>
              <a:ext cx="11"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4" name="Line 728"/>
            <p:cNvSpPr>
              <a:spLocks noChangeShapeType="1"/>
            </p:cNvSpPr>
            <p:nvPr/>
          </p:nvSpPr>
          <p:spPr bwMode="auto">
            <a:xfrm flipH="1" flipV="1">
              <a:off x="2390" y="1947"/>
              <a:ext cx="13" cy="2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5" name="Line 729"/>
            <p:cNvSpPr>
              <a:spLocks noChangeShapeType="1"/>
            </p:cNvSpPr>
            <p:nvPr/>
          </p:nvSpPr>
          <p:spPr bwMode="auto">
            <a:xfrm flipV="1">
              <a:off x="2368" y="1948"/>
              <a:ext cx="4"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6" name="Line 730"/>
            <p:cNvSpPr>
              <a:spLocks noChangeShapeType="1"/>
            </p:cNvSpPr>
            <p:nvPr/>
          </p:nvSpPr>
          <p:spPr bwMode="auto">
            <a:xfrm flipH="1" flipV="1">
              <a:off x="2359" y="1947"/>
              <a:ext cx="9"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7" name="Line 731"/>
            <p:cNvSpPr>
              <a:spLocks noChangeShapeType="1"/>
            </p:cNvSpPr>
            <p:nvPr/>
          </p:nvSpPr>
          <p:spPr bwMode="auto">
            <a:xfrm flipV="1">
              <a:off x="2350" y="1948"/>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8" name="Line 732"/>
            <p:cNvSpPr>
              <a:spLocks noChangeShapeType="1"/>
            </p:cNvSpPr>
            <p:nvPr/>
          </p:nvSpPr>
          <p:spPr bwMode="auto">
            <a:xfrm flipV="1">
              <a:off x="2341" y="194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9" name="Line 733"/>
            <p:cNvSpPr>
              <a:spLocks noChangeShapeType="1"/>
            </p:cNvSpPr>
            <p:nvPr/>
          </p:nvSpPr>
          <p:spPr bwMode="auto">
            <a:xfrm flipH="1">
              <a:off x="2610" y="193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0" name="Line 734"/>
            <p:cNvSpPr>
              <a:spLocks noChangeShapeType="1"/>
            </p:cNvSpPr>
            <p:nvPr/>
          </p:nvSpPr>
          <p:spPr bwMode="auto">
            <a:xfrm flipH="1" flipV="1">
              <a:off x="2599" y="1916"/>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1" name="Line 735"/>
            <p:cNvSpPr>
              <a:spLocks noChangeShapeType="1"/>
            </p:cNvSpPr>
            <p:nvPr/>
          </p:nvSpPr>
          <p:spPr bwMode="auto">
            <a:xfrm flipV="1">
              <a:off x="2581" y="1916"/>
              <a:ext cx="6"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2" name="Line 736"/>
            <p:cNvSpPr>
              <a:spLocks noChangeShapeType="1"/>
            </p:cNvSpPr>
            <p:nvPr/>
          </p:nvSpPr>
          <p:spPr bwMode="auto">
            <a:xfrm flipV="1">
              <a:off x="2525" y="1919"/>
              <a:ext cx="5"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3" name="Line 737"/>
            <p:cNvSpPr>
              <a:spLocks noChangeShapeType="1"/>
            </p:cNvSpPr>
            <p:nvPr/>
          </p:nvSpPr>
          <p:spPr bwMode="auto">
            <a:xfrm flipH="1" flipV="1">
              <a:off x="2482" y="1923"/>
              <a:ext cx="14"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4" name="Line 738"/>
            <p:cNvSpPr>
              <a:spLocks noChangeShapeType="1"/>
            </p:cNvSpPr>
            <p:nvPr/>
          </p:nvSpPr>
          <p:spPr bwMode="auto">
            <a:xfrm flipV="1">
              <a:off x="2468" y="1924"/>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5" name="Line 739"/>
            <p:cNvSpPr>
              <a:spLocks noChangeShapeType="1"/>
            </p:cNvSpPr>
            <p:nvPr/>
          </p:nvSpPr>
          <p:spPr bwMode="auto">
            <a:xfrm flipH="1" flipV="1">
              <a:off x="2422" y="1925"/>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6" name="Line 740"/>
            <p:cNvSpPr>
              <a:spLocks noChangeShapeType="1"/>
            </p:cNvSpPr>
            <p:nvPr/>
          </p:nvSpPr>
          <p:spPr bwMode="auto">
            <a:xfrm flipH="1" flipV="1">
              <a:off x="2387" y="1927"/>
              <a:ext cx="16"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7" name="Line 741"/>
            <p:cNvSpPr>
              <a:spLocks noChangeShapeType="1"/>
            </p:cNvSpPr>
            <p:nvPr/>
          </p:nvSpPr>
          <p:spPr bwMode="auto">
            <a:xfrm flipH="1" flipV="1">
              <a:off x="2387" y="1940"/>
              <a:ext cx="11"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8" name="Line 742"/>
            <p:cNvSpPr>
              <a:spLocks noChangeShapeType="1"/>
            </p:cNvSpPr>
            <p:nvPr/>
          </p:nvSpPr>
          <p:spPr bwMode="auto">
            <a:xfrm flipH="1" flipV="1">
              <a:off x="2377" y="1933"/>
              <a:ext cx="18"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9" name="Line 743"/>
            <p:cNvSpPr>
              <a:spLocks noChangeShapeType="1"/>
            </p:cNvSpPr>
            <p:nvPr/>
          </p:nvSpPr>
          <p:spPr bwMode="auto">
            <a:xfrm flipV="1">
              <a:off x="2369" y="1928"/>
              <a:ext cx="6"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0" name="Line 744"/>
            <p:cNvSpPr>
              <a:spLocks noChangeShapeType="1"/>
            </p:cNvSpPr>
            <p:nvPr/>
          </p:nvSpPr>
          <p:spPr bwMode="auto">
            <a:xfrm flipV="1">
              <a:off x="2376" y="1933"/>
              <a:ext cx="1"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1" name="Line 745"/>
            <p:cNvSpPr>
              <a:spLocks noChangeShapeType="1"/>
            </p:cNvSpPr>
            <p:nvPr/>
          </p:nvSpPr>
          <p:spPr bwMode="auto">
            <a:xfrm flipV="1">
              <a:off x="2363" y="1938"/>
              <a:ext cx="6"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2" name="Line 746"/>
            <p:cNvSpPr>
              <a:spLocks noChangeShapeType="1"/>
            </p:cNvSpPr>
            <p:nvPr/>
          </p:nvSpPr>
          <p:spPr bwMode="auto">
            <a:xfrm flipH="1" flipV="1">
              <a:off x="2344" y="1930"/>
              <a:ext cx="1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3" name="Line 747"/>
            <p:cNvSpPr>
              <a:spLocks noChangeShapeType="1"/>
            </p:cNvSpPr>
            <p:nvPr/>
          </p:nvSpPr>
          <p:spPr bwMode="auto">
            <a:xfrm flipH="1" flipV="1">
              <a:off x="2336" y="1930"/>
              <a:ext cx="1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4" name="Line 748"/>
            <p:cNvSpPr>
              <a:spLocks noChangeShapeType="1"/>
            </p:cNvSpPr>
            <p:nvPr/>
          </p:nvSpPr>
          <p:spPr bwMode="auto">
            <a:xfrm flipV="1">
              <a:off x="2603" y="189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5" name="Line 749"/>
            <p:cNvSpPr>
              <a:spLocks noChangeShapeType="1"/>
            </p:cNvSpPr>
            <p:nvPr/>
          </p:nvSpPr>
          <p:spPr bwMode="auto">
            <a:xfrm flipH="1" flipV="1">
              <a:off x="2578" y="1910"/>
              <a:ext cx="13"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6" name="Line 750"/>
            <p:cNvSpPr>
              <a:spLocks noChangeShapeType="1"/>
            </p:cNvSpPr>
            <p:nvPr/>
          </p:nvSpPr>
          <p:spPr bwMode="auto">
            <a:xfrm flipH="1" flipV="1">
              <a:off x="2566" y="1908"/>
              <a:ext cx="20" cy="1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7" name="Line 751"/>
            <p:cNvSpPr>
              <a:spLocks noChangeShapeType="1"/>
            </p:cNvSpPr>
            <p:nvPr/>
          </p:nvSpPr>
          <p:spPr bwMode="auto">
            <a:xfrm flipH="1" flipV="1">
              <a:off x="2561" y="1900"/>
              <a:ext cx="13"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8" name="Line 752"/>
            <p:cNvSpPr>
              <a:spLocks noChangeShapeType="1"/>
            </p:cNvSpPr>
            <p:nvPr/>
          </p:nvSpPr>
          <p:spPr bwMode="auto">
            <a:xfrm flipV="1">
              <a:off x="2530" y="1900"/>
              <a:ext cx="7"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9" name="Line 753"/>
            <p:cNvSpPr>
              <a:spLocks noChangeShapeType="1"/>
            </p:cNvSpPr>
            <p:nvPr/>
          </p:nvSpPr>
          <p:spPr bwMode="auto">
            <a:xfrm flipV="1">
              <a:off x="2517" y="1901"/>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0" name="Line 754"/>
            <p:cNvSpPr>
              <a:spLocks noChangeShapeType="1"/>
            </p:cNvSpPr>
            <p:nvPr/>
          </p:nvSpPr>
          <p:spPr bwMode="auto">
            <a:xfrm flipH="1">
              <a:off x="2498" y="1925"/>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1" name="Line 755"/>
            <p:cNvSpPr>
              <a:spLocks noChangeShapeType="1"/>
            </p:cNvSpPr>
            <p:nvPr/>
          </p:nvSpPr>
          <p:spPr bwMode="auto">
            <a:xfrm flipH="1" flipV="1">
              <a:off x="2489" y="1905"/>
              <a:ext cx="17"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2" name="Line 756"/>
            <p:cNvSpPr>
              <a:spLocks noChangeShapeType="1"/>
            </p:cNvSpPr>
            <p:nvPr/>
          </p:nvSpPr>
          <p:spPr bwMode="auto">
            <a:xfrm flipV="1">
              <a:off x="2486" y="1905"/>
              <a:ext cx="7"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3" name="Line 757"/>
            <p:cNvSpPr>
              <a:spLocks noChangeShapeType="1"/>
            </p:cNvSpPr>
            <p:nvPr/>
          </p:nvSpPr>
          <p:spPr bwMode="auto">
            <a:xfrm flipV="1">
              <a:off x="2469" y="1905"/>
              <a:ext cx="1"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4" name="Line 758"/>
            <p:cNvSpPr>
              <a:spLocks noChangeShapeType="1"/>
            </p:cNvSpPr>
            <p:nvPr/>
          </p:nvSpPr>
          <p:spPr bwMode="auto">
            <a:xfrm flipV="1">
              <a:off x="2452" y="1906"/>
              <a:ext cx="3"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5" name="Line 759"/>
            <p:cNvSpPr>
              <a:spLocks noChangeShapeType="1"/>
            </p:cNvSpPr>
            <p:nvPr/>
          </p:nvSpPr>
          <p:spPr bwMode="auto">
            <a:xfrm flipH="1">
              <a:off x="2432" y="1929"/>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6" name="Line 760"/>
            <p:cNvSpPr>
              <a:spLocks noChangeShapeType="1"/>
            </p:cNvSpPr>
            <p:nvPr/>
          </p:nvSpPr>
          <p:spPr bwMode="auto">
            <a:xfrm flipH="1" flipV="1">
              <a:off x="2427" y="1908"/>
              <a:ext cx="1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7" name="Line 761"/>
            <p:cNvSpPr>
              <a:spLocks noChangeShapeType="1"/>
            </p:cNvSpPr>
            <p:nvPr/>
          </p:nvSpPr>
          <p:spPr bwMode="auto">
            <a:xfrm flipH="1" flipV="1">
              <a:off x="2412" y="1908"/>
              <a:ext cx="18"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8" name="Line 762"/>
            <p:cNvSpPr>
              <a:spLocks noChangeShapeType="1"/>
            </p:cNvSpPr>
            <p:nvPr/>
          </p:nvSpPr>
          <p:spPr bwMode="auto">
            <a:xfrm flipH="1" flipV="1">
              <a:off x="2377" y="1923"/>
              <a:ext cx="18" cy="1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9" name="Line 763"/>
            <p:cNvSpPr>
              <a:spLocks noChangeShapeType="1"/>
            </p:cNvSpPr>
            <p:nvPr/>
          </p:nvSpPr>
          <p:spPr bwMode="auto">
            <a:xfrm flipV="1">
              <a:off x="2375" y="1923"/>
              <a:ext cx="6"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0" name="Line 764"/>
            <p:cNvSpPr>
              <a:spLocks noChangeShapeType="1"/>
            </p:cNvSpPr>
            <p:nvPr/>
          </p:nvSpPr>
          <p:spPr bwMode="auto">
            <a:xfrm flipV="1">
              <a:off x="2348" y="1911"/>
              <a:ext cx="5"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1" name="Line 765"/>
            <p:cNvSpPr>
              <a:spLocks noChangeShapeType="1"/>
            </p:cNvSpPr>
            <p:nvPr/>
          </p:nvSpPr>
          <p:spPr bwMode="auto">
            <a:xfrm flipV="1">
              <a:off x="2340" y="1911"/>
              <a:ext cx="3"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2" name="Line 766"/>
            <p:cNvSpPr>
              <a:spLocks noChangeShapeType="1"/>
            </p:cNvSpPr>
            <p:nvPr/>
          </p:nvSpPr>
          <p:spPr bwMode="auto">
            <a:xfrm flipV="1">
              <a:off x="2608" y="1880"/>
              <a:ext cx="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3" name="Line 767"/>
            <p:cNvSpPr>
              <a:spLocks noChangeShapeType="1"/>
            </p:cNvSpPr>
            <p:nvPr/>
          </p:nvSpPr>
          <p:spPr bwMode="auto">
            <a:xfrm flipV="1">
              <a:off x="2598" y="1881"/>
              <a:ext cx="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4" name="Line 768"/>
            <p:cNvSpPr>
              <a:spLocks noChangeShapeType="1"/>
            </p:cNvSpPr>
            <p:nvPr/>
          </p:nvSpPr>
          <p:spPr bwMode="auto">
            <a:xfrm flipH="1" flipV="1">
              <a:off x="2579" y="1881"/>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5" name="Line 769"/>
            <p:cNvSpPr>
              <a:spLocks noChangeShapeType="1"/>
            </p:cNvSpPr>
            <p:nvPr/>
          </p:nvSpPr>
          <p:spPr bwMode="auto">
            <a:xfrm flipH="1" flipV="1">
              <a:off x="2557" y="1883"/>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6" name="Line 770"/>
            <p:cNvSpPr>
              <a:spLocks noChangeShapeType="1"/>
            </p:cNvSpPr>
            <p:nvPr/>
          </p:nvSpPr>
          <p:spPr bwMode="auto">
            <a:xfrm flipV="1">
              <a:off x="2537" y="1885"/>
              <a:ext cx="7"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7" name="Line 771"/>
            <p:cNvSpPr>
              <a:spLocks noChangeShapeType="1"/>
            </p:cNvSpPr>
            <p:nvPr/>
          </p:nvSpPr>
          <p:spPr bwMode="auto">
            <a:xfrm flipV="1">
              <a:off x="2521" y="1885"/>
              <a:ext cx="7"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8" name="Line 772"/>
            <p:cNvSpPr>
              <a:spLocks noChangeShapeType="1"/>
            </p:cNvSpPr>
            <p:nvPr/>
          </p:nvSpPr>
          <p:spPr bwMode="auto">
            <a:xfrm flipV="1">
              <a:off x="2493" y="1886"/>
              <a:ext cx="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9" name="Line 773"/>
            <p:cNvSpPr>
              <a:spLocks noChangeShapeType="1"/>
            </p:cNvSpPr>
            <p:nvPr/>
          </p:nvSpPr>
          <p:spPr bwMode="auto">
            <a:xfrm flipV="1">
              <a:off x="2493" y="1886"/>
              <a:ext cx="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0" name="Line 774"/>
            <p:cNvSpPr>
              <a:spLocks noChangeShapeType="1"/>
            </p:cNvSpPr>
            <p:nvPr/>
          </p:nvSpPr>
          <p:spPr bwMode="auto">
            <a:xfrm flipH="1">
              <a:off x="2455" y="1909"/>
              <a:ext cx="19"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1" name="Line 775"/>
            <p:cNvSpPr>
              <a:spLocks noChangeShapeType="1"/>
            </p:cNvSpPr>
            <p:nvPr/>
          </p:nvSpPr>
          <p:spPr bwMode="auto">
            <a:xfrm flipH="1" flipV="1">
              <a:off x="2424" y="1891"/>
              <a:ext cx="1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2" name="Line 776"/>
            <p:cNvSpPr>
              <a:spLocks noChangeShapeType="1"/>
            </p:cNvSpPr>
            <p:nvPr/>
          </p:nvSpPr>
          <p:spPr bwMode="auto">
            <a:xfrm flipH="1" flipV="1">
              <a:off x="2400" y="1891"/>
              <a:ext cx="2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3" name="Line 777"/>
            <p:cNvSpPr>
              <a:spLocks noChangeShapeType="1"/>
            </p:cNvSpPr>
            <p:nvPr/>
          </p:nvSpPr>
          <p:spPr bwMode="auto">
            <a:xfrm flipV="1">
              <a:off x="2353" y="1896"/>
              <a:ext cx="6"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4" name="Line 778"/>
            <p:cNvSpPr>
              <a:spLocks noChangeShapeType="1"/>
            </p:cNvSpPr>
            <p:nvPr/>
          </p:nvSpPr>
          <p:spPr bwMode="auto">
            <a:xfrm flipV="1">
              <a:off x="2343" y="1896"/>
              <a:ext cx="1"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5" name="Line 779"/>
            <p:cNvSpPr>
              <a:spLocks noChangeShapeType="1"/>
            </p:cNvSpPr>
            <p:nvPr/>
          </p:nvSpPr>
          <p:spPr bwMode="auto">
            <a:xfrm flipV="1">
              <a:off x="2617" y="1860"/>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6" name="Line 780"/>
            <p:cNvSpPr>
              <a:spLocks noChangeShapeType="1"/>
            </p:cNvSpPr>
            <p:nvPr/>
          </p:nvSpPr>
          <p:spPr bwMode="auto">
            <a:xfrm flipH="1" flipV="1">
              <a:off x="2591" y="1862"/>
              <a:ext cx="18"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7" name="Line 781"/>
            <p:cNvSpPr>
              <a:spLocks noChangeShapeType="1"/>
            </p:cNvSpPr>
            <p:nvPr/>
          </p:nvSpPr>
          <p:spPr bwMode="auto">
            <a:xfrm flipV="1">
              <a:off x="2587" y="1862"/>
              <a:ext cx="4"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8" name="Line 782"/>
            <p:cNvSpPr>
              <a:spLocks noChangeShapeType="1"/>
            </p:cNvSpPr>
            <p:nvPr/>
          </p:nvSpPr>
          <p:spPr bwMode="auto">
            <a:xfrm flipV="1">
              <a:off x="2561" y="1863"/>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9" name="Line 783"/>
            <p:cNvSpPr>
              <a:spLocks noChangeShapeType="1"/>
            </p:cNvSpPr>
            <p:nvPr/>
          </p:nvSpPr>
          <p:spPr bwMode="auto">
            <a:xfrm flipV="1">
              <a:off x="2544" y="1865"/>
              <a:ext cx="6"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0" name="Line 784"/>
            <p:cNvSpPr>
              <a:spLocks noChangeShapeType="1"/>
            </p:cNvSpPr>
            <p:nvPr/>
          </p:nvSpPr>
          <p:spPr bwMode="auto">
            <a:xfrm flipV="1">
              <a:off x="2528" y="1865"/>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1" name="Line 785"/>
            <p:cNvSpPr>
              <a:spLocks noChangeShapeType="1"/>
            </p:cNvSpPr>
            <p:nvPr/>
          </p:nvSpPr>
          <p:spPr bwMode="auto">
            <a:xfrm flipH="1" flipV="1">
              <a:off x="2413" y="1890"/>
              <a:ext cx="19" cy="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2" name="Line 786"/>
            <p:cNvSpPr>
              <a:spLocks noChangeShapeType="1"/>
            </p:cNvSpPr>
            <p:nvPr/>
          </p:nvSpPr>
          <p:spPr bwMode="auto">
            <a:xfrm flipH="1" flipV="1">
              <a:off x="2401" y="1873"/>
              <a:ext cx="2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3" name="Line 787"/>
            <p:cNvSpPr>
              <a:spLocks noChangeShapeType="1"/>
            </p:cNvSpPr>
            <p:nvPr/>
          </p:nvSpPr>
          <p:spPr bwMode="auto">
            <a:xfrm flipH="1" flipV="1">
              <a:off x="2390" y="1881"/>
              <a:ext cx="18"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4" name="Line 788"/>
            <p:cNvSpPr>
              <a:spLocks noChangeShapeType="1"/>
            </p:cNvSpPr>
            <p:nvPr/>
          </p:nvSpPr>
          <p:spPr bwMode="auto">
            <a:xfrm flipH="1" flipV="1">
              <a:off x="2380" y="1875"/>
              <a:ext cx="18"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5" name="Line 789"/>
            <p:cNvSpPr>
              <a:spLocks noChangeShapeType="1"/>
            </p:cNvSpPr>
            <p:nvPr/>
          </p:nvSpPr>
          <p:spPr bwMode="auto">
            <a:xfrm flipV="1">
              <a:off x="2359" y="1875"/>
              <a:ext cx="7"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6" name="Line 790"/>
            <p:cNvSpPr>
              <a:spLocks noChangeShapeType="1"/>
            </p:cNvSpPr>
            <p:nvPr/>
          </p:nvSpPr>
          <p:spPr bwMode="auto">
            <a:xfrm flipV="1">
              <a:off x="2344" y="1875"/>
              <a:ext cx="7"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7" name="Line 791"/>
            <p:cNvSpPr>
              <a:spLocks noChangeShapeType="1"/>
            </p:cNvSpPr>
            <p:nvPr/>
          </p:nvSpPr>
          <p:spPr bwMode="auto">
            <a:xfrm flipV="1">
              <a:off x="2618" y="1842"/>
              <a:ext cx="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8" name="Line 792"/>
            <p:cNvSpPr>
              <a:spLocks noChangeShapeType="1"/>
            </p:cNvSpPr>
            <p:nvPr/>
          </p:nvSpPr>
          <p:spPr bwMode="auto">
            <a:xfrm flipV="1">
              <a:off x="2562" y="1847"/>
              <a:ext cx="1"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9" name="Line 793"/>
            <p:cNvSpPr>
              <a:spLocks noChangeShapeType="1"/>
            </p:cNvSpPr>
            <p:nvPr/>
          </p:nvSpPr>
          <p:spPr bwMode="auto">
            <a:xfrm flipV="1">
              <a:off x="2550" y="1847"/>
              <a:ext cx="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0" name="Line 794"/>
            <p:cNvSpPr>
              <a:spLocks noChangeShapeType="1"/>
            </p:cNvSpPr>
            <p:nvPr/>
          </p:nvSpPr>
          <p:spPr bwMode="auto">
            <a:xfrm flipV="1">
              <a:off x="2528" y="1848"/>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1" name="Line 795"/>
            <p:cNvSpPr>
              <a:spLocks noChangeShapeType="1"/>
            </p:cNvSpPr>
            <p:nvPr/>
          </p:nvSpPr>
          <p:spPr bwMode="auto">
            <a:xfrm flipH="1" flipV="1">
              <a:off x="2391" y="1855"/>
              <a:ext cx="18"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2" name="Line 796"/>
            <p:cNvSpPr>
              <a:spLocks noChangeShapeType="1"/>
            </p:cNvSpPr>
            <p:nvPr/>
          </p:nvSpPr>
          <p:spPr bwMode="auto">
            <a:xfrm flipH="1" flipV="1">
              <a:off x="2368" y="1865"/>
              <a:ext cx="20"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3" name="Line 797"/>
            <p:cNvSpPr>
              <a:spLocks noChangeShapeType="1"/>
            </p:cNvSpPr>
            <p:nvPr/>
          </p:nvSpPr>
          <p:spPr bwMode="auto">
            <a:xfrm flipV="1">
              <a:off x="2366" y="1865"/>
              <a:ext cx="6"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4" name="Line 798"/>
            <p:cNvSpPr>
              <a:spLocks noChangeShapeType="1"/>
            </p:cNvSpPr>
            <p:nvPr/>
          </p:nvSpPr>
          <p:spPr bwMode="auto">
            <a:xfrm flipV="1">
              <a:off x="2351" y="1858"/>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5" name="Line 799"/>
            <p:cNvSpPr>
              <a:spLocks noChangeShapeType="1"/>
            </p:cNvSpPr>
            <p:nvPr/>
          </p:nvSpPr>
          <p:spPr bwMode="auto">
            <a:xfrm flipH="1" flipV="1">
              <a:off x="2604" y="1826"/>
              <a:ext cx="18"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6" name="Line 800"/>
            <p:cNvSpPr>
              <a:spLocks noChangeShapeType="1"/>
            </p:cNvSpPr>
            <p:nvPr/>
          </p:nvSpPr>
          <p:spPr bwMode="auto">
            <a:xfrm flipV="1">
              <a:off x="2563" y="1830"/>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7" name="Line 801"/>
            <p:cNvSpPr>
              <a:spLocks noChangeShapeType="1"/>
            </p:cNvSpPr>
            <p:nvPr/>
          </p:nvSpPr>
          <p:spPr bwMode="auto">
            <a:xfrm flipV="1">
              <a:off x="2554" y="1830"/>
              <a:ext cx="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8" name="Line 802"/>
            <p:cNvSpPr>
              <a:spLocks noChangeShapeType="1"/>
            </p:cNvSpPr>
            <p:nvPr/>
          </p:nvSpPr>
          <p:spPr bwMode="auto">
            <a:xfrm flipV="1">
              <a:off x="2528" y="1830"/>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9" name="Line 803"/>
            <p:cNvSpPr>
              <a:spLocks noChangeShapeType="1"/>
            </p:cNvSpPr>
            <p:nvPr/>
          </p:nvSpPr>
          <p:spPr bwMode="auto">
            <a:xfrm flipH="1">
              <a:off x="2448" y="1839"/>
              <a:ext cx="18"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0" name="Line 804"/>
            <p:cNvSpPr>
              <a:spLocks noChangeShapeType="1"/>
            </p:cNvSpPr>
            <p:nvPr/>
          </p:nvSpPr>
          <p:spPr bwMode="auto">
            <a:xfrm flipH="1" flipV="1">
              <a:off x="2381" y="1838"/>
              <a:ext cx="18"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1" name="Line 805"/>
            <p:cNvSpPr>
              <a:spLocks noChangeShapeType="1"/>
            </p:cNvSpPr>
            <p:nvPr/>
          </p:nvSpPr>
          <p:spPr bwMode="auto">
            <a:xfrm flipV="1">
              <a:off x="2356" y="1841"/>
              <a:ext cx="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2" name="Line 806"/>
            <p:cNvSpPr>
              <a:spLocks noChangeShapeType="1"/>
            </p:cNvSpPr>
            <p:nvPr/>
          </p:nvSpPr>
          <p:spPr bwMode="auto">
            <a:xfrm flipV="1">
              <a:off x="2608" y="1810"/>
              <a:ext cx="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3" name="Line 807"/>
            <p:cNvSpPr>
              <a:spLocks noChangeShapeType="1"/>
            </p:cNvSpPr>
            <p:nvPr/>
          </p:nvSpPr>
          <p:spPr bwMode="auto">
            <a:xfrm flipV="1">
              <a:off x="2563" y="1811"/>
              <a:ext cx="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4" name="Line 808"/>
            <p:cNvSpPr>
              <a:spLocks noChangeShapeType="1"/>
            </p:cNvSpPr>
            <p:nvPr/>
          </p:nvSpPr>
          <p:spPr bwMode="auto">
            <a:xfrm flipV="1">
              <a:off x="2563" y="1811"/>
              <a:ext cx="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5" name="Line 809"/>
            <p:cNvSpPr>
              <a:spLocks noChangeShapeType="1"/>
            </p:cNvSpPr>
            <p:nvPr/>
          </p:nvSpPr>
          <p:spPr bwMode="auto">
            <a:xfrm flipV="1">
              <a:off x="2529" y="1813"/>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6" name="Line 810"/>
            <p:cNvSpPr>
              <a:spLocks noChangeShapeType="1"/>
            </p:cNvSpPr>
            <p:nvPr/>
          </p:nvSpPr>
          <p:spPr bwMode="auto">
            <a:xfrm flipV="1">
              <a:off x="2462" y="1816"/>
              <a:ext cx="1"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7" name="Line 811"/>
            <p:cNvSpPr>
              <a:spLocks noChangeShapeType="1"/>
            </p:cNvSpPr>
            <p:nvPr/>
          </p:nvSpPr>
          <p:spPr bwMode="auto">
            <a:xfrm flipV="1">
              <a:off x="2452" y="181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8" name="Line 812"/>
            <p:cNvSpPr>
              <a:spLocks noChangeShapeType="1"/>
            </p:cNvSpPr>
            <p:nvPr/>
          </p:nvSpPr>
          <p:spPr bwMode="auto">
            <a:xfrm flipH="1">
              <a:off x="2370" y="1842"/>
              <a:ext cx="19"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9" name="Line 813"/>
            <p:cNvSpPr>
              <a:spLocks noChangeShapeType="1"/>
            </p:cNvSpPr>
            <p:nvPr/>
          </p:nvSpPr>
          <p:spPr bwMode="auto">
            <a:xfrm flipH="1" flipV="1">
              <a:off x="2360" y="1825"/>
              <a:ext cx="18"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0" name="Line 814"/>
            <p:cNvSpPr>
              <a:spLocks noChangeShapeType="1"/>
            </p:cNvSpPr>
            <p:nvPr/>
          </p:nvSpPr>
          <p:spPr bwMode="auto">
            <a:xfrm flipV="1">
              <a:off x="2363" y="1825"/>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1" name="Line 815"/>
            <p:cNvSpPr>
              <a:spLocks noChangeShapeType="1"/>
            </p:cNvSpPr>
            <p:nvPr/>
          </p:nvSpPr>
          <p:spPr bwMode="auto">
            <a:xfrm flipV="1">
              <a:off x="2608" y="1790"/>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2" name="Line 816"/>
            <p:cNvSpPr>
              <a:spLocks noChangeShapeType="1"/>
            </p:cNvSpPr>
            <p:nvPr/>
          </p:nvSpPr>
          <p:spPr bwMode="auto">
            <a:xfrm flipV="1">
              <a:off x="2552" y="1795"/>
              <a:ext cx="7"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3" name="Line 817"/>
            <p:cNvSpPr>
              <a:spLocks noChangeShapeType="1"/>
            </p:cNvSpPr>
            <p:nvPr/>
          </p:nvSpPr>
          <p:spPr bwMode="auto">
            <a:xfrm flipH="1" flipV="1">
              <a:off x="2536" y="1811"/>
              <a:ext cx="20" cy="1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4" name="Line 818"/>
            <p:cNvSpPr>
              <a:spLocks noChangeShapeType="1"/>
            </p:cNvSpPr>
            <p:nvPr/>
          </p:nvSpPr>
          <p:spPr bwMode="auto">
            <a:xfrm flipH="1">
              <a:off x="2525" y="1815"/>
              <a:ext cx="19"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5" name="Line 819"/>
            <p:cNvSpPr>
              <a:spLocks noChangeShapeType="1"/>
            </p:cNvSpPr>
            <p:nvPr/>
          </p:nvSpPr>
          <p:spPr bwMode="auto">
            <a:xfrm flipV="1">
              <a:off x="2463" y="1800"/>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6" name="Line 820"/>
            <p:cNvSpPr>
              <a:spLocks noChangeShapeType="1"/>
            </p:cNvSpPr>
            <p:nvPr/>
          </p:nvSpPr>
          <p:spPr bwMode="auto">
            <a:xfrm flipV="1">
              <a:off x="2453" y="1800"/>
              <a:ext cx="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7" name="Line 821"/>
            <p:cNvSpPr>
              <a:spLocks noChangeShapeType="1"/>
            </p:cNvSpPr>
            <p:nvPr/>
          </p:nvSpPr>
          <p:spPr bwMode="auto">
            <a:xfrm flipV="1">
              <a:off x="2609" y="1772"/>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8" name="Line 822"/>
            <p:cNvSpPr>
              <a:spLocks noChangeShapeType="1"/>
            </p:cNvSpPr>
            <p:nvPr/>
          </p:nvSpPr>
          <p:spPr bwMode="auto">
            <a:xfrm flipV="1">
              <a:off x="2559" y="1773"/>
              <a:ext cx="6" cy="3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9" name="Line 823"/>
            <p:cNvSpPr>
              <a:spLocks noChangeShapeType="1"/>
            </p:cNvSpPr>
            <p:nvPr/>
          </p:nvSpPr>
          <p:spPr bwMode="auto">
            <a:xfrm flipH="1">
              <a:off x="2449" y="1804"/>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0" name="Line 824"/>
            <p:cNvSpPr>
              <a:spLocks noChangeShapeType="1"/>
            </p:cNvSpPr>
            <p:nvPr/>
          </p:nvSpPr>
          <p:spPr bwMode="auto">
            <a:xfrm flipH="1">
              <a:off x="2594" y="1776"/>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1" name="Line 825"/>
            <p:cNvSpPr>
              <a:spLocks noChangeShapeType="1"/>
            </p:cNvSpPr>
            <p:nvPr/>
          </p:nvSpPr>
          <p:spPr bwMode="auto">
            <a:xfrm flipH="1">
              <a:off x="2585" y="1776"/>
              <a:ext cx="17"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2" name="Line 826"/>
            <p:cNvSpPr>
              <a:spLocks noChangeShapeType="1"/>
            </p:cNvSpPr>
            <p:nvPr/>
          </p:nvSpPr>
          <p:spPr bwMode="auto">
            <a:xfrm flipH="1">
              <a:off x="2573" y="177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3" name="Line 827"/>
            <p:cNvSpPr>
              <a:spLocks noChangeShapeType="1"/>
            </p:cNvSpPr>
            <p:nvPr/>
          </p:nvSpPr>
          <p:spPr bwMode="auto">
            <a:xfrm flipH="1">
              <a:off x="2561" y="177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4" name="Freeform 828"/>
            <p:cNvSpPr>
              <a:spLocks/>
            </p:cNvSpPr>
            <p:nvPr/>
          </p:nvSpPr>
          <p:spPr bwMode="auto">
            <a:xfrm>
              <a:off x="2568" y="1776"/>
              <a:ext cx="38" cy="87"/>
            </a:xfrm>
            <a:custGeom>
              <a:avLst/>
              <a:gdLst>
                <a:gd name="T0" fmla="*/ 6 w 38"/>
                <a:gd name="T1" fmla="*/ 14 h 87"/>
                <a:gd name="T2" fmla="*/ 11 w 38"/>
                <a:gd name="T3" fmla="*/ 10 h 87"/>
                <a:gd name="T4" fmla="*/ 16 w 38"/>
                <a:gd name="T5" fmla="*/ 5 h 87"/>
                <a:gd name="T6" fmla="*/ 21 w 38"/>
                <a:gd name="T7" fmla="*/ 1 h 87"/>
                <a:gd name="T8" fmla="*/ 26 w 38"/>
                <a:gd name="T9" fmla="*/ 0 h 87"/>
                <a:gd name="T10" fmla="*/ 32 w 38"/>
                <a:gd name="T11" fmla="*/ 0 h 87"/>
                <a:gd name="T12" fmla="*/ 36 w 38"/>
                <a:gd name="T13" fmla="*/ 9 h 87"/>
                <a:gd name="T14" fmla="*/ 37 w 38"/>
                <a:gd name="T15" fmla="*/ 20 h 87"/>
                <a:gd name="T16" fmla="*/ 36 w 38"/>
                <a:gd name="T17" fmla="*/ 32 h 87"/>
                <a:gd name="T18" fmla="*/ 33 w 38"/>
                <a:gd name="T19" fmla="*/ 41 h 87"/>
                <a:gd name="T20" fmla="*/ 27 w 38"/>
                <a:gd name="T21" fmla="*/ 52 h 87"/>
                <a:gd name="T22" fmla="*/ 23 w 38"/>
                <a:gd name="T23" fmla="*/ 61 h 87"/>
                <a:gd name="T24" fmla="*/ 19 w 38"/>
                <a:gd name="T25" fmla="*/ 68 h 87"/>
                <a:gd name="T26" fmla="*/ 15 w 38"/>
                <a:gd name="T27" fmla="*/ 81 h 87"/>
                <a:gd name="T28" fmla="*/ 10 w 38"/>
                <a:gd name="T29" fmla="*/ 85 h 87"/>
                <a:gd name="T30" fmla="*/ 4 w 38"/>
                <a:gd name="T31" fmla="*/ 86 h 87"/>
                <a:gd name="T32" fmla="*/ 1 w 38"/>
                <a:gd name="T33" fmla="*/ 76 h 87"/>
                <a:gd name="T34" fmla="*/ 0 w 38"/>
                <a:gd name="T35" fmla="*/ 64 h 87"/>
                <a:gd name="T36" fmla="*/ 1 w 38"/>
                <a:gd name="T37" fmla="*/ 52 h 87"/>
                <a:gd name="T38" fmla="*/ 3 w 38"/>
                <a:gd name="T39" fmla="*/ 39 h 87"/>
                <a:gd name="T40" fmla="*/ 7 w 38"/>
                <a:gd name="T41" fmla="*/ 23 h 87"/>
                <a:gd name="T42" fmla="*/ 6 w 38"/>
                <a:gd name="T43" fmla="*/ 14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87">
                  <a:moveTo>
                    <a:pt x="6" y="14"/>
                  </a:moveTo>
                  <a:lnTo>
                    <a:pt x="11" y="10"/>
                  </a:lnTo>
                  <a:lnTo>
                    <a:pt x="16" y="5"/>
                  </a:lnTo>
                  <a:lnTo>
                    <a:pt x="21" y="1"/>
                  </a:lnTo>
                  <a:lnTo>
                    <a:pt x="26" y="0"/>
                  </a:lnTo>
                  <a:lnTo>
                    <a:pt x="32" y="0"/>
                  </a:lnTo>
                  <a:lnTo>
                    <a:pt x="36" y="9"/>
                  </a:lnTo>
                  <a:lnTo>
                    <a:pt x="37" y="20"/>
                  </a:lnTo>
                  <a:lnTo>
                    <a:pt x="36" y="32"/>
                  </a:lnTo>
                  <a:lnTo>
                    <a:pt x="33" y="41"/>
                  </a:lnTo>
                  <a:lnTo>
                    <a:pt x="27" y="52"/>
                  </a:lnTo>
                  <a:lnTo>
                    <a:pt x="23" y="61"/>
                  </a:lnTo>
                  <a:lnTo>
                    <a:pt x="19" y="68"/>
                  </a:lnTo>
                  <a:lnTo>
                    <a:pt x="15" y="81"/>
                  </a:lnTo>
                  <a:lnTo>
                    <a:pt x="10" y="85"/>
                  </a:lnTo>
                  <a:lnTo>
                    <a:pt x="4" y="86"/>
                  </a:lnTo>
                  <a:lnTo>
                    <a:pt x="1" y="76"/>
                  </a:lnTo>
                  <a:lnTo>
                    <a:pt x="0" y="64"/>
                  </a:lnTo>
                  <a:lnTo>
                    <a:pt x="1" y="52"/>
                  </a:lnTo>
                  <a:lnTo>
                    <a:pt x="3" y="39"/>
                  </a:lnTo>
                  <a:lnTo>
                    <a:pt x="7" y="23"/>
                  </a:lnTo>
                  <a:lnTo>
                    <a:pt x="6" y="1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5" name="Freeform 829"/>
            <p:cNvSpPr>
              <a:spLocks/>
            </p:cNvSpPr>
            <p:nvPr/>
          </p:nvSpPr>
          <p:spPr bwMode="auto">
            <a:xfrm>
              <a:off x="2560" y="1724"/>
              <a:ext cx="54" cy="176"/>
            </a:xfrm>
            <a:custGeom>
              <a:avLst/>
              <a:gdLst>
                <a:gd name="T0" fmla="*/ 4 w 54"/>
                <a:gd name="T1" fmla="*/ 121 h 176"/>
                <a:gd name="T2" fmla="*/ 3 w 54"/>
                <a:gd name="T3" fmla="*/ 110 h 176"/>
                <a:gd name="T4" fmla="*/ 3 w 54"/>
                <a:gd name="T5" fmla="*/ 98 h 176"/>
                <a:gd name="T6" fmla="*/ 5 w 54"/>
                <a:gd name="T7" fmla="*/ 83 h 176"/>
                <a:gd name="T8" fmla="*/ 10 w 54"/>
                <a:gd name="T9" fmla="*/ 70 h 176"/>
                <a:gd name="T10" fmla="*/ 13 w 54"/>
                <a:gd name="T11" fmla="*/ 54 h 176"/>
                <a:gd name="T12" fmla="*/ 18 w 54"/>
                <a:gd name="T13" fmla="*/ 45 h 176"/>
                <a:gd name="T14" fmla="*/ 22 w 54"/>
                <a:gd name="T15" fmla="*/ 33 h 176"/>
                <a:gd name="T16" fmla="*/ 26 w 54"/>
                <a:gd name="T17" fmla="*/ 21 h 176"/>
                <a:gd name="T18" fmla="*/ 31 w 54"/>
                <a:gd name="T19" fmla="*/ 12 h 176"/>
                <a:gd name="T20" fmla="*/ 36 w 54"/>
                <a:gd name="T21" fmla="*/ 4 h 176"/>
                <a:gd name="T22" fmla="*/ 41 w 54"/>
                <a:gd name="T23" fmla="*/ 0 h 176"/>
                <a:gd name="T24" fmla="*/ 44 w 54"/>
                <a:gd name="T25" fmla="*/ 9 h 176"/>
                <a:gd name="T26" fmla="*/ 45 w 54"/>
                <a:gd name="T27" fmla="*/ 20 h 176"/>
                <a:gd name="T28" fmla="*/ 46 w 54"/>
                <a:gd name="T29" fmla="*/ 31 h 176"/>
                <a:gd name="T30" fmla="*/ 51 w 54"/>
                <a:gd name="T31" fmla="*/ 41 h 176"/>
                <a:gd name="T32" fmla="*/ 51 w 54"/>
                <a:gd name="T33" fmla="*/ 52 h 176"/>
                <a:gd name="T34" fmla="*/ 53 w 54"/>
                <a:gd name="T35" fmla="*/ 64 h 176"/>
                <a:gd name="T36" fmla="*/ 52 w 54"/>
                <a:gd name="T37" fmla="*/ 77 h 176"/>
                <a:gd name="T38" fmla="*/ 52 w 54"/>
                <a:gd name="T39" fmla="*/ 89 h 176"/>
                <a:gd name="T40" fmla="*/ 51 w 54"/>
                <a:gd name="T41" fmla="*/ 103 h 176"/>
                <a:gd name="T42" fmla="*/ 47 w 54"/>
                <a:gd name="T43" fmla="*/ 112 h 176"/>
                <a:gd name="T44" fmla="*/ 43 w 54"/>
                <a:gd name="T45" fmla="*/ 123 h 176"/>
                <a:gd name="T46" fmla="*/ 39 w 54"/>
                <a:gd name="T47" fmla="*/ 140 h 176"/>
                <a:gd name="T48" fmla="*/ 35 w 54"/>
                <a:gd name="T49" fmla="*/ 146 h 176"/>
                <a:gd name="T50" fmla="*/ 30 w 54"/>
                <a:gd name="T51" fmla="*/ 157 h 176"/>
                <a:gd name="T52" fmla="*/ 25 w 54"/>
                <a:gd name="T53" fmla="*/ 165 h 176"/>
                <a:gd name="T54" fmla="*/ 20 w 54"/>
                <a:gd name="T55" fmla="*/ 170 h 176"/>
                <a:gd name="T56" fmla="*/ 15 w 54"/>
                <a:gd name="T57" fmla="*/ 175 h 176"/>
                <a:gd name="T58" fmla="*/ 7 w 54"/>
                <a:gd name="T59" fmla="*/ 172 h 176"/>
                <a:gd name="T60" fmla="*/ 3 w 54"/>
                <a:gd name="T61" fmla="*/ 164 h 176"/>
                <a:gd name="T62" fmla="*/ 2 w 54"/>
                <a:gd name="T63" fmla="*/ 153 h 176"/>
                <a:gd name="T64" fmla="*/ 1 w 54"/>
                <a:gd name="T65" fmla="*/ 141 h 176"/>
                <a:gd name="T66" fmla="*/ 0 w 54"/>
                <a:gd name="T67" fmla="*/ 129 h 176"/>
                <a:gd name="T68" fmla="*/ 4 w 54"/>
                <a:gd name="T69" fmla="*/ 118 h 176"/>
                <a:gd name="T70" fmla="*/ 4 w 54"/>
                <a:gd name="T71" fmla="*/ 121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 h="176">
                  <a:moveTo>
                    <a:pt x="4" y="121"/>
                  </a:moveTo>
                  <a:lnTo>
                    <a:pt x="3" y="110"/>
                  </a:lnTo>
                  <a:lnTo>
                    <a:pt x="3" y="98"/>
                  </a:lnTo>
                  <a:lnTo>
                    <a:pt x="5" y="83"/>
                  </a:lnTo>
                  <a:lnTo>
                    <a:pt x="10" y="70"/>
                  </a:lnTo>
                  <a:lnTo>
                    <a:pt x="13" y="54"/>
                  </a:lnTo>
                  <a:lnTo>
                    <a:pt x="18" y="45"/>
                  </a:lnTo>
                  <a:lnTo>
                    <a:pt x="22" y="33"/>
                  </a:lnTo>
                  <a:lnTo>
                    <a:pt x="26" y="21"/>
                  </a:lnTo>
                  <a:lnTo>
                    <a:pt x="31" y="12"/>
                  </a:lnTo>
                  <a:lnTo>
                    <a:pt x="36" y="4"/>
                  </a:lnTo>
                  <a:lnTo>
                    <a:pt x="41" y="0"/>
                  </a:lnTo>
                  <a:lnTo>
                    <a:pt x="44" y="9"/>
                  </a:lnTo>
                  <a:lnTo>
                    <a:pt x="45" y="20"/>
                  </a:lnTo>
                  <a:lnTo>
                    <a:pt x="46" y="31"/>
                  </a:lnTo>
                  <a:lnTo>
                    <a:pt x="51" y="41"/>
                  </a:lnTo>
                  <a:lnTo>
                    <a:pt x="51" y="52"/>
                  </a:lnTo>
                  <a:lnTo>
                    <a:pt x="53" y="64"/>
                  </a:lnTo>
                  <a:lnTo>
                    <a:pt x="52" y="77"/>
                  </a:lnTo>
                  <a:lnTo>
                    <a:pt x="52" y="89"/>
                  </a:lnTo>
                  <a:lnTo>
                    <a:pt x="51" y="103"/>
                  </a:lnTo>
                  <a:lnTo>
                    <a:pt x="47" y="112"/>
                  </a:lnTo>
                  <a:lnTo>
                    <a:pt x="43" y="123"/>
                  </a:lnTo>
                  <a:lnTo>
                    <a:pt x="39" y="140"/>
                  </a:lnTo>
                  <a:lnTo>
                    <a:pt x="35" y="146"/>
                  </a:lnTo>
                  <a:lnTo>
                    <a:pt x="30" y="157"/>
                  </a:lnTo>
                  <a:lnTo>
                    <a:pt x="25" y="165"/>
                  </a:lnTo>
                  <a:lnTo>
                    <a:pt x="20" y="170"/>
                  </a:lnTo>
                  <a:lnTo>
                    <a:pt x="15" y="175"/>
                  </a:lnTo>
                  <a:lnTo>
                    <a:pt x="7" y="172"/>
                  </a:lnTo>
                  <a:lnTo>
                    <a:pt x="3" y="164"/>
                  </a:lnTo>
                  <a:lnTo>
                    <a:pt x="2" y="153"/>
                  </a:lnTo>
                  <a:lnTo>
                    <a:pt x="1" y="141"/>
                  </a:lnTo>
                  <a:lnTo>
                    <a:pt x="0" y="129"/>
                  </a:lnTo>
                  <a:lnTo>
                    <a:pt x="4" y="118"/>
                  </a:lnTo>
                  <a:lnTo>
                    <a:pt x="4" y="121"/>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0" name="Group 830"/>
          <p:cNvGrpSpPr>
            <a:grpSpLocks/>
          </p:cNvGrpSpPr>
          <p:nvPr/>
        </p:nvGrpSpPr>
        <p:grpSpPr bwMode="auto">
          <a:xfrm>
            <a:off x="1927225" y="2865438"/>
            <a:ext cx="1677988" cy="1563687"/>
            <a:chOff x="1214" y="1805"/>
            <a:chExt cx="1057" cy="985"/>
          </a:xfrm>
        </p:grpSpPr>
        <p:sp>
          <p:nvSpPr>
            <p:cNvPr id="84011" name="Line 831"/>
            <p:cNvSpPr>
              <a:spLocks noChangeShapeType="1"/>
            </p:cNvSpPr>
            <p:nvPr/>
          </p:nvSpPr>
          <p:spPr bwMode="auto">
            <a:xfrm flipV="1">
              <a:off x="2047" y="2092"/>
              <a:ext cx="1" cy="3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2" name="Line 832"/>
            <p:cNvSpPr>
              <a:spLocks noChangeShapeType="1"/>
            </p:cNvSpPr>
            <p:nvPr/>
          </p:nvSpPr>
          <p:spPr bwMode="auto">
            <a:xfrm flipV="1">
              <a:off x="1773" y="1896"/>
              <a:ext cx="31" cy="1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3" name="Line 833"/>
            <p:cNvSpPr>
              <a:spLocks noChangeShapeType="1"/>
            </p:cNvSpPr>
            <p:nvPr/>
          </p:nvSpPr>
          <p:spPr bwMode="auto">
            <a:xfrm flipH="1" flipV="1">
              <a:off x="1756" y="1888"/>
              <a:ext cx="17"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4" name="Line 834"/>
            <p:cNvSpPr>
              <a:spLocks noChangeShapeType="1"/>
            </p:cNvSpPr>
            <p:nvPr/>
          </p:nvSpPr>
          <p:spPr bwMode="auto">
            <a:xfrm flipH="1" flipV="1">
              <a:off x="1747" y="1868"/>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5" name="Line 835"/>
            <p:cNvSpPr>
              <a:spLocks noChangeShapeType="1"/>
            </p:cNvSpPr>
            <p:nvPr/>
          </p:nvSpPr>
          <p:spPr bwMode="auto">
            <a:xfrm flipH="1" flipV="1">
              <a:off x="1787" y="1857"/>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6" name="Line 836"/>
            <p:cNvSpPr>
              <a:spLocks noChangeShapeType="1"/>
            </p:cNvSpPr>
            <p:nvPr/>
          </p:nvSpPr>
          <p:spPr bwMode="auto">
            <a:xfrm flipV="1">
              <a:off x="1755" y="1857"/>
              <a:ext cx="32" cy="1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7" name="Freeform 837"/>
            <p:cNvSpPr>
              <a:spLocks/>
            </p:cNvSpPr>
            <p:nvPr/>
          </p:nvSpPr>
          <p:spPr bwMode="auto">
            <a:xfrm>
              <a:off x="1310" y="2021"/>
              <a:ext cx="92" cy="53"/>
            </a:xfrm>
            <a:custGeom>
              <a:avLst/>
              <a:gdLst>
                <a:gd name="T0" fmla="*/ 67 w 92"/>
                <a:gd name="T1" fmla="*/ 0 h 53"/>
                <a:gd name="T2" fmla="*/ 55 w 92"/>
                <a:gd name="T3" fmla="*/ 0 h 53"/>
                <a:gd name="T4" fmla="*/ 43 w 92"/>
                <a:gd name="T5" fmla="*/ 0 h 53"/>
                <a:gd name="T6" fmla="*/ 32 w 92"/>
                <a:gd name="T7" fmla="*/ 0 h 53"/>
                <a:gd name="T8" fmla="*/ 20 w 92"/>
                <a:gd name="T9" fmla="*/ 3 h 53"/>
                <a:gd name="T10" fmla="*/ 8 w 92"/>
                <a:gd name="T11" fmla="*/ 6 h 53"/>
                <a:gd name="T12" fmla="*/ 0 w 92"/>
                <a:gd name="T13" fmla="*/ 15 h 53"/>
                <a:gd name="T14" fmla="*/ 0 w 92"/>
                <a:gd name="T15" fmla="*/ 23 h 53"/>
                <a:gd name="T16" fmla="*/ 4 w 92"/>
                <a:gd name="T17" fmla="*/ 32 h 53"/>
                <a:gd name="T18" fmla="*/ 16 w 92"/>
                <a:gd name="T19" fmla="*/ 35 h 53"/>
                <a:gd name="T20" fmla="*/ 28 w 92"/>
                <a:gd name="T21" fmla="*/ 41 h 53"/>
                <a:gd name="T22" fmla="*/ 39 w 92"/>
                <a:gd name="T23" fmla="*/ 44 h 53"/>
                <a:gd name="T24" fmla="*/ 52 w 92"/>
                <a:gd name="T25" fmla="*/ 47 h 53"/>
                <a:gd name="T26" fmla="*/ 63 w 92"/>
                <a:gd name="T27" fmla="*/ 52 h 53"/>
                <a:gd name="T28" fmla="*/ 75 w 92"/>
                <a:gd name="T29" fmla="*/ 52 h 53"/>
                <a:gd name="T30" fmla="*/ 87 w 92"/>
                <a:gd name="T31" fmla="*/ 50 h 53"/>
                <a:gd name="T32" fmla="*/ 91 w 92"/>
                <a:gd name="T33" fmla="*/ 41 h 53"/>
                <a:gd name="T34" fmla="*/ 91 w 92"/>
                <a:gd name="T35" fmla="*/ 32 h 53"/>
                <a:gd name="T36" fmla="*/ 87 w 92"/>
                <a:gd name="T37" fmla="*/ 23 h 53"/>
                <a:gd name="T38" fmla="*/ 79 w 92"/>
                <a:gd name="T39" fmla="*/ 15 h 53"/>
                <a:gd name="T40" fmla="*/ 67 w 92"/>
                <a:gd name="T41" fmla="*/ 6 h 53"/>
                <a:gd name="T42" fmla="*/ 67 w 92"/>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53">
                  <a:moveTo>
                    <a:pt x="67" y="0"/>
                  </a:moveTo>
                  <a:lnTo>
                    <a:pt x="55" y="0"/>
                  </a:lnTo>
                  <a:lnTo>
                    <a:pt x="43" y="0"/>
                  </a:lnTo>
                  <a:lnTo>
                    <a:pt x="32" y="0"/>
                  </a:lnTo>
                  <a:lnTo>
                    <a:pt x="20" y="3"/>
                  </a:lnTo>
                  <a:lnTo>
                    <a:pt x="8" y="6"/>
                  </a:lnTo>
                  <a:lnTo>
                    <a:pt x="0" y="15"/>
                  </a:lnTo>
                  <a:lnTo>
                    <a:pt x="0" y="23"/>
                  </a:lnTo>
                  <a:lnTo>
                    <a:pt x="4" y="32"/>
                  </a:lnTo>
                  <a:lnTo>
                    <a:pt x="16" y="35"/>
                  </a:lnTo>
                  <a:lnTo>
                    <a:pt x="28" y="41"/>
                  </a:lnTo>
                  <a:lnTo>
                    <a:pt x="39" y="44"/>
                  </a:lnTo>
                  <a:lnTo>
                    <a:pt x="52" y="47"/>
                  </a:lnTo>
                  <a:lnTo>
                    <a:pt x="63" y="52"/>
                  </a:lnTo>
                  <a:lnTo>
                    <a:pt x="75" y="52"/>
                  </a:lnTo>
                  <a:lnTo>
                    <a:pt x="87" y="50"/>
                  </a:lnTo>
                  <a:lnTo>
                    <a:pt x="91" y="41"/>
                  </a:lnTo>
                  <a:lnTo>
                    <a:pt x="91" y="32"/>
                  </a:lnTo>
                  <a:lnTo>
                    <a:pt x="87" y="23"/>
                  </a:lnTo>
                  <a:lnTo>
                    <a:pt x="79" y="15"/>
                  </a:lnTo>
                  <a:lnTo>
                    <a:pt x="67" y="6"/>
                  </a:lnTo>
                  <a:lnTo>
                    <a:pt x="67"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8" name="Freeform 838"/>
            <p:cNvSpPr>
              <a:spLocks/>
            </p:cNvSpPr>
            <p:nvPr/>
          </p:nvSpPr>
          <p:spPr bwMode="auto">
            <a:xfrm>
              <a:off x="1281" y="1982"/>
              <a:ext cx="161" cy="130"/>
            </a:xfrm>
            <a:custGeom>
              <a:avLst/>
              <a:gdLst>
                <a:gd name="T0" fmla="*/ 146 w 161"/>
                <a:gd name="T1" fmla="*/ 75 h 130"/>
                <a:gd name="T2" fmla="*/ 146 w 161"/>
                <a:gd name="T3" fmla="*/ 64 h 130"/>
                <a:gd name="T4" fmla="*/ 141 w 161"/>
                <a:gd name="T5" fmla="*/ 54 h 130"/>
                <a:gd name="T6" fmla="*/ 133 w 161"/>
                <a:gd name="T7" fmla="*/ 43 h 130"/>
                <a:gd name="T8" fmla="*/ 118 w 161"/>
                <a:gd name="T9" fmla="*/ 36 h 130"/>
                <a:gd name="T10" fmla="*/ 104 w 161"/>
                <a:gd name="T11" fmla="*/ 25 h 130"/>
                <a:gd name="T12" fmla="*/ 89 w 161"/>
                <a:gd name="T13" fmla="*/ 22 h 130"/>
                <a:gd name="T14" fmla="*/ 76 w 161"/>
                <a:gd name="T15" fmla="*/ 14 h 130"/>
                <a:gd name="T16" fmla="*/ 62 w 161"/>
                <a:gd name="T17" fmla="*/ 7 h 130"/>
                <a:gd name="T18" fmla="*/ 47 w 161"/>
                <a:gd name="T19" fmla="*/ 4 h 130"/>
                <a:gd name="T20" fmla="*/ 28 w 161"/>
                <a:gd name="T21" fmla="*/ 0 h 130"/>
                <a:gd name="T22" fmla="*/ 15 w 161"/>
                <a:gd name="T23" fmla="*/ 0 h 130"/>
                <a:gd name="T24" fmla="*/ 10 w 161"/>
                <a:gd name="T25" fmla="*/ 10 h 130"/>
                <a:gd name="T26" fmla="*/ 10 w 161"/>
                <a:gd name="T27" fmla="*/ 22 h 130"/>
                <a:gd name="T28" fmla="*/ 10 w 161"/>
                <a:gd name="T29" fmla="*/ 32 h 130"/>
                <a:gd name="T30" fmla="*/ 0 w 161"/>
                <a:gd name="T31" fmla="*/ 43 h 130"/>
                <a:gd name="T32" fmla="*/ 0 w 161"/>
                <a:gd name="T33" fmla="*/ 54 h 130"/>
                <a:gd name="T34" fmla="*/ 0 w 161"/>
                <a:gd name="T35" fmla="*/ 64 h 130"/>
                <a:gd name="T36" fmla="*/ 5 w 161"/>
                <a:gd name="T37" fmla="*/ 75 h 130"/>
                <a:gd name="T38" fmla="*/ 10 w 161"/>
                <a:gd name="T39" fmla="*/ 86 h 130"/>
                <a:gd name="T40" fmla="*/ 15 w 161"/>
                <a:gd name="T41" fmla="*/ 97 h 130"/>
                <a:gd name="T42" fmla="*/ 28 w 161"/>
                <a:gd name="T43" fmla="*/ 100 h 130"/>
                <a:gd name="T44" fmla="*/ 42 w 161"/>
                <a:gd name="T45" fmla="*/ 107 h 130"/>
                <a:gd name="T46" fmla="*/ 57 w 161"/>
                <a:gd name="T47" fmla="*/ 118 h 130"/>
                <a:gd name="T48" fmla="*/ 71 w 161"/>
                <a:gd name="T49" fmla="*/ 122 h 130"/>
                <a:gd name="T50" fmla="*/ 85 w 161"/>
                <a:gd name="T51" fmla="*/ 125 h 130"/>
                <a:gd name="T52" fmla="*/ 104 w 161"/>
                <a:gd name="T53" fmla="*/ 129 h 130"/>
                <a:gd name="T54" fmla="*/ 118 w 161"/>
                <a:gd name="T55" fmla="*/ 129 h 130"/>
                <a:gd name="T56" fmla="*/ 133 w 161"/>
                <a:gd name="T57" fmla="*/ 129 h 130"/>
                <a:gd name="T58" fmla="*/ 151 w 161"/>
                <a:gd name="T59" fmla="*/ 122 h 130"/>
                <a:gd name="T60" fmla="*/ 160 w 161"/>
                <a:gd name="T61" fmla="*/ 111 h 130"/>
                <a:gd name="T62" fmla="*/ 160 w 161"/>
                <a:gd name="T63" fmla="*/ 100 h 130"/>
                <a:gd name="T64" fmla="*/ 160 w 161"/>
                <a:gd name="T65" fmla="*/ 89 h 130"/>
                <a:gd name="T66" fmla="*/ 160 w 161"/>
                <a:gd name="T67" fmla="*/ 79 h 130"/>
                <a:gd name="T68" fmla="*/ 146 w 161"/>
                <a:gd name="T69" fmla="*/ 72 h 130"/>
                <a:gd name="T70" fmla="*/ 146 w 161"/>
                <a:gd name="T71" fmla="*/ 75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130">
                  <a:moveTo>
                    <a:pt x="146" y="75"/>
                  </a:moveTo>
                  <a:lnTo>
                    <a:pt x="146" y="64"/>
                  </a:lnTo>
                  <a:lnTo>
                    <a:pt x="141" y="54"/>
                  </a:lnTo>
                  <a:lnTo>
                    <a:pt x="133" y="43"/>
                  </a:lnTo>
                  <a:lnTo>
                    <a:pt x="118" y="36"/>
                  </a:lnTo>
                  <a:lnTo>
                    <a:pt x="104" y="25"/>
                  </a:lnTo>
                  <a:lnTo>
                    <a:pt x="89" y="22"/>
                  </a:lnTo>
                  <a:lnTo>
                    <a:pt x="76" y="14"/>
                  </a:lnTo>
                  <a:lnTo>
                    <a:pt x="62" y="7"/>
                  </a:lnTo>
                  <a:lnTo>
                    <a:pt x="47" y="4"/>
                  </a:lnTo>
                  <a:lnTo>
                    <a:pt x="28" y="0"/>
                  </a:lnTo>
                  <a:lnTo>
                    <a:pt x="15" y="0"/>
                  </a:lnTo>
                  <a:lnTo>
                    <a:pt x="10" y="10"/>
                  </a:lnTo>
                  <a:lnTo>
                    <a:pt x="10" y="22"/>
                  </a:lnTo>
                  <a:lnTo>
                    <a:pt x="10" y="32"/>
                  </a:lnTo>
                  <a:lnTo>
                    <a:pt x="0" y="43"/>
                  </a:lnTo>
                  <a:lnTo>
                    <a:pt x="0" y="54"/>
                  </a:lnTo>
                  <a:lnTo>
                    <a:pt x="0" y="64"/>
                  </a:lnTo>
                  <a:lnTo>
                    <a:pt x="5" y="75"/>
                  </a:lnTo>
                  <a:lnTo>
                    <a:pt x="10" y="86"/>
                  </a:lnTo>
                  <a:lnTo>
                    <a:pt x="15" y="97"/>
                  </a:lnTo>
                  <a:lnTo>
                    <a:pt x="28" y="100"/>
                  </a:lnTo>
                  <a:lnTo>
                    <a:pt x="42" y="107"/>
                  </a:lnTo>
                  <a:lnTo>
                    <a:pt x="57" y="118"/>
                  </a:lnTo>
                  <a:lnTo>
                    <a:pt x="71" y="122"/>
                  </a:lnTo>
                  <a:lnTo>
                    <a:pt x="85" y="125"/>
                  </a:lnTo>
                  <a:lnTo>
                    <a:pt x="104" y="129"/>
                  </a:lnTo>
                  <a:lnTo>
                    <a:pt x="118" y="129"/>
                  </a:lnTo>
                  <a:lnTo>
                    <a:pt x="133" y="129"/>
                  </a:lnTo>
                  <a:lnTo>
                    <a:pt x="151" y="122"/>
                  </a:lnTo>
                  <a:lnTo>
                    <a:pt x="160" y="111"/>
                  </a:lnTo>
                  <a:lnTo>
                    <a:pt x="160" y="100"/>
                  </a:lnTo>
                  <a:lnTo>
                    <a:pt x="160" y="89"/>
                  </a:lnTo>
                  <a:lnTo>
                    <a:pt x="160" y="79"/>
                  </a:lnTo>
                  <a:lnTo>
                    <a:pt x="146" y="72"/>
                  </a:lnTo>
                  <a:lnTo>
                    <a:pt x="146" y="75"/>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9" name="Freeform 839"/>
            <p:cNvSpPr>
              <a:spLocks/>
            </p:cNvSpPr>
            <p:nvPr/>
          </p:nvSpPr>
          <p:spPr bwMode="auto">
            <a:xfrm>
              <a:off x="1344" y="1877"/>
              <a:ext cx="908" cy="903"/>
            </a:xfrm>
            <a:custGeom>
              <a:avLst/>
              <a:gdLst>
                <a:gd name="T0" fmla="*/ 819 w 908"/>
                <a:gd name="T1" fmla="*/ 19 h 903"/>
                <a:gd name="T2" fmla="*/ 763 w 908"/>
                <a:gd name="T3" fmla="*/ 0 h 903"/>
                <a:gd name="T4" fmla="*/ 704 w 908"/>
                <a:gd name="T5" fmla="*/ 15 h 903"/>
                <a:gd name="T6" fmla="*/ 657 w 908"/>
                <a:gd name="T7" fmla="*/ 52 h 903"/>
                <a:gd name="T8" fmla="*/ 606 w 908"/>
                <a:gd name="T9" fmla="*/ 100 h 903"/>
                <a:gd name="T10" fmla="*/ 574 w 908"/>
                <a:gd name="T11" fmla="*/ 157 h 903"/>
                <a:gd name="T12" fmla="*/ 514 w 908"/>
                <a:gd name="T13" fmla="*/ 171 h 903"/>
                <a:gd name="T14" fmla="*/ 463 w 908"/>
                <a:gd name="T15" fmla="*/ 214 h 903"/>
                <a:gd name="T16" fmla="*/ 403 w 908"/>
                <a:gd name="T17" fmla="*/ 252 h 903"/>
                <a:gd name="T18" fmla="*/ 342 w 908"/>
                <a:gd name="T19" fmla="*/ 256 h 903"/>
                <a:gd name="T20" fmla="*/ 282 w 908"/>
                <a:gd name="T21" fmla="*/ 224 h 903"/>
                <a:gd name="T22" fmla="*/ 213 w 908"/>
                <a:gd name="T23" fmla="*/ 190 h 903"/>
                <a:gd name="T24" fmla="*/ 153 w 908"/>
                <a:gd name="T25" fmla="*/ 157 h 903"/>
                <a:gd name="T26" fmla="*/ 102 w 908"/>
                <a:gd name="T27" fmla="*/ 161 h 903"/>
                <a:gd name="T28" fmla="*/ 130 w 908"/>
                <a:gd name="T29" fmla="*/ 209 h 903"/>
                <a:gd name="T30" fmla="*/ 69 w 908"/>
                <a:gd name="T31" fmla="*/ 242 h 903"/>
                <a:gd name="T32" fmla="*/ 84 w 908"/>
                <a:gd name="T33" fmla="*/ 300 h 903"/>
                <a:gd name="T34" fmla="*/ 56 w 908"/>
                <a:gd name="T35" fmla="*/ 347 h 903"/>
                <a:gd name="T36" fmla="*/ 84 w 908"/>
                <a:gd name="T37" fmla="*/ 385 h 903"/>
                <a:gd name="T38" fmla="*/ 120 w 908"/>
                <a:gd name="T39" fmla="*/ 437 h 903"/>
                <a:gd name="T40" fmla="*/ 116 w 908"/>
                <a:gd name="T41" fmla="*/ 498 h 903"/>
                <a:gd name="T42" fmla="*/ 116 w 908"/>
                <a:gd name="T43" fmla="*/ 551 h 903"/>
                <a:gd name="T44" fmla="*/ 93 w 908"/>
                <a:gd name="T45" fmla="*/ 612 h 903"/>
                <a:gd name="T46" fmla="*/ 46 w 908"/>
                <a:gd name="T47" fmla="*/ 656 h 903"/>
                <a:gd name="T48" fmla="*/ 65 w 908"/>
                <a:gd name="T49" fmla="*/ 712 h 903"/>
                <a:gd name="T50" fmla="*/ 46 w 908"/>
                <a:gd name="T51" fmla="*/ 769 h 903"/>
                <a:gd name="T52" fmla="*/ 23 w 908"/>
                <a:gd name="T53" fmla="*/ 822 h 903"/>
                <a:gd name="T54" fmla="*/ 38 w 908"/>
                <a:gd name="T55" fmla="*/ 859 h 903"/>
                <a:gd name="T56" fmla="*/ 88 w 908"/>
                <a:gd name="T57" fmla="*/ 902 h 903"/>
                <a:gd name="T58" fmla="*/ 157 w 908"/>
                <a:gd name="T59" fmla="*/ 878 h 903"/>
                <a:gd name="T60" fmla="*/ 223 w 908"/>
                <a:gd name="T61" fmla="*/ 859 h 903"/>
                <a:gd name="T62" fmla="*/ 287 w 908"/>
                <a:gd name="T63" fmla="*/ 831 h 903"/>
                <a:gd name="T64" fmla="*/ 347 w 908"/>
                <a:gd name="T65" fmla="*/ 807 h 903"/>
                <a:gd name="T66" fmla="*/ 393 w 908"/>
                <a:gd name="T67" fmla="*/ 755 h 903"/>
                <a:gd name="T68" fmla="*/ 426 w 908"/>
                <a:gd name="T69" fmla="*/ 693 h 903"/>
                <a:gd name="T70" fmla="*/ 481 w 908"/>
                <a:gd name="T71" fmla="*/ 651 h 903"/>
                <a:gd name="T72" fmla="*/ 532 w 908"/>
                <a:gd name="T73" fmla="*/ 608 h 903"/>
                <a:gd name="T74" fmla="*/ 565 w 908"/>
                <a:gd name="T75" fmla="*/ 561 h 903"/>
                <a:gd name="T76" fmla="*/ 625 w 908"/>
                <a:gd name="T77" fmla="*/ 532 h 903"/>
                <a:gd name="T78" fmla="*/ 676 w 908"/>
                <a:gd name="T79" fmla="*/ 498 h 903"/>
                <a:gd name="T80" fmla="*/ 735 w 908"/>
                <a:gd name="T81" fmla="*/ 480 h 903"/>
                <a:gd name="T82" fmla="*/ 796 w 908"/>
                <a:gd name="T83" fmla="*/ 451 h 903"/>
                <a:gd name="T84" fmla="*/ 856 w 908"/>
                <a:gd name="T85" fmla="*/ 422 h 903"/>
                <a:gd name="T86" fmla="*/ 894 w 908"/>
                <a:gd name="T87" fmla="*/ 375 h 903"/>
                <a:gd name="T88" fmla="*/ 861 w 908"/>
                <a:gd name="T89" fmla="*/ 323 h 903"/>
                <a:gd name="T90" fmla="*/ 907 w 908"/>
                <a:gd name="T91" fmla="*/ 271 h 903"/>
                <a:gd name="T92" fmla="*/ 897 w 908"/>
                <a:gd name="T93" fmla="*/ 214 h 903"/>
                <a:gd name="T94" fmla="*/ 894 w 908"/>
                <a:gd name="T95" fmla="*/ 157 h 903"/>
                <a:gd name="T96" fmla="*/ 870 w 908"/>
                <a:gd name="T97" fmla="*/ 95 h 903"/>
                <a:gd name="T98" fmla="*/ 851 w 908"/>
                <a:gd name="T99" fmla="*/ 43 h 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08" h="903">
                  <a:moveTo>
                    <a:pt x="856" y="39"/>
                  </a:moveTo>
                  <a:lnTo>
                    <a:pt x="847" y="24"/>
                  </a:lnTo>
                  <a:lnTo>
                    <a:pt x="833" y="24"/>
                  </a:lnTo>
                  <a:lnTo>
                    <a:pt x="819" y="19"/>
                  </a:lnTo>
                  <a:lnTo>
                    <a:pt x="805" y="15"/>
                  </a:lnTo>
                  <a:lnTo>
                    <a:pt x="791" y="5"/>
                  </a:lnTo>
                  <a:lnTo>
                    <a:pt x="778" y="0"/>
                  </a:lnTo>
                  <a:lnTo>
                    <a:pt x="763" y="0"/>
                  </a:lnTo>
                  <a:lnTo>
                    <a:pt x="750" y="0"/>
                  </a:lnTo>
                  <a:lnTo>
                    <a:pt x="732" y="0"/>
                  </a:lnTo>
                  <a:lnTo>
                    <a:pt x="717" y="5"/>
                  </a:lnTo>
                  <a:lnTo>
                    <a:pt x="704" y="15"/>
                  </a:lnTo>
                  <a:lnTo>
                    <a:pt x="689" y="24"/>
                  </a:lnTo>
                  <a:lnTo>
                    <a:pt x="685" y="39"/>
                  </a:lnTo>
                  <a:lnTo>
                    <a:pt x="671" y="47"/>
                  </a:lnTo>
                  <a:lnTo>
                    <a:pt x="657" y="52"/>
                  </a:lnTo>
                  <a:lnTo>
                    <a:pt x="643" y="66"/>
                  </a:lnTo>
                  <a:lnTo>
                    <a:pt x="629" y="76"/>
                  </a:lnTo>
                  <a:lnTo>
                    <a:pt x="616" y="86"/>
                  </a:lnTo>
                  <a:lnTo>
                    <a:pt x="606" y="100"/>
                  </a:lnTo>
                  <a:lnTo>
                    <a:pt x="588" y="110"/>
                  </a:lnTo>
                  <a:lnTo>
                    <a:pt x="574" y="129"/>
                  </a:lnTo>
                  <a:lnTo>
                    <a:pt x="574" y="142"/>
                  </a:lnTo>
                  <a:lnTo>
                    <a:pt x="574" y="157"/>
                  </a:lnTo>
                  <a:lnTo>
                    <a:pt x="560" y="161"/>
                  </a:lnTo>
                  <a:lnTo>
                    <a:pt x="547" y="166"/>
                  </a:lnTo>
                  <a:lnTo>
                    <a:pt x="527" y="166"/>
                  </a:lnTo>
                  <a:lnTo>
                    <a:pt x="514" y="171"/>
                  </a:lnTo>
                  <a:lnTo>
                    <a:pt x="504" y="185"/>
                  </a:lnTo>
                  <a:lnTo>
                    <a:pt x="491" y="195"/>
                  </a:lnTo>
                  <a:lnTo>
                    <a:pt x="477" y="200"/>
                  </a:lnTo>
                  <a:lnTo>
                    <a:pt x="463" y="214"/>
                  </a:lnTo>
                  <a:lnTo>
                    <a:pt x="449" y="224"/>
                  </a:lnTo>
                  <a:lnTo>
                    <a:pt x="435" y="224"/>
                  </a:lnTo>
                  <a:lnTo>
                    <a:pt x="416" y="237"/>
                  </a:lnTo>
                  <a:lnTo>
                    <a:pt x="403" y="252"/>
                  </a:lnTo>
                  <a:lnTo>
                    <a:pt x="388" y="256"/>
                  </a:lnTo>
                  <a:lnTo>
                    <a:pt x="375" y="256"/>
                  </a:lnTo>
                  <a:lnTo>
                    <a:pt x="357" y="256"/>
                  </a:lnTo>
                  <a:lnTo>
                    <a:pt x="342" y="256"/>
                  </a:lnTo>
                  <a:lnTo>
                    <a:pt x="324" y="252"/>
                  </a:lnTo>
                  <a:lnTo>
                    <a:pt x="310" y="237"/>
                  </a:lnTo>
                  <a:lnTo>
                    <a:pt x="296" y="228"/>
                  </a:lnTo>
                  <a:lnTo>
                    <a:pt x="282" y="224"/>
                  </a:lnTo>
                  <a:lnTo>
                    <a:pt x="264" y="214"/>
                  </a:lnTo>
                  <a:lnTo>
                    <a:pt x="246" y="209"/>
                  </a:lnTo>
                  <a:lnTo>
                    <a:pt x="227" y="195"/>
                  </a:lnTo>
                  <a:lnTo>
                    <a:pt x="213" y="190"/>
                  </a:lnTo>
                  <a:lnTo>
                    <a:pt x="200" y="176"/>
                  </a:lnTo>
                  <a:lnTo>
                    <a:pt x="185" y="171"/>
                  </a:lnTo>
                  <a:lnTo>
                    <a:pt x="167" y="166"/>
                  </a:lnTo>
                  <a:lnTo>
                    <a:pt x="153" y="157"/>
                  </a:lnTo>
                  <a:lnTo>
                    <a:pt x="139" y="157"/>
                  </a:lnTo>
                  <a:lnTo>
                    <a:pt x="125" y="147"/>
                  </a:lnTo>
                  <a:lnTo>
                    <a:pt x="111" y="147"/>
                  </a:lnTo>
                  <a:lnTo>
                    <a:pt x="102" y="161"/>
                  </a:lnTo>
                  <a:lnTo>
                    <a:pt x="116" y="171"/>
                  </a:lnTo>
                  <a:lnTo>
                    <a:pt x="130" y="181"/>
                  </a:lnTo>
                  <a:lnTo>
                    <a:pt x="130" y="195"/>
                  </a:lnTo>
                  <a:lnTo>
                    <a:pt x="130" y="209"/>
                  </a:lnTo>
                  <a:lnTo>
                    <a:pt x="111" y="219"/>
                  </a:lnTo>
                  <a:lnTo>
                    <a:pt x="97" y="224"/>
                  </a:lnTo>
                  <a:lnTo>
                    <a:pt x="84" y="232"/>
                  </a:lnTo>
                  <a:lnTo>
                    <a:pt x="69" y="242"/>
                  </a:lnTo>
                  <a:lnTo>
                    <a:pt x="56" y="256"/>
                  </a:lnTo>
                  <a:lnTo>
                    <a:pt x="56" y="271"/>
                  </a:lnTo>
                  <a:lnTo>
                    <a:pt x="69" y="280"/>
                  </a:lnTo>
                  <a:lnTo>
                    <a:pt x="84" y="300"/>
                  </a:lnTo>
                  <a:lnTo>
                    <a:pt x="93" y="314"/>
                  </a:lnTo>
                  <a:lnTo>
                    <a:pt x="84" y="327"/>
                  </a:lnTo>
                  <a:lnTo>
                    <a:pt x="69" y="337"/>
                  </a:lnTo>
                  <a:lnTo>
                    <a:pt x="56" y="347"/>
                  </a:lnTo>
                  <a:lnTo>
                    <a:pt x="46" y="361"/>
                  </a:lnTo>
                  <a:lnTo>
                    <a:pt x="56" y="375"/>
                  </a:lnTo>
                  <a:lnTo>
                    <a:pt x="69" y="375"/>
                  </a:lnTo>
                  <a:lnTo>
                    <a:pt x="84" y="385"/>
                  </a:lnTo>
                  <a:lnTo>
                    <a:pt x="97" y="395"/>
                  </a:lnTo>
                  <a:lnTo>
                    <a:pt x="107" y="408"/>
                  </a:lnTo>
                  <a:lnTo>
                    <a:pt x="120" y="422"/>
                  </a:lnTo>
                  <a:lnTo>
                    <a:pt x="120" y="437"/>
                  </a:lnTo>
                  <a:lnTo>
                    <a:pt x="107" y="456"/>
                  </a:lnTo>
                  <a:lnTo>
                    <a:pt x="107" y="470"/>
                  </a:lnTo>
                  <a:lnTo>
                    <a:pt x="107" y="485"/>
                  </a:lnTo>
                  <a:lnTo>
                    <a:pt x="116" y="498"/>
                  </a:lnTo>
                  <a:lnTo>
                    <a:pt x="116" y="513"/>
                  </a:lnTo>
                  <a:lnTo>
                    <a:pt x="107" y="527"/>
                  </a:lnTo>
                  <a:lnTo>
                    <a:pt x="102" y="541"/>
                  </a:lnTo>
                  <a:lnTo>
                    <a:pt x="116" y="551"/>
                  </a:lnTo>
                  <a:lnTo>
                    <a:pt x="107" y="565"/>
                  </a:lnTo>
                  <a:lnTo>
                    <a:pt x="93" y="585"/>
                  </a:lnTo>
                  <a:lnTo>
                    <a:pt x="93" y="598"/>
                  </a:lnTo>
                  <a:lnTo>
                    <a:pt x="93" y="612"/>
                  </a:lnTo>
                  <a:lnTo>
                    <a:pt x="79" y="622"/>
                  </a:lnTo>
                  <a:lnTo>
                    <a:pt x="65" y="636"/>
                  </a:lnTo>
                  <a:lnTo>
                    <a:pt x="51" y="641"/>
                  </a:lnTo>
                  <a:lnTo>
                    <a:pt x="46" y="656"/>
                  </a:lnTo>
                  <a:lnTo>
                    <a:pt x="46" y="670"/>
                  </a:lnTo>
                  <a:lnTo>
                    <a:pt x="51" y="683"/>
                  </a:lnTo>
                  <a:lnTo>
                    <a:pt x="65" y="698"/>
                  </a:lnTo>
                  <a:lnTo>
                    <a:pt x="65" y="712"/>
                  </a:lnTo>
                  <a:lnTo>
                    <a:pt x="56" y="727"/>
                  </a:lnTo>
                  <a:lnTo>
                    <a:pt x="56" y="741"/>
                  </a:lnTo>
                  <a:lnTo>
                    <a:pt x="56" y="755"/>
                  </a:lnTo>
                  <a:lnTo>
                    <a:pt x="46" y="769"/>
                  </a:lnTo>
                  <a:lnTo>
                    <a:pt x="41" y="783"/>
                  </a:lnTo>
                  <a:lnTo>
                    <a:pt x="28" y="793"/>
                  </a:lnTo>
                  <a:lnTo>
                    <a:pt x="28" y="807"/>
                  </a:lnTo>
                  <a:lnTo>
                    <a:pt x="23" y="822"/>
                  </a:lnTo>
                  <a:lnTo>
                    <a:pt x="0" y="831"/>
                  </a:lnTo>
                  <a:lnTo>
                    <a:pt x="5" y="850"/>
                  </a:lnTo>
                  <a:lnTo>
                    <a:pt x="18" y="855"/>
                  </a:lnTo>
                  <a:lnTo>
                    <a:pt x="38" y="859"/>
                  </a:lnTo>
                  <a:lnTo>
                    <a:pt x="51" y="864"/>
                  </a:lnTo>
                  <a:lnTo>
                    <a:pt x="69" y="878"/>
                  </a:lnTo>
                  <a:lnTo>
                    <a:pt x="69" y="893"/>
                  </a:lnTo>
                  <a:lnTo>
                    <a:pt x="88" y="902"/>
                  </a:lnTo>
                  <a:lnTo>
                    <a:pt x="107" y="902"/>
                  </a:lnTo>
                  <a:lnTo>
                    <a:pt x="120" y="902"/>
                  </a:lnTo>
                  <a:lnTo>
                    <a:pt x="139" y="888"/>
                  </a:lnTo>
                  <a:lnTo>
                    <a:pt x="157" y="878"/>
                  </a:lnTo>
                  <a:lnTo>
                    <a:pt x="180" y="873"/>
                  </a:lnTo>
                  <a:lnTo>
                    <a:pt x="195" y="869"/>
                  </a:lnTo>
                  <a:lnTo>
                    <a:pt x="208" y="864"/>
                  </a:lnTo>
                  <a:lnTo>
                    <a:pt x="223" y="859"/>
                  </a:lnTo>
                  <a:lnTo>
                    <a:pt x="241" y="850"/>
                  </a:lnTo>
                  <a:lnTo>
                    <a:pt x="254" y="846"/>
                  </a:lnTo>
                  <a:lnTo>
                    <a:pt x="273" y="836"/>
                  </a:lnTo>
                  <a:lnTo>
                    <a:pt x="287" y="831"/>
                  </a:lnTo>
                  <a:lnTo>
                    <a:pt x="306" y="826"/>
                  </a:lnTo>
                  <a:lnTo>
                    <a:pt x="319" y="822"/>
                  </a:lnTo>
                  <a:lnTo>
                    <a:pt x="333" y="812"/>
                  </a:lnTo>
                  <a:lnTo>
                    <a:pt x="347" y="807"/>
                  </a:lnTo>
                  <a:lnTo>
                    <a:pt x="365" y="798"/>
                  </a:lnTo>
                  <a:lnTo>
                    <a:pt x="375" y="783"/>
                  </a:lnTo>
                  <a:lnTo>
                    <a:pt x="385" y="769"/>
                  </a:lnTo>
                  <a:lnTo>
                    <a:pt x="393" y="755"/>
                  </a:lnTo>
                  <a:lnTo>
                    <a:pt x="398" y="741"/>
                  </a:lnTo>
                  <a:lnTo>
                    <a:pt x="408" y="727"/>
                  </a:lnTo>
                  <a:lnTo>
                    <a:pt x="416" y="712"/>
                  </a:lnTo>
                  <a:lnTo>
                    <a:pt x="426" y="693"/>
                  </a:lnTo>
                  <a:lnTo>
                    <a:pt x="440" y="679"/>
                  </a:lnTo>
                  <a:lnTo>
                    <a:pt x="454" y="665"/>
                  </a:lnTo>
                  <a:lnTo>
                    <a:pt x="467" y="656"/>
                  </a:lnTo>
                  <a:lnTo>
                    <a:pt x="481" y="651"/>
                  </a:lnTo>
                  <a:lnTo>
                    <a:pt x="495" y="641"/>
                  </a:lnTo>
                  <a:lnTo>
                    <a:pt x="504" y="627"/>
                  </a:lnTo>
                  <a:lnTo>
                    <a:pt x="519" y="612"/>
                  </a:lnTo>
                  <a:lnTo>
                    <a:pt x="532" y="608"/>
                  </a:lnTo>
                  <a:lnTo>
                    <a:pt x="532" y="593"/>
                  </a:lnTo>
                  <a:lnTo>
                    <a:pt x="537" y="580"/>
                  </a:lnTo>
                  <a:lnTo>
                    <a:pt x="550" y="565"/>
                  </a:lnTo>
                  <a:lnTo>
                    <a:pt x="565" y="561"/>
                  </a:lnTo>
                  <a:lnTo>
                    <a:pt x="578" y="551"/>
                  </a:lnTo>
                  <a:lnTo>
                    <a:pt x="593" y="546"/>
                  </a:lnTo>
                  <a:lnTo>
                    <a:pt x="611" y="541"/>
                  </a:lnTo>
                  <a:lnTo>
                    <a:pt x="625" y="532"/>
                  </a:lnTo>
                  <a:lnTo>
                    <a:pt x="639" y="532"/>
                  </a:lnTo>
                  <a:lnTo>
                    <a:pt x="653" y="517"/>
                  </a:lnTo>
                  <a:lnTo>
                    <a:pt x="666" y="513"/>
                  </a:lnTo>
                  <a:lnTo>
                    <a:pt x="676" y="498"/>
                  </a:lnTo>
                  <a:lnTo>
                    <a:pt x="689" y="490"/>
                  </a:lnTo>
                  <a:lnTo>
                    <a:pt x="708" y="485"/>
                  </a:lnTo>
                  <a:lnTo>
                    <a:pt x="722" y="485"/>
                  </a:lnTo>
                  <a:lnTo>
                    <a:pt x="735" y="480"/>
                  </a:lnTo>
                  <a:lnTo>
                    <a:pt x="750" y="475"/>
                  </a:lnTo>
                  <a:lnTo>
                    <a:pt x="763" y="466"/>
                  </a:lnTo>
                  <a:lnTo>
                    <a:pt x="782" y="461"/>
                  </a:lnTo>
                  <a:lnTo>
                    <a:pt x="796" y="451"/>
                  </a:lnTo>
                  <a:lnTo>
                    <a:pt x="810" y="446"/>
                  </a:lnTo>
                  <a:lnTo>
                    <a:pt x="824" y="437"/>
                  </a:lnTo>
                  <a:lnTo>
                    <a:pt x="838" y="432"/>
                  </a:lnTo>
                  <a:lnTo>
                    <a:pt x="856" y="422"/>
                  </a:lnTo>
                  <a:lnTo>
                    <a:pt x="870" y="418"/>
                  </a:lnTo>
                  <a:lnTo>
                    <a:pt x="879" y="404"/>
                  </a:lnTo>
                  <a:lnTo>
                    <a:pt x="889" y="390"/>
                  </a:lnTo>
                  <a:lnTo>
                    <a:pt x="894" y="375"/>
                  </a:lnTo>
                  <a:lnTo>
                    <a:pt x="894" y="361"/>
                  </a:lnTo>
                  <a:lnTo>
                    <a:pt x="879" y="351"/>
                  </a:lnTo>
                  <a:lnTo>
                    <a:pt x="866" y="337"/>
                  </a:lnTo>
                  <a:lnTo>
                    <a:pt x="861" y="323"/>
                  </a:lnTo>
                  <a:lnTo>
                    <a:pt x="861" y="309"/>
                  </a:lnTo>
                  <a:lnTo>
                    <a:pt x="874" y="295"/>
                  </a:lnTo>
                  <a:lnTo>
                    <a:pt x="894" y="285"/>
                  </a:lnTo>
                  <a:lnTo>
                    <a:pt x="907" y="271"/>
                  </a:lnTo>
                  <a:lnTo>
                    <a:pt x="907" y="256"/>
                  </a:lnTo>
                  <a:lnTo>
                    <a:pt x="907" y="242"/>
                  </a:lnTo>
                  <a:lnTo>
                    <a:pt x="902" y="228"/>
                  </a:lnTo>
                  <a:lnTo>
                    <a:pt x="897" y="214"/>
                  </a:lnTo>
                  <a:lnTo>
                    <a:pt x="897" y="200"/>
                  </a:lnTo>
                  <a:lnTo>
                    <a:pt x="897" y="185"/>
                  </a:lnTo>
                  <a:lnTo>
                    <a:pt x="897" y="171"/>
                  </a:lnTo>
                  <a:lnTo>
                    <a:pt x="894" y="157"/>
                  </a:lnTo>
                  <a:lnTo>
                    <a:pt x="879" y="142"/>
                  </a:lnTo>
                  <a:lnTo>
                    <a:pt x="874" y="129"/>
                  </a:lnTo>
                  <a:lnTo>
                    <a:pt x="870" y="110"/>
                  </a:lnTo>
                  <a:lnTo>
                    <a:pt x="870" y="95"/>
                  </a:lnTo>
                  <a:lnTo>
                    <a:pt x="870" y="81"/>
                  </a:lnTo>
                  <a:lnTo>
                    <a:pt x="870" y="66"/>
                  </a:lnTo>
                  <a:lnTo>
                    <a:pt x="866" y="52"/>
                  </a:lnTo>
                  <a:lnTo>
                    <a:pt x="851" y="43"/>
                  </a:lnTo>
                  <a:lnTo>
                    <a:pt x="856" y="39"/>
                  </a:lnTo>
                </a:path>
              </a:pathLst>
            </a:custGeom>
            <a:noFill/>
            <a:ln w="12700" cap="rnd" cmpd="sng">
              <a:solidFill>
                <a:srgbClr val="58FF5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0" name="Freeform 840"/>
            <p:cNvSpPr>
              <a:spLocks/>
            </p:cNvSpPr>
            <p:nvPr/>
          </p:nvSpPr>
          <p:spPr bwMode="auto">
            <a:xfrm>
              <a:off x="1214" y="1805"/>
              <a:ext cx="1057" cy="985"/>
            </a:xfrm>
            <a:custGeom>
              <a:avLst/>
              <a:gdLst>
                <a:gd name="T0" fmla="*/ 139 w 1057"/>
                <a:gd name="T1" fmla="*/ 484 h 985"/>
                <a:gd name="T2" fmla="*/ 77 w 1057"/>
                <a:gd name="T3" fmla="*/ 484 h 985"/>
                <a:gd name="T4" fmla="*/ 19 w 1057"/>
                <a:gd name="T5" fmla="*/ 518 h 985"/>
                <a:gd name="T6" fmla="*/ 29 w 1057"/>
                <a:gd name="T7" fmla="*/ 460 h 985"/>
                <a:gd name="T8" fmla="*/ 63 w 1057"/>
                <a:gd name="T9" fmla="*/ 398 h 985"/>
                <a:gd name="T10" fmla="*/ 96 w 1057"/>
                <a:gd name="T11" fmla="*/ 345 h 985"/>
                <a:gd name="T12" fmla="*/ 48 w 1057"/>
                <a:gd name="T13" fmla="*/ 297 h 985"/>
                <a:gd name="T14" fmla="*/ 48 w 1057"/>
                <a:gd name="T15" fmla="*/ 244 h 985"/>
                <a:gd name="T16" fmla="*/ 53 w 1057"/>
                <a:gd name="T17" fmla="*/ 192 h 985"/>
                <a:gd name="T18" fmla="*/ 115 w 1057"/>
                <a:gd name="T19" fmla="*/ 163 h 985"/>
                <a:gd name="T20" fmla="*/ 173 w 1057"/>
                <a:gd name="T21" fmla="*/ 144 h 985"/>
                <a:gd name="T22" fmla="*/ 240 w 1057"/>
                <a:gd name="T23" fmla="*/ 163 h 985"/>
                <a:gd name="T24" fmla="*/ 298 w 1057"/>
                <a:gd name="T25" fmla="*/ 158 h 985"/>
                <a:gd name="T26" fmla="*/ 351 w 1057"/>
                <a:gd name="T27" fmla="*/ 192 h 985"/>
                <a:gd name="T28" fmla="*/ 413 w 1057"/>
                <a:gd name="T29" fmla="*/ 225 h 985"/>
                <a:gd name="T30" fmla="*/ 461 w 1057"/>
                <a:gd name="T31" fmla="*/ 225 h 985"/>
                <a:gd name="T32" fmla="*/ 514 w 1057"/>
                <a:gd name="T33" fmla="*/ 254 h 985"/>
                <a:gd name="T34" fmla="*/ 562 w 1057"/>
                <a:gd name="T35" fmla="*/ 240 h 985"/>
                <a:gd name="T36" fmla="*/ 595 w 1057"/>
                <a:gd name="T37" fmla="*/ 201 h 985"/>
                <a:gd name="T38" fmla="*/ 653 w 1057"/>
                <a:gd name="T39" fmla="*/ 177 h 985"/>
                <a:gd name="T40" fmla="*/ 706 w 1057"/>
                <a:gd name="T41" fmla="*/ 148 h 985"/>
                <a:gd name="T42" fmla="*/ 759 w 1057"/>
                <a:gd name="T43" fmla="*/ 105 h 985"/>
                <a:gd name="T44" fmla="*/ 811 w 1057"/>
                <a:gd name="T45" fmla="*/ 48 h 985"/>
                <a:gd name="T46" fmla="*/ 874 w 1057"/>
                <a:gd name="T47" fmla="*/ 9 h 985"/>
                <a:gd name="T48" fmla="*/ 989 w 1057"/>
                <a:gd name="T49" fmla="*/ 24 h 985"/>
                <a:gd name="T50" fmla="*/ 1023 w 1057"/>
                <a:gd name="T51" fmla="*/ 81 h 985"/>
                <a:gd name="T52" fmla="*/ 1047 w 1057"/>
                <a:gd name="T53" fmla="*/ 139 h 985"/>
                <a:gd name="T54" fmla="*/ 1018 w 1057"/>
                <a:gd name="T55" fmla="*/ 201 h 985"/>
                <a:gd name="T56" fmla="*/ 1051 w 1057"/>
                <a:gd name="T57" fmla="*/ 259 h 985"/>
                <a:gd name="T58" fmla="*/ 1042 w 1057"/>
                <a:gd name="T59" fmla="*/ 316 h 985"/>
                <a:gd name="T60" fmla="*/ 1018 w 1057"/>
                <a:gd name="T61" fmla="*/ 374 h 985"/>
                <a:gd name="T62" fmla="*/ 1037 w 1057"/>
                <a:gd name="T63" fmla="*/ 432 h 985"/>
                <a:gd name="T64" fmla="*/ 1018 w 1057"/>
                <a:gd name="T65" fmla="*/ 484 h 985"/>
                <a:gd name="T66" fmla="*/ 960 w 1057"/>
                <a:gd name="T67" fmla="*/ 532 h 985"/>
                <a:gd name="T68" fmla="*/ 927 w 1057"/>
                <a:gd name="T69" fmla="*/ 576 h 985"/>
                <a:gd name="T70" fmla="*/ 859 w 1057"/>
                <a:gd name="T71" fmla="*/ 590 h 985"/>
                <a:gd name="T72" fmla="*/ 797 w 1057"/>
                <a:gd name="T73" fmla="*/ 600 h 985"/>
                <a:gd name="T74" fmla="*/ 739 w 1057"/>
                <a:gd name="T75" fmla="*/ 628 h 985"/>
                <a:gd name="T76" fmla="*/ 691 w 1057"/>
                <a:gd name="T77" fmla="*/ 662 h 985"/>
                <a:gd name="T78" fmla="*/ 634 w 1057"/>
                <a:gd name="T79" fmla="*/ 696 h 985"/>
                <a:gd name="T80" fmla="*/ 586 w 1057"/>
                <a:gd name="T81" fmla="*/ 763 h 985"/>
                <a:gd name="T82" fmla="*/ 528 w 1057"/>
                <a:gd name="T83" fmla="*/ 801 h 985"/>
                <a:gd name="T84" fmla="*/ 480 w 1057"/>
                <a:gd name="T85" fmla="*/ 854 h 985"/>
                <a:gd name="T86" fmla="*/ 423 w 1057"/>
                <a:gd name="T87" fmla="*/ 902 h 985"/>
                <a:gd name="T88" fmla="*/ 351 w 1057"/>
                <a:gd name="T89" fmla="*/ 940 h 985"/>
                <a:gd name="T90" fmla="*/ 264 w 1057"/>
                <a:gd name="T91" fmla="*/ 960 h 985"/>
                <a:gd name="T92" fmla="*/ 197 w 1057"/>
                <a:gd name="T93" fmla="*/ 984 h 985"/>
                <a:gd name="T94" fmla="*/ 39 w 1057"/>
                <a:gd name="T95" fmla="*/ 969 h 985"/>
                <a:gd name="T96" fmla="*/ 82 w 1057"/>
                <a:gd name="T97" fmla="*/ 912 h 985"/>
                <a:gd name="T98" fmla="*/ 111 w 1057"/>
                <a:gd name="T99" fmla="*/ 864 h 985"/>
                <a:gd name="T100" fmla="*/ 125 w 1057"/>
                <a:gd name="T101" fmla="*/ 777 h 985"/>
                <a:gd name="T102" fmla="*/ 144 w 1057"/>
                <a:gd name="T103" fmla="*/ 720 h 985"/>
                <a:gd name="T104" fmla="*/ 187 w 1057"/>
                <a:gd name="T105" fmla="*/ 672 h 985"/>
                <a:gd name="T106" fmla="*/ 187 w 1057"/>
                <a:gd name="T107" fmla="*/ 614 h 985"/>
                <a:gd name="T108" fmla="*/ 192 w 1057"/>
                <a:gd name="T109" fmla="*/ 556 h 985"/>
                <a:gd name="T110" fmla="*/ 159 w 1057"/>
                <a:gd name="T111" fmla="*/ 504 h 9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7" h="985">
                  <a:moveTo>
                    <a:pt x="192" y="518"/>
                  </a:moveTo>
                  <a:lnTo>
                    <a:pt x="178" y="508"/>
                  </a:lnTo>
                  <a:lnTo>
                    <a:pt x="159" y="494"/>
                  </a:lnTo>
                  <a:lnTo>
                    <a:pt x="139" y="484"/>
                  </a:lnTo>
                  <a:lnTo>
                    <a:pt x="125" y="480"/>
                  </a:lnTo>
                  <a:lnTo>
                    <a:pt x="111" y="480"/>
                  </a:lnTo>
                  <a:lnTo>
                    <a:pt x="91" y="480"/>
                  </a:lnTo>
                  <a:lnTo>
                    <a:pt x="77" y="484"/>
                  </a:lnTo>
                  <a:lnTo>
                    <a:pt x="63" y="494"/>
                  </a:lnTo>
                  <a:lnTo>
                    <a:pt x="53" y="508"/>
                  </a:lnTo>
                  <a:lnTo>
                    <a:pt x="39" y="518"/>
                  </a:lnTo>
                  <a:lnTo>
                    <a:pt x="19" y="518"/>
                  </a:lnTo>
                  <a:lnTo>
                    <a:pt x="0" y="508"/>
                  </a:lnTo>
                  <a:lnTo>
                    <a:pt x="0" y="494"/>
                  </a:lnTo>
                  <a:lnTo>
                    <a:pt x="15" y="480"/>
                  </a:lnTo>
                  <a:lnTo>
                    <a:pt x="29" y="460"/>
                  </a:lnTo>
                  <a:lnTo>
                    <a:pt x="39" y="441"/>
                  </a:lnTo>
                  <a:lnTo>
                    <a:pt x="48" y="427"/>
                  </a:lnTo>
                  <a:lnTo>
                    <a:pt x="58" y="412"/>
                  </a:lnTo>
                  <a:lnTo>
                    <a:pt x="63" y="398"/>
                  </a:lnTo>
                  <a:lnTo>
                    <a:pt x="77" y="384"/>
                  </a:lnTo>
                  <a:lnTo>
                    <a:pt x="91" y="374"/>
                  </a:lnTo>
                  <a:lnTo>
                    <a:pt x="96" y="360"/>
                  </a:lnTo>
                  <a:lnTo>
                    <a:pt x="96" y="345"/>
                  </a:lnTo>
                  <a:lnTo>
                    <a:pt x="96" y="326"/>
                  </a:lnTo>
                  <a:lnTo>
                    <a:pt x="77" y="312"/>
                  </a:lnTo>
                  <a:lnTo>
                    <a:pt x="63" y="307"/>
                  </a:lnTo>
                  <a:lnTo>
                    <a:pt x="48" y="297"/>
                  </a:lnTo>
                  <a:lnTo>
                    <a:pt x="34" y="288"/>
                  </a:lnTo>
                  <a:lnTo>
                    <a:pt x="34" y="273"/>
                  </a:lnTo>
                  <a:lnTo>
                    <a:pt x="48" y="259"/>
                  </a:lnTo>
                  <a:lnTo>
                    <a:pt x="48" y="244"/>
                  </a:lnTo>
                  <a:lnTo>
                    <a:pt x="39" y="230"/>
                  </a:lnTo>
                  <a:lnTo>
                    <a:pt x="34" y="216"/>
                  </a:lnTo>
                  <a:lnTo>
                    <a:pt x="39" y="201"/>
                  </a:lnTo>
                  <a:lnTo>
                    <a:pt x="53" y="192"/>
                  </a:lnTo>
                  <a:lnTo>
                    <a:pt x="67" y="182"/>
                  </a:lnTo>
                  <a:lnTo>
                    <a:pt x="82" y="172"/>
                  </a:lnTo>
                  <a:lnTo>
                    <a:pt x="101" y="168"/>
                  </a:lnTo>
                  <a:lnTo>
                    <a:pt x="115" y="163"/>
                  </a:lnTo>
                  <a:lnTo>
                    <a:pt x="130" y="158"/>
                  </a:lnTo>
                  <a:lnTo>
                    <a:pt x="144" y="153"/>
                  </a:lnTo>
                  <a:lnTo>
                    <a:pt x="159" y="144"/>
                  </a:lnTo>
                  <a:lnTo>
                    <a:pt x="173" y="144"/>
                  </a:lnTo>
                  <a:lnTo>
                    <a:pt x="192" y="144"/>
                  </a:lnTo>
                  <a:lnTo>
                    <a:pt x="207" y="153"/>
                  </a:lnTo>
                  <a:lnTo>
                    <a:pt x="226" y="163"/>
                  </a:lnTo>
                  <a:lnTo>
                    <a:pt x="240" y="163"/>
                  </a:lnTo>
                  <a:lnTo>
                    <a:pt x="255" y="168"/>
                  </a:lnTo>
                  <a:lnTo>
                    <a:pt x="269" y="168"/>
                  </a:lnTo>
                  <a:lnTo>
                    <a:pt x="283" y="163"/>
                  </a:lnTo>
                  <a:lnTo>
                    <a:pt x="298" y="158"/>
                  </a:lnTo>
                  <a:lnTo>
                    <a:pt x="312" y="158"/>
                  </a:lnTo>
                  <a:lnTo>
                    <a:pt x="327" y="172"/>
                  </a:lnTo>
                  <a:lnTo>
                    <a:pt x="336" y="187"/>
                  </a:lnTo>
                  <a:lnTo>
                    <a:pt x="351" y="192"/>
                  </a:lnTo>
                  <a:lnTo>
                    <a:pt x="370" y="201"/>
                  </a:lnTo>
                  <a:lnTo>
                    <a:pt x="384" y="211"/>
                  </a:lnTo>
                  <a:lnTo>
                    <a:pt x="399" y="216"/>
                  </a:lnTo>
                  <a:lnTo>
                    <a:pt x="413" y="225"/>
                  </a:lnTo>
                  <a:lnTo>
                    <a:pt x="423" y="240"/>
                  </a:lnTo>
                  <a:lnTo>
                    <a:pt x="437" y="244"/>
                  </a:lnTo>
                  <a:lnTo>
                    <a:pt x="451" y="240"/>
                  </a:lnTo>
                  <a:lnTo>
                    <a:pt x="461" y="225"/>
                  </a:lnTo>
                  <a:lnTo>
                    <a:pt x="475" y="225"/>
                  </a:lnTo>
                  <a:lnTo>
                    <a:pt x="490" y="235"/>
                  </a:lnTo>
                  <a:lnTo>
                    <a:pt x="499" y="249"/>
                  </a:lnTo>
                  <a:lnTo>
                    <a:pt x="514" y="254"/>
                  </a:lnTo>
                  <a:lnTo>
                    <a:pt x="533" y="264"/>
                  </a:lnTo>
                  <a:lnTo>
                    <a:pt x="547" y="264"/>
                  </a:lnTo>
                  <a:lnTo>
                    <a:pt x="562" y="254"/>
                  </a:lnTo>
                  <a:lnTo>
                    <a:pt x="562" y="240"/>
                  </a:lnTo>
                  <a:lnTo>
                    <a:pt x="557" y="225"/>
                  </a:lnTo>
                  <a:lnTo>
                    <a:pt x="562" y="211"/>
                  </a:lnTo>
                  <a:lnTo>
                    <a:pt x="576" y="206"/>
                  </a:lnTo>
                  <a:lnTo>
                    <a:pt x="595" y="201"/>
                  </a:lnTo>
                  <a:lnTo>
                    <a:pt x="610" y="201"/>
                  </a:lnTo>
                  <a:lnTo>
                    <a:pt x="624" y="196"/>
                  </a:lnTo>
                  <a:lnTo>
                    <a:pt x="643" y="192"/>
                  </a:lnTo>
                  <a:lnTo>
                    <a:pt x="653" y="177"/>
                  </a:lnTo>
                  <a:lnTo>
                    <a:pt x="663" y="163"/>
                  </a:lnTo>
                  <a:lnTo>
                    <a:pt x="677" y="163"/>
                  </a:lnTo>
                  <a:lnTo>
                    <a:pt x="691" y="158"/>
                  </a:lnTo>
                  <a:lnTo>
                    <a:pt x="706" y="148"/>
                  </a:lnTo>
                  <a:lnTo>
                    <a:pt x="711" y="134"/>
                  </a:lnTo>
                  <a:lnTo>
                    <a:pt x="725" y="120"/>
                  </a:lnTo>
                  <a:lnTo>
                    <a:pt x="739" y="110"/>
                  </a:lnTo>
                  <a:lnTo>
                    <a:pt x="759" y="105"/>
                  </a:lnTo>
                  <a:lnTo>
                    <a:pt x="768" y="91"/>
                  </a:lnTo>
                  <a:lnTo>
                    <a:pt x="783" y="76"/>
                  </a:lnTo>
                  <a:lnTo>
                    <a:pt x="797" y="62"/>
                  </a:lnTo>
                  <a:lnTo>
                    <a:pt x="811" y="48"/>
                  </a:lnTo>
                  <a:lnTo>
                    <a:pt x="826" y="38"/>
                  </a:lnTo>
                  <a:lnTo>
                    <a:pt x="840" y="28"/>
                  </a:lnTo>
                  <a:lnTo>
                    <a:pt x="859" y="19"/>
                  </a:lnTo>
                  <a:lnTo>
                    <a:pt x="874" y="9"/>
                  </a:lnTo>
                  <a:lnTo>
                    <a:pt x="888" y="0"/>
                  </a:lnTo>
                  <a:lnTo>
                    <a:pt x="960" y="0"/>
                  </a:lnTo>
                  <a:lnTo>
                    <a:pt x="975" y="14"/>
                  </a:lnTo>
                  <a:lnTo>
                    <a:pt x="989" y="24"/>
                  </a:lnTo>
                  <a:lnTo>
                    <a:pt x="1003" y="38"/>
                  </a:lnTo>
                  <a:lnTo>
                    <a:pt x="1008" y="52"/>
                  </a:lnTo>
                  <a:lnTo>
                    <a:pt x="1013" y="67"/>
                  </a:lnTo>
                  <a:lnTo>
                    <a:pt x="1023" y="81"/>
                  </a:lnTo>
                  <a:lnTo>
                    <a:pt x="1027" y="96"/>
                  </a:lnTo>
                  <a:lnTo>
                    <a:pt x="1037" y="110"/>
                  </a:lnTo>
                  <a:lnTo>
                    <a:pt x="1042" y="124"/>
                  </a:lnTo>
                  <a:lnTo>
                    <a:pt x="1047" y="139"/>
                  </a:lnTo>
                  <a:lnTo>
                    <a:pt x="1047" y="153"/>
                  </a:lnTo>
                  <a:lnTo>
                    <a:pt x="1032" y="163"/>
                  </a:lnTo>
                  <a:lnTo>
                    <a:pt x="1018" y="172"/>
                  </a:lnTo>
                  <a:lnTo>
                    <a:pt x="1018" y="201"/>
                  </a:lnTo>
                  <a:lnTo>
                    <a:pt x="1018" y="220"/>
                  </a:lnTo>
                  <a:lnTo>
                    <a:pt x="1032" y="230"/>
                  </a:lnTo>
                  <a:lnTo>
                    <a:pt x="1042" y="244"/>
                  </a:lnTo>
                  <a:lnTo>
                    <a:pt x="1051" y="259"/>
                  </a:lnTo>
                  <a:lnTo>
                    <a:pt x="1056" y="273"/>
                  </a:lnTo>
                  <a:lnTo>
                    <a:pt x="1056" y="288"/>
                  </a:lnTo>
                  <a:lnTo>
                    <a:pt x="1047" y="302"/>
                  </a:lnTo>
                  <a:lnTo>
                    <a:pt x="1042" y="316"/>
                  </a:lnTo>
                  <a:lnTo>
                    <a:pt x="1042" y="331"/>
                  </a:lnTo>
                  <a:lnTo>
                    <a:pt x="1037" y="345"/>
                  </a:lnTo>
                  <a:lnTo>
                    <a:pt x="1018" y="360"/>
                  </a:lnTo>
                  <a:lnTo>
                    <a:pt x="1018" y="374"/>
                  </a:lnTo>
                  <a:lnTo>
                    <a:pt x="1027" y="388"/>
                  </a:lnTo>
                  <a:lnTo>
                    <a:pt x="1037" y="403"/>
                  </a:lnTo>
                  <a:lnTo>
                    <a:pt x="1037" y="417"/>
                  </a:lnTo>
                  <a:lnTo>
                    <a:pt x="1037" y="432"/>
                  </a:lnTo>
                  <a:lnTo>
                    <a:pt x="1037" y="446"/>
                  </a:lnTo>
                  <a:lnTo>
                    <a:pt x="1037" y="460"/>
                  </a:lnTo>
                  <a:lnTo>
                    <a:pt x="1032" y="475"/>
                  </a:lnTo>
                  <a:lnTo>
                    <a:pt x="1018" y="484"/>
                  </a:lnTo>
                  <a:lnTo>
                    <a:pt x="1003" y="494"/>
                  </a:lnTo>
                  <a:lnTo>
                    <a:pt x="994" y="508"/>
                  </a:lnTo>
                  <a:lnTo>
                    <a:pt x="975" y="518"/>
                  </a:lnTo>
                  <a:lnTo>
                    <a:pt x="960" y="532"/>
                  </a:lnTo>
                  <a:lnTo>
                    <a:pt x="955" y="547"/>
                  </a:lnTo>
                  <a:lnTo>
                    <a:pt x="955" y="561"/>
                  </a:lnTo>
                  <a:lnTo>
                    <a:pt x="941" y="571"/>
                  </a:lnTo>
                  <a:lnTo>
                    <a:pt x="927" y="576"/>
                  </a:lnTo>
                  <a:lnTo>
                    <a:pt x="912" y="580"/>
                  </a:lnTo>
                  <a:lnTo>
                    <a:pt x="898" y="585"/>
                  </a:lnTo>
                  <a:lnTo>
                    <a:pt x="879" y="585"/>
                  </a:lnTo>
                  <a:lnTo>
                    <a:pt x="859" y="590"/>
                  </a:lnTo>
                  <a:lnTo>
                    <a:pt x="845" y="590"/>
                  </a:lnTo>
                  <a:lnTo>
                    <a:pt x="831" y="590"/>
                  </a:lnTo>
                  <a:lnTo>
                    <a:pt x="816" y="590"/>
                  </a:lnTo>
                  <a:lnTo>
                    <a:pt x="797" y="600"/>
                  </a:lnTo>
                  <a:lnTo>
                    <a:pt x="783" y="609"/>
                  </a:lnTo>
                  <a:lnTo>
                    <a:pt x="768" y="619"/>
                  </a:lnTo>
                  <a:lnTo>
                    <a:pt x="754" y="624"/>
                  </a:lnTo>
                  <a:lnTo>
                    <a:pt x="739" y="628"/>
                  </a:lnTo>
                  <a:lnTo>
                    <a:pt x="725" y="643"/>
                  </a:lnTo>
                  <a:lnTo>
                    <a:pt x="720" y="657"/>
                  </a:lnTo>
                  <a:lnTo>
                    <a:pt x="706" y="657"/>
                  </a:lnTo>
                  <a:lnTo>
                    <a:pt x="691" y="662"/>
                  </a:lnTo>
                  <a:lnTo>
                    <a:pt x="677" y="662"/>
                  </a:lnTo>
                  <a:lnTo>
                    <a:pt x="663" y="672"/>
                  </a:lnTo>
                  <a:lnTo>
                    <a:pt x="648" y="686"/>
                  </a:lnTo>
                  <a:lnTo>
                    <a:pt x="634" y="696"/>
                  </a:lnTo>
                  <a:lnTo>
                    <a:pt x="619" y="705"/>
                  </a:lnTo>
                  <a:lnTo>
                    <a:pt x="605" y="720"/>
                  </a:lnTo>
                  <a:lnTo>
                    <a:pt x="591" y="729"/>
                  </a:lnTo>
                  <a:lnTo>
                    <a:pt x="586" y="763"/>
                  </a:lnTo>
                  <a:lnTo>
                    <a:pt x="567" y="777"/>
                  </a:lnTo>
                  <a:lnTo>
                    <a:pt x="547" y="787"/>
                  </a:lnTo>
                  <a:lnTo>
                    <a:pt x="533" y="787"/>
                  </a:lnTo>
                  <a:lnTo>
                    <a:pt x="528" y="801"/>
                  </a:lnTo>
                  <a:lnTo>
                    <a:pt x="523" y="816"/>
                  </a:lnTo>
                  <a:lnTo>
                    <a:pt x="509" y="830"/>
                  </a:lnTo>
                  <a:lnTo>
                    <a:pt x="495" y="844"/>
                  </a:lnTo>
                  <a:lnTo>
                    <a:pt x="480" y="854"/>
                  </a:lnTo>
                  <a:lnTo>
                    <a:pt x="466" y="868"/>
                  </a:lnTo>
                  <a:lnTo>
                    <a:pt x="451" y="878"/>
                  </a:lnTo>
                  <a:lnTo>
                    <a:pt x="432" y="888"/>
                  </a:lnTo>
                  <a:lnTo>
                    <a:pt x="423" y="902"/>
                  </a:lnTo>
                  <a:lnTo>
                    <a:pt x="403" y="912"/>
                  </a:lnTo>
                  <a:lnTo>
                    <a:pt x="384" y="921"/>
                  </a:lnTo>
                  <a:lnTo>
                    <a:pt x="370" y="931"/>
                  </a:lnTo>
                  <a:lnTo>
                    <a:pt x="351" y="940"/>
                  </a:lnTo>
                  <a:lnTo>
                    <a:pt x="317" y="945"/>
                  </a:lnTo>
                  <a:lnTo>
                    <a:pt x="303" y="950"/>
                  </a:lnTo>
                  <a:lnTo>
                    <a:pt x="288" y="955"/>
                  </a:lnTo>
                  <a:lnTo>
                    <a:pt x="264" y="960"/>
                  </a:lnTo>
                  <a:lnTo>
                    <a:pt x="240" y="960"/>
                  </a:lnTo>
                  <a:lnTo>
                    <a:pt x="226" y="969"/>
                  </a:lnTo>
                  <a:lnTo>
                    <a:pt x="211" y="979"/>
                  </a:lnTo>
                  <a:lnTo>
                    <a:pt x="197" y="984"/>
                  </a:lnTo>
                  <a:lnTo>
                    <a:pt x="120" y="984"/>
                  </a:lnTo>
                  <a:lnTo>
                    <a:pt x="67" y="984"/>
                  </a:lnTo>
                  <a:lnTo>
                    <a:pt x="53" y="979"/>
                  </a:lnTo>
                  <a:lnTo>
                    <a:pt x="39" y="969"/>
                  </a:lnTo>
                  <a:lnTo>
                    <a:pt x="39" y="950"/>
                  </a:lnTo>
                  <a:lnTo>
                    <a:pt x="58" y="931"/>
                  </a:lnTo>
                  <a:lnTo>
                    <a:pt x="72" y="926"/>
                  </a:lnTo>
                  <a:lnTo>
                    <a:pt x="82" y="912"/>
                  </a:lnTo>
                  <a:lnTo>
                    <a:pt x="82" y="897"/>
                  </a:lnTo>
                  <a:lnTo>
                    <a:pt x="77" y="883"/>
                  </a:lnTo>
                  <a:lnTo>
                    <a:pt x="96" y="873"/>
                  </a:lnTo>
                  <a:lnTo>
                    <a:pt x="111" y="864"/>
                  </a:lnTo>
                  <a:lnTo>
                    <a:pt x="115" y="849"/>
                  </a:lnTo>
                  <a:lnTo>
                    <a:pt x="125" y="835"/>
                  </a:lnTo>
                  <a:lnTo>
                    <a:pt x="125" y="816"/>
                  </a:lnTo>
                  <a:lnTo>
                    <a:pt x="125" y="777"/>
                  </a:lnTo>
                  <a:lnTo>
                    <a:pt x="120" y="758"/>
                  </a:lnTo>
                  <a:lnTo>
                    <a:pt x="125" y="744"/>
                  </a:lnTo>
                  <a:lnTo>
                    <a:pt x="130" y="729"/>
                  </a:lnTo>
                  <a:lnTo>
                    <a:pt x="144" y="720"/>
                  </a:lnTo>
                  <a:lnTo>
                    <a:pt x="154" y="705"/>
                  </a:lnTo>
                  <a:lnTo>
                    <a:pt x="168" y="700"/>
                  </a:lnTo>
                  <a:lnTo>
                    <a:pt x="178" y="686"/>
                  </a:lnTo>
                  <a:lnTo>
                    <a:pt x="187" y="672"/>
                  </a:lnTo>
                  <a:lnTo>
                    <a:pt x="192" y="657"/>
                  </a:lnTo>
                  <a:lnTo>
                    <a:pt x="192" y="643"/>
                  </a:lnTo>
                  <a:lnTo>
                    <a:pt x="192" y="628"/>
                  </a:lnTo>
                  <a:lnTo>
                    <a:pt x="187" y="614"/>
                  </a:lnTo>
                  <a:lnTo>
                    <a:pt x="187" y="600"/>
                  </a:lnTo>
                  <a:lnTo>
                    <a:pt x="183" y="585"/>
                  </a:lnTo>
                  <a:lnTo>
                    <a:pt x="192" y="571"/>
                  </a:lnTo>
                  <a:lnTo>
                    <a:pt x="192" y="556"/>
                  </a:lnTo>
                  <a:lnTo>
                    <a:pt x="192" y="542"/>
                  </a:lnTo>
                  <a:lnTo>
                    <a:pt x="187" y="528"/>
                  </a:lnTo>
                  <a:lnTo>
                    <a:pt x="173" y="513"/>
                  </a:lnTo>
                  <a:lnTo>
                    <a:pt x="159" y="504"/>
                  </a:lnTo>
                  <a:lnTo>
                    <a:pt x="192" y="51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1" name="Freeform 841"/>
            <p:cNvSpPr>
              <a:spLocks/>
            </p:cNvSpPr>
            <p:nvPr/>
          </p:nvSpPr>
          <p:spPr bwMode="auto">
            <a:xfrm>
              <a:off x="1401" y="1925"/>
              <a:ext cx="808" cy="769"/>
            </a:xfrm>
            <a:custGeom>
              <a:avLst/>
              <a:gdLst>
                <a:gd name="T0" fmla="*/ 735 w 808"/>
                <a:gd name="T1" fmla="*/ 0 h 769"/>
                <a:gd name="T2" fmla="*/ 677 w 808"/>
                <a:gd name="T3" fmla="*/ 4 h 769"/>
                <a:gd name="T4" fmla="*/ 639 w 808"/>
                <a:gd name="T5" fmla="*/ 28 h 769"/>
                <a:gd name="T6" fmla="*/ 610 w 808"/>
                <a:gd name="T7" fmla="*/ 72 h 769"/>
                <a:gd name="T8" fmla="*/ 586 w 808"/>
                <a:gd name="T9" fmla="*/ 105 h 769"/>
                <a:gd name="T10" fmla="*/ 562 w 808"/>
                <a:gd name="T11" fmla="*/ 148 h 769"/>
                <a:gd name="T12" fmla="*/ 548 w 808"/>
                <a:gd name="T13" fmla="*/ 192 h 769"/>
                <a:gd name="T14" fmla="*/ 504 w 808"/>
                <a:gd name="T15" fmla="*/ 216 h 769"/>
                <a:gd name="T16" fmla="*/ 485 w 808"/>
                <a:gd name="T17" fmla="*/ 249 h 769"/>
                <a:gd name="T18" fmla="*/ 442 w 808"/>
                <a:gd name="T19" fmla="*/ 268 h 769"/>
                <a:gd name="T20" fmla="*/ 394 w 808"/>
                <a:gd name="T21" fmla="*/ 273 h 769"/>
                <a:gd name="T22" fmla="*/ 351 w 808"/>
                <a:gd name="T23" fmla="*/ 292 h 769"/>
                <a:gd name="T24" fmla="*/ 308 w 808"/>
                <a:gd name="T25" fmla="*/ 302 h 769"/>
                <a:gd name="T26" fmla="*/ 264 w 808"/>
                <a:gd name="T27" fmla="*/ 307 h 769"/>
                <a:gd name="T28" fmla="*/ 221 w 808"/>
                <a:gd name="T29" fmla="*/ 302 h 769"/>
                <a:gd name="T30" fmla="*/ 173 w 808"/>
                <a:gd name="T31" fmla="*/ 283 h 769"/>
                <a:gd name="T32" fmla="*/ 111 w 808"/>
                <a:gd name="T33" fmla="*/ 268 h 769"/>
                <a:gd name="T34" fmla="*/ 58 w 808"/>
                <a:gd name="T35" fmla="*/ 292 h 769"/>
                <a:gd name="T36" fmla="*/ 72 w 808"/>
                <a:gd name="T37" fmla="*/ 340 h 769"/>
                <a:gd name="T38" fmla="*/ 77 w 808"/>
                <a:gd name="T39" fmla="*/ 384 h 769"/>
                <a:gd name="T40" fmla="*/ 63 w 808"/>
                <a:gd name="T41" fmla="*/ 451 h 769"/>
                <a:gd name="T42" fmla="*/ 44 w 808"/>
                <a:gd name="T43" fmla="*/ 494 h 769"/>
                <a:gd name="T44" fmla="*/ 29 w 808"/>
                <a:gd name="T45" fmla="*/ 542 h 769"/>
                <a:gd name="T46" fmla="*/ 29 w 808"/>
                <a:gd name="T47" fmla="*/ 585 h 769"/>
                <a:gd name="T48" fmla="*/ 20 w 808"/>
                <a:gd name="T49" fmla="*/ 628 h 769"/>
                <a:gd name="T50" fmla="*/ 5 w 808"/>
                <a:gd name="T51" fmla="*/ 672 h 769"/>
                <a:gd name="T52" fmla="*/ 5 w 808"/>
                <a:gd name="T53" fmla="*/ 715 h 769"/>
                <a:gd name="T54" fmla="*/ 29 w 808"/>
                <a:gd name="T55" fmla="*/ 753 h 769"/>
                <a:gd name="T56" fmla="*/ 72 w 808"/>
                <a:gd name="T57" fmla="*/ 768 h 769"/>
                <a:gd name="T58" fmla="*/ 120 w 808"/>
                <a:gd name="T59" fmla="*/ 763 h 769"/>
                <a:gd name="T60" fmla="*/ 168 w 808"/>
                <a:gd name="T61" fmla="*/ 763 h 769"/>
                <a:gd name="T62" fmla="*/ 212 w 808"/>
                <a:gd name="T63" fmla="*/ 758 h 769"/>
                <a:gd name="T64" fmla="*/ 255 w 808"/>
                <a:gd name="T65" fmla="*/ 744 h 769"/>
                <a:gd name="T66" fmla="*/ 293 w 808"/>
                <a:gd name="T67" fmla="*/ 710 h 769"/>
                <a:gd name="T68" fmla="*/ 332 w 808"/>
                <a:gd name="T69" fmla="*/ 672 h 769"/>
                <a:gd name="T70" fmla="*/ 351 w 808"/>
                <a:gd name="T71" fmla="*/ 633 h 769"/>
                <a:gd name="T72" fmla="*/ 384 w 808"/>
                <a:gd name="T73" fmla="*/ 585 h 769"/>
                <a:gd name="T74" fmla="*/ 380 w 808"/>
                <a:gd name="T75" fmla="*/ 542 h 769"/>
                <a:gd name="T76" fmla="*/ 380 w 808"/>
                <a:gd name="T77" fmla="*/ 499 h 769"/>
                <a:gd name="T78" fmla="*/ 432 w 808"/>
                <a:gd name="T79" fmla="*/ 475 h 769"/>
                <a:gd name="T80" fmla="*/ 471 w 808"/>
                <a:gd name="T81" fmla="*/ 446 h 769"/>
                <a:gd name="T82" fmla="*/ 504 w 808"/>
                <a:gd name="T83" fmla="*/ 417 h 769"/>
                <a:gd name="T84" fmla="*/ 552 w 808"/>
                <a:gd name="T85" fmla="*/ 388 h 769"/>
                <a:gd name="T86" fmla="*/ 600 w 808"/>
                <a:gd name="T87" fmla="*/ 360 h 769"/>
                <a:gd name="T88" fmla="*/ 624 w 808"/>
                <a:gd name="T89" fmla="*/ 326 h 769"/>
                <a:gd name="T90" fmla="*/ 634 w 808"/>
                <a:gd name="T91" fmla="*/ 340 h 769"/>
                <a:gd name="T92" fmla="*/ 658 w 808"/>
                <a:gd name="T93" fmla="*/ 350 h 769"/>
                <a:gd name="T94" fmla="*/ 706 w 808"/>
                <a:gd name="T95" fmla="*/ 355 h 769"/>
                <a:gd name="T96" fmla="*/ 754 w 808"/>
                <a:gd name="T97" fmla="*/ 345 h 769"/>
                <a:gd name="T98" fmla="*/ 768 w 808"/>
                <a:gd name="T99" fmla="*/ 302 h 769"/>
                <a:gd name="T100" fmla="*/ 764 w 808"/>
                <a:gd name="T101" fmla="*/ 259 h 769"/>
                <a:gd name="T102" fmla="*/ 807 w 808"/>
                <a:gd name="T103" fmla="*/ 225 h 769"/>
                <a:gd name="T104" fmla="*/ 807 w 808"/>
                <a:gd name="T105" fmla="*/ 177 h 769"/>
                <a:gd name="T106" fmla="*/ 807 w 808"/>
                <a:gd name="T107" fmla="*/ 129 h 769"/>
                <a:gd name="T108" fmla="*/ 792 w 808"/>
                <a:gd name="T109" fmla="*/ 81 h 769"/>
                <a:gd name="T110" fmla="*/ 773 w 808"/>
                <a:gd name="T111" fmla="*/ 33 h 769"/>
                <a:gd name="T112" fmla="*/ 764 w 808"/>
                <a:gd name="T113" fmla="*/ 19 h 7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8" h="769">
                  <a:moveTo>
                    <a:pt x="764" y="19"/>
                  </a:moveTo>
                  <a:lnTo>
                    <a:pt x="749" y="9"/>
                  </a:lnTo>
                  <a:lnTo>
                    <a:pt x="735" y="0"/>
                  </a:lnTo>
                  <a:lnTo>
                    <a:pt x="720" y="0"/>
                  </a:lnTo>
                  <a:lnTo>
                    <a:pt x="696" y="0"/>
                  </a:lnTo>
                  <a:lnTo>
                    <a:pt x="677" y="4"/>
                  </a:lnTo>
                  <a:lnTo>
                    <a:pt x="663" y="4"/>
                  </a:lnTo>
                  <a:lnTo>
                    <a:pt x="648" y="14"/>
                  </a:lnTo>
                  <a:lnTo>
                    <a:pt x="639" y="28"/>
                  </a:lnTo>
                  <a:lnTo>
                    <a:pt x="629" y="43"/>
                  </a:lnTo>
                  <a:lnTo>
                    <a:pt x="620" y="57"/>
                  </a:lnTo>
                  <a:lnTo>
                    <a:pt x="610" y="72"/>
                  </a:lnTo>
                  <a:lnTo>
                    <a:pt x="596" y="76"/>
                  </a:lnTo>
                  <a:lnTo>
                    <a:pt x="591" y="91"/>
                  </a:lnTo>
                  <a:lnTo>
                    <a:pt x="586" y="105"/>
                  </a:lnTo>
                  <a:lnTo>
                    <a:pt x="581" y="120"/>
                  </a:lnTo>
                  <a:lnTo>
                    <a:pt x="572" y="134"/>
                  </a:lnTo>
                  <a:lnTo>
                    <a:pt x="562" y="148"/>
                  </a:lnTo>
                  <a:lnTo>
                    <a:pt x="552" y="163"/>
                  </a:lnTo>
                  <a:lnTo>
                    <a:pt x="548" y="177"/>
                  </a:lnTo>
                  <a:lnTo>
                    <a:pt x="548" y="192"/>
                  </a:lnTo>
                  <a:lnTo>
                    <a:pt x="538" y="206"/>
                  </a:lnTo>
                  <a:lnTo>
                    <a:pt x="519" y="211"/>
                  </a:lnTo>
                  <a:lnTo>
                    <a:pt x="504" y="216"/>
                  </a:lnTo>
                  <a:lnTo>
                    <a:pt x="504" y="230"/>
                  </a:lnTo>
                  <a:lnTo>
                    <a:pt x="504" y="244"/>
                  </a:lnTo>
                  <a:lnTo>
                    <a:pt x="485" y="249"/>
                  </a:lnTo>
                  <a:lnTo>
                    <a:pt x="471" y="254"/>
                  </a:lnTo>
                  <a:lnTo>
                    <a:pt x="456" y="264"/>
                  </a:lnTo>
                  <a:lnTo>
                    <a:pt x="442" y="268"/>
                  </a:lnTo>
                  <a:lnTo>
                    <a:pt x="428" y="268"/>
                  </a:lnTo>
                  <a:lnTo>
                    <a:pt x="413" y="268"/>
                  </a:lnTo>
                  <a:lnTo>
                    <a:pt x="394" y="273"/>
                  </a:lnTo>
                  <a:lnTo>
                    <a:pt x="380" y="283"/>
                  </a:lnTo>
                  <a:lnTo>
                    <a:pt x="365" y="288"/>
                  </a:lnTo>
                  <a:lnTo>
                    <a:pt x="351" y="292"/>
                  </a:lnTo>
                  <a:lnTo>
                    <a:pt x="336" y="297"/>
                  </a:lnTo>
                  <a:lnTo>
                    <a:pt x="322" y="297"/>
                  </a:lnTo>
                  <a:lnTo>
                    <a:pt x="308" y="302"/>
                  </a:lnTo>
                  <a:lnTo>
                    <a:pt x="293" y="307"/>
                  </a:lnTo>
                  <a:lnTo>
                    <a:pt x="279" y="307"/>
                  </a:lnTo>
                  <a:lnTo>
                    <a:pt x="264" y="307"/>
                  </a:lnTo>
                  <a:lnTo>
                    <a:pt x="250" y="307"/>
                  </a:lnTo>
                  <a:lnTo>
                    <a:pt x="236" y="307"/>
                  </a:lnTo>
                  <a:lnTo>
                    <a:pt x="221" y="302"/>
                  </a:lnTo>
                  <a:lnTo>
                    <a:pt x="202" y="297"/>
                  </a:lnTo>
                  <a:lnTo>
                    <a:pt x="188" y="288"/>
                  </a:lnTo>
                  <a:lnTo>
                    <a:pt x="173" y="283"/>
                  </a:lnTo>
                  <a:lnTo>
                    <a:pt x="159" y="278"/>
                  </a:lnTo>
                  <a:lnTo>
                    <a:pt x="144" y="278"/>
                  </a:lnTo>
                  <a:lnTo>
                    <a:pt x="111" y="268"/>
                  </a:lnTo>
                  <a:lnTo>
                    <a:pt x="82" y="268"/>
                  </a:lnTo>
                  <a:lnTo>
                    <a:pt x="68" y="278"/>
                  </a:lnTo>
                  <a:lnTo>
                    <a:pt x="58" y="292"/>
                  </a:lnTo>
                  <a:lnTo>
                    <a:pt x="68" y="312"/>
                  </a:lnTo>
                  <a:lnTo>
                    <a:pt x="72" y="326"/>
                  </a:lnTo>
                  <a:lnTo>
                    <a:pt x="72" y="340"/>
                  </a:lnTo>
                  <a:lnTo>
                    <a:pt x="77" y="355"/>
                  </a:lnTo>
                  <a:lnTo>
                    <a:pt x="82" y="369"/>
                  </a:lnTo>
                  <a:lnTo>
                    <a:pt x="77" y="384"/>
                  </a:lnTo>
                  <a:lnTo>
                    <a:pt x="77" y="422"/>
                  </a:lnTo>
                  <a:lnTo>
                    <a:pt x="72" y="436"/>
                  </a:lnTo>
                  <a:lnTo>
                    <a:pt x="63" y="451"/>
                  </a:lnTo>
                  <a:lnTo>
                    <a:pt x="48" y="465"/>
                  </a:lnTo>
                  <a:lnTo>
                    <a:pt x="48" y="480"/>
                  </a:lnTo>
                  <a:lnTo>
                    <a:pt x="44" y="494"/>
                  </a:lnTo>
                  <a:lnTo>
                    <a:pt x="34" y="508"/>
                  </a:lnTo>
                  <a:lnTo>
                    <a:pt x="29" y="528"/>
                  </a:lnTo>
                  <a:lnTo>
                    <a:pt x="29" y="542"/>
                  </a:lnTo>
                  <a:lnTo>
                    <a:pt x="29" y="556"/>
                  </a:lnTo>
                  <a:lnTo>
                    <a:pt x="29" y="571"/>
                  </a:lnTo>
                  <a:lnTo>
                    <a:pt x="29" y="585"/>
                  </a:lnTo>
                  <a:lnTo>
                    <a:pt x="29" y="600"/>
                  </a:lnTo>
                  <a:lnTo>
                    <a:pt x="24" y="614"/>
                  </a:lnTo>
                  <a:lnTo>
                    <a:pt x="20" y="628"/>
                  </a:lnTo>
                  <a:lnTo>
                    <a:pt x="15" y="643"/>
                  </a:lnTo>
                  <a:lnTo>
                    <a:pt x="15" y="657"/>
                  </a:lnTo>
                  <a:lnTo>
                    <a:pt x="5" y="672"/>
                  </a:lnTo>
                  <a:lnTo>
                    <a:pt x="0" y="686"/>
                  </a:lnTo>
                  <a:lnTo>
                    <a:pt x="0" y="700"/>
                  </a:lnTo>
                  <a:lnTo>
                    <a:pt x="5" y="715"/>
                  </a:lnTo>
                  <a:lnTo>
                    <a:pt x="5" y="729"/>
                  </a:lnTo>
                  <a:lnTo>
                    <a:pt x="15" y="744"/>
                  </a:lnTo>
                  <a:lnTo>
                    <a:pt x="29" y="753"/>
                  </a:lnTo>
                  <a:lnTo>
                    <a:pt x="44" y="768"/>
                  </a:lnTo>
                  <a:lnTo>
                    <a:pt x="58" y="768"/>
                  </a:lnTo>
                  <a:lnTo>
                    <a:pt x="72" y="768"/>
                  </a:lnTo>
                  <a:lnTo>
                    <a:pt x="87" y="768"/>
                  </a:lnTo>
                  <a:lnTo>
                    <a:pt x="101" y="763"/>
                  </a:lnTo>
                  <a:lnTo>
                    <a:pt x="120" y="763"/>
                  </a:lnTo>
                  <a:lnTo>
                    <a:pt x="140" y="763"/>
                  </a:lnTo>
                  <a:lnTo>
                    <a:pt x="154" y="763"/>
                  </a:lnTo>
                  <a:lnTo>
                    <a:pt x="168" y="763"/>
                  </a:lnTo>
                  <a:lnTo>
                    <a:pt x="183" y="763"/>
                  </a:lnTo>
                  <a:lnTo>
                    <a:pt x="197" y="763"/>
                  </a:lnTo>
                  <a:lnTo>
                    <a:pt x="212" y="758"/>
                  </a:lnTo>
                  <a:lnTo>
                    <a:pt x="226" y="753"/>
                  </a:lnTo>
                  <a:lnTo>
                    <a:pt x="240" y="744"/>
                  </a:lnTo>
                  <a:lnTo>
                    <a:pt x="255" y="744"/>
                  </a:lnTo>
                  <a:lnTo>
                    <a:pt x="269" y="734"/>
                  </a:lnTo>
                  <a:lnTo>
                    <a:pt x="279" y="720"/>
                  </a:lnTo>
                  <a:lnTo>
                    <a:pt x="293" y="710"/>
                  </a:lnTo>
                  <a:lnTo>
                    <a:pt x="308" y="700"/>
                  </a:lnTo>
                  <a:lnTo>
                    <a:pt x="322" y="686"/>
                  </a:lnTo>
                  <a:lnTo>
                    <a:pt x="332" y="672"/>
                  </a:lnTo>
                  <a:lnTo>
                    <a:pt x="332" y="657"/>
                  </a:lnTo>
                  <a:lnTo>
                    <a:pt x="336" y="643"/>
                  </a:lnTo>
                  <a:lnTo>
                    <a:pt x="351" y="633"/>
                  </a:lnTo>
                  <a:lnTo>
                    <a:pt x="365" y="619"/>
                  </a:lnTo>
                  <a:lnTo>
                    <a:pt x="375" y="604"/>
                  </a:lnTo>
                  <a:lnTo>
                    <a:pt x="384" y="585"/>
                  </a:lnTo>
                  <a:lnTo>
                    <a:pt x="389" y="571"/>
                  </a:lnTo>
                  <a:lnTo>
                    <a:pt x="389" y="556"/>
                  </a:lnTo>
                  <a:lnTo>
                    <a:pt x="380" y="542"/>
                  </a:lnTo>
                  <a:lnTo>
                    <a:pt x="370" y="528"/>
                  </a:lnTo>
                  <a:lnTo>
                    <a:pt x="370" y="513"/>
                  </a:lnTo>
                  <a:lnTo>
                    <a:pt x="380" y="499"/>
                  </a:lnTo>
                  <a:lnTo>
                    <a:pt x="399" y="489"/>
                  </a:lnTo>
                  <a:lnTo>
                    <a:pt x="418" y="484"/>
                  </a:lnTo>
                  <a:lnTo>
                    <a:pt x="432" y="475"/>
                  </a:lnTo>
                  <a:lnTo>
                    <a:pt x="452" y="465"/>
                  </a:lnTo>
                  <a:lnTo>
                    <a:pt x="466" y="460"/>
                  </a:lnTo>
                  <a:lnTo>
                    <a:pt x="471" y="446"/>
                  </a:lnTo>
                  <a:lnTo>
                    <a:pt x="471" y="432"/>
                  </a:lnTo>
                  <a:lnTo>
                    <a:pt x="485" y="422"/>
                  </a:lnTo>
                  <a:lnTo>
                    <a:pt x="504" y="417"/>
                  </a:lnTo>
                  <a:lnTo>
                    <a:pt x="519" y="408"/>
                  </a:lnTo>
                  <a:lnTo>
                    <a:pt x="533" y="398"/>
                  </a:lnTo>
                  <a:lnTo>
                    <a:pt x="552" y="388"/>
                  </a:lnTo>
                  <a:lnTo>
                    <a:pt x="572" y="379"/>
                  </a:lnTo>
                  <a:lnTo>
                    <a:pt x="586" y="369"/>
                  </a:lnTo>
                  <a:lnTo>
                    <a:pt x="600" y="360"/>
                  </a:lnTo>
                  <a:lnTo>
                    <a:pt x="615" y="355"/>
                  </a:lnTo>
                  <a:lnTo>
                    <a:pt x="615" y="340"/>
                  </a:lnTo>
                  <a:lnTo>
                    <a:pt x="624" y="326"/>
                  </a:lnTo>
                  <a:lnTo>
                    <a:pt x="644" y="316"/>
                  </a:lnTo>
                  <a:lnTo>
                    <a:pt x="648" y="331"/>
                  </a:lnTo>
                  <a:lnTo>
                    <a:pt x="634" y="340"/>
                  </a:lnTo>
                  <a:lnTo>
                    <a:pt x="620" y="350"/>
                  </a:lnTo>
                  <a:lnTo>
                    <a:pt x="644" y="360"/>
                  </a:lnTo>
                  <a:lnTo>
                    <a:pt x="658" y="350"/>
                  </a:lnTo>
                  <a:lnTo>
                    <a:pt x="672" y="340"/>
                  </a:lnTo>
                  <a:lnTo>
                    <a:pt x="687" y="345"/>
                  </a:lnTo>
                  <a:lnTo>
                    <a:pt x="706" y="355"/>
                  </a:lnTo>
                  <a:lnTo>
                    <a:pt x="725" y="360"/>
                  </a:lnTo>
                  <a:lnTo>
                    <a:pt x="740" y="360"/>
                  </a:lnTo>
                  <a:lnTo>
                    <a:pt x="754" y="345"/>
                  </a:lnTo>
                  <a:lnTo>
                    <a:pt x="764" y="331"/>
                  </a:lnTo>
                  <a:lnTo>
                    <a:pt x="768" y="316"/>
                  </a:lnTo>
                  <a:lnTo>
                    <a:pt x="768" y="302"/>
                  </a:lnTo>
                  <a:lnTo>
                    <a:pt x="768" y="288"/>
                  </a:lnTo>
                  <a:lnTo>
                    <a:pt x="764" y="273"/>
                  </a:lnTo>
                  <a:lnTo>
                    <a:pt x="764" y="259"/>
                  </a:lnTo>
                  <a:lnTo>
                    <a:pt x="778" y="244"/>
                  </a:lnTo>
                  <a:lnTo>
                    <a:pt x="792" y="235"/>
                  </a:lnTo>
                  <a:lnTo>
                    <a:pt x="807" y="225"/>
                  </a:lnTo>
                  <a:lnTo>
                    <a:pt x="807" y="206"/>
                  </a:lnTo>
                  <a:lnTo>
                    <a:pt x="807" y="192"/>
                  </a:lnTo>
                  <a:lnTo>
                    <a:pt x="807" y="177"/>
                  </a:lnTo>
                  <a:lnTo>
                    <a:pt x="807" y="158"/>
                  </a:lnTo>
                  <a:lnTo>
                    <a:pt x="807" y="144"/>
                  </a:lnTo>
                  <a:lnTo>
                    <a:pt x="807" y="129"/>
                  </a:lnTo>
                  <a:lnTo>
                    <a:pt x="807" y="115"/>
                  </a:lnTo>
                  <a:lnTo>
                    <a:pt x="802" y="96"/>
                  </a:lnTo>
                  <a:lnTo>
                    <a:pt x="792" y="81"/>
                  </a:lnTo>
                  <a:lnTo>
                    <a:pt x="788" y="62"/>
                  </a:lnTo>
                  <a:lnTo>
                    <a:pt x="778" y="48"/>
                  </a:lnTo>
                  <a:lnTo>
                    <a:pt x="773" y="33"/>
                  </a:lnTo>
                  <a:lnTo>
                    <a:pt x="768" y="19"/>
                  </a:lnTo>
                  <a:lnTo>
                    <a:pt x="754" y="9"/>
                  </a:lnTo>
                  <a:lnTo>
                    <a:pt x="764" y="19"/>
                  </a:lnTo>
                </a:path>
              </a:pathLst>
            </a:custGeom>
            <a:noFill/>
            <a:ln w="12700" cap="rnd" cmpd="sng">
              <a:solidFill>
                <a:srgbClr val="A6BB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2" name="Freeform 842"/>
            <p:cNvSpPr>
              <a:spLocks/>
            </p:cNvSpPr>
            <p:nvPr/>
          </p:nvSpPr>
          <p:spPr bwMode="auto">
            <a:xfrm>
              <a:off x="1421" y="1944"/>
              <a:ext cx="769" cy="735"/>
            </a:xfrm>
            <a:custGeom>
              <a:avLst/>
              <a:gdLst>
                <a:gd name="T0" fmla="*/ 758 w 769"/>
                <a:gd name="T1" fmla="*/ 81 h 735"/>
                <a:gd name="T2" fmla="*/ 724 w 769"/>
                <a:gd name="T3" fmla="*/ 38 h 735"/>
                <a:gd name="T4" fmla="*/ 691 w 769"/>
                <a:gd name="T5" fmla="*/ 5 h 735"/>
                <a:gd name="T6" fmla="*/ 648 w 769"/>
                <a:gd name="T7" fmla="*/ 0 h 735"/>
                <a:gd name="T8" fmla="*/ 619 w 769"/>
                <a:gd name="T9" fmla="*/ 33 h 735"/>
                <a:gd name="T10" fmla="*/ 595 w 769"/>
                <a:gd name="T11" fmla="*/ 72 h 735"/>
                <a:gd name="T12" fmla="*/ 556 w 769"/>
                <a:gd name="T13" fmla="*/ 110 h 735"/>
                <a:gd name="T14" fmla="*/ 537 w 769"/>
                <a:gd name="T15" fmla="*/ 153 h 735"/>
                <a:gd name="T16" fmla="*/ 518 w 769"/>
                <a:gd name="T17" fmla="*/ 216 h 735"/>
                <a:gd name="T18" fmla="*/ 499 w 769"/>
                <a:gd name="T19" fmla="*/ 249 h 735"/>
                <a:gd name="T20" fmla="*/ 451 w 769"/>
                <a:gd name="T21" fmla="*/ 259 h 735"/>
                <a:gd name="T22" fmla="*/ 398 w 769"/>
                <a:gd name="T23" fmla="*/ 278 h 735"/>
                <a:gd name="T24" fmla="*/ 355 w 769"/>
                <a:gd name="T25" fmla="*/ 278 h 735"/>
                <a:gd name="T26" fmla="*/ 302 w 769"/>
                <a:gd name="T27" fmla="*/ 297 h 735"/>
                <a:gd name="T28" fmla="*/ 259 w 769"/>
                <a:gd name="T29" fmla="*/ 312 h 735"/>
                <a:gd name="T30" fmla="*/ 211 w 769"/>
                <a:gd name="T31" fmla="*/ 317 h 735"/>
                <a:gd name="T32" fmla="*/ 168 w 769"/>
                <a:gd name="T33" fmla="*/ 297 h 735"/>
                <a:gd name="T34" fmla="*/ 115 w 769"/>
                <a:gd name="T35" fmla="*/ 278 h 735"/>
                <a:gd name="T36" fmla="*/ 72 w 769"/>
                <a:gd name="T37" fmla="*/ 273 h 735"/>
                <a:gd name="T38" fmla="*/ 57 w 769"/>
                <a:gd name="T39" fmla="*/ 317 h 735"/>
                <a:gd name="T40" fmla="*/ 62 w 769"/>
                <a:gd name="T41" fmla="*/ 365 h 735"/>
                <a:gd name="T42" fmla="*/ 43 w 769"/>
                <a:gd name="T43" fmla="*/ 417 h 735"/>
                <a:gd name="T44" fmla="*/ 38 w 769"/>
                <a:gd name="T45" fmla="*/ 465 h 735"/>
                <a:gd name="T46" fmla="*/ 52 w 769"/>
                <a:gd name="T47" fmla="*/ 513 h 735"/>
                <a:gd name="T48" fmla="*/ 52 w 769"/>
                <a:gd name="T49" fmla="*/ 557 h 735"/>
                <a:gd name="T50" fmla="*/ 14 w 769"/>
                <a:gd name="T51" fmla="*/ 590 h 735"/>
                <a:gd name="T52" fmla="*/ 0 w 769"/>
                <a:gd name="T53" fmla="*/ 633 h 735"/>
                <a:gd name="T54" fmla="*/ 9 w 769"/>
                <a:gd name="T55" fmla="*/ 677 h 735"/>
                <a:gd name="T56" fmla="*/ 62 w 769"/>
                <a:gd name="T57" fmla="*/ 710 h 735"/>
                <a:gd name="T58" fmla="*/ 105 w 769"/>
                <a:gd name="T59" fmla="*/ 715 h 735"/>
                <a:gd name="T60" fmla="*/ 153 w 769"/>
                <a:gd name="T61" fmla="*/ 734 h 735"/>
                <a:gd name="T62" fmla="*/ 196 w 769"/>
                <a:gd name="T63" fmla="*/ 720 h 735"/>
                <a:gd name="T64" fmla="*/ 249 w 769"/>
                <a:gd name="T65" fmla="*/ 705 h 735"/>
                <a:gd name="T66" fmla="*/ 283 w 769"/>
                <a:gd name="T67" fmla="*/ 662 h 735"/>
                <a:gd name="T68" fmla="*/ 316 w 769"/>
                <a:gd name="T69" fmla="*/ 629 h 735"/>
                <a:gd name="T70" fmla="*/ 336 w 769"/>
                <a:gd name="T71" fmla="*/ 585 h 735"/>
                <a:gd name="T72" fmla="*/ 336 w 769"/>
                <a:gd name="T73" fmla="*/ 537 h 735"/>
                <a:gd name="T74" fmla="*/ 340 w 769"/>
                <a:gd name="T75" fmla="*/ 494 h 735"/>
                <a:gd name="T76" fmla="*/ 364 w 769"/>
                <a:gd name="T77" fmla="*/ 461 h 735"/>
                <a:gd name="T78" fmla="*/ 408 w 769"/>
                <a:gd name="T79" fmla="*/ 446 h 735"/>
                <a:gd name="T80" fmla="*/ 436 w 769"/>
                <a:gd name="T81" fmla="*/ 408 h 735"/>
                <a:gd name="T82" fmla="*/ 470 w 769"/>
                <a:gd name="T83" fmla="*/ 379 h 735"/>
                <a:gd name="T84" fmla="*/ 513 w 769"/>
                <a:gd name="T85" fmla="*/ 345 h 735"/>
                <a:gd name="T86" fmla="*/ 552 w 769"/>
                <a:gd name="T87" fmla="*/ 307 h 735"/>
                <a:gd name="T88" fmla="*/ 590 w 769"/>
                <a:gd name="T89" fmla="*/ 283 h 735"/>
                <a:gd name="T90" fmla="*/ 638 w 769"/>
                <a:gd name="T91" fmla="*/ 269 h 735"/>
                <a:gd name="T92" fmla="*/ 686 w 769"/>
                <a:gd name="T93" fmla="*/ 297 h 735"/>
                <a:gd name="T94" fmla="*/ 729 w 769"/>
                <a:gd name="T95" fmla="*/ 302 h 735"/>
                <a:gd name="T96" fmla="*/ 720 w 769"/>
                <a:gd name="T97" fmla="*/ 259 h 735"/>
                <a:gd name="T98" fmla="*/ 748 w 769"/>
                <a:gd name="T99" fmla="*/ 225 h 735"/>
                <a:gd name="T100" fmla="*/ 763 w 769"/>
                <a:gd name="T101" fmla="*/ 182 h 735"/>
                <a:gd name="T102" fmla="*/ 768 w 769"/>
                <a:gd name="T103" fmla="*/ 139 h 735"/>
                <a:gd name="T104" fmla="*/ 758 w 769"/>
                <a:gd name="T105" fmla="*/ 110 h 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9" h="735">
                  <a:moveTo>
                    <a:pt x="758" y="110"/>
                  </a:moveTo>
                  <a:lnTo>
                    <a:pt x="758" y="96"/>
                  </a:lnTo>
                  <a:lnTo>
                    <a:pt x="758" y="81"/>
                  </a:lnTo>
                  <a:lnTo>
                    <a:pt x="753" y="67"/>
                  </a:lnTo>
                  <a:lnTo>
                    <a:pt x="734" y="53"/>
                  </a:lnTo>
                  <a:lnTo>
                    <a:pt x="724" y="38"/>
                  </a:lnTo>
                  <a:lnTo>
                    <a:pt x="720" y="24"/>
                  </a:lnTo>
                  <a:lnTo>
                    <a:pt x="705" y="14"/>
                  </a:lnTo>
                  <a:lnTo>
                    <a:pt x="691" y="5"/>
                  </a:lnTo>
                  <a:lnTo>
                    <a:pt x="676" y="0"/>
                  </a:lnTo>
                  <a:lnTo>
                    <a:pt x="662" y="0"/>
                  </a:lnTo>
                  <a:lnTo>
                    <a:pt x="648" y="0"/>
                  </a:lnTo>
                  <a:lnTo>
                    <a:pt x="633" y="9"/>
                  </a:lnTo>
                  <a:lnTo>
                    <a:pt x="619" y="19"/>
                  </a:lnTo>
                  <a:lnTo>
                    <a:pt x="619" y="33"/>
                  </a:lnTo>
                  <a:lnTo>
                    <a:pt x="619" y="48"/>
                  </a:lnTo>
                  <a:lnTo>
                    <a:pt x="609" y="62"/>
                  </a:lnTo>
                  <a:lnTo>
                    <a:pt x="595" y="72"/>
                  </a:lnTo>
                  <a:lnTo>
                    <a:pt x="580" y="86"/>
                  </a:lnTo>
                  <a:lnTo>
                    <a:pt x="566" y="91"/>
                  </a:lnTo>
                  <a:lnTo>
                    <a:pt x="556" y="110"/>
                  </a:lnTo>
                  <a:lnTo>
                    <a:pt x="556" y="125"/>
                  </a:lnTo>
                  <a:lnTo>
                    <a:pt x="547" y="139"/>
                  </a:lnTo>
                  <a:lnTo>
                    <a:pt x="537" y="153"/>
                  </a:lnTo>
                  <a:lnTo>
                    <a:pt x="528" y="173"/>
                  </a:lnTo>
                  <a:lnTo>
                    <a:pt x="518" y="187"/>
                  </a:lnTo>
                  <a:lnTo>
                    <a:pt x="518" y="216"/>
                  </a:lnTo>
                  <a:lnTo>
                    <a:pt x="518" y="230"/>
                  </a:lnTo>
                  <a:lnTo>
                    <a:pt x="518" y="245"/>
                  </a:lnTo>
                  <a:lnTo>
                    <a:pt x="499" y="249"/>
                  </a:lnTo>
                  <a:lnTo>
                    <a:pt x="484" y="249"/>
                  </a:lnTo>
                  <a:lnTo>
                    <a:pt x="465" y="254"/>
                  </a:lnTo>
                  <a:lnTo>
                    <a:pt x="451" y="259"/>
                  </a:lnTo>
                  <a:lnTo>
                    <a:pt x="432" y="269"/>
                  </a:lnTo>
                  <a:lnTo>
                    <a:pt x="417" y="278"/>
                  </a:lnTo>
                  <a:lnTo>
                    <a:pt x="398" y="278"/>
                  </a:lnTo>
                  <a:lnTo>
                    <a:pt x="384" y="278"/>
                  </a:lnTo>
                  <a:lnTo>
                    <a:pt x="369" y="278"/>
                  </a:lnTo>
                  <a:lnTo>
                    <a:pt x="355" y="278"/>
                  </a:lnTo>
                  <a:lnTo>
                    <a:pt x="336" y="283"/>
                  </a:lnTo>
                  <a:lnTo>
                    <a:pt x="316" y="293"/>
                  </a:lnTo>
                  <a:lnTo>
                    <a:pt x="302" y="297"/>
                  </a:lnTo>
                  <a:lnTo>
                    <a:pt x="288" y="302"/>
                  </a:lnTo>
                  <a:lnTo>
                    <a:pt x="273" y="312"/>
                  </a:lnTo>
                  <a:lnTo>
                    <a:pt x="259" y="312"/>
                  </a:lnTo>
                  <a:lnTo>
                    <a:pt x="244" y="321"/>
                  </a:lnTo>
                  <a:lnTo>
                    <a:pt x="225" y="321"/>
                  </a:lnTo>
                  <a:lnTo>
                    <a:pt x="211" y="317"/>
                  </a:lnTo>
                  <a:lnTo>
                    <a:pt x="196" y="312"/>
                  </a:lnTo>
                  <a:lnTo>
                    <a:pt x="182" y="302"/>
                  </a:lnTo>
                  <a:lnTo>
                    <a:pt x="168" y="297"/>
                  </a:lnTo>
                  <a:lnTo>
                    <a:pt x="148" y="288"/>
                  </a:lnTo>
                  <a:lnTo>
                    <a:pt x="129" y="283"/>
                  </a:lnTo>
                  <a:lnTo>
                    <a:pt x="115" y="278"/>
                  </a:lnTo>
                  <a:lnTo>
                    <a:pt x="100" y="273"/>
                  </a:lnTo>
                  <a:lnTo>
                    <a:pt x="86" y="273"/>
                  </a:lnTo>
                  <a:lnTo>
                    <a:pt x="72" y="273"/>
                  </a:lnTo>
                  <a:lnTo>
                    <a:pt x="57" y="288"/>
                  </a:lnTo>
                  <a:lnTo>
                    <a:pt x="52" y="302"/>
                  </a:lnTo>
                  <a:lnTo>
                    <a:pt x="57" y="317"/>
                  </a:lnTo>
                  <a:lnTo>
                    <a:pt x="62" y="336"/>
                  </a:lnTo>
                  <a:lnTo>
                    <a:pt x="62" y="350"/>
                  </a:lnTo>
                  <a:lnTo>
                    <a:pt x="62" y="365"/>
                  </a:lnTo>
                  <a:lnTo>
                    <a:pt x="62" y="384"/>
                  </a:lnTo>
                  <a:lnTo>
                    <a:pt x="52" y="403"/>
                  </a:lnTo>
                  <a:lnTo>
                    <a:pt x="43" y="417"/>
                  </a:lnTo>
                  <a:lnTo>
                    <a:pt x="38" y="432"/>
                  </a:lnTo>
                  <a:lnTo>
                    <a:pt x="38" y="451"/>
                  </a:lnTo>
                  <a:lnTo>
                    <a:pt x="38" y="465"/>
                  </a:lnTo>
                  <a:lnTo>
                    <a:pt x="43" y="480"/>
                  </a:lnTo>
                  <a:lnTo>
                    <a:pt x="43" y="499"/>
                  </a:lnTo>
                  <a:lnTo>
                    <a:pt x="52" y="513"/>
                  </a:lnTo>
                  <a:lnTo>
                    <a:pt x="57" y="528"/>
                  </a:lnTo>
                  <a:lnTo>
                    <a:pt x="57" y="542"/>
                  </a:lnTo>
                  <a:lnTo>
                    <a:pt x="52" y="557"/>
                  </a:lnTo>
                  <a:lnTo>
                    <a:pt x="38" y="566"/>
                  </a:lnTo>
                  <a:lnTo>
                    <a:pt x="28" y="581"/>
                  </a:lnTo>
                  <a:lnTo>
                    <a:pt x="14" y="590"/>
                  </a:lnTo>
                  <a:lnTo>
                    <a:pt x="4" y="605"/>
                  </a:lnTo>
                  <a:lnTo>
                    <a:pt x="0" y="619"/>
                  </a:lnTo>
                  <a:lnTo>
                    <a:pt x="0" y="633"/>
                  </a:lnTo>
                  <a:lnTo>
                    <a:pt x="0" y="648"/>
                  </a:lnTo>
                  <a:lnTo>
                    <a:pt x="4" y="662"/>
                  </a:lnTo>
                  <a:lnTo>
                    <a:pt x="9" y="677"/>
                  </a:lnTo>
                  <a:lnTo>
                    <a:pt x="28" y="686"/>
                  </a:lnTo>
                  <a:lnTo>
                    <a:pt x="43" y="705"/>
                  </a:lnTo>
                  <a:lnTo>
                    <a:pt x="62" y="710"/>
                  </a:lnTo>
                  <a:lnTo>
                    <a:pt x="76" y="715"/>
                  </a:lnTo>
                  <a:lnTo>
                    <a:pt x="91" y="715"/>
                  </a:lnTo>
                  <a:lnTo>
                    <a:pt x="105" y="715"/>
                  </a:lnTo>
                  <a:lnTo>
                    <a:pt x="120" y="725"/>
                  </a:lnTo>
                  <a:lnTo>
                    <a:pt x="139" y="729"/>
                  </a:lnTo>
                  <a:lnTo>
                    <a:pt x="153" y="734"/>
                  </a:lnTo>
                  <a:lnTo>
                    <a:pt x="168" y="734"/>
                  </a:lnTo>
                  <a:lnTo>
                    <a:pt x="182" y="725"/>
                  </a:lnTo>
                  <a:lnTo>
                    <a:pt x="196" y="720"/>
                  </a:lnTo>
                  <a:lnTo>
                    <a:pt x="216" y="715"/>
                  </a:lnTo>
                  <a:lnTo>
                    <a:pt x="235" y="710"/>
                  </a:lnTo>
                  <a:lnTo>
                    <a:pt x="249" y="705"/>
                  </a:lnTo>
                  <a:lnTo>
                    <a:pt x="264" y="691"/>
                  </a:lnTo>
                  <a:lnTo>
                    <a:pt x="273" y="677"/>
                  </a:lnTo>
                  <a:lnTo>
                    <a:pt x="283" y="662"/>
                  </a:lnTo>
                  <a:lnTo>
                    <a:pt x="297" y="653"/>
                  </a:lnTo>
                  <a:lnTo>
                    <a:pt x="302" y="638"/>
                  </a:lnTo>
                  <a:lnTo>
                    <a:pt x="316" y="629"/>
                  </a:lnTo>
                  <a:lnTo>
                    <a:pt x="331" y="614"/>
                  </a:lnTo>
                  <a:lnTo>
                    <a:pt x="336" y="600"/>
                  </a:lnTo>
                  <a:lnTo>
                    <a:pt x="336" y="585"/>
                  </a:lnTo>
                  <a:lnTo>
                    <a:pt x="326" y="571"/>
                  </a:lnTo>
                  <a:lnTo>
                    <a:pt x="326" y="557"/>
                  </a:lnTo>
                  <a:lnTo>
                    <a:pt x="336" y="537"/>
                  </a:lnTo>
                  <a:lnTo>
                    <a:pt x="336" y="523"/>
                  </a:lnTo>
                  <a:lnTo>
                    <a:pt x="340" y="509"/>
                  </a:lnTo>
                  <a:lnTo>
                    <a:pt x="340" y="494"/>
                  </a:lnTo>
                  <a:lnTo>
                    <a:pt x="336" y="480"/>
                  </a:lnTo>
                  <a:lnTo>
                    <a:pt x="350" y="465"/>
                  </a:lnTo>
                  <a:lnTo>
                    <a:pt x="364" y="461"/>
                  </a:lnTo>
                  <a:lnTo>
                    <a:pt x="379" y="456"/>
                  </a:lnTo>
                  <a:lnTo>
                    <a:pt x="393" y="451"/>
                  </a:lnTo>
                  <a:lnTo>
                    <a:pt x="408" y="446"/>
                  </a:lnTo>
                  <a:lnTo>
                    <a:pt x="422" y="437"/>
                  </a:lnTo>
                  <a:lnTo>
                    <a:pt x="436" y="422"/>
                  </a:lnTo>
                  <a:lnTo>
                    <a:pt x="436" y="408"/>
                  </a:lnTo>
                  <a:lnTo>
                    <a:pt x="441" y="393"/>
                  </a:lnTo>
                  <a:lnTo>
                    <a:pt x="456" y="384"/>
                  </a:lnTo>
                  <a:lnTo>
                    <a:pt x="470" y="379"/>
                  </a:lnTo>
                  <a:lnTo>
                    <a:pt x="489" y="374"/>
                  </a:lnTo>
                  <a:lnTo>
                    <a:pt x="499" y="360"/>
                  </a:lnTo>
                  <a:lnTo>
                    <a:pt x="513" y="345"/>
                  </a:lnTo>
                  <a:lnTo>
                    <a:pt x="523" y="331"/>
                  </a:lnTo>
                  <a:lnTo>
                    <a:pt x="537" y="317"/>
                  </a:lnTo>
                  <a:lnTo>
                    <a:pt x="552" y="307"/>
                  </a:lnTo>
                  <a:lnTo>
                    <a:pt x="561" y="293"/>
                  </a:lnTo>
                  <a:lnTo>
                    <a:pt x="576" y="288"/>
                  </a:lnTo>
                  <a:lnTo>
                    <a:pt x="590" y="283"/>
                  </a:lnTo>
                  <a:lnTo>
                    <a:pt x="604" y="273"/>
                  </a:lnTo>
                  <a:lnTo>
                    <a:pt x="619" y="273"/>
                  </a:lnTo>
                  <a:lnTo>
                    <a:pt x="638" y="269"/>
                  </a:lnTo>
                  <a:lnTo>
                    <a:pt x="652" y="273"/>
                  </a:lnTo>
                  <a:lnTo>
                    <a:pt x="672" y="288"/>
                  </a:lnTo>
                  <a:lnTo>
                    <a:pt x="686" y="297"/>
                  </a:lnTo>
                  <a:lnTo>
                    <a:pt x="700" y="307"/>
                  </a:lnTo>
                  <a:lnTo>
                    <a:pt x="715" y="312"/>
                  </a:lnTo>
                  <a:lnTo>
                    <a:pt x="729" y="302"/>
                  </a:lnTo>
                  <a:lnTo>
                    <a:pt x="734" y="288"/>
                  </a:lnTo>
                  <a:lnTo>
                    <a:pt x="724" y="273"/>
                  </a:lnTo>
                  <a:lnTo>
                    <a:pt x="720" y="259"/>
                  </a:lnTo>
                  <a:lnTo>
                    <a:pt x="720" y="245"/>
                  </a:lnTo>
                  <a:lnTo>
                    <a:pt x="734" y="235"/>
                  </a:lnTo>
                  <a:lnTo>
                    <a:pt x="748" y="225"/>
                  </a:lnTo>
                  <a:lnTo>
                    <a:pt x="758" y="211"/>
                  </a:lnTo>
                  <a:lnTo>
                    <a:pt x="763" y="197"/>
                  </a:lnTo>
                  <a:lnTo>
                    <a:pt x="763" y="182"/>
                  </a:lnTo>
                  <a:lnTo>
                    <a:pt x="763" y="168"/>
                  </a:lnTo>
                  <a:lnTo>
                    <a:pt x="768" y="153"/>
                  </a:lnTo>
                  <a:lnTo>
                    <a:pt x="768" y="139"/>
                  </a:lnTo>
                  <a:lnTo>
                    <a:pt x="768" y="125"/>
                  </a:lnTo>
                  <a:lnTo>
                    <a:pt x="763" y="110"/>
                  </a:lnTo>
                  <a:lnTo>
                    <a:pt x="758" y="110"/>
                  </a:lnTo>
                </a:path>
              </a:pathLst>
            </a:custGeom>
            <a:noFill/>
            <a:ln w="12700" cap="rnd" cmpd="sng">
              <a:solidFill>
                <a:srgbClr val="FF7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3" name="Freeform 843"/>
            <p:cNvSpPr>
              <a:spLocks/>
            </p:cNvSpPr>
            <p:nvPr/>
          </p:nvSpPr>
          <p:spPr bwMode="auto">
            <a:xfrm>
              <a:off x="2045" y="1982"/>
              <a:ext cx="101" cy="174"/>
            </a:xfrm>
            <a:custGeom>
              <a:avLst/>
              <a:gdLst>
                <a:gd name="T0" fmla="*/ 76 w 101"/>
                <a:gd name="T1" fmla="*/ 163 h 174"/>
                <a:gd name="T2" fmla="*/ 96 w 101"/>
                <a:gd name="T3" fmla="*/ 149 h 174"/>
                <a:gd name="T4" fmla="*/ 100 w 101"/>
                <a:gd name="T5" fmla="*/ 135 h 174"/>
                <a:gd name="T6" fmla="*/ 100 w 101"/>
                <a:gd name="T7" fmla="*/ 120 h 174"/>
                <a:gd name="T8" fmla="*/ 100 w 101"/>
                <a:gd name="T9" fmla="*/ 106 h 174"/>
                <a:gd name="T10" fmla="*/ 96 w 101"/>
                <a:gd name="T11" fmla="*/ 91 h 174"/>
                <a:gd name="T12" fmla="*/ 96 w 101"/>
                <a:gd name="T13" fmla="*/ 77 h 174"/>
                <a:gd name="T14" fmla="*/ 96 w 101"/>
                <a:gd name="T15" fmla="*/ 63 h 174"/>
                <a:gd name="T16" fmla="*/ 96 w 101"/>
                <a:gd name="T17" fmla="*/ 48 h 174"/>
                <a:gd name="T18" fmla="*/ 91 w 101"/>
                <a:gd name="T19" fmla="*/ 34 h 174"/>
                <a:gd name="T20" fmla="*/ 76 w 101"/>
                <a:gd name="T21" fmla="*/ 19 h 174"/>
                <a:gd name="T22" fmla="*/ 62 w 101"/>
                <a:gd name="T23" fmla="*/ 5 h 174"/>
                <a:gd name="T24" fmla="*/ 48 w 101"/>
                <a:gd name="T25" fmla="*/ 0 h 174"/>
                <a:gd name="T26" fmla="*/ 38 w 101"/>
                <a:gd name="T27" fmla="*/ 15 h 174"/>
                <a:gd name="T28" fmla="*/ 33 w 101"/>
                <a:gd name="T29" fmla="*/ 29 h 174"/>
                <a:gd name="T30" fmla="*/ 33 w 101"/>
                <a:gd name="T31" fmla="*/ 43 h 174"/>
                <a:gd name="T32" fmla="*/ 28 w 101"/>
                <a:gd name="T33" fmla="*/ 58 h 174"/>
                <a:gd name="T34" fmla="*/ 14 w 101"/>
                <a:gd name="T35" fmla="*/ 67 h 174"/>
                <a:gd name="T36" fmla="*/ 4 w 101"/>
                <a:gd name="T37" fmla="*/ 82 h 174"/>
                <a:gd name="T38" fmla="*/ 0 w 101"/>
                <a:gd name="T39" fmla="*/ 96 h 174"/>
                <a:gd name="T40" fmla="*/ 4 w 101"/>
                <a:gd name="T41" fmla="*/ 111 h 174"/>
                <a:gd name="T42" fmla="*/ 4 w 101"/>
                <a:gd name="T43" fmla="*/ 125 h 174"/>
                <a:gd name="T44" fmla="*/ 4 w 101"/>
                <a:gd name="T45" fmla="*/ 139 h 174"/>
                <a:gd name="T46" fmla="*/ 19 w 101"/>
                <a:gd name="T47" fmla="*/ 149 h 174"/>
                <a:gd name="T48" fmla="*/ 28 w 101"/>
                <a:gd name="T49" fmla="*/ 163 h 174"/>
                <a:gd name="T50" fmla="*/ 43 w 101"/>
                <a:gd name="T51" fmla="*/ 173 h 174"/>
                <a:gd name="T52" fmla="*/ 57 w 101"/>
                <a:gd name="T53" fmla="*/ 173 h 174"/>
                <a:gd name="T54" fmla="*/ 72 w 101"/>
                <a:gd name="T55" fmla="*/ 163 h 174"/>
                <a:gd name="T56" fmla="*/ 76 w 101"/>
                <a:gd name="T57" fmla="*/ 163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1" h="174">
                  <a:moveTo>
                    <a:pt x="76" y="163"/>
                  </a:moveTo>
                  <a:lnTo>
                    <a:pt x="96" y="149"/>
                  </a:lnTo>
                  <a:lnTo>
                    <a:pt x="100" y="135"/>
                  </a:lnTo>
                  <a:lnTo>
                    <a:pt x="100" y="120"/>
                  </a:lnTo>
                  <a:lnTo>
                    <a:pt x="100" y="106"/>
                  </a:lnTo>
                  <a:lnTo>
                    <a:pt x="96" y="91"/>
                  </a:lnTo>
                  <a:lnTo>
                    <a:pt x="96" y="77"/>
                  </a:lnTo>
                  <a:lnTo>
                    <a:pt x="96" y="63"/>
                  </a:lnTo>
                  <a:lnTo>
                    <a:pt x="96" y="48"/>
                  </a:lnTo>
                  <a:lnTo>
                    <a:pt x="91" y="34"/>
                  </a:lnTo>
                  <a:lnTo>
                    <a:pt x="76" y="19"/>
                  </a:lnTo>
                  <a:lnTo>
                    <a:pt x="62" y="5"/>
                  </a:lnTo>
                  <a:lnTo>
                    <a:pt x="48" y="0"/>
                  </a:lnTo>
                  <a:lnTo>
                    <a:pt x="38" y="15"/>
                  </a:lnTo>
                  <a:lnTo>
                    <a:pt x="33" y="29"/>
                  </a:lnTo>
                  <a:lnTo>
                    <a:pt x="33" y="43"/>
                  </a:lnTo>
                  <a:lnTo>
                    <a:pt x="28" y="58"/>
                  </a:lnTo>
                  <a:lnTo>
                    <a:pt x="14" y="67"/>
                  </a:lnTo>
                  <a:lnTo>
                    <a:pt x="4" y="82"/>
                  </a:lnTo>
                  <a:lnTo>
                    <a:pt x="0" y="96"/>
                  </a:lnTo>
                  <a:lnTo>
                    <a:pt x="4" y="111"/>
                  </a:lnTo>
                  <a:lnTo>
                    <a:pt x="4" y="125"/>
                  </a:lnTo>
                  <a:lnTo>
                    <a:pt x="4" y="139"/>
                  </a:lnTo>
                  <a:lnTo>
                    <a:pt x="19" y="149"/>
                  </a:lnTo>
                  <a:lnTo>
                    <a:pt x="28" y="163"/>
                  </a:lnTo>
                  <a:lnTo>
                    <a:pt x="43" y="173"/>
                  </a:lnTo>
                  <a:lnTo>
                    <a:pt x="57" y="173"/>
                  </a:lnTo>
                  <a:lnTo>
                    <a:pt x="72" y="163"/>
                  </a:lnTo>
                  <a:lnTo>
                    <a:pt x="76" y="163"/>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4" name="Freeform 844"/>
            <p:cNvSpPr>
              <a:spLocks/>
            </p:cNvSpPr>
            <p:nvPr/>
          </p:nvSpPr>
          <p:spPr bwMode="auto">
            <a:xfrm>
              <a:off x="1473" y="2246"/>
              <a:ext cx="342" cy="428"/>
            </a:xfrm>
            <a:custGeom>
              <a:avLst/>
              <a:gdLst>
                <a:gd name="T0" fmla="*/ 336 w 342"/>
                <a:gd name="T1" fmla="*/ 115 h 428"/>
                <a:gd name="T2" fmla="*/ 341 w 342"/>
                <a:gd name="T3" fmla="*/ 87 h 428"/>
                <a:gd name="T4" fmla="*/ 322 w 342"/>
                <a:gd name="T5" fmla="*/ 67 h 428"/>
                <a:gd name="T6" fmla="*/ 298 w 342"/>
                <a:gd name="T7" fmla="*/ 39 h 428"/>
                <a:gd name="T8" fmla="*/ 269 w 342"/>
                <a:gd name="T9" fmla="*/ 24 h 428"/>
                <a:gd name="T10" fmla="*/ 236 w 342"/>
                <a:gd name="T11" fmla="*/ 34 h 428"/>
                <a:gd name="T12" fmla="*/ 207 w 342"/>
                <a:gd name="T13" fmla="*/ 34 h 428"/>
                <a:gd name="T14" fmla="*/ 173 w 342"/>
                <a:gd name="T15" fmla="*/ 29 h 428"/>
                <a:gd name="T16" fmla="*/ 144 w 342"/>
                <a:gd name="T17" fmla="*/ 24 h 428"/>
                <a:gd name="T18" fmla="*/ 116 w 342"/>
                <a:gd name="T19" fmla="*/ 15 h 428"/>
                <a:gd name="T20" fmla="*/ 82 w 342"/>
                <a:gd name="T21" fmla="*/ 0 h 428"/>
                <a:gd name="T22" fmla="*/ 53 w 342"/>
                <a:gd name="T23" fmla="*/ 0 h 428"/>
                <a:gd name="T24" fmla="*/ 34 w 342"/>
                <a:gd name="T25" fmla="*/ 29 h 428"/>
                <a:gd name="T26" fmla="*/ 15 w 342"/>
                <a:gd name="T27" fmla="*/ 58 h 428"/>
                <a:gd name="T28" fmla="*/ 15 w 342"/>
                <a:gd name="T29" fmla="*/ 87 h 428"/>
                <a:gd name="T30" fmla="*/ 10 w 342"/>
                <a:gd name="T31" fmla="*/ 115 h 428"/>
                <a:gd name="T32" fmla="*/ 5 w 342"/>
                <a:gd name="T33" fmla="*/ 144 h 428"/>
                <a:gd name="T34" fmla="*/ 0 w 342"/>
                <a:gd name="T35" fmla="*/ 173 h 428"/>
                <a:gd name="T36" fmla="*/ 5 w 342"/>
                <a:gd name="T37" fmla="*/ 207 h 428"/>
                <a:gd name="T38" fmla="*/ 15 w 342"/>
                <a:gd name="T39" fmla="*/ 235 h 428"/>
                <a:gd name="T40" fmla="*/ 15 w 342"/>
                <a:gd name="T41" fmla="*/ 264 h 428"/>
                <a:gd name="T42" fmla="*/ 15 w 342"/>
                <a:gd name="T43" fmla="*/ 293 h 428"/>
                <a:gd name="T44" fmla="*/ 5 w 342"/>
                <a:gd name="T45" fmla="*/ 322 h 428"/>
                <a:gd name="T46" fmla="*/ 0 w 342"/>
                <a:gd name="T47" fmla="*/ 351 h 428"/>
                <a:gd name="T48" fmla="*/ 0 w 342"/>
                <a:gd name="T49" fmla="*/ 379 h 428"/>
                <a:gd name="T50" fmla="*/ 34 w 342"/>
                <a:gd name="T51" fmla="*/ 403 h 428"/>
                <a:gd name="T52" fmla="*/ 63 w 342"/>
                <a:gd name="T53" fmla="*/ 413 h 428"/>
                <a:gd name="T54" fmla="*/ 96 w 342"/>
                <a:gd name="T55" fmla="*/ 423 h 428"/>
                <a:gd name="T56" fmla="*/ 125 w 342"/>
                <a:gd name="T57" fmla="*/ 427 h 428"/>
                <a:gd name="T58" fmla="*/ 154 w 342"/>
                <a:gd name="T59" fmla="*/ 413 h 428"/>
                <a:gd name="T60" fmla="*/ 183 w 342"/>
                <a:gd name="T61" fmla="*/ 399 h 428"/>
                <a:gd name="T62" fmla="*/ 212 w 342"/>
                <a:gd name="T63" fmla="*/ 384 h 428"/>
                <a:gd name="T64" fmla="*/ 240 w 342"/>
                <a:gd name="T65" fmla="*/ 365 h 428"/>
                <a:gd name="T66" fmla="*/ 260 w 342"/>
                <a:gd name="T67" fmla="*/ 336 h 428"/>
                <a:gd name="T68" fmla="*/ 274 w 342"/>
                <a:gd name="T69" fmla="*/ 307 h 428"/>
                <a:gd name="T70" fmla="*/ 284 w 342"/>
                <a:gd name="T71" fmla="*/ 279 h 428"/>
                <a:gd name="T72" fmla="*/ 284 w 342"/>
                <a:gd name="T73" fmla="*/ 250 h 428"/>
                <a:gd name="T74" fmla="*/ 274 w 342"/>
                <a:gd name="T75" fmla="*/ 221 h 428"/>
                <a:gd name="T76" fmla="*/ 264 w 342"/>
                <a:gd name="T77" fmla="*/ 187 h 428"/>
                <a:gd name="T78" fmla="*/ 279 w 342"/>
                <a:gd name="T79" fmla="*/ 159 h 428"/>
                <a:gd name="T80" fmla="*/ 303 w 342"/>
                <a:gd name="T81" fmla="*/ 130 h 428"/>
                <a:gd name="T82" fmla="*/ 327 w 342"/>
                <a:gd name="T83" fmla="*/ 106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2" h="428">
                  <a:moveTo>
                    <a:pt x="322" y="120"/>
                  </a:moveTo>
                  <a:lnTo>
                    <a:pt x="336" y="115"/>
                  </a:lnTo>
                  <a:lnTo>
                    <a:pt x="341" y="101"/>
                  </a:lnTo>
                  <a:lnTo>
                    <a:pt x="341" y="87"/>
                  </a:lnTo>
                  <a:lnTo>
                    <a:pt x="336" y="72"/>
                  </a:lnTo>
                  <a:lnTo>
                    <a:pt x="322" y="67"/>
                  </a:lnTo>
                  <a:lnTo>
                    <a:pt x="312" y="53"/>
                  </a:lnTo>
                  <a:lnTo>
                    <a:pt x="298" y="39"/>
                  </a:lnTo>
                  <a:lnTo>
                    <a:pt x="284" y="34"/>
                  </a:lnTo>
                  <a:lnTo>
                    <a:pt x="269" y="24"/>
                  </a:lnTo>
                  <a:lnTo>
                    <a:pt x="250" y="24"/>
                  </a:lnTo>
                  <a:lnTo>
                    <a:pt x="236" y="34"/>
                  </a:lnTo>
                  <a:lnTo>
                    <a:pt x="221" y="34"/>
                  </a:lnTo>
                  <a:lnTo>
                    <a:pt x="207" y="34"/>
                  </a:lnTo>
                  <a:lnTo>
                    <a:pt x="188" y="29"/>
                  </a:lnTo>
                  <a:lnTo>
                    <a:pt x="173" y="29"/>
                  </a:lnTo>
                  <a:lnTo>
                    <a:pt x="159" y="29"/>
                  </a:lnTo>
                  <a:lnTo>
                    <a:pt x="144" y="24"/>
                  </a:lnTo>
                  <a:lnTo>
                    <a:pt x="130" y="15"/>
                  </a:lnTo>
                  <a:lnTo>
                    <a:pt x="116" y="15"/>
                  </a:lnTo>
                  <a:lnTo>
                    <a:pt x="96" y="5"/>
                  </a:lnTo>
                  <a:lnTo>
                    <a:pt x="82" y="0"/>
                  </a:lnTo>
                  <a:lnTo>
                    <a:pt x="68" y="0"/>
                  </a:lnTo>
                  <a:lnTo>
                    <a:pt x="53" y="0"/>
                  </a:lnTo>
                  <a:lnTo>
                    <a:pt x="39" y="15"/>
                  </a:lnTo>
                  <a:lnTo>
                    <a:pt x="34" y="29"/>
                  </a:lnTo>
                  <a:lnTo>
                    <a:pt x="20" y="43"/>
                  </a:lnTo>
                  <a:lnTo>
                    <a:pt x="15" y="58"/>
                  </a:lnTo>
                  <a:lnTo>
                    <a:pt x="15" y="72"/>
                  </a:lnTo>
                  <a:lnTo>
                    <a:pt x="15" y="87"/>
                  </a:lnTo>
                  <a:lnTo>
                    <a:pt x="15" y="101"/>
                  </a:lnTo>
                  <a:lnTo>
                    <a:pt x="10" y="115"/>
                  </a:lnTo>
                  <a:lnTo>
                    <a:pt x="5" y="130"/>
                  </a:lnTo>
                  <a:lnTo>
                    <a:pt x="5" y="144"/>
                  </a:lnTo>
                  <a:lnTo>
                    <a:pt x="0" y="159"/>
                  </a:lnTo>
                  <a:lnTo>
                    <a:pt x="0" y="173"/>
                  </a:lnTo>
                  <a:lnTo>
                    <a:pt x="5" y="192"/>
                  </a:lnTo>
                  <a:lnTo>
                    <a:pt x="5" y="207"/>
                  </a:lnTo>
                  <a:lnTo>
                    <a:pt x="10" y="221"/>
                  </a:lnTo>
                  <a:lnTo>
                    <a:pt x="15" y="235"/>
                  </a:lnTo>
                  <a:lnTo>
                    <a:pt x="15" y="250"/>
                  </a:lnTo>
                  <a:lnTo>
                    <a:pt x="15" y="264"/>
                  </a:lnTo>
                  <a:lnTo>
                    <a:pt x="15" y="279"/>
                  </a:lnTo>
                  <a:lnTo>
                    <a:pt x="15" y="293"/>
                  </a:lnTo>
                  <a:lnTo>
                    <a:pt x="10" y="307"/>
                  </a:lnTo>
                  <a:lnTo>
                    <a:pt x="5" y="322"/>
                  </a:lnTo>
                  <a:lnTo>
                    <a:pt x="0" y="336"/>
                  </a:lnTo>
                  <a:lnTo>
                    <a:pt x="0" y="351"/>
                  </a:lnTo>
                  <a:lnTo>
                    <a:pt x="0" y="365"/>
                  </a:lnTo>
                  <a:lnTo>
                    <a:pt x="0" y="379"/>
                  </a:lnTo>
                  <a:lnTo>
                    <a:pt x="15" y="394"/>
                  </a:lnTo>
                  <a:lnTo>
                    <a:pt x="34" y="403"/>
                  </a:lnTo>
                  <a:lnTo>
                    <a:pt x="48" y="408"/>
                  </a:lnTo>
                  <a:lnTo>
                    <a:pt x="63" y="413"/>
                  </a:lnTo>
                  <a:lnTo>
                    <a:pt x="82" y="418"/>
                  </a:lnTo>
                  <a:lnTo>
                    <a:pt x="96" y="423"/>
                  </a:lnTo>
                  <a:lnTo>
                    <a:pt x="111" y="427"/>
                  </a:lnTo>
                  <a:lnTo>
                    <a:pt x="125" y="427"/>
                  </a:lnTo>
                  <a:lnTo>
                    <a:pt x="140" y="423"/>
                  </a:lnTo>
                  <a:lnTo>
                    <a:pt x="154" y="413"/>
                  </a:lnTo>
                  <a:lnTo>
                    <a:pt x="168" y="408"/>
                  </a:lnTo>
                  <a:lnTo>
                    <a:pt x="183" y="399"/>
                  </a:lnTo>
                  <a:lnTo>
                    <a:pt x="197" y="389"/>
                  </a:lnTo>
                  <a:lnTo>
                    <a:pt x="212" y="384"/>
                  </a:lnTo>
                  <a:lnTo>
                    <a:pt x="226" y="370"/>
                  </a:lnTo>
                  <a:lnTo>
                    <a:pt x="240" y="365"/>
                  </a:lnTo>
                  <a:lnTo>
                    <a:pt x="255" y="351"/>
                  </a:lnTo>
                  <a:lnTo>
                    <a:pt x="260" y="336"/>
                  </a:lnTo>
                  <a:lnTo>
                    <a:pt x="264" y="322"/>
                  </a:lnTo>
                  <a:lnTo>
                    <a:pt x="274" y="307"/>
                  </a:lnTo>
                  <a:lnTo>
                    <a:pt x="284" y="293"/>
                  </a:lnTo>
                  <a:lnTo>
                    <a:pt x="284" y="279"/>
                  </a:lnTo>
                  <a:lnTo>
                    <a:pt x="284" y="264"/>
                  </a:lnTo>
                  <a:lnTo>
                    <a:pt x="284" y="250"/>
                  </a:lnTo>
                  <a:lnTo>
                    <a:pt x="279" y="235"/>
                  </a:lnTo>
                  <a:lnTo>
                    <a:pt x="274" y="221"/>
                  </a:lnTo>
                  <a:lnTo>
                    <a:pt x="264" y="207"/>
                  </a:lnTo>
                  <a:lnTo>
                    <a:pt x="264" y="187"/>
                  </a:lnTo>
                  <a:lnTo>
                    <a:pt x="269" y="173"/>
                  </a:lnTo>
                  <a:lnTo>
                    <a:pt x="279" y="159"/>
                  </a:lnTo>
                  <a:lnTo>
                    <a:pt x="288" y="144"/>
                  </a:lnTo>
                  <a:lnTo>
                    <a:pt x="303" y="130"/>
                  </a:lnTo>
                  <a:lnTo>
                    <a:pt x="317" y="120"/>
                  </a:lnTo>
                  <a:lnTo>
                    <a:pt x="327" y="106"/>
                  </a:lnTo>
                  <a:lnTo>
                    <a:pt x="322" y="120"/>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5" name="Freeform 845"/>
            <p:cNvSpPr>
              <a:spLocks/>
            </p:cNvSpPr>
            <p:nvPr/>
          </p:nvSpPr>
          <p:spPr bwMode="auto">
            <a:xfrm>
              <a:off x="1478" y="2280"/>
              <a:ext cx="280" cy="380"/>
            </a:xfrm>
            <a:custGeom>
              <a:avLst/>
              <a:gdLst>
                <a:gd name="T0" fmla="*/ 226 w 280"/>
                <a:gd name="T1" fmla="*/ 72 h 380"/>
                <a:gd name="T2" fmla="*/ 197 w 280"/>
                <a:gd name="T3" fmla="*/ 48 h 380"/>
                <a:gd name="T4" fmla="*/ 168 w 280"/>
                <a:gd name="T5" fmla="*/ 33 h 380"/>
                <a:gd name="T6" fmla="*/ 130 w 280"/>
                <a:gd name="T7" fmla="*/ 14 h 380"/>
                <a:gd name="T8" fmla="*/ 96 w 280"/>
                <a:gd name="T9" fmla="*/ 0 h 380"/>
                <a:gd name="T10" fmla="*/ 63 w 280"/>
                <a:gd name="T11" fmla="*/ 0 h 380"/>
                <a:gd name="T12" fmla="*/ 34 w 280"/>
                <a:gd name="T13" fmla="*/ 14 h 380"/>
                <a:gd name="T14" fmla="*/ 5 w 280"/>
                <a:gd name="T15" fmla="*/ 43 h 380"/>
                <a:gd name="T16" fmla="*/ 15 w 280"/>
                <a:gd name="T17" fmla="*/ 72 h 380"/>
                <a:gd name="T18" fmla="*/ 29 w 280"/>
                <a:gd name="T19" fmla="*/ 96 h 380"/>
                <a:gd name="T20" fmla="*/ 15 w 280"/>
                <a:gd name="T21" fmla="*/ 125 h 380"/>
                <a:gd name="T22" fmla="*/ 10 w 280"/>
                <a:gd name="T23" fmla="*/ 153 h 380"/>
                <a:gd name="T24" fmla="*/ 5 w 280"/>
                <a:gd name="T25" fmla="*/ 187 h 380"/>
                <a:gd name="T26" fmla="*/ 10 w 280"/>
                <a:gd name="T27" fmla="*/ 221 h 380"/>
                <a:gd name="T28" fmla="*/ 10 w 280"/>
                <a:gd name="T29" fmla="*/ 249 h 380"/>
                <a:gd name="T30" fmla="*/ 24 w 280"/>
                <a:gd name="T31" fmla="*/ 283 h 380"/>
                <a:gd name="T32" fmla="*/ 34 w 280"/>
                <a:gd name="T33" fmla="*/ 312 h 380"/>
                <a:gd name="T34" fmla="*/ 34 w 280"/>
                <a:gd name="T35" fmla="*/ 341 h 380"/>
                <a:gd name="T36" fmla="*/ 58 w 280"/>
                <a:gd name="T37" fmla="*/ 365 h 380"/>
                <a:gd name="T38" fmla="*/ 91 w 280"/>
                <a:gd name="T39" fmla="*/ 379 h 380"/>
                <a:gd name="T40" fmla="*/ 125 w 280"/>
                <a:gd name="T41" fmla="*/ 369 h 380"/>
                <a:gd name="T42" fmla="*/ 149 w 280"/>
                <a:gd name="T43" fmla="*/ 350 h 380"/>
                <a:gd name="T44" fmla="*/ 178 w 280"/>
                <a:gd name="T45" fmla="*/ 336 h 380"/>
                <a:gd name="T46" fmla="*/ 202 w 280"/>
                <a:gd name="T47" fmla="*/ 317 h 380"/>
                <a:gd name="T48" fmla="*/ 231 w 280"/>
                <a:gd name="T49" fmla="*/ 297 h 380"/>
                <a:gd name="T50" fmla="*/ 245 w 280"/>
                <a:gd name="T51" fmla="*/ 269 h 380"/>
                <a:gd name="T52" fmla="*/ 259 w 280"/>
                <a:gd name="T53" fmla="*/ 240 h 380"/>
                <a:gd name="T54" fmla="*/ 279 w 280"/>
                <a:gd name="T55" fmla="*/ 216 h 380"/>
                <a:gd name="T56" fmla="*/ 264 w 280"/>
                <a:gd name="T57" fmla="*/ 187 h 380"/>
                <a:gd name="T58" fmla="*/ 245 w 280"/>
                <a:gd name="T59" fmla="*/ 163 h 380"/>
                <a:gd name="T60" fmla="*/ 245 w 280"/>
                <a:gd name="T61" fmla="*/ 134 h 380"/>
                <a:gd name="T62" fmla="*/ 250 w 280"/>
                <a:gd name="T63" fmla="*/ 101 h 380"/>
                <a:gd name="T64" fmla="*/ 240 w 280"/>
                <a:gd name="T65" fmla="*/ 81 h 3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0" h="380">
                  <a:moveTo>
                    <a:pt x="240" y="81"/>
                  </a:moveTo>
                  <a:lnTo>
                    <a:pt x="226" y="72"/>
                  </a:lnTo>
                  <a:lnTo>
                    <a:pt x="211" y="62"/>
                  </a:lnTo>
                  <a:lnTo>
                    <a:pt x="197" y="48"/>
                  </a:lnTo>
                  <a:lnTo>
                    <a:pt x="183" y="38"/>
                  </a:lnTo>
                  <a:lnTo>
                    <a:pt x="168" y="33"/>
                  </a:lnTo>
                  <a:lnTo>
                    <a:pt x="149" y="24"/>
                  </a:lnTo>
                  <a:lnTo>
                    <a:pt x="130" y="14"/>
                  </a:lnTo>
                  <a:lnTo>
                    <a:pt x="111" y="0"/>
                  </a:lnTo>
                  <a:lnTo>
                    <a:pt x="96" y="0"/>
                  </a:lnTo>
                  <a:lnTo>
                    <a:pt x="82" y="0"/>
                  </a:lnTo>
                  <a:lnTo>
                    <a:pt x="63" y="0"/>
                  </a:lnTo>
                  <a:lnTo>
                    <a:pt x="48" y="5"/>
                  </a:lnTo>
                  <a:lnTo>
                    <a:pt x="34" y="14"/>
                  </a:lnTo>
                  <a:lnTo>
                    <a:pt x="19" y="29"/>
                  </a:lnTo>
                  <a:lnTo>
                    <a:pt x="5" y="43"/>
                  </a:lnTo>
                  <a:lnTo>
                    <a:pt x="0" y="57"/>
                  </a:lnTo>
                  <a:lnTo>
                    <a:pt x="15" y="72"/>
                  </a:lnTo>
                  <a:lnTo>
                    <a:pt x="29" y="81"/>
                  </a:lnTo>
                  <a:lnTo>
                    <a:pt x="29" y="96"/>
                  </a:lnTo>
                  <a:lnTo>
                    <a:pt x="19" y="110"/>
                  </a:lnTo>
                  <a:lnTo>
                    <a:pt x="15" y="125"/>
                  </a:lnTo>
                  <a:lnTo>
                    <a:pt x="10" y="139"/>
                  </a:lnTo>
                  <a:lnTo>
                    <a:pt x="10" y="153"/>
                  </a:lnTo>
                  <a:lnTo>
                    <a:pt x="5" y="168"/>
                  </a:lnTo>
                  <a:lnTo>
                    <a:pt x="5" y="187"/>
                  </a:lnTo>
                  <a:lnTo>
                    <a:pt x="5" y="206"/>
                  </a:lnTo>
                  <a:lnTo>
                    <a:pt x="10" y="221"/>
                  </a:lnTo>
                  <a:lnTo>
                    <a:pt x="10" y="235"/>
                  </a:lnTo>
                  <a:lnTo>
                    <a:pt x="10" y="249"/>
                  </a:lnTo>
                  <a:lnTo>
                    <a:pt x="15" y="264"/>
                  </a:lnTo>
                  <a:lnTo>
                    <a:pt x="24" y="283"/>
                  </a:lnTo>
                  <a:lnTo>
                    <a:pt x="34" y="297"/>
                  </a:lnTo>
                  <a:lnTo>
                    <a:pt x="34" y="312"/>
                  </a:lnTo>
                  <a:lnTo>
                    <a:pt x="34" y="326"/>
                  </a:lnTo>
                  <a:lnTo>
                    <a:pt x="34" y="341"/>
                  </a:lnTo>
                  <a:lnTo>
                    <a:pt x="48" y="350"/>
                  </a:lnTo>
                  <a:lnTo>
                    <a:pt x="58" y="365"/>
                  </a:lnTo>
                  <a:lnTo>
                    <a:pt x="77" y="374"/>
                  </a:lnTo>
                  <a:lnTo>
                    <a:pt x="91" y="379"/>
                  </a:lnTo>
                  <a:lnTo>
                    <a:pt x="106" y="374"/>
                  </a:lnTo>
                  <a:lnTo>
                    <a:pt x="125" y="369"/>
                  </a:lnTo>
                  <a:lnTo>
                    <a:pt x="135" y="355"/>
                  </a:lnTo>
                  <a:lnTo>
                    <a:pt x="149" y="350"/>
                  </a:lnTo>
                  <a:lnTo>
                    <a:pt x="163" y="345"/>
                  </a:lnTo>
                  <a:lnTo>
                    <a:pt x="178" y="336"/>
                  </a:lnTo>
                  <a:lnTo>
                    <a:pt x="192" y="331"/>
                  </a:lnTo>
                  <a:lnTo>
                    <a:pt x="202" y="317"/>
                  </a:lnTo>
                  <a:lnTo>
                    <a:pt x="216" y="312"/>
                  </a:lnTo>
                  <a:lnTo>
                    <a:pt x="231" y="297"/>
                  </a:lnTo>
                  <a:lnTo>
                    <a:pt x="245" y="283"/>
                  </a:lnTo>
                  <a:lnTo>
                    <a:pt x="245" y="269"/>
                  </a:lnTo>
                  <a:lnTo>
                    <a:pt x="245" y="254"/>
                  </a:lnTo>
                  <a:lnTo>
                    <a:pt x="259" y="240"/>
                  </a:lnTo>
                  <a:lnTo>
                    <a:pt x="274" y="230"/>
                  </a:lnTo>
                  <a:lnTo>
                    <a:pt x="279" y="216"/>
                  </a:lnTo>
                  <a:lnTo>
                    <a:pt x="279" y="201"/>
                  </a:lnTo>
                  <a:lnTo>
                    <a:pt x="264" y="187"/>
                  </a:lnTo>
                  <a:lnTo>
                    <a:pt x="250" y="177"/>
                  </a:lnTo>
                  <a:lnTo>
                    <a:pt x="245" y="163"/>
                  </a:lnTo>
                  <a:lnTo>
                    <a:pt x="245" y="149"/>
                  </a:lnTo>
                  <a:lnTo>
                    <a:pt x="245" y="134"/>
                  </a:lnTo>
                  <a:lnTo>
                    <a:pt x="250" y="115"/>
                  </a:lnTo>
                  <a:lnTo>
                    <a:pt x="250" y="101"/>
                  </a:lnTo>
                  <a:lnTo>
                    <a:pt x="240" y="86"/>
                  </a:lnTo>
                  <a:lnTo>
                    <a:pt x="240" y="81"/>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6" name="Freeform 846"/>
            <p:cNvSpPr>
              <a:spLocks/>
            </p:cNvSpPr>
            <p:nvPr/>
          </p:nvSpPr>
          <p:spPr bwMode="auto">
            <a:xfrm>
              <a:off x="1526" y="2323"/>
              <a:ext cx="188" cy="318"/>
            </a:xfrm>
            <a:custGeom>
              <a:avLst/>
              <a:gdLst>
                <a:gd name="T0" fmla="*/ 159 w 188"/>
                <a:gd name="T1" fmla="*/ 77 h 318"/>
                <a:gd name="T2" fmla="*/ 154 w 188"/>
                <a:gd name="T3" fmla="*/ 58 h 318"/>
                <a:gd name="T4" fmla="*/ 149 w 188"/>
                <a:gd name="T5" fmla="*/ 24 h 318"/>
                <a:gd name="T6" fmla="*/ 135 w 188"/>
                <a:gd name="T7" fmla="*/ 14 h 318"/>
                <a:gd name="T8" fmla="*/ 120 w 188"/>
                <a:gd name="T9" fmla="*/ 5 h 318"/>
                <a:gd name="T10" fmla="*/ 106 w 188"/>
                <a:gd name="T11" fmla="*/ 5 h 318"/>
                <a:gd name="T12" fmla="*/ 91 w 188"/>
                <a:gd name="T13" fmla="*/ 5 h 318"/>
                <a:gd name="T14" fmla="*/ 77 w 188"/>
                <a:gd name="T15" fmla="*/ 0 h 318"/>
                <a:gd name="T16" fmla="*/ 63 w 188"/>
                <a:gd name="T17" fmla="*/ 0 h 318"/>
                <a:gd name="T18" fmla="*/ 48 w 188"/>
                <a:gd name="T19" fmla="*/ 0 h 318"/>
                <a:gd name="T20" fmla="*/ 34 w 188"/>
                <a:gd name="T21" fmla="*/ 0 h 318"/>
                <a:gd name="T22" fmla="*/ 15 w 188"/>
                <a:gd name="T23" fmla="*/ 10 h 318"/>
                <a:gd name="T24" fmla="*/ 5 w 188"/>
                <a:gd name="T25" fmla="*/ 24 h 318"/>
                <a:gd name="T26" fmla="*/ 5 w 188"/>
                <a:gd name="T27" fmla="*/ 38 h 318"/>
                <a:gd name="T28" fmla="*/ 5 w 188"/>
                <a:gd name="T29" fmla="*/ 53 h 318"/>
                <a:gd name="T30" fmla="*/ 5 w 188"/>
                <a:gd name="T31" fmla="*/ 67 h 318"/>
                <a:gd name="T32" fmla="*/ 5 w 188"/>
                <a:gd name="T33" fmla="*/ 82 h 318"/>
                <a:gd name="T34" fmla="*/ 0 w 188"/>
                <a:gd name="T35" fmla="*/ 96 h 318"/>
                <a:gd name="T36" fmla="*/ 0 w 188"/>
                <a:gd name="T37" fmla="*/ 110 h 318"/>
                <a:gd name="T38" fmla="*/ 0 w 188"/>
                <a:gd name="T39" fmla="*/ 125 h 318"/>
                <a:gd name="T40" fmla="*/ 0 w 188"/>
                <a:gd name="T41" fmla="*/ 154 h 318"/>
                <a:gd name="T42" fmla="*/ 5 w 188"/>
                <a:gd name="T43" fmla="*/ 168 h 318"/>
                <a:gd name="T44" fmla="*/ 5 w 188"/>
                <a:gd name="T45" fmla="*/ 182 h 318"/>
                <a:gd name="T46" fmla="*/ 5 w 188"/>
                <a:gd name="T47" fmla="*/ 197 h 318"/>
                <a:gd name="T48" fmla="*/ 5 w 188"/>
                <a:gd name="T49" fmla="*/ 216 h 318"/>
                <a:gd name="T50" fmla="*/ 5 w 188"/>
                <a:gd name="T51" fmla="*/ 230 h 318"/>
                <a:gd name="T52" fmla="*/ 5 w 188"/>
                <a:gd name="T53" fmla="*/ 245 h 318"/>
                <a:gd name="T54" fmla="*/ 10 w 188"/>
                <a:gd name="T55" fmla="*/ 259 h 318"/>
                <a:gd name="T56" fmla="*/ 24 w 188"/>
                <a:gd name="T57" fmla="*/ 269 h 318"/>
                <a:gd name="T58" fmla="*/ 34 w 188"/>
                <a:gd name="T59" fmla="*/ 283 h 318"/>
                <a:gd name="T60" fmla="*/ 39 w 188"/>
                <a:gd name="T61" fmla="*/ 298 h 318"/>
                <a:gd name="T62" fmla="*/ 53 w 188"/>
                <a:gd name="T63" fmla="*/ 307 h 318"/>
                <a:gd name="T64" fmla="*/ 72 w 188"/>
                <a:gd name="T65" fmla="*/ 317 h 318"/>
                <a:gd name="T66" fmla="*/ 91 w 188"/>
                <a:gd name="T67" fmla="*/ 317 h 318"/>
                <a:gd name="T68" fmla="*/ 106 w 188"/>
                <a:gd name="T69" fmla="*/ 307 h 318"/>
                <a:gd name="T70" fmla="*/ 115 w 188"/>
                <a:gd name="T71" fmla="*/ 293 h 318"/>
                <a:gd name="T72" fmla="*/ 130 w 188"/>
                <a:gd name="T73" fmla="*/ 278 h 318"/>
                <a:gd name="T74" fmla="*/ 149 w 188"/>
                <a:gd name="T75" fmla="*/ 274 h 318"/>
                <a:gd name="T76" fmla="*/ 163 w 188"/>
                <a:gd name="T77" fmla="*/ 264 h 318"/>
                <a:gd name="T78" fmla="*/ 178 w 188"/>
                <a:gd name="T79" fmla="*/ 254 h 318"/>
                <a:gd name="T80" fmla="*/ 183 w 188"/>
                <a:gd name="T81" fmla="*/ 235 h 318"/>
                <a:gd name="T82" fmla="*/ 183 w 188"/>
                <a:gd name="T83" fmla="*/ 221 h 318"/>
                <a:gd name="T84" fmla="*/ 183 w 188"/>
                <a:gd name="T85" fmla="*/ 206 h 318"/>
                <a:gd name="T86" fmla="*/ 183 w 188"/>
                <a:gd name="T87" fmla="*/ 192 h 318"/>
                <a:gd name="T88" fmla="*/ 187 w 188"/>
                <a:gd name="T89" fmla="*/ 178 h 318"/>
                <a:gd name="T90" fmla="*/ 187 w 188"/>
                <a:gd name="T91" fmla="*/ 158 h 318"/>
                <a:gd name="T92" fmla="*/ 187 w 188"/>
                <a:gd name="T93" fmla="*/ 144 h 318"/>
                <a:gd name="T94" fmla="*/ 178 w 188"/>
                <a:gd name="T95" fmla="*/ 130 h 318"/>
                <a:gd name="T96" fmla="*/ 168 w 188"/>
                <a:gd name="T97" fmla="*/ 115 h 318"/>
                <a:gd name="T98" fmla="*/ 159 w 188"/>
                <a:gd name="T99" fmla="*/ 101 h 318"/>
                <a:gd name="T100" fmla="*/ 154 w 188"/>
                <a:gd name="T101" fmla="*/ 86 h 318"/>
                <a:gd name="T102" fmla="*/ 154 w 188"/>
                <a:gd name="T103" fmla="*/ 72 h 318"/>
                <a:gd name="T104" fmla="*/ 154 w 188"/>
                <a:gd name="T105" fmla="*/ 58 h 318"/>
                <a:gd name="T106" fmla="*/ 159 w 188"/>
                <a:gd name="T107" fmla="*/ 77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8" h="318">
                  <a:moveTo>
                    <a:pt x="159" y="77"/>
                  </a:moveTo>
                  <a:lnTo>
                    <a:pt x="154" y="58"/>
                  </a:lnTo>
                  <a:lnTo>
                    <a:pt x="149" y="24"/>
                  </a:lnTo>
                  <a:lnTo>
                    <a:pt x="135" y="14"/>
                  </a:lnTo>
                  <a:lnTo>
                    <a:pt x="120" y="5"/>
                  </a:lnTo>
                  <a:lnTo>
                    <a:pt x="106" y="5"/>
                  </a:lnTo>
                  <a:lnTo>
                    <a:pt x="91" y="5"/>
                  </a:lnTo>
                  <a:lnTo>
                    <a:pt x="77" y="0"/>
                  </a:lnTo>
                  <a:lnTo>
                    <a:pt x="63" y="0"/>
                  </a:lnTo>
                  <a:lnTo>
                    <a:pt x="48" y="0"/>
                  </a:lnTo>
                  <a:lnTo>
                    <a:pt x="34" y="0"/>
                  </a:lnTo>
                  <a:lnTo>
                    <a:pt x="15" y="10"/>
                  </a:lnTo>
                  <a:lnTo>
                    <a:pt x="5" y="24"/>
                  </a:lnTo>
                  <a:lnTo>
                    <a:pt x="5" y="38"/>
                  </a:lnTo>
                  <a:lnTo>
                    <a:pt x="5" y="53"/>
                  </a:lnTo>
                  <a:lnTo>
                    <a:pt x="5" y="67"/>
                  </a:lnTo>
                  <a:lnTo>
                    <a:pt x="5" y="82"/>
                  </a:lnTo>
                  <a:lnTo>
                    <a:pt x="0" y="96"/>
                  </a:lnTo>
                  <a:lnTo>
                    <a:pt x="0" y="110"/>
                  </a:lnTo>
                  <a:lnTo>
                    <a:pt x="0" y="125"/>
                  </a:lnTo>
                  <a:lnTo>
                    <a:pt x="0" y="154"/>
                  </a:lnTo>
                  <a:lnTo>
                    <a:pt x="5" y="168"/>
                  </a:lnTo>
                  <a:lnTo>
                    <a:pt x="5" y="182"/>
                  </a:lnTo>
                  <a:lnTo>
                    <a:pt x="5" y="197"/>
                  </a:lnTo>
                  <a:lnTo>
                    <a:pt x="5" y="216"/>
                  </a:lnTo>
                  <a:lnTo>
                    <a:pt x="5" y="230"/>
                  </a:lnTo>
                  <a:lnTo>
                    <a:pt x="5" y="245"/>
                  </a:lnTo>
                  <a:lnTo>
                    <a:pt x="10" y="259"/>
                  </a:lnTo>
                  <a:lnTo>
                    <a:pt x="24" y="269"/>
                  </a:lnTo>
                  <a:lnTo>
                    <a:pt x="34" y="283"/>
                  </a:lnTo>
                  <a:lnTo>
                    <a:pt x="39" y="298"/>
                  </a:lnTo>
                  <a:lnTo>
                    <a:pt x="53" y="307"/>
                  </a:lnTo>
                  <a:lnTo>
                    <a:pt x="72" y="317"/>
                  </a:lnTo>
                  <a:lnTo>
                    <a:pt x="91" y="317"/>
                  </a:lnTo>
                  <a:lnTo>
                    <a:pt x="106" y="307"/>
                  </a:lnTo>
                  <a:lnTo>
                    <a:pt x="115" y="293"/>
                  </a:lnTo>
                  <a:lnTo>
                    <a:pt x="130" y="278"/>
                  </a:lnTo>
                  <a:lnTo>
                    <a:pt x="149" y="274"/>
                  </a:lnTo>
                  <a:lnTo>
                    <a:pt x="163" y="264"/>
                  </a:lnTo>
                  <a:lnTo>
                    <a:pt x="178" y="254"/>
                  </a:lnTo>
                  <a:lnTo>
                    <a:pt x="183" y="235"/>
                  </a:lnTo>
                  <a:lnTo>
                    <a:pt x="183" y="221"/>
                  </a:lnTo>
                  <a:lnTo>
                    <a:pt x="183" y="206"/>
                  </a:lnTo>
                  <a:lnTo>
                    <a:pt x="183" y="192"/>
                  </a:lnTo>
                  <a:lnTo>
                    <a:pt x="187" y="178"/>
                  </a:lnTo>
                  <a:lnTo>
                    <a:pt x="187" y="158"/>
                  </a:lnTo>
                  <a:lnTo>
                    <a:pt x="187" y="144"/>
                  </a:lnTo>
                  <a:lnTo>
                    <a:pt x="178" y="130"/>
                  </a:lnTo>
                  <a:lnTo>
                    <a:pt x="168" y="115"/>
                  </a:lnTo>
                  <a:lnTo>
                    <a:pt x="159" y="101"/>
                  </a:lnTo>
                  <a:lnTo>
                    <a:pt x="154" y="86"/>
                  </a:lnTo>
                  <a:lnTo>
                    <a:pt x="154" y="72"/>
                  </a:lnTo>
                  <a:lnTo>
                    <a:pt x="154" y="58"/>
                  </a:lnTo>
                  <a:lnTo>
                    <a:pt x="159" y="77"/>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7" name="Freeform 847"/>
            <p:cNvSpPr>
              <a:spLocks/>
            </p:cNvSpPr>
            <p:nvPr/>
          </p:nvSpPr>
          <p:spPr bwMode="auto">
            <a:xfrm>
              <a:off x="1550" y="2376"/>
              <a:ext cx="136" cy="226"/>
            </a:xfrm>
            <a:custGeom>
              <a:avLst/>
              <a:gdLst>
                <a:gd name="T0" fmla="*/ 130 w 136"/>
                <a:gd name="T1" fmla="*/ 120 h 226"/>
                <a:gd name="T2" fmla="*/ 130 w 136"/>
                <a:gd name="T3" fmla="*/ 101 h 226"/>
                <a:gd name="T4" fmla="*/ 125 w 136"/>
                <a:gd name="T5" fmla="*/ 86 h 226"/>
                <a:gd name="T6" fmla="*/ 115 w 136"/>
                <a:gd name="T7" fmla="*/ 72 h 226"/>
                <a:gd name="T8" fmla="*/ 111 w 136"/>
                <a:gd name="T9" fmla="*/ 57 h 226"/>
                <a:gd name="T10" fmla="*/ 111 w 136"/>
                <a:gd name="T11" fmla="*/ 43 h 226"/>
                <a:gd name="T12" fmla="*/ 106 w 136"/>
                <a:gd name="T13" fmla="*/ 29 h 226"/>
                <a:gd name="T14" fmla="*/ 101 w 136"/>
                <a:gd name="T15" fmla="*/ 14 h 226"/>
                <a:gd name="T16" fmla="*/ 87 w 136"/>
                <a:gd name="T17" fmla="*/ 5 h 226"/>
                <a:gd name="T18" fmla="*/ 67 w 136"/>
                <a:gd name="T19" fmla="*/ 0 h 226"/>
                <a:gd name="T20" fmla="*/ 53 w 136"/>
                <a:gd name="T21" fmla="*/ 0 h 226"/>
                <a:gd name="T22" fmla="*/ 34 w 136"/>
                <a:gd name="T23" fmla="*/ 0 h 226"/>
                <a:gd name="T24" fmla="*/ 15 w 136"/>
                <a:gd name="T25" fmla="*/ 9 h 226"/>
                <a:gd name="T26" fmla="*/ 0 w 136"/>
                <a:gd name="T27" fmla="*/ 24 h 226"/>
                <a:gd name="T28" fmla="*/ 0 w 136"/>
                <a:gd name="T29" fmla="*/ 38 h 226"/>
                <a:gd name="T30" fmla="*/ 0 w 136"/>
                <a:gd name="T31" fmla="*/ 53 h 226"/>
                <a:gd name="T32" fmla="*/ 0 w 136"/>
                <a:gd name="T33" fmla="*/ 67 h 226"/>
                <a:gd name="T34" fmla="*/ 0 w 136"/>
                <a:gd name="T35" fmla="*/ 86 h 226"/>
                <a:gd name="T36" fmla="*/ 0 w 136"/>
                <a:gd name="T37" fmla="*/ 101 h 226"/>
                <a:gd name="T38" fmla="*/ 10 w 136"/>
                <a:gd name="T39" fmla="*/ 115 h 226"/>
                <a:gd name="T40" fmla="*/ 15 w 136"/>
                <a:gd name="T41" fmla="*/ 134 h 226"/>
                <a:gd name="T42" fmla="*/ 15 w 136"/>
                <a:gd name="T43" fmla="*/ 149 h 226"/>
                <a:gd name="T44" fmla="*/ 15 w 136"/>
                <a:gd name="T45" fmla="*/ 163 h 226"/>
                <a:gd name="T46" fmla="*/ 24 w 136"/>
                <a:gd name="T47" fmla="*/ 182 h 226"/>
                <a:gd name="T48" fmla="*/ 34 w 136"/>
                <a:gd name="T49" fmla="*/ 197 h 226"/>
                <a:gd name="T50" fmla="*/ 53 w 136"/>
                <a:gd name="T51" fmla="*/ 211 h 226"/>
                <a:gd name="T52" fmla="*/ 58 w 136"/>
                <a:gd name="T53" fmla="*/ 225 h 226"/>
                <a:gd name="T54" fmla="*/ 77 w 136"/>
                <a:gd name="T55" fmla="*/ 221 h 226"/>
                <a:gd name="T56" fmla="*/ 91 w 136"/>
                <a:gd name="T57" fmla="*/ 216 h 226"/>
                <a:gd name="T58" fmla="*/ 106 w 136"/>
                <a:gd name="T59" fmla="*/ 201 h 226"/>
                <a:gd name="T60" fmla="*/ 111 w 136"/>
                <a:gd name="T61" fmla="*/ 187 h 226"/>
                <a:gd name="T62" fmla="*/ 125 w 136"/>
                <a:gd name="T63" fmla="*/ 177 h 226"/>
                <a:gd name="T64" fmla="*/ 135 w 136"/>
                <a:gd name="T65" fmla="*/ 163 h 226"/>
                <a:gd name="T66" fmla="*/ 135 w 136"/>
                <a:gd name="T67" fmla="*/ 149 h 226"/>
                <a:gd name="T68" fmla="*/ 130 w 136"/>
                <a:gd name="T69" fmla="*/ 134 h 226"/>
                <a:gd name="T70" fmla="*/ 130 w 136"/>
                <a:gd name="T71" fmla="*/ 120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6" h="226">
                  <a:moveTo>
                    <a:pt x="130" y="120"/>
                  </a:moveTo>
                  <a:lnTo>
                    <a:pt x="130" y="101"/>
                  </a:lnTo>
                  <a:lnTo>
                    <a:pt x="125" y="86"/>
                  </a:lnTo>
                  <a:lnTo>
                    <a:pt x="115" y="72"/>
                  </a:lnTo>
                  <a:lnTo>
                    <a:pt x="111" y="57"/>
                  </a:lnTo>
                  <a:lnTo>
                    <a:pt x="111" y="43"/>
                  </a:lnTo>
                  <a:lnTo>
                    <a:pt x="106" y="29"/>
                  </a:lnTo>
                  <a:lnTo>
                    <a:pt x="101" y="14"/>
                  </a:lnTo>
                  <a:lnTo>
                    <a:pt x="87" y="5"/>
                  </a:lnTo>
                  <a:lnTo>
                    <a:pt x="67" y="0"/>
                  </a:lnTo>
                  <a:lnTo>
                    <a:pt x="53" y="0"/>
                  </a:lnTo>
                  <a:lnTo>
                    <a:pt x="34" y="0"/>
                  </a:lnTo>
                  <a:lnTo>
                    <a:pt x="15" y="9"/>
                  </a:lnTo>
                  <a:lnTo>
                    <a:pt x="0" y="24"/>
                  </a:lnTo>
                  <a:lnTo>
                    <a:pt x="0" y="38"/>
                  </a:lnTo>
                  <a:lnTo>
                    <a:pt x="0" y="53"/>
                  </a:lnTo>
                  <a:lnTo>
                    <a:pt x="0" y="67"/>
                  </a:lnTo>
                  <a:lnTo>
                    <a:pt x="0" y="86"/>
                  </a:lnTo>
                  <a:lnTo>
                    <a:pt x="0" y="101"/>
                  </a:lnTo>
                  <a:lnTo>
                    <a:pt x="10" y="115"/>
                  </a:lnTo>
                  <a:lnTo>
                    <a:pt x="15" y="134"/>
                  </a:lnTo>
                  <a:lnTo>
                    <a:pt x="15" y="149"/>
                  </a:lnTo>
                  <a:lnTo>
                    <a:pt x="15" y="163"/>
                  </a:lnTo>
                  <a:lnTo>
                    <a:pt x="24" y="182"/>
                  </a:lnTo>
                  <a:lnTo>
                    <a:pt x="34" y="197"/>
                  </a:lnTo>
                  <a:lnTo>
                    <a:pt x="53" y="211"/>
                  </a:lnTo>
                  <a:lnTo>
                    <a:pt x="58" y="225"/>
                  </a:lnTo>
                  <a:lnTo>
                    <a:pt x="77" y="221"/>
                  </a:lnTo>
                  <a:lnTo>
                    <a:pt x="91" y="216"/>
                  </a:lnTo>
                  <a:lnTo>
                    <a:pt x="106" y="201"/>
                  </a:lnTo>
                  <a:lnTo>
                    <a:pt x="111" y="187"/>
                  </a:lnTo>
                  <a:lnTo>
                    <a:pt x="125" y="177"/>
                  </a:lnTo>
                  <a:lnTo>
                    <a:pt x="135" y="163"/>
                  </a:lnTo>
                  <a:lnTo>
                    <a:pt x="135" y="149"/>
                  </a:lnTo>
                  <a:lnTo>
                    <a:pt x="130" y="134"/>
                  </a:lnTo>
                  <a:lnTo>
                    <a:pt x="130" y="1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8" name="Freeform 848"/>
            <p:cNvSpPr>
              <a:spLocks/>
            </p:cNvSpPr>
            <p:nvPr/>
          </p:nvSpPr>
          <p:spPr bwMode="auto">
            <a:xfrm>
              <a:off x="2078" y="2054"/>
              <a:ext cx="40" cy="68"/>
            </a:xfrm>
            <a:custGeom>
              <a:avLst/>
              <a:gdLst>
                <a:gd name="T0" fmla="*/ 29 w 40"/>
                <a:gd name="T1" fmla="*/ 0 h 68"/>
                <a:gd name="T2" fmla="*/ 24 w 40"/>
                <a:gd name="T3" fmla="*/ 0 h 68"/>
                <a:gd name="T4" fmla="*/ 19 w 40"/>
                <a:gd name="T5" fmla="*/ 0 h 68"/>
                <a:gd name="T6" fmla="*/ 14 w 40"/>
                <a:gd name="T7" fmla="*/ 0 h 68"/>
                <a:gd name="T8" fmla="*/ 8 w 40"/>
                <a:gd name="T9" fmla="*/ 4 h 68"/>
                <a:gd name="T10" fmla="*/ 4 w 40"/>
                <a:gd name="T11" fmla="*/ 8 h 68"/>
                <a:gd name="T12" fmla="*/ 0 w 40"/>
                <a:gd name="T13" fmla="*/ 19 h 68"/>
                <a:gd name="T14" fmla="*/ 0 w 40"/>
                <a:gd name="T15" fmla="*/ 30 h 68"/>
                <a:gd name="T16" fmla="*/ 2 w 40"/>
                <a:gd name="T17" fmla="*/ 41 h 68"/>
                <a:gd name="T18" fmla="*/ 7 w 40"/>
                <a:gd name="T19" fmla="*/ 45 h 68"/>
                <a:gd name="T20" fmla="*/ 12 w 40"/>
                <a:gd name="T21" fmla="*/ 52 h 68"/>
                <a:gd name="T22" fmla="*/ 17 w 40"/>
                <a:gd name="T23" fmla="*/ 56 h 68"/>
                <a:gd name="T24" fmla="*/ 22 w 40"/>
                <a:gd name="T25" fmla="*/ 60 h 68"/>
                <a:gd name="T26" fmla="*/ 27 w 40"/>
                <a:gd name="T27" fmla="*/ 67 h 68"/>
                <a:gd name="T28" fmla="*/ 32 w 40"/>
                <a:gd name="T29" fmla="*/ 67 h 68"/>
                <a:gd name="T30" fmla="*/ 37 w 40"/>
                <a:gd name="T31" fmla="*/ 64 h 68"/>
                <a:gd name="T32" fmla="*/ 39 w 40"/>
                <a:gd name="T33" fmla="*/ 52 h 68"/>
                <a:gd name="T34" fmla="*/ 39 w 40"/>
                <a:gd name="T35" fmla="*/ 41 h 68"/>
                <a:gd name="T36" fmla="*/ 37 w 40"/>
                <a:gd name="T37" fmla="*/ 30 h 68"/>
                <a:gd name="T38" fmla="*/ 34 w 40"/>
                <a:gd name="T39" fmla="*/ 19 h 68"/>
                <a:gd name="T40" fmla="*/ 29 w 40"/>
                <a:gd name="T41" fmla="*/ 8 h 68"/>
                <a:gd name="T42" fmla="*/ 29 w 4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68">
                  <a:moveTo>
                    <a:pt x="29" y="0"/>
                  </a:moveTo>
                  <a:lnTo>
                    <a:pt x="24" y="0"/>
                  </a:lnTo>
                  <a:lnTo>
                    <a:pt x="19" y="0"/>
                  </a:lnTo>
                  <a:lnTo>
                    <a:pt x="14" y="0"/>
                  </a:lnTo>
                  <a:lnTo>
                    <a:pt x="8" y="4"/>
                  </a:lnTo>
                  <a:lnTo>
                    <a:pt x="4" y="8"/>
                  </a:lnTo>
                  <a:lnTo>
                    <a:pt x="0" y="19"/>
                  </a:lnTo>
                  <a:lnTo>
                    <a:pt x="0" y="30"/>
                  </a:lnTo>
                  <a:lnTo>
                    <a:pt x="2" y="41"/>
                  </a:lnTo>
                  <a:lnTo>
                    <a:pt x="7" y="45"/>
                  </a:lnTo>
                  <a:lnTo>
                    <a:pt x="12" y="52"/>
                  </a:lnTo>
                  <a:lnTo>
                    <a:pt x="17" y="56"/>
                  </a:lnTo>
                  <a:lnTo>
                    <a:pt x="22" y="60"/>
                  </a:lnTo>
                  <a:lnTo>
                    <a:pt x="27" y="67"/>
                  </a:lnTo>
                  <a:lnTo>
                    <a:pt x="32" y="67"/>
                  </a:lnTo>
                  <a:lnTo>
                    <a:pt x="37" y="64"/>
                  </a:lnTo>
                  <a:lnTo>
                    <a:pt x="39" y="52"/>
                  </a:lnTo>
                  <a:lnTo>
                    <a:pt x="39" y="41"/>
                  </a:lnTo>
                  <a:lnTo>
                    <a:pt x="37" y="30"/>
                  </a:lnTo>
                  <a:lnTo>
                    <a:pt x="34" y="19"/>
                  </a:lnTo>
                  <a:lnTo>
                    <a:pt x="29" y="8"/>
                  </a:lnTo>
                  <a:lnTo>
                    <a:pt x="29"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1" name="Group 849"/>
          <p:cNvGrpSpPr>
            <a:grpSpLocks/>
          </p:cNvGrpSpPr>
          <p:nvPr/>
        </p:nvGrpSpPr>
        <p:grpSpPr bwMode="auto">
          <a:xfrm>
            <a:off x="2243138" y="2328863"/>
            <a:ext cx="1771650" cy="477837"/>
            <a:chOff x="1413" y="1467"/>
            <a:chExt cx="1116" cy="301"/>
          </a:xfrm>
        </p:grpSpPr>
        <p:sp>
          <p:nvSpPr>
            <p:cNvPr id="83993" name="Line 850"/>
            <p:cNvSpPr>
              <a:spLocks noChangeShapeType="1"/>
            </p:cNvSpPr>
            <p:nvPr/>
          </p:nvSpPr>
          <p:spPr bwMode="auto">
            <a:xfrm>
              <a:off x="2261" y="1558"/>
              <a:ext cx="2" cy="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4" name="Line 851"/>
            <p:cNvSpPr>
              <a:spLocks noChangeShapeType="1"/>
            </p:cNvSpPr>
            <p:nvPr/>
          </p:nvSpPr>
          <p:spPr bwMode="auto">
            <a:xfrm flipV="1">
              <a:off x="1985" y="1673"/>
              <a:ext cx="38" cy="1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5" name="Line 852"/>
            <p:cNvSpPr>
              <a:spLocks noChangeShapeType="1"/>
            </p:cNvSpPr>
            <p:nvPr/>
          </p:nvSpPr>
          <p:spPr bwMode="auto">
            <a:xfrm flipH="1">
              <a:off x="1970" y="1685"/>
              <a:ext cx="15"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6" name="Line 853"/>
            <p:cNvSpPr>
              <a:spLocks noChangeShapeType="1"/>
            </p:cNvSpPr>
            <p:nvPr/>
          </p:nvSpPr>
          <p:spPr bwMode="auto">
            <a:xfrm flipH="1">
              <a:off x="1965" y="1693"/>
              <a:ext cx="13"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7" name="Line 854"/>
            <p:cNvSpPr>
              <a:spLocks noChangeShapeType="1"/>
            </p:cNvSpPr>
            <p:nvPr/>
          </p:nvSpPr>
          <p:spPr bwMode="auto">
            <a:xfrm flipH="1">
              <a:off x="2011" y="1687"/>
              <a:ext cx="15"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8" name="Line 855"/>
            <p:cNvSpPr>
              <a:spLocks noChangeShapeType="1"/>
            </p:cNvSpPr>
            <p:nvPr/>
          </p:nvSpPr>
          <p:spPr bwMode="auto">
            <a:xfrm flipV="1">
              <a:off x="1973" y="1687"/>
              <a:ext cx="38" cy="1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9" name="Freeform 856"/>
            <p:cNvSpPr>
              <a:spLocks/>
            </p:cNvSpPr>
            <p:nvPr/>
          </p:nvSpPr>
          <p:spPr bwMode="auto">
            <a:xfrm>
              <a:off x="1448" y="1716"/>
              <a:ext cx="99" cy="32"/>
            </a:xfrm>
            <a:custGeom>
              <a:avLst/>
              <a:gdLst>
                <a:gd name="T0" fmla="*/ 78 w 99"/>
                <a:gd name="T1" fmla="*/ 20 h 32"/>
                <a:gd name="T2" fmla="*/ 64 w 99"/>
                <a:gd name="T3" fmla="*/ 23 h 32"/>
                <a:gd name="T4" fmla="*/ 52 w 99"/>
                <a:gd name="T5" fmla="*/ 25 h 32"/>
                <a:gd name="T6" fmla="*/ 38 w 99"/>
                <a:gd name="T7" fmla="*/ 28 h 32"/>
                <a:gd name="T8" fmla="*/ 25 w 99"/>
                <a:gd name="T9" fmla="*/ 30 h 32"/>
                <a:gd name="T10" fmla="*/ 10 w 99"/>
                <a:gd name="T11" fmla="*/ 31 h 32"/>
                <a:gd name="T12" fmla="*/ 1 w 99"/>
                <a:gd name="T13" fmla="*/ 30 h 32"/>
                <a:gd name="T14" fmla="*/ 0 w 99"/>
                <a:gd name="T15" fmla="*/ 27 h 32"/>
                <a:gd name="T16" fmla="*/ 2 w 99"/>
                <a:gd name="T17" fmla="*/ 24 h 32"/>
                <a:gd name="T18" fmla="*/ 15 w 99"/>
                <a:gd name="T19" fmla="*/ 21 h 32"/>
                <a:gd name="T20" fmla="*/ 27 w 99"/>
                <a:gd name="T21" fmla="*/ 16 h 32"/>
                <a:gd name="T22" fmla="*/ 41 w 99"/>
                <a:gd name="T23" fmla="*/ 12 h 32"/>
                <a:gd name="T24" fmla="*/ 52 w 99"/>
                <a:gd name="T25" fmla="*/ 10 h 32"/>
                <a:gd name="T26" fmla="*/ 65 w 99"/>
                <a:gd name="T27" fmla="*/ 5 h 32"/>
                <a:gd name="T28" fmla="*/ 78 w 99"/>
                <a:gd name="T29" fmla="*/ 2 h 32"/>
                <a:gd name="T30" fmla="*/ 91 w 99"/>
                <a:gd name="T31" fmla="*/ 0 h 32"/>
                <a:gd name="T32" fmla="*/ 97 w 99"/>
                <a:gd name="T33" fmla="*/ 2 h 32"/>
                <a:gd name="T34" fmla="*/ 98 w 99"/>
                <a:gd name="T35" fmla="*/ 5 h 32"/>
                <a:gd name="T36" fmla="*/ 96 w 99"/>
                <a:gd name="T37" fmla="*/ 8 h 32"/>
                <a:gd name="T38" fmla="*/ 88 w 99"/>
                <a:gd name="T39" fmla="*/ 12 h 32"/>
                <a:gd name="T40" fmla="*/ 77 w 99"/>
                <a:gd name="T41" fmla="*/ 18 h 32"/>
                <a:gd name="T42" fmla="*/ 78 w 99"/>
                <a:gd name="T43" fmla="*/ 2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9" h="32">
                  <a:moveTo>
                    <a:pt x="78" y="20"/>
                  </a:moveTo>
                  <a:lnTo>
                    <a:pt x="64" y="23"/>
                  </a:lnTo>
                  <a:lnTo>
                    <a:pt x="52" y="25"/>
                  </a:lnTo>
                  <a:lnTo>
                    <a:pt x="38" y="28"/>
                  </a:lnTo>
                  <a:lnTo>
                    <a:pt x="25" y="30"/>
                  </a:lnTo>
                  <a:lnTo>
                    <a:pt x="10" y="31"/>
                  </a:lnTo>
                  <a:lnTo>
                    <a:pt x="1" y="30"/>
                  </a:lnTo>
                  <a:lnTo>
                    <a:pt x="0" y="27"/>
                  </a:lnTo>
                  <a:lnTo>
                    <a:pt x="2" y="24"/>
                  </a:lnTo>
                  <a:lnTo>
                    <a:pt x="15" y="21"/>
                  </a:lnTo>
                  <a:lnTo>
                    <a:pt x="27" y="16"/>
                  </a:lnTo>
                  <a:lnTo>
                    <a:pt x="41" y="12"/>
                  </a:lnTo>
                  <a:lnTo>
                    <a:pt x="52" y="10"/>
                  </a:lnTo>
                  <a:lnTo>
                    <a:pt x="65" y="5"/>
                  </a:lnTo>
                  <a:lnTo>
                    <a:pt x="78" y="2"/>
                  </a:lnTo>
                  <a:lnTo>
                    <a:pt x="91" y="0"/>
                  </a:lnTo>
                  <a:lnTo>
                    <a:pt x="97" y="2"/>
                  </a:lnTo>
                  <a:lnTo>
                    <a:pt x="98" y="5"/>
                  </a:lnTo>
                  <a:lnTo>
                    <a:pt x="96" y="8"/>
                  </a:lnTo>
                  <a:lnTo>
                    <a:pt x="88" y="12"/>
                  </a:lnTo>
                  <a:lnTo>
                    <a:pt x="77" y="18"/>
                  </a:lnTo>
                  <a:lnTo>
                    <a:pt x="78" y="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0" name="Freeform 857"/>
            <p:cNvSpPr>
              <a:spLocks/>
            </p:cNvSpPr>
            <p:nvPr/>
          </p:nvSpPr>
          <p:spPr bwMode="auto">
            <a:xfrm>
              <a:off x="1413" y="1698"/>
              <a:ext cx="177" cy="67"/>
            </a:xfrm>
            <a:custGeom>
              <a:avLst/>
              <a:gdLst>
                <a:gd name="T0" fmla="*/ 162 w 177"/>
                <a:gd name="T1" fmla="*/ 15 h 67"/>
                <a:gd name="T2" fmla="*/ 164 w 177"/>
                <a:gd name="T3" fmla="*/ 18 h 67"/>
                <a:gd name="T4" fmla="*/ 160 w 177"/>
                <a:gd name="T5" fmla="*/ 22 h 67"/>
                <a:gd name="T6" fmla="*/ 151 w 177"/>
                <a:gd name="T7" fmla="*/ 28 h 67"/>
                <a:gd name="T8" fmla="*/ 135 w 177"/>
                <a:gd name="T9" fmla="*/ 33 h 67"/>
                <a:gd name="T10" fmla="*/ 123 w 177"/>
                <a:gd name="T11" fmla="*/ 39 h 67"/>
                <a:gd name="T12" fmla="*/ 107 w 177"/>
                <a:gd name="T13" fmla="*/ 43 h 67"/>
                <a:gd name="T14" fmla="*/ 93 w 177"/>
                <a:gd name="T15" fmla="*/ 49 h 67"/>
                <a:gd name="T16" fmla="*/ 78 w 177"/>
                <a:gd name="T17" fmla="*/ 54 h 67"/>
                <a:gd name="T18" fmla="*/ 63 w 177"/>
                <a:gd name="T19" fmla="*/ 58 h 67"/>
                <a:gd name="T20" fmla="*/ 43 w 177"/>
                <a:gd name="T21" fmla="*/ 63 h 67"/>
                <a:gd name="T22" fmla="*/ 27 w 177"/>
                <a:gd name="T23" fmla="*/ 66 h 67"/>
                <a:gd name="T24" fmla="*/ 20 w 177"/>
                <a:gd name="T25" fmla="*/ 64 h 67"/>
                <a:gd name="T26" fmla="*/ 18 w 177"/>
                <a:gd name="T27" fmla="*/ 61 h 67"/>
                <a:gd name="T28" fmla="*/ 17 w 177"/>
                <a:gd name="T29" fmla="*/ 58 h 67"/>
                <a:gd name="T30" fmla="*/ 3 w 177"/>
                <a:gd name="T31" fmla="*/ 57 h 67"/>
                <a:gd name="T32" fmla="*/ 2 w 177"/>
                <a:gd name="T33" fmla="*/ 54 h 67"/>
                <a:gd name="T34" fmla="*/ 0 w 177"/>
                <a:gd name="T35" fmla="*/ 50 h 67"/>
                <a:gd name="T36" fmla="*/ 5 w 177"/>
                <a:gd name="T37" fmla="*/ 46 h 67"/>
                <a:gd name="T38" fmla="*/ 8 w 177"/>
                <a:gd name="T39" fmla="*/ 42 h 67"/>
                <a:gd name="T40" fmla="*/ 12 w 177"/>
                <a:gd name="T41" fmla="*/ 37 h 67"/>
                <a:gd name="T42" fmla="*/ 27 w 177"/>
                <a:gd name="T43" fmla="*/ 33 h 67"/>
                <a:gd name="T44" fmla="*/ 41 w 177"/>
                <a:gd name="T45" fmla="*/ 28 h 67"/>
                <a:gd name="T46" fmla="*/ 56 w 177"/>
                <a:gd name="T47" fmla="*/ 22 h 67"/>
                <a:gd name="T48" fmla="*/ 70 w 177"/>
                <a:gd name="T49" fmla="*/ 18 h 67"/>
                <a:gd name="T50" fmla="*/ 87 w 177"/>
                <a:gd name="T51" fmla="*/ 14 h 67"/>
                <a:gd name="T52" fmla="*/ 106 w 177"/>
                <a:gd name="T53" fmla="*/ 8 h 67"/>
                <a:gd name="T54" fmla="*/ 121 w 177"/>
                <a:gd name="T55" fmla="*/ 6 h 67"/>
                <a:gd name="T56" fmla="*/ 138 w 177"/>
                <a:gd name="T57" fmla="*/ 2 h 67"/>
                <a:gd name="T58" fmla="*/ 160 w 177"/>
                <a:gd name="T59" fmla="*/ 0 h 67"/>
                <a:gd name="T60" fmla="*/ 171 w 177"/>
                <a:gd name="T61" fmla="*/ 1 h 67"/>
                <a:gd name="T62" fmla="*/ 173 w 177"/>
                <a:gd name="T63" fmla="*/ 4 h 67"/>
                <a:gd name="T64" fmla="*/ 175 w 177"/>
                <a:gd name="T65" fmla="*/ 8 h 67"/>
                <a:gd name="T66" fmla="*/ 176 w 177"/>
                <a:gd name="T67" fmla="*/ 10 h 67"/>
                <a:gd name="T68" fmla="*/ 162 w 177"/>
                <a:gd name="T69" fmla="*/ 17 h 67"/>
                <a:gd name="T70" fmla="*/ 162 w 177"/>
                <a:gd name="T71" fmla="*/ 15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67">
                  <a:moveTo>
                    <a:pt x="162" y="15"/>
                  </a:moveTo>
                  <a:lnTo>
                    <a:pt x="164" y="18"/>
                  </a:lnTo>
                  <a:lnTo>
                    <a:pt x="160" y="22"/>
                  </a:lnTo>
                  <a:lnTo>
                    <a:pt x="151" y="28"/>
                  </a:lnTo>
                  <a:lnTo>
                    <a:pt x="135" y="33"/>
                  </a:lnTo>
                  <a:lnTo>
                    <a:pt x="123" y="39"/>
                  </a:lnTo>
                  <a:lnTo>
                    <a:pt x="107" y="43"/>
                  </a:lnTo>
                  <a:lnTo>
                    <a:pt x="93" y="49"/>
                  </a:lnTo>
                  <a:lnTo>
                    <a:pt x="78" y="54"/>
                  </a:lnTo>
                  <a:lnTo>
                    <a:pt x="63" y="58"/>
                  </a:lnTo>
                  <a:lnTo>
                    <a:pt x="43" y="63"/>
                  </a:lnTo>
                  <a:lnTo>
                    <a:pt x="27" y="66"/>
                  </a:lnTo>
                  <a:lnTo>
                    <a:pt x="20" y="64"/>
                  </a:lnTo>
                  <a:lnTo>
                    <a:pt x="18" y="61"/>
                  </a:lnTo>
                  <a:lnTo>
                    <a:pt x="17" y="58"/>
                  </a:lnTo>
                  <a:lnTo>
                    <a:pt x="3" y="57"/>
                  </a:lnTo>
                  <a:lnTo>
                    <a:pt x="2" y="54"/>
                  </a:lnTo>
                  <a:lnTo>
                    <a:pt x="0" y="50"/>
                  </a:lnTo>
                  <a:lnTo>
                    <a:pt x="5" y="46"/>
                  </a:lnTo>
                  <a:lnTo>
                    <a:pt x="8" y="42"/>
                  </a:lnTo>
                  <a:lnTo>
                    <a:pt x="12" y="37"/>
                  </a:lnTo>
                  <a:lnTo>
                    <a:pt x="27" y="33"/>
                  </a:lnTo>
                  <a:lnTo>
                    <a:pt x="41" y="28"/>
                  </a:lnTo>
                  <a:lnTo>
                    <a:pt x="56" y="22"/>
                  </a:lnTo>
                  <a:lnTo>
                    <a:pt x="70" y="18"/>
                  </a:lnTo>
                  <a:lnTo>
                    <a:pt x="87" y="14"/>
                  </a:lnTo>
                  <a:lnTo>
                    <a:pt x="106" y="8"/>
                  </a:lnTo>
                  <a:lnTo>
                    <a:pt x="121" y="6"/>
                  </a:lnTo>
                  <a:lnTo>
                    <a:pt x="138" y="2"/>
                  </a:lnTo>
                  <a:lnTo>
                    <a:pt x="160" y="0"/>
                  </a:lnTo>
                  <a:lnTo>
                    <a:pt x="171" y="1"/>
                  </a:lnTo>
                  <a:lnTo>
                    <a:pt x="173" y="4"/>
                  </a:lnTo>
                  <a:lnTo>
                    <a:pt x="175" y="8"/>
                  </a:lnTo>
                  <a:lnTo>
                    <a:pt x="176" y="10"/>
                  </a:lnTo>
                  <a:lnTo>
                    <a:pt x="162" y="17"/>
                  </a:lnTo>
                  <a:lnTo>
                    <a:pt x="162" y="15"/>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1" name="Freeform 858"/>
            <p:cNvSpPr>
              <a:spLocks/>
            </p:cNvSpPr>
            <p:nvPr/>
          </p:nvSpPr>
          <p:spPr bwMode="auto">
            <a:xfrm>
              <a:off x="1453" y="1467"/>
              <a:ext cx="1036" cy="251"/>
            </a:xfrm>
            <a:custGeom>
              <a:avLst/>
              <a:gdLst>
                <a:gd name="T0" fmla="*/ 986 w 1036"/>
                <a:gd name="T1" fmla="*/ 128 h 251"/>
                <a:gd name="T2" fmla="*/ 942 w 1036"/>
                <a:gd name="T3" fmla="*/ 143 h 251"/>
                <a:gd name="T4" fmla="*/ 897 w 1036"/>
                <a:gd name="T5" fmla="*/ 153 h 251"/>
                <a:gd name="T6" fmla="*/ 842 w 1036"/>
                <a:gd name="T7" fmla="*/ 159 h 251"/>
                <a:gd name="T8" fmla="*/ 800 w 1036"/>
                <a:gd name="T9" fmla="*/ 157 h 251"/>
                <a:gd name="T10" fmla="*/ 749 w 1036"/>
                <a:gd name="T11" fmla="*/ 157 h 251"/>
                <a:gd name="T12" fmla="*/ 698 w 1036"/>
                <a:gd name="T13" fmla="*/ 156 h 251"/>
                <a:gd name="T14" fmla="*/ 674 w 1036"/>
                <a:gd name="T15" fmla="*/ 146 h 251"/>
                <a:gd name="T16" fmla="*/ 621 w 1036"/>
                <a:gd name="T17" fmla="*/ 152 h 251"/>
                <a:gd name="T18" fmla="*/ 575 w 1036"/>
                <a:gd name="T19" fmla="*/ 152 h 251"/>
                <a:gd name="T20" fmla="*/ 525 w 1036"/>
                <a:gd name="T21" fmla="*/ 152 h 251"/>
                <a:gd name="T22" fmla="*/ 469 w 1036"/>
                <a:gd name="T23" fmla="*/ 154 h 251"/>
                <a:gd name="T24" fmla="*/ 416 w 1036"/>
                <a:gd name="T25" fmla="*/ 163 h 251"/>
                <a:gd name="T26" fmla="*/ 368 w 1036"/>
                <a:gd name="T27" fmla="*/ 179 h 251"/>
                <a:gd name="T28" fmla="*/ 320 w 1036"/>
                <a:gd name="T29" fmla="*/ 196 h 251"/>
                <a:gd name="T30" fmla="*/ 266 w 1036"/>
                <a:gd name="T31" fmla="*/ 215 h 251"/>
                <a:gd name="T32" fmla="*/ 219 w 1036"/>
                <a:gd name="T33" fmla="*/ 231 h 251"/>
                <a:gd name="T34" fmla="*/ 175 w 1036"/>
                <a:gd name="T35" fmla="*/ 247 h 251"/>
                <a:gd name="T36" fmla="*/ 160 w 1036"/>
                <a:gd name="T37" fmla="*/ 241 h 251"/>
                <a:gd name="T38" fmla="*/ 171 w 1036"/>
                <a:gd name="T39" fmla="*/ 227 h 251"/>
                <a:gd name="T40" fmla="*/ 115 w 1036"/>
                <a:gd name="T41" fmla="*/ 230 h 251"/>
                <a:gd name="T42" fmla="*/ 77 w 1036"/>
                <a:gd name="T43" fmla="*/ 225 h 251"/>
                <a:gd name="T44" fmla="*/ 111 w 1036"/>
                <a:gd name="T45" fmla="*/ 205 h 251"/>
                <a:gd name="T46" fmla="*/ 65 w 1036"/>
                <a:gd name="T47" fmla="*/ 202 h 251"/>
                <a:gd name="T48" fmla="*/ 76 w 1036"/>
                <a:gd name="T49" fmla="*/ 192 h 251"/>
                <a:gd name="T50" fmla="*/ 113 w 1036"/>
                <a:gd name="T51" fmla="*/ 173 h 251"/>
                <a:gd name="T52" fmla="*/ 106 w 1036"/>
                <a:gd name="T53" fmla="*/ 159 h 251"/>
                <a:gd name="T54" fmla="*/ 108 w 1036"/>
                <a:gd name="T55" fmla="*/ 144 h 251"/>
                <a:gd name="T56" fmla="*/ 86 w 1036"/>
                <a:gd name="T57" fmla="*/ 135 h 251"/>
                <a:gd name="T58" fmla="*/ 68 w 1036"/>
                <a:gd name="T59" fmla="*/ 124 h 251"/>
                <a:gd name="T60" fmla="*/ 48 w 1036"/>
                <a:gd name="T61" fmla="*/ 116 h 251"/>
                <a:gd name="T62" fmla="*/ 6 w 1036"/>
                <a:gd name="T63" fmla="*/ 113 h 251"/>
                <a:gd name="T64" fmla="*/ 19 w 1036"/>
                <a:gd name="T65" fmla="*/ 97 h 251"/>
                <a:gd name="T66" fmla="*/ 2 w 1036"/>
                <a:gd name="T67" fmla="*/ 85 h 251"/>
                <a:gd name="T68" fmla="*/ 71 w 1036"/>
                <a:gd name="T69" fmla="*/ 23 h 251"/>
                <a:gd name="T70" fmla="*/ 137 w 1036"/>
                <a:gd name="T71" fmla="*/ 17 h 251"/>
                <a:gd name="T72" fmla="*/ 193 w 1036"/>
                <a:gd name="T73" fmla="*/ 13 h 251"/>
                <a:gd name="T74" fmla="*/ 247 w 1036"/>
                <a:gd name="T75" fmla="*/ 8 h 251"/>
                <a:gd name="T76" fmla="*/ 302 w 1036"/>
                <a:gd name="T77" fmla="*/ 3 h 251"/>
                <a:gd name="T78" fmla="*/ 353 w 1036"/>
                <a:gd name="T79" fmla="*/ 3 h 251"/>
                <a:gd name="T80" fmla="*/ 386 w 1036"/>
                <a:gd name="T81" fmla="*/ 10 h 251"/>
                <a:gd name="T82" fmla="*/ 426 w 1036"/>
                <a:gd name="T83" fmla="*/ 19 h 251"/>
                <a:gd name="T84" fmla="*/ 476 w 1036"/>
                <a:gd name="T85" fmla="*/ 21 h 251"/>
                <a:gd name="T86" fmla="*/ 522 w 1036"/>
                <a:gd name="T87" fmla="*/ 21 h 251"/>
                <a:gd name="T88" fmla="*/ 558 w 1036"/>
                <a:gd name="T89" fmla="*/ 25 h 251"/>
                <a:gd name="T90" fmla="*/ 600 w 1036"/>
                <a:gd name="T91" fmla="*/ 27 h 251"/>
                <a:gd name="T92" fmla="*/ 655 w 1036"/>
                <a:gd name="T93" fmla="*/ 23 h 251"/>
                <a:gd name="T94" fmla="*/ 705 w 1036"/>
                <a:gd name="T95" fmla="*/ 21 h 251"/>
                <a:gd name="T96" fmla="*/ 750 w 1036"/>
                <a:gd name="T97" fmla="*/ 21 h 251"/>
                <a:gd name="T98" fmla="*/ 805 w 1036"/>
                <a:gd name="T99" fmla="*/ 14 h 251"/>
                <a:gd name="T100" fmla="*/ 859 w 1036"/>
                <a:gd name="T101" fmla="*/ 10 h 251"/>
                <a:gd name="T102" fmla="*/ 910 w 1036"/>
                <a:gd name="T103" fmla="*/ 6 h 251"/>
                <a:gd name="T104" fmla="*/ 965 w 1036"/>
                <a:gd name="T105" fmla="*/ 3 h 251"/>
                <a:gd name="T106" fmla="*/ 998 w 1036"/>
                <a:gd name="T107" fmla="*/ 10 h 251"/>
                <a:gd name="T108" fmla="*/ 973 w 1036"/>
                <a:gd name="T109" fmla="*/ 27 h 251"/>
                <a:gd name="T110" fmla="*/ 990 w 1036"/>
                <a:gd name="T111" fmla="*/ 38 h 251"/>
                <a:gd name="T112" fmla="*/ 1032 w 1036"/>
                <a:gd name="T113" fmla="*/ 43 h 251"/>
                <a:gd name="T114" fmla="*/ 1028 w 1036"/>
                <a:gd name="T115" fmla="*/ 57 h 251"/>
                <a:gd name="T116" fmla="*/ 1035 w 1036"/>
                <a:gd name="T117" fmla="*/ 69 h 251"/>
                <a:gd name="T118" fmla="*/ 1016 w 1036"/>
                <a:gd name="T119" fmla="*/ 87 h 251"/>
                <a:gd name="T120" fmla="*/ 1019 w 1036"/>
                <a:gd name="T121" fmla="*/ 102 h 251"/>
                <a:gd name="T122" fmla="*/ 1003 w 1036"/>
                <a:gd name="T123" fmla="*/ 119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6" h="251">
                  <a:moveTo>
                    <a:pt x="1009" y="118"/>
                  </a:moveTo>
                  <a:lnTo>
                    <a:pt x="1002" y="124"/>
                  </a:lnTo>
                  <a:lnTo>
                    <a:pt x="986" y="128"/>
                  </a:lnTo>
                  <a:lnTo>
                    <a:pt x="971" y="132"/>
                  </a:lnTo>
                  <a:lnTo>
                    <a:pt x="956" y="137"/>
                  </a:lnTo>
                  <a:lnTo>
                    <a:pt x="942" y="143"/>
                  </a:lnTo>
                  <a:lnTo>
                    <a:pt x="928" y="147"/>
                  </a:lnTo>
                  <a:lnTo>
                    <a:pt x="911" y="150"/>
                  </a:lnTo>
                  <a:lnTo>
                    <a:pt x="897" y="153"/>
                  </a:lnTo>
                  <a:lnTo>
                    <a:pt x="876" y="157"/>
                  </a:lnTo>
                  <a:lnTo>
                    <a:pt x="859" y="159"/>
                  </a:lnTo>
                  <a:lnTo>
                    <a:pt x="842" y="159"/>
                  </a:lnTo>
                  <a:lnTo>
                    <a:pt x="825" y="159"/>
                  </a:lnTo>
                  <a:lnTo>
                    <a:pt x="817" y="156"/>
                  </a:lnTo>
                  <a:lnTo>
                    <a:pt x="800" y="157"/>
                  </a:lnTo>
                  <a:lnTo>
                    <a:pt x="785" y="158"/>
                  </a:lnTo>
                  <a:lnTo>
                    <a:pt x="767" y="157"/>
                  </a:lnTo>
                  <a:lnTo>
                    <a:pt x="749" y="157"/>
                  </a:lnTo>
                  <a:lnTo>
                    <a:pt x="733" y="157"/>
                  </a:lnTo>
                  <a:lnTo>
                    <a:pt x="720" y="155"/>
                  </a:lnTo>
                  <a:lnTo>
                    <a:pt x="698" y="156"/>
                  </a:lnTo>
                  <a:lnTo>
                    <a:pt x="679" y="154"/>
                  </a:lnTo>
                  <a:lnTo>
                    <a:pt x="676" y="150"/>
                  </a:lnTo>
                  <a:lnTo>
                    <a:pt x="674" y="146"/>
                  </a:lnTo>
                  <a:lnTo>
                    <a:pt x="658" y="147"/>
                  </a:lnTo>
                  <a:lnTo>
                    <a:pt x="642" y="148"/>
                  </a:lnTo>
                  <a:lnTo>
                    <a:pt x="621" y="152"/>
                  </a:lnTo>
                  <a:lnTo>
                    <a:pt x="605" y="154"/>
                  </a:lnTo>
                  <a:lnTo>
                    <a:pt x="592" y="152"/>
                  </a:lnTo>
                  <a:lnTo>
                    <a:pt x="575" y="152"/>
                  </a:lnTo>
                  <a:lnTo>
                    <a:pt x="559" y="154"/>
                  </a:lnTo>
                  <a:lnTo>
                    <a:pt x="541" y="152"/>
                  </a:lnTo>
                  <a:lnTo>
                    <a:pt x="525" y="152"/>
                  </a:lnTo>
                  <a:lnTo>
                    <a:pt x="510" y="156"/>
                  </a:lnTo>
                  <a:lnTo>
                    <a:pt x="487" y="156"/>
                  </a:lnTo>
                  <a:lnTo>
                    <a:pt x="469" y="154"/>
                  </a:lnTo>
                  <a:lnTo>
                    <a:pt x="452" y="157"/>
                  </a:lnTo>
                  <a:lnTo>
                    <a:pt x="437" y="159"/>
                  </a:lnTo>
                  <a:lnTo>
                    <a:pt x="416" y="163"/>
                  </a:lnTo>
                  <a:lnTo>
                    <a:pt x="401" y="167"/>
                  </a:lnTo>
                  <a:lnTo>
                    <a:pt x="380" y="171"/>
                  </a:lnTo>
                  <a:lnTo>
                    <a:pt x="368" y="179"/>
                  </a:lnTo>
                  <a:lnTo>
                    <a:pt x="353" y="185"/>
                  </a:lnTo>
                  <a:lnTo>
                    <a:pt x="339" y="190"/>
                  </a:lnTo>
                  <a:lnTo>
                    <a:pt x="320" y="196"/>
                  </a:lnTo>
                  <a:lnTo>
                    <a:pt x="301" y="202"/>
                  </a:lnTo>
                  <a:lnTo>
                    <a:pt x="281" y="210"/>
                  </a:lnTo>
                  <a:lnTo>
                    <a:pt x="266" y="215"/>
                  </a:lnTo>
                  <a:lnTo>
                    <a:pt x="253" y="222"/>
                  </a:lnTo>
                  <a:lnTo>
                    <a:pt x="238" y="226"/>
                  </a:lnTo>
                  <a:lnTo>
                    <a:pt x="219" y="231"/>
                  </a:lnTo>
                  <a:lnTo>
                    <a:pt x="204" y="238"/>
                  </a:lnTo>
                  <a:lnTo>
                    <a:pt x="188" y="241"/>
                  </a:lnTo>
                  <a:lnTo>
                    <a:pt x="175" y="247"/>
                  </a:lnTo>
                  <a:lnTo>
                    <a:pt x="159" y="250"/>
                  </a:lnTo>
                  <a:lnTo>
                    <a:pt x="146" y="248"/>
                  </a:lnTo>
                  <a:lnTo>
                    <a:pt x="160" y="241"/>
                  </a:lnTo>
                  <a:lnTo>
                    <a:pt x="176" y="236"/>
                  </a:lnTo>
                  <a:lnTo>
                    <a:pt x="174" y="231"/>
                  </a:lnTo>
                  <a:lnTo>
                    <a:pt x="171" y="227"/>
                  </a:lnTo>
                  <a:lnTo>
                    <a:pt x="148" y="229"/>
                  </a:lnTo>
                  <a:lnTo>
                    <a:pt x="132" y="230"/>
                  </a:lnTo>
                  <a:lnTo>
                    <a:pt x="115" y="230"/>
                  </a:lnTo>
                  <a:lnTo>
                    <a:pt x="98" y="231"/>
                  </a:lnTo>
                  <a:lnTo>
                    <a:pt x="79" y="229"/>
                  </a:lnTo>
                  <a:lnTo>
                    <a:pt x="77" y="225"/>
                  </a:lnTo>
                  <a:lnTo>
                    <a:pt x="92" y="220"/>
                  </a:lnTo>
                  <a:lnTo>
                    <a:pt x="104" y="210"/>
                  </a:lnTo>
                  <a:lnTo>
                    <a:pt x="111" y="205"/>
                  </a:lnTo>
                  <a:lnTo>
                    <a:pt x="100" y="202"/>
                  </a:lnTo>
                  <a:lnTo>
                    <a:pt x="83" y="203"/>
                  </a:lnTo>
                  <a:lnTo>
                    <a:pt x="65" y="202"/>
                  </a:lnTo>
                  <a:lnTo>
                    <a:pt x="52" y="201"/>
                  </a:lnTo>
                  <a:lnTo>
                    <a:pt x="60" y="194"/>
                  </a:lnTo>
                  <a:lnTo>
                    <a:pt x="76" y="192"/>
                  </a:lnTo>
                  <a:lnTo>
                    <a:pt x="91" y="185"/>
                  </a:lnTo>
                  <a:lnTo>
                    <a:pt x="104" y="179"/>
                  </a:lnTo>
                  <a:lnTo>
                    <a:pt x="113" y="173"/>
                  </a:lnTo>
                  <a:lnTo>
                    <a:pt x="126" y="166"/>
                  </a:lnTo>
                  <a:lnTo>
                    <a:pt x="124" y="161"/>
                  </a:lnTo>
                  <a:lnTo>
                    <a:pt x="106" y="159"/>
                  </a:lnTo>
                  <a:lnTo>
                    <a:pt x="103" y="155"/>
                  </a:lnTo>
                  <a:lnTo>
                    <a:pt x="101" y="150"/>
                  </a:lnTo>
                  <a:lnTo>
                    <a:pt x="108" y="144"/>
                  </a:lnTo>
                  <a:lnTo>
                    <a:pt x="106" y="140"/>
                  </a:lnTo>
                  <a:lnTo>
                    <a:pt x="94" y="137"/>
                  </a:lnTo>
                  <a:lnTo>
                    <a:pt x="86" y="135"/>
                  </a:lnTo>
                  <a:lnTo>
                    <a:pt x="100" y="129"/>
                  </a:lnTo>
                  <a:lnTo>
                    <a:pt x="89" y="126"/>
                  </a:lnTo>
                  <a:lnTo>
                    <a:pt x="68" y="124"/>
                  </a:lnTo>
                  <a:lnTo>
                    <a:pt x="66" y="120"/>
                  </a:lnTo>
                  <a:lnTo>
                    <a:pt x="64" y="116"/>
                  </a:lnTo>
                  <a:lnTo>
                    <a:pt x="48" y="116"/>
                  </a:lnTo>
                  <a:lnTo>
                    <a:pt x="30" y="115"/>
                  </a:lnTo>
                  <a:lnTo>
                    <a:pt x="14" y="117"/>
                  </a:lnTo>
                  <a:lnTo>
                    <a:pt x="6" y="113"/>
                  </a:lnTo>
                  <a:lnTo>
                    <a:pt x="3" y="109"/>
                  </a:lnTo>
                  <a:lnTo>
                    <a:pt x="7" y="104"/>
                  </a:lnTo>
                  <a:lnTo>
                    <a:pt x="19" y="97"/>
                  </a:lnTo>
                  <a:lnTo>
                    <a:pt x="17" y="93"/>
                  </a:lnTo>
                  <a:lnTo>
                    <a:pt x="5" y="90"/>
                  </a:lnTo>
                  <a:lnTo>
                    <a:pt x="2" y="85"/>
                  </a:lnTo>
                  <a:lnTo>
                    <a:pt x="0" y="81"/>
                  </a:lnTo>
                  <a:lnTo>
                    <a:pt x="49" y="24"/>
                  </a:lnTo>
                  <a:lnTo>
                    <a:pt x="71" y="23"/>
                  </a:lnTo>
                  <a:lnTo>
                    <a:pt x="94" y="23"/>
                  </a:lnTo>
                  <a:lnTo>
                    <a:pt x="120" y="19"/>
                  </a:lnTo>
                  <a:lnTo>
                    <a:pt x="137" y="17"/>
                  </a:lnTo>
                  <a:lnTo>
                    <a:pt x="154" y="16"/>
                  </a:lnTo>
                  <a:lnTo>
                    <a:pt x="170" y="14"/>
                  </a:lnTo>
                  <a:lnTo>
                    <a:pt x="193" y="13"/>
                  </a:lnTo>
                  <a:lnTo>
                    <a:pt x="208" y="11"/>
                  </a:lnTo>
                  <a:lnTo>
                    <a:pt x="230" y="10"/>
                  </a:lnTo>
                  <a:lnTo>
                    <a:pt x="247" y="8"/>
                  </a:lnTo>
                  <a:lnTo>
                    <a:pt x="269" y="5"/>
                  </a:lnTo>
                  <a:lnTo>
                    <a:pt x="284" y="3"/>
                  </a:lnTo>
                  <a:lnTo>
                    <a:pt x="302" y="3"/>
                  </a:lnTo>
                  <a:lnTo>
                    <a:pt x="319" y="2"/>
                  </a:lnTo>
                  <a:lnTo>
                    <a:pt x="340" y="0"/>
                  </a:lnTo>
                  <a:lnTo>
                    <a:pt x="353" y="3"/>
                  </a:lnTo>
                  <a:lnTo>
                    <a:pt x="367" y="5"/>
                  </a:lnTo>
                  <a:lnTo>
                    <a:pt x="378" y="7"/>
                  </a:lnTo>
                  <a:lnTo>
                    <a:pt x="386" y="10"/>
                  </a:lnTo>
                  <a:lnTo>
                    <a:pt x="398" y="13"/>
                  </a:lnTo>
                  <a:lnTo>
                    <a:pt x="411" y="15"/>
                  </a:lnTo>
                  <a:lnTo>
                    <a:pt x="426" y="19"/>
                  </a:lnTo>
                  <a:lnTo>
                    <a:pt x="443" y="19"/>
                  </a:lnTo>
                  <a:lnTo>
                    <a:pt x="460" y="21"/>
                  </a:lnTo>
                  <a:lnTo>
                    <a:pt x="476" y="21"/>
                  </a:lnTo>
                  <a:lnTo>
                    <a:pt x="493" y="19"/>
                  </a:lnTo>
                  <a:lnTo>
                    <a:pt x="510" y="19"/>
                  </a:lnTo>
                  <a:lnTo>
                    <a:pt x="522" y="21"/>
                  </a:lnTo>
                  <a:lnTo>
                    <a:pt x="540" y="22"/>
                  </a:lnTo>
                  <a:lnTo>
                    <a:pt x="556" y="21"/>
                  </a:lnTo>
                  <a:lnTo>
                    <a:pt x="558" y="25"/>
                  </a:lnTo>
                  <a:lnTo>
                    <a:pt x="566" y="29"/>
                  </a:lnTo>
                  <a:lnTo>
                    <a:pt x="583" y="29"/>
                  </a:lnTo>
                  <a:lnTo>
                    <a:pt x="600" y="27"/>
                  </a:lnTo>
                  <a:lnTo>
                    <a:pt x="617" y="27"/>
                  </a:lnTo>
                  <a:lnTo>
                    <a:pt x="633" y="26"/>
                  </a:lnTo>
                  <a:lnTo>
                    <a:pt x="655" y="23"/>
                  </a:lnTo>
                  <a:lnTo>
                    <a:pt x="671" y="22"/>
                  </a:lnTo>
                  <a:lnTo>
                    <a:pt x="688" y="19"/>
                  </a:lnTo>
                  <a:lnTo>
                    <a:pt x="705" y="21"/>
                  </a:lnTo>
                  <a:lnTo>
                    <a:pt x="721" y="19"/>
                  </a:lnTo>
                  <a:lnTo>
                    <a:pt x="734" y="21"/>
                  </a:lnTo>
                  <a:lnTo>
                    <a:pt x="750" y="21"/>
                  </a:lnTo>
                  <a:lnTo>
                    <a:pt x="773" y="19"/>
                  </a:lnTo>
                  <a:lnTo>
                    <a:pt x="789" y="15"/>
                  </a:lnTo>
                  <a:lnTo>
                    <a:pt x="805" y="14"/>
                  </a:lnTo>
                  <a:lnTo>
                    <a:pt x="821" y="12"/>
                  </a:lnTo>
                  <a:lnTo>
                    <a:pt x="838" y="12"/>
                  </a:lnTo>
                  <a:lnTo>
                    <a:pt x="859" y="10"/>
                  </a:lnTo>
                  <a:lnTo>
                    <a:pt x="877" y="9"/>
                  </a:lnTo>
                  <a:lnTo>
                    <a:pt x="892" y="8"/>
                  </a:lnTo>
                  <a:lnTo>
                    <a:pt x="910" y="6"/>
                  </a:lnTo>
                  <a:lnTo>
                    <a:pt x="926" y="5"/>
                  </a:lnTo>
                  <a:lnTo>
                    <a:pt x="949" y="4"/>
                  </a:lnTo>
                  <a:lnTo>
                    <a:pt x="965" y="3"/>
                  </a:lnTo>
                  <a:lnTo>
                    <a:pt x="977" y="5"/>
                  </a:lnTo>
                  <a:lnTo>
                    <a:pt x="990" y="7"/>
                  </a:lnTo>
                  <a:lnTo>
                    <a:pt x="998" y="10"/>
                  </a:lnTo>
                  <a:lnTo>
                    <a:pt x="1000" y="14"/>
                  </a:lnTo>
                  <a:lnTo>
                    <a:pt x="986" y="20"/>
                  </a:lnTo>
                  <a:lnTo>
                    <a:pt x="973" y="27"/>
                  </a:lnTo>
                  <a:lnTo>
                    <a:pt x="970" y="33"/>
                  </a:lnTo>
                  <a:lnTo>
                    <a:pt x="973" y="38"/>
                  </a:lnTo>
                  <a:lnTo>
                    <a:pt x="990" y="38"/>
                  </a:lnTo>
                  <a:lnTo>
                    <a:pt x="1012" y="37"/>
                  </a:lnTo>
                  <a:lnTo>
                    <a:pt x="1029" y="38"/>
                  </a:lnTo>
                  <a:lnTo>
                    <a:pt x="1032" y="43"/>
                  </a:lnTo>
                  <a:lnTo>
                    <a:pt x="1034" y="47"/>
                  </a:lnTo>
                  <a:lnTo>
                    <a:pt x="1030" y="52"/>
                  </a:lnTo>
                  <a:lnTo>
                    <a:pt x="1028" y="57"/>
                  </a:lnTo>
                  <a:lnTo>
                    <a:pt x="1030" y="61"/>
                  </a:lnTo>
                  <a:lnTo>
                    <a:pt x="1033" y="66"/>
                  </a:lnTo>
                  <a:lnTo>
                    <a:pt x="1035" y="69"/>
                  </a:lnTo>
                  <a:lnTo>
                    <a:pt x="1033" y="75"/>
                  </a:lnTo>
                  <a:lnTo>
                    <a:pt x="1019" y="82"/>
                  </a:lnTo>
                  <a:lnTo>
                    <a:pt x="1016" y="87"/>
                  </a:lnTo>
                  <a:lnTo>
                    <a:pt x="1015" y="94"/>
                  </a:lnTo>
                  <a:lnTo>
                    <a:pt x="1017" y="99"/>
                  </a:lnTo>
                  <a:lnTo>
                    <a:pt x="1019" y="102"/>
                  </a:lnTo>
                  <a:lnTo>
                    <a:pt x="1021" y="107"/>
                  </a:lnTo>
                  <a:lnTo>
                    <a:pt x="1018" y="112"/>
                  </a:lnTo>
                  <a:lnTo>
                    <a:pt x="1003" y="119"/>
                  </a:lnTo>
                  <a:lnTo>
                    <a:pt x="1009" y="118"/>
                  </a:lnTo>
                </a:path>
              </a:pathLst>
            </a:custGeom>
            <a:noFill/>
            <a:ln w="12700" cap="rnd" cmpd="sng">
              <a:solidFill>
                <a:srgbClr val="58FF5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2" name="Freeform 859"/>
            <p:cNvSpPr>
              <a:spLocks/>
            </p:cNvSpPr>
            <p:nvPr/>
          </p:nvSpPr>
          <p:spPr bwMode="auto">
            <a:xfrm>
              <a:off x="1438" y="1478"/>
              <a:ext cx="1091" cy="290"/>
            </a:xfrm>
            <a:custGeom>
              <a:avLst/>
              <a:gdLst>
                <a:gd name="T0" fmla="*/ 86 w 1091"/>
                <a:gd name="T1" fmla="*/ 190 h 290"/>
                <a:gd name="T2" fmla="*/ 52 w 1091"/>
                <a:gd name="T3" fmla="*/ 230 h 290"/>
                <a:gd name="T4" fmla="*/ 47 w 1091"/>
                <a:gd name="T5" fmla="*/ 250 h 290"/>
                <a:gd name="T6" fmla="*/ 7 w 1091"/>
                <a:gd name="T7" fmla="*/ 270 h 290"/>
                <a:gd name="T8" fmla="*/ 16 w 1091"/>
                <a:gd name="T9" fmla="*/ 286 h 290"/>
                <a:gd name="T10" fmla="*/ 73 w 1091"/>
                <a:gd name="T11" fmla="*/ 288 h 290"/>
                <a:gd name="T12" fmla="*/ 140 w 1091"/>
                <a:gd name="T13" fmla="*/ 280 h 290"/>
                <a:gd name="T14" fmla="*/ 207 w 1091"/>
                <a:gd name="T15" fmla="*/ 267 h 290"/>
                <a:gd name="T16" fmla="*/ 270 w 1091"/>
                <a:gd name="T17" fmla="*/ 251 h 290"/>
                <a:gd name="T18" fmla="*/ 329 w 1091"/>
                <a:gd name="T19" fmla="*/ 238 h 290"/>
                <a:gd name="T20" fmla="*/ 384 w 1091"/>
                <a:gd name="T21" fmla="*/ 215 h 290"/>
                <a:gd name="T22" fmla="*/ 435 w 1091"/>
                <a:gd name="T23" fmla="*/ 194 h 290"/>
                <a:gd name="T24" fmla="*/ 491 w 1091"/>
                <a:gd name="T25" fmla="*/ 186 h 290"/>
                <a:gd name="T26" fmla="*/ 546 w 1091"/>
                <a:gd name="T27" fmla="*/ 167 h 290"/>
                <a:gd name="T28" fmla="*/ 570 w 1091"/>
                <a:gd name="T29" fmla="*/ 178 h 290"/>
                <a:gd name="T30" fmla="*/ 637 w 1091"/>
                <a:gd name="T31" fmla="*/ 169 h 290"/>
                <a:gd name="T32" fmla="*/ 697 w 1091"/>
                <a:gd name="T33" fmla="*/ 168 h 290"/>
                <a:gd name="T34" fmla="*/ 754 w 1091"/>
                <a:gd name="T35" fmla="*/ 170 h 290"/>
                <a:gd name="T36" fmla="*/ 821 w 1091"/>
                <a:gd name="T37" fmla="*/ 170 h 290"/>
                <a:gd name="T38" fmla="*/ 888 w 1091"/>
                <a:gd name="T39" fmla="*/ 172 h 290"/>
                <a:gd name="T40" fmla="*/ 1018 w 1091"/>
                <a:gd name="T41" fmla="*/ 155 h 290"/>
                <a:gd name="T42" fmla="*/ 1061 w 1091"/>
                <a:gd name="T43" fmla="*/ 130 h 290"/>
                <a:gd name="T44" fmla="*/ 1083 w 1091"/>
                <a:gd name="T45" fmla="*/ 108 h 290"/>
                <a:gd name="T46" fmla="*/ 1069 w 1091"/>
                <a:gd name="T47" fmla="*/ 95 h 290"/>
                <a:gd name="T48" fmla="*/ 1059 w 1091"/>
                <a:gd name="T49" fmla="*/ 76 h 290"/>
                <a:gd name="T50" fmla="*/ 1076 w 1091"/>
                <a:gd name="T51" fmla="*/ 55 h 290"/>
                <a:gd name="T52" fmla="*/ 1048 w 1091"/>
                <a:gd name="T53" fmla="*/ 43 h 290"/>
                <a:gd name="T54" fmla="*/ 1039 w 1091"/>
                <a:gd name="T55" fmla="*/ 27 h 290"/>
                <a:gd name="T56" fmla="*/ 1031 w 1091"/>
                <a:gd name="T57" fmla="*/ 11 h 290"/>
                <a:gd name="T58" fmla="*/ 978 w 1091"/>
                <a:gd name="T59" fmla="*/ 6 h 290"/>
                <a:gd name="T60" fmla="*/ 929 w 1091"/>
                <a:gd name="T61" fmla="*/ 0 h 290"/>
                <a:gd name="T62" fmla="*/ 866 w 1091"/>
                <a:gd name="T63" fmla="*/ 5 h 290"/>
                <a:gd name="T64" fmla="*/ 796 w 1091"/>
                <a:gd name="T65" fmla="*/ 17 h 290"/>
                <a:gd name="T66" fmla="*/ 725 w 1091"/>
                <a:gd name="T67" fmla="*/ 23 h 290"/>
                <a:gd name="T68" fmla="*/ 669 w 1091"/>
                <a:gd name="T69" fmla="*/ 22 h 290"/>
                <a:gd name="T70" fmla="*/ 607 w 1091"/>
                <a:gd name="T71" fmla="*/ 30 h 290"/>
                <a:gd name="T72" fmla="*/ 539 w 1091"/>
                <a:gd name="T73" fmla="*/ 28 h 290"/>
                <a:gd name="T74" fmla="*/ 469 w 1091"/>
                <a:gd name="T75" fmla="*/ 21 h 290"/>
                <a:gd name="T76" fmla="*/ 423 w 1091"/>
                <a:gd name="T77" fmla="*/ 17 h 290"/>
                <a:gd name="T78" fmla="*/ 355 w 1091"/>
                <a:gd name="T79" fmla="*/ 15 h 290"/>
                <a:gd name="T80" fmla="*/ 277 w 1091"/>
                <a:gd name="T81" fmla="*/ 17 h 290"/>
                <a:gd name="T82" fmla="*/ 188 w 1091"/>
                <a:gd name="T83" fmla="*/ 26 h 290"/>
                <a:gd name="T84" fmla="*/ 108 w 1091"/>
                <a:gd name="T85" fmla="*/ 28 h 290"/>
                <a:gd name="T86" fmla="*/ 6 w 1091"/>
                <a:gd name="T87" fmla="*/ 93 h 290"/>
                <a:gd name="T88" fmla="*/ 25 w 1091"/>
                <a:gd name="T89" fmla="*/ 118 h 290"/>
                <a:gd name="T90" fmla="*/ 69 w 1091"/>
                <a:gd name="T91" fmla="*/ 126 h 290"/>
                <a:gd name="T92" fmla="*/ 116 w 1091"/>
                <a:gd name="T93" fmla="*/ 131 h 290"/>
                <a:gd name="T94" fmla="*/ 119 w 1091"/>
                <a:gd name="T95" fmla="*/ 147 h 290"/>
                <a:gd name="T96" fmla="*/ 133 w 1091"/>
                <a:gd name="T97" fmla="*/ 163 h 290"/>
                <a:gd name="T98" fmla="*/ 137 w 1091"/>
                <a:gd name="T99" fmla="*/ 170 h 2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91" h="290">
                  <a:moveTo>
                    <a:pt x="137" y="170"/>
                  </a:moveTo>
                  <a:lnTo>
                    <a:pt x="124" y="174"/>
                  </a:lnTo>
                  <a:lnTo>
                    <a:pt x="106" y="183"/>
                  </a:lnTo>
                  <a:lnTo>
                    <a:pt x="86" y="190"/>
                  </a:lnTo>
                  <a:lnTo>
                    <a:pt x="72" y="194"/>
                  </a:lnTo>
                  <a:lnTo>
                    <a:pt x="57" y="196"/>
                  </a:lnTo>
                  <a:lnTo>
                    <a:pt x="36" y="230"/>
                  </a:lnTo>
                  <a:lnTo>
                    <a:pt x="52" y="230"/>
                  </a:lnTo>
                  <a:lnTo>
                    <a:pt x="61" y="232"/>
                  </a:lnTo>
                  <a:lnTo>
                    <a:pt x="63" y="237"/>
                  </a:lnTo>
                  <a:lnTo>
                    <a:pt x="65" y="242"/>
                  </a:lnTo>
                  <a:lnTo>
                    <a:pt x="47" y="250"/>
                  </a:lnTo>
                  <a:lnTo>
                    <a:pt x="33" y="255"/>
                  </a:lnTo>
                  <a:lnTo>
                    <a:pt x="19" y="261"/>
                  </a:lnTo>
                  <a:lnTo>
                    <a:pt x="5" y="265"/>
                  </a:lnTo>
                  <a:lnTo>
                    <a:pt x="7" y="270"/>
                  </a:lnTo>
                  <a:lnTo>
                    <a:pt x="24" y="271"/>
                  </a:lnTo>
                  <a:lnTo>
                    <a:pt x="27" y="275"/>
                  </a:lnTo>
                  <a:lnTo>
                    <a:pt x="19" y="281"/>
                  </a:lnTo>
                  <a:lnTo>
                    <a:pt x="16" y="286"/>
                  </a:lnTo>
                  <a:lnTo>
                    <a:pt x="23" y="289"/>
                  </a:lnTo>
                  <a:lnTo>
                    <a:pt x="39" y="288"/>
                  </a:lnTo>
                  <a:lnTo>
                    <a:pt x="55" y="288"/>
                  </a:lnTo>
                  <a:lnTo>
                    <a:pt x="73" y="288"/>
                  </a:lnTo>
                  <a:lnTo>
                    <a:pt x="95" y="286"/>
                  </a:lnTo>
                  <a:lnTo>
                    <a:pt x="108" y="284"/>
                  </a:lnTo>
                  <a:lnTo>
                    <a:pt x="125" y="282"/>
                  </a:lnTo>
                  <a:lnTo>
                    <a:pt x="140" y="280"/>
                  </a:lnTo>
                  <a:lnTo>
                    <a:pt x="158" y="280"/>
                  </a:lnTo>
                  <a:lnTo>
                    <a:pt x="172" y="277"/>
                  </a:lnTo>
                  <a:lnTo>
                    <a:pt x="192" y="274"/>
                  </a:lnTo>
                  <a:lnTo>
                    <a:pt x="207" y="267"/>
                  </a:lnTo>
                  <a:lnTo>
                    <a:pt x="224" y="261"/>
                  </a:lnTo>
                  <a:lnTo>
                    <a:pt x="240" y="258"/>
                  </a:lnTo>
                  <a:lnTo>
                    <a:pt x="255" y="254"/>
                  </a:lnTo>
                  <a:lnTo>
                    <a:pt x="270" y="251"/>
                  </a:lnTo>
                  <a:lnTo>
                    <a:pt x="284" y="249"/>
                  </a:lnTo>
                  <a:lnTo>
                    <a:pt x="302" y="248"/>
                  </a:lnTo>
                  <a:lnTo>
                    <a:pt x="317" y="245"/>
                  </a:lnTo>
                  <a:lnTo>
                    <a:pt x="329" y="238"/>
                  </a:lnTo>
                  <a:lnTo>
                    <a:pt x="337" y="231"/>
                  </a:lnTo>
                  <a:lnTo>
                    <a:pt x="352" y="227"/>
                  </a:lnTo>
                  <a:lnTo>
                    <a:pt x="371" y="220"/>
                  </a:lnTo>
                  <a:lnTo>
                    <a:pt x="384" y="215"/>
                  </a:lnTo>
                  <a:lnTo>
                    <a:pt x="399" y="210"/>
                  </a:lnTo>
                  <a:lnTo>
                    <a:pt x="412" y="205"/>
                  </a:lnTo>
                  <a:lnTo>
                    <a:pt x="421" y="198"/>
                  </a:lnTo>
                  <a:lnTo>
                    <a:pt x="435" y="194"/>
                  </a:lnTo>
                  <a:lnTo>
                    <a:pt x="450" y="192"/>
                  </a:lnTo>
                  <a:lnTo>
                    <a:pt x="462" y="195"/>
                  </a:lnTo>
                  <a:lnTo>
                    <a:pt x="478" y="192"/>
                  </a:lnTo>
                  <a:lnTo>
                    <a:pt x="491" y="186"/>
                  </a:lnTo>
                  <a:lnTo>
                    <a:pt x="497" y="181"/>
                  </a:lnTo>
                  <a:lnTo>
                    <a:pt x="514" y="176"/>
                  </a:lnTo>
                  <a:lnTo>
                    <a:pt x="532" y="169"/>
                  </a:lnTo>
                  <a:lnTo>
                    <a:pt x="546" y="167"/>
                  </a:lnTo>
                  <a:lnTo>
                    <a:pt x="564" y="167"/>
                  </a:lnTo>
                  <a:lnTo>
                    <a:pt x="566" y="170"/>
                  </a:lnTo>
                  <a:lnTo>
                    <a:pt x="563" y="175"/>
                  </a:lnTo>
                  <a:lnTo>
                    <a:pt x="570" y="178"/>
                  </a:lnTo>
                  <a:lnTo>
                    <a:pt x="585" y="177"/>
                  </a:lnTo>
                  <a:lnTo>
                    <a:pt x="607" y="174"/>
                  </a:lnTo>
                  <a:lnTo>
                    <a:pt x="623" y="171"/>
                  </a:lnTo>
                  <a:lnTo>
                    <a:pt x="637" y="169"/>
                  </a:lnTo>
                  <a:lnTo>
                    <a:pt x="658" y="167"/>
                  </a:lnTo>
                  <a:lnTo>
                    <a:pt x="670" y="169"/>
                  </a:lnTo>
                  <a:lnTo>
                    <a:pt x="682" y="171"/>
                  </a:lnTo>
                  <a:lnTo>
                    <a:pt x="697" y="168"/>
                  </a:lnTo>
                  <a:lnTo>
                    <a:pt x="714" y="166"/>
                  </a:lnTo>
                  <a:lnTo>
                    <a:pt x="731" y="166"/>
                  </a:lnTo>
                  <a:lnTo>
                    <a:pt x="737" y="169"/>
                  </a:lnTo>
                  <a:lnTo>
                    <a:pt x="754" y="170"/>
                  </a:lnTo>
                  <a:lnTo>
                    <a:pt x="770" y="169"/>
                  </a:lnTo>
                  <a:lnTo>
                    <a:pt x="791" y="167"/>
                  </a:lnTo>
                  <a:lnTo>
                    <a:pt x="804" y="169"/>
                  </a:lnTo>
                  <a:lnTo>
                    <a:pt x="821" y="170"/>
                  </a:lnTo>
                  <a:lnTo>
                    <a:pt x="838" y="171"/>
                  </a:lnTo>
                  <a:lnTo>
                    <a:pt x="855" y="172"/>
                  </a:lnTo>
                  <a:lnTo>
                    <a:pt x="873" y="172"/>
                  </a:lnTo>
                  <a:lnTo>
                    <a:pt x="888" y="172"/>
                  </a:lnTo>
                  <a:lnTo>
                    <a:pt x="909" y="170"/>
                  </a:lnTo>
                  <a:lnTo>
                    <a:pt x="926" y="170"/>
                  </a:lnTo>
                  <a:lnTo>
                    <a:pt x="943" y="169"/>
                  </a:lnTo>
                  <a:lnTo>
                    <a:pt x="1018" y="155"/>
                  </a:lnTo>
                  <a:lnTo>
                    <a:pt x="1032" y="148"/>
                  </a:lnTo>
                  <a:lnTo>
                    <a:pt x="1046" y="142"/>
                  </a:lnTo>
                  <a:lnTo>
                    <a:pt x="1058" y="136"/>
                  </a:lnTo>
                  <a:lnTo>
                    <a:pt x="1061" y="130"/>
                  </a:lnTo>
                  <a:lnTo>
                    <a:pt x="1063" y="126"/>
                  </a:lnTo>
                  <a:lnTo>
                    <a:pt x="1073" y="119"/>
                  </a:lnTo>
                  <a:lnTo>
                    <a:pt x="1075" y="114"/>
                  </a:lnTo>
                  <a:lnTo>
                    <a:pt x="1083" y="108"/>
                  </a:lnTo>
                  <a:lnTo>
                    <a:pt x="1086" y="104"/>
                  </a:lnTo>
                  <a:lnTo>
                    <a:pt x="1090" y="98"/>
                  </a:lnTo>
                  <a:lnTo>
                    <a:pt x="1088" y="93"/>
                  </a:lnTo>
                  <a:lnTo>
                    <a:pt x="1069" y="95"/>
                  </a:lnTo>
                  <a:lnTo>
                    <a:pt x="1054" y="95"/>
                  </a:lnTo>
                  <a:lnTo>
                    <a:pt x="1050" y="87"/>
                  </a:lnTo>
                  <a:lnTo>
                    <a:pt x="1046" y="82"/>
                  </a:lnTo>
                  <a:lnTo>
                    <a:pt x="1059" y="76"/>
                  </a:lnTo>
                  <a:lnTo>
                    <a:pt x="1068" y="70"/>
                  </a:lnTo>
                  <a:lnTo>
                    <a:pt x="1075" y="64"/>
                  </a:lnTo>
                  <a:lnTo>
                    <a:pt x="1078" y="59"/>
                  </a:lnTo>
                  <a:lnTo>
                    <a:pt x="1076" y="55"/>
                  </a:lnTo>
                  <a:lnTo>
                    <a:pt x="1066" y="53"/>
                  </a:lnTo>
                  <a:lnTo>
                    <a:pt x="1057" y="50"/>
                  </a:lnTo>
                  <a:lnTo>
                    <a:pt x="1055" y="46"/>
                  </a:lnTo>
                  <a:lnTo>
                    <a:pt x="1048" y="43"/>
                  </a:lnTo>
                  <a:lnTo>
                    <a:pt x="1026" y="42"/>
                  </a:lnTo>
                  <a:lnTo>
                    <a:pt x="1024" y="39"/>
                  </a:lnTo>
                  <a:lnTo>
                    <a:pt x="1032" y="33"/>
                  </a:lnTo>
                  <a:lnTo>
                    <a:pt x="1039" y="27"/>
                  </a:lnTo>
                  <a:lnTo>
                    <a:pt x="1037" y="23"/>
                  </a:lnTo>
                  <a:lnTo>
                    <a:pt x="1035" y="19"/>
                  </a:lnTo>
                  <a:lnTo>
                    <a:pt x="1032" y="15"/>
                  </a:lnTo>
                  <a:lnTo>
                    <a:pt x="1031" y="11"/>
                  </a:lnTo>
                  <a:lnTo>
                    <a:pt x="1022" y="8"/>
                  </a:lnTo>
                  <a:lnTo>
                    <a:pt x="1007" y="8"/>
                  </a:lnTo>
                  <a:lnTo>
                    <a:pt x="990" y="9"/>
                  </a:lnTo>
                  <a:lnTo>
                    <a:pt x="978" y="6"/>
                  </a:lnTo>
                  <a:lnTo>
                    <a:pt x="957" y="8"/>
                  </a:lnTo>
                  <a:lnTo>
                    <a:pt x="938" y="7"/>
                  </a:lnTo>
                  <a:lnTo>
                    <a:pt x="932" y="4"/>
                  </a:lnTo>
                  <a:lnTo>
                    <a:pt x="929" y="0"/>
                  </a:lnTo>
                  <a:lnTo>
                    <a:pt x="914" y="0"/>
                  </a:lnTo>
                  <a:lnTo>
                    <a:pt x="898" y="1"/>
                  </a:lnTo>
                  <a:lnTo>
                    <a:pt x="882" y="4"/>
                  </a:lnTo>
                  <a:lnTo>
                    <a:pt x="866" y="5"/>
                  </a:lnTo>
                  <a:lnTo>
                    <a:pt x="846" y="9"/>
                  </a:lnTo>
                  <a:lnTo>
                    <a:pt x="824" y="12"/>
                  </a:lnTo>
                  <a:lnTo>
                    <a:pt x="810" y="14"/>
                  </a:lnTo>
                  <a:lnTo>
                    <a:pt x="796" y="17"/>
                  </a:lnTo>
                  <a:lnTo>
                    <a:pt x="779" y="21"/>
                  </a:lnTo>
                  <a:lnTo>
                    <a:pt x="757" y="21"/>
                  </a:lnTo>
                  <a:lnTo>
                    <a:pt x="743" y="22"/>
                  </a:lnTo>
                  <a:lnTo>
                    <a:pt x="725" y="23"/>
                  </a:lnTo>
                  <a:lnTo>
                    <a:pt x="710" y="24"/>
                  </a:lnTo>
                  <a:lnTo>
                    <a:pt x="693" y="26"/>
                  </a:lnTo>
                  <a:lnTo>
                    <a:pt x="677" y="24"/>
                  </a:lnTo>
                  <a:lnTo>
                    <a:pt x="669" y="22"/>
                  </a:lnTo>
                  <a:lnTo>
                    <a:pt x="654" y="25"/>
                  </a:lnTo>
                  <a:lnTo>
                    <a:pt x="638" y="26"/>
                  </a:lnTo>
                  <a:lnTo>
                    <a:pt x="623" y="29"/>
                  </a:lnTo>
                  <a:lnTo>
                    <a:pt x="607" y="30"/>
                  </a:lnTo>
                  <a:lnTo>
                    <a:pt x="590" y="28"/>
                  </a:lnTo>
                  <a:lnTo>
                    <a:pt x="574" y="29"/>
                  </a:lnTo>
                  <a:lnTo>
                    <a:pt x="556" y="30"/>
                  </a:lnTo>
                  <a:lnTo>
                    <a:pt x="539" y="28"/>
                  </a:lnTo>
                  <a:lnTo>
                    <a:pt x="524" y="28"/>
                  </a:lnTo>
                  <a:lnTo>
                    <a:pt x="513" y="19"/>
                  </a:lnTo>
                  <a:lnTo>
                    <a:pt x="491" y="19"/>
                  </a:lnTo>
                  <a:lnTo>
                    <a:pt x="469" y="21"/>
                  </a:lnTo>
                  <a:lnTo>
                    <a:pt x="455" y="24"/>
                  </a:lnTo>
                  <a:lnTo>
                    <a:pt x="447" y="21"/>
                  </a:lnTo>
                  <a:lnTo>
                    <a:pt x="439" y="18"/>
                  </a:lnTo>
                  <a:lnTo>
                    <a:pt x="423" y="17"/>
                  </a:lnTo>
                  <a:lnTo>
                    <a:pt x="406" y="17"/>
                  </a:lnTo>
                  <a:lnTo>
                    <a:pt x="388" y="16"/>
                  </a:lnTo>
                  <a:lnTo>
                    <a:pt x="371" y="15"/>
                  </a:lnTo>
                  <a:lnTo>
                    <a:pt x="355" y="15"/>
                  </a:lnTo>
                  <a:lnTo>
                    <a:pt x="334" y="17"/>
                  </a:lnTo>
                  <a:lnTo>
                    <a:pt x="322" y="14"/>
                  </a:lnTo>
                  <a:lnTo>
                    <a:pt x="299" y="16"/>
                  </a:lnTo>
                  <a:lnTo>
                    <a:pt x="277" y="17"/>
                  </a:lnTo>
                  <a:lnTo>
                    <a:pt x="262" y="17"/>
                  </a:lnTo>
                  <a:lnTo>
                    <a:pt x="240" y="19"/>
                  </a:lnTo>
                  <a:lnTo>
                    <a:pt x="205" y="24"/>
                  </a:lnTo>
                  <a:lnTo>
                    <a:pt x="188" y="26"/>
                  </a:lnTo>
                  <a:lnTo>
                    <a:pt x="172" y="28"/>
                  </a:lnTo>
                  <a:lnTo>
                    <a:pt x="146" y="31"/>
                  </a:lnTo>
                  <a:lnTo>
                    <a:pt x="121" y="36"/>
                  </a:lnTo>
                  <a:lnTo>
                    <a:pt x="108" y="28"/>
                  </a:lnTo>
                  <a:lnTo>
                    <a:pt x="91" y="16"/>
                  </a:lnTo>
                  <a:lnTo>
                    <a:pt x="36" y="28"/>
                  </a:lnTo>
                  <a:lnTo>
                    <a:pt x="0" y="89"/>
                  </a:lnTo>
                  <a:lnTo>
                    <a:pt x="6" y="93"/>
                  </a:lnTo>
                  <a:lnTo>
                    <a:pt x="19" y="95"/>
                  </a:lnTo>
                  <a:lnTo>
                    <a:pt x="22" y="100"/>
                  </a:lnTo>
                  <a:lnTo>
                    <a:pt x="28" y="111"/>
                  </a:lnTo>
                  <a:lnTo>
                    <a:pt x="25" y="118"/>
                  </a:lnTo>
                  <a:lnTo>
                    <a:pt x="33" y="120"/>
                  </a:lnTo>
                  <a:lnTo>
                    <a:pt x="40" y="123"/>
                  </a:lnTo>
                  <a:lnTo>
                    <a:pt x="55" y="123"/>
                  </a:lnTo>
                  <a:lnTo>
                    <a:pt x="69" y="126"/>
                  </a:lnTo>
                  <a:lnTo>
                    <a:pt x="84" y="124"/>
                  </a:lnTo>
                  <a:lnTo>
                    <a:pt x="98" y="125"/>
                  </a:lnTo>
                  <a:lnTo>
                    <a:pt x="108" y="127"/>
                  </a:lnTo>
                  <a:lnTo>
                    <a:pt x="116" y="131"/>
                  </a:lnTo>
                  <a:lnTo>
                    <a:pt x="118" y="135"/>
                  </a:lnTo>
                  <a:lnTo>
                    <a:pt x="120" y="139"/>
                  </a:lnTo>
                  <a:lnTo>
                    <a:pt x="117" y="144"/>
                  </a:lnTo>
                  <a:lnTo>
                    <a:pt x="119" y="147"/>
                  </a:lnTo>
                  <a:lnTo>
                    <a:pt x="117" y="152"/>
                  </a:lnTo>
                  <a:lnTo>
                    <a:pt x="129" y="155"/>
                  </a:lnTo>
                  <a:lnTo>
                    <a:pt x="131" y="158"/>
                  </a:lnTo>
                  <a:lnTo>
                    <a:pt x="133" y="163"/>
                  </a:lnTo>
                  <a:lnTo>
                    <a:pt x="130" y="167"/>
                  </a:lnTo>
                  <a:lnTo>
                    <a:pt x="117" y="174"/>
                  </a:lnTo>
                  <a:lnTo>
                    <a:pt x="104" y="180"/>
                  </a:lnTo>
                  <a:lnTo>
                    <a:pt x="137" y="17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3" name="Freeform 860"/>
            <p:cNvSpPr>
              <a:spLocks/>
            </p:cNvSpPr>
            <p:nvPr/>
          </p:nvSpPr>
          <p:spPr bwMode="auto">
            <a:xfrm>
              <a:off x="1459" y="1479"/>
              <a:ext cx="998" cy="181"/>
            </a:xfrm>
            <a:custGeom>
              <a:avLst/>
              <a:gdLst>
                <a:gd name="T0" fmla="*/ 935 w 998"/>
                <a:gd name="T1" fmla="*/ 116 h 181"/>
                <a:gd name="T2" fmla="*/ 870 w 998"/>
                <a:gd name="T3" fmla="*/ 127 h 181"/>
                <a:gd name="T4" fmla="*/ 823 w 998"/>
                <a:gd name="T5" fmla="*/ 128 h 181"/>
                <a:gd name="T6" fmla="*/ 784 w 998"/>
                <a:gd name="T7" fmla="*/ 121 h 181"/>
                <a:gd name="T8" fmla="*/ 752 w 998"/>
                <a:gd name="T9" fmla="*/ 117 h 181"/>
                <a:gd name="T10" fmla="*/ 719 w 998"/>
                <a:gd name="T11" fmla="*/ 110 h 181"/>
                <a:gd name="T12" fmla="*/ 694 w 998"/>
                <a:gd name="T13" fmla="*/ 100 h 181"/>
                <a:gd name="T14" fmla="*/ 643 w 998"/>
                <a:gd name="T15" fmla="*/ 102 h 181"/>
                <a:gd name="T16" fmla="*/ 615 w 998"/>
                <a:gd name="T17" fmla="*/ 97 h 181"/>
                <a:gd name="T18" fmla="*/ 564 w 998"/>
                <a:gd name="T19" fmla="*/ 101 h 181"/>
                <a:gd name="T20" fmla="*/ 510 w 998"/>
                <a:gd name="T21" fmla="*/ 110 h 181"/>
                <a:gd name="T22" fmla="*/ 458 w 998"/>
                <a:gd name="T23" fmla="*/ 113 h 181"/>
                <a:gd name="T24" fmla="*/ 409 w 998"/>
                <a:gd name="T25" fmla="*/ 120 h 181"/>
                <a:gd name="T26" fmla="*/ 359 w 998"/>
                <a:gd name="T27" fmla="*/ 128 h 181"/>
                <a:gd name="T28" fmla="*/ 311 w 998"/>
                <a:gd name="T29" fmla="*/ 139 h 181"/>
                <a:gd name="T30" fmla="*/ 260 w 998"/>
                <a:gd name="T31" fmla="*/ 155 h 181"/>
                <a:gd name="T32" fmla="*/ 194 w 998"/>
                <a:gd name="T33" fmla="*/ 174 h 181"/>
                <a:gd name="T34" fmla="*/ 129 w 998"/>
                <a:gd name="T35" fmla="*/ 178 h 181"/>
                <a:gd name="T36" fmla="*/ 139 w 998"/>
                <a:gd name="T37" fmla="*/ 160 h 181"/>
                <a:gd name="T38" fmla="*/ 136 w 998"/>
                <a:gd name="T39" fmla="*/ 146 h 181"/>
                <a:gd name="T40" fmla="*/ 110 w 998"/>
                <a:gd name="T41" fmla="*/ 130 h 181"/>
                <a:gd name="T42" fmla="*/ 83 w 998"/>
                <a:gd name="T43" fmla="*/ 122 h 181"/>
                <a:gd name="T44" fmla="*/ 58 w 998"/>
                <a:gd name="T45" fmla="*/ 111 h 181"/>
                <a:gd name="T46" fmla="*/ 51 w 998"/>
                <a:gd name="T47" fmla="*/ 98 h 181"/>
                <a:gd name="T48" fmla="*/ 34 w 998"/>
                <a:gd name="T49" fmla="*/ 87 h 181"/>
                <a:gd name="T50" fmla="*/ 10 w 998"/>
                <a:gd name="T51" fmla="*/ 78 h 181"/>
                <a:gd name="T52" fmla="*/ 3 w 998"/>
                <a:gd name="T53" fmla="*/ 65 h 181"/>
                <a:gd name="T54" fmla="*/ 25 w 998"/>
                <a:gd name="T55" fmla="*/ 47 h 181"/>
                <a:gd name="T56" fmla="*/ 70 w 998"/>
                <a:gd name="T57" fmla="*/ 34 h 181"/>
                <a:gd name="T58" fmla="*/ 124 w 998"/>
                <a:gd name="T59" fmla="*/ 25 h 181"/>
                <a:gd name="T60" fmla="*/ 178 w 998"/>
                <a:gd name="T61" fmla="*/ 14 h 181"/>
                <a:gd name="T62" fmla="*/ 229 w 998"/>
                <a:gd name="T63" fmla="*/ 6 h 181"/>
                <a:gd name="T64" fmla="*/ 278 w 998"/>
                <a:gd name="T65" fmla="*/ 1 h 181"/>
                <a:gd name="T66" fmla="*/ 326 w 998"/>
                <a:gd name="T67" fmla="*/ 2 h 181"/>
                <a:gd name="T68" fmla="*/ 376 w 998"/>
                <a:gd name="T69" fmla="*/ 5 h 181"/>
                <a:gd name="T70" fmla="*/ 403 w 998"/>
                <a:gd name="T71" fmla="*/ 12 h 181"/>
                <a:gd name="T72" fmla="*/ 449 w 998"/>
                <a:gd name="T73" fmla="*/ 19 h 181"/>
                <a:gd name="T74" fmla="*/ 451 w 998"/>
                <a:gd name="T75" fmla="*/ 33 h 181"/>
                <a:gd name="T76" fmla="*/ 458 w 998"/>
                <a:gd name="T77" fmla="*/ 45 h 181"/>
                <a:gd name="T78" fmla="*/ 519 w 998"/>
                <a:gd name="T79" fmla="*/ 41 h 181"/>
                <a:gd name="T80" fmla="*/ 568 w 998"/>
                <a:gd name="T81" fmla="*/ 41 h 181"/>
                <a:gd name="T82" fmla="*/ 611 w 998"/>
                <a:gd name="T83" fmla="*/ 43 h 181"/>
                <a:gd name="T84" fmla="*/ 669 w 998"/>
                <a:gd name="T85" fmla="*/ 41 h 181"/>
                <a:gd name="T86" fmla="*/ 727 w 998"/>
                <a:gd name="T87" fmla="*/ 38 h 181"/>
                <a:gd name="T88" fmla="*/ 759 w 998"/>
                <a:gd name="T89" fmla="*/ 43 h 181"/>
                <a:gd name="T90" fmla="*/ 768 w 998"/>
                <a:gd name="T91" fmla="*/ 36 h 181"/>
                <a:gd name="T92" fmla="*/ 793 w 998"/>
                <a:gd name="T93" fmla="*/ 29 h 181"/>
                <a:gd name="T94" fmla="*/ 845 w 998"/>
                <a:gd name="T95" fmla="*/ 17 h 181"/>
                <a:gd name="T96" fmla="*/ 902 w 998"/>
                <a:gd name="T97" fmla="*/ 8 h 181"/>
                <a:gd name="T98" fmla="*/ 924 w 998"/>
                <a:gd name="T99" fmla="*/ 19 h 181"/>
                <a:gd name="T100" fmla="*/ 927 w 998"/>
                <a:gd name="T101" fmla="*/ 32 h 181"/>
                <a:gd name="T102" fmla="*/ 980 w 998"/>
                <a:gd name="T103" fmla="*/ 33 h 181"/>
                <a:gd name="T104" fmla="*/ 988 w 998"/>
                <a:gd name="T105" fmla="*/ 47 h 181"/>
                <a:gd name="T106" fmla="*/ 995 w 998"/>
                <a:gd name="T107" fmla="*/ 61 h 181"/>
                <a:gd name="T108" fmla="*/ 986 w 998"/>
                <a:gd name="T109" fmla="*/ 79 h 181"/>
                <a:gd name="T110" fmla="*/ 973 w 998"/>
                <a:gd name="T111" fmla="*/ 97 h 181"/>
                <a:gd name="T112" fmla="*/ 964 w 998"/>
                <a:gd name="T113" fmla="*/ 103 h 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98" h="181">
                  <a:moveTo>
                    <a:pt x="964" y="103"/>
                  </a:moveTo>
                  <a:lnTo>
                    <a:pt x="949" y="110"/>
                  </a:lnTo>
                  <a:lnTo>
                    <a:pt x="935" y="116"/>
                  </a:lnTo>
                  <a:lnTo>
                    <a:pt x="919" y="119"/>
                  </a:lnTo>
                  <a:lnTo>
                    <a:pt x="891" y="124"/>
                  </a:lnTo>
                  <a:lnTo>
                    <a:pt x="870" y="127"/>
                  </a:lnTo>
                  <a:lnTo>
                    <a:pt x="855" y="130"/>
                  </a:lnTo>
                  <a:lnTo>
                    <a:pt x="835" y="131"/>
                  </a:lnTo>
                  <a:lnTo>
                    <a:pt x="823" y="128"/>
                  </a:lnTo>
                  <a:lnTo>
                    <a:pt x="809" y="126"/>
                  </a:lnTo>
                  <a:lnTo>
                    <a:pt x="797" y="124"/>
                  </a:lnTo>
                  <a:lnTo>
                    <a:pt x="784" y="121"/>
                  </a:lnTo>
                  <a:lnTo>
                    <a:pt x="766" y="123"/>
                  </a:lnTo>
                  <a:lnTo>
                    <a:pt x="760" y="121"/>
                  </a:lnTo>
                  <a:lnTo>
                    <a:pt x="752" y="117"/>
                  </a:lnTo>
                  <a:lnTo>
                    <a:pt x="744" y="113"/>
                  </a:lnTo>
                  <a:lnTo>
                    <a:pt x="730" y="112"/>
                  </a:lnTo>
                  <a:lnTo>
                    <a:pt x="719" y="110"/>
                  </a:lnTo>
                  <a:lnTo>
                    <a:pt x="704" y="107"/>
                  </a:lnTo>
                  <a:lnTo>
                    <a:pt x="697" y="105"/>
                  </a:lnTo>
                  <a:lnTo>
                    <a:pt x="694" y="100"/>
                  </a:lnTo>
                  <a:lnTo>
                    <a:pt x="681" y="98"/>
                  </a:lnTo>
                  <a:lnTo>
                    <a:pt x="660" y="100"/>
                  </a:lnTo>
                  <a:lnTo>
                    <a:pt x="643" y="102"/>
                  </a:lnTo>
                  <a:lnTo>
                    <a:pt x="640" y="98"/>
                  </a:lnTo>
                  <a:lnTo>
                    <a:pt x="638" y="93"/>
                  </a:lnTo>
                  <a:lnTo>
                    <a:pt x="615" y="97"/>
                  </a:lnTo>
                  <a:lnTo>
                    <a:pt x="600" y="98"/>
                  </a:lnTo>
                  <a:lnTo>
                    <a:pt x="580" y="99"/>
                  </a:lnTo>
                  <a:lnTo>
                    <a:pt x="564" y="101"/>
                  </a:lnTo>
                  <a:lnTo>
                    <a:pt x="550" y="104"/>
                  </a:lnTo>
                  <a:lnTo>
                    <a:pt x="531" y="107"/>
                  </a:lnTo>
                  <a:lnTo>
                    <a:pt x="510" y="110"/>
                  </a:lnTo>
                  <a:lnTo>
                    <a:pt x="492" y="109"/>
                  </a:lnTo>
                  <a:lnTo>
                    <a:pt x="476" y="111"/>
                  </a:lnTo>
                  <a:lnTo>
                    <a:pt x="458" y="113"/>
                  </a:lnTo>
                  <a:lnTo>
                    <a:pt x="441" y="115"/>
                  </a:lnTo>
                  <a:lnTo>
                    <a:pt x="426" y="118"/>
                  </a:lnTo>
                  <a:lnTo>
                    <a:pt x="409" y="120"/>
                  </a:lnTo>
                  <a:lnTo>
                    <a:pt x="391" y="122"/>
                  </a:lnTo>
                  <a:lnTo>
                    <a:pt x="375" y="125"/>
                  </a:lnTo>
                  <a:lnTo>
                    <a:pt x="359" y="128"/>
                  </a:lnTo>
                  <a:lnTo>
                    <a:pt x="343" y="131"/>
                  </a:lnTo>
                  <a:lnTo>
                    <a:pt x="327" y="134"/>
                  </a:lnTo>
                  <a:lnTo>
                    <a:pt x="311" y="139"/>
                  </a:lnTo>
                  <a:lnTo>
                    <a:pt x="292" y="144"/>
                  </a:lnTo>
                  <a:lnTo>
                    <a:pt x="277" y="150"/>
                  </a:lnTo>
                  <a:lnTo>
                    <a:pt x="260" y="155"/>
                  </a:lnTo>
                  <a:lnTo>
                    <a:pt x="245" y="160"/>
                  </a:lnTo>
                  <a:lnTo>
                    <a:pt x="228" y="164"/>
                  </a:lnTo>
                  <a:lnTo>
                    <a:pt x="194" y="174"/>
                  </a:lnTo>
                  <a:lnTo>
                    <a:pt x="161" y="180"/>
                  </a:lnTo>
                  <a:lnTo>
                    <a:pt x="144" y="180"/>
                  </a:lnTo>
                  <a:lnTo>
                    <a:pt x="129" y="178"/>
                  </a:lnTo>
                  <a:lnTo>
                    <a:pt x="139" y="170"/>
                  </a:lnTo>
                  <a:lnTo>
                    <a:pt x="141" y="165"/>
                  </a:lnTo>
                  <a:lnTo>
                    <a:pt x="139" y="160"/>
                  </a:lnTo>
                  <a:lnTo>
                    <a:pt x="141" y="155"/>
                  </a:lnTo>
                  <a:lnTo>
                    <a:pt x="144" y="150"/>
                  </a:lnTo>
                  <a:lnTo>
                    <a:pt x="136" y="146"/>
                  </a:lnTo>
                  <a:lnTo>
                    <a:pt x="131" y="135"/>
                  </a:lnTo>
                  <a:lnTo>
                    <a:pt x="124" y="132"/>
                  </a:lnTo>
                  <a:lnTo>
                    <a:pt x="110" y="130"/>
                  </a:lnTo>
                  <a:lnTo>
                    <a:pt x="92" y="129"/>
                  </a:lnTo>
                  <a:lnTo>
                    <a:pt x="90" y="124"/>
                  </a:lnTo>
                  <a:lnTo>
                    <a:pt x="83" y="122"/>
                  </a:lnTo>
                  <a:lnTo>
                    <a:pt x="69" y="119"/>
                  </a:lnTo>
                  <a:lnTo>
                    <a:pt x="60" y="114"/>
                  </a:lnTo>
                  <a:lnTo>
                    <a:pt x="58" y="111"/>
                  </a:lnTo>
                  <a:lnTo>
                    <a:pt x="56" y="106"/>
                  </a:lnTo>
                  <a:lnTo>
                    <a:pt x="53" y="102"/>
                  </a:lnTo>
                  <a:lnTo>
                    <a:pt x="51" y="98"/>
                  </a:lnTo>
                  <a:lnTo>
                    <a:pt x="49" y="93"/>
                  </a:lnTo>
                  <a:lnTo>
                    <a:pt x="41" y="89"/>
                  </a:lnTo>
                  <a:lnTo>
                    <a:pt x="34" y="87"/>
                  </a:lnTo>
                  <a:lnTo>
                    <a:pt x="26" y="83"/>
                  </a:lnTo>
                  <a:lnTo>
                    <a:pt x="24" y="78"/>
                  </a:lnTo>
                  <a:lnTo>
                    <a:pt x="10" y="78"/>
                  </a:lnTo>
                  <a:lnTo>
                    <a:pt x="2" y="74"/>
                  </a:lnTo>
                  <a:lnTo>
                    <a:pt x="0" y="69"/>
                  </a:lnTo>
                  <a:lnTo>
                    <a:pt x="3" y="65"/>
                  </a:lnTo>
                  <a:lnTo>
                    <a:pt x="1" y="60"/>
                  </a:lnTo>
                  <a:lnTo>
                    <a:pt x="10" y="53"/>
                  </a:lnTo>
                  <a:lnTo>
                    <a:pt x="25" y="47"/>
                  </a:lnTo>
                  <a:lnTo>
                    <a:pt x="39" y="40"/>
                  </a:lnTo>
                  <a:lnTo>
                    <a:pt x="53" y="37"/>
                  </a:lnTo>
                  <a:lnTo>
                    <a:pt x="70" y="34"/>
                  </a:lnTo>
                  <a:lnTo>
                    <a:pt x="86" y="30"/>
                  </a:lnTo>
                  <a:lnTo>
                    <a:pt x="103" y="29"/>
                  </a:lnTo>
                  <a:lnTo>
                    <a:pt x="124" y="25"/>
                  </a:lnTo>
                  <a:lnTo>
                    <a:pt x="146" y="20"/>
                  </a:lnTo>
                  <a:lnTo>
                    <a:pt x="162" y="17"/>
                  </a:lnTo>
                  <a:lnTo>
                    <a:pt x="178" y="14"/>
                  </a:lnTo>
                  <a:lnTo>
                    <a:pt x="195" y="10"/>
                  </a:lnTo>
                  <a:lnTo>
                    <a:pt x="210" y="8"/>
                  </a:lnTo>
                  <a:lnTo>
                    <a:pt x="229" y="6"/>
                  </a:lnTo>
                  <a:lnTo>
                    <a:pt x="245" y="4"/>
                  </a:lnTo>
                  <a:lnTo>
                    <a:pt x="262" y="3"/>
                  </a:lnTo>
                  <a:lnTo>
                    <a:pt x="278" y="1"/>
                  </a:lnTo>
                  <a:lnTo>
                    <a:pt x="296" y="0"/>
                  </a:lnTo>
                  <a:lnTo>
                    <a:pt x="309" y="3"/>
                  </a:lnTo>
                  <a:lnTo>
                    <a:pt x="326" y="2"/>
                  </a:lnTo>
                  <a:lnTo>
                    <a:pt x="345" y="2"/>
                  </a:lnTo>
                  <a:lnTo>
                    <a:pt x="363" y="3"/>
                  </a:lnTo>
                  <a:lnTo>
                    <a:pt x="376" y="5"/>
                  </a:lnTo>
                  <a:lnTo>
                    <a:pt x="378" y="9"/>
                  </a:lnTo>
                  <a:lnTo>
                    <a:pt x="385" y="13"/>
                  </a:lnTo>
                  <a:lnTo>
                    <a:pt x="403" y="12"/>
                  </a:lnTo>
                  <a:lnTo>
                    <a:pt x="422" y="13"/>
                  </a:lnTo>
                  <a:lnTo>
                    <a:pt x="436" y="16"/>
                  </a:lnTo>
                  <a:lnTo>
                    <a:pt x="449" y="19"/>
                  </a:lnTo>
                  <a:lnTo>
                    <a:pt x="456" y="23"/>
                  </a:lnTo>
                  <a:lnTo>
                    <a:pt x="459" y="27"/>
                  </a:lnTo>
                  <a:lnTo>
                    <a:pt x="451" y="33"/>
                  </a:lnTo>
                  <a:lnTo>
                    <a:pt x="442" y="38"/>
                  </a:lnTo>
                  <a:lnTo>
                    <a:pt x="444" y="43"/>
                  </a:lnTo>
                  <a:lnTo>
                    <a:pt x="458" y="45"/>
                  </a:lnTo>
                  <a:lnTo>
                    <a:pt x="481" y="45"/>
                  </a:lnTo>
                  <a:lnTo>
                    <a:pt x="503" y="41"/>
                  </a:lnTo>
                  <a:lnTo>
                    <a:pt x="519" y="41"/>
                  </a:lnTo>
                  <a:lnTo>
                    <a:pt x="544" y="40"/>
                  </a:lnTo>
                  <a:lnTo>
                    <a:pt x="561" y="38"/>
                  </a:lnTo>
                  <a:lnTo>
                    <a:pt x="568" y="41"/>
                  </a:lnTo>
                  <a:lnTo>
                    <a:pt x="571" y="45"/>
                  </a:lnTo>
                  <a:lnTo>
                    <a:pt x="588" y="45"/>
                  </a:lnTo>
                  <a:lnTo>
                    <a:pt x="611" y="43"/>
                  </a:lnTo>
                  <a:lnTo>
                    <a:pt x="628" y="43"/>
                  </a:lnTo>
                  <a:lnTo>
                    <a:pt x="645" y="42"/>
                  </a:lnTo>
                  <a:lnTo>
                    <a:pt x="669" y="41"/>
                  </a:lnTo>
                  <a:lnTo>
                    <a:pt x="692" y="39"/>
                  </a:lnTo>
                  <a:lnTo>
                    <a:pt x="710" y="38"/>
                  </a:lnTo>
                  <a:lnTo>
                    <a:pt x="727" y="38"/>
                  </a:lnTo>
                  <a:lnTo>
                    <a:pt x="744" y="37"/>
                  </a:lnTo>
                  <a:lnTo>
                    <a:pt x="746" y="41"/>
                  </a:lnTo>
                  <a:lnTo>
                    <a:pt x="759" y="43"/>
                  </a:lnTo>
                  <a:lnTo>
                    <a:pt x="784" y="42"/>
                  </a:lnTo>
                  <a:lnTo>
                    <a:pt x="785" y="36"/>
                  </a:lnTo>
                  <a:lnTo>
                    <a:pt x="768" y="36"/>
                  </a:lnTo>
                  <a:lnTo>
                    <a:pt x="751" y="37"/>
                  </a:lnTo>
                  <a:lnTo>
                    <a:pt x="777" y="29"/>
                  </a:lnTo>
                  <a:lnTo>
                    <a:pt x="793" y="29"/>
                  </a:lnTo>
                  <a:lnTo>
                    <a:pt x="810" y="28"/>
                  </a:lnTo>
                  <a:lnTo>
                    <a:pt x="827" y="23"/>
                  </a:lnTo>
                  <a:lnTo>
                    <a:pt x="845" y="17"/>
                  </a:lnTo>
                  <a:lnTo>
                    <a:pt x="866" y="11"/>
                  </a:lnTo>
                  <a:lnTo>
                    <a:pt x="885" y="8"/>
                  </a:lnTo>
                  <a:lnTo>
                    <a:pt x="902" y="8"/>
                  </a:lnTo>
                  <a:lnTo>
                    <a:pt x="915" y="11"/>
                  </a:lnTo>
                  <a:lnTo>
                    <a:pt x="922" y="14"/>
                  </a:lnTo>
                  <a:lnTo>
                    <a:pt x="924" y="19"/>
                  </a:lnTo>
                  <a:lnTo>
                    <a:pt x="927" y="23"/>
                  </a:lnTo>
                  <a:lnTo>
                    <a:pt x="924" y="28"/>
                  </a:lnTo>
                  <a:lnTo>
                    <a:pt x="927" y="32"/>
                  </a:lnTo>
                  <a:lnTo>
                    <a:pt x="945" y="34"/>
                  </a:lnTo>
                  <a:lnTo>
                    <a:pt x="961" y="33"/>
                  </a:lnTo>
                  <a:lnTo>
                    <a:pt x="980" y="33"/>
                  </a:lnTo>
                  <a:lnTo>
                    <a:pt x="982" y="38"/>
                  </a:lnTo>
                  <a:lnTo>
                    <a:pt x="985" y="43"/>
                  </a:lnTo>
                  <a:lnTo>
                    <a:pt x="988" y="47"/>
                  </a:lnTo>
                  <a:lnTo>
                    <a:pt x="990" y="52"/>
                  </a:lnTo>
                  <a:lnTo>
                    <a:pt x="992" y="57"/>
                  </a:lnTo>
                  <a:lnTo>
                    <a:pt x="995" y="61"/>
                  </a:lnTo>
                  <a:lnTo>
                    <a:pt x="997" y="65"/>
                  </a:lnTo>
                  <a:lnTo>
                    <a:pt x="996" y="72"/>
                  </a:lnTo>
                  <a:lnTo>
                    <a:pt x="986" y="79"/>
                  </a:lnTo>
                  <a:lnTo>
                    <a:pt x="985" y="86"/>
                  </a:lnTo>
                  <a:lnTo>
                    <a:pt x="975" y="92"/>
                  </a:lnTo>
                  <a:lnTo>
                    <a:pt x="973" y="97"/>
                  </a:lnTo>
                  <a:lnTo>
                    <a:pt x="969" y="102"/>
                  </a:lnTo>
                  <a:lnTo>
                    <a:pt x="955" y="109"/>
                  </a:lnTo>
                  <a:lnTo>
                    <a:pt x="964" y="103"/>
                  </a:lnTo>
                </a:path>
              </a:pathLst>
            </a:custGeom>
            <a:noFill/>
            <a:ln w="12700" cap="rnd" cmpd="sng">
              <a:solidFill>
                <a:srgbClr val="A6BB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4" name="Freeform 861"/>
            <p:cNvSpPr>
              <a:spLocks/>
            </p:cNvSpPr>
            <p:nvPr/>
          </p:nvSpPr>
          <p:spPr bwMode="auto">
            <a:xfrm>
              <a:off x="1484" y="1485"/>
              <a:ext cx="944" cy="167"/>
            </a:xfrm>
            <a:custGeom>
              <a:avLst/>
              <a:gdLst>
                <a:gd name="T0" fmla="*/ 940 w 944"/>
                <a:gd name="T1" fmla="*/ 73 h 167"/>
                <a:gd name="T2" fmla="*/ 908 w 944"/>
                <a:gd name="T3" fmla="*/ 94 h 167"/>
                <a:gd name="T4" fmla="*/ 876 w 944"/>
                <a:gd name="T5" fmla="*/ 110 h 167"/>
                <a:gd name="T6" fmla="*/ 829 w 944"/>
                <a:gd name="T7" fmla="*/ 121 h 167"/>
                <a:gd name="T8" fmla="*/ 792 w 944"/>
                <a:gd name="T9" fmla="*/ 117 h 167"/>
                <a:gd name="T10" fmla="*/ 759 w 944"/>
                <a:gd name="T11" fmla="*/ 111 h 167"/>
                <a:gd name="T12" fmla="*/ 708 w 944"/>
                <a:gd name="T13" fmla="*/ 109 h 167"/>
                <a:gd name="T14" fmla="*/ 681 w 944"/>
                <a:gd name="T15" fmla="*/ 100 h 167"/>
                <a:gd name="T16" fmla="*/ 649 w 944"/>
                <a:gd name="T17" fmla="*/ 86 h 167"/>
                <a:gd name="T18" fmla="*/ 623 w 944"/>
                <a:gd name="T19" fmla="*/ 81 h 167"/>
                <a:gd name="T20" fmla="*/ 566 w 944"/>
                <a:gd name="T21" fmla="*/ 87 h 167"/>
                <a:gd name="T22" fmla="*/ 506 w 944"/>
                <a:gd name="T23" fmla="*/ 93 h 167"/>
                <a:gd name="T24" fmla="*/ 457 w 944"/>
                <a:gd name="T25" fmla="*/ 102 h 167"/>
                <a:gd name="T26" fmla="*/ 394 w 944"/>
                <a:gd name="T27" fmla="*/ 109 h 167"/>
                <a:gd name="T28" fmla="*/ 343 w 944"/>
                <a:gd name="T29" fmla="*/ 114 h 167"/>
                <a:gd name="T30" fmla="*/ 290 w 944"/>
                <a:gd name="T31" fmla="*/ 123 h 167"/>
                <a:gd name="T32" fmla="*/ 244 w 944"/>
                <a:gd name="T33" fmla="*/ 139 h 167"/>
                <a:gd name="T34" fmla="*/ 187 w 944"/>
                <a:gd name="T35" fmla="*/ 155 h 167"/>
                <a:gd name="T36" fmla="*/ 141 w 944"/>
                <a:gd name="T37" fmla="*/ 166 h 167"/>
                <a:gd name="T38" fmla="*/ 116 w 944"/>
                <a:gd name="T39" fmla="*/ 156 h 167"/>
                <a:gd name="T40" fmla="*/ 114 w 944"/>
                <a:gd name="T41" fmla="*/ 141 h 167"/>
                <a:gd name="T42" fmla="*/ 85 w 944"/>
                <a:gd name="T43" fmla="*/ 130 h 167"/>
                <a:gd name="T44" fmla="*/ 70 w 944"/>
                <a:gd name="T45" fmla="*/ 117 h 167"/>
                <a:gd name="T46" fmla="*/ 81 w 944"/>
                <a:gd name="T47" fmla="*/ 100 h 167"/>
                <a:gd name="T48" fmla="*/ 74 w 944"/>
                <a:gd name="T49" fmla="*/ 87 h 167"/>
                <a:gd name="T50" fmla="*/ 26 w 944"/>
                <a:gd name="T51" fmla="*/ 85 h 167"/>
                <a:gd name="T52" fmla="*/ 2 w 944"/>
                <a:gd name="T53" fmla="*/ 76 h 167"/>
                <a:gd name="T54" fmla="*/ 6 w 944"/>
                <a:gd name="T55" fmla="*/ 61 h 167"/>
                <a:gd name="T56" fmla="*/ 59 w 944"/>
                <a:gd name="T57" fmla="*/ 40 h 167"/>
                <a:gd name="T58" fmla="*/ 107 w 944"/>
                <a:gd name="T59" fmla="*/ 29 h 167"/>
                <a:gd name="T60" fmla="*/ 158 w 944"/>
                <a:gd name="T61" fmla="*/ 12 h 167"/>
                <a:gd name="T62" fmla="*/ 207 w 944"/>
                <a:gd name="T63" fmla="*/ 7 h 167"/>
                <a:gd name="T64" fmla="*/ 270 w 944"/>
                <a:gd name="T65" fmla="*/ 0 h 167"/>
                <a:gd name="T66" fmla="*/ 315 w 944"/>
                <a:gd name="T67" fmla="*/ 5 h 167"/>
                <a:gd name="T68" fmla="*/ 357 w 944"/>
                <a:gd name="T69" fmla="*/ 8 h 167"/>
                <a:gd name="T70" fmla="*/ 386 w 944"/>
                <a:gd name="T71" fmla="*/ 16 h 167"/>
                <a:gd name="T72" fmla="*/ 393 w 944"/>
                <a:gd name="T73" fmla="*/ 31 h 167"/>
                <a:gd name="T74" fmla="*/ 404 w 944"/>
                <a:gd name="T75" fmla="*/ 42 h 167"/>
                <a:gd name="T76" fmla="*/ 437 w 944"/>
                <a:gd name="T77" fmla="*/ 46 h 167"/>
                <a:gd name="T78" fmla="*/ 490 w 944"/>
                <a:gd name="T79" fmla="*/ 42 h 167"/>
                <a:gd name="T80" fmla="*/ 526 w 944"/>
                <a:gd name="T81" fmla="*/ 46 h 167"/>
                <a:gd name="T82" fmla="*/ 569 w 944"/>
                <a:gd name="T83" fmla="*/ 49 h 167"/>
                <a:gd name="T84" fmla="*/ 623 w 944"/>
                <a:gd name="T85" fmla="*/ 49 h 167"/>
                <a:gd name="T86" fmla="*/ 671 w 944"/>
                <a:gd name="T87" fmla="*/ 51 h 167"/>
                <a:gd name="T88" fmla="*/ 719 w 944"/>
                <a:gd name="T89" fmla="*/ 49 h 167"/>
                <a:gd name="T90" fmla="*/ 775 w 944"/>
                <a:gd name="T91" fmla="*/ 44 h 167"/>
                <a:gd name="T92" fmla="*/ 824 w 944"/>
                <a:gd name="T93" fmla="*/ 25 h 167"/>
                <a:gd name="T94" fmla="*/ 871 w 944"/>
                <a:gd name="T95" fmla="*/ 14 h 167"/>
                <a:gd name="T96" fmla="*/ 868 w 944"/>
                <a:gd name="T97" fmla="*/ 29 h 167"/>
                <a:gd name="T98" fmla="*/ 904 w 944"/>
                <a:gd name="T99" fmla="*/ 33 h 167"/>
                <a:gd name="T100" fmla="*/ 929 w 944"/>
                <a:gd name="T101" fmla="*/ 42 h 167"/>
                <a:gd name="T102" fmla="*/ 941 w 944"/>
                <a:gd name="T103" fmla="*/ 54 h 167"/>
                <a:gd name="T104" fmla="*/ 935 w 944"/>
                <a:gd name="T105" fmla="*/ 65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 h="167">
                  <a:moveTo>
                    <a:pt x="935" y="65"/>
                  </a:moveTo>
                  <a:lnTo>
                    <a:pt x="937" y="68"/>
                  </a:lnTo>
                  <a:lnTo>
                    <a:pt x="940" y="73"/>
                  </a:lnTo>
                  <a:lnTo>
                    <a:pt x="935" y="79"/>
                  </a:lnTo>
                  <a:lnTo>
                    <a:pt x="917" y="86"/>
                  </a:lnTo>
                  <a:lnTo>
                    <a:pt x="908" y="94"/>
                  </a:lnTo>
                  <a:lnTo>
                    <a:pt x="906" y="98"/>
                  </a:lnTo>
                  <a:lnTo>
                    <a:pt x="891" y="105"/>
                  </a:lnTo>
                  <a:lnTo>
                    <a:pt x="876" y="110"/>
                  </a:lnTo>
                  <a:lnTo>
                    <a:pt x="861" y="115"/>
                  </a:lnTo>
                  <a:lnTo>
                    <a:pt x="845" y="118"/>
                  </a:lnTo>
                  <a:lnTo>
                    <a:pt x="829" y="121"/>
                  </a:lnTo>
                  <a:lnTo>
                    <a:pt x="811" y="122"/>
                  </a:lnTo>
                  <a:lnTo>
                    <a:pt x="794" y="122"/>
                  </a:lnTo>
                  <a:lnTo>
                    <a:pt x="792" y="117"/>
                  </a:lnTo>
                  <a:lnTo>
                    <a:pt x="790" y="113"/>
                  </a:lnTo>
                  <a:lnTo>
                    <a:pt x="775" y="111"/>
                  </a:lnTo>
                  <a:lnTo>
                    <a:pt x="759" y="111"/>
                  </a:lnTo>
                  <a:lnTo>
                    <a:pt x="740" y="111"/>
                  </a:lnTo>
                  <a:lnTo>
                    <a:pt x="724" y="112"/>
                  </a:lnTo>
                  <a:lnTo>
                    <a:pt x="708" y="109"/>
                  </a:lnTo>
                  <a:lnTo>
                    <a:pt x="706" y="105"/>
                  </a:lnTo>
                  <a:lnTo>
                    <a:pt x="693" y="102"/>
                  </a:lnTo>
                  <a:lnTo>
                    <a:pt x="681" y="100"/>
                  </a:lnTo>
                  <a:lnTo>
                    <a:pt x="666" y="96"/>
                  </a:lnTo>
                  <a:lnTo>
                    <a:pt x="653" y="94"/>
                  </a:lnTo>
                  <a:lnTo>
                    <a:pt x="649" y="86"/>
                  </a:lnTo>
                  <a:lnTo>
                    <a:pt x="646" y="81"/>
                  </a:lnTo>
                  <a:lnTo>
                    <a:pt x="644" y="78"/>
                  </a:lnTo>
                  <a:lnTo>
                    <a:pt x="623" y="81"/>
                  </a:lnTo>
                  <a:lnTo>
                    <a:pt x="607" y="83"/>
                  </a:lnTo>
                  <a:lnTo>
                    <a:pt x="584" y="86"/>
                  </a:lnTo>
                  <a:lnTo>
                    <a:pt x="566" y="87"/>
                  </a:lnTo>
                  <a:lnTo>
                    <a:pt x="544" y="89"/>
                  </a:lnTo>
                  <a:lnTo>
                    <a:pt x="526" y="89"/>
                  </a:lnTo>
                  <a:lnTo>
                    <a:pt x="506" y="93"/>
                  </a:lnTo>
                  <a:lnTo>
                    <a:pt x="490" y="96"/>
                  </a:lnTo>
                  <a:lnTo>
                    <a:pt x="473" y="100"/>
                  </a:lnTo>
                  <a:lnTo>
                    <a:pt x="457" y="102"/>
                  </a:lnTo>
                  <a:lnTo>
                    <a:pt x="434" y="105"/>
                  </a:lnTo>
                  <a:lnTo>
                    <a:pt x="411" y="107"/>
                  </a:lnTo>
                  <a:lnTo>
                    <a:pt x="394" y="109"/>
                  </a:lnTo>
                  <a:lnTo>
                    <a:pt x="378" y="111"/>
                  </a:lnTo>
                  <a:lnTo>
                    <a:pt x="359" y="111"/>
                  </a:lnTo>
                  <a:lnTo>
                    <a:pt x="343" y="114"/>
                  </a:lnTo>
                  <a:lnTo>
                    <a:pt x="326" y="114"/>
                  </a:lnTo>
                  <a:lnTo>
                    <a:pt x="304" y="119"/>
                  </a:lnTo>
                  <a:lnTo>
                    <a:pt x="290" y="123"/>
                  </a:lnTo>
                  <a:lnTo>
                    <a:pt x="273" y="128"/>
                  </a:lnTo>
                  <a:lnTo>
                    <a:pt x="259" y="134"/>
                  </a:lnTo>
                  <a:lnTo>
                    <a:pt x="244" y="139"/>
                  </a:lnTo>
                  <a:lnTo>
                    <a:pt x="223" y="146"/>
                  </a:lnTo>
                  <a:lnTo>
                    <a:pt x="203" y="150"/>
                  </a:lnTo>
                  <a:lnTo>
                    <a:pt x="187" y="155"/>
                  </a:lnTo>
                  <a:lnTo>
                    <a:pt x="172" y="160"/>
                  </a:lnTo>
                  <a:lnTo>
                    <a:pt x="156" y="163"/>
                  </a:lnTo>
                  <a:lnTo>
                    <a:pt x="141" y="166"/>
                  </a:lnTo>
                  <a:lnTo>
                    <a:pt x="120" y="165"/>
                  </a:lnTo>
                  <a:lnTo>
                    <a:pt x="114" y="163"/>
                  </a:lnTo>
                  <a:lnTo>
                    <a:pt x="116" y="156"/>
                  </a:lnTo>
                  <a:lnTo>
                    <a:pt x="118" y="150"/>
                  </a:lnTo>
                  <a:lnTo>
                    <a:pt x="117" y="146"/>
                  </a:lnTo>
                  <a:lnTo>
                    <a:pt x="114" y="141"/>
                  </a:lnTo>
                  <a:lnTo>
                    <a:pt x="111" y="136"/>
                  </a:lnTo>
                  <a:lnTo>
                    <a:pt x="98" y="133"/>
                  </a:lnTo>
                  <a:lnTo>
                    <a:pt x="85" y="130"/>
                  </a:lnTo>
                  <a:lnTo>
                    <a:pt x="76" y="127"/>
                  </a:lnTo>
                  <a:lnTo>
                    <a:pt x="73" y="122"/>
                  </a:lnTo>
                  <a:lnTo>
                    <a:pt x="70" y="117"/>
                  </a:lnTo>
                  <a:lnTo>
                    <a:pt x="75" y="112"/>
                  </a:lnTo>
                  <a:lnTo>
                    <a:pt x="73" y="106"/>
                  </a:lnTo>
                  <a:lnTo>
                    <a:pt x="81" y="100"/>
                  </a:lnTo>
                  <a:lnTo>
                    <a:pt x="83" y="94"/>
                  </a:lnTo>
                  <a:lnTo>
                    <a:pt x="80" y="89"/>
                  </a:lnTo>
                  <a:lnTo>
                    <a:pt x="74" y="87"/>
                  </a:lnTo>
                  <a:lnTo>
                    <a:pt x="55" y="87"/>
                  </a:lnTo>
                  <a:lnTo>
                    <a:pt x="42" y="85"/>
                  </a:lnTo>
                  <a:lnTo>
                    <a:pt x="26" y="85"/>
                  </a:lnTo>
                  <a:lnTo>
                    <a:pt x="11" y="83"/>
                  </a:lnTo>
                  <a:lnTo>
                    <a:pt x="5" y="80"/>
                  </a:lnTo>
                  <a:lnTo>
                    <a:pt x="2" y="76"/>
                  </a:lnTo>
                  <a:lnTo>
                    <a:pt x="0" y="72"/>
                  </a:lnTo>
                  <a:lnTo>
                    <a:pt x="2" y="66"/>
                  </a:lnTo>
                  <a:lnTo>
                    <a:pt x="6" y="61"/>
                  </a:lnTo>
                  <a:lnTo>
                    <a:pt x="25" y="54"/>
                  </a:lnTo>
                  <a:lnTo>
                    <a:pt x="40" y="45"/>
                  </a:lnTo>
                  <a:lnTo>
                    <a:pt x="59" y="40"/>
                  </a:lnTo>
                  <a:lnTo>
                    <a:pt x="74" y="35"/>
                  </a:lnTo>
                  <a:lnTo>
                    <a:pt x="91" y="32"/>
                  </a:lnTo>
                  <a:lnTo>
                    <a:pt x="107" y="29"/>
                  </a:lnTo>
                  <a:lnTo>
                    <a:pt x="122" y="22"/>
                  </a:lnTo>
                  <a:lnTo>
                    <a:pt x="142" y="16"/>
                  </a:lnTo>
                  <a:lnTo>
                    <a:pt x="158" y="12"/>
                  </a:lnTo>
                  <a:lnTo>
                    <a:pt x="175" y="9"/>
                  </a:lnTo>
                  <a:lnTo>
                    <a:pt x="192" y="8"/>
                  </a:lnTo>
                  <a:lnTo>
                    <a:pt x="207" y="7"/>
                  </a:lnTo>
                  <a:lnTo>
                    <a:pt x="231" y="4"/>
                  </a:lnTo>
                  <a:lnTo>
                    <a:pt x="253" y="1"/>
                  </a:lnTo>
                  <a:lnTo>
                    <a:pt x="270" y="0"/>
                  </a:lnTo>
                  <a:lnTo>
                    <a:pt x="290" y="1"/>
                  </a:lnTo>
                  <a:lnTo>
                    <a:pt x="301" y="3"/>
                  </a:lnTo>
                  <a:lnTo>
                    <a:pt x="315" y="5"/>
                  </a:lnTo>
                  <a:lnTo>
                    <a:pt x="332" y="5"/>
                  </a:lnTo>
                  <a:lnTo>
                    <a:pt x="340" y="8"/>
                  </a:lnTo>
                  <a:lnTo>
                    <a:pt x="357" y="8"/>
                  </a:lnTo>
                  <a:lnTo>
                    <a:pt x="376" y="10"/>
                  </a:lnTo>
                  <a:lnTo>
                    <a:pt x="383" y="12"/>
                  </a:lnTo>
                  <a:lnTo>
                    <a:pt x="386" y="16"/>
                  </a:lnTo>
                  <a:lnTo>
                    <a:pt x="377" y="23"/>
                  </a:lnTo>
                  <a:lnTo>
                    <a:pt x="381" y="27"/>
                  </a:lnTo>
                  <a:lnTo>
                    <a:pt x="393" y="31"/>
                  </a:lnTo>
                  <a:lnTo>
                    <a:pt x="395" y="35"/>
                  </a:lnTo>
                  <a:lnTo>
                    <a:pt x="402" y="38"/>
                  </a:lnTo>
                  <a:lnTo>
                    <a:pt x="404" y="42"/>
                  </a:lnTo>
                  <a:lnTo>
                    <a:pt x="402" y="48"/>
                  </a:lnTo>
                  <a:lnTo>
                    <a:pt x="420" y="48"/>
                  </a:lnTo>
                  <a:lnTo>
                    <a:pt x="437" y="46"/>
                  </a:lnTo>
                  <a:lnTo>
                    <a:pt x="456" y="45"/>
                  </a:lnTo>
                  <a:lnTo>
                    <a:pt x="470" y="44"/>
                  </a:lnTo>
                  <a:lnTo>
                    <a:pt x="490" y="42"/>
                  </a:lnTo>
                  <a:lnTo>
                    <a:pt x="506" y="42"/>
                  </a:lnTo>
                  <a:lnTo>
                    <a:pt x="524" y="43"/>
                  </a:lnTo>
                  <a:lnTo>
                    <a:pt x="526" y="46"/>
                  </a:lnTo>
                  <a:lnTo>
                    <a:pt x="534" y="50"/>
                  </a:lnTo>
                  <a:lnTo>
                    <a:pt x="553" y="49"/>
                  </a:lnTo>
                  <a:lnTo>
                    <a:pt x="569" y="49"/>
                  </a:lnTo>
                  <a:lnTo>
                    <a:pt x="591" y="45"/>
                  </a:lnTo>
                  <a:lnTo>
                    <a:pt x="604" y="47"/>
                  </a:lnTo>
                  <a:lnTo>
                    <a:pt x="623" y="49"/>
                  </a:lnTo>
                  <a:lnTo>
                    <a:pt x="636" y="51"/>
                  </a:lnTo>
                  <a:lnTo>
                    <a:pt x="654" y="51"/>
                  </a:lnTo>
                  <a:lnTo>
                    <a:pt x="671" y="51"/>
                  </a:lnTo>
                  <a:lnTo>
                    <a:pt x="685" y="54"/>
                  </a:lnTo>
                  <a:lnTo>
                    <a:pt x="702" y="52"/>
                  </a:lnTo>
                  <a:lnTo>
                    <a:pt x="719" y="49"/>
                  </a:lnTo>
                  <a:lnTo>
                    <a:pt x="736" y="50"/>
                  </a:lnTo>
                  <a:lnTo>
                    <a:pt x="753" y="46"/>
                  </a:lnTo>
                  <a:lnTo>
                    <a:pt x="775" y="44"/>
                  </a:lnTo>
                  <a:lnTo>
                    <a:pt x="790" y="40"/>
                  </a:lnTo>
                  <a:lnTo>
                    <a:pt x="810" y="31"/>
                  </a:lnTo>
                  <a:lnTo>
                    <a:pt x="824" y="25"/>
                  </a:lnTo>
                  <a:lnTo>
                    <a:pt x="838" y="18"/>
                  </a:lnTo>
                  <a:lnTo>
                    <a:pt x="854" y="14"/>
                  </a:lnTo>
                  <a:lnTo>
                    <a:pt x="871" y="14"/>
                  </a:lnTo>
                  <a:lnTo>
                    <a:pt x="879" y="17"/>
                  </a:lnTo>
                  <a:lnTo>
                    <a:pt x="870" y="24"/>
                  </a:lnTo>
                  <a:lnTo>
                    <a:pt x="868" y="29"/>
                  </a:lnTo>
                  <a:lnTo>
                    <a:pt x="870" y="33"/>
                  </a:lnTo>
                  <a:lnTo>
                    <a:pt x="888" y="32"/>
                  </a:lnTo>
                  <a:lnTo>
                    <a:pt x="904" y="33"/>
                  </a:lnTo>
                  <a:lnTo>
                    <a:pt x="919" y="35"/>
                  </a:lnTo>
                  <a:lnTo>
                    <a:pt x="927" y="38"/>
                  </a:lnTo>
                  <a:lnTo>
                    <a:pt x="929" y="42"/>
                  </a:lnTo>
                  <a:lnTo>
                    <a:pt x="932" y="46"/>
                  </a:lnTo>
                  <a:lnTo>
                    <a:pt x="938" y="50"/>
                  </a:lnTo>
                  <a:lnTo>
                    <a:pt x="941" y="54"/>
                  </a:lnTo>
                  <a:lnTo>
                    <a:pt x="943" y="58"/>
                  </a:lnTo>
                  <a:lnTo>
                    <a:pt x="941" y="64"/>
                  </a:lnTo>
                  <a:lnTo>
                    <a:pt x="935" y="65"/>
                  </a:lnTo>
                </a:path>
              </a:pathLst>
            </a:custGeom>
            <a:noFill/>
            <a:ln w="12700" cap="rnd" cmpd="sng">
              <a:solidFill>
                <a:srgbClr val="FF7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5" name="Freeform 862"/>
            <p:cNvSpPr>
              <a:spLocks/>
            </p:cNvSpPr>
            <p:nvPr/>
          </p:nvSpPr>
          <p:spPr bwMode="auto">
            <a:xfrm>
              <a:off x="2262" y="1535"/>
              <a:ext cx="117" cy="56"/>
            </a:xfrm>
            <a:custGeom>
              <a:avLst/>
              <a:gdLst>
                <a:gd name="T0" fmla="*/ 77 w 117"/>
                <a:gd name="T1" fmla="*/ 1 h 56"/>
                <a:gd name="T2" fmla="*/ 100 w 117"/>
                <a:gd name="T3" fmla="*/ 0 h 56"/>
                <a:gd name="T4" fmla="*/ 107 w 117"/>
                <a:gd name="T5" fmla="*/ 3 h 56"/>
                <a:gd name="T6" fmla="*/ 110 w 117"/>
                <a:gd name="T7" fmla="*/ 8 h 56"/>
                <a:gd name="T8" fmla="*/ 111 w 117"/>
                <a:gd name="T9" fmla="*/ 12 h 56"/>
                <a:gd name="T10" fmla="*/ 110 w 117"/>
                <a:gd name="T11" fmla="*/ 17 h 56"/>
                <a:gd name="T12" fmla="*/ 111 w 117"/>
                <a:gd name="T13" fmla="*/ 21 h 56"/>
                <a:gd name="T14" fmla="*/ 115 w 117"/>
                <a:gd name="T15" fmla="*/ 25 h 56"/>
                <a:gd name="T16" fmla="*/ 116 w 117"/>
                <a:gd name="T17" fmla="*/ 30 h 56"/>
                <a:gd name="T18" fmla="*/ 114 w 117"/>
                <a:gd name="T19" fmla="*/ 36 h 56"/>
                <a:gd name="T20" fmla="*/ 98 w 117"/>
                <a:gd name="T21" fmla="*/ 43 h 56"/>
                <a:gd name="T22" fmla="*/ 86 w 117"/>
                <a:gd name="T23" fmla="*/ 50 h 56"/>
                <a:gd name="T24" fmla="*/ 70 w 117"/>
                <a:gd name="T25" fmla="*/ 55 h 56"/>
                <a:gd name="T26" fmla="*/ 57 w 117"/>
                <a:gd name="T27" fmla="*/ 52 h 56"/>
                <a:gd name="T28" fmla="*/ 50 w 117"/>
                <a:gd name="T29" fmla="*/ 50 h 56"/>
                <a:gd name="T30" fmla="*/ 47 w 117"/>
                <a:gd name="T31" fmla="*/ 45 h 56"/>
                <a:gd name="T32" fmla="*/ 39 w 117"/>
                <a:gd name="T33" fmla="*/ 42 h 56"/>
                <a:gd name="T34" fmla="*/ 23 w 117"/>
                <a:gd name="T35" fmla="*/ 42 h 56"/>
                <a:gd name="T36" fmla="*/ 9 w 117"/>
                <a:gd name="T37" fmla="*/ 40 h 56"/>
                <a:gd name="T38" fmla="*/ 3 w 117"/>
                <a:gd name="T39" fmla="*/ 37 h 56"/>
                <a:gd name="T40" fmla="*/ 5 w 117"/>
                <a:gd name="T41" fmla="*/ 31 h 56"/>
                <a:gd name="T42" fmla="*/ 2 w 117"/>
                <a:gd name="T43" fmla="*/ 28 h 56"/>
                <a:gd name="T44" fmla="*/ 0 w 117"/>
                <a:gd name="T45" fmla="*/ 23 h 56"/>
                <a:gd name="T46" fmla="*/ 16 w 117"/>
                <a:gd name="T47" fmla="*/ 17 h 56"/>
                <a:gd name="T48" fmla="*/ 24 w 117"/>
                <a:gd name="T49" fmla="*/ 12 h 56"/>
                <a:gd name="T50" fmla="*/ 37 w 117"/>
                <a:gd name="T51" fmla="*/ 5 h 56"/>
                <a:gd name="T52" fmla="*/ 54 w 117"/>
                <a:gd name="T53" fmla="*/ 1 h 56"/>
                <a:gd name="T54" fmla="*/ 72 w 117"/>
                <a:gd name="T55" fmla="*/ 2 h 56"/>
                <a:gd name="T56" fmla="*/ 77 w 117"/>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7" h="56">
                  <a:moveTo>
                    <a:pt x="77" y="1"/>
                  </a:moveTo>
                  <a:lnTo>
                    <a:pt x="100" y="0"/>
                  </a:lnTo>
                  <a:lnTo>
                    <a:pt x="107" y="3"/>
                  </a:lnTo>
                  <a:lnTo>
                    <a:pt x="110" y="8"/>
                  </a:lnTo>
                  <a:lnTo>
                    <a:pt x="111" y="12"/>
                  </a:lnTo>
                  <a:lnTo>
                    <a:pt x="110" y="17"/>
                  </a:lnTo>
                  <a:lnTo>
                    <a:pt x="111" y="21"/>
                  </a:lnTo>
                  <a:lnTo>
                    <a:pt x="115" y="25"/>
                  </a:lnTo>
                  <a:lnTo>
                    <a:pt x="116" y="30"/>
                  </a:lnTo>
                  <a:lnTo>
                    <a:pt x="114" y="36"/>
                  </a:lnTo>
                  <a:lnTo>
                    <a:pt x="98" y="43"/>
                  </a:lnTo>
                  <a:lnTo>
                    <a:pt x="86" y="50"/>
                  </a:lnTo>
                  <a:lnTo>
                    <a:pt x="70" y="55"/>
                  </a:lnTo>
                  <a:lnTo>
                    <a:pt x="57" y="52"/>
                  </a:lnTo>
                  <a:lnTo>
                    <a:pt x="50" y="50"/>
                  </a:lnTo>
                  <a:lnTo>
                    <a:pt x="47" y="45"/>
                  </a:lnTo>
                  <a:lnTo>
                    <a:pt x="39" y="42"/>
                  </a:lnTo>
                  <a:lnTo>
                    <a:pt x="23" y="42"/>
                  </a:lnTo>
                  <a:lnTo>
                    <a:pt x="9" y="40"/>
                  </a:lnTo>
                  <a:lnTo>
                    <a:pt x="3" y="37"/>
                  </a:lnTo>
                  <a:lnTo>
                    <a:pt x="5" y="31"/>
                  </a:lnTo>
                  <a:lnTo>
                    <a:pt x="2" y="28"/>
                  </a:lnTo>
                  <a:lnTo>
                    <a:pt x="0" y="23"/>
                  </a:lnTo>
                  <a:lnTo>
                    <a:pt x="16" y="17"/>
                  </a:lnTo>
                  <a:lnTo>
                    <a:pt x="24" y="12"/>
                  </a:lnTo>
                  <a:lnTo>
                    <a:pt x="37" y="5"/>
                  </a:lnTo>
                  <a:lnTo>
                    <a:pt x="54" y="1"/>
                  </a:lnTo>
                  <a:lnTo>
                    <a:pt x="72" y="2"/>
                  </a:lnTo>
                  <a:lnTo>
                    <a:pt x="77" y="1"/>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6" name="Freeform 863"/>
            <p:cNvSpPr>
              <a:spLocks/>
            </p:cNvSpPr>
            <p:nvPr/>
          </p:nvSpPr>
          <p:spPr bwMode="auto">
            <a:xfrm>
              <a:off x="1536" y="1486"/>
              <a:ext cx="430" cy="151"/>
            </a:xfrm>
            <a:custGeom>
              <a:avLst/>
              <a:gdLst>
                <a:gd name="T0" fmla="*/ 420 w 430"/>
                <a:gd name="T1" fmla="*/ 53 h 151"/>
                <a:gd name="T2" fmla="*/ 429 w 430"/>
                <a:gd name="T3" fmla="*/ 61 h 151"/>
                <a:gd name="T4" fmla="*/ 411 w 430"/>
                <a:gd name="T5" fmla="*/ 71 h 151"/>
                <a:gd name="T6" fmla="*/ 389 w 430"/>
                <a:gd name="T7" fmla="*/ 85 h 151"/>
                <a:gd name="T8" fmla="*/ 358 w 430"/>
                <a:gd name="T9" fmla="*/ 95 h 151"/>
                <a:gd name="T10" fmla="*/ 321 w 430"/>
                <a:gd name="T11" fmla="*/ 100 h 151"/>
                <a:gd name="T12" fmla="*/ 288 w 430"/>
                <a:gd name="T13" fmla="*/ 107 h 151"/>
                <a:gd name="T14" fmla="*/ 250 w 430"/>
                <a:gd name="T15" fmla="*/ 115 h 151"/>
                <a:gd name="T16" fmla="*/ 218 w 430"/>
                <a:gd name="T17" fmla="*/ 122 h 151"/>
                <a:gd name="T18" fmla="*/ 188 w 430"/>
                <a:gd name="T19" fmla="*/ 131 h 151"/>
                <a:gd name="T20" fmla="*/ 152 w 430"/>
                <a:gd name="T21" fmla="*/ 144 h 151"/>
                <a:gd name="T22" fmla="*/ 120 w 430"/>
                <a:gd name="T23" fmla="*/ 150 h 151"/>
                <a:gd name="T24" fmla="*/ 94 w 430"/>
                <a:gd name="T25" fmla="*/ 145 h 151"/>
                <a:gd name="T26" fmla="*/ 68 w 430"/>
                <a:gd name="T27" fmla="*/ 141 h 151"/>
                <a:gd name="T28" fmla="*/ 64 w 430"/>
                <a:gd name="T29" fmla="*/ 132 h 151"/>
                <a:gd name="T30" fmla="*/ 52 w 430"/>
                <a:gd name="T31" fmla="*/ 125 h 151"/>
                <a:gd name="T32" fmla="*/ 42 w 430"/>
                <a:gd name="T33" fmla="*/ 118 h 151"/>
                <a:gd name="T34" fmla="*/ 33 w 430"/>
                <a:gd name="T35" fmla="*/ 110 h 151"/>
                <a:gd name="T36" fmla="*/ 32 w 430"/>
                <a:gd name="T37" fmla="*/ 98 h 151"/>
                <a:gd name="T38" fmla="*/ 40 w 430"/>
                <a:gd name="T39" fmla="*/ 88 h 151"/>
                <a:gd name="T40" fmla="*/ 35 w 430"/>
                <a:gd name="T41" fmla="*/ 80 h 151"/>
                <a:gd name="T42" fmla="*/ 31 w 430"/>
                <a:gd name="T43" fmla="*/ 71 h 151"/>
                <a:gd name="T44" fmla="*/ 14 w 430"/>
                <a:gd name="T45" fmla="*/ 65 h 151"/>
                <a:gd name="T46" fmla="*/ 5 w 430"/>
                <a:gd name="T47" fmla="*/ 58 h 151"/>
                <a:gd name="T48" fmla="*/ 0 w 430"/>
                <a:gd name="T49" fmla="*/ 49 h 151"/>
                <a:gd name="T50" fmla="*/ 34 w 430"/>
                <a:gd name="T51" fmla="*/ 34 h 151"/>
                <a:gd name="T52" fmla="*/ 64 w 430"/>
                <a:gd name="T53" fmla="*/ 25 h 151"/>
                <a:gd name="T54" fmla="*/ 100 w 430"/>
                <a:gd name="T55" fmla="*/ 14 h 151"/>
                <a:gd name="T56" fmla="*/ 131 w 430"/>
                <a:gd name="T57" fmla="*/ 7 h 151"/>
                <a:gd name="T58" fmla="*/ 167 w 430"/>
                <a:gd name="T59" fmla="*/ 5 h 151"/>
                <a:gd name="T60" fmla="*/ 201 w 430"/>
                <a:gd name="T61" fmla="*/ 3 h 151"/>
                <a:gd name="T62" fmla="*/ 237 w 430"/>
                <a:gd name="T63" fmla="*/ 1 h 151"/>
                <a:gd name="T64" fmla="*/ 270 w 430"/>
                <a:gd name="T65" fmla="*/ 0 h 151"/>
                <a:gd name="T66" fmla="*/ 298 w 430"/>
                <a:gd name="T67" fmla="*/ 4 h 151"/>
                <a:gd name="T68" fmla="*/ 319 w 430"/>
                <a:gd name="T69" fmla="*/ 10 h 151"/>
                <a:gd name="T70" fmla="*/ 334 w 430"/>
                <a:gd name="T71" fmla="*/ 16 h 151"/>
                <a:gd name="T72" fmla="*/ 339 w 430"/>
                <a:gd name="T73" fmla="*/ 24 h 151"/>
                <a:gd name="T74" fmla="*/ 334 w 430"/>
                <a:gd name="T75" fmla="*/ 36 h 151"/>
                <a:gd name="T76" fmla="*/ 326 w 430"/>
                <a:gd name="T77" fmla="*/ 48 h 151"/>
                <a:gd name="T78" fmla="*/ 348 w 430"/>
                <a:gd name="T79" fmla="*/ 53 h 151"/>
                <a:gd name="T80" fmla="*/ 380 w 430"/>
                <a:gd name="T81" fmla="*/ 56 h 151"/>
                <a:gd name="T82" fmla="*/ 412 w 430"/>
                <a:gd name="T83" fmla="*/ 58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151">
                  <a:moveTo>
                    <a:pt x="402" y="55"/>
                  </a:moveTo>
                  <a:lnTo>
                    <a:pt x="420" y="53"/>
                  </a:lnTo>
                  <a:lnTo>
                    <a:pt x="427" y="56"/>
                  </a:lnTo>
                  <a:lnTo>
                    <a:pt x="429" y="61"/>
                  </a:lnTo>
                  <a:lnTo>
                    <a:pt x="427" y="65"/>
                  </a:lnTo>
                  <a:lnTo>
                    <a:pt x="411" y="71"/>
                  </a:lnTo>
                  <a:lnTo>
                    <a:pt x="403" y="77"/>
                  </a:lnTo>
                  <a:lnTo>
                    <a:pt x="389" y="85"/>
                  </a:lnTo>
                  <a:lnTo>
                    <a:pt x="374" y="89"/>
                  </a:lnTo>
                  <a:lnTo>
                    <a:pt x="358" y="95"/>
                  </a:lnTo>
                  <a:lnTo>
                    <a:pt x="338" y="99"/>
                  </a:lnTo>
                  <a:lnTo>
                    <a:pt x="321" y="100"/>
                  </a:lnTo>
                  <a:lnTo>
                    <a:pt x="303" y="103"/>
                  </a:lnTo>
                  <a:lnTo>
                    <a:pt x="288" y="107"/>
                  </a:lnTo>
                  <a:lnTo>
                    <a:pt x="267" y="111"/>
                  </a:lnTo>
                  <a:lnTo>
                    <a:pt x="250" y="115"/>
                  </a:lnTo>
                  <a:lnTo>
                    <a:pt x="235" y="118"/>
                  </a:lnTo>
                  <a:lnTo>
                    <a:pt x="218" y="122"/>
                  </a:lnTo>
                  <a:lnTo>
                    <a:pt x="204" y="128"/>
                  </a:lnTo>
                  <a:lnTo>
                    <a:pt x="188" y="131"/>
                  </a:lnTo>
                  <a:lnTo>
                    <a:pt x="168" y="139"/>
                  </a:lnTo>
                  <a:lnTo>
                    <a:pt x="152" y="144"/>
                  </a:lnTo>
                  <a:lnTo>
                    <a:pt x="136" y="147"/>
                  </a:lnTo>
                  <a:lnTo>
                    <a:pt x="120" y="150"/>
                  </a:lnTo>
                  <a:lnTo>
                    <a:pt x="102" y="149"/>
                  </a:lnTo>
                  <a:lnTo>
                    <a:pt x="94" y="145"/>
                  </a:lnTo>
                  <a:lnTo>
                    <a:pt x="76" y="144"/>
                  </a:lnTo>
                  <a:lnTo>
                    <a:pt x="68" y="141"/>
                  </a:lnTo>
                  <a:lnTo>
                    <a:pt x="66" y="136"/>
                  </a:lnTo>
                  <a:lnTo>
                    <a:pt x="64" y="132"/>
                  </a:lnTo>
                  <a:lnTo>
                    <a:pt x="62" y="128"/>
                  </a:lnTo>
                  <a:lnTo>
                    <a:pt x="52" y="125"/>
                  </a:lnTo>
                  <a:lnTo>
                    <a:pt x="44" y="122"/>
                  </a:lnTo>
                  <a:lnTo>
                    <a:pt x="42" y="118"/>
                  </a:lnTo>
                  <a:lnTo>
                    <a:pt x="35" y="114"/>
                  </a:lnTo>
                  <a:lnTo>
                    <a:pt x="33" y="110"/>
                  </a:lnTo>
                  <a:lnTo>
                    <a:pt x="35" y="103"/>
                  </a:lnTo>
                  <a:lnTo>
                    <a:pt x="32" y="98"/>
                  </a:lnTo>
                  <a:lnTo>
                    <a:pt x="37" y="94"/>
                  </a:lnTo>
                  <a:lnTo>
                    <a:pt x="40" y="88"/>
                  </a:lnTo>
                  <a:lnTo>
                    <a:pt x="38" y="83"/>
                  </a:lnTo>
                  <a:lnTo>
                    <a:pt x="35" y="80"/>
                  </a:lnTo>
                  <a:lnTo>
                    <a:pt x="33" y="75"/>
                  </a:lnTo>
                  <a:lnTo>
                    <a:pt x="31" y="71"/>
                  </a:lnTo>
                  <a:lnTo>
                    <a:pt x="22" y="69"/>
                  </a:lnTo>
                  <a:lnTo>
                    <a:pt x="14" y="65"/>
                  </a:lnTo>
                  <a:lnTo>
                    <a:pt x="7" y="61"/>
                  </a:lnTo>
                  <a:lnTo>
                    <a:pt x="5" y="58"/>
                  </a:lnTo>
                  <a:lnTo>
                    <a:pt x="2" y="53"/>
                  </a:lnTo>
                  <a:lnTo>
                    <a:pt x="0" y="49"/>
                  </a:lnTo>
                  <a:lnTo>
                    <a:pt x="15" y="41"/>
                  </a:lnTo>
                  <a:lnTo>
                    <a:pt x="34" y="34"/>
                  </a:lnTo>
                  <a:lnTo>
                    <a:pt x="49" y="30"/>
                  </a:lnTo>
                  <a:lnTo>
                    <a:pt x="64" y="25"/>
                  </a:lnTo>
                  <a:lnTo>
                    <a:pt x="86" y="19"/>
                  </a:lnTo>
                  <a:lnTo>
                    <a:pt x="100" y="14"/>
                  </a:lnTo>
                  <a:lnTo>
                    <a:pt x="116" y="10"/>
                  </a:lnTo>
                  <a:lnTo>
                    <a:pt x="131" y="7"/>
                  </a:lnTo>
                  <a:lnTo>
                    <a:pt x="151" y="5"/>
                  </a:lnTo>
                  <a:lnTo>
                    <a:pt x="167" y="5"/>
                  </a:lnTo>
                  <a:lnTo>
                    <a:pt x="184" y="3"/>
                  </a:lnTo>
                  <a:lnTo>
                    <a:pt x="201" y="3"/>
                  </a:lnTo>
                  <a:lnTo>
                    <a:pt x="220" y="2"/>
                  </a:lnTo>
                  <a:lnTo>
                    <a:pt x="237" y="1"/>
                  </a:lnTo>
                  <a:lnTo>
                    <a:pt x="256" y="2"/>
                  </a:lnTo>
                  <a:lnTo>
                    <a:pt x="270" y="0"/>
                  </a:lnTo>
                  <a:lnTo>
                    <a:pt x="291" y="1"/>
                  </a:lnTo>
                  <a:lnTo>
                    <a:pt x="298" y="4"/>
                  </a:lnTo>
                  <a:lnTo>
                    <a:pt x="305" y="8"/>
                  </a:lnTo>
                  <a:lnTo>
                    <a:pt x="319" y="10"/>
                  </a:lnTo>
                  <a:lnTo>
                    <a:pt x="332" y="12"/>
                  </a:lnTo>
                  <a:lnTo>
                    <a:pt x="334" y="16"/>
                  </a:lnTo>
                  <a:lnTo>
                    <a:pt x="337" y="21"/>
                  </a:lnTo>
                  <a:lnTo>
                    <a:pt x="339" y="24"/>
                  </a:lnTo>
                  <a:lnTo>
                    <a:pt x="335" y="30"/>
                  </a:lnTo>
                  <a:lnTo>
                    <a:pt x="334" y="36"/>
                  </a:lnTo>
                  <a:lnTo>
                    <a:pt x="323" y="42"/>
                  </a:lnTo>
                  <a:lnTo>
                    <a:pt x="326" y="48"/>
                  </a:lnTo>
                  <a:lnTo>
                    <a:pt x="334" y="51"/>
                  </a:lnTo>
                  <a:lnTo>
                    <a:pt x="348" y="53"/>
                  </a:lnTo>
                  <a:lnTo>
                    <a:pt x="361" y="56"/>
                  </a:lnTo>
                  <a:lnTo>
                    <a:pt x="380" y="56"/>
                  </a:lnTo>
                  <a:lnTo>
                    <a:pt x="397" y="56"/>
                  </a:lnTo>
                  <a:lnTo>
                    <a:pt x="412" y="58"/>
                  </a:lnTo>
                  <a:lnTo>
                    <a:pt x="402" y="55"/>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7" name="Freeform 864"/>
            <p:cNvSpPr>
              <a:spLocks/>
            </p:cNvSpPr>
            <p:nvPr/>
          </p:nvSpPr>
          <p:spPr bwMode="auto">
            <a:xfrm>
              <a:off x="1570" y="1496"/>
              <a:ext cx="307" cy="129"/>
            </a:xfrm>
            <a:custGeom>
              <a:avLst/>
              <a:gdLst>
                <a:gd name="T0" fmla="*/ 268 w 307"/>
                <a:gd name="T1" fmla="*/ 68 h 129"/>
                <a:gd name="T2" fmla="*/ 239 w 307"/>
                <a:gd name="T3" fmla="*/ 82 h 129"/>
                <a:gd name="T4" fmla="*/ 210 w 307"/>
                <a:gd name="T5" fmla="*/ 93 h 129"/>
                <a:gd name="T6" fmla="*/ 172 w 307"/>
                <a:gd name="T7" fmla="*/ 107 h 129"/>
                <a:gd name="T8" fmla="*/ 134 w 307"/>
                <a:gd name="T9" fmla="*/ 118 h 129"/>
                <a:gd name="T10" fmla="*/ 97 w 307"/>
                <a:gd name="T11" fmla="*/ 125 h 129"/>
                <a:gd name="T12" fmla="*/ 64 w 307"/>
                <a:gd name="T13" fmla="*/ 128 h 129"/>
                <a:gd name="T14" fmla="*/ 26 w 307"/>
                <a:gd name="T15" fmla="*/ 125 h 129"/>
                <a:gd name="T16" fmla="*/ 34 w 307"/>
                <a:gd name="T17" fmla="*/ 114 h 129"/>
                <a:gd name="T18" fmla="*/ 45 w 307"/>
                <a:gd name="T19" fmla="*/ 104 h 129"/>
                <a:gd name="T20" fmla="*/ 26 w 307"/>
                <a:gd name="T21" fmla="*/ 98 h 129"/>
                <a:gd name="T22" fmla="*/ 15 w 307"/>
                <a:gd name="T23" fmla="*/ 92 h 129"/>
                <a:gd name="T24" fmla="*/ 3 w 307"/>
                <a:gd name="T25" fmla="*/ 83 h 129"/>
                <a:gd name="T26" fmla="*/ 5 w 307"/>
                <a:gd name="T27" fmla="*/ 72 h 129"/>
                <a:gd name="T28" fmla="*/ 0 w 307"/>
                <a:gd name="T29" fmla="*/ 63 h 129"/>
                <a:gd name="T30" fmla="*/ 10 w 307"/>
                <a:gd name="T31" fmla="*/ 51 h 129"/>
                <a:gd name="T32" fmla="*/ 17 w 307"/>
                <a:gd name="T33" fmla="*/ 40 h 129"/>
                <a:gd name="T34" fmla="*/ 12 w 307"/>
                <a:gd name="T35" fmla="*/ 31 h 129"/>
                <a:gd name="T36" fmla="*/ 34 w 307"/>
                <a:gd name="T37" fmla="*/ 19 h 129"/>
                <a:gd name="T38" fmla="*/ 69 w 307"/>
                <a:gd name="T39" fmla="*/ 7 h 129"/>
                <a:gd name="T40" fmla="*/ 108 w 307"/>
                <a:gd name="T41" fmla="*/ 3 h 129"/>
                <a:gd name="T42" fmla="*/ 138 w 307"/>
                <a:gd name="T43" fmla="*/ 3 h 129"/>
                <a:gd name="T44" fmla="*/ 173 w 307"/>
                <a:gd name="T45" fmla="*/ 2 h 129"/>
                <a:gd name="T46" fmla="*/ 202 w 307"/>
                <a:gd name="T47" fmla="*/ 2 h 129"/>
                <a:gd name="T48" fmla="*/ 238 w 307"/>
                <a:gd name="T49" fmla="*/ 1 h 129"/>
                <a:gd name="T50" fmla="*/ 259 w 307"/>
                <a:gd name="T51" fmla="*/ 7 h 129"/>
                <a:gd name="T52" fmla="*/ 278 w 307"/>
                <a:gd name="T53" fmla="*/ 12 h 129"/>
                <a:gd name="T54" fmla="*/ 304 w 307"/>
                <a:gd name="T55" fmla="*/ 14 h 129"/>
                <a:gd name="T56" fmla="*/ 291 w 307"/>
                <a:gd name="T57" fmla="*/ 27 h 129"/>
                <a:gd name="T58" fmla="*/ 276 w 307"/>
                <a:gd name="T59" fmla="*/ 37 h 129"/>
                <a:gd name="T60" fmla="*/ 280 w 307"/>
                <a:gd name="T61" fmla="*/ 46 h 129"/>
                <a:gd name="T62" fmla="*/ 290 w 307"/>
                <a:gd name="T63" fmla="*/ 54 h 129"/>
                <a:gd name="T64" fmla="*/ 282 w 307"/>
                <a:gd name="T65" fmla="*/ 62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7" h="129">
                  <a:moveTo>
                    <a:pt x="282" y="62"/>
                  </a:moveTo>
                  <a:lnTo>
                    <a:pt x="268" y="68"/>
                  </a:lnTo>
                  <a:lnTo>
                    <a:pt x="254" y="75"/>
                  </a:lnTo>
                  <a:lnTo>
                    <a:pt x="239" y="82"/>
                  </a:lnTo>
                  <a:lnTo>
                    <a:pt x="226" y="88"/>
                  </a:lnTo>
                  <a:lnTo>
                    <a:pt x="210" y="93"/>
                  </a:lnTo>
                  <a:lnTo>
                    <a:pt x="190" y="99"/>
                  </a:lnTo>
                  <a:lnTo>
                    <a:pt x="172" y="107"/>
                  </a:lnTo>
                  <a:lnTo>
                    <a:pt x="151" y="115"/>
                  </a:lnTo>
                  <a:lnTo>
                    <a:pt x="134" y="118"/>
                  </a:lnTo>
                  <a:lnTo>
                    <a:pt x="119" y="121"/>
                  </a:lnTo>
                  <a:lnTo>
                    <a:pt x="97" y="125"/>
                  </a:lnTo>
                  <a:lnTo>
                    <a:pt x="81" y="127"/>
                  </a:lnTo>
                  <a:lnTo>
                    <a:pt x="64" y="128"/>
                  </a:lnTo>
                  <a:lnTo>
                    <a:pt x="44" y="126"/>
                  </a:lnTo>
                  <a:lnTo>
                    <a:pt x="26" y="125"/>
                  </a:lnTo>
                  <a:lnTo>
                    <a:pt x="18" y="122"/>
                  </a:lnTo>
                  <a:lnTo>
                    <a:pt x="34" y="114"/>
                  </a:lnTo>
                  <a:lnTo>
                    <a:pt x="47" y="108"/>
                  </a:lnTo>
                  <a:lnTo>
                    <a:pt x="45" y="104"/>
                  </a:lnTo>
                  <a:lnTo>
                    <a:pt x="32" y="102"/>
                  </a:lnTo>
                  <a:lnTo>
                    <a:pt x="26" y="98"/>
                  </a:lnTo>
                  <a:lnTo>
                    <a:pt x="17" y="96"/>
                  </a:lnTo>
                  <a:lnTo>
                    <a:pt x="15" y="92"/>
                  </a:lnTo>
                  <a:lnTo>
                    <a:pt x="7" y="89"/>
                  </a:lnTo>
                  <a:lnTo>
                    <a:pt x="3" y="83"/>
                  </a:lnTo>
                  <a:lnTo>
                    <a:pt x="1" y="78"/>
                  </a:lnTo>
                  <a:lnTo>
                    <a:pt x="5" y="72"/>
                  </a:lnTo>
                  <a:lnTo>
                    <a:pt x="1" y="67"/>
                  </a:lnTo>
                  <a:lnTo>
                    <a:pt x="0" y="63"/>
                  </a:lnTo>
                  <a:lnTo>
                    <a:pt x="3" y="57"/>
                  </a:lnTo>
                  <a:lnTo>
                    <a:pt x="10" y="51"/>
                  </a:lnTo>
                  <a:lnTo>
                    <a:pt x="19" y="44"/>
                  </a:lnTo>
                  <a:lnTo>
                    <a:pt x="17" y="40"/>
                  </a:lnTo>
                  <a:lnTo>
                    <a:pt x="15" y="36"/>
                  </a:lnTo>
                  <a:lnTo>
                    <a:pt x="12" y="31"/>
                  </a:lnTo>
                  <a:lnTo>
                    <a:pt x="26" y="25"/>
                  </a:lnTo>
                  <a:lnTo>
                    <a:pt x="34" y="19"/>
                  </a:lnTo>
                  <a:lnTo>
                    <a:pt x="54" y="12"/>
                  </a:lnTo>
                  <a:lnTo>
                    <a:pt x="69" y="7"/>
                  </a:lnTo>
                  <a:lnTo>
                    <a:pt x="87" y="5"/>
                  </a:lnTo>
                  <a:lnTo>
                    <a:pt x="108" y="3"/>
                  </a:lnTo>
                  <a:lnTo>
                    <a:pt x="123" y="5"/>
                  </a:lnTo>
                  <a:lnTo>
                    <a:pt x="138" y="3"/>
                  </a:lnTo>
                  <a:lnTo>
                    <a:pt x="155" y="1"/>
                  </a:lnTo>
                  <a:lnTo>
                    <a:pt x="173" y="2"/>
                  </a:lnTo>
                  <a:lnTo>
                    <a:pt x="190" y="0"/>
                  </a:lnTo>
                  <a:lnTo>
                    <a:pt x="202" y="2"/>
                  </a:lnTo>
                  <a:lnTo>
                    <a:pt x="219" y="0"/>
                  </a:lnTo>
                  <a:lnTo>
                    <a:pt x="238" y="1"/>
                  </a:lnTo>
                  <a:lnTo>
                    <a:pt x="256" y="3"/>
                  </a:lnTo>
                  <a:lnTo>
                    <a:pt x="259" y="7"/>
                  </a:lnTo>
                  <a:lnTo>
                    <a:pt x="261" y="11"/>
                  </a:lnTo>
                  <a:lnTo>
                    <a:pt x="278" y="12"/>
                  </a:lnTo>
                  <a:lnTo>
                    <a:pt x="296" y="12"/>
                  </a:lnTo>
                  <a:lnTo>
                    <a:pt x="304" y="14"/>
                  </a:lnTo>
                  <a:lnTo>
                    <a:pt x="306" y="19"/>
                  </a:lnTo>
                  <a:lnTo>
                    <a:pt x="291" y="27"/>
                  </a:lnTo>
                  <a:lnTo>
                    <a:pt x="279" y="33"/>
                  </a:lnTo>
                  <a:lnTo>
                    <a:pt x="276" y="37"/>
                  </a:lnTo>
                  <a:lnTo>
                    <a:pt x="277" y="42"/>
                  </a:lnTo>
                  <a:lnTo>
                    <a:pt x="280" y="46"/>
                  </a:lnTo>
                  <a:lnTo>
                    <a:pt x="288" y="50"/>
                  </a:lnTo>
                  <a:lnTo>
                    <a:pt x="290" y="54"/>
                  </a:lnTo>
                  <a:lnTo>
                    <a:pt x="281" y="61"/>
                  </a:lnTo>
                  <a:lnTo>
                    <a:pt x="282" y="62"/>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8" name="Freeform 865"/>
            <p:cNvSpPr>
              <a:spLocks/>
            </p:cNvSpPr>
            <p:nvPr/>
          </p:nvSpPr>
          <p:spPr bwMode="auto">
            <a:xfrm>
              <a:off x="1611" y="1498"/>
              <a:ext cx="219" cy="110"/>
            </a:xfrm>
            <a:custGeom>
              <a:avLst/>
              <a:gdLst>
                <a:gd name="T0" fmla="*/ 198 w 219"/>
                <a:gd name="T1" fmla="*/ 57 h 110"/>
                <a:gd name="T2" fmla="*/ 195 w 219"/>
                <a:gd name="T3" fmla="*/ 65 h 110"/>
                <a:gd name="T4" fmla="*/ 194 w 219"/>
                <a:gd name="T5" fmla="*/ 75 h 110"/>
                <a:gd name="T6" fmla="*/ 181 w 219"/>
                <a:gd name="T7" fmla="*/ 82 h 110"/>
                <a:gd name="T8" fmla="*/ 166 w 219"/>
                <a:gd name="T9" fmla="*/ 88 h 110"/>
                <a:gd name="T10" fmla="*/ 150 w 219"/>
                <a:gd name="T11" fmla="*/ 91 h 110"/>
                <a:gd name="T12" fmla="*/ 133 w 219"/>
                <a:gd name="T13" fmla="*/ 94 h 110"/>
                <a:gd name="T14" fmla="*/ 119 w 219"/>
                <a:gd name="T15" fmla="*/ 99 h 110"/>
                <a:gd name="T16" fmla="*/ 104 w 219"/>
                <a:gd name="T17" fmla="*/ 102 h 110"/>
                <a:gd name="T18" fmla="*/ 87 w 219"/>
                <a:gd name="T19" fmla="*/ 105 h 110"/>
                <a:gd name="T20" fmla="*/ 71 w 219"/>
                <a:gd name="T21" fmla="*/ 108 h 110"/>
                <a:gd name="T22" fmla="*/ 47 w 219"/>
                <a:gd name="T23" fmla="*/ 109 h 110"/>
                <a:gd name="T24" fmla="*/ 35 w 219"/>
                <a:gd name="T25" fmla="*/ 107 h 110"/>
                <a:gd name="T26" fmla="*/ 33 w 219"/>
                <a:gd name="T27" fmla="*/ 103 h 110"/>
                <a:gd name="T28" fmla="*/ 30 w 219"/>
                <a:gd name="T29" fmla="*/ 99 h 110"/>
                <a:gd name="T30" fmla="*/ 28 w 219"/>
                <a:gd name="T31" fmla="*/ 94 h 110"/>
                <a:gd name="T32" fmla="*/ 26 w 219"/>
                <a:gd name="T33" fmla="*/ 90 h 110"/>
                <a:gd name="T34" fmla="*/ 18 w 219"/>
                <a:gd name="T35" fmla="*/ 87 h 110"/>
                <a:gd name="T36" fmla="*/ 16 w 219"/>
                <a:gd name="T37" fmla="*/ 83 h 110"/>
                <a:gd name="T38" fmla="*/ 14 w 219"/>
                <a:gd name="T39" fmla="*/ 78 h 110"/>
                <a:gd name="T40" fmla="*/ 9 w 219"/>
                <a:gd name="T41" fmla="*/ 69 h 110"/>
                <a:gd name="T42" fmla="*/ 12 w 219"/>
                <a:gd name="T43" fmla="*/ 64 h 110"/>
                <a:gd name="T44" fmla="*/ 10 w 219"/>
                <a:gd name="T45" fmla="*/ 60 h 110"/>
                <a:gd name="T46" fmla="*/ 8 w 219"/>
                <a:gd name="T47" fmla="*/ 56 h 110"/>
                <a:gd name="T48" fmla="*/ 5 w 219"/>
                <a:gd name="T49" fmla="*/ 49 h 110"/>
                <a:gd name="T50" fmla="*/ 2 w 219"/>
                <a:gd name="T51" fmla="*/ 46 h 110"/>
                <a:gd name="T52" fmla="*/ 0 w 219"/>
                <a:gd name="T53" fmla="*/ 41 h 110"/>
                <a:gd name="T54" fmla="*/ 2 w 219"/>
                <a:gd name="T55" fmla="*/ 35 h 110"/>
                <a:gd name="T56" fmla="*/ 18 w 219"/>
                <a:gd name="T57" fmla="*/ 30 h 110"/>
                <a:gd name="T58" fmla="*/ 26 w 219"/>
                <a:gd name="T59" fmla="*/ 23 h 110"/>
                <a:gd name="T60" fmla="*/ 29 w 219"/>
                <a:gd name="T61" fmla="*/ 18 h 110"/>
                <a:gd name="T62" fmla="*/ 44 w 219"/>
                <a:gd name="T63" fmla="*/ 12 h 110"/>
                <a:gd name="T64" fmla="*/ 62 w 219"/>
                <a:gd name="T65" fmla="*/ 5 h 110"/>
                <a:gd name="T66" fmla="*/ 84 w 219"/>
                <a:gd name="T67" fmla="*/ 1 h 110"/>
                <a:gd name="T68" fmla="*/ 103 w 219"/>
                <a:gd name="T69" fmla="*/ 0 h 110"/>
                <a:gd name="T70" fmla="*/ 115 w 219"/>
                <a:gd name="T71" fmla="*/ 2 h 110"/>
                <a:gd name="T72" fmla="*/ 133 w 219"/>
                <a:gd name="T73" fmla="*/ 4 h 110"/>
                <a:gd name="T74" fmla="*/ 155 w 219"/>
                <a:gd name="T75" fmla="*/ 1 h 110"/>
                <a:gd name="T76" fmla="*/ 173 w 219"/>
                <a:gd name="T77" fmla="*/ 0 h 110"/>
                <a:gd name="T78" fmla="*/ 191 w 219"/>
                <a:gd name="T79" fmla="*/ 0 h 110"/>
                <a:gd name="T80" fmla="*/ 200 w 219"/>
                <a:gd name="T81" fmla="*/ 5 h 110"/>
                <a:gd name="T82" fmla="*/ 202 w 219"/>
                <a:gd name="T83" fmla="*/ 9 h 110"/>
                <a:gd name="T84" fmla="*/ 204 w 219"/>
                <a:gd name="T85" fmla="*/ 13 h 110"/>
                <a:gd name="T86" fmla="*/ 207 w 219"/>
                <a:gd name="T87" fmla="*/ 18 h 110"/>
                <a:gd name="T88" fmla="*/ 212 w 219"/>
                <a:gd name="T89" fmla="*/ 21 h 110"/>
                <a:gd name="T90" fmla="*/ 215 w 219"/>
                <a:gd name="T91" fmla="*/ 26 h 110"/>
                <a:gd name="T92" fmla="*/ 218 w 219"/>
                <a:gd name="T93" fmla="*/ 31 h 110"/>
                <a:gd name="T94" fmla="*/ 210 w 219"/>
                <a:gd name="T95" fmla="*/ 37 h 110"/>
                <a:gd name="T96" fmla="*/ 201 w 219"/>
                <a:gd name="T97" fmla="*/ 44 h 110"/>
                <a:gd name="T98" fmla="*/ 193 w 219"/>
                <a:gd name="T99" fmla="*/ 50 h 110"/>
                <a:gd name="T100" fmla="*/ 191 w 219"/>
                <a:gd name="T101" fmla="*/ 56 h 110"/>
                <a:gd name="T102" fmla="*/ 192 w 219"/>
                <a:gd name="T103" fmla="*/ 60 h 110"/>
                <a:gd name="T104" fmla="*/ 195 w 219"/>
                <a:gd name="T105" fmla="*/ 65 h 110"/>
                <a:gd name="T106" fmla="*/ 198 w 219"/>
                <a:gd name="T107" fmla="*/ 57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9" h="110">
                  <a:moveTo>
                    <a:pt x="198" y="57"/>
                  </a:moveTo>
                  <a:lnTo>
                    <a:pt x="195" y="65"/>
                  </a:lnTo>
                  <a:lnTo>
                    <a:pt x="194" y="75"/>
                  </a:lnTo>
                  <a:lnTo>
                    <a:pt x="181" y="82"/>
                  </a:lnTo>
                  <a:lnTo>
                    <a:pt x="166" y="88"/>
                  </a:lnTo>
                  <a:lnTo>
                    <a:pt x="150" y="91"/>
                  </a:lnTo>
                  <a:lnTo>
                    <a:pt x="133" y="94"/>
                  </a:lnTo>
                  <a:lnTo>
                    <a:pt x="119" y="99"/>
                  </a:lnTo>
                  <a:lnTo>
                    <a:pt x="104" y="102"/>
                  </a:lnTo>
                  <a:lnTo>
                    <a:pt x="87" y="105"/>
                  </a:lnTo>
                  <a:lnTo>
                    <a:pt x="71" y="108"/>
                  </a:lnTo>
                  <a:lnTo>
                    <a:pt x="47" y="109"/>
                  </a:lnTo>
                  <a:lnTo>
                    <a:pt x="35" y="107"/>
                  </a:lnTo>
                  <a:lnTo>
                    <a:pt x="33" y="103"/>
                  </a:lnTo>
                  <a:lnTo>
                    <a:pt x="30" y="99"/>
                  </a:lnTo>
                  <a:lnTo>
                    <a:pt x="28" y="94"/>
                  </a:lnTo>
                  <a:lnTo>
                    <a:pt x="26" y="90"/>
                  </a:lnTo>
                  <a:lnTo>
                    <a:pt x="18" y="87"/>
                  </a:lnTo>
                  <a:lnTo>
                    <a:pt x="16" y="83"/>
                  </a:lnTo>
                  <a:lnTo>
                    <a:pt x="14" y="78"/>
                  </a:lnTo>
                  <a:lnTo>
                    <a:pt x="9" y="69"/>
                  </a:lnTo>
                  <a:lnTo>
                    <a:pt x="12" y="64"/>
                  </a:lnTo>
                  <a:lnTo>
                    <a:pt x="10" y="60"/>
                  </a:lnTo>
                  <a:lnTo>
                    <a:pt x="8" y="56"/>
                  </a:lnTo>
                  <a:lnTo>
                    <a:pt x="5" y="49"/>
                  </a:lnTo>
                  <a:lnTo>
                    <a:pt x="2" y="46"/>
                  </a:lnTo>
                  <a:lnTo>
                    <a:pt x="0" y="41"/>
                  </a:lnTo>
                  <a:lnTo>
                    <a:pt x="2" y="35"/>
                  </a:lnTo>
                  <a:lnTo>
                    <a:pt x="18" y="30"/>
                  </a:lnTo>
                  <a:lnTo>
                    <a:pt x="26" y="23"/>
                  </a:lnTo>
                  <a:lnTo>
                    <a:pt x="29" y="18"/>
                  </a:lnTo>
                  <a:lnTo>
                    <a:pt x="44" y="12"/>
                  </a:lnTo>
                  <a:lnTo>
                    <a:pt x="62" y="5"/>
                  </a:lnTo>
                  <a:lnTo>
                    <a:pt x="84" y="1"/>
                  </a:lnTo>
                  <a:lnTo>
                    <a:pt x="103" y="0"/>
                  </a:lnTo>
                  <a:lnTo>
                    <a:pt x="115" y="2"/>
                  </a:lnTo>
                  <a:lnTo>
                    <a:pt x="133" y="4"/>
                  </a:lnTo>
                  <a:lnTo>
                    <a:pt x="155" y="1"/>
                  </a:lnTo>
                  <a:lnTo>
                    <a:pt x="173" y="0"/>
                  </a:lnTo>
                  <a:lnTo>
                    <a:pt x="191" y="0"/>
                  </a:lnTo>
                  <a:lnTo>
                    <a:pt x="200" y="5"/>
                  </a:lnTo>
                  <a:lnTo>
                    <a:pt x="202" y="9"/>
                  </a:lnTo>
                  <a:lnTo>
                    <a:pt x="204" y="13"/>
                  </a:lnTo>
                  <a:lnTo>
                    <a:pt x="207" y="18"/>
                  </a:lnTo>
                  <a:lnTo>
                    <a:pt x="212" y="21"/>
                  </a:lnTo>
                  <a:lnTo>
                    <a:pt x="215" y="26"/>
                  </a:lnTo>
                  <a:lnTo>
                    <a:pt x="218" y="31"/>
                  </a:lnTo>
                  <a:lnTo>
                    <a:pt x="210" y="37"/>
                  </a:lnTo>
                  <a:lnTo>
                    <a:pt x="201" y="44"/>
                  </a:lnTo>
                  <a:lnTo>
                    <a:pt x="193" y="50"/>
                  </a:lnTo>
                  <a:lnTo>
                    <a:pt x="191" y="56"/>
                  </a:lnTo>
                  <a:lnTo>
                    <a:pt x="192" y="60"/>
                  </a:lnTo>
                  <a:lnTo>
                    <a:pt x="195" y="65"/>
                  </a:lnTo>
                  <a:lnTo>
                    <a:pt x="198" y="57"/>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9" name="Freeform 866"/>
            <p:cNvSpPr>
              <a:spLocks/>
            </p:cNvSpPr>
            <p:nvPr/>
          </p:nvSpPr>
          <p:spPr bwMode="auto">
            <a:xfrm>
              <a:off x="1645" y="1508"/>
              <a:ext cx="147" cy="79"/>
            </a:xfrm>
            <a:custGeom>
              <a:avLst/>
              <a:gdLst>
                <a:gd name="T0" fmla="*/ 143 w 147"/>
                <a:gd name="T1" fmla="*/ 20 h 79"/>
                <a:gd name="T2" fmla="*/ 146 w 147"/>
                <a:gd name="T3" fmla="*/ 26 h 79"/>
                <a:gd name="T4" fmla="*/ 143 w 147"/>
                <a:gd name="T5" fmla="*/ 31 h 79"/>
                <a:gd name="T6" fmla="*/ 133 w 147"/>
                <a:gd name="T7" fmla="*/ 37 h 79"/>
                <a:gd name="T8" fmla="*/ 131 w 147"/>
                <a:gd name="T9" fmla="*/ 43 h 79"/>
                <a:gd name="T10" fmla="*/ 133 w 147"/>
                <a:gd name="T11" fmla="*/ 47 h 79"/>
                <a:gd name="T12" fmla="*/ 130 w 147"/>
                <a:gd name="T13" fmla="*/ 52 h 79"/>
                <a:gd name="T14" fmla="*/ 128 w 147"/>
                <a:gd name="T15" fmla="*/ 58 h 79"/>
                <a:gd name="T16" fmla="*/ 113 w 147"/>
                <a:gd name="T17" fmla="*/ 64 h 79"/>
                <a:gd name="T18" fmla="*/ 90 w 147"/>
                <a:gd name="T19" fmla="*/ 69 h 79"/>
                <a:gd name="T20" fmla="*/ 75 w 147"/>
                <a:gd name="T21" fmla="*/ 72 h 79"/>
                <a:gd name="T22" fmla="*/ 54 w 147"/>
                <a:gd name="T23" fmla="*/ 77 h 79"/>
                <a:gd name="T24" fmla="*/ 32 w 147"/>
                <a:gd name="T25" fmla="*/ 78 h 79"/>
                <a:gd name="T26" fmla="*/ 13 w 147"/>
                <a:gd name="T27" fmla="*/ 76 h 79"/>
                <a:gd name="T28" fmla="*/ 10 w 147"/>
                <a:gd name="T29" fmla="*/ 73 h 79"/>
                <a:gd name="T30" fmla="*/ 8 w 147"/>
                <a:gd name="T31" fmla="*/ 68 h 79"/>
                <a:gd name="T32" fmla="*/ 6 w 147"/>
                <a:gd name="T33" fmla="*/ 63 h 79"/>
                <a:gd name="T34" fmla="*/ 2 w 147"/>
                <a:gd name="T35" fmla="*/ 58 h 79"/>
                <a:gd name="T36" fmla="*/ 0 w 147"/>
                <a:gd name="T37" fmla="*/ 54 h 79"/>
                <a:gd name="T38" fmla="*/ 8 w 147"/>
                <a:gd name="T39" fmla="*/ 47 h 79"/>
                <a:gd name="T40" fmla="*/ 11 w 147"/>
                <a:gd name="T41" fmla="*/ 41 h 79"/>
                <a:gd name="T42" fmla="*/ 9 w 147"/>
                <a:gd name="T43" fmla="*/ 37 h 79"/>
                <a:gd name="T44" fmla="*/ 7 w 147"/>
                <a:gd name="T45" fmla="*/ 32 h 79"/>
                <a:gd name="T46" fmla="*/ 15 w 147"/>
                <a:gd name="T47" fmla="*/ 25 h 79"/>
                <a:gd name="T48" fmla="*/ 22 w 147"/>
                <a:gd name="T49" fmla="*/ 18 h 79"/>
                <a:gd name="T50" fmla="*/ 41 w 147"/>
                <a:gd name="T51" fmla="*/ 9 h 79"/>
                <a:gd name="T52" fmla="*/ 44 w 147"/>
                <a:gd name="T53" fmla="*/ 5 h 79"/>
                <a:gd name="T54" fmla="*/ 67 w 147"/>
                <a:gd name="T55" fmla="*/ 2 h 79"/>
                <a:gd name="T56" fmla="*/ 83 w 147"/>
                <a:gd name="T57" fmla="*/ 0 h 79"/>
                <a:gd name="T58" fmla="*/ 103 w 147"/>
                <a:gd name="T59" fmla="*/ 1 h 79"/>
                <a:gd name="T60" fmla="*/ 111 w 147"/>
                <a:gd name="T61" fmla="*/ 4 h 79"/>
                <a:gd name="T62" fmla="*/ 128 w 147"/>
                <a:gd name="T63" fmla="*/ 4 h 79"/>
                <a:gd name="T64" fmla="*/ 141 w 147"/>
                <a:gd name="T65" fmla="*/ 5 h 79"/>
                <a:gd name="T66" fmla="*/ 144 w 147"/>
                <a:gd name="T67" fmla="*/ 10 h 79"/>
                <a:gd name="T68" fmla="*/ 140 w 147"/>
                <a:gd name="T69" fmla="*/ 16 h 79"/>
                <a:gd name="T70" fmla="*/ 143 w 147"/>
                <a:gd name="T71" fmla="*/ 20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79">
                  <a:moveTo>
                    <a:pt x="143" y="20"/>
                  </a:moveTo>
                  <a:lnTo>
                    <a:pt x="146" y="26"/>
                  </a:lnTo>
                  <a:lnTo>
                    <a:pt x="143" y="31"/>
                  </a:lnTo>
                  <a:lnTo>
                    <a:pt x="133" y="37"/>
                  </a:lnTo>
                  <a:lnTo>
                    <a:pt x="131" y="43"/>
                  </a:lnTo>
                  <a:lnTo>
                    <a:pt x="133" y="47"/>
                  </a:lnTo>
                  <a:lnTo>
                    <a:pt x="130" y="52"/>
                  </a:lnTo>
                  <a:lnTo>
                    <a:pt x="128" y="58"/>
                  </a:lnTo>
                  <a:lnTo>
                    <a:pt x="113" y="64"/>
                  </a:lnTo>
                  <a:lnTo>
                    <a:pt x="90" y="69"/>
                  </a:lnTo>
                  <a:lnTo>
                    <a:pt x="75" y="72"/>
                  </a:lnTo>
                  <a:lnTo>
                    <a:pt x="54" y="77"/>
                  </a:lnTo>
                  <a:lnTo>
                    <a:pt x="32" y="78"/>
                  </a:lnTo>
                  <a:lnTo>
                    <a:pt x="13" y="76"/>
                  </a:lnTo>
                  <a:lnTo>
                    <a:pt x="10" y="73"/>
                  </a:lnTo>
                  <a:lnTo>
                    <a:pt x="8" y="68"/>
                  </a:lnTo>
                  <a:lnTo>
                    <a:pt x="6" y="63"/>
                  </a:lnTo>
                  <a:lnTo>
                    <a:pt x="2" y="58"/>
                  </a:lnTo>
                  <a:lnTo>
                    <a:pt x="0" y="54"/>
                  </a:lnTo>
                  <a:lnTo>
                    <a:pt x="8" y="47"/>
                  </a:lnTo>
                  <a:lnTo>
                    <a:pt x="11" y="41"/>
                  </a:lnTo>
                  <a:lnTo>
                    <a:pt x="9" y="37"/>
                  </a:lnTo>
                  <a:lnTo>
                    <a:pt x="7" y="32"/>
                  </a:lnTo>
                  <a:lnTo>
                    <a:pt x="15" y="25"/>
                  </a:lnTo>
                  <a:lnTo>
                    <a:pt x="22" y="18"/>
                  </a:lnTo>
                  <a:lnTo>
                    <a:pt x="41" y="9"/>
                  </a:lnTo>
                  <a:lnTo>
                    <a:pt x="44" y="5"/>
                  </a:lnTo>
                  <a:lnTo>
                    <a:pt x="67" y="2"/>
                  </a:lnTo>
                  <a:lnTo>
                    <a:pt x="83" y="0"/>
                  </a:lnTo>
                  <a:lnTo>
                    <a:pt x="103" y="1"/>
                  </a:lnTo>
                  <a:lnTo>
                    <a:pt x="111" y="4"/>
                  </a:lnTo>
                  <a:lnTo>
                    <a:pt x="128" y="4"/>
                  </a:lnTo>
                  <a:lnTo>
                    <a:pt x="141" y="5"/>
                  </a:lnTo>
                  <a:lnTo>
                    <a:pt x="144" y="10"/>
                  </a:lnTo>
                  <a:lnTo>
                    <a:pt x="140" y="16"/>
                  </a:lnTo>
                  <a:lnTo>
                    <a:pt x="143" y="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0" name="Freeform 867"/>
            <p:cNvSpPr>
              <a:spLocks/>
            </p:cNvSpPr>
            <p:nvPr/>
          </p:nvSpPr>
          <p:spPr bwMode="auto">
            <a:xfrm>
              <a:off x="2300" y="1544"/>
              <a:ext cx="41" cy="26"/>
            </a:xfrm>
            <a:custGeom>
              <a:avLst/>
              <a:gdLst>
                <a:gd name="T0" fmla="*/ 36 w 41"/>
                <a:gd name="T1" fmla="*/ 22 h 26"/>
                <a:gd name="T2" fmla="*/ 30 w 41"/>
                <a:gd name="T3" fmla="*/ 23 h 26"/>
                <a:gd name="T4" fmla="*/ 24 w 41"/>
                <a:gd name="T5" fmla="*/ 24 h 26"/>
                <a:gd name="T6" fmla="*/ 19 w 41"/>
                <a:gd name="T7" fmla="*/ 25 h 26"/>
                <a:gd name="T8" fmla="*/ 13 w 41"/>
                <a:gd name="T9" fmla="*/ 24 h 26"/>
                <a:gd name="T10" fmla="*/ 8 w 41"/>
                <a:gd name="T11" fmla="*/ 24 h 26"/>
                <a:gd name="T12" fmla="*/ 2 w 41"/>
                <a:gd name="T13" fmla="*/ 22 h 26"/>
                <a:gd name="T14" fmla="*/ 0 w 41"/>
                <a:gd name="T15" fmla="*/ 18 h 26"/>
                <a:gd name="T16" fmla="*/ 0 w 41"/>
                <a:gd name="T17" fmla="*/ 15 h 26"/>
                <a:gd name="T18" fmla="*/ 6 w 41"/>
                <a:gd name="T19" fmla="*/ 13 h 26"/>
                <a:gd name="T20" fmla="*/ 9 w 41"/>
                <a:gd name="T21" fmla="*/ 9 h 26"/>
                <a:gd name="T22" fmla="*/ 13 w 41"/>
                <a:gd name="T23" fmla="*/ 7 h 26"/>
                <a:gd name="T24" fmla="*/ 20 w 41"/>
                <a:gd name="T25" fmla="*/ 5 h 26"/>
                <a:gd name="T26" fmla="*/ 24 w 41"/>
                <a:gd name="T27" fmla="*/ 2 h 26"/>
                <a:gd name="T28" fmla="*/ 29 w 41"/>
                <a:gd name="T29" fmla="*/ 1 h 26"/>
                <a:gd name="T30" fmla="*/ 34 w 41"/>
                <a:gd name="T31" fmla="*/ 0 h 26"/>
                <a:gd name="T32" fmla="*/ 39 w 41"/>
                <a:gd name="T33" fmla="*/ 4 h 26"/>
                <a:gd name="T34" fmla="*/ 40 w 41"/>
                <a:gd name="T35" fmla="*/ 7 h 26"/>
                <a:gd name="T36" fmla="*/ 40 w 41"/>
                <a:gd name="T37" fmla="*/ 10 h 26"/>
                <a:gd name="T38" fmla="*/ 39 w 41"/>
                <a:gd name="T39" fmla="*/ 14 h 26"/>
                <a:gd name="T40" fmla="*/ 34 w 41"/>
                <a:gd name="T41" fmla="*/ 19 h 26"/>
                <a:gd name="T42" fmla="*/ 36 w 41"/>
                <a:gd name="T43" fmla="*/ 2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6">
                  <a:moveTo>
                    <a:pt x="36" y="22"/>
                  </a:moveTo>
                  <a:lnTo>
                    <a:pt x="30" y="23"/>
                  </a:lnTo>
                  <a:lnTo>
                    <a:pt x="24" y="24"/>
                  </a:lnTo>
                  <a:lnTo>
                    <a:pt x="19" y="25"/>
                  </a:lnTo>
                  <a:lnTo>
                    <a:pt x="13" y="24"/>
                  </a:lnTo>
                  <a:lnTo>
                    <a:pt x="8" y="24"/>
                  </a:lnTo>
                  <a:lnTo>
                    <a:pt x="2" y="22"/>
                  </a:lnTo>
                  <a:lnTo>
                    <a:pt x="0" y="18"/>
                  </a:lnTo>
                  <a:lnTo>
                    <a:pt x="0" y="15"/>
                  </a:lnTo>
                  <a:lnTo>
                    <a:pt x="6" y="13"/>
                  </a:lnTo>
                  <a:lnTo>
                    <a:pt x="9" y="9"/>
                  </a:lnTo>
                  <a:lnTo>
                    <a:pt x="13" y="7"/>
                  </a:lnTo>
                  <a:lnTo>
                    <a:pt x="20" y="5"/>
                  </a:lnTo>
                  <a:lnTo>
                    <a:pt x="24" y="2"/>
                  </a:lnTo>
                  <a:lnTo>
                    <a:pt x="29" y="1"/>
                  </a:lnTo>
                  <a:lnTo>
                    <a:pt x="34" y="0"/>
                  </a:lnTo>
                  <a:lnTo>
                    <a:pt x="39" y="4"/>
                  </a:lnTo>
                  <a:lnTo>
                    <a:pt x="40" y="7"/>
                  </a:lnTo>
                  <a:lnTo>
                    <a:pt x="40" y="10"/>
                  </a:lnTo>
                  <a:lnTo>
                    <a:pt x="39" y="14"/>
                  </a:lnTo>
                  <a:lnTo>
                    <a:pt x="34" y="19"/>
                  </a:lnTo>
                  <a:lnTo>
                    <a:pt x="36" y="2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92" name="Rectangle 86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41401766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solidFill>
                  <a:srgbClr val="000000"/>
                </a:solidFill>
              </a:rPr>
              <a:t>„</a:t>
            </a:r>
            <a:r>
              <a:rPr lang="en-US" altLang="en-US" sz="4000" smtClean="0">
                <a:solidFill>
                  <a:srgbClr val="000000"/>
                </a:solidFill>
              </a:rPr>
              <a:t>Gating</a:t>
            </a:r>
            <a:r>
              <a:rPr lang="cs-CZ" altLang="en-US" sz="4000" smtClean="0">
                <a:solidFill>
                  <a:srgbClr val="000000"/>
                </a:solidFill>
              </a:rPr>
              <a:t>“</a:t>
            </a:r>
            <a:endParaRPr lang="en-US" altLang="en-US" sz="4000" smtClean="0">
              <a:solidFill>
                <a:srgbClr val="000000"/>
              </a:solidFill>
            </a:endParaRPr>
          </a:p>
        </p:txBody>
      </p:sp>
      <p:sp>
        <p:nvSpPr>
          <p:cNvPr id="84995" name="Rectangle 3"/>
          <p:cNvSpPr>
            <a:spLocks noChangeArrowheads="1"/>
          </p:cNvSpPr>
          <p:nvPr/>
        </p:nvSpPr>
        <p:spPr bwMode="auto">
          <a:xfrm>
            <a:off x="1258888" y="1628775"/>
            <a:ext cx="768032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20000"/>
              </a:lnSpc>
              <a:spcBef>
                <a:spcPct val="0"/>
              </a:spcBef>
              <a:buClr>
                <a:schemeClr val="bg2"/>
              </a:buClr>
              <a:buSzPct val="150000"/>
              <a:buFont typeface="Wingdings" pitchFamily="2" charset="2"/>
              <a:buChar char="§"/>
            </a:pPr>
            <a:r>
              <a:rPr lang="en-US" altLang="en-US">
                <a:solidFill>
                  <a:srgbClr val="000000"/>
                </a:solidFill>
                <a:latin typeface="Tahoma" pitchFamily="34" charset="0"/>
              </a:rPr>
              <a:t>Real-time gating vs. softwar</a:t>
            </a:r>
            <a:r>
              <a:rPr lang="cs-CZ" altLang="en-US">
                <a:solidFill>
                  <a:srgbClr val="000000"/>
                </a:solidFill>
                <a:latin typeface="Tahoma" pitchFamily="34" charset="0"/>
              </a:rPr>
              <a:t>ový</a:t>
            </a:r>
            <a:r>
              <a:rPr lang="en-US" altLang="en-US">
                <a:solidFill>
                  <a:srgbClr val="000000"/>
                </a:solidFill>
                <a:latin typeface="Tahoma" pitchFamily="34" charset="0"/>
              </a:rPr>
              <a:t> </a:t>
            </a:r>
            <a:r>
              <a:rPr lang="cs-CZ" altLang="en-US">
                <a:solidFill>
                  <a:srgbClr val="000000"/>
                </a:solidFill>
                <a:latin typeface="Tahoma" pitchFamily="34" charset="0"/>
              </a:rPr>
              <a:t>„</a:t>
            </a:r>
            <a:r>
              <a:rPr lang="en-US" altLang="en-US">
                <a:solidFill>
                  <a:srgbClr val="000000"/>
                </a:solidFill>
                <a:latin typeface="Tahoma" pitchFamily="34" charset="0"/>
              </a:rPr>
              <a:t>gating</a:t>
            </a:r>
            <a:r>
              <a:rPr lang="cs-CZ" altLang="en-US">
                <a:solidFill>
                  <a:srgbClr val="000000"/>
                </a:solidFill>
                <a:latin typeface="Tahoma" pitchFamily="34" charset="0"/>
              </a:rPr>
              <a:t>“</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Určení </a:t>
            </a:r>
            <a:r>
              <a:rPr lang="en-US" altLang="en-US">
                <a:solidFill>
                  <a:srgbClr val="000000"/>
                </a:solidFill>
                <a:latin typeface="Tahoma" pitchFamily="34" charset="0"/>
              </a:rPr>
              <a:t>region</a:t>
            </a:r>
            <a:r>
              <a:rPr lang="cs-CZ" altLang="en-US">
                <a:solidFill>
                  <a:srgbClr val="000000"/>
                </a:solidFill>
                <a:latin typeface="Tahoma" pitchFamily="34" charset="0"/>
              </a:rPr>
              <a:t>ů</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Strategie „gatingu“</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Analýza kvadrantů</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en-US" altLang="en-US">
                <a:solidFill>
                  <a:srgbClr val="000000"/>
                </a:solidFill>
                <a:latin typeface="Tahoma" pitchFamily="34" charset="0"/>
              </a:rPr>
              <a:t>Boolean </a:t>
            </a:r>
            <a:r>
              <a:rPr lang="cs-CZ" altLang="en-US">
                <a:solidFill>
                  <a:srgbClr val="000000"/>
                </a:solidFill>
                <a:latin typeface="Tahoma" pitchFamily="34" charset="0"/>
              </a:rPr>
              <a:t>„gating“</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zpětný</a:t>
            </a:r>
            <a:r>
              <a:rPr lang="en-US" altLang="en-US">
                <a:solidFill>
                  <a:srgbClr val="000000"/>
                </a:solidFill>
                <a:latin typeface="Tahoma" pitchFamily="34" charset="0"/>
              </a:rPr>
              <a:t> </a:t>
            </a:r>
            <a:r>
              <a:rPr lang="cs-CZ" altLang="en-US">
                <a:solidFill>
                  <a:srgbClr val="000000"/>
                </a:solidFill>
                <a:latin typeface="Tahoma" pitchFamily="34" charset="0"/>
              </a:rPr>
              <a:t>„gating“</a:t>
            </a:r>
            <a:endParaRPr lang="en-US" altLang="en-US">
              <a:solidFill>
                <a:srgbClr val="000000"/>
              </a:solidFill>
              <a:latin typeface="Tahoma" pitchFamily="34" charset="0"/>
            </a:endParaRPr>
          </a:p>
          <a:p>
            <a:pPr latinLnBrk="1">
              <a:lnSpc>
                <a:spcPct val="120000"/>
              </a:lnSpc>
              <a:spcBef>
                <a:spcPct val="0"/>
              </a:spcBef>
              <a:buClr>
                <a:schemeClr val="bg2"/>
              </a:buClr>
              <a:buSzPct val="150000"/>
              <a:buFont typeface="Wingdings" pitchFamily="2" charset="2"/>
              <a:buChar char="§"/>
            </a:pPr>
            <a:endParaRPr lang="en-US" altLang="en-US">
              <a:solidFill>
                <a:srgbClr val="000000"/>
              </a:solidFill>
              <a:latin typeface="Tahoma" pitchFamily="34" charset="0"/>
            </a:endParaRPr>
          </a:p>
        </p:txBody>
      </p:sp>
    </p:spTree>
    <p:extLst>
      <p:ext uri="{BB962C8B-B14F-4D97-AF65-F5344CB8AC3E}">
        <p14:creationId xmlns:p14="http://schemas.microsoft.com/office/powerpoint/2010/main" val="9824906"/>
      </p:ext>
    </p:extLst>
  </p:cSld>
  <p:clrMapOvr>
    <a:masterClrMapping/>
  </p:clrMapOvr>
  <p:transition advTm="714"/>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42988" y="26035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smtClean="0">
                <a:solidFill>
                  <a:srgbClr val="000000"/>
                </a:solidFill>
              </a:rPr>
              <a:t>Real-Time vs. Software Gating</a:t>
            </a:r>
          </a:p>
        </p:txBody>
      </p:sp>
      <p:sp>
        <p:nvSpPr>
          <p:cNvPr id="86019" name="Rectangle 3"/>
          <p:cNvSpPr>
            <a:spLocks noChangeArrowheads="1"/>
          </p:cNvSpPr>
          <p:nvPr/>
        </p:nvSpPr>
        <p:spPr bwMode="auto">
          <a:xfrm>
            <a:off x="1187450" y="1484313"/>
            <a:ext cx="71945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en-US" altLang="en-US">
                <a:solidFill>
                  <a:srgbClr val="000000"/>
                </a:solidFill>
                <a:latin typeface="Tahoma" pitchFamily="34" charset="0"/>
              </a:rPr>
              <a:t>Real-time </a:t>
            </a:r>
            <a:r>
              <a:rPr lang="cs-CZ" altLang="en-US">
                <a:solidFill>
                  <a:srgbClr val="000000"/>
                </a:solidFill>
                <a:latin typeface="Tahoma" pitchFamily="34" charset="0"/>
              </a:rPr>
              <a:t>(</a:t>
            </a:r>
            <a:r>
              <a:rPr lang="en-US" altLang="en-US">
                <a:solidFill>
                  <a:srgbClr val="000000"/>
                </a:solidFill>
                <a:latin typeface="Tahoma" pitchFamily="34" charset="0"/>
              </a:rPr>
              <a:t>live</a:t>
            </a:r>
            <a:r>
              <a:rPr lang="cs-CZ" altLang="en-US">
                <a:solidFill>
                  <a:srgbClr val="000000"/>
                </a:solidFill>
                <a:latin typeface="Tahoma" pitchFamily="34" charset="0"/>
              </a:rPr>
              <a:t>)</a:t>
            </a:r>
            <a:r>
              <a:rPr lang="en-US" altLang="en-US">
                <a:solidFill>
                  <a:srgbClr val="000000"/>
                </a:solidFill>
                <a:latin typeface="Tahoma" pitchFamily="34" charset="0"/>
              </a:rPr>
              <a:t> gating:</a:t>
            </a:r>
          </a:p>
          <a:p>
            <a:pPr>
              <a:spcBef>
                <a:spcPct val="0"/>
              </a:spcBef>
              <a:buClr>
                <a:schemeClr val="accent2"/>
              </a:buClr>
              <a:buSzPct val="150000"/>
              <a:buFont typeface="Wingdings" pitchFamily="2" charset="2"/>
              <a:buNone/>
            </a:pPr>
            <a:r>
              <a:rPr lang="cs-CZ" altLang="en-US">
                <a:solidFill>
                  <a:srgbClr val="000000"/>
                </a:solidFill>
                <a:latin typeface="Tahoma" pitchFamily="34" charset="0"/>
              </a:rPr>
              <a:t> </a:t>
            </a:r>
            <a:r>
              <a:rPr lang="en-US" altLang="en-US">
                <a:solidFill>
                  <a:srgbClr val="000000"/>
                </a:solidFill>
                <a:latin typeface="Tahoma" pitchFamily="34" charset="0"/>
              </a:rPr>
              <a:t>-</a:t>
            </a:r>
            <a:r>
              <a:rPr lang="cs-CZ" altLang="en-US">
                <a:solidFill>
                  <a:srgbClr val="000000"/>
                </a:solidFill>
                <a:latin typeface="Tahoma" pitchFamily="34" charset="0"/>
              </a:rPr>
              <a:t>omezuje akceptovaná data během měření</a:t>
            </a:r>
          </a:p>
          <a:p>
            <a:pPr>
              <a:spcBef>
                <a:spcPct val="0"/>
              </a:spcBef>
              <a:buClr>
                <a:schemeClr val="accent2"/>
              </a:buClr>
              <a:buSzPct val="150000"/>
              <a:buFont typeface="Wingdings" pitchFamily="2" charset="2"/>
              <a:buChar char="§"/>
            </a:pPr>
            <a:endParaRPr lang="en-US" altLang="en-US">
              <a:solidFill>
                <a:srgbClr val="000000"/>
              </a:solidFill>
              <a:latin typeface="Tahoma" pitchFamily="34" charset="0"/>
            </a:endParaRPr>
          </a:p>
          <a:p>
            <a:pPr>
              <a:spcBef>
                <a:spcPct val="0"/>
              </a:spcBef>
              <a:buClr>
                <a:schemeClr val="accent2"/>
              </a:buClr>
              <a:buSzPct val="150000"/>
              <a:buFont typeface="Wingdings" pitchFamily="2" charset="2"/>
              <a:buChar char="§"/>
            </a:pPr>
            <a:r>
              <a:rPr lang="en-US" altLang="en-US">
                <a:solidFill>
                  <a:srgbClr val="000000"/>
                </a:solidFill>
                <a:latin typeface="Tahoma" pitchFamily="34" charset="0"/>
              </a:rPr>
              <a:t>Software </a:t>
            </a:r>
            <a:r>
              <a:rPr lang="cs-CZ" altLang="en-US">
                <a:solidFill>
                  <a:srgbClr val="000000"/>
                </a:solidFill>
                <a:latin typeface="Tahoma" pitchFamily="34" charset="0"/>
              </a:rPr>
              <a:t>(</a:t>
            </a:r>
            <a:r>
              <a:rPr lang="en-US" altLang="en-US">
                <a:solidFill>
                  <a:srgbClr val="000000"/>
                </a:solidFill>
                <a:latin typeface="Tahoma" pitchFamily="34" charset="0"/>
              </a:rPr>
              <a:t>analysis</a:t>
            </a:r>
            <a:r>
              <a:rPr lang="cs-CZ" altLang="en-US">
                <a:solidFill>
                  <a:srgbClr val="000000"/>
                </a:solidFill>
                <a:latin typeface="Tahoma" pitchFamily="34" charset="0"/>
              </a:rPr>
              <a:t>)</a:t>
            </a:r>
            <a:r>
              <a:rPr lang="en-US" altLang="en-US">
                <a:solidFill>
                  <a:srgbClr val="000000"/>
                </a:solidFill>
                <a:latin typeface="Tahoma" pitchFamily="34" charset="0"/>
              </a:rPr>
              <a:t> gating:</a:t>
            </a:r>
          </a:p>
          <a:p>
            <a:pPr>
              <a:spcBef>
                <a:spcPct val="0"/>
              </a:spcBef>
              <a:buClr>
                <a:schemeClr val="accent2"/>
              </a:buClr>
              <a:buSzPct val="150000"/>
              <a:buFont typeface="Wingdings" pitchFamily="2" charset="2"/>
              <a:buNone/>
            </a:pPr>
            <a:r>
              <a:rPr lang="en-US" altLang="en-US">
                <a:solidFill>
                  <a:srgbClr val="000000"/>
                </a:solidFill>
                <a:latin typeface="Tahoma" pitchFamily="34" charset="0"/>
              </a:rPr>
              <a:t>-</a:t>
            </a:r>
            <a:r>
              <a:rPr lang="cs-CZ" altLang="en-US">
                <a:solidFill>
                  <a:srgbClr val="000000"/>
                </a:solidFill>
                <a:latin typeface="Tahoma" pitchFamily="34" charset="0"/>
              </a:rPr>
              <a:t>vyřazuje určitá data během následné analýzy</a:t>
            </a:r>
            <a:endParaRPr lang="en-US" altLang="en-US">
              <a:solidFill>
                <a:srgbClr val="000000"/>
              </a:solidFill>
              <a:latin typeface="Tahoma" pitchFamily="34" charset="0"/>
            </a:endParaRPr>
          </a:p>
        </p:txBody>
      </p:sp>
      <p:sp>
        <p:nvSpPr>
          <p:cNvPr id="86020" name="Rectangle 4"/>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92461535"/>
      </p:ext>
    </p:extLst>
  </p:cSld>
  <p:clrMapOvr>
    <a:masterClrMapping/>
  </p:clrMapOvr>
  <p:transition advTm="604"/>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03288" y="2286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solidFill>
                  <a:srgbClr val="000000"/>
                </a:solidFill>
              </a:rPr>
              <a:t>Určení </a:t>
            </a:r>
            <a:r>
              <a:rPr lang="en-US" altLang="en-US" sz="4000" smtClean="0">
                <a:solidFill>
                  <a:srgbClr val="000000"/>
                </a:solidFill>
              </a:rPr>
              <a:t>region</a:t>
            </a:r>
            <a:r>
              <a:rPr lang="cs-CZ" altLang="en-US" sz="4000" smtClean="0">
                <a:solidFill>
                  <a:srgbClr val="000000"/>
                </a:solidFill>
              </a:rPr>
              <a:t>ů</a:t>
            </a:r>
            <a:endParaRPr lang="en-US" altLang="en-US" sz="4000" smtClean="0">
              <a:solidFill>
                <a:srgbClr val="000000"/>
              </a:solidFill>
            </a:endParaRPr>
          </a:p>
        </p:txBody>
      </p:sp>
      <p:pic>
        <p:nvPicPr>
          <p:cNvPr id="870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57350"/>
            <a:ext cx="3435350" cy="42386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Rectangle 4"/>
          <p:cNvSpPr>
            <a:spLocks noChangeArrowheads="1"/>
          </p:cNvSpPr>
          <p:nvPr/>
        </p:nvSpPr>
        <p:spPr bwMode="auto">
          <a:xfrm>
            <a:off x="136525" y="1538288"/>
            <a:ext cx="16111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7045" name="Rectangle 5"/>
          <p:cNvSpPr>
            <a:spLocks noChangeArrowheads="1"/>
          </p:cNvSpPr>
          <p:nvPr/>
        </p:nvSpPr>
        <p:spPr bwMode="auto">
          <a:xfrm>
            <a:off x="1116013" y="1341438"/>
            <a:ext cx="4300537"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en-US" altLang="en-US" sz="2400">
                <a:solidFill>
                  <a:srgbClr val="000000"/>
                </a:solidFill>
                <a:latin typeface="Tahoma" pitchFamily="34" charset="0"/>
              </a:rPr>
              <a:t>Obje</a:t>
            </a:r>
            <a:r>
              <a:rPr lang="cs-CZ" altLang="en-US" sz="2400">
                <a:solidFill>
                  <a:srgbClr val="000000"/>
                </a:solidFill>
                <a:latin typeface="Tahoma" pitchFamily="34" charset="0"/>
              </a:rPr>
              <a:t>k</a:t>
            </a:r>
            <a:r>
              <a:rPr lang="en-US" altLang="en-US" sz="2400">
                <a:solidFill>
                  <a:srgbClr val="000000"/>
                </a:solidFill>
                <a:latin typeface="Tahoma" pitchFamily="34" charset="0"/>
              </a:rPr>
              <a:t>tiv</a:t>
            </a:r>
            <a:r>
              <a:rPr lang="cs-CZ" altLang="en-US" sz="2400">
                <a:solidFill>
                  <a:srgbClr val="000000"/>
                </a:solidFill>
                <a:latin typeface="Tahoma" pitchFamily="34" charset="0"/>
              </a:rPr>
              <a:t>ní nebo</a:t>
            </a:r>
            <a:r>
              <a:rPr lang="en-US" altLang="en-US" sz="2400">
                <a:solidFill>
                  <a:srgbClr val="000000"/>
                </a:solidFill>
                <a:latin typeface="Tahoma" pitchFamily="34" charset="0"/>
              </a:rPr>
              <a:t> subje</a:t>
            </a:r>
            <a:r>
              <a:rPr lang="cs-CZ" altLang="en-US" sz="2400">
                <a:solidFill>
                  <a:srgbClr val="000000"/>
                </a:solidFill>
                <a:latin typeface="Tahoma" pitchFamily="34" charset="0"/>
              </a:rPr>
              <a:t>ktivní?</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školení</a:t>
            </a:r>
            <a:r>
              <a:rPr lang="en-US" altLang="en-US" sz="2400">
                <a:solidFill>
                  <a:srgbClr val="000000"/>
                </a:solidFill>
                <a:latin typeface="Tahoma" pitchFamily="34" charset="0"/>
              </a:rPr>
              <a:t>/</a:t>
            </a:r>
            <a:r>
              <a:rPr lang="cs-CZ" altLang="en-US" sz="2400">
                <a:solidFill>
                  <a:srgbClr val="000000"/>
                </a:solidFill>
                <a:latin typeface="Tahoma" pitchFamily="34" charset="0"/>
              </a:rPr>
              <a:t>schopnosti</a:t>
            </a:r>
            <a:r>
              <a:rPr lang="en-US" altLang="en-US" sz="2400">
                <a:solidFill>
                  <a:srgbClr val="000000"/>
                </a:solidFill>
                <a:latin typeface="Tahoma" pitchFamily="34" charset="0"/>
              </a:rPr>
              <a:t>/</a:t>
            </a:r>
            <a:r>
              <a:rPr lang="cs-CZ" altLang="en-US" sz="2400">
                <a:solidFill>
                  <a:srgbClr val="000000"/>
                </a:solidFill>
                <a:latin typeface="Tahoma" pitchFamily="34" charset="0"/>
              </a:rPr>
              <a:t>trénink</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Char char="§"/>
            </a:pP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Možné tvary</a:t>
            </a:r>
            <a:r>
              <a:rPr lang="en-US" altLang="en-US" sz="2400">
                <a:solidFill>
                  <a:srgbClr val="000000"/>
                </a:solidFill>
                <a:latin typeface="Tahoma" pitchFamily="34" charset="0"/>
              </a:rPr>
              <a:t>: </a:t>
            </a: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obdelník</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elipsa</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a:t>
            </a:r>
            <a:r>
              <a:rPr lang="en-US" altLang="en-US" sz="2400">
                <a:solidFill>
                  <a:srgbClr val="000000"/>
                </a:solidFill>
                <a:latin typeface="Tahoma" pitchFamily="34" charset="0"/>
              </a:rPr>
              <a:t>free-hand</a:t>
            </a:r>
            <a:r>
              <a:rPr lang="cs-CZ" altLang="en-US" sz="2400">
                <a:solidFill>
                  <a:srgbClr val="000000"/>
                </a:solidFill>
                <a:latin typeface="Tahoma" pitchFamily="34" charset="0"/>
              </a:rPr>
              <a:t>“ (polygon)</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kvadrant</a:t>
            </a: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None/>
            </a:pPr>
            <a:r>
              <a:rPr lang="en-US" altLang="en-US" sz="2400">
                <a:solidFill>
                  <a:srgbClr val="000000"/>
                </a:solidFill>
                <a:latin typeface="Tahoma" pitchFamily="34" charset="0"/>
              </a:rPr>
              <a:t>				</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Statistika</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počet</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podíl (%)</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průměr, medián, S.D., CV, ….</a:t>
            </a:r>
            <a:endParaRPr lang="en-US" altLang="en-US" sz="2400">
              <a:solidFill>
                <a:srgbClr val="000000"/>
              </a:solidFill>
              <a:latin typeface="Tahoma" pitchFamily="34" charset="0"/>
            </a:endParaRPr>
          </a:p>
        </p:txBody>
      </p:sp>
    </p:spTree>
    <p:extLst>
      <p:ext uri="{BB962C8B-B14F-4D97-AF65-F5344CB8AC3E}">
        <p14:creationId xmlns:p14="http://schemas.microsoft.com/office/powerpoint/2010/main" val="1604706400"/>
      </p:ext>
    </p:extLst>
  </p:cSld>
  <p:clrMapOvr>
    <a:masterClrMapping/>
  </p:clrMapOvr>
  <p:transition advTm="934"/>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03288" y="2286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solidFill>
                  <a:srgbClr val="000000"/>
                </a:solidFill>
              </a:rPr>
              <a:t>Region vs. gate</a:t>
            </a:r>
            <a:endParaRPr lang="en-US" altLang="en-US" sz="4000" smtClean="0">
              <a:solidFill>
                <a:srgbClr val="000000"/>
              </a:solidFill>
            </a:endParaRPr>
          </a:p>
        </p:txBody>
      </p:sp>
      <p:sp>
        <p:nvSpPr>
          <p:cNvPr id="88067" name="Rectangle 4"/>
          <p:cNvSpPr>
            <a:spLocks noChangeArrowheads="1"/>
          </p:cNvSpPr>
          <p:nvPr/>
        </p:nvSpPr>
        <p:spPr bwMode="auto">
          <a:xfrm>
            <a:off x="136525" y="1538288"/>
            <a:ext cx="16111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8068" name="Rectangle 5"/>
          <p:cNvSpPr>
            <a:spLocks noChangeArrowheads="1"/>
          </p:cNvSpPr>
          <p:nvPr/>
        </p:nvSpPr>
        <p:spPr bwMode="auto">
          <a:xfrm>
            <a:off x="1116013" y="1341438"/>
            <a:ext cx="6408737"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Region</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oblast (plocha) v grafu definovaná uživatelem</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mnoho regionů v jednou grafu</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ohraničujeme pomocí nich populace našeho zájmu</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je možné je barevně odlišit</a:t>
            </a: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j</a:t>
            </a:r>
            <a:r>
              <a:rPr lang="en-US" altLang="en-US" sz="2400">
                <a:solidFill>
                  <a:srgbClr val="000000"/>
                </a:solidFill>
                <a:latin typeface="Tahoma" pitchFamily="34" charset="0"/>
              </a:rPr>
              <a:t>e definov</a:t>
            </a:r>
            <a:r>
              <a:rPr lang="cs-CZ" altLang="en-US" sz="2400">
                <a:solidFill>
                  <a:srgbClr val="000000"/>
                </a:solidFill>
                <a:latin typeface="Tahoma" pitchFamily="34" charset="0"/>
              </a:rPr>
              <a:t>án stejně pro všechny vzorky v analýze</a:t>
            </a:r>
          </a:p>
          <a:p>
            <a:pPr>
              <a:spcBef>
                <a:spcPct val="0"/>
              </a:spcBef>
              <a:buClr>
                <a:schemeClr val="accent2"/>
              </a:buClr>
              <a:buSzPct val="150000"/>
              <a:buFont typeface="Wingdings" pitchFamily="2" charset="2"/>
              <a:buChar char="§"/>
            </a:pPr>
            <a:endParaRPr lang="cs-CZ" altLang="en-US" sz="2400">
              <a:solidFill>
                <a:srgbClr val="000000"/>
              </a:solidFill>
              <a:latin typeface="Tahoma" pitchFamily="34" charset="0"/>
            </a:endParaRP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Gate</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je definován jako jeden a nebo více regionů zkombinovaných pomocí logických operátorů (AND, OR, NOT; Booleova logika)</a:t>
            </a:r>
          </a:p>
          <a:p>
            <a:pPr>
              <a:spcBef>
                <a:spcPct val="0"/>
              </a:spcBef>
              <a:buClr>
                <a:schemeClr val="accent2"/>
              </a:buClr>
              <a:buSzPct val="150000"/>
              <a:buFont typeface="Wingdings" pitchFamily="2" charset="2"/>
              <a:buChar char="§"/>
            </a:pPr>
            <a:endParaRPr lang="cs-CZ"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endParaRPr lang="en-US" altLang="en-US" sz="2400">
              <a:solidFill>
                <a:srgbClr val="000000"/>
              </a:solidFill>
              <a:latin typeface="Tahoma" pitchFamily="34" charset="0"/>
            </a:endParaRPr>
          </a:p>
        </p:txBody>
      </p:sp>
      <p:pic>
        <p:nvPicPr>
          <p:cNvPr id="88069" name="Picture 6"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0713"/>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7"/>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539443282"/>
      </p:ext>
    </p:extLst>
  </p:cSld>
  <p:clrMapOvr>
    <a:masterClrMapping/>
  </p:clrMapOvr>
  <p:transition advTm="934"/>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209675"/>
            <a:ext cx="3505200" cy="41322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1158875"/>
            <a:ext cx="3514725" cy="41021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820" name="Rectangle 4"/>
          <p:cNvSpPr>
            <a:spLocks noChangeArrowheads="1"/>
          </p:cNvSpPr>
          <p:nvPr/>
        </p:nvSpPr>
        <p:spPr bwMode="auto">
          <a:xfrm>
            <a:off x="661988" y="5597525"/>
            <a:ext cx="3943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Region 1 established</a:t>
            </a:r>
          </a:p>
        </p:txBody>
      </p:sp>
      <p:sp>
        <p:nvSpPr>
          <p:cNvPr id="418821" name="Rectangle 5"/>
          <p:cNvSpPr>
            <a:spLocks noChangeArrowheads="1"/>
          </p:cNvSpPr>
          <p:nvPr/>
        </p:nvSpPr>
        <p:spPr bwMode="auto">
          <a:xfrm>
            <a:off x="5262563" y="5624513"/>
            <a:ext cx="26797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Gated on Region 1</a:t>
            </a:r>
          </a:p>
        </p:txBody>
      </p:sp>
      <p:sp>
        <p:nvSpPr>
          <p:cNvPr id="418822" name="Rectangle 6"/>
          <p:cNvSpPr>
            <a:spLocks noChangeArrowheads="1"/>
          </p:cNvSpPr>
          <p:nvPr/>
        </p:nvSpPr>
        <p:spPr bwMode="auto">
          <a:xfrm>
            <a:off x="3392488" y="304800"/>
            <a:ext cx="24526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a:solidFill>
                  <a:schemeClr val="tx2"/>
                </a:solidFill>
                <a:effectLst>
                  <a:outerShdw blurRad="38100" dist="38100" dir="2700000" algn="tl">
                    <a:srgbClr val="C0C0C0"/>
                  </a:outerShdw>
                </a:effectLst>
                <a:latin typeface="Times New Roman" pitchFamily="18" charset="0"/>
              </a:rPr>
              <a:t>Using Gates</a:t>
            </a:r>
          </a:p>
        </p:txBody>
      </p:sp>
      <p:sp>
        <p:nvSpPr>
          <p:cNvPr id="89095" name="Rectangle 7"/>
          <p:cNvSpPr>
            <a:spLocks noChangeArrowheads="1"/>
          </p:cNvSpPr>
          <p:nvPr/>
        </p:nvSpPr>
        <p:spPr bwMode="auto">
          <a:xfrm rot="-5400000">
            <a:off x="4852988" y="3325812"/>
            <a:ext cx="73818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4450" rIns="87312" bIns="44450">
            <a:spAutoFit/>
          </a:bodyPr>
          <a:lstStyle>
            <a:lvl1pPr defTabSz="8255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825500">
              <a:spcBef>
                <a:spcPct val="20000"/>
              </a:spcBef>
              <a:buChar char="–"/>
              <a:defRPr sz="2800">
                <a:solidFill>
                  <a:schemeClr val="tx1"/>
                </a:solidFill>
                <a:latin typeface="Arial" pitchFamily="34" charset="0"/>
              </a:defRPr>
            </a:lvl2pPr>
            <a:lvl3pPr marL="1143000" indent="-228600" defTabSz="825500">
              <a:spcBef>
                <a:spcPct val="20000"/>
              </a:spcBef>
              <a:buChar char="•"/>
              <a:defRPr sz="2400">
                <a:solidFill>
                  <a:schemeClr val="tx1"/>
                </a:solidFill>
                <a:latin typeface="Arial" pitchFamily="34" charset="0"/>
              </a:defRPr>
            </a:lvl3pPr>
            <a:lvl4pPr marL="1600200" indent="-228600" defTabSz="825500">
              <a:spcBef>
                <a:spcPct val="20000"/>
              </a:spcBef>
              <a:buChar char="–"/>
              <a:defRPr sz="2000">
                <a:solidFill>
                  <a:schemeClr val="tx1"/>
                </a:solidFill>
                <a:latin typeface="Arial" pitchFamily="34" charset="0"/>
              </a:defRPr>
            </a:lvl4pPr>
            <a:lvl5pPr marL="2057400" indent="-228600" defTabSz="825500">
              <a:spcBef>
                <a:spcPct val="20000"/>
              </a:spcBef>
              <a:buChar char="»"/>
              <a:defRPr sz="2000">
                <a:solidFill>
                  <a:schemeClr val="tx1"/>
                </a:solidFill>
                <a:latin typeface="Arial" pitchFamily="34" charset="0"/>
              </a:defRPr>
            </a:lvl5pPr>
            <a:lvl6pPr marL="2514600" indent="-228600" defTabSz="825500" eaLnBrk="0" fontAlgn="base" hangingPunct="0">
              <a:spcBef>
                <a:spcPct val="20000"/>
              </a:spcBef>
              <a:spcAft>
                <a:spcPct val="0"/>
              </a:spcAft>
              <a:buChar char="»"/>
              <a:defRPr sz="2000">
                <a:solidFill>
                  <a:schemeClr val="tx1"/>
                </a:solidFill>
                <a:latin typeface="Arial" pitchFamily="34" charset="0"/>
              </a:defRPr>
            </a:lvl6pPr>
            <a:lvl7pPr marL="2971800" indent="-228600" defTabSz="825500" eaLnBrk="0" fontAlgn="base" hangingPunct="0">
              <a:spcBef>
                <a:spcPct val="20000"/>
              </a:spcBef>
              <a:spcAft>
                <a:spcPct val="0"/>
              </a:spcAft>
              <a:buChar char="»"/>
              <a:defRPr sz="2000">
                <a:solidFill>
                  <a:schemeClr val="tx1"/>
                </a:solidFill>
                <a:latin typeface="Arial" pitchFamily="34" charset="0"/>
              </a:defRPr>
            </a:lvl7pPr>
            <a:lvl8pPr marL="3429000" indent="-228600" defTabSz="825500" eaLnBrk="0" fontAlgn="base" hangingPunct="0">
              <a:spcBef>
                <a:spcPct val="20000"/>
              </a:spcBef>
              <a:spcAft>
                <a:spcPct val="0"/>
              </a:spcAft>
              <a:buChar char="»"/>
              <a:defRPr sz="2000">
                <a:solidFill>
                  <a:schemeClr val="tx1"/>
                </a:solidFill>
                <a:latin typeface="Arial" pitchFamily="34" charset="0"/>
              </a:defRPr>
            </a:lvl8pPr>
            <a:lvl9pPr marL="3886200" indent="-228600" defTabSz="8255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300">
                <a:solidFill>
                  <a:srgbClr val="000000"/>
                </a:solidFill>
                <a:latin typeface="Times New Roman" pitchFamily="18" charset="0"/>
              </a:rPr>
              <a:t>log PE</a:t>
            </a:r>
          </a:p>
        </p:txBody>
      </p:sp>
      <p:sp>
        <p:nvSpPr>
          <p:cNvPr id="89096" name="Rectangle 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710522395"/>
      </p:ext>
    </p:extLst>
  </p:cSld>
  <p:clrMapOvr>
    <a:masterClrMapping/>
  </p:clrMapOvr>
  <p:transition advTm="1428"/>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cs-CZ" altLang="en-US" smtClean="0"/>
              <a:t>Statistika</a:t>
            </a:r>
          </a:p>
        </p:txBody>
      </p:sp>
      <p:sp>
        <p:nvSpPr>
          <p:cNvPr id="90115" name="Rectangle 3"/>
          <p:cNvSpPr>
            <a:spLocks noGrp="1" noChangeArrowheads="1"/>
          </p:cNvSpPr>
          <p:nvPr>
            <p:ph type="body" idx="1"/>
          </p:nvPr>
        </p:nvSpPr>
        <p:spPr/>
        <p:txBody>
          <a:bodyPr/>
          <a:lstStyle/>
          <a:p>
            <a:pPr eaLnBrk="1" hangingPunct="1"/>
            <a:r>
              <a:rPr lang="cs-CZ" altLang="en-US" sz="2800" smtClean="0"/>
              <a:t>Aritmerický průměr</a:t>
            </a:r>
          </a:p>
          <a:p>
            <a:pPr eaLnBrk="1" hangingPunct="1"/>
            <a:r>
              <a:rPr lang="cs-CZ" altLang="en-US" sz="2800" smtClean="0"/>
              <a:t>Geometrický průměr</a:t>
            </a:r>
          </a:p>
          <a:p>
            <a:pPr eaLnBrk="1" hangingPunct="1"/>
            <a:r>
              <a:rPr lang="cs-CZ" altLang="en-US" sz="2800" smtClean="0"/>
              <a:t>Medián </a:t>
            </a:r>
          </a:p>
          <a:p>
            <a:pPr eaLnBrk="1" hangingPunct="1">
              <a:buFont typeface="Wingdings" pitchFamily="2" charset="2"/>
              <a:buNone/>
            </a:pPr>
            <a:r>
              <a:rPr lang="cs-CZ" altLang="en-US" sz="2800" smtClean="0"/>
              <a:t>– odhad střední hodnoty</a:t>
            </a:r>
          </a:p>
          <a:p>
            <a:pPr eaLnBrk="1" hangingPunct="1">
              <a:buFont typeface="Wingdings" pitchFamily="2" charset="2"/>
              <a:buNone/>
            </a:pPr>
            <a:r>
              <a:rPr lang="cs-CZ" altLang="en-US" sz="2800" smtClean="0"/>
              <a:t>– není ovlivněn extrémními hodnotami</a:t>
            </a:r>
          </a:p>
          <a:p>
            <a:pPr eaLnBrk="1" hangingPunct="1"/>
            <a:r>
              <a:rPr lang="cs-CZ" altLang="en-US" sz="2800" smtClean="0"/>
              <a:t>Směrodatná odchylka</a:t>
            </a:r>
          </a:p>
          <a:p>
            <a:pPr eaLnBrk="1" hangingPunct="1"/>
            <a:r>
              <a:rPr lang="cs-CZ" altLang="en-US" sz="2800" smtClean="0"/>
              <a:t>Koeficient variance </a:t>
            </a:r>
          </a:p>
          <a:p>
            <a:pPr eaLnBrk="1" hangingPunct="1"/>
            <a:r>
              <a:rPr lang="cs-CZ" altLang="en-US" sz="2800" smtClean="0"/>
              <a:t>Modus – nejčastější hodnota</a:t>
            </a:r>
          </a:p>
        </p:txBody>
      </p:sp>
      <p:pic>
        <p:nvPicPr>
          <p:cNvPr id="901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989138"/>
            <a:ext cx="3028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2565400"/>
            <a:ext cx="36957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284538"/>
            <a:ext cx="14954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581525"/>
            <a:ext cx="1066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0" name="Rectangle 9"/>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083391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73163" y="260350"/>
            <a:ext cx="7772400" cy="1143000"/>
          </a:xfrm>
        </p:spPr>
        <p:txBody>
          <a:bodyPr/>
          <a:lstStyle/>
          <a:p>
            <a:pPr eaLnBrk="1" hangingPunct="1"/>
            <a:r>
              <a:rPr lang="cs-CZ" altLang="en-US" smtClean="0"/>
              <a:t>Statistika pro histogram</a:t>
            </a: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669766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865169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smtClean="0"/>
              <a:t>Analýza kvadrantů</a:t>
            </a:r>
            <a:endParaRPr lang="en-US" altLang="en-US" sz="4000" smtClean="0"/>
          </a:p>
        </p:txBody>
      </p:sp>
      <p:grpSp>
        <p:nvGrpSpPr>
          <p:cNvPr id="92163" name="Group 11"/>
          <p:cNvGrpSpPr>
            <a:grpSpLocks/>
          </p:cNvGrpSpPr>
          <p:nvPr/>
        </p:nvGrpSpPr>
        <p:grpSpPr bwMode="auto">
          <a:xfrm>
            <a:off x="1187450" y="1412875"/>
            <a:ext cx="4903788" cy="5184775"/>
            <a:chOff x="1610" y="935"/>
            <a:chExt cx="3089" cy="3266"/>
          </a:xfrm>
        </p:grpSpPr>
        <p:pic>
          <p:nvPicPr>
            <p:cNvPr id="921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935"/>
              <a:ext cx="3089" cy="3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6" name="Rectangle 6"/>
            <p:cNvSpPr>
              <a:spLocks noChangeArrowheads="1"/>
            </p:cNvSpPr>
            <p:nvPr/>
          </p:nvSpPr>
          <p:spPr bwMode="auto">
            <a:xfrm>
              <a:off x="2789" y="1298"/>
              <a:ext cx="3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solidFill>
                    <a:srgbClr val="000000"/>
                  </a:solidFill>
                  <a:latin typeface="Times New Roman" pitchFamily="18" charset="0"/>
                </a:rPr>
                <a:t>(+ +)</a:t>
              </a:r>
            </a:p>
          </p:txBody>
        </p:sp>
        <p:sp>
          <p:nvSpPr>
            <p:cNvPr id="92167" name="Rectangle 7"/>
            <p:cNvSpPr>
              <a:spLocks noChangeArrowheads="1"/>
            </p:cNvSpPr>
            <p:nvPr/>
          </p:nvSpPr>
          <p:spPr bwMode="auto">
            <a:xfrm>
              <a:off x="2064" y="1298"/>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solidFill>
                    <a:srgbClr val="000000"/>
                  </a:solidFill>
                  <a:latin typeface="Times New Roman" pitchFamily="18" charset="0"/>
                </a:rPr>
                <a:t>( - +)</a:t>
              </a:r>
            </a:p>
          </p:txBody>
        </p:sp>
        <p:sp>
          <p:nvSpPr>
            <p:cNvPr id="92168" name="Rectangle 8"/>
            <p:cNvSpPr>
              <a:spLocks noChangeArrowheads="1"/>
            </p:cNvSpPr>
            <p:nvPr/>
          </p:nvSpPr>
          <p:spPr bwMode="auto">
            <a:xfrm>
              <a:off x="2835" y="2069"/>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000000"/>
                  </a:solidFill>
                  <a:latin typeface="Times New Roman" pitchFamily="18" charset="0"/>
                </a:rPr>
                <a:t>(+ -)</a:t>
              </a:r>
            </a:p>
          </p:txBody>
        </p:sp>
        <p:sp>
          <p:nvSpPr>
            <p:cNvPr id="92169" name="Rectangle 9"/>
            <p:cNvSpPr>
              <a:spLocks noChangeArrowheads="1"/>
            </p:cNvSpPr>
            <p:nvPr/>
          </p:nvSpPr>
          <p:spPr bwMode="auto">
            <a:xfrm>
              <a:off x="2018" y="2115"/>
              <a:ext cx="334" cy="21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latin typeface="Times New Roman" pitchFamily="18" charset="0"/>
                </a:rPr>
                <a:t>(- -)</a:t>
              </a:r>
            </a:p>
          </p:txBody>
        </p:sp>
      </p:grpSp>
      <p:sp>
        <p:nvSpPr>
          <p:cNvPr id="92164" name="Rectangle 12"/>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029719577"/>
      </p:ext>
    </p:extLst>
  </p:cSld>
  <p:clrMapOvr>
    <a:masterClrMapping/>
  </p:clrMapOvr>
  <p:transition advTm="824"/>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54125" y="33338"/>
            <a:ext cx="7772400" cy="11096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defTabSz="114300" eaLnBrk="1" hangingPunct="1"/>
            <a:r>
              <a:rPr lang="en-US" altLang="en-US" sz="4000" smtClean="0"/>
              <a:t/>
            </a:r>
            <a:br>
              <a:rPr lang="en-US" altLang="en-US" sz="4000" smtClean="0"/>
            </a:br>
            <a:r>
              <a:rPr lang="en-US" altLang="en-US" sz="4000" smtClean="0"/>
              <a:t>Logick</a:t>
            </a:r>
            <a:r>
              <a:rPr lang="cs-CZ" altLang="en-US" sz="4000" smtClean="0"/>
              <a:t>ý</a:t>
            </a:r>
            <a:r>
              <a:rPr lang="en-US" altLang="en-US" sz="4000" smtClean="0"/>
              <a:t> </a:t>
            </a:r>
            <a:r>
              <a:rPr lang="cs-CZ" altLang="en-US" sz="4000" smtClean="0"/>
              <a:t>„</a:t>
            </a:r>
            <a:r>
              <a:rPr lang="en-US" altLang="en-US" sz="4000" smtClean="0"/>
              <a:t>Gating</a:t>
            </a:r>
            <a:r>
              <a:rPr lang="cs-CZ" altLang="en-US" sz="4000" smtClean="0"/>
              <a:t>“ (Booleova logika)</a:t>
            </a:r>
            <a:endParaRPr lang="en-US" altLang="en-US" sz="4000" smtClean="0"/>
          </a:p>
        </p:txBody>
      </p:sp>
      <p:sp>
        <p:nvSpPr>
          <p:cNvPr id="93187" name="Rectangle 3"/>
          <p:cNvSpPr>
            <a:spLocks noChangeArrowheads="1"/>
          </p:cNvSpPr>
          <p:nvPr/>
        </p:nvSpPr>
        <p:spPr bwMode="auto">
          <a:xfrm>
            <a:off x="1331913" y="1341438"/>
            <a:ext cx="7616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2400">
                <a:latin typeface="Tahoma" pitchFamily="34" charset="0"/>
              </a:rPr>
              <a:t>S překrývajícími se oblastmi máme mnoho možností</a:t>
            </a:r>
            <a:r>
              <a:rPr lang="en-US" altLang="en-US" sz="2400">
                <a:latin typeface="Tahoma" pitchFamily="34" charset="0"/>
              </a:rPr>
              <a:t>: </a:t>
            </a:r>
          </a:p>
          <a:p>
            <a:pPr latinLnBrk="1">
              <a:spcBef>
                <a:spcPct val="0"/>
              </a:spcBef>
              <a:buClrTx/>
              <a:buSzTx/>
              <a:buFontTx/>
              <a:buNone/>
            </a:pPr>
            <a:endParaRPr lang="en-US" altLang="en-US" sz="2400">
              <a:latin typeface="Tahoma" pitchFamily="34" charset="0"/>
            </a:endParaRPr>
          </a:p>
        </p:txBody>
      </p:sp>
      <p:sp>
        <p:nvSpPr>
          <p:cNvPr id="93188" name="Rectangle 4"/>
          <p:cNvSpPr>
            <a:spLocks noChangeArrowheads="1"/>
          </p:cNvSpPr>
          <p:nvPr/>
        </p:nvSpPr>
        <p:spPr bwMode="auto">
          <a:xfrm>
            <a:off x="5048250" y="152400"/>
            <a:ext cx="65801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9318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2505075"/>
            <a:ext cx="4384675" cy="39814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0"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969180487"/>
      </p:ext>
    </p:extLst>
  </p:cSld>
  <p:clrMapOvr>
    <a:masterClrMapping/>
  </p:clrMapOvr>
  <p:transition advTm="10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Blue tissue paper"/>
          <p:cNvSpPr>
            <a:spLocks noChangeArrowheads="1"/>
          </p:cNvSpPr>
          <p:nvPr/>
        </p:nvSpPr>
        <p:spPr bwMode="auto">
          <a:xfrm>
            <a:off x="4643438" y="3573463"/>
            <a:ext cx="360362" cy="431800"/>
          </a:xfrm>
          <a:prstGeom prst="roundRect">
            <a:avLst>
              <a:gd name="adj" fmla="val 35241"/>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1"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2" name="Rectangle 4" descr="Blue tissue paper"/>
          <p:cNvSpPr>
            <a:spLocks noChangeArrowheads="1"/>
          </p:cNvSpPr>
          <p:nvPr/>
        </p:nvSpPr>
        <p:spPr bwMode="auto">
          <a:xfrm>
            <a:off x="4643438" y="1773238"/>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3" name="AutoShape 5"/>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Oval 6"/>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5" name="Oval 7"/>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6" name="Oval 8"/>
          <p:cNvSpPr>
            <a:spLocks noChangeArrowheads="1"/>
          </p:cNvSpPr>
          <p:nvPr/>
        </p:nvSpPr>
        <p:spPr bwMode="auto">
          <a:xfrm>
            <a:off x="4787900" y="3716338"/>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7" name="Freeform 9"/>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Rectangle 10"/>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9" name="Text Box 11"/>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7660" name="Line 12"/>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Oval 14"/>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3" name="Oval 15"/>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4" name="Oval 16"/>
          <p:cNvSpPr>
            <a:spLocks noChangeArrowheads="1"/>
          </p:cNvSpPr>
          <p:nvPr/>
        </p:nvSpPr>
        <p:spPr bwMode="auto">
          <a:xfrm>
            <a:off x="4787900" y="19891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5" name="Text Box 17"/>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7666" name="AutoShape 18"/>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7" name="AutoShape 19"/>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8" name="Oval 20"/>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45960104"/>
      </p:ext>
    </p:extLst>
  </p:cSld>
  <p:clrMapOvr>
    <a:masterClrMapping/>
  </p:clrMapOvr>
  <p:transition advTm="1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1479550" y="457200"/>
            <a:ext cx="77724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smtClean="0">
                <a:effectLst>
                  <a:outerShdw blurRad="38100" dist="38100" dir="2700000" algn="tl">
                    <a:srgbClr val="C0C0C0"/>
                  </a:outerShdw>
                </a:effectLst>
              </a:rPr>
              <a:t>Boolean Gating</a:t>
            </a:r>
          </a:p>
        </p:txBody>
      </p:sp>
      <p:sp>
        <p:nvSpPr>
          <p:cNvPr id="422915" name="Rectangle 3"/>
          <p:cNvSpPr>
            <a:spLocks noChangeArrowheads="1"/>
          </p:cNvSpPr>
          <p:nvPr/>
        </p:nvSpPr>
        <p:spPr bwMode="auto">
          <a:xfrm>
            <a:off x="1016000" y="1498600"/>
            <a:ext cx="25082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Not Region 1:</a:t>
            </a:r>
          </a:p>
        </p:txBody>
      </p:sp>
      <p:pic>
        <p:nvPicPr>
          <p:cNvPr id="9421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2446338"/>
            <a:ext cx="3540125" cy="3643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178325864"/>
      </p:ext>
    </p:extLst>
  </p:cSld>
  <p:clrMapOvr>
    <a:masterClrMapping/>
  </p:clrMapOvr>
  <p:transition advTm="769"/>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smtClean="0">
                <a:effectLst>
                  <a:outerShdw blurRad="38100" dist="38100" dir="2700000" algn="tl">
                    <a:srgbClr val="C0C0C0"/>
                  </a:outerShdw>
                </a:effectLst>
              </a:rPr>
              <a:t>Boolean Gating</a:t>
            </a:r>
          </a:p>
        </p:txBody>
      </p:sp>
      <p:sp>
        <p:nvSpPr>
          <p:cNvPr id="95235" name="Rectangle 3"/>
          <p:cNvSpPr>
            <a:spLocks noChangeArrowheads="1"/>
          </p:cNvSpPr>
          <p:nvPr/>
        </p:nvSpPr>
        <p:spPr bwMode="auto">
          <a:xfrm>
            <a:off x="4491038" y="2949575"/>
            <a:ext cx="3386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23940" name="Rectangle 4"/>
          <p:cNvSpPr>
            <a:spLocks noChangeArrowheads="1"/>
          </p:cNvSpPr>
          <p:nvPr/>
        </p:nvSpPr>
        <p:spPr bwMode="auto">
          <a:xfrm>
            <a:off x="892175" y="1543050"/>
            <a:ext cx="279876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a:effectLst>
                  <a:outerShdw blurRad="38100" dist="38100" dir="2700000" algn="tl">
                    <a:srgbClr val="C0C0C0"/>
                  </a:outerShdw>
                </a:effectLst>
                <a:latin typeface="Times New Roman" pitchFamily="18" charset="0"/>
              </a:rPr>
              <a:t>Not Region 2:</a:t>
            </a:r>
          </a:p>
        </p:txBody>
      </p:sp>
      <p:pic>
        <p:nvPicPr>
          <p:cNvPr id="952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13" y="2398713"/>
            <a:ext cx="3546475" cy="39655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14685343"/>
      </p:ext>
    </p:extLst>
  </p:cSld>
  <p:clrMapOvr>
    <a:masterClrMapping/>
  </p:clrMapOvr>
  <p:transition advTm="549"/>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smtClean="0">
                <a:effectLst>
                  <a:outerShdw blurRad="38100" dist="38100" dir="2700000" algn="tl">
                    <a:srgbClr val="C0C0C0"/>
                  </a:outerShdw>
                </a:effectLst>
              </a:rPr>
              <a:t>Boolean Gating</a:t>
            </a:r>
          </a:p>
        </p:txBody>
      </p:sp>
      <p:pic>
        <p:nvPicPr>
          <p:cNvPr id="9625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2498725"/>
            <a:ext cx="3429000" cy="37750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4964" name="Rectangle 4"/>
          <p:cNvSpPr>
            <a:spLocks noChangeArrowheads="1"/>
          </p:cNvSpPr>
          <p:nvPr/>
        </p:nvSpPr>
        <p:spPr bwMode="auto">
          <a:xfrm>
            <a:off x="1120775" y="1590675"/>
            <a:ext cx="383063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Region 1 or Region 2:</a:t>
            </a:r>
          </a:p>
        </p:txBody>
      </p:sp>
      <p:sp>
        <p:nvSpPr>
          <p:cNvPr id="96261"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672388358"/>
      </p:ext>
    </p:extLst>
  </p:cSld>
  <p:clrMapOvr>
    <a:masterClrMapping/>
  </p:clrMapOvr>
  <p:transition advTm="549"/>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76313" y="277813"/>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smtClean="0"/>
              <a:t>Boolean Gating</a:t>
            </a:r>
          </a:p>
        </p:txBody>
      </p:sp>
      <p:pic>
        <p:nvPicPr>
          <p:cNvPr id="9728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447925"/>
            <a:ext cx="3668713" cy="36401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988" name="Rectangle 4"/>
          <p:cNvSpPr>
            <a:spLocks noChangeArrowheads="1"/>
          </p:cNvSpPr>
          <p:nvPr/>
        </p:nvSpPr>
        <p:spPr bwMode="auto">
          <a:xfrm>
            <a:off x="1285875" y="1498600"/>
            <a:ext cx="40830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Region 1 and Region 2:</a:t>
            </a:r>
          </a:p>
        </p:txBody>
      </p:sp>
      <p:sp>
        <p:nvSpPr>
          <p:cNvPr id="97285"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4174962694"/>
      </p:ext>
    </p:extLst>
  </p:cSld>
  <p:clrMapOvr>
    <a:masterClrMapping/>
  </p:clrMapOvr>
  <p:transition advTm="604"/>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2236788"/>
            <a:ext cx="3894137" cy="40608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1" name="Rectangle 3"/>
          <p:cNvSpPr>
            <a:spLocks noChangeArrowheads="1"/>
          </p:cNvSpPr>
          <p:nvPr/>
        </p:nvSpPr>
        <p:spPr bwMode="auto">
          <a:xfrm>
            <a:off x="1447800" y="1281113"/>
            <a:ext cx="4970463"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Not (Region1 and Region 2):</a:t>
            </a:r>
          </a:p>
        </p:txBody>
      </p:sp>
      <p:sp>
        <p:nvSpPr>
          <p:cNvPr id="98308" name="Rectangle 4"/>
          <p:cNvSpPr>
            <a:spLocks noChangeArrowheads="1"/>
          </p:cNvSpPr>
          <p:nvPr/>
        </p:nvSpPr>
        <p:spPr bwMode="auto">
          <a:xfrm>
            <a:off x="3630613" y="298450"/>
            <a:ext cx="34163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0">
                <a:solidFill>
                  <a:schemeClr val="tx2"/>
                </a:solidFill>
                <a:latin typeface="Times New Roman" pitchFamily="18" charset="0"/>
              </a:rPr>
              <a:t>Boolean Gating</a:t>
            </a:r>
          </a:p>
        </p:txBody>
      </p:sp>
      <p:sp>
        <p:nvSpPr>
          <p:cNvPr id="98309" name="Freeform 5"/>
          <p:cNvSpPr>
            <a:spLocks/>
          </p:cNvSpPr>
          <p:nvPr/>
        </p:nvSpPr>
        <p:spPr bwMode="auto">
          <a:xfrm>
            <a:off x="4875213" y="3733800"/>
            <a:ext cx="153987" cy="1296988"/>
          </a:xfrm>
          <a:custGeom>
            <a:avLst/>
            <a:gdLst>
              <a:gd name="T0" fmla="*/ 2147483647 w 97"/>
              <a:gd name="T1" fmla="*/ 0 h 817"/>
              <a:gd name="T2" fmla="*/ 0 w 97"/>
              <a:gd name="T3" fmla="*/ 2147483647 h 817"/>
              <a:gd name="T4" fmla="*/ 2147483647 w 97"/>
              <a:gd name="T5" fmla="*/ 2147483647 h 817"/>
              <a:gd name="T6" fmla="*/ 2147483647 w 97"/>
              <a:gd name="T7" fmla="*/ 2147483647 h 817"/>
              <a:gd name="T8" fmla="*/ 2147483647 w 97"/>
              <a:gd name="T9" fmla="*/ 0 h 817"/>
              <a:gd name="T10" fmla="*/ 2147483647 w 97"/>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817">
                <a:moveTo>
                  <a:pt x="48" y="0"/>
                </a:moveTo>
                <a:lnTo>
                  <a:pt x="0" y="48"/>
                </a:lnTo>
                <a:lnTo>
                  <a:pt x="48" y="768"/>
                </a:lnTo>
                <a:lnTo>
                  <a:pt x="96" y="816"/>
                </a:lnTo>
                <a:lnTo>
                  <a:pt x="96" y="0"/>
                </a:lnTo>
                <a:lnTo>
                  <a:pt x="48"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0"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274249006"/>
      </p:ext>
    </p:extLst>
  </p:cSld>
  <p:clrMapOvr>
    <a:masterClrMapping/>
  </p:clrMapOvr>
  <p:transition advTm="494"/>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65"/>
          <p:cNvSpPr>
            <a:spLocks noChangeArrowheads="1"/>
          </p:cNvSpPr>
          <p:nvPr/>
        </p:nvSpPr>
        <p:spPr bwMode="auto">
          <a:xfrm>
            <a:off x="1258888" y="1125538"/>
            <a:ext cx="7129462" cy="5111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99331" name="Freeform 2"/>
          <p:cNvSpPr>
            <a:spLocks/>
          </p:cNvSpPr>
          <p:nvPr/>
        </p:nvSpPr>
        <p:spPr bwMode="auto">
          <a:xfrm>
            <a:off x="1547813" y="2798763"/>
            <a:ext cx="1220787" cy="2439987"/>
          </a:xfrm>
          <a:custGeom>
            <a:avLst/>
            <a:gdLst>
              <a:gd name="T0" fmla="*/ 0 w 838"/>
              <a:gd name="T1" fmla="*/ 0 h 1496"/>
              <a:gd name="T2" fmla="*/ 2147483647 w 838"/>
              <a:gd name="T3" fmla="*/ 0 h 1496"/>
              <a:gd name="T4" fmla="*/ 2147483647 w 838"/>
              <a:gd name="T5" fmla="*/ 2147483647 h 1496"/>
              <a:gd name="T6" fmla="*/ 0 w 838"/>
              <a:gd name="T7" fmla="*/ 2147483647 h 1496"/>
              <a:gd name="T8" fmla="*/ 0 w 838"/>
              <a:gd name="T9" fmla="*/ 0 h 1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8" h="1496">
                <a:moveTo>
                  <a:pt x="0" y="0"/>
                </a:moveTo>
                <a:lnTo>
                  <a:pt x="837" y="0"/>
                </a:lnTo>
                <a:lnTo>
                  <a:pt x="837" y="1495"/>
                </a:lnTo>
                <a:lnTo>
                  <a:pt x="0" y="1495"/>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2" name="Freeform 3"/>
          <p:cNvSpPr>
            <a:spLocks/>
          </p:cNvSpPr>
          <p:nvPr/>
        </p:nvSpPr>
        <p:spPr bwMode="auto">
          <a:xfrm>
            <a:off x="3922713" y="2330450"/>
            <a:ext cx="2911475" cy="2940050"/>
          </a:xfrm>
          <a:custGeom>
            <a:avLst/>
            <a:gdLst>
              <a:gd name="T0" fmla="*/ 0 w 1999"/>
              <a:gd name="T1" fmla="*/ 0 h 1803"/>
              <a:gd name="T2" fmla="*/ 2147483647 w 1999"/>
              <a:gd name="T3" fmla="*/ 0 h 1803"/>
              <a:gd name="T4" fmla="*/ 2147483647 w 1999"/>
              <a:gd name="T5" fmla="*/ 2147483647 h 1803"/>
              <a:gd name="T6" fmla="*/ 0 w 1999"/>
              <a:gd name="T7" fmla="*/ 2147483647 h 1803"/>
              <a:gd name="T8" fmla="*/ 0 w 1999"/>
              <a:gd name="T9" fmla="*/ 0 h 1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9" h="1803">
                <a:moveTo>
                  <a:pt x="0" y="0"/>
                </a:moveTo>
                <a:lnTo>
                  <a:pt x="1998" y="0"/>
                </a:lnTo>
                <a:lnTo>
                  <a:pt x="1998" y="1802"/>
                </a:lnTo>
                <a:lnTo>
                  <a:pt x="0" y="1802"/>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Rectangle 4"/>
          <p:cNvSpPr>
            <a:spLocks noChangeArrowheads="1"/>
          </p:cNvSpPr>
          <p:nvPr/>
        </p:nvSpPr>
        <p:spPr bwMode="auto">
          <a:xfrm>
            <a:off x="4565650" y="5484813"/>
            <a:ext cx="184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i="1">
                <a:solidFill>
                  <a:srgbClr val="A3FFFF"/>
                </a:solidFill>
              </a:rPr>
              <a:t>90 Degree Scatter</a:t>
            </a:r>
          </a:p>
        </p:txBody>
      </p:sp>
      <p:sp>
        <p:nvSpPr>
          <p:cNvPr id="99334" name="Rectangle 5"/>
          <p:cNvSpPr>
            <a:spLocks noChangeArrowheads="1"/>
          </p:cNvSpPr>
          <p:nvPr/>
        </p:nvSpPr>
        <p:spPr bwMode="auto">
          <a:xfrm>
            <a:off x="3757613" y="5362575"/>
            <a:ext cx="2365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0</a:t>
            </a:r>
          </a:p>
        </p:txBody>
      </p:sp>
      <p:sp>
        <p:nvSpPr>
          <p:cNvPr id="99335" name="Rectangle 6"/>
          <p:cNvSpPr>
            <a:spLocks noChangeArrowheads="1"/>
          </p:cNvSpPr>
          <p:nvPr/>
        </p:nvSpPr>
        <p:spPr bwMode="auto">
          <a:xfrm>
            <a:off x="4022725"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200</a:t>
            </a:r>
          </a:p>
        </p:txBody>
      </p:sp>
      <p:sp>
        <p:nvSpPr>
          <p:cNvPr id="99336" name="Rectangle 7"/>
          <p:cNvSpPr>
            <a:spLocks noChangeArrowheads="1"/>
          </p:cNvSpPr>
          <p:nvPr/>
        </p:nvSpPr>
        <p:spPr bwMode="auto">
          <a:xfrm>
            <a:off x="4589463"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400</a:t>
            </a:r>
          </a:p>
        </p:txBody>
      </p:sp>
      <p:sp>
        <p:nvSpPr>
          <p:cNvPr id="99337" name="Rectangle 8"/>
          <p:cNvSpPr>
            <a:spLocks noChangeArrowheads="1"/>
          </p:cNvSpPr>
          <p:nvPr/>
        </p:nvSpPr>
        <p:spPr bwMode="auto">
          <a:xfrm>
            <a:off x="5157788"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600</a:t>
            </a:r>
          </a:p>
        </p:txBody>
      </p:sp>
      <p:sp>
        <p:nvSpPr>
          <p:cNvPr id="99338" name="Rectangle 9"/>
          <p:cNvSpPr>
            <a:spLocks noChangeArrowheads="1"/>
          </p:cNvSpPr>
          <p:nvPr/>
        </p:nvSpPr>
        <p:spPr bwMode="auto">
          <a:xfrm>
            <a:off x="5726113"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800</a:t>
            </a:r>
          </a:p>
        </p:txBody>
      </p:sp>
      <p:sp>
        <p:nvSpPr>
          <p:cNvPr id="99339" name="Rectangle 10"/>
          <p:cNvSpPr>
            <a:spLocks noChangeArrowheads="1"/>
          </p:cNvSpPr>
          <p:nvPr/>
        </p:nvSpPr>
        <p:spPr bwMode="auto">
          <a:xfrm>
            <a:off x="6294438" y="5345113"/>
            <a:ext cx="4111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1000</a:t>
            </a:r>
          </a:p>
        </p:txBody>
      </p:sp>
      <p:pic>
        <p:nvPicPr>
          <p:cNvPr id="99340"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763" y="2955925"/>
            <a:ext cx="512762"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1"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675" y="5130800"/>
            <a:ext cx="3429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2"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2675" y="4821238"/>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3" name="Picture 1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2675" y="4249738"/>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4" name="Picture 1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2675" y="3675063"/>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5" name="Picture 1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2675" y="3101975"/>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6" name="Picture 1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2675" y="2493963"/>
            <a:ext cx="3429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7" name="Line 18"/>
          <p:cNvSpPr>
            <a:spLocks noChangeShapeType="1"/>
          </p:cNvSpPr>
          <p:nvPr/>
        </p:nvSpPr>
        <p:spPr bwMode="auto">
          <a:xfrm>
            <a:off x="3903663" y="5294313"/>
            <a:ext cx="0"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8" name="Line 19"/>
          <p:cNvSpPr>
            <a:spLocks noChangeShapeType="1"/>
          </p:cNvSpPr>
          <p:nvPr/>
        </p:nvSpPr>
        <p:spPr bwMode="auto">
          <a:xfrm>
            <a:off x="4206875"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9" name="Line 20"/>
          <p:cNvSpPr>
            <a:spLocks noChangeShapeType="1"/>
          </p:cNvSpPr>
          <p:nvPr/>
        </p:nvSpPr>
        <p:spPr bwMode="auto">
          <a:xfrm>
            <a:off x="4492625"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0" name="Line 21"/>
          <p:cNvSpPr>
            <a:spLocks noChangeShapeType="1"/>
          </p:cNvSpPr>
          <p:nvPr/>
        </p:nvSpPr>
        <p:spPr bwMode="auto">
          <a:xfrm>
            <a:off x="47736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1" name="Line 22"/>
          <p:cNvSpPr>
            <a:spLocks noChangeShapeType="1"/>
          </p:cNvSpPr>
          <p:nvPr/>
        </p:nvSpPr>
        <p:spPr bwMode="auto">
          <a:xfrm>
            <a:off x="505936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2" name="Line 23"/>
          <p:cNvSpPr>
            <a:spLocks noChangeShapeType="1"/>
          </p:cNvSpPr>
          <p:nvPr/>
        </p:nvSpPr>
        <p:spPr bwMode="auto">
          <a:xfrm>
            <a:off x="534193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3" name="Line 24"/>
          <p:cNvSpPr>
            <a:spLocks noChangeShapeType="1"/>
          </p:cNvSpPr>
          <p:nvPr/>
        </p:nvSpPr>
        <p:spPr bwMode="auto">
          <a:xfrm>
            <a:off x="56245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4" name="Line 25"/>
          <p:cNvSpPr>
            <a:spLocks noChangeShapeType="1"/>
          </p:cNvSpPr>
          <p:nvPr/>
        </p:nvSpPr>
        <p:spPr bwMode="auto">
          <a:xfrm>
            <a:off x="591026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5" name="Line 26"/>
          <p:cNvSpPr>
            <a:spLocks noChangeShapeType="1"/>
          </p:cNvSpPr>
          <p:nvPr/>
        </p:nvSpPr>
        <p:spPr bwMode="auto">
          <a:xfrm>
            <a:off x="619283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6" name="Line 27"/>
          <p:cNvSpPr>
            <a:spLocks noChangeShapeType="1"/>
          </p:cNvSpPr>
          <p:nvPr/>
        </p:nvSpPr>
        <p:spPr bwMode="auto">
          <a:xfrm>
            <a:off x="64770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7" name="Line 28"/>
          <p:cNvSpPr>
            <a:spLocks noChangeShapeType="1"/>
          </p:cNvSpPr>
          <p:nvPr/>
        </p:nvSpPr>
        <p:spPr bwMode="auto">
          <a:xfrm>
            <a:off x="675798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8" name="Line 29"/>
          <p:cNvSpPr>
            <a:spLocks noChangeShapeType="1"/>
          </p:cNvSpPr>
          <p:nvPr/>
        </p:nvSpPr>
        <p:spPr bwMode="auto">
          <a:xfrm flipH="1">
            <a:off x="3857625" y="526732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9" name="Line 30"/>
          <p:cNvSpPr>
            <a:spLocks noChangeShapeType="1"/>
          </p:cNvSpPr>
          <p:nvPr/>
        </p:nvSpPr>
        <p:spPr bwMode="auto">
          <a:xfrm flipH="1">
            <a:off x="3857625" y="497998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31"/>
          <p:cNvSpPr>
            <a:spLocks noChangeShapeType="1"/>
          </p:cNvSpPr>
          <p:nvPr/>
        </p:nvSpPr>
        <p:spPr bwMode="auto">
          <a:xfrm flipH="1">
            <a:off x="3857625" y="46942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32"/>
          <p:cNvSpPr>
            <a:spLocks noChangeShapeType="1"/>
          </p:cNvSpPr>
          <p:nvPr/>
        </p:nvSpPr>
        <p:spPr bwMode="auto">
          <a:xfrm flipH="1">
            <a:off x="3857625" y="44069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2" name="Line 33"/>
          <p:cNvSpPr>
            <a:spLocks noChangeShapeType="1"/>
          </p:cNvSpPr>
          <p:nvPr/>
        </p:nvSpPr>
        <p:spPr bwMode="auto">
          <a:xfrm flipH="1">
            <a:off x="3857625" y="411956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3" name="Line 34"/>
          <p:cNvSpPr>
            <a:spLocks noChangeShapeType="1"/>
          </p:cNvSpPr>
          <p:nvPr/>
        </p:nvSpPr>
        <p:spPr bwMode="auto">
          <a:xfrm flipH="1">
            <a:off x="3857625" y="38354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4" name="Line 35"/>
          <p:cNvSpPr>
            <a:spLocks noChangeShapeType="1"/>
          </p:cNvSpPr>
          <p:nvPr/>
        </p:nvSpPr>
        <p:spPr bwMode="auto">
          <a:xfrm flipH="1">
            <a:off x="3857625" y="354647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5" name="Line 36"/>
          <p:cNvSpPr>
            <a:spLocks noChangeShapeType="1"/>
          </p:cNvSpPr>
          <p:nvPr/>
        </p:nvSpPr>
        <p:spPr bwMode="auto">
          <a:xfrm flipH="1">
            <a:off x="3857625" y="326072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6" name="Line 37"/>
          <p:cNvSpPr>
            <a:spLocks noChangeShapeType="1"/>
          </p:cNvSpPr>
          <p:nvPr/>
        </p:nvSpPr>
        <p:spPr bwMode="auto">
          <a:xfrm flipH="1">
            <a:off x="3857625" y="297497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7" name="Line 38"/>
          <p:cNvSpPr>
            <a:spLocks noChangeShapeType="1"/>
          </p:cNvSpPr>
          <p:nvPr/>
        </p:nvSpPr>
        <p:spPr bwMode="auto">
          <a:xfrm flipH="1">
            <a:off x="3857625" y="26876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8" name="Line 39"/>
          <p:cNvSpPr>
            <a:spLocks noChangeShapeType="1"/>
          </p:cNvSpPr>
          <p:nvPr/>
        </p:nvSpPr>
        <p:spPr bwMode="auto">
          <a:xfrm flipH="1">
            <a:off x="3857625" y="24003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9" name="Freeform 40"/>
          <p:cNvSpPr>
            <a:spLocks/>
          </p:cNvSpPr>
          <p:nvPr/>
        </p:nvSpPr>
        <p:spPr bwMode="auto">
          <a:xfrm>
            <a:off x="3892550" y="1341438"/>
            <a:ext cx="2911475" cy="981075"/>
          </a:xfrm>
          <a:custGeom>
            <a:avLst/>
            <a:gdLst>
              <a:gd name="T0" fmla="*/ 0 w 1999"/>
              <a:gd name="T1" fmla="*/ 0 h 602"/>
              <a:gd name="T2" fmla="*/ 2147483647 w 1999"/>
              <a:gd name="T3" fmla="*/ 0 h 602"/>
              <a:gd name="T4" fmla="*/ 2147483647 w 1999"/>
              <a:gd name="T5" fmla="*/ 2147483647 h 602"/>
              <a:gd name="T6" fmla="*/ 0 w 1999"/>
              <a:gd name="T7" fmla="*/ 2147483647 h 602"/>
              <a:gd name="T8" fmla="*/ 0 w 1999"/>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9" h="602">
                <a:moveTo>
                  <a:pt x="0" y="0"/>
                </a:moveTo>
                <a:lnTo>
                  <a:pt x="1998" y="0"/>
                </a:lnTo>
                <a:lnTo>
                  <a:pt x="1998" y="601"/>
                </a:lnTo>
                <a:lnTo>
                  <a:pt x="0" y="601"/>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370" name="Picture 4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4400" y="1706563"/>
            <a:ext cx="4079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71" name="Line 42"/>
          <p:cNvSpPr>
            <a:spLocks noChangeShapeType="1"/>
          </p:cNvSpPr>
          <p:nvPr/>
        </p:nvSpPr>
        <p:spPr bwMode="auto">
          <a:xfrm>
            <a:off x="39227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2" name="Line 43"/>
          <p:cNvSpPr>
            <a:spLocks noChangeShapeType="1"/>
          </p:cNvSpPr>
          <p:nvPr/>
        </p:nvSpPr>
        <p:spPr bwMode="auto">
          <a:xfrm>
            <a:off x="4206875"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3" name="Line 44"/>
          <p:cNvSpPr>
            <a:spLocks noChangeShapeType="1"/>
          </p:cNvSpPr>
          <p:nvPr/>
        </p:nvSpPr>
        <p:spPr bwMode="auto">
          <a:xfrm>
            <a:off x="4492625"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4" name="Line 45"/>
          <p:cNvSpPr>
            <a:spLocks noChangeShapeType="1"/>
          </p:cNvSpPr>
          <p:nvPr/>
        </p:nvSpPr>
        <p:spPr bwMode="auto">
          <a:xfrm>
            <a:off x="47736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5" name="Line 46"/>
          <p:cNvSpPr>
            <a:spLocks noChangeShapeType="1"/>
          </p:cNvSpPr>
          <p:nvPr/>
        </p:nvSpPr>
        <p:spPr bwMode="auto">
          <a:xfrm>
            <a:off x="505936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6" name="Line 47"/>
          <p:cNvSpPr>
            <a:spLocks noChangeShapeType="1"/>
          </p:cNvSpPr>
          <p:nvPr/>
        </p:nvSpPr>
        <p:spPr bwMode="auto">
          <a:xfrm>
            <a:off x="534193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7" name="Line 48"/>
          <p:cNvSpPr>
            <a:spLocks noChangeShapeType="1"/>
          </p:cNvSpPr>
          <p:nvPr/>
        </p:nvSpPr>
        <p:spPr bwMode="auto">
          <a:xfrm>
            <a:off x="56245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49"/>
          <p:cNvSpPr>
            <a:spLocks noChangeShapeType="1"/>
          </p:cNvSpPr>
          <p:nvPr/>
        </p:nvSpPr>
        <p:spPr bwMode="auto">
          <a:xfrm>
            <a:off x="591026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50"/>
          <p:cNvSpPr>
            <a:spLocks noChangeShapeType="1"/>
          </p:cNvSpPr>
          <p:nvPr/>
        </p:nvSpPr>
        <p:spPr bwMode="auto">
          <a:xfrm>
            <a:off x="619283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51"/>
          <p:cNvSpPr>
            <a:spLocks noChangeShapeType="1"/>
          </p:cNvSpPr>
          <p:nvPr/>
        </p:nvSpPr>
        <p:spPr bwMode="auto">
          <a:xfrm>
            <a:off x="6477000"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52"/>
          <p:cNvSpPr>
            <a:spLocks noChangeShapeType="1"/>
          </p:cNvSpPr>
          <p:nvPr/>
        </p:nvSpPr>
        <p:spPr bwMode="auto">
          <a:xfrm>
            <a:off x="675798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53"/>
          <p:cNvSpPr>
            <a:spLocks noChangeShapeType="1"/>
          </p:cNvSpPr>
          <p:nvPr/>
        </p:nvSpPr>
        <p:spPr bwMode="auto">
          <a:xfrm flipH="1">
            <a:off x="3857625" y="233045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3" name="Line 54"/>
          <p:cNvSpPr>
            <a:spLocks noChangeShapeType="1"/>
          </p:cNvSpPr>
          <p:nvPr/>
        </p:nvSpPr>
        <p:spPr bwMode="auto">
          <a:xfrm flipH="1">
            <a:off x="3857625" y="208438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5"/>
          <p:cNvSpPr>
            <a:spLocks noChangeShapeType="1"/>
          </p:cNvSpPr>
          <p:nvPr/>
        </p:nvSpPr>
        <p:spPr bwMode="auto">
          <a:xfrm flipH="1">
            <a:off x="3857625" y="183991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6"/>
          <p:cNvSpPr>
            <a:spLocks noChangeShapeType="1"/>
          </p:cNvSpPr>
          <p:nvPr/>
        </p:nvSpPr>
        <p:spPr bwMode="auto">
          <a:xfrm flipH="1">
            <a:off x="3857625" y="15954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7"/>
          <p:cNvSpPr>
            <a:spLocks noChangeShapeType="1"/>
          </p:cNvSpPr>
          <p:nvPr/>
        </p:nvSpPr>
        <p:spPr bwMode="auto">
          <a:xfrm flipH="1">
            <a:off x="3857625" y="135096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Freeform 58"/>
          <p:cNvSpPr>
            <a:spLocks/>
          </p:cNvSpPr>
          <p:nvPr/>
        </p:nvSpPr>
        <p:spPr bwMode="auto">
          <a:xfrm>
            <a:off x="3922713" y="1350963"/>
            <a:ext cx="2867025" cy="981075"/>
          </a:xfrm>
          <a:custGeom>
            <a:avLst/>
            <a:gdLst>
              <a:gd name="T0" fmla="*/ 2147483647 w 1968"/>
              <a:gd name="T1" fmla="*/ 2147483647 h 602"/>
              <a:gd name="T2" fmla="*/ 2147483647 w 1968"/>
              <a:gd name="T3" fmla="*/ 2147483647 h 602"/>
              <a:gd name="T4" fmla="*/ 2147483647 w 1968"/>
              <a:gd name="T5" fmla="*/ 2147483647 h 602"/>
              <a:gd name="T6" fmla="*/ 2147483647 w 1968"/>
              <a:gd name="T7" fmla="*/ 2147483647 h 602"/>
              <a:gd name="T8" fmla="*/ 2147483647 w 1968"/>
              <a:gd name="T9" fmla="*/ 2147483647 h 602"/>
              <a:gd name="T10" fmla="*/ 2147483647 w 1968"/>
              <a:gd name="T11" fmla="*/ 2147483647 h 602"/>
              <a:gd name="T12" fmla="*/ 2147483647 w 1968"/>
              <a:gd name="T13" fmla="*/ 2147483647 h 602"/>
              <a:gd name="T14" fmla="*/ 2147483647 w 1968"/>
              <a:gd name="T15" fmla="*/ 2147483647 h 602"/>
              <a:gd name="T16" fmla="*/ 2147483647 w 1968"/>
              <a:gd name="T17" fmla="*/ 2147483647 h 602"/>
              <a:gd name="T18" fmla="*/ 2147483647 w 1968"/>
              <a:gd name="T19" fmla="*/ 2147483647 h 602"/>
              <a:gd name="T20" fmla="*/ 2147483647 w 1968"/>
              <a:gd name="T21" fmla="*/ 2147483647 h 602"/>
              <a:gd name="T22" fmla="*/ 2147483647 w 1968"/>
              <a:gd name="T23" fmla="*/ 2147483647 h 602"/>
              <a:gd name="T24" fmla="*/ 2147483647 w 1968"/>
              <a:gd name="T25" fmla="*/ 2147483647 h 602"/>
              <a:gd name="T26" fmla="*/ 2147483647 w 1968"/>
              <a:gd name="T27" fmla="*/ 2147483647 h 602"/>
              <a:gd name="T28" fmla="*/ 2147483647 w 1968"/>
              <a:gd name="T29" fmla="*/ 2147483647 h 602"/>
              <a:gd name="T30" fmla="*/ 2147483647 w 1968"/>
              <a:gd name="T31" fmla="*/ 2147483647 h 602"/>
              <a:gd name="T32" fmla="*/ 2147483647 w 1968"/>
              <a:gd name="T33" fmla="*/ 2147483647 h 602"/>
              <a:gd name="T34" fmla="*/ 2147483647 w 1968"/>
              <a:gd name="T35" fmla="*/ 2147483647 h 602"/>
              <a:gd name="T36" fmla="*/ 2147483647 w 1968"/>
              <a:gd name="T37" fmla="*/ 2147483647 h 602"/>
              <a:gd name="T38" fmla="*/ 2147483647 w 1968"/>
              <a:gd name="T39" fmla="*/ 2147483647 h 602"/>
              <a:gd name="T40" fmla="*/ 2147483647 w 1968"/>
              <a:gd name="T41" fmla="*/ 2147483647 h 602"/>
              <a:gd name="T42" fmla="*/ 2147483647 w 1968"/>
              <a:gd name="T43" fmla="*/ 2147483647 h 602"/>
              <a:gd name="T44" fmla="*/ 2147483647 w 1968"/>
              <a:gd name="T45" fmla="*/ 2147483647 h 602"/>
              <a:gd name="T46" fmla="*/ 2147483647 w 1968"/>
              <a:gd name="T47" fmla="*/ 2147483647 h 602"/>
              <a:gd name="T48" fmla="*/ 2147483647 w 1968"/>
              <a:gd name="T49" fmla="*/ 2147483647 h 602"/>
              <a:gd name="T50" fmla="*/ 2147483647 w 1968"/>
              <a:gd name="T51" fmla="*/ 2147483647 h 602"/>
              <a:gd name="T52" fmla="*/ 2147483647 w 1968"/>
              <a:gd name="T53" fmla="*/ 2147483647 h 602"/>
              <a:gd name="T54" fmla="*/ 2147483647 w 1968"/>
              <a:gd name="T55" fmla="*/ 2147483647 h 602"/>
              <a:gd name="T56" fmla="*/ 2147483647 w 1968"/>
              <a:gd name="T57" fmla="*/ 2147483647 h 602"/>
              <a:gd name="T58" fmla="*/ 2147483647 w 1968"/>
              <a:gd name="T59" fmla="*/ 2147483647 h 602"/>
              <a:gd name="T60" fmla="*/ 2147483647 w 1968"/>
              <a:gd name="T61" fmla="*/ 2147483647 h 602"/>
              <a:gd name="T62" fmla="*/ 2147483647 w 1968"/>
              <a:gd name="T63" fmla="*/ 2147483647 h 6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68" h="602">
                <a:moveTo>
                  <a:pt x="0" y="600"/>
                </a:moveTo>
                <a:lnTo>
                  <a:pt x="32" y="597"/>
                </a:lnTo>
                <a:lnTo>
                  <a:pt x="63" y="581"/>
                </a:lnTo>
                <a:lnTo>
                  <a:pt x="94" y="501"/>
                </a:lnTo>
                <a:lnTo>
                  <a:pt x="125" y="295"/>
                </a:lnTo>
                <a:lnTo>
                  <a:pt x="157" y="63"/>
                </a:lnTo>
                <a:lnTo>
                  <a:pt x="187" y="0"/>
                </a:lnTo>
                <a:lnTo>
                  <a:pt x="219" y="49"/>
                </a:lnTo>
                <a:lnTo>
                  <a:pt x="250" y="185"/>
                </a:lnTo>
                <a:lnTo>
                  <a:pt x="281" y="275"/>
                </a:lnTo>
                <a:lnTo>
                  <a:pt x="312" y="354"/>
                </a:lnTo>
                <a:lnTo>
                  <a:pt x="344" y="429"/>
                </a:lnTo>
                <a:lnTo>
                  <a:pt x="375" y="498"/>
                </a:lnTo>
                <a:lnTo>
                  <a:pt x="406" y="535"/>
                </a:lnTo>
                <a:lnTo>
                  <a:pt x="438" y="554"/>
                </a:lnTo>
                <a:lnTo>
                  <a:pt x="469" y="550"/>
                </a:lnTo>
                <a:lnTo>
                  <a:pt x="501" y="547"/>
                </a:lnTo>
                <a:lnTo>
                  <a:pt x="531" y="538"/>
                </a:lnTo>
                <a:lnTo>
                  <a:pt x="562" y="537"/>
                </a:lnTo>
                <a:lnTo>
                  <a:pt x="594" y="536"/>
                </a:lnTo>
                <a:lnTo>
                  <a:pt x="625" y="543"/>
                </a:lnTo>
                <a:lnTo>
                  <a:pt x="656" y="555"/>
                </a:lnTo>
                <a:lnTo>
                  <a:pt x="687" y="564"/>
                </a:lnTo>
                <a:lnTo>
                  <a:pt x="719" y="573"/>
                </a:lnTo>
                <a:lnTo>
                  <a:pt x="750" y="577"/>
                </a:lnTo>
                <a:lnTo>
                  <a:pt x="781" y="586"/>
                </a:lnTo>
                <a:lnTo>
                  <a:pt x="811" y="589"/>
                </a:lnTo>
                <a:lnTo>
                  <a:pt x="844" y="591"/>
                </a:lnTo>
                <a:lnTo>
                  <a:pt x="874" y="592"/>
                </a:lnTo>
                <a:lnTo>
                  <a:pt x="906" y="590"/>
                </a:lnTo>
                <a:lnTo>
                  <a:pt x="937" y="585"/>
                </a:lnTo>
                <a:lnTo>
                  <a:pt x="968" y="577"/>
                </a:lnTo>
                <a:lnTo>
                  <a:pt x="999" y="568"/>
                </a:lnTo>
                <a:lnTo>
                  <a:pt x="1031" y="560"/>
                </a:lnTo>
                <a:lnTo>
                  <a:pt x="1062" y="545"/>
                </a:lnTo>
                <a:lnTo>
                  <a:pt x="1093" y="530"/>
                </a:lnTo>
                <a:lnTo>
                  <a:pt x="1125" y="514"/>
                </a:lnTo>
                <a:lnTo>
                  <a:pt x="1156" y="496"/>
                </a:lnTo>
                <a:lnTo>
                  <a:pt x="1186" y="472"/>
                </a:lnTo>
                <a:lnTo>
                  <a:pt x="1218" y="461"/>
                </a:lnTo>
                <a:lnTo>
                  <a:pt x="1249" y="437"/>
                </a:lnTo>
                <a:lnTo>
                  <a:pt x="1280" y="425"/>
                </a:lnTo>
                <a:lnTo>
                  <a:pt x="1312" y="407"/>
                </a:lnTo>
                <a:lnTo>
                  <a:pt x="1343" y="392"/>
                </a:lnTo>
                <a:lnTo>
                  <a:pt x="1374" y="404"/>
                </a:lnTo>
                <a:lnTo>
                  <a:pt x="1406" y="384"/>
                </a:lnTo>
                <a:lnTo>
                  <a:pt x="1437" y="379"/>
                </a:lnTo>
                <a:lnTo>
                  <a:pt x="1468" y="377"/>
                </a:lnTo>
                <a:lnTo>
                  <a:pt x="1498" y="384"/>
                </a:lnTo>
                <a:lnTo>
                  <a:pt x="1530" y="390"/>
                </a:lnTo>
                <a:lnTo>
                  <a:pt x="1561" y="397"/>
                </a:lnTo>
                <a:lnTo>
                  <a:pt x="1592" y="397"/>
                </a:lnTo>
                <a:lnTo>
                  <a:pt x="1623" y="395"/>
                </a:lnTo>
                <a:lnTo>
                  <a:pt x="1655" y="406"/>
                </a:lnTo>
                <a:lnTo>
                  <a:pt x="1686" y="414"/>
                </a:lnTo>
                <a:lnTo>
                  <a:pt x="1718" y="425"/>
                </a:lnTo>
                <a:lnTo>
                  <a:pt x="1749" y="431"/>
                </a:lnTo>
                <a:lnTo>
                  <a:pt x="1780" y="437"/>
                </a:lnTo>
                <a:lnTo>
                  <a:pt x="1810" y="451"/>
                </a:lnTo>
                <a:lnTo>
                  <a:pt x="1842" y="460"/>
                </a:lnTo>
                <a:lnTo>
                  <a:pt x="1873" y="469"/>
                </a:lnTo>
                <a:lnTo>
                  <a:pt x="1904" y="496"/>
                </a:lnTo>
                <a:lnTo>
                  <a:pt x="1936" y="541"/>
                </a:lnTo>
                <a:lnTo>
                  <a:pt x="1967" y="601"/>
                </a:lnTo>
              </a:path>
            </a:pathLst>
          </a:custGeom>
          <a:noFill/>
          <a:ln w="254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88" name="Freeform 59"/>
          <p:cNvSpPr>
            <a:spLocks/>
          </p:cNvSpPr>
          <p:nvPr/>
        </p:nvSpPr>
        <p:spPr bwMode="auto">
          <a:xfrm>
            <a:off x="6831013" y="2362200"/>
            <a:ext cx="968375" cy="2940050"/>
          </a:xfrm>
          <a:custGeom>
            <a:avLst/>
            <a:gdLst>
              <a:gd name="T0" fmla="*/ 0 w 665"/>
              <a:gd name="T1" fmla="*/ 0 h 1803"/>
              <a:gd name="T2" fmla="*/ 2147483647 w 665"/>
              <a:gd name="T3" fmla="*/ 0 h 1803"/>
              <a:gd name="T4" fmla="*/ 2147483647 w 665"/>
              <a:gd name="T5" fmla="*/ 2147483647 h 1803"/>
              <a:gd name="T6" fmla="*/ 0 w 665"/>
              <a:gd name="T7" fmla="*/ 2147483647 h 1803"/>
              <a:gd name="T8" fmla="*/ 0 w 665"/>
              <a:gd name="T9" fmla="*/ 0 h 1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 h="1803">
                <a:moveTo>
                  <a:pt x="0" y="0"/>
                </a:moveTo>
                <a:lnTo>
                  <a:pt x="664" y="0"/>
                </a:lnTo>
                <a:lnTo>
                  <a:pt x="664" y="1802"/>
                </a:lnTo>
                <a:lnTo>
                  <a:pt x="0" y="1802"/>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89" name="Freeform 60"/>
          <p:cNvSpPr>
            <a:spLocks/>
          </p:cNvSpPr>
          <p:nvPr/>
        </p:nvSpPr>
        <p:spPr bwMode="auto">
          <a:xfrm>
            <a:off x="4103688" y="480853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0" name="Freeform 61"/>
          <p:cNvSpPr>
            <a:spLocks/>
          </p:cNvSpPr>
          <p:nvPr/>
        </p:nvSpPr>
        <p:spPr bwMode="auto">
          <a:xfrm>
            <a:off x="4151313" y="480853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1" name="Freeform 62"/>
          <p:cNvSpPr>
            <a:spLocks/>
          </p:cNvSpPr>
          <p:nvPr/>
        </p:nvSpPr>
        <p:spPr bwMode="auto">
          <a:xfrm>
            <a:off x="4195763" y="4808538"/>
            <a:ext cx="125412"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2" name="Freeform 63"/>
          <p:cNvSpPr>
            <a:spLocks/>
          </p:cNvSpPr>
          <p:nvPr/>
        </p:nvSpPr>
        <p:spPr bwMode="auto">
          <a:xfrm>
            <a:off x="4059238" y="47625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3" name="Freeform 64"/>
          <p:cNvSpPr>
            <a:spLocks/>
          </p:cNvSpPr>
          <p:nvPr/>
        </p:nvSpPr>
        <p:spPr bwMode="auto">
          <a:xfrm>
            <a:off x="4103688" y="476250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4" name="Freeform 65"/>
          <p:cNvSpPr>
            <a:spLocks/>
          </p:cNvSpPr>
          <p:nvPr/>
        </p:nvSpPr>
        <p:spPr bwMode="auto">
          <a:xfrm>
            <a:off x="4151313" y="4762500"/>
            <a:ext cx="80962" cy="38100"/>
          </a:xfrm>
          <a:custGeom>
            <a:avLst/>
            <a:gdLst>
              <a:gd name="T0" fmla="*/ 0 w 56"/>
              <a:gd name="T1" fmla="*/ 2147483647 h 24"/>
              <a:gd name="T2" fmla="*/ 2147483647 w 56"/>
              <a:gd name="T3" fmla="*/ 2147483647 h 24"/>
              <a:gd name="T4" fmla="*/ 2147483647 w 56"/>
              <a:gd name="T5" fmla="*/ 0 h 24"/>
              <a:gd name="T6" fmla="*/ 0 w 56"/>
              <a:gd name="T7" fmla="*/ 0 h 24"/>
              <a:gd name="T8" fmla="*/ 0 w 5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4">
                <a:moveTo>
                  <a:pt x="0" y="23"/>
                </a:moveTo>
                <a:lnTo>
                  <a:pt x="55" y="23"/>
                </a:lnTo>
                <a:lnTo>
                  <a:pt x="55"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5" name="Freeform 66"/>
          <p:cNvSpPr>
            <a:spLocks/>
          </p:cNvSpPr>
          <p:nvPr/>
        </p:nvSpPr>
        <p:spPr bwMode="auto">
          <a:xfrm>
            <a:off x="4241800" y="47625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6" name="Freeform 67"/>
          <p:cNvSpPr>
            <a:spLocks/>
          </p:cNvSpPr>
          <p:nvPr/>
        </p:nvSpPr>
        <p:spPr bwMode="auto">
          <a:xfrm>
            <a:off x="4287838" y="4762500"/>
            <a:ext cx="33337" cy="38100"/>
          </a:xfrm>
          <a:custGeom>
            <a:avLst/>
            <a:gdLst>
              <a:gd name="T0" fmla="*/ 0 w 23"/>
              <a:gd name="T1" fmla="*/ 2147483647 h 24"/>
              <a:gd name="T2" fmla="*/ 2147483647 w 23"/>
              <a:gd name="T3" fmla="*/ 2147483647 h 24"/>
              <a:gd name="T4" fmla="*/ 2147483647 w 23"/>
              <a:gd name="T5" fmla="*/ 0 h 24"/>
              <a:gd name="T6" fmla="*/ 0 w 23"/>
              <a:gd name="T7" fmla="*/ 0 h 24"/>
              <a:gd name="T8" fmla="*/ 0 w 23"/>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0" y="23"/>
                </a:moveTo>
                <a:lnTo>
                  <a:pt x="22" y="23"/>
                </a:lnTo>
                <a:lnTo>
                  <a:pt x="22"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7" name="Freeform 68"/>
          <p:cNvSpPr>
            <a:spLocks/>
          </p:cNvSpPr>
          <p:nvPr/>
        </p:nvSpPr>
        <p:spPr bwMode="auto">
          <a:xfrm>
            <a:off x="4332288" y="47625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8" name="Freeform 69"/>
          <p:cNvSpPr>
            <a:spLocks/>
          </p:cNvSpPr>
          <p:nvPr/>
        </p:nvSpPr>
        <p:spPr bwMode="auto">
          <a:xfrm>
            <a:off x="4376738" y="476250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9" name="Freeform 70"/>
          <p:cNvSpPr>
            <a:spLocks/>
          </p:cNvSpPr>
          <p:nvPr/>
        </p:nvSpPr>
        <p:spPr bwMode="auto">
          <a:xfrm>
            <a:off x="4014788" y="47164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0" name="Freeform 71"/>
          <p:cNvSpPr>
            <a:spLocks/>
          </p:cNvSpPr>
          <p:nvPr/>
        </p:nvSpPr>
        <p:spPr bwMode="auto">
          <a:xfrm>
            <a:off x="4059238" y="47164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1" name="Freeform 72"/>
          <p:cNvSpPr>
            <a:spLocks/>
          </p:cNvSpPr>
          <p:nvPr/>
        </p:nvSpPr>
        <p:spPr bwMode="auto">
          <a:xfrm>
            <a:off x="4103688" y="4716463"/>
            <a:ext cx="128587" cy="36512"/>
          </a:xfrm>
          <a:custGeom>
            <a:avLst/>
            <a:gdLst>
              <a:gd name="T0" fmla="*/ 0 w 89"/>
              <a:gd name="T1" fmla="*/ 2147483647 h 22"/>
              <a:gd name="T2" fmla="*/ 2147483647 w 89"/>
              <a:gd name="T3" fmla="*/ 2147483647 h 22"/>
              <a:gd name="T4" fmla="*/ 2147483647 w 89"/>
              <a:gd name="T5" fmla="*/ 0 h 22"/>
              <a:gd name="T6" fmla="*/ 0 w 89"/>
              <a:gd name="T7" fmla="*/ 0 h 22"/>
              <a:gd name="T8" fmla="*/ 0 w 8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22">
                <a:moveTo>
                  <a:pt x="0" y="21"/>
                </a:moveTo>
                <a:lnTo>
                  <a:pt x="88" y="21"/>
                </a:lnTo>
                <a:lnTo>
                  <a:pt x="8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2" name="Freeform 73"/>
          <p:cNvSpPr>
            <a:spLocks/>
          </p:cNvSpPr>
          <p:nvPr/>
        </p:nvSpPr>
        <p:spPr bwMode="auto">
          <a:xfrm>
            <a:off x="4241800" y="4716463"/>
            <a:ext cx="79375" cy="36512"/>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3" name="Freeform 74"/>
          <p:cNvSpPr>
            <a:spLocks/>
          </p:cNvSpPr>
          <p:nvPr/>
        </p:nvSpPr>
        <p:spPr bwMode="auto">
          <a:xfrm>
            <a:off x="4332288" y="47164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4" name="Freeform 75"/>
          <p:cNvSpPr>
            <a:spLocks/>
          </p:cNvSpPr>
          <p:nvPr/>
        </p:nvSpPr>
        <p:spPr bwMode="auto">
          <a:xfrm>
            <a:off x="4376738" y="47164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5" name="Freeform 76"/>
          <p:cNvSpPr>
            <a:spLocks/>
          </p:cNvSpPr>
          <p:nvPr/>
        </p:nvSpPr>
        <p:spPr bwMode="auto">
          <a:xfrm>
            <a:off x="4422775" y="47164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6" name="Freeform 77"/>
          <p:cNvSpPr>
            <a:spLocks/>
          </p:cNvSpPr>
          <p:nvPr/>
        </p:nvSpPr>
        <p:spPr bwMode="auto">
          <a:xfrm>
            <a:off x="3968750"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7" name="Freeform 78"/>
          <p:cNvSpPr>
            <a:spLocks/>
          </p:cNvSpPr>
          <p:nvPr/>
        </p:nvSpPr>
        <p:spPr bwMode="auto">
          <a:xfrm>
            <a:off x="4014788"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8" name="Freeform 79"/>
          <p:cNvSpPr>
            <a:spLocks/>
          </p:cNvSpPr>
          <p:nvPr/>
        </p:nvSpPr>
        <p:spPr bwMode="auto">
          <a:xfrm>
            <a:off x="4059238" y="46720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9" name="Freeform 80"/>
          <p:cNvSpPr>
            <a:spLocks/>
          </p:cNvSpPr>
          <p:nvPr/>
        </p:nvSpPr>
        <p:spPr bwMode="auto">
          <a:xfrm>
            <a:off x="4103688" y="4672013"/>
            <a:ext cx="174625" cy="36512"/>
          </a:xfrm>
          <a:custGeom>
            <a:avLst/>
            <a:gdLst>
              <a:gd name="T0" fmla="*/ 0 w 120"/>
              <a:gd name="T1" fmla="*/ 2147483647 h 22"/>
              <a:gd name="T2" fmla="*/ 2147483647 w 120"/>
              <a:gd name="T3" fmla="*/ 2147483647 h 22"/>
              <a:gd name="T4" fmla="*/ 2147483647 w 120"/>
              <a:gd name="T5" fmla="*/ 0 h 22"/>
              <a:gd name="T6" fmla="*/ 0 w 120"/>
              <a:gd name="T7" fmla="*/ 0 h 22"/>
              <a:gd name="T8" fmla="*/ 0 w 12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
                <a:moveTo>
                  <a:pt x="0" y="21"/>
                </a:moveTo>
                <a:lnTo>
                  <a:pt x="119" y="21"/>
                </a:lnTo>
                <a:lnTo>
                  <a:pt x="119"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0" name="Freeform 81"/>
          <p:cNvSpPr>
            <a:spLocks/>
          </p:cNvSpPr>
          <p:nvPr/>
        </p:nvSpPr>
        <p:spPr bwMode="auto">
          <a:xfrm>
            <a:off x="4287838" y="467201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1" name="Freeform 82"/>
          <p:cNvSpPr>
            <a:spLocks/>
          </p:cNvSpPr>
          <p:nvPr/>
        </p:nvSpPr>
        <p:spPr bwMode="auto">
          <a:xfrm>
            <a:off x="4332288" y="46720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2" name="Freeform 83"/>
          <p:cNvSpPr>
            <a:spLocks/>
          </p:cNvSpPr>
          <p:nvPr/>
        </p:nvSpPr>
        <p:spPr bwMode="auto">
          <a:xfrm>
            <a:off x="4376738" y="467201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3" name="Freeform 84"/>
          <p:cNvSpPr>
            <a:spLocks/>
          </p:cNvSpPr>
          <p:nvPr/>
        </p:nvSpPr>
        <p:spPr bwMode="auto">
          <a:xfrm>
            <a:off x="4422775" y="46720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4" name="Freeform 85"/>
          <p:cNvSpPr>
            <a:spLocks/>
          </p:cNvSpPr>
          <p:nvPr/>
        </p:nvSpPr>
        <p:spPr bwMode="auto">
          <a:xfrm>
            <a:off x="4468813"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5" name="Freeform 86"/>
          <p:cNvSpPr>
            <a:spLocks/>
          </p:cNvSpPr>
          <p:nvPr/>
        </p:nvSpPr>
        <p:spPr bwMode="auto">
          <a:xfrm>
            <a:off x="3968750"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6" name="Freeform 87"/>
          <p:cNvSpPr>
            <a:spLocks/>
          </p:cNvSpPr>
          <p:nvPr/>
        </p:nvSpPr>
        <p:spPr bwMode="auto">
          <a:xfrm>
            <a:off x="4014788"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7" name="Freeform 88"/>
          <p:cNvSpPr>
            <a:spLocks/>
          </p:cNvSpPr>
          <p:nvPr/>
        </p:nvSpPr>
        <p:spPr bwMode="auto">
          <a:xfrm>
            <a:off x="4059238" y="4625975"/>
            <a:ext cx="261937" cy="36513"/>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8" name="Freeform 89"/>
          <p:cNvSpPr>
            <a:spLocks/>
          </p:cNvSpPr>
          <p:nvPr/>
        </p:nvSpPr>
        <p:spPr bwMode="auto">
          <a:xfrm>
            <a:off x="4332288" y="46259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9" name="Freeform 90"/>
          <p:cNvSpPr>
            <a:spLocks/>
          </p:cNvSpPr>
          <p:nvPr/>
        </p:nvSpPr>
        <p:spPr bwMode="auto">
          <a:xfrm>
            <a:off x="4376738" y="46259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0" name="Freeform 91"/>
          <p:cNvSpPr>
            <a:spLocks/>
          </p:cNvSpPr>
          <p:nvPr/>
        </p:nvSpPr>
        <p:spPr bwMode="auto">
          <a:xfrm>
            <a:off x="4422775" y="46259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1" name="Freeform 92"/>
          <p:cNvSpPr>
            <a:spLocks/>
          </p:cNvSpPr>
          <p:nvPr/>
        </p:nvSpPr>
        <p:spPr bwMode="auto">
          <a:xfrm>
            <a:off x="4468813"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2" name="Freeform 93"/>
          <p:cNvSpPr>
            <a:spLocks/>
          </p:cNvSpPr>
          <p:nvPr/>
        </p:nvSpPr>
        <p:spPr bwMode="auto">
          <a:xfrm>
            <a:off x="4513263" y="46259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3" name="Freeform 94"/>
          <p:cNvSpPr>
            <a:spLocks/>
          </p:cNvSpPr>
          <p:nvPr/>
        </p:nvSpPr>
        <p:spPr bwMode="auto">
          <a:xfrm>
            <a:off x="3968750"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4" name="Freeform 95"/>
          <p:cNvSpPr>
            <a:spLocks/>
          </p:cNvSpPr>
          <p:nvPr/>
        </p:nvSpPr>
        <p:spPr bwMode="auto">
          <a:xfrm>
            <a:off x="4014788"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5" name="Freeform 96"/>
          <p:cNvSpPr>
            <a:spLocks/>
          </p:cNvSpPr>
          <p:nvPr/>
        </p:nvSpPr>
        <p:spPr bwMode="auto">
          <a:xfrm>
            <a:off x="4059238" y="4578350"/>
            <a:ext cx="82550"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6" name="Freeform 97"/>
          <p:cNvSpPr>
            <a:spLocks/>
          </p:cNvSpPr>
          <p:nvPr/>
        </p:nvSpPr>
        <p:spPr bwMode="auto">
          <a:xfrm>
            <a:off x="4151313" y="4578350"/>
            <a:ext cx="80962"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7" name="Freeform 98" descr="Wide upward diagonal"/>
          <p:cNvSpPr>
            <a:spLocks/>
          </p:cNvSpPr>
          <p:nvPr/>
        </p:nvSpPr>
        <p:spPr bwMode="auto">
          <a:xfrm>
            <a:off x="4241800" y="4578350"/>
            <a:ext cx="127000" cy="36513"/>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pattFill prst="wdUpDiag">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8" name="Freeform 99"/>
          <p:cNvSpPr>
            <a:spLocks/>
          </p:cNvSpPr>
          <p:nvPr/>
        </p:nvSpPr>
        <p:spPr bwMode="auto">
          <a:xfrm>
            <a:off x="4376738" y="4578350"/>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9" name="Freeform 100"/>
          <p:cNvSpPr>
            <a:spLocks/>
          </p:cNvSpPr>
          <p:nvPr/>
        </p:nvSpPr>
        <p:spPr bwMode="auto">
          <a:xfrm>
            <a:off x="4422775" y="4578350"/>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0" name="Freeform 101"/>
          <p:cNvSpPr>
            <a:spLocks/>
          </p:cNvSpPr>
          <p:nvPr/>
        </p:nvSpPr>
        <p:spPr bwMode="auto">
          <a:xfrm>
            <a:off x="4468813"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1" name="Freeform 102"/>
          <p:cNvSpPr>
            <a:spLocks/>
          </p:cNvSpPr>
          <p:nvPr/>
        </p:nvSpPr>
        <p:spPr bwMode="auto">
          <a:xfrm>
            <a:off x="4513263" y="4578350"/>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2" name="Freeform 103"/>
          <p:cNvSpPr>
            <a:spLocks/>
          </p:cNvSpPr>
          <p:nvPr/>
        </p:nvSpPr>
        <p:spPr bwMode="auto">
          <a:xfrm>
            <a:off x="3968750"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3" name="Freeform 104"/>
          <p:cNvSpPr>
            <a:spLocks/>
          </p:cNvSpPr>
          <p:nvPr/>
        </p:nvSpPr>
        <p:spPr bwMode="auto">
          <a:xfrm>
            <a:off x="4014788"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4" name="Freeform 105"/>
          <p:cNvSpPr>
            <a:spLocks/>
          </p:cNvSpPr>
          <p:nvPr/>
        </p:nvSpPr>
        <p:spPr bwMode="auto">
          <a:xfrm>
            <a:off x="4059238" y="4533900"/>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5" name="Freeform 106"/>
          <p:cNvSpPr>
            <a:spLocks/>
          </p:cNvSpPr>
          <p:nvPr/>
        </p:nvSpPr>
        <p:spPr bwMode="auto">
          <a:xfrm>
            <a:off x="4151313" y="45339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6" name="Freeform 107" descr="Wide upward diagonal"/>
          <p:cNvSpPr>
            <a:spLocks/>
          </p:cNvSpPr>
          <p:nvPr/>
        </p:nvSpPr>
        <p:spPr bwMode="auto">
          <a:xfrm>
            <a:off x="4287838" y="45339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pattFill prst="wdUpDiag">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7" name="Freeform 108"/>
          <p:cNvSpPr>
            <a:spLocks/>
          </p:cNvSpPr>
          <p:nvPr/>
        </p:nvSpPr>
        <p:spPr bwMode="auto">
          <a:xfrm>
            <a:off x="4422775" y="45339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8" name="Freeform 109"/>
          <p:cNvSpPr>
            <a:spLocks/>
          </p:cNvSpPr>
          <p:nvPr/>
        </p:nvSpPr>
        <p:spPr bwMode="auto">
          <a:xfrm>
            <a:off x="4468813"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9" name="Freeform 110"/>
          <p:cNvSpPr>
            <a:spLocks/>
          </p:cNvSpPr>
          <p:nvPr/>
        </p:nvSpPr>
        <p:spPr bwMode="auto">
          <a:xfrm>
            <a:off x="4513263" y="45339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0" name="Freeform 111"/>
          <p:cNvSpPr>
            <a:spLocks/>
          </p:cNvSpPr>
          <p:nvPr/>
        </p:nvSpPr>
        <p:spPr bwMode="auto">
          <a:xfrm>
            <a:off x="4559300" y="45339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1" name="Freeform 112"/>
          <p:cNvSpPr>
            <a:spLocks/>
          </p:cNvSpPr>
          <p:nvPr/>
        </p:nvSpPr>
        <p:spPr bwMode="auto">
          <a:xfrm>
            <a:off x="4014788" y="4486275"/>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2" name="Freeform 113"/>
          <p:cNvSpPr>
            <a:spLocks/>
          </p:cNvSpPr>
          <p:nvPr/>
        </p:nvSpPr>
        <p:spPr bwMode="auto">
          <a:xfrm>
            <a:off x="4059238" y="44862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3" name="Freeform 114"/>
          <p:cNvSpPr>
            <a:spLocks/>
          </p:cNvSpPr>
          <p:nvPr/>
        </p:nvSpPr>
        <p:spPr bwMode="auto">
          <a:xfrm>
            <a:off x="4103688" y="4486275"/>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4" name="Freeform 115"/>
          <p:cNvSpPr>
            <a:spLocks/>
          </p:cNvSpPr>
          <p:nvPr/>
        </p:nvSpPr>
        <p:spPr bwMode="auto">
          <a:xfrm>
            <a:off x="4195763" y="4486275"/>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5" name="Freeform 116" descr="Outlined diamond"/>
          <p:cNvSpPr>
            <a:spLocks/>
          </p:cNvSpPr>
          <p:nvPr/>
        </p:nvSpPr>
        <p:spPr bwMode="auto">
          <a:xfrm>
            <a:off x="4287838" y="4486275"/>
            <a:ext cx="171450"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pattFill prst="openDmnd">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6" name="Freeform 117"/>
          <p:cNvSpPr>
            <a:spLocks/>
          </p:cNvSpPr>
          <p:nvPr/>
        </p:nvSpPr>
        <p:spPr bwMode="auto">
          <a:xfrm>
            <a:off x="4468813" y="4486275"/>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7" name="Freeform 118"/>
          <p:cNvSpPr>
            <a:spLocks/>
          </p:cNvSpPr>
          <p:nvPr/>
        </p:nvSpPr>
        <p:spPr bwMode="auto">
          <a:xfrm>
            <a:off x="4513263" y="44862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8" name="Freeform 119"/>
          <p:cNvSpPr>
            <a:spLocks/>
          </p:cNvSpPr>
          <p:nvPr/>
        </p:nvSpPr>
        <p:spPr bwMode="auto">
          <a:xfrm>
            <a:off x="4559300" y="44862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9" name="Freeform 120"/>
          <p:cNvSpPr>
            <a:spLocks/>
          </p:cNvSpPr>
          <p:nvPr/>
        </p:nvSpPr>
        <p:spPr bwMode="auto">
          <a:xfrm>
            <a:off x="4014788" y="4441825"/>
            <a:ext cx="34925" cy="34925"/>
          </a:xfrm>
          <a:custGeom>
            <a:avLst/>
            <a:gdLst>
              <a:gd name="T0" fmla="*/ 0 w 24"/>
              <a:gd name="T1" fmla="*/ 2147483647 h 21"/>
              <a:gd name="T2" fmla="*/ 2147483647 w 24"/>
              <a:gd name="T3" fmla="*/ 2147483647 h 21"/>
              <a:gd name="T4" fmla="*/ 2147483647 w 24"/>
              <a:gd name="T5" fmla="*/ 0 h 21"/>
              <a:gd name="T6" fmla="*/ 0 w 24"/>
              <a:gd name="T7" fmla="*/ 0 h 21"/>
              <a:gd name="T8" fmla="*/ 0 w 2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0" y="20"/>
                </a:moveTo>
                <a:lnTo>
                  <a:pt x="23" y="20"/>
                </a:lnTo>
                <a:lnTo>
                  <a:pt x="23" y="0"/>
                </a:lnTo>
                <a:lnTo>
                  <a:pt x="0" y="0"/>
                </a:lnTo>
                <a:lnTo>
                  <a:pt x="0" y="2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0" name="Freeform 121"/>
          <p:cNvSpPr>
            <a:spLocks/>
          </p:cNvSpPr>
          <p:nvPr/>
        </p:nvSpPr>
        <p:spPr bwMode="auto">
          <a:xfrm>
            <a:off x="4059238" y="4441825"/>
            <a:ext cx="36512"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1" name="Freeform 122"/>
          <p:cNvSpPr>
            <a:spLocks/>
          </p:cNvSpPr>
          <p:nvPr/>
        </p:nvSpPr>
        <p:spPr bwMode="auto">
          <a:xfrm>
            <a:off x="4103688" y="4441825"/>
            <a:ext cx="355600" cy="34925"/>
          </a:xfrm>
          <a:custGeom>
            <a:avLst/>
            <a:gdLst>
              <a:gd name="T0" fmla="*/ 0 w 244"/>
              <a:gd name="T1" fmla="*/ 2147483647 h 21"/>
              <a:gd name="T2" fmla="*/ 2147483647 w 244"/>
              <a:gd name="T3" fmla="*/ 2147483647 h 21"/>
              <a:gd name="T4" fmla="*/ 2147483647 w 244"/>
              <a:gd name="T5" fmla="*/ 0 h 21"/>
              <a:gd name="T6" fmla="*/ 0 w 244"/>
              <a:gd name="T7" fmla="*/ 0 h 21"/>
              <a:gd name="T8" fmla="*/ 0 w 24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
                <a:moveTo>
                  <a:pt x="0" y="20"/>
                </a:moveTo>
                <a:lnTo>
                  <a:pt x="243" y="20"/>
                </a:lnTo>
                <a:lnTo>
                  <a:pt x="243" y="0"/>
                </a:lnTo>
                <a:lnTo>
                  <a:pt x="0" y="0"/>
                </a:lnTo>
                <a:lnTo>
                  <a:pt x="0" y="20"/>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2" name="Freeform 123"/>
          <p:cNvSpPr>
            <a:spLocks/>
          </p:cNvSpPr>
          <p:nvPr/>
        </p:nvSpPr>
        <p:spPr bwMode="auto">
          <a:xfrm>
            <a:off x="4468813" y="4441825"/>
            <a:ext cx="34925" cy="34925"/>
          </a:xfrm>
          <a:custGeom>
            <a:avLst/>
            <a:gdLst>
              <a:gd name="T0" fmla="*/ 0 w 24"/>
              <a:gd name="T1" fmla="*/ 2147483647 h 21"/>
              <a:gd name="T2" fmla="*/ 2147483647 w 24"/>
              <a:gd name="T3" fmla="*/ 2147483647 h 21"/>
              <a:gd name="T4" fmla="*/ 2147483647 w 24"/>
              <a:gd name="T5" fmla="*/ 0 h 21"/>
              <a:gd name="T6" fmla="*/ 0 w 24"/>
              <a:gd name="T7" fmla="*/ 0 h 21"/>
              <a:gd name="T8" fmla="*/ 0 w 2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0" y="20"/>
                </a:moveTo>
                <a:lnTo>
                  <a:pt x="23" y="20"/>
                </a:lnTo>
                <a:lnTo>
                  <a:pt x="23" y="0"/>
                </a:lnTo>
                <a:lnTo>
                  <a:pt x="0" y="0"/>
                </a:lnTo>
                <a:lnTo>
                  <a:pt x="0" y="20"/>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3" name="Freeform 124"/>
          <p:cNvSpPr>
            <a:spLocks/>
          </p:cNvSpPr>
          <p:nvPr/>
        </p:nvSpPr>
        <p:spPr bwMode="auto">
          <a:xfrm>
            <a:off x="4513263" y="4441825"/>
            <a:ext cx="36512"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4" name="Freeform 125"/>
          <p:cNvSpPr>
            <a:spLocks/>
          </p:cNvSpPr>
          <p:nvPr/>
        </p:nvSpPr>
        <p:spPr bwMode="auto">
          <a:xfrm>
            <a:off x="4559300" y="4441825"/>
            <a:ext cx="36513"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5" name="Freeform 126"/>
          <p:cNvSpPr>
            <a:spLocks/>
          </p:cNvSpPr>
          <p:nvPr/>
        </p:nvSpPr>
        <p:spPr bwMode="auto">
          <a:xfrm>
            <a:off x="4605338" y="4441825"/>
            <a:ext cx="33337" cy="34925"/>
          </a:xfrm>
          <a:custGeom>
            <a:avLst/>
            <a:gdLst>
              <a:gd name="T0" fmla="*/ 0 w 23"/>
              <a:gd name="T1" fmla="*/ 2147483647 h 21"/>
              <a:gd name="T2" fmla="*/ 2147483647 w 23"/>
              <a:gd name="T3" fmla="*/ 2147483647 h 21"/>
              <a:gd name="T4" fmla="*/ 2147483647 w 23"/>
              <a:gd name="T5" fmla="*/ 0 h 21"/>
              <a:gd name="T6" fmla="*/ 0 w 23"/>
              <a:gd name="T7" fmla="*/ 0 h 21"/>
              <a:gd name="T8" fmla="*/ 0 w 23"/>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0" y="20"/>
                </a:moveTo>
                <a:lnTo>
                  <a:pt x="22" y="20"/>
                </a:lnTo>
                <a:lnTo>
                  <a:pt x="22" y="0"/>
                </a:lnTo>
                <a:lnTo>
                  <a:pt x="0" y="0"/>
                </a:lnTo>
                <a:lnTo>
                  <a:pt x="0" y="20"/>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6" name="Freeform 127"/>
          <p:cNvSpPr>
            <a:spLocks/>
          </p:cNvSpPr>
          <p:nvPr/>
        </p:nvSpPr>
        <p:spPr bwMode="auto">
          <a:xfrm>
            <a:off x="4059238" y="439578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7" name="Freeform 128"/>
          <p:cNvSpPr>
            <a:spLocks/>
          </p:cNvSpPr>
          <p:nvPr/>
        </p:nvSpPr>
        <p:spPr bwMode="auto">
          <a:xfrm>
            <a:off x="4103688" y="43957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8" name="Freeform 129"/>
          <p:cNvSpPr>
            <a:spLocks/>
          </p:cNvSpPr>
          <p:nvPr/>
        </p:nvSpPr>
        <p:spPr bwMode="auto">
          <a:xfrm>
            <a:off x="4151313" y="4395788"/>
            <a:ext cx="307975" cy="36512"/>
          </a:xfrm>
          <a:custGeom>
            <a:avLst/>
            <a:gdLst>
              <a:gd name="T0" fmla="*/ 0 w 211"/>
              <a:gd name="T1" fmla="*/ 2147483647 h 23"/>
              <a:gd name="T2" fmla="*/ 2147483647 w 211"/>
              <a:gd name="T3" fmla="*/ 2147483647 h 23"/>
              <a:gd name="T4" fmla="*/ 2147483647 w 211"/>
              <a:gd name="T5" fmla="*/ 0 h 23"/>
              <a:gd name="T6" fmla="*/ 0 w 211"/>
              <a:gd name="T7" fmla="*/ 0 h 23"/>
              <a:gd name="T8" fmla="*/ 0 w 211"/>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3">
                <a:moveTo>
                  <a:pt x="0" y="22"/>
                </a:moveTo>
                <a:lnTo>
                  <a:pt x="210" y="22"/>
                </a:lnTo>
                <a:lnTo>
                  <a:pt x="210"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9" name="Freeform 130"/>
          <p:cNvSpPr>
            <a:spLocks/>
          </p:cNvSpPr>
          <p:nvPr/>
        </p:nvSpPr>
        <p:spPr bwMode="auto">
          <a:xfrm>
            <a:off x="4468813" y="439578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0" name="Freeform 131"/>
          <p:cNvSpPr>
            <a:spLocks/>
          </p:cNvSpPr>
          <p:nvPr/>
        </p:nvSpPr>
        <p:spPr bwMode="auto">
          <a:xfrm>
            <a:off x="4513263" y="439578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1" name="Freeform 132"/>
          <p:cNvSpPr>
            <a:spLocks/>
          </p:cNvSpPr>
          <p:nvPr/>
        </p:nvSpPr>
        <p:spPr bwMode="auto">
          <a:xfrm>
            <a:off x="4559300" y="43957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2" name="Freeform 133"/>
          <p:cNvSpPr>
            <a:spLocks/>
          </p:cNvSpPr>
          <p:nvPr/>
        </p:nvSpPr>
        <p:spPr bwMode="auto">
          <a:xfrm>
            <a:off x="4605338" y="43957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3" name="Freeform 134"/>
          <p:cNvSpPr>
            <a:spLocks/>
          </p:cNvSpPr>
          <p:nvPr/>
        </p:nvSpPr>
        <p:spPr bwMode="auto">
          <a:xfrm>
            <a:off x="4059238" y="43497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4" name="Freeform 135"/>
          <p:cNvSpPr>
            <a:spLocks/>
          </p:cNvSpPr>
          <p:nvPr/>
        </p:nvSpPr>
        <p:spPr bwMode="auto">
          <a:xfrm>
            <a:off x="4103688" y="4349750"/>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5" name="Freeform 136"/>
          <p:cNvSpPr>
            <a:spLocks/>
          </p:cNvSpPr>
          <p:nvPr/>
        </p:nvSpPr>
        <p:spPr bwMode="auto">
          <a:xfrm>
            <a:off x="4151313" y="4349750"/>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6" name="Freeform 137"/>
          <p:cNvSpPr>
            <a:spLocks/>
          </p:cNvSpPr>
          <p:nvPr/>
        </p:nvSpPr>
        <p:spPr bwMode="auto">
          <a:xfrm>
            <a:off x="4195763" y="4349750"/>
            <a:ext cx="263525" cy="38100"/>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7" name="Freeform 138"/>
          <p:cNvSpPr>
            <a:spLocks/>
          </p:cNvSpPr>
          <p:nvPr/>
        </p:nvSpPr>
        <p:spPr bwMode="auto">
          <a:xfrm>
            <a:off x="4468813" y="4349750"/>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8" name="Freeform 139"/>
          <p:cNvSpPr>
            <a:spLocks/>
          </p:cNvSpPr>
          <p:nvPr/>
        </p:nvSpPr>
        <p:spPr bwMode="auto">
          <a:xfrm>
            <a:off x="4513263" y="43497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9" name="Freeform 140"/>
          <p:cNvSpPr>
            <a:spLocks/>
          </p:cNvSpPr>
          <p:nvPr/>
        </p:nvSpPr>
        <p:spPr bwMode="auto">
          <a:xfrm>
            <a:off x="4559300" y="43497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0" name="Freeform 141"/>
          <p:cNvSpPr>
            <a:spLocks/>
          </p:cNvSpPr>
          <p:nvPr/>
        </p:nvSpPr>
        <p:spPr bwMode="auto">
          <a:xfrm>
            <a:off x="4605338" y="4349750"/>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1" name="Freeform 142"/>
          <p:cNvSpPr>
            <a:spLocks/>
          </p:cNvSpPr>
          <p:nvPr/>
        </p:nvSpPr>
        <p:spPr bwMode="auto">
          <a:xfrm>
            <a:off x="4103688" y="4303713"/>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2" name="Freeform 143"/>
          <p:cNvSpPr>
            <a:spLocks/>
          </p:cNvSpPr>
          <p:nvPr/>
        </p:nvSpPr>
        <p:spPr bwMode="auto">
          <a:xfrm>
            <a:off x="4151313" y="4303713"/>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3" name="Freeform 144"/>
          <p:cNvSpPr>
            <a:spLocks/>
          </p:cNvSpPr>
          <p:nvPr/>
        </p:nvSpPr>
        <p:spPr bwMode="auto">
          <a:xfrm>
            <a:off x="4195763" y="4303713"/>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4" name="Freeform 145"/>
          <p:cNvSpPr>
            <a:spLocks/>
          </p:cNvSpPr>
          <p:nvPr/>
        </p:nvSpPr>
        <p:spPr bwMode="auto">
          <a:xfrm>
            <a:off x="4241800" y="4303713"/>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5" name="Freeform 146"/>
          <p:cNvSpPr>
            <a:spLocks/>
          </p:cNvSpPr>
          <p:nvPr/>
        </p:nvSpPr>
        <p:spPr bwMode="auto">
          <a:xfrm>
            <a:off x="4468813" y="4303713"/>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6" name="Freeform 147"/>
          <p:cNvSpPr>
            <a:spLocks/>
          </p:cNvSpPr>
          <p:nvPr/>
        </p:nvSpPr>
        <p:spPr bwMode="auto">
          <a:xfrm>
            <a:off x="4513263" y="4303713"/>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7" name="Freeform 148"/>
          <p:cNvSpPr>
            <a:spLocks/>
          </p:cNvSpPr>
          <p:nvPr/>
        </p:nvSpPr>
        <p:spPr bwMode="auto">
          <a:xfrm>
            <a:off x="4559300" y="4303713"/>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8" name="Freeform 149"/>
          <p:cNvSpPr>
            <a:spLocks/>
          </p:cNvSpPr>
          <p:nvPr/>
        </p:nvSpPr>
        <p:spPr bwMode="auto">
          <a:xfrm>
            <a:off x="4605338" y="4303713"/>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9" name="Freeform 150"/>
          <p:cNvSpPr>
            <a:spLocks/>
          </p:cNvSpPr>
          <p:nvPr/>
        </p:nvSpPr>
        <p:spPr bwMode="auto">
          <a:xfrm>
            <a:off x="4651375" y="4303713"/>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0" name="Freeform 151"/>
          <p:cNvSpPr>
            <a:spLocks/>
          </p:cNvSpPr>
          <p:nvPr/>
        </p:nvSpPr>
        <p:spPr bwMode="auto">
          <a:xfrm>
            <a:off x="4103688" y="425767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1" name="Freeform 152"/>
          <p:cNvSpPr>
            <a:spLocks/>
          </p:cNvSpPr>
          <p:nvPr/>
        </p:nvSpPr>
        <p:spPr bwMode="auto">
          <a:xfrm>
            <a:off x="4151313" y="42576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2" name="Freeform 153"/>
          <p:cNvSpPr>
            <a:spLocks/>
          </p:cNvSpPr>
          <p:nvPr/>
        </p:nvSpPr>
        <p:spPr bwMode="auto">
          <a:xfrm>
            <a:off x="4195763" y="42576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3" name="Freeform 154"/>
          <p:cNvSpPr>
            <a:spLocks/>
          </p:cNvSpPr>
          <p:nvPr/>
        </p:nvSpPr>
        <p:spPr bwMode="auto">
          <a:xfrm>
            <a:off x="4241800" y="425767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4" name="Freeform 155"/>
          <p:cNvSpPr>
            <a:spLocks/>
          </p:cNvSpPr>
          <p:nvPr/>
        </p:nvSpPr>
        <p:spPr bwMode="auto">
          <a:xfrm>
            <a:off x="4513263" y="42576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5" name="Freeform 156"/>
          <p:cNvSpPr>
            <a:spLocks/>
          </p:cNvSpPr>
          <p:nvPr/>
        </p:nvSpPr>
        <p:spPr bwMode="auto">
          <a:xfrm>
            <a:off x="4559300" y="42576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6" name="Freeform 157"/>
          <p:cNvSpPr>
            <a:spLocks/>
          </p:cNvSpPr>
          <p:nvPr/>
        </p:nvSpPr>
        <p:spPr bwMode="auto">
          <a:xfrm>
            <a:off x="4605338" y="425767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7" name="Freeform 158"/>
          <p:cNvSpPr>
            <a:spLocks/>
          </p:cNvSpPr>
          <p:nvPr/>
        </p:nvSpPr>
        <p:spPr bwMode="auto">
          <a:xfrm>
            <a:off x="4651375" y="4257675"/>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8" name="Freeform 159"/>
          <p:cNvSpPr>
            <a:spLocks/>
          </p:cNvSpPr>
          <p:nvPr/>
        </p:nvSpPr>
        <p:spPr bwMode="auto">
          <a:xfrm>
            <a:off x="4151313" y="421163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9" name="Freeform 160"/>
          <p:cNvSpPr>
            <a:spLocks/>
          </p:cNvSpPr>
          <p:nvPr/>
        </p:nvSpPr>
        <p:spPr bwMode="auto">
          <a:xfrm>
            <a:off x="4195763" y="42116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0" name="Freeform 161"/>
          <p:cNvSpPr>
            <a:spLocks/>
          </p:cNvSpPr>
          <p:nvPr/>
        </p:nvSpPr>
        <p:spPr bwMode="auto">
          <a:xfrm>
            <a:off x="4241800" y="4211638"/>
            <a:ext cx="79375"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1" name="Freeform 162"/>
          <p:cNvSpPr>
            <a:spLocks/>
          </p:cNvSpPr>
          <p:nvPr/>
        </p:nvSpPr>
        <p:spPr bwMode="auto">
          <a:xfrm>
            <a:off x="4332288" y="42116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2" name="Freeform 163"/>
          <p:cNvSpPr>
            <a:spLocks/>
          </p:cNvSpPr>
          <p:nvPr/>
        </p:nvSpPr>
        <p:spPr bwMode="auto">
          <a:xfrm>
            <a:off x="4468813" y="421163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3" name="Freeform 164"/>
          <p:cNvSpPr>
            <a:spLocks/>
          </p:cNvSpPr>
          <p:nvPr/>
        </p:nvSpPr>
        <p:spPr bwMode="auto">
          <a:xfrm>
            <a:off x="4559300" y="42116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4" name="Freeform 165"/>
          <p:cNvSpPr>
            <a:spLocks/>
          </p:cNvSpPr>
          <p:nvPr/>
        </p:nvSpPr>
        <p:spPr bwMode="auto">
          <a:xfrm>
            <a:off x="4605338" y="421163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5" name="Freeform 166"/>
          <p:cNvSpPr>
            <a:spLocks/>
          </p:cNvSpPr>
          <p:nvPr/>
        </p:nvSpPr>
        <p:spPr bwMode="auto">
          <a:xfrm>
            <a:off x="4695825" y="42116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6" name="Freeform 167"/>
          <p:cNvSpPr>
            <a:spLocks/>
          </p:cNvSpPr>
          <p:nvPr/>
        </p:nvSpPr>
        <p:spPr bwMode="auto">
          <a:xfrm>
            <a:off x="4741863" y="42116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7" name="Freeform 168"/>
          <p:cNvSpPr>
            <a:spLocks/>
          </p:cNvSpPr>
          <p:nvPr/>
        </p:nvSpPr>
        <p:spPr bwMode="auto">
          <a:xfrm>
            <a:off x="4151313" y="416560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8" name="Freeform 169"/>
          <p:cNvSpPr>
            <a:spLocks/>
          </p:cNvSpPr>
          <p:nvPr/>
        </p:nvSpPr>
        <p:spPr bwMode="auto">
          <a:xfrm>
            <a:off x="4195763" y="41656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9" name="Freeform 170"/>
          <p:cNvSpPr>
            <a:spLocks/>
          </p:cNvSpPr>
          <p:nvPr/>
        </p:nvSpPr>
        <p:spPr bwMode="auto">
          <a:xfrm>
            <a:off x="4241800" y="41656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0" name="Freeform 171"/>
          <p:cNvSpPr>
            <a:spLocks/>
          </p:cNvSpPr>
          <p:nvPr/>
        </p:nvSpPr>
        <p:spPr bwMode="auto">
          <a:xfrm>
            <a:off x="4287838" y="4165600"/>
            <a:ext cx="261937" cy="38100"/>
          </a:xfrm>
          <a:custGeom>
            <a:avLst/>
            <a:gdLst>
              <a:gd name="T0" fmla="*/ 0 w 180"/>
              <a:gd name="T1" fmla="*/ 2147483647 h 24"/>
              <a:gd name="T2" fmla="*/ 2147483647 w 180"/>
              <a:gd name="T3" fmla="*/ 2147483647 h 24"/>
              <a:gd name="T4" fmla="*/ 2147483647 w 180"/>
              <a:gd name="T5" fmla="*/ 0 h 24"/>
              <a:gd name="T6" fmla="*/ 0 w 180"/>
              <a:gd name="T7" fmla="*/ 0 h 24"/>
              <a:gd name="T8" fmla="*/ 0 w 180"/>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
                <a:moveTo>
                  <a:pt x="0" y="23"/>
                </a:moveTo>
                <a:lnTo>
                  <a:pt x="179" y="23"/>
                </a:lnTo>
                <a:lnTo>
                  <a:pt x="179"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1" name="Freeform 172"/>
          <p:cNvSpPr>
            <a:spLocks/>
          </p:cNvSpPr>
          <p:nvPr/>
        </p:nvSpPr>
        <p:spPr bwMode="auto">
          <a:xfrm>
            <a:off x="4559300" y="41656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2" name="Freeform 173"/>
          <p:cNvSpPr>
            <a:spLocks/>
          </p:cNvSpPr>
          <p:nvPr/>
        </p:nvSpPr>
        <p:spPr bwMode="auto">
          <a:xfrm>
            <a:off x="4605338" y="4165600"/>
            <a:ext cx="127000" cy="38100"/>
          </a:xfrm>
          <a:custGeom>
            <a:avLst/>
            <a:gdLst>
              <a:gd name="T0" fmla="*/ 0 w 87"/>
              <a:gd name="T1" fmla="*/ 2147483647 h 24"/>
              <a:gd name="T2" fmla="*/ 2147483647 w 87"/>
              <a:gd name="T3" fmla="*/ 2147483647 h 24"/>
              <a:gd name="T4" fmla="*/ 2147483647 w 87"/>
              <a:gd name="T5" fmla="*/ 0 h 24"/>
              <a:gd name="T6" fmla="*/ 0 w 87"/>
              <a:gd name="T7" fmla="*/ 0 h 24"/>
              <a:gd name="T8" fmla="*/ 0 w 87"/>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4">
                <a:moveTo>
                  <a:pt x="0" y="23"/>
                </a:moveTo>
                <a:lnTo>
                  <a:pt x="86" y="23"/>
                </a:lnTo>
                <a:lnTo>
                  <a:pt x="86"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3" name="Freeform 174"/>
          <p:cNvSpPr>
            <a:spLocks/>
          </p:cNvSpPr>
          <p:nvPr/>
        </p:nvSpPr>
        <p:spPr bwMode="auto">
          <a:xfrm>
            <a:off x="4741863" y="4165600"/>
            <a:ext cx="80962" cy="38100"/>
          </a:xfrm>
          <a:custGeom>
            <a:avLst/>
            <a:gdLst>
              <a:gd name="T0" fmla="*/ 0 w 55"/>
              <a:gd name="T1" fmla="*/ 2147483647 h 24"/>
              <a:gd name="T2" fmla="*/ 2147483647 w 55"/>
              <a:gd name="T3" fmla="*/ 2147483647 h 24"/>
              <a:gd name="T4" fmla="*/ 2147483647 w 55"/>
              <a:gd name="T5" fmla="*/ 0 h 24"/>
              <a:gd name="T6" fmla="*/ 0 w 55"/>
              <a:gd name="T7" fmla="*/ 0 h 24"/>
              <a:gd name="T8" fmla="*/ 0 w 5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4">
                <a:moveTo>
                  <a:pt x="0" y="23"/>
                </a:moveTo>
                <a:lnTo>
                  <a:pt x="54" y="23"/>
                </a:lnTo>
                <a:lnTo>
                  <a:pt x="5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4" name="Freeform 175"/>
          <p:cNvSpPr>
            <a:spLocks/>
          </p:cNvSpPr>
          <p:nvPr/>
        </p:nvSpPr>
        <p:spPr bwMode="auto">
          <a:xfrm>
            <a:off x="4832350" y="416560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5" name="Freeform 176"/>
          <p:cNvSpPr>
            <a:spLocks/>
          </p:cNvSpPr>
          <p:nvPr/>
        </p:nvSpPr>
        <p:spPr bwMode="auto">
          <a:xfrm>
            <a:off x="4195763"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6" name="Freeform 177"/>
          <p:cNvSpPr>
            <a:spLocks/>
          </p:cNvSpPr>
          <p:nvPr/>
        </p:nvSpPr>
        <p:spPr bwMode="auto">
          <a:xfrm>
            <a:off x="4241800" y="41195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7" name="Freeform 178"/>
          <p:cNvSpPr>
            <a:spLocks/>
          </p:cNvSpPr>
          <p:nvPr/>
        </p:nvSpPr>
        <p:spPr bwMode="auto">
          <a:xfrm>
            <a:off x="4287838" y="411956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8" name="Freeform 179"/>
          <p:cNvSpPr>
            <a:spLocks/>
          </p:cNvSpPr>
          <p:nvPr/>
        </p:nvSpPr>
        <p:spPr bwMode="auto">
          <a:xfrm>
            <a:off x="4332288"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9" name="Freeform 180"/>
          <p:cNvSpPr>
            <a:spLocks/>
          </p:cNvSpPr>
          <p:nvPr/>
        </p:nvSpPr>
        <p:spPr bwMode="auto">
          <a:xfrm>
            <a:off x="4376738" y="4119563"/>
            <a:ext cx="127000" cy="36512"/>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0" name="Freeform 181"/>
          <p:cNvSpPr>
            <a:spLocks/>
          </p:cNvSpPr>
          <p:nvPr/>
        </p:nvSpPr>
        <p:spPr bwMode="auto">
          <a:xfrm>
            <a:off x="4513263"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1" name="Freeform 182"/>
          <p:cNvSpPr>
            <a:spLocks/>
          </p:cNvSpPr>
          <p:nvPr/>
        </p:nvSpPr>
        <p:spPr bwMode="auto">
          <a:xfrm>
            <a:off x="4559300" y="4119563"/>
            <a:ext cx="217488" cy="36512"/>
          </a:xfrm>
          <a:custGeom>
            <a:avLst/>
            <a:gdLst>
              <a:gd name="T0" fmla="*/ 0 w 149"/>
              <a:gd name="T1" fmla="*/ 2147483647 h 22"/>
              <a:gd name="T2" fmla="*/ 2147483647 w 149"/>
              <a:gd name="T3" fmla="*/ 2147483647 h 22"/>
              <a:gd name="T4" fmla="*/ 2147483647 w 149"/>
              <a:gd name="T5" fmla="*/ 0 h 22"/>
              <a:gd name="T6" fmla="*/ 0 w 149"/>
              <a:gd name="T7" fmla="*/ 0 h 22"/>
              <a:gd name="T8" fmla="*/ 0 w 14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2">
                <a:moveTo>
                  <a:pt x="0" y="21"/>
                </a:moveTo>
                <a:lnTo>
                  <a:pt x="148" y="21"/>
                </a:lnTo>
                <a:lnTo>
                  <a:pt x="148"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2" name="Freeform 183"/>
          <p:cNvSpPr>
            <a:spLocks/>
          </p:cNvSpPr>
          <p:nvPr/>
        </p:nvSpPr>
        <p:spPr bwMode="auto">
          <a:xfrm>
            <a:off x="4787900" y="41195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3" name="Freeform 184"/>
          <p:cNvSpPr>
            <a:spLocks/>
          </p:cNvSpPr>
          <p:nvPr/>
        </p:nvSpPr>
        <p:spPr bwMode="auto">
          <a:xfrm>
            <a:off x="4832350" y="41195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4" name="Freeform 185"/>
          <p:cNvSpPr>
            <a:spLocks/>
          </p:cNvSpPr>
          <p:nvPr/>
        </p:nvSpPr>
        <p:spPr bwMode="auto">
          <a:xfrm>
            <a:off x="4878388" y="4119563"/>
            <a:ext cx="82550" cy="36512"/>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5" name="Freeform 186"/>
          <p:cNvSpPr>
            <a:spLocks/>
          </p:cNvSpPr>
          <p:nvPr/>
        </p:nvSpPr>
        <p:spPr bwMode="auto">
          <a:xfrm>
            <a:off x="4195763" y="4073525"/>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6" name="Freeform 187"/>
          <p:cNvSpPr>
            <a:spLocks/>
          </p:cNvSpPr>
          <p:nvPr/>
        </p:nvSpPr>
        <p:spPr bwMode="auto">
          <a:xfrm>
            <a:off x="4287838" y="40735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7" name="Freeform 188"/>
          <p:cNvSpPr>
            <a:spLocks/>
          </p:cNvSpPr>
          <p:nvPr/>
        </p:nvSpPr>
        <p:spPr bwMode="auto">
          <a:xfrm>
            <a:off x="4332288" y="40735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8" name="Freeform 189"/>
          <p:cNvSpPr>
            <a:spLocks/>
          </p:cNvSpPr>
          <p:nvPr/>
        </p:nvSpPr>
        <p:spPr bwMode="auto">
          <a:xfrm>
            <a:off x="4376738" y="4073525"/>
            <a:ext cx="400050" cy="36513"/>
          </a:xfrm>
          <a:custGeom>
            <a:avLst/>
            <a:gdLst>
              <a:gd name="T0" fmla="*/ 0 w 274"/>
              <a:gd name="T1" fmla="*/ 2147483647 h 22"/>
              <a:gd name="T2" fmla="*/ 2147483647 w 274"/>
              <a:gd name="T3" fmla="*/ 2147483647 h 22"/>
              <a:gd name="T4" fmla="*/ 2147483647 w 274"/>
              <a:gd name="T5" fmla="*/ 0 h 22"/>
              <a:gd name="T6" fmla="*/ 0 w 274"/>
              <a:gd name="T7" fmla="*/ 0 h 22"/>
              <a:gd name="T8" fmla="*/ 0 w 27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2">
                <a:moveTo>
                  <a:pt x="0" y="21"/>
                </a:moveTo>
                <a:lnTo>
                  <a:pt x="273" y="21"/>
                </a:lnTo>
                <a:lnTo>
                  <a:pt x="27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9" name="Freeform 190"/>
          <p:cNvSpPr>
            <a:spLocks/>
          </p:cNvSpPr>
          <p:nvPr/>
        </p:nvSpPr>
        <p:spPr bwMode="auto">
          <a:xfrm>
            <a:off x="4787900"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0" name="Freeform 191"/>
          <p:cNvSpPr>
            <a:spLocks/>
          </p:cNvSpPr>
          <p:nvPr/>
        </p:nvSpPr>
        <p:spPr bwMode="auto">
          <a:xfrm>
            <a:off x="4832350"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1" name="Freeform 192"/>
          <p:cNvSpPr>
            <a:spLocks/>
          </p:cNvSpPr>
          <p:nvPr/>
        </p:nvSpPr>
        <p:spPr bwMode="auto">
          <a:xfrm>
            <a:off x="4878388"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2" name="Freeform 193"/>
          <p:cNvSpPr>
            <a:spLocks/>
          </p:cNvSpPr>
          <p:nvPr/>
        </p:nvSpPr>
        <p:spPr bwMode="auto">
          <a:xfrm>
            <a:off x="4922838" y="4073525"/>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3" name="Freeform 194"/>
          <p:cNvSpPr>
            <a:spLocks/>
          </p:cNvSpPr>
          <p:nvPr/>
        </p:nvSpPr>
        <p:spPr bwMode="auto">
          <a:xfrm>
            <a:off x="4241800"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4" name="Freeform 195"/>
          <p:cNvSpPr>
            <a:spLocks/>
          </p:cNvSpPr>
          <p:nvPr/>
        </p:nvSpPr>
        <p:spPr bwMode="auto">
          <a:xfrm>
            <a:off x="4287838" y="4029075"/>
            <a:ext cx="33337" cy="36513"/>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5" name="Freeform 196"/>
          <p:cNvSpPr>
            <a:spLocks/>
          </p:cNvSpPr>
          <p:nvPr/>
        </p:nvSpPr>
        <p:spPr bwMode="auto">
          <a:xfrm>
            <a:off x="4332288" y="40290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6" name="Freeform 197"/>
          <p:cNvSpPr>
            <a:spLocks/>
          </p:cNvSpPr>
          <p:nvPr/>
        </p:nvSpPr>
        <p:spPr bwMode="auto">
          <a:xfrm>
            <a:off x="4376738" y="40290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7" name="Freeform 198"/>
          <p:cNvSpPr>
            <a:spLocks/>
          </p:cNvSpPr>
          <p:nvPr/>
        </p:nvSpPr>
        <p:spPr bwMode="auto">
          <a:xfrm>
            <a:off x="4422775"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8" name="Freeform 199"/>
          <p:cNvSpPr>
            <a:spLocks/>
          </p:cNvSpPr>
          <p:nvPr/>
        </p:nvSpPr>
        <p:spPr bwMode="auto">
          <a:xfrm>
            <a:off x="4468813" y="4029075"/>
            <a:ext cx="80962"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9" name="Freeform 200"/>
          <p:cNvSpPr>
            <a:spLocks/>
          </p:cNvSpPr>
          <p:nvPr/>
        </p:nvSpPr>
        <p:spPr bwMode="auto">
          <a:xfrm>
            <a:off x="4559300"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0" name="Freeform 201"/>
          <p:cNvSpPr>
            <a:spLocks/>
          </p:cNvSpPr>
          <p:nvPr/>
        </p:nvSpPr>
        <p:spPr bwMode="auto">
          <a:xfrm>
            <a:off x="4605338" y="4029075"/>
            <a:ext cx="171450" cy="36513"/>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1" name="Freeform 202"/>
          <p:cNvSpPr>
            <a:spLocks/>
          </p:cNvSpPr>
          <p:nvPr/>
        </p:nvSpPr>
        <p:spPr bwMode="auto">
          <a:xfrm>
            <a:off x="4787900"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2" name="Freeform 203"/>
          <p:cNvSpPr>
            <a:spLocks/>
          </p:cNvSpPr>
          <p:nvPr/>
        </p:nvSpPr>
        <p:spPr bwMode="auto">
          <a:xfrm>
            <a:off x="4832350"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3" name="Freeform 204"/>
          <p:cNvSpPr>
            <a:spLocks/>
          </p:cNvSpPr>
          <p:nvPr/>
        </p:nvSpPr>
        <p:spPr bwMode="auto">
          <a:xfrm>
            <a:off x="4878388"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4" name="Freeform 205"/>
          <p:cNvSpPr>
            <a:spLocks/>
          </p:cNvSpPr>
          <p:nvPr/>
        </p:nvSpPr>
        <p:spPr bwMode="auto">
          <a:xfrm>
            <a:off x="4922838" y="40290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5" name="Freeform 206"/>
          <p:cNvSpPr>
            <a:spLocks/>
          </p:cNvSpPr>
          <p:nvPr/>
        </p:nvSpPr>
        <p:spPr bwMode="auto">
          <a:xfrm>
            <a:off x="4968875" y="4029075"/>
            <a:ext cx="80963"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6" name="Freeform 207"/>
          <p:cNvSpPr>
            <a:spLocks/>
          </p:cNvSpPr>
          <p:nvPr/>
        </p:nvSpPr>
        <p:spPr bwMode="auto">
          <a:xfrm>
            <a:off x="4287838" y="3981450"/>
            <a:ext cx="33337" cy="38100"/>
          </a:xfrm>
          <a:custGeom>
            <a:avLst/>
            <a:gdLst>
              <a:gd name="T0" fmla="*/ 0 w 23"/>
              <a:gd name="T1" fmla="*/ 2147483647 h 24"/>
              <a:gd name="T2" fmla="*/ 2147483647 w 23"/>
              <a:gd name="T3" fmla="*/ 2147483647 h 24"/>
              <a:gd name="T4" fmla="*/ 2147483647 w 23"/>
              <a:gd name="T5" fmla="*/ 0 h 24"/>
              <a:gd name="T6" fmla="*/ 0 w 23"/>
              <a:gd name="T7" fmla="*/ 0 h 24"/>
              <a:gd name="T8" fmla="*/ 0 w 23"/>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0" y="23"/>
                </a:moveTo>
                <a:lnTo>
                  <a:pt x="22" y="23"/>
                </a:lnTo>
                <a:lnTo>
                  <a:pt x="22"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7" name="Freeform 208"/>
          <p:cNvSpPr>
            <a:spLocks/>
          </p:cNvSpPr>
          <p:nvPr/>
        </p:nvSpPr>
        <p:spPr bwMode="auto">
          <a:xfrm>
            <a:off x="4332288" y="398145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8" name="Freeform 209"/>
          <p:cNvSpPr>
            <a:spLocks/>
          </p:cNvSpPr>
          <p:nvPr/>
        </p:nvSpPr>
        <p:spPr bwMode="auto">
          <a:xfrm>
            <a:off x="4376738" y="398145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9" name="Freeform 210"/>
          <p:cNvSpPr>
            <a:spLocks/>
          </p:cNvSpPr>
          <p:nvPr/>
        </p:nvSpPr>
        <p:spPr bwMode="auto">
          <a:xfrm>
            <a:off x="4422775" y="3981450"/>
            <a:ext cx="127000" cy="38100"/>
          </a:xfrm>
          <a:custGeom>
            <a:avLst/>
            <a:gdLst>
              <a:gd name="T0" fmla="*/ 0 w 88"/>
              <a:gd name="T1" fmla="*/ 2147483647 h 24"/>
              <a:gd name="T2" fmla="*/ 2147483647 w 88"/>
              <a:gd name="T3" fmla="*/ 2147483647 h 24"/>
              <a:gd name="T4" fmla="*/ 2147483647 w 88"/>
              <a:gd name="T5" fmla="*/ 0 h 24"/>
              <a:gd name="T6" fmla="*/ 0 w 88"/>
              <a:gd name="T7" fmla="*/ 0 h 24"/>
              <a:gd name="T8" fmla="*/ 0 w 88"/>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24">
                <a:moveTo>
                  <a:pt x="0" y="23"/>
                </a:moveTo>
                <a:lnTo>
                  <a:pt x="87" y="23"/>
                </a:lnTo>
                <a:lnTo>
                  <a:pt x="87"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0" name="Freeform 211"/>
          <p:cNvSpPr>
            <a:spLocks/>
          </p:cNvSpPr>
          <p:nvPr/>
        </p:nvSpPr>
        <p:spPr bwMode="auto">
          <a:xfrm>
            <a:off x="4559300" y="398145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1" name="Freeform 212"/>
          <p:cNvSpPr>
            <a:spLocks/>
          </p:cNvSpPr>
          <p:nvPr/>
        </p:nvSpPr>
        <p:spPr bwMode="auto">
          <a:xfrm>
            <a:off x="4605338" y="3981450"/>
            <a:ext cx="261937" cy="38100"/>
          </a:xfrm>
          <a:custGeom>
            <a:avLst/>
            <a:gdLst>
              <a:gd name="T0" fmla="*/ 0 w 180"/>
              <a:gd name="T1" fmla="*/ 2147483647 h 24"/>
              <a:gd name="T2" fmla="*/ 2147483647 w 180"/>
              <a:gd name="T3" fmla="*/ 2147483647 h 24"/>
              <a:gd name="T4" fmla="*/ 2147483647 w 180"/>
              <a:gd name="T5" fmla="*/ 0 h 24"/>
              <a:gd name="T6" fmla="*/ 0 w 180"/>
              <a:gd name="T7" fmla="*/ 0 h 24"/>
              <a:gd name="T8" fmla="*/ 0 w 180"/>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
                <a:moveTo>
                  <a:pt x="0" y="23"/>
                </a:moveTo>
                <a:lnTo>
                  <a:pt x="179" y="23"/>
                </a:lnTo>
                <a:lnTo>
                  <a:pt x="179"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2" name="Freeform 213"/>
          <p:cNvSpPr>
            <a:spLocks/>
          </p:cNvSpPr>
          <p:nvPr/>
        </p:nvSpPr>
        <p:spPr bwMode="auto">
          <a:xfrm>
            <a:off x="4878388" y="398145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3" name="Freeform 214"/>
          <p:cNvSpPr>
            <a:spLocks/>
          </p:cNvSpPr>
          <p:nvPr/>
        </p:nvSpPr>
        <p:spPr bwMode="auto">
          <a:xfrm>
            <a:off x="4922838" y="398145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4" name="Freeform 215"/>
          <p:cNvSpPr>
            <a:spLocks/>
          </p:cNvSpPr>
          <p:nvPr/>
        </p:nvSpPr>
        <p:spPr bwMode="auto">
          <a:xfrm>
            <a:off x="4968875" y="398145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5" name="Freeform 216"/>
          <p:cNvSpPr>
            <a:spLocks/>
          </p:cNvSpPr>
          <p:nvPr/>
        </p:nvSpPr>
        <p:spPr bwMode="auto">
          <a:xfrm>
            <a:off x="5013325" y="3981450"/>
            <a:ext cx="80963" cy="38100"/>
          </a:xfrm>
          <a:custGeom>
            <a:avLst/>
            <a:gdLst>
              <a:gd name="T0" fmla="*/ 0 w 55"/>
              <a:gd name="T1" fmla="*/ 2147483647 h 24"/>
              <a:gd name="T2" fmla="*/ 2147483647 w 55"/>
              <a:gd name="T3" fmla="*/ 2147483647 h 24"/>
              <a:gd name="T4" fmla="*/ 2147483647 w 55"/>
              <a:gd name="T5" fmla="*/ 0 h 24"/>
              <a:gd name="T6" fmla="*/ 0 w 55"/>
              <a:gd name="T7" fmla="*/ 0 h 24"/>
              <a:gd name="T8" fmla="*/ 0 w 5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4">
                <a:moveTo>
                  <a:pt x="0" y="23"/>
                </a:moveTo>
                <a:lnTo>
                  <a:pt x="54" y="23"/>
                </a:lnTo>
                <a:lnTo>
                  <a:pt x="54"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6" name="Freeform 217"/>
          <p:cNvSpPr>
            <a:spLocks/>
          </p:cNvSpPr>
          <p:nvPr/>
        </p:nvSpPr>
        <p:spPr bwMode="auto">
          <a:xfrm>
            <a:off x="4287838" y="3937000"/>
            <a:ext cx="80962"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7" name="Freeform 218"/>
          <p:cNvSpPr>
            <a:spLocks/>
          </p:cNvSpPr>
          <p:nvPr/>
        </p:nvSpPr>
        <p:spPr bwMode="auto">
          <a:xfrm>
            <a:off x="4376738" y="39370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8" name="Freeform 219"/>
          <p:cNvSpPr>
            <a:spLocks/>
          </p:cNvSpPr>
          <p:nvPr/>
        </p:nvSpPr>
        <p:spPr bwMode="auto">
          <a:xfrm>
            <a:off x="4513263" y="39370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9" name="Freeform 220"/>
          <p:cNvSpPr>
            <a:spLocks/>
          </p:cNvSpPr>
          <p:nvPr/>
        </p:nvSpPr>
        <p:spPr bwMode="auto">
          <a:xfrm>
            <a:off x="4559300"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0" name="Freeform 221"/>
          <p:cNvSpPr>
            <a:spLocks/>
          </p:cNvSpPr>
          <p:nvPr/>
        </p:nvSpPr>
        <p:spPr bwMode="auto">
          <a:xfrm>
            <a:off x="4605338" y="3937000"/>
            <a:ext cx="261937"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1" name="Freeform 222"/>
          <p:cNvSpPr>
            <a:spLocks/>
          </p:cNvSpPr>
          <p:nvPr/>
        </p:nvSpPr>
        <p:spPr bwMode="auto">
          <a:xfrm>
            <a:off x="4878388" y="39370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2" name="Freeform 223"/>
          <p:cNvSpPr>
            <a:spLocks/>
          </p:cNvSpPr>
          <p:nvPr/>
        </p:nvSpPr>
        <p:spPr bwMode="auto">
          <a:xfrm>
            <a:off x="4922838" y="3937000"/>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3" name="Freeform 224"/>
          <p:cNvSpPr>
            <a:spLocks/>
          </p:cNvSpPr>
          <p:nvPr/>
        </p:nvSpPr>
        <p:spPr bwMode="auto">
          <a:xfrm>
            <a:off x="4968875"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4" name="Freeform 225"/>
          <p:cNvSpPr>
            <a:spLocks/>
          </p:cNvSpPr>
          <p:nvPr/>
        </p:nvSpPr>
        <p:spPr bwMode="auto">
          <a:xfrm>
            <a:off x="5013325"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5" name="Freeform 226"/>
          <p:cNvSpPr>
            <a:spLocks/>
          </p:cNvSpPr>
          <p:nvPr/>
        </p:nvSpPr>
        <p:spPr bwMode="auto">
          <a:xfrm>
            <a:off x="5059363" y="3937000"/>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6" name="Freeform 227"/>
          <p:cNvSpPr>
            <a:spLocks/>
          </p:cNvSpPr>
          <p:nvPr/>
        </p:nvSpPr>
        <p:spPr bwMode="auto">
          <a:xfrm>
            <a:off x="4332288" y="38909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7" name="Freeform 228"/>
          <p:cNvSpPr>
            <a:spLocks/>
          </p:cNvSpPr>
          <p:nvPr/>
        </p:nvSpPr>
        <p:spPr bwMode="auto">
          <a:xfrm>
            <a:off x="4376738" y="38909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8" name="Freeform 229"/>
          <p:cNvSpPr>
            <a:spLocks/>
          </p:cNvSpPr>
          <p:nvPr/>
        </p:nvSpPr>
        <p:spPr bwMode="auto">
          <a:xfrm>
            <a:off x="4422775" y="38909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9" name="Freeform 230"/>
          <p:cNvSpPr>
            <a:spLocks/>
          </p:cNvSpPr>
          <p:nvPr/>
        </p:nvSpPr>
        <p:spPr bwMode="auto">
          <a:xfrm>
            <a:off x="4513263" y="38909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0" name="Freeform 231"/>
          <p:cNvSpPr>
            <a:spLocks/>
          </p:cNvSpPr>
          <p:nvPr/>
        </p:nvSpPr>
        <p:spPr bwMode="auto">
          <a:xfrm>
            <a:off x="4559300" y="38909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1" name="Freeform 232"/>
          <p:cNvSpPr>
            <a:spLocks/>
          </p:cNvSpPr>
          <p:nvPr/>
        </p:nvSpPr>
        <p:spPr bwMode="auto">
          <a:xfrm>
            <a:off x="4605338" y="3890963"/>
            <a:ext cx="307975" cy="36512"/>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2" name="Freeform 233"/>
          <p:cNvSpPr>
            <a:spLocks/>
          </p:cNvSpPr>
          <p:nvPr/>
        </p:nvSpPr>
        <p:spPr bwMode="auto">
          <a:xfrm>
            <a:off x="4922838" y="38909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3" name="Freeform 234"/>
          <p:cNvSpPr>
            <a:spLocks/>
          </p:cNvSpPr>
          <p:nvPr/>
        </p:nvSpPr>
        <p:spPr bwMode="auto">
          <a:xfrm>
            <a:off x="4968875" y="38909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4" name="Freeform 235"/>
          <p:cNvSpPr>
            <a:spLocks/>
          </p:cNvSpPr>
          <p:nvPr/>
        </p:nvSpPr>
        <p:spPr bwMode="auto">
          <a:xfrm>
            <a:off x="5059363" y="3890963"/>
            <a:ext cx="34925"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5" name="Freeform 236"/>
          <p:cNvSpPr>
            <a:spLocks/>
          </p:cNvSpPr>
          <p:nvPr/>
        </p:nvSpPr>
        <p:spPr bwMode="auto">
          <a:xfrm>
            <a:off x="4332288" y="38449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6" name="Freeform 237"/>
          <p:cNvSpPr>
            <a:spLocks/>
          </p:cNvSpPr>
          <p:nvPr/>
        </p:nvSpPr>
        <p:spPr bwMode="auto">
          <a:xfrm>
            <a:off x="4468813" y="38449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7" name="Freeform 238"/>
          <p:cNvSpPr>
            <a:spLocks/>
          </p:cNvSpPr>
          <p:nvPr/>
        </p:nvSpPr>
        <p:spPr bwMode="auto">
          <a:xfrm>
            <a:off x="4513263" y="38449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8" name="Freeform 239"/>
          <p:cNvSpPr>
            <a:spLocks/>
          </p:cNvSpPr>
          <p:nvPr/>
        </p:nvSpPr>
        <p:spPr bwMode="auto">
          <a:xfrm>
            <a:off x="4559300"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9" name="Freeform 240"/>
          <p:cNvSpPr>
            <a:spLocks/>
          </p:cNvSpPr>
          <p:nvPr/>
        </p:nvSpPr>
        <p:spPr bwMode="auto">
          <a:xfrm>
            <a:off x="4605338" y="38449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0" name="Freeform 241"/>
          <p:cNvSpPr>
            <a:spLocks/>
          </p:cNvSpPr>
          <p:nvPr/>
        </p:nvSpPr>
        <p:spPr bwMode="auto">
          <a:xfrm>
            <a:off x="4651375" y="384492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1" name="Freeform 242"/>
          <p:cNvSpPr>
            <a:spLocks/>
          </p:cNvSpPr>
          <p:nvPr/>
        </p:nvSpPr>
        <p:spPr bwMode="auto">
          <a:xfrm>
            <a:off x="4922838" y="384492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2" name="Freeform 243"/>
          <p:cNvSpPr>
            <a:spLocks/>
          </p:cNvSpPr>
          <p:nvPr/>
        </p:nvSpPr>
        <p:spPr bwMode="auto">
          <a:xfrm>
            <a:off x="4968875"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3" name="Freeform 244"/>
          <p:cNvSpPr>
            <a:spLocks/>
          </p:cNvSpPr>
          <p:nvPr/>
        </p:nvSpPr>
        <p:spPr bwMode="auto">
          <a:xfrm>
            <a:off x="5013325"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4" name="Freeform 245"/>
          <p:cNvSpPr>
            <a:spLocks/>
          </p:cNvSpPr>
          <p:nvPr/>
        </p:nvSpPr>
        <p:spPr bwMode="auto">
          <a:xfrm>
            <a:off x="5059363" y="3844925"/>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5" name="Freeform 246"/>
          <p:cNvSpPr>
            <a:spLocks/>
          </p:cNvSpPr>
          <p:nvPr/>
        </p:nvSpPr>
        <p:spPr bwMode="auto">
          <a:xfrm>
            <a:off x="5103813" y="384492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6" name="Freeform 247"/>
          <p:cNvSpPr>
            <a:spLocks/>
          </p:cNvSpPr>
          <p:nvPr/>
        </p:nvSpPr>
        <p:spPr bwMode="auto">
          <a:xfrm>
            <a:off x="5378450" y="3844925"/>
            <a:ext cx="579438" cy="36513"/>
          </a:xfrm>
          <a:custGeom>
            <a:avLst/>
            <a:gdLst>
              <a:gd name="T0" fmla="*/ 0 w 398"/>
              <a:gd name="T1" fmla="*/ 2147483647 h 22"/>
              <a:gd name="T2" fmla="*/ 2147483647 w 398"/>
              <a:gd name="T3" fmla="*/ 2147483647 h 22"/>
              <a:gd name="T4" fmla="*/ 2147483647 w 398"/>
              <a:gd name="T5" fmla="*/ 0 h 22"/>
              <a:gd name="T6" fmla="*/ 0 w 398"/>
              <a:gd name="T7" fmla="*/ 0 h 22"/>
              <a:gd name="T8" fmla="*/ 0 w 398"/>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2">
                <a:moveTo>
                  <a:pt x="0" y="21"/>
                </a:moveTo>
                <a:lnTo>
                  <a:pt x="397" y="21"/>
                </a:lnTo>
                <a:lnTo>
                  <a:pt x="397"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7" name="Freeform 248"/>
          <p:cNvSpPr>
            <a:spLocks/>
          </p:cNvSpPr>
          <p:nvPr/>
        </p:nvSpPr>
        <p:spPr bwMode="auto">
          <a:xfrm>
            <a:off x="4376738" y="379888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8" name="Freeform 249"/>
          <p:cNvSpPr>
            <a:spLocks/>
          </p:cNvSpPr>
          <p:nvPr/>
        </p:nvSpPr>
        <p:spPr bwMode="auto">
          <a:xfrm>
            <a:off x="4513263" y="379888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9" name="Freeform 250"/>
          <p:cNvSpPr>
            <a:spLocks/>
          </p:cNvSpPr>
          <p:nvPr/>
        </p:nvSpPr>
        <p:spPr bwMode="auto">
          <a:xfrm>
            <a:off x="4605338" y="37988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0" name="Freeform 251"/>
          <p:cNvSpPr>
            <a:spLocks/>
          </p:cNvSpPr>
          <p:nvPr/>
        </p:nvSpPr>
        <p:spPr bwMode="auto">
          <a:xfrm>
            <a:off x="4651375" y="379888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1" name="Freeform 252"/>
          <p:cNvSpPr>
            <a:spLocks/>
          </p:cNvSpPr>
          <p:nvPr/>
        </p:nvSpPr>
        <p:spPr bwMode="auto">
          <a:xfrm>
            <a:off x="4922838" y="37988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2" name="Freeform 253"/>
          <p:cNvSpPr>
            <a:spLocks/>
          </p:cNvSpPr>
          <p:nvPr/>
        </p:nvSpPr>
        <p:spPr bwMode="auto">
          <a:xfrm>
            <a:off x="4968875" y="37988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3" name="Freeform 254"/>
          <p:cNvSpPr>
            <a:spLocks/>
          </p:cNvSpPr>
          <p:nvPr/>
        </p:nvSpPr>
        <p:spPr bwMode="auto">
          <a:xfrm>
            <a:off x="5013325" y="37988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4" name="Freeform 255"/>
          <p:cNvSpPr>
            <a:spLocks/>
          </p:cNvSpPr>
          <p:nvPr/>
        </p:nvSpPr>
        <p:spPr bwMode="auto">
          <a:xfrm>
            <a:off x="5059363" y="37988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5" name="Freeform 256"/>
          <p:cNvSpPr>
            <a:spLocks/>
          </p:cNvSpPr>
          <p:nvPr/>
        </p:nvSpPr>
        <p:spPr bwMode="auto">
          <a:xfrm>
            <a:off x="5103813" y="379888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6" name="Freeform 257"/>
          <p:cNvSpPr>
            <a:spLocks/>
          </p:cNvSpPr>
          <p:nvPr/>
        </p:nvSpPr>
        <p:spPr bwMode="auto">
          <a:xfrm>
            <a:off x="5286375" y="3798888"/>
            <a:ext cx="215900" cy="36512"/>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7" name="Freeform 258"/>
          <p:cNvSpPr>
            <a:spLocks/>
          </p:cNvSpPr>
          <p:nvPr/>
        </p:nvSpPr>
        <p:spPr bwMode="auto">
          <a:xfrm>
            <a:off x="5513388" y="3798888"/>
            <a:ext cx="355600" cy="36512"/>
          </a:xfrm>
          <a:custGeom>
            <a:avLst/>
            <a:gdLst>
              <a:gd name="T0" fmla="*/ 0 w 244"/>
              <a:gd name="T1" fmla="*/ 2147483647 h 23"/>
              <a:gd name="T2" fmla="*/ 2147483647 w 244"/>
              <a:gd name="T3" fmla="*/ 2147483647 h 23"/>
              <a:gd name="T4" fmla="*/ 2147483647 w 244"/>
              <a:gd name="T5" fmla="*/ 0 h 23"/>
              <a:gd name="T6" fmla="*/ 0 w 244"/>
              <a:gd name="T7" fmla="*/ 0 h 23"/>
              <a:gd name="T8" fmla="*/ 0 w 24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3">
                <a:moveTo>
                  <a:pt x="0" y="22"/>
                </a:moveTo>
                <a:lnTo>
                  <a:pt x="243" y="22"/>
                </a:lnTo>
                <a:lnTo>
                  <a:pt x="24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8" name="Freeform 259"/>
          <p:cNvSpPr>
            <a:spLocks/>
          </p:cNvSpPr>
          <p:nvPr/>
        </p:nvSpPr>
        <p:spPr bwMode="auto">
          <a:xfrm>
            <a:off x="5876925" y="3798888"/>
            <a:ext cx="265113" cy="36512"/>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9" name="Freeform 260"/>
          <p:cNvSpPr>
            <a:spLocks/>
          </p:cNvSpPr>
          <p:nvPr/>
        </p:nvSpPr>
        <p:spPr bwMode="auto">
          <a:xfrm>
            <a:off x="4422775" y="3752850"/>
            <a:ext cx="127000" cy="38100"/>
          </a:xfrm>
          <a:custGeom>
            <a:avLst/>
            <a:gdLst>
              <a:gd name="T0" fmla="*/ 0 w 88"/>
              <a:gd name="T1" fmla="*/ 2147483647 h 23"/>
              <a:gd name="T2" fmla="*/ 2147483647 w 88"/>
              <a:gd name="T3" fmla="*/ 2147483647 h 23"/>
              <a:gd name="T4" fmla="*/ 2147483647 w 88"/>
              <a:gd name="T5" fmla="*/ 0 h 23"/>
              <a:gd name="T6" fmla="*/ 0 w 88"/>
              <a:gd name="T7" fmla="*/ 0 h 23"/>
              <a:gd name="T8" fmla="*/ 0 w 8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23">
                <a:moveTo>
                  <a:pt x="0" y="22"/>
                </a:moveTo>
                <a:lnTo>
                  <a:pt x="87" y="22"/>
                </a:lnTo>
                <a:lnTo>
                  <a:pt x="87"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0" name="Freeform 261"/>
          <p:cNvSpPr>
            <a:spLocks/>
          </p:cNvSpPr>
          <p:nvPr/>
        </p:nvSpPr>
        <p:spPr bwMode="auto">
          <a:xfrm>
            <a:off x="4559300"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1" name="Freeform 262"/>
          <p:cNvSpPr>
            <a:spLocks/>
          </p:cNvSpPr>
          <p:nvPr/>
        </p:nvSpPr>
        <p:spPr bwMode="auto">
          <a:xfrm>
            <a:off x="4605338" y="375285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2" name="Freeform 263"/>
          <p:cNvSpPr>
            <a:spLocks/>
          </p:cNvSpPr>
          <p:nvPr/>
        </p:nvSpPr>
        <p:spPr bwMode="auto">
          <a:xfrm>
            <a:off x="465137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3" name="Freeform 264"/>
          <p:cNvSpPr>
            <a:spLocks/>
          </p:cNvSpPr>
          <p:nvPr/>
        </p:nvSpPr>
        <p:spPr bwMode="auto">
          <a:xfrm>
            <a:off x="4695825" y="3752850"/>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4" name="Freeform 265"/>
          <p:cNvSpPr>
            <a:spLocks/>
          </p:cNvSpPr>
          <p:nvPr/>
        </p:nvSpPr>
        <p:spPr bwMode="auto">
          <a:xfrm>
            <a:off x="4922838" y="3752850"/>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5" name="Freeform 266"/>
          <p:cNvSpPr>
            <a:spLocks/>
          </p:cNvSpPr>
          <p:nvPr/>
        </p:nvSpPr>
        <p:spPr bwMode="auto">
          <a:xfrm>
            <a:off x="496887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6" name="Freeform 267"/>
          <p:cNvSpPr>
            <a:spLocks/>
          </p:cNvSpPr>
          <p:nvPr/>
        </p:nvSpPr>
        <p:spPr bwMode="auto">
          <a:xfrm>
            <a:off x="501332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7" name="Freeform 268"/>
          <p:cNvSpPr>
            <a:spLocks/>
          </p:cNvSpPr>
          <p:nvPr/>
        </p:nvSpPr>
        <p:spPr bwMode="auto">
          <a:xfrm>
            <a:off x="5059363" y="3752850"/>
            <a:ext cx="34925"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8" name="Freeform 269"/>
          <p:cNvSpPr>
            <a:spLocks/>
          </p:cNvSpPr>
          <p:nvPr/>
        </p:nvSpPr>
        <p:spPr bwMode="auto">
          <a:xfrm>
            <a:off x="5103813" y="3752850"/>
            <a:ext cx="80962"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9" name="Freeform 270"/>
          <p:cNvSpPr>
            <a:spLocks/>
          </p:cNvSpPr>
          <p:nvPr/>
        </p:nvSpPr>
        <p:spPr bwMode="auto">
          <a:xfrm>
            <a:off x="5286375" y="3752850"/>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0" name="Freeform 271"/>
          <p:cNvSpPr>
            <a:spLocks/>
          </p:cNvSpPr>
          <p:nvPr/>
        </p:nvSpPr>
        <p:spPr bwMode="auto">
          <a:xfrm>
            <a:off x="5378450" y="3752850"/>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1" name="Freeform 272"/>
          <p:cNvSpPr>
            <a:spLocks/>
          </p:cNvSpPr>
          <p:nvPr/>
        </p:nvSpPr>
        <p:spPr bwMode="auto">
          <a:xfrm>
            <a:off x="5468938" y="3752850"/>
            <a:ext cx="171450"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2" name="Freeform 273"/>
          <p:cNvSpPr>
            <a:spLocks/>
          </p:cNvSpPr>
          <p:nvPr/>
        </p:nvSpPr>
        <p:spPr bwMode="auto">
          <a:xfrm>
            <a:off x="5649913" y="37528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3" name="Freeform 274"/>
          <p:cNvSpPr>
            <a:spLocks/>
          </p:cNvSpPr>
          <p:nvPr/>
        </p:nvSpPr>
        <p:spPr bwMode="auto">
          <a:xfrm>
            <a:off x="5695950" y="3752850"/>
            <a:ext cx="309563" cy="38100"/>
          </a:xfrm>
          <a:custGeom>
            <a:avLst/>
            <a:gdLst>
              <a:gd name="T0" fmla="*/ 0 w 212"/>
              <a:gd name="T1" fmla="*/ 2147483647 h 23"/>
              <a:gd name="T2" fmla="*/ 2147483647 w 212"/>
              <a:gd name="T3" fmla="*/ 2147483647 h 23"/>
              <a:gd name="T4" fmla="*/ 2147483647 w 212"/>
              <a:gd name="T5" fmla="*/ 0 h 23"/>
              <a:gd name="T6" fmla="*/ 0 w 212"/>
              <a:gd name="T7" fmla="*/ 0 h 23"/>
              <a:gd name="T8" fmla="*/ 0 w 21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23">
                <a:moveTo>
                  <a:pt x="0" y="22"/>
                </a:moveTo>
                <a:lnTo>
                  <a:pt x="211" y="22"/>
                </a:lnTo>
                <a:lnTo>
                  <a:pt x="211"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4" name="Freeform 275"/>
          <p:cNvSpPr>
            <a:spLocks/>
          </p:cNvSpPr>
          <p:nvPr/>
        </p:nvSpPr>
        <p:spPr bwMode="auto">
          <a:xfrm>
            <a:off x="6013450" y="3752850"/>
            <a:ext cx="80963" cy="38100"/>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5" name="Freeform 276"/>
          <p:cNvSpPr>
            <a:spLocks/>
          </p:cNvSpPr>
          <p:nvPr/>
        </p:nvSpPr>
        <p:spPr bwMode="auto">
          <a:xfrm>
            <a:off x="6103938" y="3752850"/>
            <a:ext cx="173037" cy="38100"/>
          </a:xfrm>
          <a:custGeom>
            <a:avLst/>
            <a:gdLst>
              <a:gd name="T0" fmla="*/ 0 w 118"/>
              <a:gd name="T1" fmla="*/ 2147483647 h 23"/>
              <a:gd name="T2" fmla="*/ 2147483647 w 118"/>
              <a:gd name="T3" fmla="*/ 2147483647 h 23"/>
              <a:gd name="T4" fmla="*/ 2147483647 w 118"/>
              <a:gd name="T5" fmla="*/ 0 h 23"/>
              <a:gd name="T6" fmla="*/ 0 w 118"/>
              <a:gd name="T7" fmla="*/ 0 h 23"/>
              <a:gd name="T8" fmla="*/ 0 w 11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3">
                <a:moveTo>
                  <a:pt x="0" y="22"/>
                </a:moveTo>
                <a:lnTo>
                  <a:pt x="117" y="22"/>
                </a:lnTo>
                <a:lnTo>
                  <a:pt x="117"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6" name="Freeform 277"/>
          <p:cNvSpPr>
            <a:spLocks/>
          </p:cNvSpPr>
          <p:nvPr/>
        </p:nvSpPr>
        <p:spPr bwMode="auto">
          <a:xfrm>
            <a:off x="4513263" y="37084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7" name="Freeform 278"/>
          <p:cNvSpPr>
            <a:spLocks/>
          </p:cNvSpPr>
          <p:nvPr/>
        </p:nvSpPr>
        <p:spPr bwMode="auto">
          <a:xfrm>
            <a:off x="4559300"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8" name="Freeform 279"/>
          <p:cNvSpPr>
            <a:spLocks/>
          </p:cNvSpPr>
          <p:nvPr/>
        </p:nvSpPr>
        <p:spPr bwMode="auto">
          <a:xfrm>
            <a:off x="4605338" y="3708400"/>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9" name="Freeform 280"/>
          <p:cNvSpPr>
            <a:spLocks/>
          </p:cNvSpPr>
          <p:nvPr/>
        </p:nvSpPr>
        <p:spPr bwMode="auto">
          <a:xfrm>
            <a:off x="465137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0" name="Freeform 281"/>
          <p:cNvSpPr>
            <a:spLocks/>
          </p:cNvSpPr>
          <p:nvPr/>
        </p:nvSpPr>
        <p:spPr bwMode="auto">
          <a:xfrm>
            <a:off x="469582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1" name="Freeform 282"/>
          <p:cNvSpPr>
            <a:spLocks/>
          </p:cNvSpPr>
          <p:nvPr/>
        </p:nvSpPr>
        <p:spPr bwMode="auto">
          <a:xfrm>
            <a:off x="4741863" y="3708400"/>
            <a:ext cx="125412" cy="36513"/>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2" name="Freeform 283"/>
          <p:cNvSpPr>
            <a:spLocks/>
          </p:cNvSpPr>
          <p:nvPr/>
        </p:nvSpPr>
        <p:spPr bwMode="auto">
          <a:xfrm>
            <a:off x="4878388" y="3708400"/>
            <a:ext cx="82550" cy="36513"/>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3" name="Freeform 284"/>
          <p:cNvSpPr>
            <a:spLocks/>
          </p:cNvSpPr>
          <p:nvPr/>
        </p:nvSpPr>
        <p:spPr bwMode="auto">
          <a:xfrm>
            <a:off x="496887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4" name="Freeform 285"/>
          <p:cNvSpPr>
            <a:spLocks/>
          </p:cNvSpPr>
          <p:nvPr/>
        </p:nvSpPr>
        <p:spPr bwMode="auto">
          <a:xfrm>
            <a:off x="501332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5" name="Freeform 286"/>
          <p:cNvSpPr>
            <a:spLocks/>
          </p:cNvSpPr>
          <p:nvPr/>
        </p:nvSpPr>
        <p:spPr bwMode="auto">
          <a:xfrm>
            <a:off x="5059363" y="3708400"/>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6" name="Freeform 287"/>
          <p:cNvSpPr>
            <a:spLocks/>
          </p:cNvSpPr>
          <p:nvPr/>
        </p:nvSpPr>
        <p:spPr bwMode="auto">
          <a:xfrm>
            <a:off x="5103813" y="3708400"/>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7" name="Freeform 288"/>
          <p:cNvSpPr>
            <a:spLocks/>
          </p:cNvSpPr>
          <p:nvPr/>
        </p:nvSpPr>
        <p:spPr bwMode="auto">
          <a:xfrm>
            <a:off x="5332413" y="3708400"/>
            <a:ext cx="80962"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8" name="Freeform 289"/>
          <p:cNvSpPr>
            <a:spLocks/>
          </p:cNvSpPr>
          <p:nvPr/>
        </p:nvSpPr>
        <p:spPr bwMode="auto">
          <a:xfrm>
            <a:off x="5422900"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9" name="Freeform 290"/>
          <p:cNvSpPr>
            <a:spLocks/>
          </p:cNvSpPr>
          <p:nvPr/>
        </p:nvSpPr>
        <p:spPr bwMode="auto">
          <a:xfrm>
            <a:off x="5468938" y="37084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0" name="Freeform 291"/>
          <p:cNvSpPr>
            <a:spLocks/>
          </p:cNvSpPr>
          <p:nvPr/>
        </p:nvSpPr>
        <p:spPr bwMode="auto">
          <a:xfrm>
            <a:off x="5603875" y="3708400"/>
            <a:ext cx="309563" cy="36513"/>
          </a:xfrm>
          <a:custGeom>
            <a:avLst/>
            <a:gdLst>
              <a:gd name="T0" fmla="*/ 0 w 213"/>
              <a:gd name="T1" fmla="*/ 2147483647 h 22"/>
              <a:gd name="T2" fmla="*/ 2147483647 w 213"/>
              <a:gd name="T3" fmla="*/ 2147483647 h 22"/>
              <a:gd name="T4" fmla="*/ 2147483647 w 213"/>
              <a:gd name="T5" fmla="*/ 0 h 22"/>
              <a:gd name="T6" fmla="*/ 0 w 213"/>
              <a:gd name="T7" fmla="*/ 0 h 22"/>
              <a:gd name="T8" fmla="*/ 0 w 21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2">
                <a:moveTo>
                  <a:pt x="0" y="21"/>
                </a:moveTo>
                <a:lnTo>
                  <a:pt x="212" y="21"/>
                </a:lnTo>
                <a:lnTo>
                  <a:pt x="21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1" name="Freeform 292"/>
          <p:cNvSpPr>
            <a:spLocks/>
          </p:cNvSpPr>
          <p:nvPr/>
        </p:nvSpPr>
        <p:spPr bwMode="auto">
          <a:xfrm>
            <a:off x="5924550" y="3708400"/>
            <a:ext cx="169863"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2" name="Freeform 293"/>
          <p:cNvSpPr>
            <a:spLocks/>
          </p:cNvSpPr>
          <p:nvPr/>
        </p:nvSpPr>
        <p:spPr bwMode="auto">
          <a:xfrm>
            <a:off x="6103938" y="37084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3" name="Freeform 294"/>
          <p:cNvSpPr>
            <a:spLocks/>
          </p:cNvSpPr>
          <p:nvPr/>
        </p:nvSpPr>
        <p:spPr bwMode="auto">
          <a:xfrm>
            <a:off x="6242050" y="37084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4" name="Freeform 295"/>
          <p:cNvSpPr>
            <a:spLocks/>
          </p:cNvSpPr>
          <p:nvPr/>
        </p:nvSpPr>
        <p:spPr bwMode="auto">
          <a:xfrm>
            <a:off x="6284913" y="3708400"/>
            <a:ext cx="174625" cy="36513"/>
          </a:xfrm>
          <a:custGeom>
            <a:avLst/>
            <a:gdLst>
              <a:gd name="T0" fmla="*/ 0 w 120"/>
              <a:gd name="T1" fmla="*/ 2147483647 h 22"/>
              <a:gd name="T2" fmla="*/ 2147483647 w 120"/>
              <a:gd name="T3" fmla="*/ 2147483647 h 22"/>
              <a:gd name="T4" fmla="*/ 2147483647 w 120"/>
              <a:gd name="T5" fmla="*/ 0 h 22"/>
              <a:gd name="T6" fmla="*/ 0 w 120"/>
              <a:gd name="T7" fmla="*/ 0 h 22"/>
              <a:gd name="T8" fmla="*/ 0 w 12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
                <a:moveTo>
                  <a:pt x="0" y="21"/>
                </a:moveTo>
                <a:lnTo>
                  <a:pt x="119" y="21"/>
                </a:lnTo>
                <a:lnTo>
                  <a:pt x="11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5" name="Freeform 296"/>
          <p:cNvSpPr>
            <a:spLocks/>
          </p:cNvSpPr>
          <p:nvPr/>
        </p:nvSpPr>
        <p:spPr bwMode="auto">
          <a:xfrm>
            <a:off x="4559300" y="366077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6" name="Freeform 297"/>
          <p:cNvSpPr>
            <a:spLocks/>
          </p:cNvSpPr>
          <p:nvPr/>
        </p:nvSpPr>
        <p:spPr bwMode="auto">
          <a:xfrm>
            <a:off x="465137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7" name="Freeform 298"/>
          <p:cNvSpPr>
            <a:spLocks/>
          </p:cNvSpPr>
          <p:nvPr/>
        </p:nvSpPr>
        <p:spPr bwMode="auto">
          <a:xfrm>
            <a:off x="4695825" y="3660775"/>
            <a:ext cx="80963"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8" name="Freeform 299"/>
          <p:cNvSpPr>
            <a:spLocks/>
          </p:cNvSpPr>
          <p:nvPr/>
        </p:nvSpPr>
        <p:spPr bwMode="auto">
          <a:xfrm>
            <a:off x="4787900"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9" name="Freeform 300"/>
          <p:cNvSpPr>
            <a:spLocks/>
          </p:cNvSpPr>
          <p:nvPr/>
        </p:nvSpPr>
        <p:spPr bwMode="auto">
          <a:xfrm>
            <a:off x="4832350" y="3660775"/>
            <a:ext cx="173038" cy="36513"/>
          </a:xfrm>
          <a:custGeom>
            <a:avLst/>
            <a:gdLst>
              <a:gd name="T0" fmla="*/ 0 w 118"/>
              <a:gd name="T1" fmla="*/ 2147483647 h 22"/>
              <a:gd name="T2" fmla="*/ 2147483647 w 118"/>
              <a:gd name="T3" fmla="*/ 2147483647 h 22"/>
              <a:gd name="T4" fmla="*/ 2147483647 w 118"/>
              <a:gd name="T5" fmla="*/ 0 h 22"/>
              <a:gd name="T6" fmla="*/ 0 w 118"/>
              <a:gd name="T7" fmla="*/ 0 h 22"/>
              <a:gd name="T8" fmla="*/ 0 w 118"/>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2">
                <a:moveTo>
                  <a:pt x="0" y="21"/>
                </a:moveTo>
                <a:lnTo>
                  <a:pt x="117" y="21"/>
                </a:lnTo>
                <a:lnTo>
                  <a:pt x="117"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0" name="Freeform 301"/>
          <p:cNvSpPr>
            <a:spLocks/>
          </p:cNvSpPr>
          <p:nvPr/>
        </p:nvSpPr>
        <p:spPr bwMode="auto">
          <a:xfrm>
            <a:off x="501332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1" name="Freeform 302"/>
          <p:cNvSpPr>
            <a:spLocks/>
          </p:cNvSpPr>
          <p:nvPr/>
        </p:nvSpPr>
        <p:spPr bwMode="auto">
          <a:xfrm>
            <a:off x="5059363" y="3660775"/>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2" name="Freeform 303"/>
          <p:cNvSpPr>
            <a:spLocks/>
          </p:cNvSpPr>
          <p:nvPr/>
        </p:nvSpPr>
        <p:spPr bwMode="auto">
          <a:xfrm>
            <a:off x="5103813" y="3660775"/>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3" name="Freeform 304"/>
          <p:cNvSpPr>
            <a:spLocks/>
          </p:cNvSpPr>
          <p:nvPr/>
        </p:nvSpPr>
        <p:spPr bwMode="auto">
          <a:xfrm>
            <a:off x="5332413"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4" name="Freeform 305"/>
          <p:cNvSpPr>
            <a:spLocks/>
          </p:cNvSpPr>
          <p:nvPr/>
        </p:nvSpPr>
        <p:spPr bwMode="auto">
          <a:xfrm>
            <a:off x="5378450" y="3660775"/>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5" name="Freeform 306"/>
          <p:cNvSpPr>
            <a:spLocks/>
          </p:cNvSpPr>
          <p:nvPr/>
        </p:nvSpPr>
        <p:spPr bwMode="auto">
          <a:xfrm>
            <a:off x="5422900" y="366077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6" name="Freeform 307"/>
          <p:cNvSpPr>
            <a:spLocks/>
          </p:cNvSpPr>
          <p:nvPr/>
        </p:nvSpPr>
        <p:spPr bwMode="auto">
          <a:xfrm>
            <a:off x="5513388" y="36607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7" name="Freeform 308"/>
          <p:cNvSpPr>
            <a:spLocks/>
          </p:cNvSpPr>
          <p:nvPr/>
        </p:nvSpPr>
        <p:spPr bwMode="auto">
          <a:xfrm>
            <a:off x="5559425" y="3660775"/>
            <a:ext cx="488950" cy="36513"/>
          </a:xfrm>
          <a:custGeom>
            <a:avLst/>
            <a:gdLst>
              <a:gd name="T0" fmla="*/ 0 w 336"/>
              <a:gd name="T1" fmla="*/ 2147483647 h 22"/>
              <a:gd name="T2" fmla="*/ 2147483647 w 336"/>
              <a:gd name="T3" fmla="*/ 2147483647 h 22"/>
              <a:gd name="T4" fmla="*/ 2147483647 w 336"/>
              <a:gd name="T5" fmla="*/ 0 h 22"/>
              <a:gd name="T6" fmla="*/ 0 w 336"/>
              <a:gd name="T7" fmla="*/ 0 h 22"/>
              <a:gd name="T8" fmla="*/ 0 w 33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2">
                <a:moveTo>
                  <a:pt x="0" y="21"/>
                </a:moveTo>
                <a:lnTo>
                  <a:pt x="335" y="21"/>
                </a:lnTo>
                <a:lnTo>
                  <a:pt x="33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8" name="Freeform 309"/>
          <p:cNvSpPr>
            <a:spLocks/>
          </p:cNvSpPr>
          <p:nvPr/>
        </p:nvSpPr>
        <p:spPr bwMode="auto">
          <a:xfrm>
            <a:off x="6059488" y="366077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9" name="Freeform 310"/>
          <p:cNvSpPr>
            <a:spLocks/>
          </p:cNvSpPr>
          <p:nvPr/>
        </p:nvSpPr>
        <p:spPr bwMode="auto">
          <a:xfrm>
            <a:off x="6196013"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0" name="Freeform 311"/>
          <p:cNvSpPr>
            <a:spLocks/>
          </p:cNvSpPr>
          <p:nvPr/>
        </p:nvSpPr>
        <p:spPr bwMode="auto">
          <a:xfrm>
            <a:off x="6242050" y="3660775"/>
            <a:ext cx="173038" cy="36513"/>
          </a:xfrm>
          <a:custGeom>
            <a:avLst/>
            <a:gdLst>
              <a:gd name="T0" fmla="*/ 0 w 119"/>
              <a:gd name="T1" fmla="*/ 2147483647 h 22"/>
              <a:gd name="T2" fmla="*/ 2147483647 w 119"/>
              <a:gd name="T3" fmla="*/ 2147483647 h 22"/>
              <a:gd name="T4" fmla="*/ 2147483647 w 119"/>
              <a:gd name="T5" fmla="*/ 0 h 22"/>
              <a:gd name="T6" fmla="*/ 0 w 119"/>
              <a:gd name="T7" fmla="*/ 0 h 22"/>
              <a:gd name="T8" fmla="*/ 0 w 11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2">
                <a:moveTo>
                  <a:pt x="0" y="21"/>
                </a:moveTo>
                <a:lnTo>
                  <a:pt x="118" y="21"/>
                </a:lnTo>
                <a:lnTo>
                  <a:pt x="118"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1" name="Freeform 312"/>
          <p:cNvSpPr>
            <a:spLocks/>
          </p:cNvSpPr>
          <p:nvPr/>
        </p:nvSpPr>
        <p:spPr bwMode="auto">
          <a:xfrm>
            <a:off x="642302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2" name="Freeform 313"/>
          <p:cNvSpPr>
            <a:spLocks/>
          </p:cNvSpPr>
          <p:nvPr/>
        </p:nvSpPr>
        <p:spPr bwMode="auto">
          <a:xfrm>
            <a:off x="6467475" y="3660775"/>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3" name="Freeform 314"/>
          <p:cNvSpPr>
            <a:spLocks/>
          </p:cNvSpPr>
          <p:nvPr/>
        </p:nvSpPr>
        <p:spPr bwMode="auto">
          <a:xfrm>
            <a:off x="4605338" y="361473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4" name="Freeform 315"/>
          <p:cNvSpPr>
            <a:spLocks/>
          </p:cNvSpPr>
          <p:nvPr/>
        </p:nvSpPr>
        <p:spPr bwMode="auto">
          <a:xfrm>
            <a:off x="4651375"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5" name="Freeform 316"/>
          <p:cNvSpPr>
            <a:spLocks/>
          </p:cNvSpPr>
          <p:nvPr/>
        </p:nvSpPr>
        <p:spPr bwMode="auto">
          <a:xfrm>
            <a:off x="4695825"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6" name="Freeform 317"/>
          <p:cNvSpPr>
            <a:spLocks/>
          </p:cNvSpPr>
          <p:nvPr/>
        </p:nvSpPr>
        <p:spPr bwMode="auto">
          <a:xfrm>
            <a:off x="4832350" y="3614738"/>
            <a:ext cx="80963"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7" name="Freeform 318"/>
          <p:cNvSpPr>
            <a:spLocks/>
          </p:cNvSpPr>
          <p:nvPr/>
        </p:nvSpPr>
        <p:spPr bwMode="auto">
          <a:xfrm>
            <a:off x="4922838"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8" name="Freeform 319"/>
          <p:cNvSpPr>
            <a:spLocks/>
          </p:cNvSpPr>
          <p:nvPr/>
        </p:nvSpPr>
        <p:spPr bwMode="auto">
          <a:xfrm>
            <a:off x="5059363" y="361473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9" name="Freeform 320"/>
          <p:cNvSpPr>
            <a:spLocks/>
          </p:cNvSpPr>
          <p:nvPr/>
        </p:nvSpPr>
        <p:spPr bwMode="auto">
          <a:xfrm>
            <a:off x="5103813" y="361473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0" name="Freeform 321"/>
          <p:cNvSpPr>
            <a:spLocks/>
          </p:cNvSpPr>
          <p:nvPr/>
        </p:nvSpPr>
        <p:spPr bwMode="auto">
          <a:xfrm>
            <a:off x="5332413" y="361473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1" name="Freeform 322"/>
          <p:cNvSpPr>
            <a:spLocks/>
          </p:cNvSpPr>
          <p:nvPr/>
        </p:nvSpPr>
        <p:spPr bwMode="auto">
          <a:xfrm>
            <a:off x="5422900"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2" name="Freeform 323"/>
          <p:cNvSpPr>
            <a:spLocks/>
          </p:cNvSpPr>
          <p:nvPr/>
        </p:nvSpPr>
        <p:spPr bwMode="auto">
          <a:xfrm>
            <a:off x="5468938" y="36147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3" name="Freeform 324"/>
          <p:cNvSpPr>
            <a:spLocks/>
          </p:cNvSpPr>
          <p:nvPr/>
        </p:nvSpPr>
        <p:spPr bwMode="auto">
          <a:xfrm>
            <a:off x="5559425" y="3614738"/>
            <a:ext cx="260350" cy="36512"/>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4" name="Freeform 325"/>
          <p:cNvSpPr>
            <a:spLocks/>
          </p:cNvSpPr>
          <p:nvPr/>
        </p:nvSpPr>
        <p:spPr bwMode="auto">
          <a:xfrm>
            <a:off x="5832475" y="361473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5" name="Freeform 326"/>
          <p:cNvSpPr>
            <a:spLocks/>
          </p:cNvSpPr>
          <p:nvPr/>
        </p:nvSpPr>
        <p:spPr bwMode="auto">
          <a:xfrm>
            <a:off x="5924550" y="361473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6" name="Freeform 327"/>
          <p:cNvSpPr>
            <a:spLocks/>
          </p:cNvSpPr>
          <p:nvPr/>
        </p:nvSpPr>
        <p:spPr bwMode="auto">
          <a:xfrm>
            <a:off x="6196013"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7" name="Freeform 328"/>
          <p:cNvSpPr>
            <a:spLocks/>
          </p:cNvSpPr>
          <p:nvPr/>
        </p:nvSpPr>
        <p:spPr bwMode="auto">
          <a:xfrm>
            <a:off x="6330950" y="3614738"/>
            <a:ext cx="84138"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8" name="Freeform 329"/>
          <p:cNvSpPr>
            <a:spLocks/>
          </p:cNvSpPr>
          <p:nvPr/>
        </p:nvSpPr>
        <p:spPr bwMode="auto">
          <a:xfrm>
            <a:off x="6423025" y="3614738"/>
            <a:ext cx="125413"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9" name="Freeform 330"/>
          <p:cNvSpPr>
            <a:spLocks/>
          </p:cNvSpPr>
          <p:nvPr/>
        </p:nvSpPr>
        <p:spPr bwMode="auto">
          <a:xfrm>
            <a:off x="6559550"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0" name="Freeform 331"/>
          <p:cNvSpPr>
            <a:spLocks/>
          </p:cNvSpPr>
          <p:nvPr/>
        </p:nvSpPr>
        <p:spPr bwMode="auto">
          <a:xfrm>
            <a:off x="4651375" y="35702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1" name="Freeform 332"/>
          <p:cNvSpPr>
            <a:spLocks/>
          </p:cNvSpPr>
          <p:nvPr/>
        </p:nvSpPr>
        <p:spPr bwMode="auto">
          <a:xfrm>
            <a:off x="4741863" y="35702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2" name="Freeform 333"/>
          <p:cNvSpPr>
            <a:spLocks/>
          </p:cNvSpPr>
          <p:nvPr/>
        </p:nvSpPr>
        <p:spPr bwMode="auto">
          <a:xfrm>
            <a:off x="4787900" y="357028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3" name="Freeform 334"/>
          <p:cNvSpPr>
            <a:spLocks/>
          </p:cNvSpPr>
          <p:nvPr/>
        </p:nvSpPr>
        <p:spPr bwMode="auto">
          <a:xfrm>
            <a:off x="5059363" y="35702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4" name="Freeform 335"/>
          <p:cNvSpPr>
            <a:spLocks/>
          </p:cNvSpPr>
          <p:nvPr/>
        </p:nvSpPr>
        <p:spPr bwMode="auto">
          <a:xfrm>
            <a:off x="5103813" y="357028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5" name="Freeform 336"/>
          <p:cNvSpPr>
            <a:spLocks/>
          </p:cNvSpPr>
          <p:nvPr/>
        </p:nvSpPr>
        <p:spPr bwMode="auto">
          <a:xfrm>
            <a:off x="5332413" y="357028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6" name="Freeform 337"/>
          <p:cNvSpPr>
            <a:spLocks/>
          </p:cNvSpPr>
          <p:nvPr/>
        </p:nvSpPr>
        <p:spPr bwMode="auto">
          <a:xfrm>
            <a:off x="5378450" y="35702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7" name="Freeform 338"/>
          <p:cNvSpPr>
            <a:spLocks/>
          </p:cNvSpPr>
          <p:nvPr/>
        </p:nvSpPr>
        <p:spPr bwMode="auto">
          <a:xfrm>
            <a:off x="5468938" y="35702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8" name="Freeform 339"/>
          <p:cNvSpPr>
            <a:spLocks/>
          </p:cNvSpPr>
          <p:nvPr/>
        </p:nvSpPr>
        <p:spPr bwMode="auto">
          <a:xfrm>
            <a:off x="5513388" y="3570288"/>
            <a:ext cx="173037" cy="36512"/>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9" name="Freeform 340"/>
          <p:cNvSpPr>
            <a:spLocks/>
          </p:cNvSpPr>
          <p:nvPr/>
        </p:nvSpPr>
        <p:spPr bwMode="auto">
          <a:xfrm>
            <a:off x="5695950" y="3570288"/>
            <a:ext cx="398463" cy="36512"/>
          </a:xfrm>
          <a:custGeom>
            <a:avLst/>
            <a:gdLst>
              <a:gd name="T0" fmla="*/ 0 w 273"/>
              <a:gd name="T1" fmla="*/ 2147483647 h 23"/>
              <a:gd name="T2" fmla="*/ 2147483647 w 273"/>
              <a:gd name="T3" fmla="*/ 2147483647 h 23"/>
              <a:gd name="T4" fmla="*/ 2147483647 w 273"/>
              <a:gd name="T5" fmla="*/ 0 h 23"/>
              <a:gd name="T6" fmla="*/ 0 w 273"/>
              <a:gd name="T7" fmla="*/ 0 h 23"/>
              <a:gd name="T8" fmla="*/ 0 w 2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3">
                <a:moveTo>
                  <a:pt x="0" y="22"/>
                </a:moveTo>
                <a:lnTo>
                  <a:pt x="272" y="22"/>
                </a:lnTo>
                <a:lnTo>
                  <a:pt x="27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0" name="Freeform 341"/>
          <p:cNvSpPr>
            <a:spLocks/>
          </p:cNvSpPr>
          <p:nvPr/>
        </p:nvSpPr>
        <p:spPr bwMode="auto">
          <a:xfrm>
            <a:off x="6103938" y="3570288"/>
            <a:ext cx="261937"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1" name="Freeform 342"/>
          <p:cNvSpPr>
            <a:spLocks/>
          </p:cNvSpPr>
          <p:nvPr/>
        </p:nvSpPr>
        <p:spPr bwMode="auto">
          <a:xfrm>
            <a:off x="6376988" y="35702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2" name="Freeform 343"/>
          <p:cNvSpPr>
            <a:spLocks/>
          </p:cNvSpPr>
          <p:nvPr/>
        </p:nvSpPr>
        <p:spPr bwMode="auto">
          <a:xfrm>
            <a:off x="6423025" y="3570288"/>
            <a:ext cx="125413"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3" name="Freeform 344"/>
          <p:cNvSpPr>
            <a:spLocks/>
          </p:cNvSpPr>
          <p:nvPr/>
        </p:nvSpPr>
        <p:spPr bwMode="auto">
          <a:xfrm>
            <a:off x="6559550" y="35702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4" name="Freeform 345"/>
          <p:cNvSpPr>
            <a:spLocks/>
          </p:cNvSpPr>
          <p:nvPr/>
        </p:nvSpPr>
        <p:spPr bwMode="auto">
          <a:xfrm>
            <a:off x="6604000" y="35702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5" name="Freeform 346"/>
          <p:cNvSpPr>
            <a:spLocks/>
          </p:cNvSpPr>
          <p:nvPr/>
        </p:nvSpPr>
        <p:spPr bwMode="auto">
          <a:xfrm>
            <a:off x="4695825" y="3524250"/>
            <a:ext cx="80963"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6" name="Freeform 347"/>
          <p:cNvSpPr>
            <a:spLocks/>
          </p:cNvSpPr>
          <p:nvPr/>
        </p:nvSpPr>
        <p:spPr bwMode="auto">
          <a:xfrm>
            <a:off x="4787900" y="3524250"/>
            <a:ext cx="125413" cy="36513"/>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7" name="Freeform 348"/>
          <p:cNvSpPr>
            <a:spLocks/>
          </p:cNvSpPr>
          <p:nvPr/>
        </p:nvSpPr>
        <p:spPr bwMode="auto">
          <a:xfrm>
            <a:off x="4922838" y="3524250"/>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8" name="Freeform 349"/>
          <p:cNvSpPr>
            <a:spLocks/>
          </p:cNvSpPr>
          <p:nvPr/>
        </p:nvSpPr>
        <p:spPr bwMode="auto">
          <a:xfrm>
            <a:off x="4968875" y="35242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9" name="Freeform 350"/>
          <p:cNvSpPr>
            <a:spLocks/>
          </p:cNvSpPr>
          <p:nvPr/>
        </p:nvSpPr>
        <p:spPr bwMode="auto">
          <a:xfrm>
            <a:off x="5059363" y="3524250"/>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0" name="Freeform 351"/>
          <p:cNvSpPr>
            <a:spLocks/>
          </p:cNvSpPr>
          <p:nvPr/>
        </p:nvSpPr>
        <p:spPr bwMode="auto">
          <a:xfrm>
            <a:off x="5286375" y="352425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1" name="Freeform 352"/>
          <p:cNvSpPr>
            <a:spLocks/>
          </p:cNvSpPr>
          <p:nvPr/>
        </p:nvSpPr>
        <p:spPr bwMode="auto">
          <a:xfrm>
            <a:off x="5332413" y="352425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2" name="Freeform 353"/>
          <p:cNvSpPr>
            <a:spLocks/>
          </p:cNvSpPr>
          <p:nvPr/>
        </p:nvSpPr>
        <p:spPr bwMode="auto">
          <a:xfrm>
            <a:off x="5378450" y="3524250"/>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3" name="Freeform 354"/>
          <p:cNvSpPr>
            <a:spLocks/>
          </p:cNvSpPr>
          <p:nvPr/>
        </p:nvSpPr>
        <p:spPr bwMode="auto">
          <a:xfrm>
            <a:off x="5422900" y="352425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4" name="Freeform 355"/>
          <p:cNvSpPr>
            <a:spLocks/>
          </p:cNvSpPr>
          <p:nvPr/>
        </p:nvSpPr>
        <p:spPr bwMode="auto">
          <a:xfrm>
            <a:off x="5468938" y="3524250"/>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5" name="Freeform 356"/>
          <p:cNvSpPr>
            <a:spLocks/>
          </p:cNvSpPr>
          <p:nvPr/>
        </p:nvSpPr>
        <p:spPr bwMode="auto">
          <a:xfrm>
            <a:off x="5649913" y="3524250"/>
            <a:ext cx="581025" cy="36513"/>
          </a:xfrm>
          <a:custGeom>
            <a:avLst/>
            <a:gdLst>
              <a:gd name="T0" fmla="*/ 0 w 399"/>
              <a:gd name="T1" fmla="*/ 2147483647 h 22"/>
              <a:gd name="T2" fmla="*/ 2147483647 w 399"/>
              <a:gd name="T3" fmla="*/ 2147483647 h 22"/>
              <a:gd name="T4" fmla="*/ 2147483647 w 399"/>
              <a:gd name="T5" fmla="*/ 0 h 22"/>
              <a:gd name="T6" fmla="*/ 0 w 399"/>
              <a:gd name="T7" fmla="*/ 0 h 22"/>
              <a:gd name="T8" fmla="*/ 0 w 39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 h="22">
                <a:moveTo>
                  <a:pt x="0" y="21"/>
                </a:moveTo>
                <a:lnTo>
                  <a:pt x="398" y="21"/>
                </a:lnTo>
                <a:lnTo>
                  <a:pt x="39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6" name="Freeform 357"/>
          <p:cNvSpPr>
            <a:spLocks/>
          </p:cNvSpPr>
          <p:nvPr/>
        </p:nvSpPr>
        <p:spPr bwMode="auto">
          <a:xfrm>
            <a:off x="6242050" y="3524250"/>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7" name="Freeform 358"/>
          <p:cNvSpPr>
            <a:spLocks/>
          </p:cNvSpPr>
          <p:nvPr/>
        </p:nvSpPr>
        <p:spPr bwMode="auto">
          <a:xfrm>
            <a:off x="6513513" y="352425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8" name="Freeform 359"/>
          <p:cNvSpPr>
            <a:spLocks/>
          </p:cNvSpPr>
          <p:nvPr/>
        </p:nvSpPr>
        <p:spPr bwMode="auto">
          <a:xfrm>
            <a:off x="6559550" y="35242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9" name="Freeform 360"/>
          <p:cNvSpPr>
            <a:spLocks/>
          </p:cNvSpPr>
          <p:nvPr/>
        </p:nvSpPr>
        <p:spPr bwMode="auto">
          <a:xfrm>
            <a:off x="6650038" y="3524250"/>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0" name="Freeform 361"/>
          <p:cNvSpPr>
            <a:spLocks/>
          </p:cNvSpPr>
          <p:nvPr/>
        </p:nvSpPr>
        <p:spPr bwMode="auto">
          <a:xfrm>
            <a:off x="4787900" y="347662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1" name="Freeform 362"/>
          <p:cNvSpPr>
            <a:spLocks/>
          </p:cNvSpPr>
          <p:nvPr/>
        </p:nvSpPr>
        <p:spPr bwMode="auto">
          <a:xfrm>
            <a:off x="5195888" y="3476625"/>
            <a:ext cx="82550" cy="36513"/>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2" name="Freeform 363"/>
          <p:cNvSpPr>
            <a:spLocks/>
          </p:cNvSpPr>
          <p:nvPr/>
        </p:nvSpPr>
        <p:spPr bwMode="auto">
          <a:xfrm>
            <a:off x="5286375"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3" name="Freeform 364"/>
          <p:cNvSpPr>
            <a:spLocks/>
          </p:cNvSpPr>
          <p:nvPr/>
        </p:nvSpPr>
        <p:spPr bwMode="auto">
          <a:xfrm>
            <a:off x="5332413" y="34766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4" name="Freeform 365"/>
          <p:cNvSpPr>
            <a:spLocks/>
          </p:cNvSpPr>
          <p:nvPr/>
        </p:nvSpPr>
        <p:spPr bwMode="auto">
          <a:xfrm>
            <a:off x="5378450" y="3476625"/>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5" name="Freeform 366"/>
          <p:cNvSpPr>
            <a:spLocks/>
          </p:cNvSpPr>
          <p:nvPr/>
        </p:nvSpPr>
        <p:spPr bwMode="auto">
          <a:xfrm>
            <a:off x="5422900"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6" name="Freeform 367"/>
          <p:cNvSpPr>
            <a:spLocks/>
          </p:cNvSpPr>
          <p:nvPr/>
        </p:nvSpPr>
        <p:spPr bwMode="auto">
          <a:xfrm>
            <a:off x="5468938" y="34766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7" name="Freeform 368"/>
          <p:cNvSpPr>
            <a:spLocks/>
          </p:cNvSpPr>
          <p:nvPr/>
        </p:nvSpPr>
        <p:spPr bwMode="auto">
          <a:xfrm>
            <a:off x="5603875" y="3476625"/>
            <a:ext cx="719138" cy="36513"/>
          </a:xfrm>
          <a:custGeom>
            <a:avLst/>
            <a:gdLst>
              <a:gd name="T0" fmla="*/ 0 w 494"/>
              <a:gd name="T1" fmla="*/ 2147483647 h 22"/>
              <a:gd name="T2" fmla="*/ 2147483647 w 494"/>
              <a:gd name="T3" fmla="*/ 2147483647 h 22"/>
              <a:gd name="T4" fmla="*/ 2147483647 w 494"/>
              <a:gd name="T5" fmla="*/ 0 h 22"/>
              <a:gd name="T6" fmla="*/ 0 w 494"/>
              <a:gd name="T7" fmla="*/ 0 h 22"/>
              <a:gd name="T8" fmla="*/ 0 w 49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22">
                <a:moveTo>
                  <a:pt x="0" y="21"/>
                </a:moveTo>
                <a:lnTo>
                  <a:pt x="493" y="21"/>
                </a:lnTo>
                <a:lnTo>
                  <a:pt x="493"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8" name="Freeform 369"/>
          <p:cNvSpPr>
            <a:spLocks/>
          </p:cNvSpPr>
          <p:nvPr/>
        </p:nvSpPr>
        <p:spPr bwMode="auto">
          <a:xfrm>
            <a:off x="6330950" y="3476625"/>
            <a:ext cx="265113" cy="36513"/>
          </a:xfrm>
          <a:custGeom>
            <a:avLst/>
            <a:gdLst>
              <a:gd name="T0" fmla="*/ 0 w 181"/>
              <a:gd name="T1" fmla="*/ 2147483647 h 22"/>
              <a:gd name="T2" fmla="*/ 2147483647 w 181"/>
              <a:gd name="T3" fmla="*/ 2147483647 h 22"/>
              <a:gd name="T4" fmla="*/ 2147483647 w 181"/>
              <a:gd name="T5" fmla="*/ 0 h 22"/>
              <a:gd name="T6" fmla="*/ 0 w 181"/>
              <a:gd name="T7" fmla="*/ 0 h 22"/>
              <a:gd name="T8" fmla="*/ 0 w 18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2">
                <a:moveTo>
                  <a:pt x="0" y="21"/>
                </a:moveTo>
                <a:lnTo>
                  <a:pt x="180" y="21"/>
                </a:lnTo>
                <a:lnTo>
                  <a:pt x="180"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9" name="Freeform 370"/>
          <p:cNvSpPr>
            <a:spLocks/>
          </p:cNvSpPr>
          <p:nvPr/>
        </p:nvSpPr>
        <p:spPr bwMode="auto">
          <a:xfrm>
            <a:off x="6604000"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0" name="Freeform 371"/>
          <p:cNvSpPr>
            <a:spLocks/>
          </p:cNvSpPr>
          <p:nvPr/>
        </p:nvSpPr>
        <p:spPr bwMode="auto">
          <a:xfrm>
            <a:off x="6650038" y="34766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1" name="Freeform 372"/>
          <p:cNvSpPr>
            <a:spLocks/>
          </p:cNvSpPr>
          <p:nvPr/>
        </p:nvSpPr>
        <p:spPr bwMode="auto">
          <a:xfrm>
            <a:off x="6694488" y="34766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2" name="Freeform 373"/>
          <p:cNvSpPr>
            <a:spLocks/>
          </p:cNvSpPr>
          <p:nvPr/>
        </p:nvSpPr>
        <p:spPr bwMode="auto">
          <a:xfrm>
            <a:off x="496887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3" name="Freeform 374"/>
          <p:cNvSpPr>
            <a:spLocks/>
          </p:cNvSpPr>
          <p:nvPr/>
        </p:nvSpPr>
        <p:spPr bwMode="auto">
          <a:xfrm>
            <a:off x="524192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4" name="Freeform 375"/>
          <p:cNvSpPr>
            <a:spLocks/>
          </p:cNvSpPr>
          <p:nvPr/>
        </p:nvSpPr>
        <p:spPr bwMode="auto">
          <a:xfrm>
            <a:off x="528637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5" name="Freeform 376"/>
          <p:cNvSpPr>
            <a:spLocks/>
          </p:cNvSpPr>
          <p:nvPr/>
        </p:nvSpPr>
        <p:spPr bwMode="auto">
          <a:xfrm>
            <a:off x="5332413" y="3430588"/>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6" name="Freeform 377"/>
          <p:cNvSpPr>
            <a:spLocks/>
          </p:cNvSpPr>
          <p:nvPr/>
        </p:nvSpPr>
        <p:spPr bwMode="auto">
          <a:xfrm>
            <a:off x="5378450" y="3430588"/>
            <a:ext cx="34925"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7" name="Freeform 378"/>
          <p:cNvSpPr>
            <a:spLocks/>
          </p:cNvSpPr>
          <p:nvPr/>
        </p:nvSpPr>
        <p:spPr bwMode="auto">
          <a:xfrm>
            <a:off x="5422900"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8" name="Freeform 379"/>
          <p:cNvSpPr>
            <a:spLocks/>
          </p:cNvSpPr>
          <p:nvPr/>
        </p:nvSpPr>
        <p:spPr bwMode="auto">
          <a:xfrm>
            <a:off x="5468938" y="3430588"/>
            <a:ext cx="127000" cy="38100"/>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9" name="Freeform 380"/>
          <p:cNvSpPr>
            <a:spLocks/>
          </p:cNvSpPr>
          <p:nvPr/>
        </p:nvSpPr>
        <p:spPr bwMode="auto">
          <a:xfrm>
            <a:off x="5603875" y="3430588"/>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0" name="Freeform 381"/>
          <p:cNvSpPr>
            <a:spLocks/>
          </p:cNvSpPr>
          <p:nvPr/>
        </p:nvSpPr>
        <p:spPr bwMode="auto">
          <a:xfrm>
            <a:off x="5876925" y="3430588"/>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1" name="Freeform 382"/>
          <p:cNvSpPr>
            <a:spLocks/>
          </p:cNvSpPr>
          <p:nvPr/>
        </p:nvSpPr>
        <p:spPr bwMode="auto">
          <a:xfrm>
            <a:off x="6149975" y="3430588"/>
            <a:ext cx="354013" cy="38100"/>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2" name="Freeform 383"/>
          <p:cNvSpPr>
            <a:spLocks/>
          </p:cNvSpPr>
          <p:nvPr/>
        </p:nvSpPr>
        <p:spPr bwMode="auto">
          <a:xfrm>
            <a:off x="6513513" y="3430588"/>
            <a:ext cx="169862"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3" name="Freeform 384"/>
          <p:cNvSpPr>
            <a:spLocks/>
          </p:cNvSpPr>
          <p:nvPr/>
        </p:nvSpPr>
        <p:spPr bwMode="auto">
          <a:xfrm>
            <a:off x="6694488" y="343058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4" name="Freeform 385"/>
          <p:cNvSpPr>
            <a:spLocks/>
          </p:cNvSpPr>
          <p:nvPr/>
        </p:nvSpPr>
        <p:spPr bwMode="auto">
          <a:xfrm>
            <a:off x="5286375"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5" name="Freeform 386"/>
          <p:cNvSpPr>
            <a:spLocks/>
          </p:cNvSpPr>
          <p:nvPr/>
        </p:nvSpPr>
        <p:spPr bwMode="auto">
          <a:xfrm>
            <a:off x="5332413" y="3386138"/>
            <a:ext cx="80962" cy="34925"/>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6" name="Freeform 387"/>
          <p:cNvSpPr>
            <a:spLocks/>
          </p:cNvSpPr>
          <p:nvPr/>
        </p:nvSpPr>
        <p:spPr bwMode="auto">
          <a:xfrm>
            <a:off x="5422900"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7" name="Freeform 388"/>
          <p:cNvSpPr>
            <a:spLocks/>
          </p:cNvSpPr>
          <p:nvPr/>
        </p:nvSpPr>
        <p:spPr bwMode="auto">
          <a:xfrm>
            <a:off x="5468938" y="3386138"/>
            <a:ext cx="127000" cy="34925"/>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8" name="Freeform 389"/>
          <p:cNvSpPr>
            <a:spLocks/>
          </p:cNvSpPr>
          <p:nvPr/>
        </p:nvSpPr>
        <p:spPr bwMode="auto">
          <a:xfrm>
            <a:off x="5603875" y="3386138"/>
            <a:ext cx="215900" cy="34925"/>
          </a:xfrm>
          <a:custGeom>
            <a:avLst/>
            <a:gdLst>
              <a:gd name="T0" fmla="*/ 0 w 149"/>
              <a:gd name="T1" fmla="*/ 2147483647 h 22"/>
              <a:gd name="T2" fmla="*/ 2147483647 w 149"/>
              <a:gd name="T3" fmla="*/ 2147483647 h 22"/>
              <a:gd name="T4" fmla="*/ 2147483647 w 149"/>
              <a:gd name="T5" fmla="*/ 0 h 22"/>
              <a:gd name="T6" fmla="*/ 0 w 149"/>
              <a:gd name="T7" fmla="*/ 0 h 22"/>
              <a:gd name="T8" fmla="*/ 0 w 14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2">
                <a:moveTo>
                  <a:pt x="0" y="21"/>
                </a:moveTo>
                <a:lnTo>
                  <a:pt x="148" y="21"/>
                </a:lnTo>
                <a:lnTo>
                  <a:pt x="14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9" name="Freeform 390"/>
          <p:cNvSpPr>
            <a:spLocks/>
          </p:cNvSpPr>
          <p:nvPr/>
        </p:nvSpPr>
        <p:spPr bwMode="auto">
          <a:xfrm>
            <a:off x="5832475" y="3386138"/>
            <a:ext cx="354013" cy="34925"/>
          </a:xfrm>
          <a:custGeom>
            <a:avLst/>
            <a:gdLst>
              <a:gd name="T0" fmla="*/ 0 w 243"/>
              <a:gd name="T1" fmla="*/ 2147483647 h 22"/>
              <a:gd name="T2" fmla="*/ 2147483647 w 243"/>
              <a:gd name="T3" fmla="*/ 2147483647 h 22"/>
              <a:gd name="T4" fmla="*/ 2147483647 w 243"/>
              <a:gd name="T5" fmla="*/ 0 h 22"/>
              <a:gd name="T6" fmla="*/ 0 w 243"/>
              <a:gd name="T7" fmla="*/ 0 h 22"/>
              <a:gd name="T8" fmla="*/ 0 w 24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2">
                <a:moveTo>
                  <a:pt x="0" y="21"/>
                </a:moveTo>
                <a:lnTo>
                  <a:pt x="242" y="21"/>
                </a:lnTo>
                <a:lnTo>
                  <a:pt x="242"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0" name="Freeform 391"/>
          <p:cNvSpPr>
            <a:spLocks/>
          </p:cNvSpPr>
          <p:nvPr/>
        </p:nvSpPr>
        <p:spPr bwMode="auto">
          <a:xfrm>
            <a:off x="6196013" y="3386138"/>
            <a:ext cx="352425" cy="34925"/>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1" name="Freeform 392"/>
          <p:cNvSpPr>
            <a:spLocks/>
          </p:cNvSpPr>
          <p:nvPr/>
        </p:nvSpPr>
        <p:spPr bwMode="auto">
          <a:xfrm>
            <a:off x="6559550" y="3386138"/>
            <a:ext cx="123825" cy="34925"/>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2" name="Freeform 393"/>
          <p:cNvSpPr>
            <a:spLocks/>
          </p:cNvSpPr>
          <p:nvPr/>
        </p:nvSpPr>
        <p:spPr bwMode="auto">
          <a:xfrm>
            <a:off x="6694488" y="3386138"/>
            <a:ext cx="36512"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3" name="Freeform 394"/>
          <p:cNvSpPr>
            <a:spLocks/>
          </p:cNvSpPr>
          <p:nvPr/>
        </p:nvSpPr>
        <p:spPr bwMode="auto">
          <a:xfrm>
            <a:off x="6740525"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4" name="Freeform 395"/>
          <p:cNvSpPr>
            <a:spLocks/>
          </p:cNvSpPr>
          <p:nvPr/>
        </p:nvSpPr>
        <p:spPr bwMode="auto">
          <a:xfrm>
            <a:off x="5286375"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5" name="Freeform 396"/>
          <p:cNvSpPr>
            <a:spLocks/>
          </p:cNvSpPr>
          <p:nvPr/>
        </p:nvSpPr>
        <p:spPr bwMode="auto">
          <a:xfrm>
            <a:off x="5332413" y="3340100"/>
            <a:ext cx="80962"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6" name="Freeform 397"/>
          <p:cNvSpPr>
            <a:spLocks/>
          </p:cNvSpPr>
          <p:nvPr/>
        </p:nvSpPr>
        <p:spPr bwMode="auto">
          <a:xfrm>
            <a:off x="5422900"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7" name="Freeform 398"/>
          <p:cNvSpPr>
            <a:spLocks/>
          </p:cNvSpPr>
          <p:nvPr/>
        </p:nvSpPr>
        <p:spPr bwMode="auto">
          <a:xfrm>
            <a:off x="5468938" y="334010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8" name="Freeform 399"/>
          <p:cNvSpPr>
            <a:spLocks/>
          </p:cNvSpPr>
          <p:nvPr/>
        </p:nvSpPr>
        <p:spPr bwMode="auto">
          <a:xfrm>
            <a:off x="5513388" y="3340100"/>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9" name="Freeform 400"/>
          <p:cNvSpPr>
            <a:spLocks/>
          </p:cNvSpPr>
          <p:nvPr/>
        </p:nvSpPr>
        <p:spPr bwMode="auto">
          <a:xfrm>
            <a:off x="5603875" y="3340100"/>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0" name="Freeform 401"/>
          <p:cNvSpPr>
            <a:spLocks/>
          </p:cNvSpPr>
          <p:nvPr/>
        </p:nvSpPr>
        <p:spPr bwMode="auto">
          <a:xfrm>
            <a:off x="5876925" y="3340100"/>
            <a:ext cx="400050" cy="38100"/>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1" name="Freeform 402"/>
          <p:cNvSpPr>
            <a:spLocks/>
          </p:cNvSpPr>
          <p:nvPr/>
        </p:nvSpPr>
        <p:spPr bwMode="auto">
          <a:xfrm>
            <a:off x="6284913" y="3340100"/>
            <a:ext cx="398462" cy="38100"/>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2" name="Freeform 403"/>
          <p:cNvSpPr>
            <a:spLocks/>
          </p:cNvSpPr>
          <p:nvPr/>
        </p:nvSpPr>
        <p:spPr bwMode="auto">
          <a:xfrm>
            <a:off x="6694488" y="334010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3" name="Freeform 404"/>
          <p:cNvSpPr>
            <a:spLocks/>
          </p:cNvSpPr>
          <p:nvPr/>
        </p:nvSpPr>
        <p:spPr bwMode="auto">
          <a:xfrm>
            <a:off x="6740525"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4" name="Freeform 405"/>
          <p:cNvSpPr>
            <a:spLocks/>
          </p:cNvSpPr>
          <p:nvPr/>
        </p:nvSpPr>
        <p:spPr bwMode="auto">
          <a:xfrm>
            <a:off x="5286375"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5" name="Freeform 406"/>
          <p:cNvSpPr>
            <a:spLocks/>
          </p:cNvSpPr>
          <p:nvPr/>
        </p:nvSpPr>
        <p:spPr bwMode="auto">
          <a:xfrm>
            <a:off x="5332413" y="32940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6" name="Freeform 407"/>
          <p:cNvSpPr>
            <a:spLocks/>
          </p:cNvSpPr>
          <p:nvPr/>
        </p:nvSpPr>
        <p:spPr bwMode="auto">
          <a:xfrm>
            <a:off x="5378450" y="3294063"/>
            <a:ext cx="34925"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7" name="Freeform 408"/>
          <p:cNvSpPr>
            <a:spLocks/>
          </p:cNvSpPr>
          <p:nvPr/>
        </p:nvSpPr>
        <p:spPr bwMode="auto">
          <a:xfrm>
            <a:off x="5422900"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8" name="Freeform 409"/>
          <p:cNvSpPr>
            <a:spLocks/>
          </p:cNvSpPr>
          <p:nvPr/>
        </p:nvSpPr>
        <p:spPr bwMode="auto">
          <a:xfrm>
            <a:off x="5468938" y="329406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9" name="Freeform 410"/>
          <p:cNvSpPr>
            <a:spLocks/>
          </p:cNvSpPr>
          <p:nvPr/>
        </p:nvSpPr>
        <p:spPr bwMode="auto">
          <a:xfrm>
            <a:off x="5513388" y="3294063"/>
            <a:ext cx="127000" cy="36512"/>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0" name="Freeform 411"/>
          <p:cNvSpPr>
            <a:spLocks/>
          </p:cNvSpPr>
          <p:nvPr/>
        </p:nvSpPr>
        <p:spPr bwMode="auto">
          <a:xfrm>
            <a:off x="5649913" y="3294063"/>
            <a:ext cx="219075" cy="36512"/>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1" name="Freeform 412"/>
          <p:cNvSpPr>
            <a:spLocks/>
          </p:cNvSpPr>
          <p:nvPr/>
        </p:nvSpPr>
        <p:spPr bwMode="auto">
          <a:xfrm>
            <a:off x="5876925" y="3294063"/>
            <a:ext cx="446088" cy="36512"/>
          </a:xfrm>
          <a:custGeom>
            <a:avLst/>
            <a:gdLst>
              <a:gd name="T0" fmla="*/ 0 w 306"/>
              <a:gd name="T1" fmla="*/ 2147483647 h 22"/>
              <a:gd name="T2" fmla="*/ 2147483647 w 306"/>
              <a:gd name="T3" fmla="*/ 2147483647 h 22"/>
              <a:gd name="T4" fmla="*/ 2147483647 w 306"/>
              <a:gd name="T5" fmla="*/ 0 h 22"/>
              <a:gd name="T6" fmla="*/ 0 w 306"/>
              <a:gd name="T7" fmla="*/ 0 h 22"/>
              <a:gd name="T8" fmla="*/ 0 w 30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2">
                <a:moveTo>
                  <a:pt x="0" y="21"/>
                </a:moveTo>
                <a:lnTo>
                  <a:pt x="305" y="21"/>
                </a:lnTo>
                <a:lnTo>
                  <a:pt x="305"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2" name="Freeform 413"/>
          <p:cNvSpPr>
            <a:spLocks/>
          </p:cNvSpPr>
          <p:nvPr/>
        </p:nvSpPr>
        <p:spPr bwMode="auto">
          <a:xfrm>
            <a:off x="6330950" y="3294063"/>
            <a:ext cx="352425" cy="36512"/>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3" name="Freeform 414"/>
          <p:cNvSpPr>
            <a:spLocks/>
          </p:cNvSpPr>
          <p:nvPr/>
        </p:nvSpPr>
        <p:spPr bwMode="auto">
          <a:xfrm>
            <a:off x="6694488" y="32940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4" name="Freeform 415"/>
          <p:cNvSpPr>
            <a:spLocks/>
          </p:cNvSpPr>
          <p:nvPr/>
        </p:nvSpPr>
        <p:spPr bwMode="auto">
          <a:xfrm>
            <a:off x="6740525"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5" name="Freeform 416"/>
          <p:cNvSpPr>
            <a:spLocks/>
          </p:cNvSpPr>
          <p:nvPr/>
        </p:nvSpPr>
        <p:spPr bwMode="auto">
          <a:xfrm>
            <a:off x="5286375" y="3246438"/>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6" name="Freeform 417"/>
          <p:cNvSpPr>
            <a:spLocks/>
          </p:cNvSpPr>
          <p:nvPr/>
        </p:nvSpPr>
        <p:spPr bwMode="auto">
          <a:xfrm>
            <a:off x="5378450" y="3246438"/>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7" name="Freeform 418"/>
          <p:cNvSpPr>
            <a:spLocks/>
          </p:cNvSpPr>
          <p:nvPr/>
        </p:nvSpPr>
        <p:spPr bwMode="auto">
          <a:xfrm>
            <a:off x="5468938" y="3246438"/>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8" name="Freeform 419"/>
          <p:cNvSpPr>
            <a:spLocks/>
          </p:cNvSpPr>
          <p:nvPr/>
        </p:nvSpPr>
        <p:spPr bwMode="auto">
          <a:xfrm>
            <a:off x="5513388" y="324643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9" name="Freeform 420"/>
          <p:cNvSpPr>
            <a:spLocks/>
          </p:cNvSpPr>
          <p:nvPr/>
        </p:nvSpPr>
        <p:spPr bwMode="auto">
          <a:xfrm>
            <a:off x="5559425" y="3246438"/>
            <a:ext cx="127000" cy="38100"/>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0" name="Freeform 421"/>
          <p:cNvSpPr>
            <a:spLocks/>
          </p:cNvSpPr>
          <p:nvPr/>
        </p:nvSpPr>
        <p:spPr bwMode="auto">
          <a:xfrm>
            <a:off x="5695950" y="3246438"/>
            <a:ext cx="261938" cy="38100"/>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1" name="Freeform 422"/>
          <p:cNvSpPr>
            <a:spLocks/>
          </p:cNvSpPr>
          <p:nvPr/>
        </p:nvSpPr>
        <p:spPr bwMode="auto">
          <a:xfrm>
            <a:off x="5969000" y="3246438"/>
            <a:ext cx="396875" cy="38100"/>
          </a:xfrm>
          <a:custGeom>
            <a:avLst/>
            <a:gdLst>
              <a:gd name="T0" fmla="*/ 0 w 273"/>
              <a:gd name="T1" fmla="*/ 2147483647 h 23"/>
              <a:gd name="T2" fmla="*/ 2147483647 w 273"/>
              <a:gd name="T3" fmla="*/ 2147483647 h 23"/>
              <a:gd name="T4" fmla="*/ 2147483647 w 273"/>
              <a:gd name="T5" fmla="*/ 0 h 23"/>
              <a:gd name="T6" fmla="*/ 0 w 273"/>
              <a:gd name="T7" fmla="*/ 0 h 23"/>
              <a:gd name="T8" fmla="*/ 0 w 2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3">
                <a:moveTo>
                  <a:pt x="0" y="22"/>
                </a:moveTo>
                <a:lnTo>
                  <a:pt x="272" y="22"/>
                </a:lnTo>
                <a:lnTo>
                  <a:pt x="272"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2" name="Freeform 423"/>
          <p:cNvSpPr>
            <a:spLocks/>
          </p:cNvSpPr>
          <p:nvPr/>
        </p:nvSpPr>
        <p:spPr bwMode="auto">
          <a:xfrm>
            <a:off x="6376988" y="3246438"/>
            <a:ext cx="354012" cy="38100"/>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3" name="Freeform 424"/>
          <p:cNvSpPr>
            <a:spLocks/>
          </p:cNvSpPr>
          <p:nvPr/>
        </p:nvSpPr>
        <p:spPr bwMode="auto">
          <a:xfrm>
            <a:off x="6740525" y="324643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4" name="Freeform 425"/>
          <p:cNvSpPr>
            <a:spLocks/>
          </p:cNvSpPr>
          <p:nvPr/>
        </p:nvSpPr>
        <p:spPr bwMode="auto">
          <a:xfrm>
            <a:off x="5286375" y="32019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5" name="Freeform 426"/>
          <p:cNvSpPr>
            <a:spLocks/>
          </p:cNvSpPr>
          <p:nvPr/>
        </p:nvSpPr>
        <p:spPr bwMode="auto">
          <a:xfrm>
            <a:off x="5378450" y="3201988"/>
            <a:ext cx="34925"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6" name="Freeform 427"/>
          <p:cNvSpPr>
            <a:spLocks/>
          </p:cNvSpPr>
          <p:nvPr/>
        </p:nvSpPr>
        <p:spPr bwMode="auto">
          <a:xfrm>
            <a:off x="5422900" y="32019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7" name="Freeform 428"/>
          <p:cNvSpPr>
            <a:spLocks/>
          </p:cNvSpPr>
          <p:nvPr/>
        </p:nvSpPr>
        <p:spPr bwMode="auto">
          <a:xfrm>
            <a:off x="5468938" y="32019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8" name="Freeform 429"/>
          <p:cNvSpPr>
            <a:spLocks/>
          </p:cNvSpPr>
          <p:nvPr/>
        </p:nvSpPr>
        <p:spPr bwMode="auto">
          <a:xfrm>
            <a:off x="5513388" y="320198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9" name="Freeform 430"/>
          <p:cNvSpPr>
            <a:spLocks/>
          </p:cNvSpPr>
          <p:nvPr/>
        </p:nvSpPr>
        <p:spPr bwMode="auto">
          <a:xfrm>
            <a:off x="5603875" y="320198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0" name="Freeform 431"/>
          <p:cNvSpPr>
            <a:spLocks/>
          </p:cNvSpPr>
          <p:nvPr/>
        </p:nvSpPr>
        <p:spPr bwMode="auto">
          <a:xfrm>
            <a:off x="5740400" y="3201988"/>
            <a:ext cx="446088" cy="36512"/>
          </a:xfrm>
          <a:custGeom>
            <a:avLst/>
            <a:gdLst>
              <a:gd name="T0" fmla="*/ 0 w 306"/>
              <a:gd name="T1" fmla="*/ 2147483647 h 23"/>
              <a:gd name="T2" fmla="*/ 2147483647 w 306"/>
              <a:gd name="T3" fmla="*/ 2147483647 h 23"/>
              <a:gd name="T4" fmla="*/ 2147483647 w 306"/>
              <a:gd name="T5" fmla="*/ 0 h 23"/>
              <a:gd name="T6" fmla="*/ 0 w 306"/>
              <a:gd name="T7" fmla="*/ 0 h 23"/>
              <a:gd name="T8" fmla="*/ 0 w 30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3">
                <a:moveTo>
                  <a:pt x="0" y="22"/>
                </a:moveTo>
                <a:lnTo>
                  <a:pt x="305" y="22"/>
                </a:lnTo>
                <a:lnTo>
                  <a:pt x="30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1" name="Freeform 432"/>
          <p:cNvSpPr>
            <a:spLocks/>
          </p:cNvSpPr>
          <p:nvPr/>
        </p:nvSpPr>
        <p:spPr bwMode="auto">
          <a:xfrm>
            <a:off x="6196013" y="3201988"/>
            <a:ext cx="169862" cy="36512"/>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2" name="Freeform 433"/>
          <p:cNvSpPr>
            <a:spLocks/>
          </p:cNvSpPr>
          <p:nvPr/>
        </p:nvSpPr>
        <p:spPr bwMode="auto">
          <a:xfrm>
            <a:off x="6376988" y="3201988"/>
            <a:ext cx="354012" cy="36512"/>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3" name="Freeform 434"/>
          <p:cNvSpPr>
            <a:spLocks/>
          </p:cNvSpPr>
          <p:nvPr/>
        </p:nvSpPr>
        <p:spPr bwMode="auto">
          <a:xfrm>
            <a:off x="6740525" y="32019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4" name="Freeform 435"/>
          <p:cNvSpPr>
            <a:spLocks/>
          </p:cNvSpPr>
          <p:nvPr/>
        </p:nvSpPr>
        <p:spPr bwMode="auto">
          <a:xfrm>
            <a:off x="5378450" y="3155950"/>
            <a:ext cx="34925"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5" name="Freeform 436"/>
          <p:cNvSpPr>
            <a:spLocks/>
          </p:cNvSpPr>
          <p:nvPr/>
        </p:nvSpPr>
        <p:spPr bwMode="auto">
          <a:xfrm>
            <a:off x="5422900"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6" name="Freeform 437"/>
          <p:cNvSpPr>
            <a:spLocks/>
          </p:cNvSpPr>
          <p:nvPr/>
        </p:nvSpPr>
        <p:spPr bwMode="auto">
          <a:xfrm>
            <a:off x="5468938" y="315595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7" name="Freeform 438"/>
          <p:cNvSpPr>
            <a:spLocks/>
          </p:cNvSpPr>
          <p:nvPr/>
        </p:nvSpPr>
        <p:spPr bwMode="auto">
          <a:xfrm>
            <a:off x="5513388" y="31559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8" name="Freeform 439"/>
          <p:cNvSpPr>
            <a:spLocks/>
          </p:cNvSpPr>
          <p:nvPr/>
        </p:nvSpPr>
        <p:spPr bwMode="auto">
          <a:xfrm>
            <a:off x="5559425"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9" name="Freeform 440"/>
          <p:cNvSpPr>
            <a:spLocks/>
          </p:cNvSpPr>
          <p:nvPr/>
        </p:nvSpPr>
        <p:spPr bwMode="auto">
          <a:xfrm>
            <a:off x="5603875" y="3155950"/>
            <a:ext cx="173038" cy="38100"/>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0" name="Freeform 441"/>
          <p:cNvSpPr>
            <a:spLocks/>
          </p:cNvSpPr>
          <p:nvPr/>
        </p:nvSpPr>
        <p:spPr bwMode="auto">
          <a:xfrm>
            <a:off x="5786438" y="3155950"/>
            <a:ext cx="944562" cy="38100"/>
          </a:xfrm>
          <a:custGeom>
            <a:avLst/>
            <a:gdLst>
              <a:gd name="T0" fmla="*/ 0 w 648"/>
              <a:gd name="T1" fmla="*/ 2147483647 h 23"/>
              <a:gd name="T2" fmla="*/ 2147483647 w 648"/>
              <a:gd name="T3" fmla="*/ 2147483647 h 23"/>
              <a:gd name="T4" fmla="*/ 2147483647 w 648"/>
              <a:gd name="T5" fmla="*/ 0 h 23"/>
              <a:gd name="T6" fmla="*/ 0 w 648"/>
              <a:gd name="T7" fmla="*/ 0 h 23"/>
              <a:gd name="T8" fmla="*/ 0 w 64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23">
                <a:moveTo>
                  <a:pt x="0" y="22"/>
                </a:moveTo>
                <a:lnTo>
                  <a:pt x="647" y="22"/>
                </a:lnTo>
                <a:lnTo>
                  <a:pt x="647"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1" name="Freeform 442"/>
          <p:cNvSpPr>
            <a:spLocks/>
          </p:cNvSpPr>
          <p:nvPr/>
        </p:nvSpPr>
        <p:spPr bwMode="auto">
          <a:xfrm>
            <a:off x="6740525"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2" name="Freeform 443"/>
          <p:cNvSpPr>
            <a:spLocks/>
          </p:cNvSpPr>
          <p:nvPr/>
        </p:nvSpPr>
        <p:spPr bwMode="auto">
          <a:xfrm>
            <a:off x="5378450" y="310991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3" name="Freeform 444"/>
          <p:cNvSpPr>
            <a:spLocks/>
          </p:cNvSpPr>
          <p:nvPr/>
        </p:nvSpPr>
        <p:spPr bwMode="auto">
          <a:xfrm>
            <a:off x="5468938" y="310991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4" name="Freeform 445"/>
          <p:cNvSpPr>
            <a:spLocks/>
          </p:cNvSpPr>
          <p:nvPr/>
        </p:nvSpPr>
        <p:spPr bwMode="auto">
          <a:xfrm>
            <a:off x="5513388" y="31099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5" name="Freeform 446"/>
          <p:cNvSpPr>
            <a:spLocks/>
          </p:cNvSpPr>
          <p:nvPr/>
        </p:nvSpPr>
        <p:spPr bwMode="auto">
          <a:xfrm>
            <a:off x="555942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6" name="Freeform 447"/>
          <p:cNvSpPr>
            <a:spLocks/>
          </p:cNvSpPr>
          <p:nvPr/>
        </p:nvSpPr>
        <p:spPr bwMode="auto">
          <a:xfrm>
            <a:off x="560387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7" name="Freeform 448"/>
          <p:cNvSpPr>
            <a:spLocks/>
          </p:cNvSpPr>
          <p:nvPr/>
        </p:nvSpPr>
        <p:spPr bwMode="auto">
          <a:xfrm>
            <a:off x="5649913" y="3109913"/>
            <a:ext cx="169862" cy="36512"/>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8" name="Freeform 449"/>
          <p:cNvSpPr>
            <a:spLocks/>
          </p:cNvSpPr>
          <p:nvPr/>
        </p:nvSpPr>
        <p:spPr bwMode="auto">
          <a:xfrm>
            <a:off x="5832475" y="3109913"/>
            <a:ext cx="898525" cy="36512"/>
          </a:xfrm>
          <a:custGeom>
            <a:avLst/>
            <a:gdLst>
              <a:gd name="T0" fmla="*/ 0 w 617"/>
              <a:gd name="T1" fmla="*/ 2147483647 h 22"/>
              <a:gd name="T2" fmla="*/ 2147483647 w 617"/>
              <a:gd name="T3" fmla="*/ 2147483647 h 22"/>
              <a:gd name="T4" fmla="*/ 2147483647 w 617"/>
              <a:gd name="T5" fmla="*/ 0 h 22"/>
              <a:gd name="T6" fmla="*/ 0 w 617"/>
              <a:gd name="T7" fmla="*/ 0 h 22"/>
              <a:gd name="T8" fmla="*/ 0 w 6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 h="22">
                <a:moveTo>
                  <a:pt x="0" y="21"/>
                </a:moveTo>
                <a:lnTo>
                  <a:pt x="616" y="21"/>
                </a:lnTo>
                <a:lnTo>
                  <a:pt x="616"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9" name="Freeform 450"/>
          <p:cNvSpPr>
            <a:spLocks/>
          </p:cNvSpPr>
          <p:nvPr/>
        </p:nvSpPr>
        <p:spPr bwMode="auto">
          <a:xfrm>
            <a:off x="674052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0" name="Freeform 451"/>
          <p:cNvSpPr>
            <a:spLocks/>
          </p:cNvSpPr>
          <p:nvPr/>
        </p:nvSpPr>
        <p:spPr bwMode="auto">
          <a:xfrm>
            <a:off x="5422900" y="3063875"/>
            <a:ext cx="79375" cy="38100"/>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1" name="Freeform 452"/>
          <p:cNvSpPr>
            <a:spLocks/>
          </p:cNvSpPr>
          <p:nvPr/>
        </p:nvSpPr>
        <p:spPr bwMode="auto">
          <a:xfrm>
            <a:off x="5513388" y="3063875"/>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2" name="Freeform 453"/>
          <p:cNvSpPr>
            <a:spLocks/>
          </p:cNvSpPr>
          <p:nvPr/>
        </p:nvSpPr>
        <p:spPr bwMode="auto">
          <a:xfrm>
            <a:off x="5603875" y="30638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3" name="Freeform 454"/>
          <p:cNvSpPr>
            <a:spLocks/>
          </p:cNvSpPr>
          <p:nvPr/>
        </p:nvSpPr>
        <p:spPr bwMode="auto">
          <a:xfrm>
            <a:off x="5649913" y="30638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4" name="Freeform 455"/>
          <p:cNvSpPr>
            <a:spLocks/>
          </p:cNvSpPr>
          <p:nvPr/>
        </p:nvSpPr>
        <p:spPr bwMode="auto">
          <a:xfrm>
            <a:off x="5695950" y="3063875"/>
            <a:ext cx="261938" cy="38100"/>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5" name="Freeform 456"/>
          <p:cNvSpPr>
            <a:spLocks/>
          </p:cNvSpPr>
          <p:nvPr/>
        </p:nvSpPr>
        <p:spPr bwMode="auto">
          <a:xfrm>
            <a:off x="5969000" y="3063875"/>
            <a:ext cx="762000" cy="38100"/>
          </a:xfrm>
          <a:custGeom>
            <a:avLst/>
            <a:gdLst>
              <a:gd name="T0" fmla="*/ 0 w 523"/>
              <a:gd name="T1" fmla="*/ 2147483647 h 23"/>
              <a:gd name="T2" fmla="*/ 2147483647 w 523"/>
              <a:gd name="T3" fmla="*/ 2147483647 h 23"/>
              <a:gd name="T4" fmla="*/ 2147483647 w 523"/>
              <a:gd name="T5" fmla="*/ 0 h 23"/>
              <a:gd name="T6" fmla="*/ 0 w 523"/>
              <a:gd name="T7" fmla="*/ 0 h 23"/>
              <a:gd name="T8" fmla="*/ 0 w 5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 h="23">
                <a:moveTo>
                  <a:pt x="0" y="22"/>
                </a:moveTo>
                <a:lnTo>
                  <a:pt x="522" y="22"/>
                </a:lnTo>
                <a:lnTo>
                  <a:pt x="52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6" name="Freeform 457"/>
          <p:cNvSpPr>
            <a:spLocks/>
          </p:cNvSpPr>
          <p:nvPr/>
        </p:nvSpPr>
        <p:spPr bwMode="auto">
          <a:xfrm>
            <a:off x="6740525" y="30638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7" name="Freeform 458"/>
          <p:cNvSpPr>
            <a:spLocks/>
          </p:cNvSpPr>
          <p:nvPr/>
        </p:nvSpPr>
        <p:spPr bwMode="auto">
          <a:xfrm>
            <a:off x="5422900" y="3017838"/>
            <a:ext cx="79375"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8" name="Freeform 459"/>
          <p:cNvSpPr>
            <a:spLocks/>
          </p:cNvSpPr>
          <p:nvPr/>
        </p:nvSpPr>
        <p:spPr bwMode="auto">
          <a:xfrm>
            <a:off x="5513388" y="30178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9" name="Freeform 460"/>
          <p:cNvSpPr>
            <a:spLocks/>
          </p:cNvSpPr>
          <p:nvPr/>
        </p:nvSpPr>
        <p:spPr bwMode="auto">
          <a:xfrm>
            <a:off x="5559425" y="3017838"/>
            <a:ext cx="80963"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0" name="Freeform 461"/>
          <p:cNvSpPr>
            <a:spLocks/>
          </p:cNvSpPr>
          <p:nvPr/>
        </p:nvSpPr>
        <p:spPr bwMode="auto">
          <a:xfrm>
            <a:off x="5649913" y="30178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1" name="Freeform 462"/>
          <p:cNvSpPr>
            <a:spLocks/>
          </p:cNvSpPr>
          <p:nvPr/>
        </p:nvSpPr>
        <p:spPr bwMode="auto">
          <a:xfrm>
            <a:off x="5740400" y="30178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2" name="Freeform 463"/>
          <p:cNvSpPr>
            <a:spLocks/>
          </p:cNvSpPr>
          <p:nvPr/>
        </p:nvSpPr>
        <p:spPr bwMode="auto">
          <a:xfrm>
            <a:off x="5786438" y="3017838"/>
            <a:ext cx="261937"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3" name="Freeform 464"/>
          <p:cNvSpPr>
            <a:spLocks/>
          </p:cNvSpPr>
          <p:nvPr/>
        </p:nvSpPr>
        <p:spPr bwMode="auto">
          <a:xfrm>
            <a:off x="6059488" y="3017838"/>
            <a:ext cx="623887" cy="36512"/>
          </a:xfrm>
          <a:custGeom>
            <a:avLst/>
            <a:gdLst>
              <a:gd name="T0" fmla="*/ 0 w 429"/>
              <a:gd name="T1" fmla="*/ 2147483647 h 23"/>
              <a:gd name="T2" fmla="*/ 2147483647 w 429"/>
              <a:gd name="T3" fmla="*/ 2147483647 h 23"/>
              <a:gd name="T4" fmla="*/ 2147483647 w 429"/>
              <a:gd name="T5" fmla="*/ 0 h 23"/>
              <a:gd name="T6" fmla="*/ 0 w 429"/>
              <a:gd name="T7" fmla="*/ 0 h 23"/>
              <a:gd name="T8" fmla="*/ 0 w 42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23">
                <a:moveTo>
                  <a:pt x="0" y="22"/>
                </a:moveTo>
                <a:lnTo>
                  <a:pt x="428" y="22"/>
                </a:lnTo>
                <a:lnTo>
                  <a:pt x="428"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4" name="Freeform 465"/>
          <p:cNvSpPr>
            <a:spLocks/>
          </p:cNvSpPr>
          <p:nvPr/>
        </p:nvSpPr>
        <p:spPr bwMode="auto">
          <a:xfrm>
            <a:off x="6694488" y="301783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5" name="Freeform 466"/>
          <p:cNvSpPr>
            <a:spLocks/>
          </p:cNvSpPr>
          <p:nvPr/>
        </p:nvSpPr>
        <p:spPr bwMode="auto">
          <a:xfrm>
            <a:off x="5468938" y="297338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6" name="Freeform 467"/>
          <p:cNvSpPr>
            <a:spLocks/>
          </p:cNvSpPr>
          <p:nvPr/>
        </p:nvSpPr>
        <p:spPr bwMode="auto">
          <a:xfrm>
            <a:off x="5559425" y="29733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7" name="Freeform 468"/>
          <p:cNvSpPr>
            <a:spLocks/>
          </p:cNvSpPr>
          <p:nvPr/>
        </p:nvSpPr>
        <p:spPr bwMode="auto">
          <a:xfrm>
            <a:off x="5603875" y="297338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8" name="Freeform 469"/>
          <p:cNvSpPr>
            <a:spLocks/>
          </p:cNvSpPr>
          <p:nvPr/>
        </p:nvSpPr>
        <p:spPr bwMode="auto">
          <a:xfrm>
            <a:off x="5695950" y="2973388"/>
            <a:ext cx="123825" cy="36512"/>
          </a:xfrm>
          <a:custGeom>
            <a:avLst/>
            <a:gdLst>
              <a:gd name="T0" fmla="*/ 0 w 85"/>
              <a:gd name="T1" fmla="*/ 2147483647 h 23"/>
              <a:gd name="T2" fmla="*/ 2147483647 w 85"/>
              <a:gd name="T3" fmla="*/ 2147483647 h 23"/>
              <a:gd name="T4" fmla="*/ 2147483647 w 85"/>
              <a:gd name="T5" fmla="*/ 0 h 23"/>
              <a:gd name="T6" fmla="*/ 0 w 85"/>
              <a:gd name="T7" fmla="*/ 0 h 23"/>
              <a:gd name="T8" fmla="*/ 0 w 8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3">
                <a:moveTo>
                  <a:pt x="0" y="22"/>
                </a:moveTo>
                <a:lnTo>
                  <a:pt x="84" y="22"/>
                </a:lnTo>
                <a:lnTo>
                  <a:pt x="8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9" name="Freeform 470"/>
          <p:cNvSpPr>
            <a:spLocks/>
          </p:cNvSpPr>
          <p:nvPr/>
        </p:nvSpPr>
        <p:spPr bwMode="auto">
          <a:xfrm>
            <a:off x="5832475" y="29733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0" name="Freeform 471"/>
          <p:cNvSpPr>
            <a:spLocks/>
          </p:cNvSpPr>
          <p:nvPr/>
        </p:nvSpPr>
        <p:spPr bwMode="auto">
          <a:xfrm>
            <a:off x="5924550" y="2973388"/>
            <a:ext cx="441325" cy="36512"/>
          </a:xfrm>
          <a:custGeom>
            <a:avLst/>
            <a:gdLst>
              <a:gd name="T0" fmla="*/ 0 w 304"/>
              <a:gd name="T1" fmla="*/ 2147483647 h 23"/>
              <a:gd name="T2" fmla="*/ 2147483647 w 304"/>
              <a:gd name="T3" fmla="*/ 2147483647 h 23"/>
              <a:gd name="T4" fmla="*/ 2147483647 w 304"/>
              <a:gd name="T5" fmla="*/ 0 h 23"/>
              <a:gd name="T6" fmla="*/ 0 w 304"/>
              <a:gd name="T7" fmla="*/ 0 h 23"/>
              <a:gd name="T8" fmla="*/ 0 w 30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3">
                <a:moveTo>
                  <a:pt x="0" y="22"/>
                </a:moveTo>
                <a:lnTo>
                  <a:pt x="303" y="22"/>
                </a:lnTo>
                <a:lnTo>
                  <a:pt x="30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1" name="Freeform 472"/>
          <p:cNvSpPr>
            <a:spLocks/>
          </p:cNvSpPr>
          <p:nvPr/>
        </p:nvSpPr>
        <p:spPr bwMode="auto">
          <a:xfrm>
            <a:off x="6376988" y="297338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2" name="Freeform 473"/>
          <p:cNvSpPr>
            <a:spLocks/>
          </p:cNvSpPr>
          <p:nvPr/>
        </p:nvSpPr>
        <p:spPr bwMode="auto">
          <a:xfrm>
            <a:off x="6604000" y="2973388"/>
            <a:ext cx="173038" cy="36512"/>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3" name="Freeform 474"/>
          <p:cNvSpPr>
            <a:spLocks/>
          </p:cNvSpPr>
          <p:nvPr/>
        </p:nvSpPr>
        <p:spPr bwMode="auto">
          <a:xfrm>
            <a:off x="5513388" y="292735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4" name="Freeform 475"/>
          <p:cNvSpPr>
            <a:spLocks/>
          </p:cNvSpPr>
          <p:nvPr/>
        </p:nvSpPr>
        <p:spPr bwMode="auto">
          <a:xfrm>
            <a:off x="5649913" y="292735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5" name="Freeform 476"/>
          <p:cNvSpPr>
            <a:spLocks/>
          </p:cNvSpPr>
          <p:nvPr/>
        </p:nvSpPr>
        <p:spPr bwMode="auto">
          <a:xfrm>
            <a:off x="5695950" y="2927350"/>
            <a:ext cx="123825" cy="36513"/>
          </a:xfrm>
          <a:custGeom>
            <a:avLst/>
            <a:gdLst>
              <a:gd name="T0" fmla="*/ 0 w 85"/>
              <a:gd name="T1" fmla="*/ 2147483647 h 22"/>
              <a:gd name="T2" fmla="*/ 2147483647 w 85"/>
              <a:gd name="T3" fmla="*/ 2147483647 h 22"/>
              <a:gd name="T4" fmla="*/ 2147483647 w 85"/>
              <a:gd name="T5" fmla="*/ 0 h 22"/>
              <a:gd name="T6" fmla="*/ 0 w 85"/>
              <a:gd name="T7" fmla="*/ 0 h 22"/>
              <a:gd name="T8" fmla="*/ 0 w 8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
                <a:moveTo>
                  <a:pt x="0" y="21"/>
                </a:moveTo>
                <a:lnTo>
                  <a:pt x="84" y="21"/>
                </a:lnTo>
                <a:lnTo>
                  <a:pt x="8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6" name="Freeform 477"/>
          <p:cNvSpPr>
            <a:spLocks/>
          </p:cNvSpPr>
          <p:nvPr/>
        </p:nvSpPr>
        <p:spPr bwMode="auto">
          <a:xfrm>
            <a:off x="5832475" y="29273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7" name="Freeform 478"/>
          <p:cNvSpPr>
            <a:spLocks/>
          </p:cNvSpPr>
          <p:nvPr/>
        </p:nvSpPr>
        <p:spPr bwMode="auto">
          <a:xfrm>
            <a:off x="5924550" y="2927350"/>
            <a:ext cx="33338"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8" name="Freeform 479"/>
          <p:cNvSpPr>
            <a:spLocks/>
          </p:cNvSpPr>
          <p:nvPr/>
        </p:nvSpPr>
        <p:spPr bwMode="auto">
          <a:xfrm>
            <a:off x="5969000" y="2927350"/>
            <a:ext cx="808038" cy="36513"/>
          </a:xfrm>
          <a:custGeom>
            <a:avLst/>
            <a:gdLst>
              <a:gd name="T0" fmla="*/ 0 w 555"/>
              <a:gd name="T1" fmla="*/ 2147483647 h 22"/>
              <a:gd name="T2" fmla="*/ 2147483647 w 555"/>
              <a:gd name="T3" fmla="*/ 2147483647 h 22"/>
              <a:gd name="T4" fmla="*/ 2147483647 w 555"/>
              <a:gd name="T5" fmla="*/ 0 h 22"/>
              <a:gd name="T6" fmla="*/ 0 w 555"/>
              <a:gd name="T7" fmla="*/ 0 h 22"/>
              <a:gd name="T8" fmla="*/ 0 w 5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 h="22">
                <a:moveTo>
                  <a:pt x="0" y="21"/>
                </a:moveTo>
                <a:lnTo>
                  <a:pt x="554" y="21"/>
                </a:lnTo>
                <a:lnTo>
                  <a:pt x="55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9" name="Freeform 480"/>
          <p:cNvSpPr>
            <a:spLocks/>
          </p:cNvSpPr>
          <p:nvPr/>
        </p:nvSpPr>
        <p:spPr bwMode="auto">
          <a:xfrm>
            <a:off x="5559425" y="2879725"/>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0" name="Freeform 481"/>
          <p:cNvSpPr>
            <a:spLocks/>
          </p:cNvSpPr>
          <p:nvPr/>
        </p:nvSpPr>
        <p:spPr bwMode="auto">
          <a:xfrm>
            <a:off x="5740400" y="28797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1" name="Freeform 482"/>
          <p:cNvSpPr>
            <a:spLocks/>
          </p:cNvSpPr>
          <p:nvPr/>
        </p:nvSpPr>
        <p:spPr bwMode="auto">
          <a:xfrm>
            <a:off x="5786438" y="2879725"/>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2" name="Freeform 483"/>
          <p:cNvSpPr>
            <a:spLocks/>
          </p:cNvSpPr>
          <p:nvPr/>
        </p:nvSpPr>
        <p:spPr bwMode="auto">
          <a:xfrm>
            <a:off x="5969000" y="287972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3" name="Freeform 484"/>
          <p:cNvSpPr>
            <a:spLocks/>
          </p:cNvSpPr>
          <p:nvPr/>
        </p:nvSpPr>
        <p:spPr bwMode="auto">
          <a:xfrm>
            <a:off x="6059488" y="28797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4" name="Freeform 485"/>
          <p:cNvSpPr>
            <a:spLocks/>
          </p:cNvSpPr>
          <p:nvPr/>
        </p:nvSpPr>
        <p:spPr bwMode="auto">
          <a:xfrm>
            <a:off x="6196013" y="2879725"/>
            <a:ext cx="534987" cy="36513"/>
          </a:xfrm>
          <a:custGeom>
            <a:avLst/>
            <a:gdLst>
              <a:gd name="T0" fmla="*/ 0 w 367"/>
              <a:gd name="T1" fmla="*/ 2147483647 h 22"/>
              <a:gd name="T2" fmla="*/ 2147483647 w 367"/>
              <a:gd name="T3" fmla="*/ 2147483647 h 22"/>
              <a:gd name="T4" fmla="*/ 2147483647 w 367"/>
              <a:gd name="T5" fmla="*/ 0 h 22"/>
              <a:gd name="T6" fmla="*/ 0 w 367"/>
              <a:gd name="T7" fmla="*/ 0 h 22"/>
              <a:gd name="T8" fmla="*/ 0 w 36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22">
                <a:moveTo>
                  <a:pt x="0" y="21"/>
                </a:moveTo>
                <a:lnTo>
                  <a:pt x="366" y="21"/>
                </a:lnTo>
                <a:lnTo>
                  <a:pt x="36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5" name="Freeform 486"/>
          <p:cNvSpPr>
            <a:spLocks/>
          </p:cNvSpPr>
          <p:nvPr/>
        </p:nvSpPr>
        <p:spPr bwMode="auto">
          <a:xfrm>
            <a:off x="6740525" y="28797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6" name="Freeform 487"/>
          <p:cNvSpPr>
            <a:spLocks/>
          </p:cNvSpPr>
          <p:nvPr/>
        </p:nvSpPr>
        <p:spPr bwMode="auto">
          <a:xfrm>
            <a:off x="5695950" y="2833688"/>
            <a:ext cx="123825" cy="38100"/>
          </a:xfrm>
          <a:custGeom>
            <a:avLst/>
            <a:gdLst>
              <a:gd name="T0" fmla="*/ 0 w 85"/>
              <a:gd name="T1" fmla="*/ 2147483647 h 23"/>
              <a:gd name="T2" fmla="*/ 2147483647 w 85"/>
              <a:gd name="T3" fmla="*/ 2147483647 h 23"/>
              <a:gd name="T4" fmla="*/ 2147483647 w 85"/>
              <a:gd name="T5" fmla="*/ 0 h 23"/>
              <a:gd name="T6" fmla="*/ 0 w 85"/>
              <a:gd name="T7" fmla="*/ 0 h 23"/>
              <a:gd name="T8" fmla="*/ 0 w 8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3">
                <a:moveTo>
                  <a:pt x="0" y="22"/>
                </a:moveTo>
                <a:lnTo>
                  <a:pt x="84" y="22"/>
                </a:lnTo>
                <a:lnTo>
                  <a:pt x="8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7" name="Freeform 488"/>
          <p:cNvSpPr>
            <a:spLocks/>
          </p:cNvSpPr>
          <p:nvPr/>
        </p:nvSpPr>
        <p:spPr bwMode="auto">
          <a:xfrm>
            <a:off x="583247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8" name="Freeform 489"/>
          <p:cNvSpPr>
            <a:spLocks/>
          </p:cNvSpPr>
          <p:nvPr/>
        </p:nvSpPr>
        <p:spPr bwMode="auto">
          <a:xfrm>
            <a:off x="5876925" y="2833688"/>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9" name="Freeform 490"/>
          <p:cNvSpPr>
            <a:spLocks/>
          </p:cNvSpPr>
          <p:nvPr/>
        </p:nvSpPr>
        <p:spPr bwMode="auto">
          <a:xfrm>
            <a:off x="6103938" y="2833688"/>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0" name="Freeform 491"/>
          <p:cNvSpPr>
            <a:spLocks/>
          </p:cNvSpPr>
          <p:nvPr/>
        </p:nvSpPr>
        <p:spPr bwMode="auto">
          <a:xfrm>
            <a:off x="6196013" y="2833688"/>
            <a:ext cx="169862"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1" name="Freeform 492"/>
          <p:cNvSpPr>
            <a:spLocks/>
          </p:cNvSpPr>
          <p:nvPr/>
        </p:nvSpPr>
        <p:spPr bwMode="auto">
          <a:xfrm>
            <a:off x="6376988" y="2833688"/>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2" name="Freeform 493"/>
          <p:cNvSpPr>
            <a:spLocks/>
          </p:cNvSpPr>
          <p:nvPr/>
        </p:nvSpPr>
        <p:spPr bwMode="auto">
          <a:xfrm>
            <a:off x="642302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3" name="Freeform 494"/>
          <p:cNvSpPr>
            <a:spLocks/>
          </p:cNvSpPr>
          <p:nvPr/>
        </p:nvSpPr>
        <p:spPr bwMode="auto">
          <a:xfrm>
            <a:off x="6467475" y="2833688"/>
            <a:ext cx="215900"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4" name="Freeform 495"/>
          <p:cNvSpPr>
            <a:spLocks/>
          </p:cNvSpPr>
          <p:nvPr/>
        </p:nvSpPr>
        <p:spPr bwMode="auto">
          <a:xfrm>
            <a:off x="6694488" y="283368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5" name="Freeform 496"/>
          <p:cNvSpPr>
            <a:spLocks/>
          </p:cNvSpPr>
          <p:nvPr/>
        </p:nvSpPr>
        <p:spPr bwMode="auto">
          <a:xfrm>
            <a:off x="674052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6" name="Freeform 497"/>
          <p:cNvSpPr>
            <a:spLocks/>
          </p:cNvSpPr>
          <p:nvPr/>
        </p:nvSpPr>
        <p:spPr bwMode="auto">
          <a:xfrm>
            <a:off x="5695950" y="2789238"/>
            <a:ext cx="217488" cy="36512"/>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7" name="Freeform 498"/>
          <p:cNvSpPr>
            <a:spLocks/>
          </p:cNvSpPr>
          <p:nvPr/>
        </p:nvSpPr>
        <p:spPr bwMode="auto">
          <a:xfrm>
            <a:off x="5924550" y="278923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8" name="Freeform 499"/>
          <p:cNvSpPr>
            <a:spLocks/>
          </p:cNvSpPr>
          <p:nvPr/>
        </p:nvSpPr>
        <p:spPr bwMode="auto">
          <a:xfrm>
            <a:off x="6013450" y="2789238"/>
            <a:ext cx="263525"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9" name="Freeform 500"/>
          <p:cNvSpPr>
            <a:spLocks/>
          </p:cNvSpPr>
          <p:nvPr/>
        </p:nvSpPr>
        <p:spPr bwMode="auto">
          <a:xfrm>
            <a:off x="6284913" y="278923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0" name="Freeform 501"/>
          <p:cNvSpPr>
            <a:spLocks/>
          </p:cNvSpPr>
          <p:nvPr/>
        </p:nvSpPr>
        <p:spPr bwMode="auto">
          <a:xfrm>
            <a:off x="6513513" y="278923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1" name="Freeform 502"/>
          <p:cNvSpPr>
            <a:spLocks/>
          </p:cNvSpPr>
          <p:nvPr/>
        </p:nvSpPr>
        <p:spPr bwMode="auto">
          <a:xfrm>
            <a:off x="6604000" y="27892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2" name="Freeform 503"/>
          <p:cNvSpPr>
            <a:spLocks/>
          </p:cNvSpPr>
          <p:nvPr/>
        </p:nvSpPr>
        <p:spPr bwMode="auto">
          <a:xfrm>
            <a:off x="6650038" y="278923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3" name="Freeform 504"/>
          <p:cNvSpPr>
            <a:spLocks/>
          </p:cNvSpPr>
          <p:nvPr/>
        </p:nvSpPr>
        <p:spPr bwMode="auto">
          <a:xfrm>
            <a:off x="6694488" y="27892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4" name="Freeform 505"/>
          <p:cNvSpPr>
            <a:spLocks/>
          </p:cNvSpPr>
          <p:nvPr/>
        </p:nvSpPr>
        <p:spPr bwMode="auto">
          <a:xfrm>
            <a:off x="6740525" y="27892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5" name="Freeform 506"/>
          <p:cNvSpPr>
            <a:spLocks/>
          </p:cNvSpPr>
          <p:nvPr/>
        </p:nvSpPr>
        <p:spPr bwMode="auto">
          <a:xfrm>
            <a:off x="5832475" y="2744788"/>
            <a:ext cx="173038" cy="33337"/>
          </a:xfrm>
          <a:custGeom>
            <a:avLst/>
            <a:gdLst>
              <a:gd name="T0" fmla="*/ 0 w 119"/>
              <a:gd name="T1" fmla="*/ 2147483647 h 20"/>
              <a:gd name="T2" fmla="*/ 2147483647 w 119"/>
              <a:gd name="T3" fmla="*/ 2147483647 h 20"/>
              <a:gd name="T4" fmla="*/ 2147483647 w 119"/>
              <a:gd name="T5" fmla="*/ 0 h 20"/>
              <a:gd name="T6" fmla="*/ 0 w 119"/>
              <a:gd name="T7" fmla="*/ 0 h 20"/>
              <a:gd name="T8" fmla="*/ 0 w 119"/>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0">
                <a:moveTo>
                  <a:pt x="0" y="19"/>
                </a:moveTo>
                <a:lnTo>
                  <a:pt x="118" y="19"/>
                </a:lnTo>
                <a:lnTo>
                  <a:pt x="118" y="0"/>
                </a:lnTo>
                <a:lnTo>
                  <a:pt x="0" y="0"/>
                </a:lnTo>
                <a:lnTo>
                  <a:pt x="0" y="19"/>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6" name="Freeform 507"/>
          <p:cNvSpPr>
            <a:spLocks/>
          </p:cNvSpPr>
          <p:nvPr/>
        </p:nvSpPr>
        <p:spPr bwMode="auto">
          <a:xfrm>
            <a:off x="6013450" y="2744788"/>
            <a:ext cx="217488" cy="33337"/>
          </a:xfrm>
          <a:custGeom>
            <a:avLst/>
            <a:gdLst>
              <a:gd name="T0" fmla="*/ 0 w 149"/>
              <a:gd name="T1" fmla="*/ 2147483647 h 20"/>
              <a:gd name="T2" fmla="*/ 2147483647 w 149"/>
              <a:gd name="T3" fmla="*/ 2147483647 h 20"/>
              <a:gd name="T4" fmla="*/ 2147483647 w 149"/>
              <a:gd name="T5" fmla="*/ 0 h 20"/>
              <a:gd name="T6" fmla="*/ 0 w 149"/>
              <a:gd name="T7" fmla="*/ 0 h 20"/>
              <a:gd name="T8" fmla="*/ 0 w 149"/>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0">
                <a:moveTo>
                  <a:pt x="0" y="19"/>
                </a:moveTo>
                <a:lnTo>
                  <a:pt x="148" y="19"/>
                </a:lnTo>
                <a:lnTo>
                  <a:pt x="148" y="0"/>
                </a:lnTo>
                <a:lnTo>
                  <a:pt x="0" y="0"/>
                </a:lnTo>
                <a:lnTo>
                  <a:pt x="0" y="19"/>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7" name="Freeform 508"/>
          <p:cNvSpPr>
            <a:spLocks/>
          </p:cNvSpPr>
          <p:nvPr/>
        </p:nvSpPr>
        <p:spPr bwMode="auto">
          <a:xfrm>
            <a:off x="6242050" y="2744788"/>
            <a:ext cx="80963" cy="33337"/>
          </a:xfrm>
          <a:custGeom>
            <a:avLst/>
            <a:gdLst>
              <a:gd name="T0" fmla="*/ 0 w 56"/>
              <a:gd name="T1" fmla="*/ 2147483647 h 20"/>
              <a:gd name="T2" fmla="*/ 2147483647 w 56"/>
              <a:gd name="T3" fmla="*/ 2147483647 h 20"/>
              <a:gd name="T4" fmla="*/ 2147483647 w 56"/>
              <a:gd name="T5" fmla="*/ 0 h 20"/>
              <a:gd name="T6" fmla="*/ 0 w 56"/>
              <a:gd name="T7" fmla="*/ 0 h 20"/>
              <a:gd name="T8" fmla="*/ 0 w 56"/>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0">
                <a:moveTo>
                  <a:pt x="0" y="19"/>
                </a:moveTo>
                <a:lnTo>
                  <a:pt x="55" y="19"/>
                </a:lnTo>
                <a:lnTo>
                  <a:pt x="55"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8" name="Freeform 509"/>
          <p:cNvSpPr>
            <a:spLocks/>
          </p:cNvSpPr>
          <p:nvPr/>
        </p:nvSpPr>
        <p:spPr bwMode="auto">
          <a:xfrm>
            <a:off x="6330950" y="2744788"/>
            <a:ext cx="84138" cy="33337"/>
          </a:xfrm>
          <a:custGeom>
            <a:avLst/>
            <a:gdLst>
              <a:gd name="T0" fmla="*/ 0 w 57"/>
              <a:gd name="T1" fmla="*/ 2147483647 h 20"/>
              <a:gd name="T2" fmla="*/ 2147483647 w 57"/>
              <a:gd name="T3" fmla="*/ 2147483647 h 20"/>
              <a:gd name="T4" fmla="*/ 2147483647 w 57"/>
              <a:gd name="T5" fmla="*/ 0 h 20"/>
              <a:gd name="T6" fmla="*/ 0 w 57"/>
              <a:gd name="T7" fmla="*/ 0 h 20"/>
              <a:gd name="T8" fmla="*/ 0 w 5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0">
                <a:moveTo>
                  <a:pt x="0" y="19"/>
                </a:moveTo>
                <a:lnTo>
                  <a:pt x="56" y="19"/>
                </a:lnTo>
                <a:lnTo>
                  <a:pt x="56" y="0"/>
                </a:lnTo>
                <a:lnTo>
                  <a:pt x="0" y="0"/>
                </a:lnTo>
                <a:lnTo>
                  <a:pt x="0" y="19"/>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9" name="Freeform 510"/>
          <p:cNvSpPr>
            <a:spLocks/>
          </p:cNvSpPr>
          <p:nvPr/>
        </p:nvSpPr>
        <p:spPr bwMode="auto">
          <a:xfrm>
            <a:off x="6423025" y="2744788"/>
            <a:ext cx="80963" cy="33337"/>
          </a:xfrm>
          <a:custGeom>
            <a:avLst/>
            <a:gdLst>
              <a:gd name="T0" fmla="*/ 0 w 55"/>
              <a:gd name="T1" fmla="*/ 2147483647 h 20"/>
              <a:gd name="T2" fmla="*/ 2147483647 w 55"/>
              <a:gd name="T3" fmla="*/ 2147483647 h 20"/>
              <a:gd name="T4" fmla="*/ 2147483647 w 55"/>
              <a:gd name="T5" fmla="*/ 0 h 20"/>
              <a:gd name="T6" fmla="*/ 0 w 55"/>
              <a:gd name="T7" fmla="*/ 0 h 20"/>
              <a:gd name="T8" fmla="*/ 0 w 5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0">
                <a:moveTo>
                  <a:pt x="0" y="19"/>
                </a:moveTo>
                <a:lnTo>
                  <a:pt x="54" y="19"/>
                </a:lnTo>
                <a:lnTo>
                  <a:pt x="54"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0" name="Freeform 511"/>
          <p:cNvSpPr>
            <a:spLocks/>
          </p:cNvSpPr>
          <p:nvPr/>
        </p:nvSpPr>
        <p:spPr bwMode="auto">
          <a:xfrm>
            <a:off x="6513513" y="2744788"/>
            <a:ext cx="169862" cy="33337"/>
          </a:xfrm>
          <a:custGeom>
            <a:avLst/>
            <a:gdLst>
              <a:gd name="T0" fmla="*/ 0 w 117"/>
              <a:gd name="T1" fmla="*/ 2147483647 h 20"/>
              <a:gd name="T2" fmla="*/ 2147483647 w 117"/>
              <a:gd name="T3" fmla="*/ 2147483647 h 20"/>
              <a:gd name="T4" fmla="*/ 2147483647 w 117"/>
              <a:gd name="T5" fmla="*/ 0 h 20"/>
              <a:gd name="T6" fmla="*/ 0 w 117"/>
              <a:gd name="T7" fmla="*/ 0 h 20"/>
              <a:gd name="T8" fmla="*/ 0 w 11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0">
                <a:moveTo>
                  <a:pt x="0" y="19"/>
                </a:moveTo>
                <a:lnTo>
                  <a:pt x="116" y="19"/>
                </a:lnTo>
                <a:lnTo>
                  <a:pt x="116" y="0"/>
                </a:lnTo>
                <a:lnTo>
                  <a:pt x="0" y="0"/>
                </a:lnTo>
                <a:lnTo>
                  <a:pt x="0" y="19"/>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1" name="Freeform 512"/>
          <p:cNvSpPr>
            <a:spLocks/>
          </p:cNvSpPr>
          <p:nvPr/>
        </p:nvSpPr>
        <p:spPr bwMode="auto">
          <a:xfrm>
            <a:off x="6694488" y="2744788"/>
            <a:ext cx="36512" cy="33337"/>
          </a:xfrm>
          <a:custGeom>
            <a:avLst/>
            <a:gdLst>
              <a:gd name="T0" fmla="*/ 0 w 25"/>
              <a:gd name="T1" fmla="*/ 2147483647 h 20"/>
              <a:gd name="T2" fmla="*/ 2147483647 w 25"/>
              <a:gd name="T3" fmla="*/ 2147483647 h 20"/>
              <a:gd name="T4" fmla="*/ 2147483647 w 25"/>
              <a:gd name="T5" fmla="*/ 0 h 20"/>
              <a:gd name="T6" fmla="*/ 0 w 25"/>
              <a:gd name="T7" fmla="*/ 0 h 20"/>
              <a:gd name="T8" fmla="*/ 0 w 2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19"/>
                </a:moveTo>
                <a:lnTo>
                  <a:pt x="24" y="19"/>
                </a:lnTo>
                <a:lnTo>
                  <a:pt x="24"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2" name="Freeform 513"/>
          <p:cNvSpPr>
            <a:spLocks/>
          </p:cNvSpPr>
          <p:nvPr/>
        </p:nvSpPr>
        <p:spPr bwMode="auto">
          <a:xfrm>
            <a:off x="6740525" y="2744788"/>
            <a:ext cx="36513" cy="33337"/>
          </a:xfrm>
          <a:custGeom>
            <a:avLst/>
            <a:gdLst>
              <a:gd name="T0" fmla="*/ 0 w 25"/>
              <a:gd name="T1" fmla="*/ 2147483647 h 20"/>
              <a:gd name="T2" fmla="*/ 2147483647 w 25"/>
              <a:gd name="T3" fmla="*/ 2147483647 h 20"/>
              <a:gd name="T4" fmla="*/ 2147483647 w 25"/>
              <a:gd name="T5" fmla="*/ 0 h 20"/>
              <a:gd name="T6" fmla="*/ 0 w 25"/>
              <a:gd name="T7" fmla="*/ 0 h 20"/>
              <a:gd name="T8" fmla="*/ 0 w 2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19"/>
                </a:moveTo>
                <a:lnTo>
                  <a:pt x="24" y="19"/>
                </a:lnTo>
                <a:lnTo>
                  <a:pt x="24" y="0"/>
                </a:lnTo>
                <a:lnTo>
                  <a:pt x="0" y="0"/>
                </a:lnTo>
                <a:lnTo>
                  <a:pt x="0" y="19"/>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3" name="Freeform 514"/>
          <p:cNvSpPr>
            <a:spLocks/>
          </p:cNvSpPr>
          <p:nvPr/>
        </p:nvSpPr>
        <p:spPr bwMode="auto">
          <a:xfrm>
            <a:off x="5924550" y="2697163"/>
            <a:ext cx="306388" cy="36512"/>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4" name="Freeform 515"/>
          <p:cNvSpPr>
            <a:spLocks/>
          </p:cNvSpPr>
          <p:nvPr/>
        </p:nvSpPr>
        <p:spPr bwMode="auto">
          <a:xfrm>
            <a:off x="6242050" y="26971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5" name="Freeform 516"/>
          <p:cNvSpPr>
            <a:spLocks/>
          </p:cNvSpPr>
          <p:nvPr/>
        </p:nvSpPr>
        <p:spPr bwMode="auto">
          <a:xfrm>
            <a:off x="6330950" y="2697163"/>
            <a:ext cx="352425" cy="36512"/>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6" name="Freeform 517"/>
          <p:cNvSpPr>
            <a:spLocks/>
          </p:cNvSpPr>
          <p:nvPr/>
        </p:nvSpPr>
        <p:spPr bwMode="auto">
          <a:xfrm>
            <a:off x="6694488" y="26971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7" name="Freeform 518"/>
          <p:cNvSpPr>
            <a:spLocks/>
          </p:cNvSpPr>
          <p:nvPr/>
        </p:nvSpPr>
        <p:spPr bwMode="auto">
          <a:xfrm>
            <a:off x="6103938" y="2651125"/>
            <a:ext cx="261937"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8" name="Freeform 519"/>
          <p:cNvSpPr>
            <a:spLocks/>
          </p:cNvSpPr>
          <p:nvPr/>
        </p:nvSpPr>
        <p:spPr bwMode="auto">
          <a:xfrm>
            <a:off x="6376988" y="2651125"/>
            <a:ext cx="306387" cy="36513"/>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9" name="Freeform 520"/>
          <p:cNvSpPr>
            <a:spLocks/>
          </p:cNvSpPr>
          <p:nvPr/>
        </p:nvSpPr>
        <p:spPr bwMode="auto">
          <a:xfrm>
            <a:off x="6242050" y="2606675"/>
            <a:ext cx="398463" cy="36513"/>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850" name="Picture 521"/>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7800" y="3695700"/>
            <a:ext cx="34448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851" name="Line 522"/>
          <p:cNvSpPr>
            <a:spLocks noChangeShapeType="1"/>
          </p:cNvSpPr>
          <p:nvPr/>
        </p:nvSpPr>
        <p:spPr bwMode="auto">
          <a:xfrm>
            <a:off x="68326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2" name="Line 523"/>
          <p:cNvSpPr>
            <a:spLocks noChangeShapeType="1"/>
          </p:cNvSpPr>
          <p:nvPr/>
        </p:nvSpPr>
        <p:spPr bwMode="auto">
          <a:xfrm>
            <a:off x="70723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3" name="Line 524"/>
          <p:cNvSpPr>
            <a:spLocks noChangeShapeType="1"/>
          </p:cNvSpPr>
          <p:nvPr/>
        </p:nvSpPr>
        <p:spPr bwMode="auto">
          <a:xfrm>
            <a:off x="73152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4" name="Line 525"/>
          <p:cNvSpPr>
            <a:spLocks noChangeShapeType="1"/>
          </p:cNvSpPr>
          <p:nvPr/>
        </p:nvSpPr>
        <p:spPr bwMode="auto">
          <a:xfrm>
            <a:off x="755808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5" name="Line 526"/>
          <p:cNvSpPr>
            <a:spLocks noChangeShapeType="1"/>
          </p:cNvSpPr>
          <p:nvPr/>
        </p:nvSpPr>
        <p:spPr bwMode="auto">
          <a:xfrm>
            <a:off x="77978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6" name="Line 527"/>
          <p:cNvSpPr>
            <a:spLocks noChangeShapeType="1"/>
          </p:cNvSpPr>
          <p:nvPr/>
        </p:nvSpPr>
        <p:spPr bwMode="auto">
          <a:xfrm flipH="1">
            <a:off x="6764338" y="526732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7" name="Line 528"/>
          <p:cNvSpPr>
            <a:spLocks noChangeShapeType="1"/>
          </p:cNvSpPr>
          <p:nvPr/>
        </p:nvSpPr>
        <p:spPr bwMode="auto">
          <a:xfrm flipH="1">
            <a:off x="6764338" y="497998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8" name="Line 529"/>
          <p:cNvSpPr>
            <a:spLocks noChangeShapeType="1"/>
          </p:cNvSpPr>
          <p:nvPr/>
        </p:nvSpPr>
        <p:spPr bwMode="auto">
          <a:xfrm flipH="1">
            <a:off x="6764338" y="469423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9" name="Line 530"/>
          <p:cNvSpPr>
            <a:spLocks noChangeShapeType="1"/>
          </p:cNvSpPr>
          <p:nvPr/>
        </p:nvSpPr>
        <p:spPr bwMode="auto">
          <a:xfrm flipH="1">
            <a:off x="6764338" y="44069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0" name="Line 531"/>
          <p:cNvSpPr>
            <a:spLocks noChangeShapeType="1"/>
          </p:cNvSpPr>
          <p:nvPr/>
        </p:nvSpPr>
        <p:spPr bwMode="auto">
          <a:xfrm flipH="1">
            <a:off x="6764338" y="4119563"/>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1" name="Line 532"/>
          <p:cNvSpPr>
            <a:spLocks noChangeShapeType="1"/>
          </p:cNvSpPr>
          <p:nvPr/>
        </p:nvSpPr>
        <p:spPr bwMode="auto">
          <a:xfrm flipH="1">
            <a:off x="6764338" y="38354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2" name="Line 533"/>
          <p:cNvSpPr>
            <a:spLocks noChangeShapeType="1"/>
          </p:cNvSpPr>
          <p:nvPr/>
        </p:nvSpPr>
        <p:spPr bwMode="auto">
          <a:xfrm flipH="1">
            <a:off x="6764338" y="354647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3" name="Line 534"/>
          <p:cNvSpPr>
            <a:spLocks noChangeShapeType="1"/>
          </p:cNvSpPr>
          <p:nvPr/>
        </p:nvSpPr>
        <p:spPr bwMode="auto">
          <a:xfrm flipH="1">
            <a:off x="6764338" y="326072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4" name="Line 535"/>
          <p:cNvSpPr>
            <a:spLocks noChangeShapeType="1"/>
          </p:cNvSpPr>
          <p:nvPr/>
        </p:nvSpPr>
        <p:spPr bwMode="auto">
          <a:xfrm flipH="1">
            <a:off x="6764338" y="297497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5" name="Line 536"/>
          <p:cNvSpPr>
            <a:spLocks noChangeShapeType="1"/>
          </p:cNvSpPr>
          <p:nvPr/>
        </p:nvSpPr>
        <p:spPr bwMode="auto">
          <a:xfrm flipH="1">
            <a:off x="6764338" y="268763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6" name="Line 537"/>
          <p:cNvSpPr>
            <a:spLocks noChangeShapeType="1"/>
          </p:cNvSpPr>
          <p:nvPr/>
        </p:nvSpPr>
        <p:spPr bwMode="auto">
          <a:xfrm flipH="1">
            <a:off x="6764338" y="24003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7" name="Freeform 538"/>
          <p:cNvSpPr>
            <a:spLocks/>
          </p:cNvSpPr>
          <p:nvPr/>
        </p:nvSpPr>
        <p:spPr bwMode="auto">
          <a:xfrm>
            <a:off x="6832600" y="2374900"/>
            <a:ext cx="966788" cy="2894013"/>
          </a:xfrm>
          <a:custGeom>
            <a:avLst/>
            <a:gdLst>
              <a:gd name="T0" fmla="*/ 0 w 664"/>
              <a:gd name="T1" fmla="*/ 2147483647 h 1775"/>
              <a:gd name="T2" fmla="*/ 0 w 664"/>
              <a:gd name="T3" fmla="*/ 2147483647 h 1775"/>
              <a:gd name="T4" fmla="*/ 0 w 664"/>
              <a:gd name="T5" fmla="*/ 2147483647 h 1775"/>
              <a:gd name="T6" fmla="*/ 0 w 664"/>
              <a:gd name="T7" fmla="*/ 2147483647 h 1775"/>
              <a:gd name="T8" fmla="*/ 0 w 664"/>
              <a:gd name="T9" fmla="*/ 2147483647 h 1775"/>
              <a:gd name="T10" fmla="*/ 2147483647 w 664"/>
              <a:gd name="T11" fmla="*/ 2147483647 h 1775"/>
              <a:gd name="T12" fmla="*/ 2147483647 w 664"/>
              <a:gd name="T13" fmla="*/ 2147483647 h 1775"/>
              <a:gd name="T14" fmla="*/ 2147483647 w 664"/>
              <a:gd name="T15" fmla="*/ 2147483647 h 1775"/>
              <a:gd name="T16" fmla="*/ 2147483647 w 664"/>
              <a:gd name="T17" fmla="*/ 2147483647 h 1775"/>
              <a:gd name="T18" fmla="*/ 2147483647 w 664"/>
              <a:gd name="T19" fmla="*/ 2147483647 h 1775"/>
              <a:gd name="T20" fmla="*/ 2147483647 w 664"/>
              <a:gd name="T21" fmla="*/ 2147483647 h 1775"/>
              <a:gd name="T22" fmla="*/ 2147483647 w 664"/>
              <a:gd name="T23" fmla="*/ 2147483647 h 1775"/>
              <a:gd name="T24" fmla="*/ 2147483647 w 664"/>
              <a:gd name="T25" fmla="*/ 2147483647 h 1775"/>
              <a:gd name="T26" fmla="*/ 2147483647 w 664"/>
              <a:gd name="T27" fmla="*/ 2147483647 h 1775"/>
              <a:gd name="T28" fmla="*/ 2147483647 w 664"/>
              <a:gd name="T29" fmla="*/ 2147483647 h 1775"/>
              <a:gd name="T30" fmla="*/ 2147483647 w 664"/>
              <a:gd name="T31" fmla="*/ 2147483647 h 1775"/>
              <a:gd name="T32" fmla="*/ 2147483647 w 664"/>
              <a:gd name="T33" fmla="*/ 2147483647 h 1775"/>
              <a:gd name="T34" fmla="*/ 2147483647 w 664"/>
              <a:gd name="T35" fmla="*/ 2147483647 h 1775"/>
              <a:gd name="T36" fmla="*/ 2147483647 w 664"/>
              <a:gd name="T37" fmla="*/ 2147483647 h 1775"/>
              <a:gd name="T38" fmla="*/ 2147483647 w 664"/>
              <a:gd name="T39" fmla="*/ 2147483647 h 1775"/>
              <a:gd name="T40" fmla="*/ 2147483647 w 664"/>
              <a:gd name="T41" fmla="*/ 2147483647 h 1775"/>
              <a:gd name="T42" fmla="*/ 2147483647 w 664"/>
              <a:gd name="T43" fmla="*/ 2147483647 h 1775"/>
              <a:gd name="T44" fmla="*/ 2147483647 w 664"/>
              <a:gd name="T45" fmla="*/ 2147483647 h 1775"/>
              <a:gd name="T46" fmla="*/ 2147483647 w 664"/>
              <a:gd name="T47" fmla="*/ 2147483647 h 1775"/>
              <a:gd name="T48" fmla="*/ 2147483647 w 664"/>
              <a:gd name="T49" fmla="*/ 2147483647 h 1775"/>
              <a:gd name="T50" fmla="*/ 2147483647 w 664"/>
              <a:gd name="T51" fmla="*/ 2147483647 h 1775"/>
              <a:gd name="T52" fmla="*/ 2147483647 w 664"/>
              <a:gd name="T53" fmla="*/ 2147483647 h 1775"/>
              <a:gd name="T54" fmla="*/ 2147483647 w 664"/>
              <a:gd name="T55" fmla="*/ 2147483647 h 1775"/>
              <a:gd name="T56" fmla="*/ 2147483647 w 664"/>
              <a:gd name="T57" fmla="*/ 2147483647 h 1775"/>
              <a:gd name="T58" fmla="*/ 2147483647 w 664"/>
              <a:gd name="T59" fmla="*/ 2147483647 h 1775"/>
              <a:gd name="T60" fmla="*/ 0 w 664"/>
              <a:gd name="T61" fmla="*/ 2147483647 h 1775"/>
              <a:gd name="T62" fmla="*/ 0 w 664"/>
              <a:gd name="T63" fmla="*/ 0 h 17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4" h="1775">
                <a:moveTo>
                  <a:pt x="0" y="1774"/>
                </a:moveTo>
                <a:lnTo>
                  <a:pt x="0" y="1746"/>
                </a:lnTo>
                <a:lnTo>
                  <a:pt x="0" y="1718"/>
                </a:lnTo>
                <a:lnTo>
                  <a:pt x="0" y="1689"/>
                </a:lnTo>
                <a:lnTo>
                  <a:pt x="0" y="1662"/>
                </a:lnTo>
                <a:lnTo>
                  <a:pt x="0" y="1634"/>
                </a:lnTo>
                <a:lnTo>
                  <a:pt x="0" y="1606"/>
                </a:lnTo>
                <a:lnTo>
                  <a:pt x="0" y="1577"/>
                </a:lnTo>
                <a:lnTo>
                  <a:pt x="0" y="1549"/>
                </a:lnTo>
                <a:lnTo>
                  <a:pt x="0" y="1521"/>
                </a:lnTo>
                <a:lnTo>
                  <a:pt x="26" y="1493"/>
                </a:lnTo>
                <a:lnTo>
                  <a:pt x="54" y="1464"/>
                </a:lnTo>
                <a:lnTo>
                  <a:pt x="161" y="1437"/>
                </a:lnTo>
                <a:lnTo>
                  <a:pt x="365" y="1409"/>
                </a:lnTo>
                <a:lnTo>
                  <a:pt x="561" y="1380"/>
                </a:lnTo>
                <a:lnTo>
                  <a:pt x="663" y="1352"/>
                </a:lnTo>
                <a:lnTo>
                  <a:pt x="612" y="1324"/>
                </a:lnTo>
                <a:lnTo>
                  <a:pt x="491" y="1295"/>
                </a:lnTo>
                <a:lnTo>
                  <a:pt x="348" y="1267"/>
                </a:lnTo>
                <a:lnTo>
                  <a:pt x="238" y="1239"/>
                </a:lnTo>
                <a:lnTo>
                  <a:pt x="162" y="1212"/>
                </a:lnTo>
                <a:lnTo>
                  <a:pt x="103" y="1183"/>
                </a:lnTo>
                <a:lnTo>
                  <a:pt x="79" y="1155"/>
                </a:lnTo>
                <a:lnTo>
                  <a:pt x="54" y="1127"/>
                </a:lnTo>
                <a:lnTo>
                  <a:pt x="49" y="1098"/>
                </a:lnTo>
                <a:lnTo>
                  <a:pt x="56" y="1070"/>
                </a:lnTo>
                <a:lnTo>
                  <a:pt x="60" y="1042"/>
                </a:lnTo>
                <a:lnTo>
                  <a:pt x="69" y="1014"/>
                </a:lnTo>
                <a:lnTo>
                  <a:pt x="82" y="986"/>
                </a:lnTo>
                <a:lnTo>
                  <a:pt x="79" y="958"/>
                </a:lnTo>
                <a:lnTo>
                  <a:pt x="84" y="930"/>
                </a:lnTo>
                <a:lnTo>
                  <a:pt x="90" y="901"/>
                </a:lnTo>
                <a:lnTo>
                  <a:pt x="96" y="873"/>
                </a:lnTo>
                <a:lnTo>
                  <a:pt x="115" y="845"/>
                </a:lnTo>
                <a:lnTo>
                  <a:pt x="143" y="816"/>
                </a:lnTo>
                <a:lnTo>
                  <a:pt x="176" y="788"/>
                </a:lnTo>
                <a:lnTo>
                  <a:pt x="217" y="761"/>
                </a:lnTo>
                <a:lnTo>
                  <a:pt x="270" y="733"/>
                </a:lnTo>
                <a:lnTo>
                  <a:pt x="332" y="704"/>
                </a:lnTo>
                <a:lnTo>
                  <a:pt x="375" y="676"/>
                </a:lnTo>
                <a:lnTo>
                  <a:pt x="423" y="647"/>
                </a:lnTo>
                <a:lnTo>
                  <a:pt x="438" y="620"/>
                </a:lnTo>
                <a:lnTo>
                  <a:pt x="437" y="591"/>
                </a:lnTo>
                <a:lnTo>
                  <a:pt x="440" y="563"/>
                </a:lnTo>
                <a:lnTo>
                  <a:pt x="404" y="535"/>
                </a:lnTo>
                <a:lnTo>
                  <a:pt x="368" y="507"/>
                </a:lnTo>
                <a:lnTo>
                  <a:pt x="322" y="479"/>
                </a:lnTo>
                <a:lnTo>
                  <a:pt x="270" y="451"/>
                </a:lnTo>
                <a:lnTo>
                  <a:pt x="220" y="422"/>
                </a:lnTo>
                <a:lnTo>
                  <a:pt x="188" y="394"/>
                </a:lnTo>
                <a:lnTo>
                  <a:pt x="142" y="366"/>
                </a:lnTo>
                <a:lnTo>
                  <a:pt x="109" y="337"/>
                </a:lnTo>
                <a:lnTo>
                  <a:pt x="77" y="310"/>
                </a:lnTo>
                <a:lnTo>
                  <a:pt x="58" y="282"/>
                </a:lnTo>
                <a:lnTo>
                  <a:pt x="46" y="253"/>
                </a:lnTo>
                <a:lnTo>
                  <a:pt x="32" y="225"/>
                </a:lnTo>
                <a:lnTo>
                  <a:pt x="24" y="197"/>
                </a:lnTo>
                <a:lnTo>
                  <a:pt x="13" y="169"/>
                </a:lnTo>
                <a:lnTo>
                  <a:pt x="7" y="140"/>
                </a:lnTo>
                <a:lnTo>
                  <a:pt x="5" y="112"/>
                </a:lnTo>
                <a:lnTo>
                  <a:pt x="0" y="85"/>
                </a:lnTo>
                <a:lnTo>
                  <a:pt x="0" y="57"/>
                </a:lnTo>
                <a:lnTo>
                  <a:pt x="0" y="28"/>
                </a:lnTo>
                <a:lnTo>
                  <a:pt x="0" y="0"/>
                </a:lnTo>
              </a:path>
            </a:pathLst>
          </a:custGeom>
          <a:noFill/>
          <a:ln w="254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68" name="Freeform 539" descr="Wide upward diagonal"/>
          <p:cNvSpPr>
            <a:spLocks/>
          </p:cNvSpPr>
          <p:nvPr/>
        </p:nvSpPr>
        <p:spPr bwMode="auto">
          <a:xfrm>
            <a:off x="1809750" y="4986338"/>
            <a:ext cx="244475" cy="128587"/>
          </a:xfrm>
          <a:custGeom>
            <a:avLst/>
            <a:gdLst>
              <a:gd name="T0" fmla="*/ 0 w 168"/>
              <a:gd name="T1" fmla="*/ 2147483647 h 79"/>
              <a:gd name="T2" fmla="*/ 2147483647 w 168"/>
              <a:gd name="T3" fmla="*/ 2147483647 h 79"/>
              <a:gd name="T4" fmla="*/ 2147483647 w 168"/>
              <a:gd name="T5" fmla="*/ 0 h 79"/>
              <a:gd name="T6" fmla="*/ 0 w 168"/>
              <a:gd name="T7" fmla="*/ 0 h 79"/>
              <a:gd name="T8" fmla="*/ 0 w 168"/>
              <a:gd name="T9" fmla="*/ 214748364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9">
                <a:moveTo>
                  <a:pt x="0" y="78"/>
                </a:moveTo>
                <a:lnTo>
                  <a:pt x="167" y="78"/>
                </a:lnTo>
                <a:lnTo>
                  <a:pt x="167" y="0"/>
                </a:lnTo>
                <a:lnTo>
                  <a:pt x="0" y="0"/>
                </a:lnTo>
                <a:lnTo>
                  <a:pt x="0" y="78"/>
                </a:lnTo>
              </a:path>
            </a:pathLst>
          </a:custGeom>
          <a:pattFill prst="wdUpDiag">
            <a:fgClr>
              <a:srgbClr val="A8A8A8"/>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69" name="Rectangle 540"/>
          <p:cNvSpPr>
            <a:spLocks noChangeArrowheads="1"/>
          </p:cNvSpPr>
          <p:nvPr/>
        </p:nvSpPr>
        <p:spPr bwMode="auto">
          <a:xfrm>
            <a:off x="2144713" y="4873625"/>
            <a:ext cx="25082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8</a:t>
            </a:r>
          </a:p>
        </p:txBody>
      </p:sp>
      <p:sp>
        <p:nvSpPr>
          <p:cNvPr id="99870" name="Freeform 541"/>
          <p:cNvSpPr>
            <a:spLocks/>
          </p:cNvSpPr>
          <p:nvPr/>
        </p:nvSpPr>
        <p:spPr bwMode="auto">
          <a:xfrm>
            <a:off x="1809750" y="4775200"/>
            <a:ext cx="244475" cy="131763"/>
          </a:xfrm>
          <a:custGeom>
            <a:avLst/>
            <a:gdLst>
              <a:gd name="T0" fmla="*/ 0 w 168"/>
              <a:gd name="T1" fmla="*/ 2147483647 h 81"/>
              <a:gd name="T2" fmla="*/ 2147483647 w 168"/>
              <a:gd name="T3" fmla="*/ 2147483647 h 81"/>
              <a:gd name="T4" fmla="*/ 2147483647 w 168"/>
              <a:gd name="T5" fmla="*/ 0 h 81"/>
              <a:gd name="T6" fmla="*/ 0 w 168"/>
              <a:gd name="T7" fmla="*/ 0 h 81"/>
              <a:gd name="T8" fmla="*/ 0 w 168"/>
              <a:gd name="T9" fmla="*/ 214748364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1">
                <a:moveTo>
                  <a:pt x="0" y="80"/>
                </a:moveTo>
                <a:lnTo>
                  <a:pt x="167" y="80"/>
                </a:lnTo>
                <a:lnTo>
                  <a:pt x="167" y="0"/>
                </a:lnTo>
                <a:lnTo>
                  <a:pt x="0" y="0"/>
                </a:lnTo>
                <a:lnTo>
                  <a:pt x="0" y="8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1" name="Rectangle 542"/>
          <p:cNvSpPr>
            <a:spLocks noChangeArrowheads="1"/>
          </p:cNvSpPr>
          <p:nvPr/>
        </p:nvSpPr>
        <p:spPr bwMode="auto">
          <a:xfrm>
            <a:off x="2144713" y="4665663"/>
            <a:ext cx="3206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15</a:t>
            </a:r>
          </a:p>
        </p:txBody>
      </p:sp>
      <p:sp>
        <p:nvSpPr>
          <p:cNvPr id="99872" name="Freeform 543"/>
          <p:cNvSpPr>
            <a:spLocks/>
          </p:cNvSpPr>
          <p:nvPr/>
        </p:nvSpPr>
        <p:spPr bwMode="auto">
          <a:xfrm>
            <a:off x="1809750" y="4562475"/>
            <a:ext cx="244475" cy="128588"/>
          </a:xfrm>
          <a:custGeom>
            <a:avLst/>
            <a:gdLst>
              <a:gd name="T0" fmla="*/ 0 w 168"/>
              <a:gd name="T1" fmla="*/ 2147483647 h 78"/>
              <a:gd name="T2" fmla="*/ 2147483647 w 168"/>
              <a:gd name="T3" fmla="*/ 2147483647 h 78"/>
              <a:gd name="T4" fmla="*/ 2147483647 w 168"/>
              <a:gd name="T5" fmla="*/ 0 h 78"/>
              <a:gd name="T6" fmla="*/ 0 w 168"/>
              <a:gd name="T7" fmla="*/ 0 h 78"/>
              <a:gd name="T8" fmla="*/ 0 w 168"/>
              <a:gd name="T9" fmla="*/ 21474836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8">
                <a:moveTo>
                  <a:pt x="0" y="77"/>
                </a:moveTo>
                <a:lnTo>
                  <a:pt x="167" y="77"/>
                </a:lnTo>
                <a:lnTo>
                  <a:pt x="167" y="0"/>
                </a:lnTo>
                <a:lnTo>
                  <a:pt x="0" y="0"/>
                </a:lnTo>
                <a:lnTo>
                  <a:pt x="0" y="77"/>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3" name="Rectangle 544"/>
          <p:cNvSpPr>
            <a:spLocks noChangeArrowheads="1"/>
          </p:cNvSpPr>
          <p:nvPr/>
        </p:nvSpPr>
        <p:spPr bwMode="auto">
          <a:xfrm>
            <a:off x="2144713" y="4451350"/>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20</a:t>
            </a:r>
          </a:p>
        </p:txBody>
      </p:sp>
      <p:sp>
        <p:nvSpPr>
          <p:cNvPr id="99874" name="Freeform 545"/>
          <p:cNvSpPr>
            <a:spLocks/>
          </p:cNvSpPr>
          <p:nvPr/>
        </p:nvSpPr>
        <p:spPr bwMode="auto">
          <a:xfrm>
            <a:off x="1809750" y="4354513"/>
            <a:ext cx="244475" cy="125412"/>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5" name="Rectangle 546"/>
          <p:cNvSpPr>
            <a:spLocks noChangeArrowheads="1"/>
          </p:cNvSpPr>
          <p:nvPr/>
        </p:nvSpPr>
        <p:spPr bwMode="auto">
          <a:xfrm>
            <a:off x="2144713" y="4240213"/>
            <a:ext cx="3206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30</a:t>
            </a:r>
          </a:p>
        </p:txBody>
      </p:sp>
      <p:sp>
        <p:nvSpPr>
          <p:cNvPr id="99876" name="Freeform 547"/>
          <p:cNvSpPr>
            <a:spLocks/>
          </p:cNvSpPr>
          <p:nvPr/>
        </p:nvSpPr>
        <p:spPr bwMode="auto">
          <a:xfrm>
            <a:off x="1809750" y="4138613"/>
            <a:ext cx="244475" cy="131762"/>
          </a:xfrm>
          <a:custGeom>
            <a:avLst/>
            <a:gdLst>
              <a:gd name="T0" fmla="*/ 0 w 168"/>
              <a:gd name="T1" fmla="*/ 2147483647 h 80"/>
              <a:gd name="T2" fmla="*/ 2147483647 w 168"/>
              <a:gd name="T3" fmla="*/ 2147483647 h 80"/>
              <a:gd name="T4" fmla="*/ 2147483647 w 168"/>
              <a:gd name="T5" fmla="*/ 0 h 80"/>
              <a:gd name="T6" fmla="*/ 0 w 168"/>
              <a:gd name="T7" fmla="*/ 0 h 80"/>
              <a:gd name="T8" fmla="*/ 0 w 168"/>
              <a:gd name="T9" fmla="*/ 214748364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0">
                <a:moveTo>
                  <a:pt x="0" y="79"/>
                </a:moveTo>
                <a:lnTo>
                  <a:pt x="167" y="79"/>
                </a:lnTo>
                <a:lnTo>
                  <a:pt x="167" y="0"/>
                </a:lnTo>
                <a:lnTo>
                  <a:pt x="0" y="0"/>
                </a:lnTo>
                <a:lnTo>
                  <a:pt x="0" y="79"/>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7" name="Rectangle 548"/>
          <p:cNvSpPr>
            <a:spLocks noChangeArrowheads="1"/>
          </p:cNvSpPr>
          <p:nvPr/>
        </p:nvSpPr>
        <p:spPr bwMode="auto">
          <a:xfrm>
            <a:off x="2144713" y="4029075"/>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40</a:t>
            </a:r>
          </a:p>
        </p:txBody>
      </p:sp>
      <p:sp>
        <p:nvSpPr>
          <p:cNvPr id="99878" name="Freeform 549"/>
          <p:cNvSpPr>
            <a:spLocks/>
          </p:cNvSpPr>
          <p:nvPr/>
        </p:nvSpPr>
        <p:spPr bwMode="auto">
          <a:xfrm>
            <a:off x="1809750" y="3925888"/>
            <a:ext cx="244475" cy="133350"/>
          </a:xfrm>
          <a:custGeom>
            <a:avLst/>
            <a:gdLst>
              <a:gd name="T0" fmla="*/ 0 w 168"/>
              <a:gd name="T1" fmla="*/ 2147483647 h 82"/>
              <a:gd name="T2" fmla="*/ 2147483647 w 168"/>
              <a:gd name="T3" fmla="*/ 2147483647 h 82"/>
              <a:gd name="T4" fmla="*/ 2147483647 w 168"/>
              <a:gd name="T5" fmla="*/ 0 h 82"/>
              <a:gd name="T6" fmla="*/ 0 w 168"/>
              <a:gd name="T7" fmla="*/ 0 h 82"/>
              <a:gd name="T8" fmla="*/ 0 w 168"/>
              <a:gd name="T9" fmla="*/ 214748364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2">
                <a:moveTo>
                  <a:pt x="0" y="81"/>
                </a:moveTo>
                <a:lnTo>
                  <a:pt x="167" y="81"/>
                </a:lnTo>
                <a:lnTo>
                  <a:pt x="167" y="0"/>
                </a:lnTo>
                <a:lnTo>
                  <a:pt x="0" y="0"/>
                </a:lnTo>
                <a:lnTo>
                  <a:pt x="0" y="8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9" name="Rectangle 550"/>
          <p:cNvSpPr>
            <a:spLocks noChangeArrowheads="1"/>
          </p:cNvSpPr>
          <p:nvPr/>
        </p:nvSpPr>
        <p:spPr bwMode="auto">
          <a:xfrm>
            <a:off x="2144713" y="3819525"/>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50</a:t>
            </a:r>
          </a:p>
        </p:txBody>
      </p:sp>
      <p:sp>
        <p:nvSpPr>
          <p:cNvPr id="99880" name="Freeform 551"/>
          <p:cNvSpPr>
            <a:spLocks/>
          </p:cNvSpPr>
          <p:nvPr/>
        </p:nvSpPr>
        <p:spPr bwMode="auto">
          <a:xfrm>
            <a:off x="1809750" y="3717925"/>
            <a:ext cx="244475" cy="125413"/>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1" name="Rectangle 552"/>
          <p:cNvSpPr>
            <a:spLocks noChangeArrowheads="1"/>
          </p:cNvSpPr>
          <p:nvPr/>
        </p:nvSpPr>
        <p:spPr bwMode="auto">
          <a:xfrm>
            <a:off x="2144713" y="3602038"/>
            <a:ext cx="3905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100</a:t>
            </a:r>
          </a:p>
        </p:txBody>
      </p:sp>
      <p:sp>
        <p:nvSpPr>
          <p:cNvPr id="99882" name="Freeform 553"/>
          <p:cNvSpPr>
            <a:spLocks/>
          </p:cNvSpPr>
          <p:nvPr/>
        </p:nvSpPr>
        <p:spPr bwMode="auto">
          <a:xfrm>
            <a:off x="1809750" y="3505200"/>
            <a:ext cx="244475" cy="125413"/>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3" name="Rectangle 554"/>
          <p:cNvSpPr>
            <a:spLocks noChangeArrowheads="1"/>
          </p:cNvSpPr>
          <p:nvPr/>
        </p:nvSpPr>
        <p:spPr bwMode="auto">
          <a:xfrm>
            <a:off x="2144713" y="3392488"/>
            <a:ext cx="3905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200</a:t>
            </a:r>
          </a:p>
        </p:txBody>
      </p:sp>
      <p:sp>
        <p:nvSpPr>
          <p:cNvPr id="99884" name="Freeform 555"/>
          <p:cNvSpPr>
            <a:spLocks/>
          </p:cNvSpPr>
          <p:nvPr/>
        </p:nvSpPr>
        <p:spPr bwMode="auto">
          <a:xfrm>
            <a:off x="1809750" y="3290888"/>
            <a:ext cx="244475" cy="131762"/>
          </a:xfrm>
          <a:custGeom>
            <a:avLst/>
            <a:gdLst>
              <a:gd name="T0" fmla="*/ 0 w 168"/>
              <a:gd name="T1" fmla="*/ 2147483647 h 81"/>
              <a:gd name="T2" fmla="*/ 2147483647 w 168"/>
              <a:gd name="T3" fmla="*/ 2147483647 h 81"/>
              <a:gd name="T4" fmla="*/ 2147483647 w 168"/>
              <a:gd name="T5" fmla="*/ 0 h 81"/>
              <a:gd name="T6" fmla="*/ 0 w 168"/>
              <a:gd name="T7" fmla="*/ 0 h 81"/>
              <a:gd name="T8" fmla="*/ 0 w 168"/>
              <a:gd name="T9" fmla="*/ 214748364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1">
                <a:moveTo>
                  <a:pt x="0" y="80"/>
                </a:moveTo>
                <a:lnTo>
                  <a:pt x="167" y="80"/>
                </a:lnTo>
                <a:lnTo>
                  <a:pt x="167" y="0"/>
                </a:lnTo>
                <a:lnTo>
                  <a:pt x="0" y="0"/>
                </a:lnTo>
                <a:lnTo>
                  <a:pt x="0" y="80"/>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5" name="Rectangle 556"/>
          <p:cNvSpPr>
            <a:spLocks noChangeArrowheads="1"/>
          </p:cNvSpPr>
          <p:nvPr/>
        </p:nvSpPr>
        <p:spPr bwMode="auto">
          <a:xfrm>
            <a:off x="2144713" y="3181350"/>
            <a:ext cx="461962"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1000</a:t>
            </a:r>
          </a:p>
        </p:txBody>
      </p:sp>
      <p:sp>
        <p:nvSpPr>
          <p:cNvPr id="99886" name="Rectangle 557"/>
          <p:cNvSpPr>
            <a:spLocks noChangeArrowheads="1"/>
          </p:cNvSpPr>
          <p:nvPr/>
        </p:nvSpPr>
        <p:spPr bwMode="auto">
          <a:xfrm>
            <a:off x="4625975" y="472598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Lymphocytes</a:t>
            </a:r>
          </a:p>
        </p:txBody>
      </p:sp>
      <p:sp>
        <p:nvSpPr>
          <p:cNvPr id="99887" name="Rectangle 558"/>
          <p:cNvSpPr>
            <a:spLocks noChangeArrowheads="1"/>
          </p:cNvSpPr>
          <p:nvPr/>
        </p:nvSpPr>
        <p:spPr bwMode="auto">
          <a:xfrm>
            <a:off x="5038725" y="4154488"/>
            <a:ext cx="1171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Monocytes</a:t>
            </a:r>
          </a:p>
        </p:txBody>
      </p:sp>
      <p:sp>
        <p:nvSpPr>
          <p:cNvPr id="99888" name="Rectangle 559"/>
          <p:cNvSpPr>
            <a:spLocks noChangeArrowheads="1"/>
          </p:cNvSpPr>
          <p:nvPr/>
        </p:nvSpPr>
        <p:spPr bwMode="auto">
          <a:xfrm>
            <a:off x="4297363" y="2551113"/>
            <a:ext cx="1214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Neutrophils</a:t>
            </a:r>
          </a:p>
        </p:txBody>
      </p:sp>
      <p:sp>
        <p:nvSpPr>
          <p:cNvPr id="99889" name="Rectangle 560"/>
          <p:cNvSpPr>
            <a:spLocks noChangeArrowheads="1"/>
          </p:cNvSpPr>
          <p:nvPr/>
        </p:nvSpPr>
        <p:spPr bwMode="auto">
          <a:xfrm>
            <a:off x="4233863" y="1409700"/>
            <a:ext cx="2265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Side Scatter Projection</a:t>
            </a:r>
          </a:p>
        </p:txBody>
      </p:sp>
      <p:pic>
        <p:nvPicPr>
          <p:cNvPr id="99890" name="Picture 56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20025" y="2570163"/>
            <a:ext cx="53340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891" name="Rectangle 562"/>
          <p:cNvSpPr>
            <a:spLocks noChangeArrowheads="1"/>
          </p:cNvSpPr>
          <p:nvPr/>
        </p:nvSpPr>
        <p:spPr bwMode="auto">
          <a:xfrm>
            <a:off x="2982913" y="260350"/>
            <a:ext cx="5740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500" b="1"/>
              <a:t>Light Scatter Gating</a:t>
            </a:r>
          </a:p>
        </p:txBody>
      </p:sp>
      <p:sp>
        <p:nvSpPr>
          <p:cNvPr id="99892" name="Rectangle 563"/>
          <p:cNvSpPr>
            <a:spLocks noChangeArrowheads="1"/>
          </p:cNvSpPr>
          <p:nvPr/>
        </p:nvSpPr>
        <p:spPr bwMode="auto">
          <a:xfrm>
            <a:off x="1685925" y="2859088"/>
            <a:ext cx="69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Scale</a:t>
            </a:r>
          </a:p>
        </p:txBody>
      </p:sp>
      <p:sp>
        <p:nvSpPr>
          <p:cNvPr id="99893" name="Rectangle 56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4524598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877888" y="301625"/>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smtClean="0"/>
              <a:t>Back Gating</a:t>
            </a:r>
          </a:p>
        </p:txBody>
      </p:sp>
      <p:pic>
        <p:nvPicPr>
          <p:cNvPr id="1003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097088"/>
            <a:ext cx="3243262" cy="3262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2146300"/>
            <a:ext cx="3352800" cy="32099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9061" name="Rectangle 5"/>
          <p:cNvSpPr>
            <a:spLocks noChangeArrowheads="1"/>
          </p:cNvSpPr>
          <p:nvPr/>
        </p:nvSpPr>
        <p:spPr bwMode="auto">
          <a:xfrm>
            <a:off x="1189038" y="5700713"/>
            <a:ext cx="27447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Region 4 established</a:t>
            </a:r>
          </a:p>
        </p:txBody>
      </p:sp>
      <p:sp>
        <p:nvSpPr>
          <p:cNvPr id="429062" name="Rectangle 6"/>
          <p:cNvSpPr>
            <a:spLocks noChangeArrowheads="1"/>
          </p:cNvSpPr>
          <p:nvPr/>
        </p:nvSpPr>
        <p:spPr bwMode="auto">
          <a:xfrm>
            <a:off x="5375275" y="5710238"/>
            <a:ext cx="36242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Back-gating using Region 4</a:t>
            </a:r>
          </a:p>
        </p:txBody>
      </p:sp>
      <p:sp>
        <p:nvSpPr>
          <p:cNvPr id="100359" name="Rectangle 7"/>
          <p:cNvSpPr>
            <a:spLocks noChangeArrowheads="1"/>
          </p:cNvSpPr>
          <p:nvPr/>
        </p:nvSpPr>
        <p:spPr bwMode="auto">
          <a:xfrm rot="-5400000">
            <a:off x="859632" y="3313906"/>
            <a:ext cx="5286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000000"/>
                </a:solidFill>
                <a:latin typeface="Times New Roman" pitchFamily="18" charset="0"/>
              </a:rPr>
              <a:t>log PE</a:t>
            </a:r>
          </a:p>
        </p:txBody>
      </p:sp>
      <p:sp>
        <p:nvSpPr>
          <p:cNvPr id="100360" name="Line 8"/>
          <p:cNvSpPr>
            <a:spLocks noChangeShapeType="1"/>
          </p:cNvSpPr>
          <p:nvPr/>
        </p:nvSpPr>
        <p:spPr bwMode="auto">
          <a:xfrm>
            <a:off x="3494088" y="3429000"/>
            <a:ext cx="1625600" cy="0"/>
          </a:xfrm>
          <a:prstGeom prst="line">
            <a:avLst/>
          </a:prstGeom>
          <a:noFill/>
          <a:ln w="50800">
            <a:solidFill>
              <a:srgbClr val="FB58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5" name="Rectangle 9"/>
          <p:cNvSpPr>
            <a:spLocks noChangeArrowheads="1"/>
          </p:cNvSpPr>
          <p:nvPr/>
        </p:nvSpPr>
        <p:spPr bwMode="auto">
          <a:xfrm>
            <a:off x="3573463" y="3003550"/>
            <a:ext cx="126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000">
                <a:solidFill>
                  <a:srgbClr val="FB58F2"/>
                </a:solidFill>
                <a:effectLst>
                  <a:outerShdw blurRad="38100" dist="38100" dir="2700000" algn="tl">
                    <a:srgbClr val="C0C0C0"/>
                  </a:outerShdw>
                </a:effectLst>
                <a:latin typeface="Times New Roman" pitchFamily="18" charset="0"/>
              </a:rPr>
              <a:t> Back gate</a:t>
            </a:r>
          </a:p>
        </p:txBody>
      </p:sp>
      <p:sp>
        <p:nvSpPr>
          <p:cNvPr id="100362" name="Rectangle 10"/>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618408381"/>
      </p:ext>
    </p:extLst>
  </p:cSld>
  <p:clrMapOvr>
    <a:masterClrMapping/>
  </p:clrMapOvr>
  <p:transition advTm="1098"/>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en-US" smtClean="0"/>
              <a:t>Back Gating</a:t>
            </a:r>
          </a:p>
        </p:txBody>
      </p:sp>
      <p:pic>
        <p:nvPicPr>
          <p:cNvPr id="101379" name="Picture 6"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89138"/>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7" descr="4Color TBNK + Tru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916113"/>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Line 8"/>
          <p:cNvSpPr>
            <a:spLocks noChangeShapeType="1"/>
          </p:cNvSpPr>
          <p:nvPr/>
        </p:nvSpPr>
        <p:spPr bwMode="auto">
          <a:xfrm>
            <a:off x="3995738" y="2852738"/>
            <a:ext cx="100806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9562367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23900"/>
            <a:ext cx="2886075" cy="26765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685800"/>
            <a:ext cx="2962275" cy="27051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3505200"/>
            <a:ext cx="2857500" cy="27241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3505200"/>
            <a:ext cx="2838450" cy="2752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775" y="3505200"/>
            <a:ext cx="2743200" cy="2752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Rectangle 7"/>
          <p:cNvSpPr>
            <a:spLocks noChangeArrowheads="1"/>
          </p:cNvSpPr>
          <p:nvPr/>
        </p:nvSpPr>
        <p:spPr bwMode="auto">
          <a:xfrm>
            <a:off x="7643813" y="2906713"/>
            <a:ext cx="557212"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b="1">
                <a:solidFill>
                  <a:srgbClr val="000000"/>
                </a:solidFill>
                <a:latin typeface="Times New Roman" pitchFamily="18" charset="0"/>
              </a:rPr>
              <a:t>FITC+</a:t>
            </a:r>
          </a:p>
          <a:p>
            <a:pPr>
              <a:spcBef>
                <a:spcPct val="0"/>
              </a:spcBef>
              <a:buClrTx/>
              <a:buSzTx/>
              <a:buFontTx/>
              <a:buNone/>
            </a:pPr>
            <a:r>
              <a:rPr lang="en-US" altLang="en-US" sz="1000" b="1">
                <a:solidFill>
                  <a:srgbClr val="000000"/>
                </a:solidFill>
                <a:latin typeface="Times New Roman" pitchFamily="18" charset="0"/>
              </a:rPr>
              <a:t>PE+</a:t>
            </a:r>
          </a:p>
        </p:txBody>
      </p:sp>
      <p:sp>
        <p:nvSpPr>
          <p:cNvPr id="102408" name="Line 8"/>
          <p:cNvSpPr>
            <a:spLocks noChangeShapeType="1"/>
          </p:cNvSpPr>
          <p:nvPr/>
        </p:nvSpPr>
        <p:spPr bwMode="auto">
          <a:xfrm flipH="1" flipV="1">
            <a:off x="7118350" y="2822575"/>
            <a:ext cx="546100" cy="2413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9" name="Oval 9"/>
          <p:cNvSpPr>
            <a:spLocks noChangeArrowheads="1"/>
          </p:cNvSpPr>
          <p:nvPr/>
        </p:nvSpPr>
        <p:spPr bwMode="auto">
          <a:xfrm>
            <a:off x="6597650" y="2378075"/>
            <a:ext cx="5969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0" name="Oval 10"/>
          <p:cNvSpPr>
            <a:spLocks noChangeArrowheads="1"/>
          </p:cNvSpPr>
          <p:nvPr/>
        </p:nvSpPr>
        <p:spPr bwMode="auto">
          <a:xfrm>
            <a:off x="5835650" y="1692275"/>
            <a:ext cx="5207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1" name="Rectangle 11"/>
          <p:cNvSpPr>
            <a:spLocks noChangeArrowheads="1"/>
          </p:cNvSpPr>
          <p:nvPr/>
        </p:nvSpPr>
        <p:spPr bwMode="auto">
          <a:xfrm>
            <a:off x="5754688" y="696913"/>
            <a:ext cx="911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900" b="1">
                <a:solidFill>
                  <a:srgbClr val="000000"/>
                </a:solidFill>
                <a:latin typeface="Times New Roman" pitchFamily="18" charset="0"/>
              </a:rPr>
              <a:t>FITC+</a:t>
            </a:r>
          </a:p>
          <a:p>
            <a:pPr>
              <a:spcBef>
                <a:spcPct val="0"/>
              </a:spcBef>
              <a:buClrTx/>
              <a:buSzTx/>
              <a:buFontTx/>
              <a:buNone/>
            </a:pPr>
            <a:r>
              <a:rPr lang="en-US" altLang="en-US" sz="900" b="1">
                <a:solidFill>
                  <a:srgbClr val="000000"/>
                </a:solidFill>
                <a:latin typeface="Times New Roman" pitchFamily="18" charset="0"/>
              </a:rPr>
              <a:t>APC+</a:t>
            </a:r>
          </a:p>
        </p:txBody>
      </p:sp>
      <p:sp>
        <p:nvSpPr>
          <p:cNvPr id="102412" name="Line 12"/>
          <p:cNvSpPr>
            <a:spLocks noChangeShapeType="1"/>
          </p:cNvSpPr>
          <p:nvPr/>
        </p:nvSpPr>
        <p:spPr bwMode="auto">
          <a:xfrm>
            <a:off x="6064250" y="1006475"/>
            <a:ext cx="63500" cy="5969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3" name="Rectangle 13"/>
          <p:cNvSpPr>
            <a:spLocks noChangeArrowheads="1"/>
          </p:cNvSpPr>
          <p:nvPr/>
        </p:nvSpPr>
        <p:spPr bwMode="auto">
          <a:xfrm>
            <a:off x="6745288" y="696913"/>
            <a:ext cx="541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900" b="1">
                <a:solidFill>
                  <a:srgbClr val="000000"/>
                </a:solidFill>
                <a:latin typeface="Times New Roman" pitchFamily="18" charset="0"/>
              </a:rPr>
              <a:t>PE +</a:t>
            </a:r>
          </a:p>
          <a:p>
            <a:pPr>
              <a:spcBef>
                <a:spcPct val="0"/>
              </a:spcBef>
              <a:buClrTx/>
              <a:buSzTx/>
              <a:buFontTx/>
              <a:buNone/>
            </a:pPr>
            <a:r>
              <a:rPr lang="en-US" altLang="en-US" sz="900" b="1">
                <a:solidFill>
                  <a:srgbClr val="000000"/>
                </a:solidFill>
                <a:latin typeface="Times New Roman" pitchFamily="18" charset="0"/>
              </a:rPr>
              <a:t>APC+</a:t>
            </a:r>
          </a:p>
        </p:txBody>
      </p:sp>
      <p:sp>
        <p:nvSpPr>
          <p:cNvPr id="102414" name="Oval 14"/>
          <p:cNvSpPr>
            <a:spLocks noChangeArrowheads="1"/>
          </p:cNvSpPr>
          <p:nvPr/>
        </p:nvSpPr>
        <p:spPr bwMode="auto">
          <a:xfrm>
            <a:off x="6445250" y="1616075"/>
            <a:ext cx="6731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5" name="Line 15"/>
          <p:cNvSpPr>
            <a:spLocks noChangeShapeType="1"/>
          </p:cNvSpPr>
          <p:nvPr/>
        </p:nvSpPr>
        <p:spPr bwMode="auto">
          <a:xfrm flipH="1">
            <a:off x="6889750" y="1082675"/>
            <a:ext cx="88900" cy="4445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6" name="Rectangle 16"/>
          <p:cNvSpPr>
            <a:spLocks noChangeArrowheads="1"/>
          </p:cNvSpPr>
          <p:nvPr/>
        </p:nvSpPr>
        <p:spPr bwMode="auto">
          <a:xfrm>
            <a:off x="1028700" y="228600"/>
            <a:ext cx="44132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a:solidFill>
                  <a:schemeClr val="tx2"/>
                </a:solidFill>
                <a:latin typeface="Times New Roman" pitchFamily="18" charset="0"/>
              </a:rPr>
              <a:t>3 Parameter Data Display</a:t>
            </a:r>
          </a:p>
        </p:txBody>
      </p:sp>
      <p:sp>
        <p:nvSpPr>
          <p:cNvPr id="102417" name="Rectangle 17"/>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502022863"/>
      </p:ext>
    </p:extLst>
  </p:cSld>
  <p:clrMapOvr>
    <a:masterClrMapping/>
  </p:clrMapOvr>
  <p:transition advTm="1318"/>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23850" y="1963738"/>
            <a:ext cx="8712200" cy="2303462"/>
          </a:xfrm>
          <a:prstGeom prst="rect">
            <a:avLst/>
          </a:prstGeom>
          <a:solidFill>
            <a:srgbClr val="A2C1FE">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7" name="Rectangle 3"/>
          <p:cNvSpPr>
            <a:spLocks noChangeArrowheads="1"/>
          </p:cNvSpPr>
          <p:nvPr/>
        </p:nvSpPr>
        <p:spPr bwMode="auto">
          <a:xfrm>
            <a:off x="461963" y="2116138"/>
            <a:ext cx="5260975" cy="215106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8" name="Rectangle 4"/>
          <p:cNvSpPr>
            <a:spLocks noChangeArrowheads="1"/>
          </p:cNvSpPr>
          <p:nvPr/>
        </p:nvSpPr>
        <p:spPr bwMode="auto">
          <a:xfrm>
            <a:off x="552450" y="2435225"/>
            <a:ext cx="2722563" cy="1816100"/>
          </a:xfrm>
          <a:prstGeom prst="rect">
            <a:avLst/>
          </a:prstGeom>
          <a:solidFill>
            <a:srgbClr val="FDA4B5">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9" name="Rectangle 6"/>
          <p:cNvSpPr>
            <a:spLocks noGrp="1" noChangeArrowheads="1"/>
          </p:cNvSpPr>
          <p:nvPr>
            <p:ph type="ctrTitle"/>
          </p:nvPr>
        </p:nvSpPr>
        <p:spPr>
          <a:xfrm>
            <a:off x="1624013" y="300038"/>
            <a:ext cx="7772400" cy="12573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lnSpc>
                <a:spcPct val="70000"/>
              </a:lnSpc>
            </a:pPr>
            <a:r>
              <a:rPr lang="cs-CZ" altLang="en-US" sz="4000" smtClean="0"/>
              <a:t>Vícebarevné analýzy generují mnoho dat…</a:t>
            </a:r>
            <a:endParaRPr lang="en-US" altLang="en-US" sz="4000" smtClean="0"/>
          </a:p>
        </p:txBody>
      </p:sp>
      <p:sp>
        <p:nvSpPr>
          <p:cNvPr id="103430" name="Rectangle 33"/>
          <p:cNvSpPr>
            <a:spLocks noChangeArrowheads="1"/>
          </p:cNvSpPr>
          <p:nvPr/>
        </p:nvSpPr>
        <p:spPr bwMode="auto">
          <a:xfrm>
            <a:off x="982663" y="2957513"/>
            <a:ext cx="79533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1         2         3         4        5         6         7         8         9        10</a:t>
            </a:r>
          </a:p>
        </p:txBody>
      </p:sp>
      <p:sp>
        <p:nvSpPr>
          <p:cNvPr id="103431" name="Rectangle 34"/>
          <p:cNvSpPr>
            <a:spLocks noChangeArrowheads="1"/>
          </p:cNvSpPr>
          <p:nvPr/>
        </p:nvSpPr>
        <p:spPr bwMode="auto">
          <a:xfrm>
            <a:off x="2122488" y="2492375"/>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3 color</a:t>
            </a:r>
          </a:p>
        </p:txBody>
      </p:sp>
      <p:sp>
        <p:nvSpPr>
          <p:cNvPr id="103432" name="Rectangle 35"/>
          <p:cNvSpPr>
            <a:spLocks noChangeArrowheads="1"/>
          </p:cNvSpPr>
          <p:nvPr/>
        </p:nvSpPr>
        <p:spPr bwMode="auto">
          <a:xfrm>
            <a:off x="4498975" y="2203450"/>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4 color</a:t>
            </a:r>
          </a:p>
        </p:txBody>
      </p:sp>
      <p:sp>
        <p:nvSpPr>
          <p:cNvPr id="103433" name="Rectangle 36"/>
          <p:cNvSpPr>
            <a:spLocks noChangeArrowheads="1"/>
          </p:cNvSpPr>
          <p:nvPr/>
        </p:nvSpPr>
        <p:spPr bwMode="auto">
          <a:xfrm>
            <a:off x="7883525" y="2060575"/>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5 color</a:t>
            </a:r>
          </a:p>
        </p:txBody>
      </p:sp>
      <p:grpSp>
        <p:nvGrpSpPr>
          <p:cNvPr id="103434" name="Group 37"/>
          <p:cNvGrpSpPr>
            <a:grpSpLocks/>
          </p:cNvGrpSpPr>
          <p:nvPr/>
        </p:nvGrpSpPr>
        <p:grpSpPr bwMode="auto">
          <a:xfrm>
            <a:off x="919163" y="3478213"/>
            <a:ext cx="8027987" cy="2398712"/>
            <a:chOff x="398" y="2235"/>
            <a:chExt cx="5057" cy="1511"/>
          </a:xfrm>
        </p:grpSpPr>
        <p:sp>
          <p:nvSpPr>
            <p:cNvPr id="103437" name="Freeform 38"/>
            <p:cNvSpPr>
              <a:spLocks/>
            </p:cNvSpPr>
            <p:nvPr/>
          </p:nvSpPr>
          <p:spPr bwMode="auto">
            <a:xfrm>
              <a:off x="404"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8" name="Line 39"/>
            <p:cNvSpPr>
              <a:spLocks noChangeShapeType="1"/>
            </p:cNvSpPr>
            <p:nvPr/>
          </p:nvSpPr>
          <p:spPr bwMode="auto">
            <a:xfrm>
              <a:off x="478"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9" name="Line 40"/>
            <p:cNvSpPr>
              <a:spLocks noChangeShapeType="1"/>
            </p:cNvSpPr>
            <p:nvPr/>
          </p:nvSpPr>
          <p:spPr bwMode="auto">
            <a:xfrm>
              <a:off x="482"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0" name="Rectangle 41"/>
            <p:cNvSpPr>
              <a:spLocks noChangeArrowheads="1"/>
            </p:cNvSpPr>
            <p:nvPr/>
          </p:nvSpPr>
          <p:spPr bwMode="auto">
            <a:xfrm>
              <a:off x="467"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41" name="Line 42"/>
            <p:cNvSpPr>
              <a:spLocks noChangeShapeType="1"/>
            </p:cNvSpPr>
            <p:nvPr/>
          </p:nvSpPr>
          <p:spPr bwMode="auto">
            <a:xfrm flipV="1">
              <a:off x="579"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2" name="Line 43"/>
            <p:cNvSpPr>
              <a:spLocks noChangeShapeType="1"/>
            </p:cNvSpPr>
            <p:nvPr/>
          </p:nvSpPr>
          <p:spPr bwMode="auto">
            <a:xfrm>
              <a:off x="486"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3" name="Rectangle 44"/>
            <p:cNvSpPr>
              <a:spLocks noChangeArrowheads="1"/>
            </p:cNvSpPr>
            <p:nvPr/>
          </p:nvSpPr>
          <p:spPr bwMode="auto">
            <a:xfrm>
              <a:off x="421"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44" name="Rectangle 45"/>
            <p:cNvSpPr>
              <a:spLocks noChangeArrowheads="1"/>
            </p:cNvSpPr>
            <p:nvPr/>
          </p:nvSpPr>
          <p:spPr bwMode="auto">
            <a:xfrm rot="-5400000">
              <a:off x="327"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45" name="Freeform 46"/>
            <p:cNvSpPr>
              <a:spLocks/>
            </p:cNvSpPr>
            <p:nvPr/>
          </p:nvSpPr>
          <p:spPr bwMode="auto">
            <a:xfrm>
              <a:off x="616" y="2547"/>
              <a:ext cx="95" cy="46"/>
            </a:xfrm>
            <a:custGeom>
              <a:avLst/>
              <a:gdLst>
                <a:gd name="T0" fmla="*/ 11 w 95"/>
                <a:gd name="T1" fmla="*/ 45 h 46"/>
                <a:gd name="T2" fmla="*/ 0 w 95"/>
                <a:gd name="T3" fmla="*/ 20 h 46"/>
                <a:gd name="T4" fmla="*/ 21 w 95"/>
                <a:gd name="T5" fmla="*/ 7 h 46"/>
                <a:gd name="T6" fmla="*/ 57 w 95"/>
                <a:gd name="T7" fmla="*/ 0 h 46"/>
                <a:gd name="T8" fmla="*/ 94 w 95"/>
                <a:gd name="T9" fmla="*/ 13 h 46"/>
                <a:gd name="T10" fmla="*/ 93 w 95"/>
                <a:gd name="T11" fmla="*/ 38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3"/>
                  </a:lnTo>
                  <a:lnTo>
                    <a:pt x="93" y="38"/>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6" name="Freeform 47"/>
            <p:cNvSpPr>
              <a:spLocks/>
            </p:cNvSpPr>
            <p:nvPr/>
          </p:nvSpPr>
          <p:spPr bwMode="auto">
            <a:xfrm>
              <a:off x="618"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7" name="Freeform 48"/>
            <p:cNvSpPr>
              <a:spLocks/>
            </p:cNvSpPr>
            <p:nvPr/>
          </p:nvSpPr>
          <p:spPr bwMode="auto">
            <a:xfrm>
              <a:off x="630" y="2389"/>
              <a:ext cx="24" cy="45"/>
            </a:xfrm>
            <a:custGeom>
              <a:avLst/>
              <a:gdLst>
                <a:gd name="T0" fmla="*/ 10 w 24"/>
                <a:gd name="T1" fmla="*/ 0 h 45"/>
                <a:gd name="T2" fmla="*/ 12 w 24"/>
                <a:gd name="T3" fmla="*/ 6 h 45"/>
                <a:gd name="T4" fmla="*/ 23 w 24"/>
                <a:gd name="T5" fmla="*/ 14 h 45"/>
                <a:gd name="T6" fmla="*/ 23 w 24"/>
                <a:gd name="T7" fmla="*/ 25 h 45"/>
                <a:gd name="T8" fmla="*/ 18 w 24"/>
                <a:gd name="T9" fmla="*/ 33 h 45"/>
                <a:gd name="T10" fmla="*/ 12 w 24"/>
                <a:gd name="T11" fmla="*/ 44 h 45"/>
                <a:gd name="T12" fmla="*/ 0 w 24"/>
                <a:gd name="T13" fmla="*/ 41 h 45"/>
                <a:gd name="T14" fmla="*/ 7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2" y="6"/>
                  </a:lnTo>
                  <a:lnTo>
                    <a:pt x="23" y="14"/>
                  </a:lnTo>
                  <a:lnTo>
                    <a:pt x="23" y="25"/>
                  </a:lnTo>
                  <a:lnTo>
                    <a:pt x="18" y="33"/>
                  </a:lnTo>
                  <a:lnTo>
                    <a:pt x="12" y="44"/>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8" name="Freeform 49"/>
            <p:cNvSpPr>
              <a:spLocks/>
            </p:cNvSpPr>
            <p:nvPr/>
          </p:nvSpPr>
          <p:spPr bwMode="auto">
            <a:xfrm>
              <a:off x="482" y="2386"/>
              <a:ext cx="40" cy="97"/>
            </a:xfrm>
            <a:custGeom>
              <a:avLst/>
              <a:gdLst>
                <a:gd name="T0" fmla="*/ 0 w 40"/>
                <a:gd name="T1" fmla="*/ 6 h 97"/>
                <a:gd name="T2" fmla="*/ 24 w 40"/>
                <a:gd name="T3" fmla="*/ 0 h 97"/>
                <a:gd name="T4" fmla="*/ 39 w 40"/>
                <a:gd name="T5" fmla="*/ 36 h 97"/>
                <a:gd name="T6" fmla="*/ 31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1"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9" name="Rectangle 50"/>
            <p:cNvSpPr>
              <a:spLocks noChangeArrowheads="1"/>
            </p:cNvSpPr>
            <p:nvPr/>
          </p:nvSpPr>
          <p:spPr bwMode="auto">
            <a:xfrm>
              <a:off x="614"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0" name="Rectangle 51"/>
            <p:cNvSpPr>
              <a:spLocks noChangeArrowheads="1"/>
            </p:cNvSpPr>
            <p:nvPr/>
          </p:nvSpPr>
          <p:spPr bwMode="auto">
            <a:xfrm>
              <a:off x="45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1" name="Rectangle 52"/>
            <p:cNvSpPr>
              <a:spLocks noChangeArrowheads="1"/>
            </p:cNvSpPr>
            <p:nvPr/>
          </p:nvSpPr>
          <p:spPr bwMode="auto">
            <a:xfrm>
              <a:off x="618"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2" name="Rectangle 53"/>
            <p:cNvSpPr>
              <a:spLocks noChangeArrowheads="1"/>
            </p:cNvSpPr>
            <p:nvPr/>
          </p:nvSpPr>
          <p:spPr bwMode="auto">
            <a:xfrm>
              <a:off x="457"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3" name="Freeform 54"/>
            <p:cNvSpPr>
              <a:spLocks/>
            </p:cNvSpPr>
            <p:nvPr/>
          </p:nvSpPr>
          <p:spPr bwMode="auto">
            <a:xfrm>
              <a:off x="479" y="2542"/>
              <a:ext cx="85" cy="54"/>
            </a:xfrm>
            <a:custGeom>
              <a:avLst/>
              <a:gdLst>
                <a:gd name="T0" fmla="*/ 0 w 85"/>
                <a:gd name="T1" fmla="*/ 10 h 54"/>
                <a:gd name="T2" fmla="*/ 10 w 85"/>
                <a:gd name="T3" fmla="*/ 0 h 54"/>
                <a:gd name="T4" fmla="*/ 17 w 85"/>
                <a:gd name="T5" fmla="*/ 3 h 54"/>
                <a:gd name="T6" fmla="*/ 44 w 85"/>
                <a:gd name="T7" fmla="*/ 10 h 54"/>
                <a:gd name="T8" fmla="*/ 57 w 85"/>
                <a:gd name="T9" fmla="*/ 5 h 54"/>
                <a:gd name="T10" fmla="*/ 63 w 85"/>
                <a:gd name="T11" fmla="*/ 15 h 54"/>
                <a:gd name="T12" fmla="*/ 63 w 85"/>
                <a:gd name="T13" fmla="*/ 25 h 54"/>
                <a:gd name="T14" fmla="*/ 84 w 85"/>
                <a:gd name="T15" fmla="*/ 46 h 54"/>
                <a:gd name="T16" fmla="*/ 80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10" y="0"/>
                  </a:lnTo>
                  <a:lnTo>
                    <a:pt x="17" y="3"/>
                  </a:lnTo>
                  <a:lnTo>
                    <a:pt x="44" y="10"/>
                  </a:lnTo>
                  <a:lnTo>
                    <a:pt x="57" y="5"/>
                  </a:lnTo>
                  <a:lnTo>
                    <a:pt x="63" y="15"/>
                  </a:lnTo>
                  <a:lnTo>
                    <a:pt x="63" y="25"/>
                  </a:lnTo>
                  <a:lnTo>
                    <a:pt x="84" y="46"/>
                  </a:lnTo>
                  <a:lnTo>
                    <a:pt x="80"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4" name="Freeform 55"/>
            <p:cNvSpPr>
              <a:spLocks/>
            </p:cNvSpPr>
            <p:nvPr/>
          </p:nvSpPr>
          <p:spPr bwMode="auto">
            <a:xfrm>
              <a:off x="920"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5" name="Line 56"/>
            <p:cNvSpPr>
              <a:spLocks noChangeShapeType="1"/>
            </p:cNvSpPr>
            <p:nvPr/>
          </p:nvSpPr>
          <p:spPr bwMode="auto">
            <a:xfrm>
              <a:off x="993"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6" name="Line 57"/>
            <p:cNvSpPr>
              <a:spLocks noChangeShapeType="1"/>
            </p:cNvSpPr>
            <p:nvPr/>
          </p:nvSpPr>
          <p:spPr bwMode="auto">
            <a:xfrm>
              <a:off x="997"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7" name="Rectangle 58"/>
            <p:cNvSpPr>
              <a:spLocks noChangeArrowheads="1"/>
            </p:cNvSpPr>
            <p:nvPr/>
          </p:nvSpPr>
          <p:spPr bwMode="auto">
            <a:xfrm>
              <a:off x="982"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58" name="Line 59"/>
            <p:cNvSpPr>
              <a:spLocks noChangeShapeType="1"/>
            </p:cNvSpPr>
            <p:nvPr/>
          </p:nvSpPr>
          <p:spPr bwMode="auto">
            <a:xfrm flipV="1">
              <a:off x="1094"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9" name="Line 60"/>
            <p:cNvSpPr>
              <a:spLocks noChangeShapeType="1"/>
            </p:cNvSpPr>
            <p:nvPr/>
          </p:nvSpPr>
          <p:spPr bwMode="auto">
            <a:xfrm>
              <a:off x="1001"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60" name="Rectangle 61"/>
            <p:cNvSpPr>
              <a:spLocks noChangeArrowheads="1"/>
            </p:cNvSpPr>
            <p:nvPr/>
          </p:nvSpPr>
          <p:spPr bwMode="auto">
            <a:xfrm>
              <a:off x="936"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61" name="Rectangle 62"/>
            <p:cNvSpPr>
              <a:spLocks noChangeArrowheads="1"/>
            </p:cNvSpPr>
            <p:nvPr/>
          </p:nvSpPr>
          <p:spPr bwMode="auto">
            <a:xfrm rot="-5400000">
              <a:off x="842"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62" name="Freeform 63"/>
            <p:cNvSpPr>
              <a:spLocks/>
            </p:cNvSpPr>
            <p:nvPr/>
          </p:nvSpPr>
          <p:spPr bwMode="auto">
            <a:xfrm>
              <a:off x="1131" y="2547"/>
              <a:ext cx="96" cy="46"/>
            </a:xfrm>
            <a:custGeom>
              <a:avLst/>
              <a:gdLst>
                <a:gd name="T0" fmla="*/ 11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3"/>
                  </a:lnTo>
                  <a:lnTo>
                    <a:pt x="93" y="38"/>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3" name="Freeform 64"/>
            <p:cNvSpPr>
              <a:spLocks/>
            </p:cNvSpPr>
            <p:nvPr/>
          </p:nvSpPr>
          <p:spPr bwMode="auto">
            <a:xfrm>
              <a:off x="1133" y="2397"/>
              <a:ext cx="24" cy="45"/>
            </a:xfrm>
            <a:custGeom>
              <a:avLst/>
              <a:gdLst>
                <a:gd name="T0" fmla="*/ 12 w 24"/>
                <a:gd name="T1" fmla="*/ 0 h 45"/>
                <a:gd name="T2" fmla="*/ 10 w 24"/>
                <a:gd name="T3" fmla="*/ 6 h 45"/>
                <a:gd name="T4" fmla="*/ 0 w 24"/>
                <a:gd name="T5" fmla="*/ 14 h 45"/>
                <a:gd name="T6" fmla="*/ 0 w 24"/>
                <a:gd name="T7" fmla="*/ 25 h 45"/>
                <a:gd name="T8" fmla="*/ 4 w 24"/>
                <a:gd name="T9" fmla="*/ 33 h 45"/>
                <a:gd name="T10" fmla="*/ 10 w 24"/>
                <a:gd name="T11" fmla="*/ 44 h 45"/>
                <a:gd name="T12" fmla="*/ 23 w 24"/>
                <a:gd name="T13" fmla="*/ 41 h 45"/>
                <a:gd name="T14" fmla="*/ 17 w 24"/>
                <a:gd name="T15" fmla="*/ 3 h 45"/>
                <a:gd name="T16" fmla="*/ 12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2" y="0"/>
                  </a:moveTo>
                  <a:lnTo>
                    <a:pt x="10" y="6"/>
                  </a:lnTo>
                  <a:lnTo>
                    <a:pt x="0" y="14"/>
                  </a:lnTo>
                  <a:lnTo>
                    <a:pt x="0" y="25"/>
                  </a:lnTo>
                  <a:lnTo>
                    <a:pt x="4" y="33"/>
                  </a:lnTo>
                  <a:lnTo>
                    <a:pt x="10" y="44"/>
                  </a:lnTo>
                  <a:lnTo>
                    <a:pt x="23" y="41"/>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4" name="Freeform 65"/>
            <p:cNvSpPr>
              <a:spLocks/>
            </p:cNvSpPr>
            <p:nvPr/>
          </p:nvSpPr>
          <p:spPr bwMode="auto">
            <a:xfrm>
              <a:off x="1145"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5" name="Freeform 66"/>
            <p:cNvSpPr>
              <a:spLocks/>
            </p:cNvSpPr>
            <p:nvPr/>
          </p:nvSpPr>
          <p:spPr bwMode="auto">
            <a:xfrm>
              <a:off x="997"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6" name="Rectangle 67"/>
            <p:cNvSpPr>
              <a:spLocks noChangeArrowheads="1"/>
            </p:cNvSpPr>
            <p:nvPr/>
          </p:nvSpPr>
          <p:spPr bwMode="auto">
            <a:xfrm>
              <a:off x="1130"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7" name="Rectangle 68"/>
            <p:cNvSpPr>
              <a:spLocks noChangeArrowheads="1"/>
            </p:cNvSpPr>
            <p:nvPr/>
          </p:nvSpPr>
          <p:spPr bwMode="auto">
            <a:xfrm>
              <a:off x="971"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8" name="Rectangle 69"/>
            <p:cNvSpPr>
              <a:spLocks noChangeArrowheads="1"/>
            </p:cNvSpPr>
            <p:nvPr/>
          </p:nvSpPr>
          <p:spPr bwMode="auto">
            <a:xfrm>
              <a:off x="1134"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9" name="Rectangle 70"/>
            <p:cNvSpPr>
              <a:spLocks noChangeArrowheads="1"/>
            </p:cNvSpPr>
            <p:nvPr/>
          </p:nvSpPr>
          <p:spPr bwMode="auto">
            <a:xfrm>
              <a:off x="973"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70" name="Freeform 71"/>
            <p:cNvSpPr>
              <a:spLocks/>
            </p:cNvSpPr>
            <p:nvPr/>
          </p:nvSpPr>
          <p:spPr bwMode="auto">
            <a:xfrm>
              <a:off x="995" y="2542"/>
              <a:ext cx="84" cy="54"/>
            </a:xfrm>
            <a:custGeom>
              <a:avLst/>
              <a:gdLst>
                <a:gd name="T0" fmla="*/ 0 w 84"/>
                <a:gd name="T1" fmla="*/ 10 h 54"/>
                <a:gd name="T2" fmla="*/ 9 w 84"/>
                <a:gd name="T3" fmla="*/ 0 h 54"/>
                <a:gd name="T4" fmla="*/ 17 w 84"/>
                <a:gd name="T5" fmla="*/ 3 h 54"/>
                <a:gd name="T6" fmla="*/ 43 w 84"/>
                <a:gd name="T7" fmla="*/ 10 h 54"/>
                <a:gd name="T8" fmla="*/ 57 w 84"/>
                <a:gd name="T9" fmla="*/ 5 h 54"/>
                <a:gd name="T10" fmla="*/ 63 w 84"/>
                <a:gd name="T11" fmla="*/ 15 h 54"/>
                <a:gd name="T12" fmla="*/ 63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7" y="5"/>
                  </a:lnTo>
                  <a:lnTo>
                    <a:pt x="63" y="15"/>
                  </a:lnTo>
                  <a:lnTo>
                    <a:pt x="63"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1" name="Freeform 72"/>
            <p:cNvSpPr>
              <a:spLocks/>
            </p:cNvSpPr>
            <p:nvPr/>
          </p:nvSpPr>
          <p:spPr bwMode="auto">
            <a:xfrm>
              <a:off x="1435"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2" name="Line 73"/>
            <p:cNvSpPr>
              <a:spLocks noChangeShapeType="1"/>
            </p:cNvSpPr>
            <p:nvPr/>
          </p:nvSpPr>
          <p:spPr bwMode="auto">
            <a:xfrm>
              <a:off x="1508"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3" name="Line 74"/>
            <p:cNvSpPr>
              <a:spLocks noChangeShapeType="1"/>
            </p:cNvSpPr>
            <p:nvPr/>
          </p:nvSpPr>
          <p:spPr bwMode="auto">
            <a:xfrm>
              <a:off x="1512"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4" name="Rectangle 75"/>
            <p:cNvSpPr>
              <a:spLocks noChangeArrowheads="1"/>
            </p:cNvSpPr>
            <p:nvPr/>
          </p:nvSpPr>
          <p:spPr bwMode="auto">
            <a:xfrm>
              <a:off x="1497"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75" name="Line 76"/>
            <p:cNvSpPr>
              <a:spLocks noChangeShapeType="1"/>
            </p:cNvSpPr>
            <p:nvPr/>
          </p:nvSpPr>
          <p:spPr bwMode="auto">
            <a:xfrm flipV="1">
              <a:off x="1610"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6" name="Line 77"/>
            <p:cNvSpPr>
              <a:spLocks noChangeShapeType="1"/>
            </p:cNvSpPr>
            <p:nvPr/>
          </p:nvSpPr>
          <p:spPr bwMode="auto">
            <a:xfrm>
              <a:off x="1516"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7" name="Rectangle 78"/>
            <p:cNvSpPr>
              <a:spLocks noChangeArrowheads="1"/>
            </p:cNvSpPr>
            <p:nvPr/>
          </p:nvSpPr>
          <p:spPr bwMode="auto">
            <a:xfrm>
              <a:off x="145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78" name="Rectangle 79"/>
            <p:cNvSpPr>
              <a:spLocks noChangeArrowheads="1"/>
            </p:cNvSpPr>
            <p:nvPr/>
          </p:nvSpPr>
          <p:spPr bwMode="auto">
            <a:xfrm rot="-5400000">
              <a:off x="1358"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79" name="Freeform 80"/>
            <p:cNvSpPr>
              <a:spLocks/>
            </p:cNvSpPr>
            <p:nvPr/>
          </p:nvSpPr>
          <p:spPr bwMode="auto">
            <a:xfrm>
              <a:off x="1646"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0" name="Freeform 81"/>
            <p:cNvSpPr>
              <a:spLocks/>
            </p:cNvSpPr>
            <p:nvPr/>
          </p:nvSpPr>
          <p:spPr bwMode="auto">
            <a:xfrm>
              <a:off x="1648" y="2397"/>
              <a:ext cx="24" cy="45"/>
            </a:xfrm>
            <a:custGeom>
              <a:avLst/>
              <a:gdLst>
                <a:gd name="T0" fmla="*/ 13 w 24"/>
                <a:gd name="T1" fmla="*/ 0 h 45"/>
                <a:gd name="T2" fmla="*/ 10 w 24"/>
                <a:gd name="T3" fmla="*/ 6 h 45"/>
                <a:gd name="T4" fmla="*/ 0 w 24"/>
                <a:gd name="T5" fmla="*/ 14 h 45"/>
                <a:gd name="T6" fmla="*/ 0 w 24"/>
                <a:gd name="T7" fmla="*/ 25 h 45"/>
                <a:gd name="T8" fmla="*/ 5 w 24"/>
                <a:gd name="T9" fmla="*/ 33 h 45"/>
                <a:gd name="T10" fmla="*/ 10 w 24"/>
                <a:gd name="T11" fmla="*/ 44 h 45"/>
                <a:gd name="T12" fmla="*/ 23 w 24"/>
                <a:gd name="T13" fmla="*/ 41 h 45"/>
                <a:gd name="T14" fmla="*/ 17 w 24"/>
                <a:gd name="T15" fmla="*/ 3 h 45"/>
                <a:gd name="T16" fmla="*/ 13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3" y="0"/>
                  </a:moveTo>
                  <a:lnTo>
                    <a:pt x="10" y="6"/>
                  </a:lnTo>
                  <a:lnTo>
                    <a:pt x="0" y="14"/>
                  </a:lnTo>
                  <a:lnTo>
                    <a:pt x="0" y="25"/>
                  </a:lnTo>
                  <a:lnTo>
                    <a:pt x="5" y="33"/>
                  </a:lnTo>
                  <a:lnTo>
                    <a:pt x="10" y="44"/>
                  </a:lnTo>
                  <a:lnTo>
                    <a:pt x="23" y="41"/>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1" name="Freeform 82"/>
            <p:cNvSpPr>
              <a:spLocks/>
            </p:cNvSpPr>
            <p:nvPr/>
          </p:nvSpPr>
          <p:spPr bwMode="auto">
            <a:xfrm>
              <a:off x="1661" y="2389"/>
              <a:ext cx="23" cy="45"/>
            </a:xfrm>
            <a:custGeom>
              <a:avLst/>
              <a:gdLst>
                <a:gd name="T0" fmla="*/ 10 w 23"/>
                <a:gd name="T1" fmla="*/ 0 h 45"/>
                <a:gd name="T2" fmla="*/ 12 w 23"/>
                <a:gd name="T3" fmla="*/ 6 h 45"/>
                <a:gd name="T4" fmla="*/ 22 w 23"/>
                <a:gd name="T5" fmla="*/ 14 h 45"/>
                <a:gd name="T6" fmla="*/ 22 w 23"/>
                <a:gd name="T7" fmla="*/ 25 h 45"/>
                <a:gd name="T8" fmla="*/ 18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8"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2" name="Freeform 83"/>
            <p:cNvSpPr>
              <a:spLocks/>
            </p:cNvSpPr>
            <p:nvPr/>
          </p:nvSpPr>
          <p:spPr bwMode="auto">
            <a:xfrm>
              <a:off x="1512" y="2386"/>
              <a:ext cx="41" cy="97"/>
            </a:xfrm>
            <a:custGeom>
              <a:avLst/>
              <a:gdLst>
                <a:gd name="T0" fmla="*/ 0 w 41"/>
                <a:gd name="T1" fmla="*/ 6 h 97"/>
                <a:gd name="T2" fmla="*/ 25 w 41"/>
                <a:gd name="T3" fmla="*/ 0 h 97"/>
                <a:gd name="T4" fmla="*/ 40 w 41"/>
                <a:gd name="T5" fmla="*/ 36 h 97"/>
                <a:gd name="T6" fmla="*/ 32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3" name="Rectangle 84"/>
            <p:cNvSpPr>
              <a:spLocks noChangeArrowheads="1"/>
            </p:cNvSpPr>
            <p:nvPr/>
          </p:nvSpPr>
          <p:spPr bwMode="auto">
            <a:xfrm>
              <a:off x="1645"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4" name="Rectangle 85"/>
            <p:cNvSpPr>
              <a:spLocks noChangeArrowheads="1"/>
            </p:cNvSpPr>
            <p:nvPr/>
          </p:nvSpPr>
          <p:spPr bwMode="auto">
            <a:xfrm>
              <a:off x="148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5" name="Rectangle 86"/>
            <p:cNvSpPr>
              <a:spLocks noChangeArrowheads="1"/>
            </p:cNvSpPr>
            <p:nvPr/>
          </p:nvSpPr>
          <p:spPr bwMode="auto">
            <a:xfrm>
              <a:off x="1649"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6" name="Rectangle 87"/>
            <p:cNvSpPr>
              <a:spLocks noChangeArrowheads="1"/>
            </p:cNvSpPr>
            <p:nvPr/>
          </p:nvSpPr>
          <p:spPr bwMode="auto">
            <a:xfrm>
              <a:off x="1488"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7" name="Freeform 88"/>
            <p:cNvSpPr>
              <a:spLocks/>
            </p:cNvSpPr>
            <p:nvPr/>
          </p:nvSpPr>
          <p:spPr bwMode="auto">
            <a:xfrm>
              <a:off x="1510" y="2542"/>
              <a:ext cx="85" cy="54"/>
            </a:xfrm>
            <a:custGeom>
              <a:avLst/>
              <a:gdLst>
                <a:gd name="T0" fmla="*/ 0 w 85"/>
                <a:gd name="T1" fmla="*/ 10 h 54"/>
                <a:gd name="T2" fmla="*/ 9 w 85"/>
                <a:gd name="T3" fmla="*/ 0 h 54"/>
                <a:gd name="T4" fmla="*/ 17 w 85"/>
                <a:gd name="T5" fmla="*/ 3 h 54"/>
                <a:gd name="T6" fmla="*/ 44 w 85"/>
                <a:gd name="T7" fmla="*/ 10 h 54"/>
                <a:gd name="T8" fmla="*/ 57 w 85"/>
                <a:gd name="T9" fmla="*/ 5 h 54"/>
                <a:gd name="T10" fmla="*/ 63 w 85"/>
                <a:gd name="T11" fmla="*/ 15 h 54"/>
                <a:gd name="T12" fmla="*/ 63 w 85"/>
                <a:gd name="T13" fmla="*/ 25 h 54"/>
                <a:gd name="T14" fmla="*/ 84 w 85"/>
                <a:gd name="T15" fmla="*/ 46 h 54"/>
                <a:gd name="T16" fmla="*/ 80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9" y="0"/>
                  </a:lnTo>
                  <a:lnTo>
                    <a:pt x="17" y="3"/>
                  </a:lnTo>
                  <a:lnTo>
                    <a:pt x="44" y="10"/>
                  </a:lnTo>
                  <a:lnTo>
                    <a:pt x="57" y="5"/>
                  </a:lnTo>
                  <a:lnTo>
                    <a:pt x="63" y="15"/>
                  </a:lnTo>
                  <a:lnTo>
                    <a:pt x="63" y="25"/>
                  </a:lnTo>
                  <a:lnTo>
                    <a:pt x="84" y="46"/>
                  </a:lnTo>
                  <a:lnTo>
                    <a:pt x="80"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8" name="Freeform 89"/>
            <p:cNvSpPr>
              <a:spLocks/>
            </p:cNvSpPr>
            <p:nvPr/>
          </p:nvSpPr>
          <p:spPr bwMode="auto">
            <a:xfrm>
              <a:off x="1950"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9" name="Line 90"/>
            <p:cNvSpPr>
              <a:spLocks noChangeShapeType="1"/>
            </p:cNvSpPr>
            <p:nvPr/>
          </p:nvSpPr>
          <p:spPr bwMode="auto">
            <a:xfrm>
              <a:off x="2023"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0" name="Line 91"/>
            <p:cNvSpPr>
              <a:spLocks noChangeShapeType="1"/>
            </p:cNvSpPr>
            <p:nvPr/>
          </p:nvSpPr>
          <p:spPr bwMode="auto">
            <a:xfrm>
              <a:off x="2027"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1" name="Rectangle 92"/>
            <p:cNvSpPr>
              <a:spLocks noChangeArrowheads="1"/>
            </p:cNvSpPr>
            <p:nvPr/>
          </p:nvSpPr>
          <p:spPr bwMode="auto">
            <a:xfrm>
              <a:off x="2013"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92" name="Line 93"/>
            <p:cNvSpPr>
              <a:spLocks noChangeShapeType="1"/>
            </p:cNvSpPr>
            <p:nvPr/>
          </p:nvSpPr>
          <p:spPr bwMode="auto">
            <a:xfrm flipV="1">
              <a:off x="2125"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3" name="Line 94"/>
            <p:cNvSpPr>
              <a:spLocks noChangeShapeType="1"/>
            </p:cNvSpPr>
            <p:nvPr/>
          </p:nvSpPr>
          <p:spPr bwMode="auto">
            <a:xfrm>
              <a:off x="2032"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4" name="Rectangle 95"/>
            <p:cNvSpPr>
              <a:spLocks noChangeArrowheads="1"/>
            </p:cNvSpPr>
            <p:nvPr/>
          </p:nvSpPr>
          <p:spPr bwMode="auto">
            <a:xfrm>
              <a:off x="196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95" name="Rectangle 96"/>
            <p:cNvSpPr>
              <a:spLocks noChangeArrowheads="1"/>
            </p:cNvSpPr>
            <p:nvPr/>
          </p:nvSpPr>
          <p:spPr bwMode="auto">
            <a:xfrm rot="-5400000">
              <a:off x="1873"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96" name="Freeform 97"/>
            <p:cNvSpPr>
              <a:spLocks/>
            </p:cNvSpPr>
            <p:nvPr/>
          </p:nvSpPr>
          <p:spPr bwMode="auto">
            <a:xfrm>
              <a:off x="2161"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7" name="Freeform 98"/>
            <p:cNvSpPr>
              <a:spLocks/>
            </p:cNvSpPr>
            <p:nvPr/>
          </p:nvSpPr>
          <p:spPr bwMode="auto">
            <a:xfrm>
              <a:off x="2164"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8" name="Freeform 99"/>
            <p:cNvSpPr>
              <a:spLocks/>
            </p:cNvSpPr>
            <p:nvPr/>
          </p:nvSpPr>
          <p:spPr bwMode="auto">
            <a:xfrm>
              <a:off x="2176" y="2389"/>
              <a:ext cx="23" cy="45"/>
            </a:xfrm>
            <a:custGeom>
              <a:avLst/>
              <a:gdLst>
                <a:gd name="T0" fmla="*/ 10 w 23"/>
                <a:gd name="T1" fmla="*/ 0 h 45"/>
                <a:gd name="T2" fmla="*/ 12 w 23"/>
                <a:gd name="T3" fmla="*/ 6 h 45"/>
                <a:gd name="T4" fmla="*/ 22 w 23"/>
                <a:gd name="T5" fmla="*/ 14 h 45"/>
                <a:gd name="T6" fmla="*/ 22 w 23"/>
                <a:gd name="T7" fmla="*/ 25 h 45"/>
                <a:gd name="T8" fmla="*/ 19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9"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9" name="Freeform 100"/>
            <p:cNvSpPr>
              <a:spLocks/>
            </p:cNvSpPr>
            <p:nvPr/>
          </p:nvSpPr>
          <p:spPr bwMode="auto">
            <a:xfrm>
              <a:off x="2027" y="2386"/>
              <a:ext cx="41" cy="97"/>
            </a:xfrm>
            <a:custGeom>
              <a:avLst/>
              <a:gdLst>
                <a:gd name="T0" fmla="*/ 0 w 41"/>
                <a:gd name="T1" fmla="*/ 6 h 97"/>
                <a:gd name="T2" fmla="*/ 25 w 41"/>
                <a:gd name="T3" fmla="*/ 0 h 97"/>
                <a:gd name="T4" fmla="*/ 40 w 41"/>
                <a:gd name="T5" fmla="*/ 36 h 97"/>
                <a:gd name="T6" fmla="*/ 33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3"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0" name="Rectangle 101"/>
            <p:cNvSpPr>
              <a:spLocks noChangeArrowheads="1"/>
            </p:cNvSpPr>
            <p:nvPr/>
          </p:nvSpPr>
          <p:spPr bwMode="auto">
            <a:xfrm>
              <a:off x="2160"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1" name="Rectangle 102"/>
            <p:cNvSpPr>
              <a:spLocks noChangeArrowheads="1"/>
            </p:cNvSpPr>
            <p:nvPr/>
          </p:nvSpPr>
          <p:spPr bwMode="auto">
            <a:xfrm>
              <a:off x="2001"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2" name="Rectangle 103"/>
            <p:cNvSpPr>
              <a:spLocks noChangeArrowheads="1"/>
            </p:cNvSpPr>
            <p:nvPr/>
          </p:nvSpPr>
          <p:spPr bwMode="auto">
            <a:xfrm>
              <a:off x="2164"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3" name="Rectangle 104"/>
            <p:cNvSpPr>
              <a:spLocks noChangeArrowheads="1"/>
            </p:cNvSpPr>
            <p:nvPr/>
          </p:nvSpPr>
          <p:spPr bwMode="auto">
            <a:xfrm>
              <a:off x="2003"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4" name="Freeform 105"/>
            <p:cNvSpPr>
              <a:spLocks/>
            </p:cNvSpPr>
            <p:nvPr/>
          </p:nvSpPr>
          <p:spPr bwMode="auto">
            <a:xfrm>
              <a:off x="2026"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5" name="Freeform 106"/>
            <p:cNvSpPr>
              <a:spLocks/>
            </p:cNvSpPr>
            <p:nvPr/>
          </p:nvSpPr>
          <p:spPr bwMode="auto">
            <a:xfrm>
              <a:off x="2466"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6" name="Line 107"/>
            <p:cNvSpPr>
              <a:spLocks noChangeShapeType="1"/>
            </p:cNvSpPr>
            <p:nvPr/>
          </p:nvSpPr>
          <p:spPr bwMode="auto">
            <a:xfrm>
              <a:off x="2539"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7" name="Line 108"/>
            <p:cNvSpPr>
              <a:spLocks noChangeShapeType="1"/>
            </p:cNvSpPr>
            <p:nvPr/>
          </p:nvSpPr>
          <p:spPr bwMode="auto">
            <a:xfrm>
              <a:off x="2543"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8" name="Rectangle 109"/>
            <p:cNvSpPr>
              <a:spLocks noChangeArrowheads="1"/>
            </p:cNvSpPr>
            <p:nvPr/>
          </p:nvSpPr>
          <p:spPr bwMode="auto">
            <a:xfrm>
              <a:off x="2528"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09" name="Line 110"/>
            <p:cNvSpPr>
              <a:spLocks noChangeShapeType="1"/>
            </p:cNvSpPr>
            <p:nvPr/>
          </p:nvSpPr>
          <p:spPr bwMode="auto">
            <a:xfrm flipV="1">
              <a:off x="2641"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0" name="Line 111"/>
            <p:cNvSpPr>
              <a:spLocks noChangeShapeType="1"/>
            </p:cNvSpPr>
            <p:nvPr/>
          </p:nvSpPr>
          <p:spPr bwMode="auto">
            <a:xfrm>
              <a:off x="2547"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1" name="Rectangle 112"/>
            <p:cNvSpPr>
              <a:spLocks noChangeArrowheads="1"/>
            </p:cNvSpPr>
            <p:nvPr/>
          </p:nvSpPr>
          <p:spPr bwMode="auto">
            <a:xfrm>
              <a:off x="248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12" name="Rectangle 113"/>
            <p:cNvSpPr>
              <a:spLocks noChangeArrowheads="1"/>
            </p:cNvSpPr>
            <p:nvPr/>
          </p:nvSpPr>
          <p:spPr bwMode="auto">
            <a:xfrm rot="-5400000">
              <a:off x="2388"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13" name="Freeform 114"/>
            <p:cNvSpPr>
              <a:spLocks/>
            </p:cNvSpPr>
            <p:nvPr/>
          </p:nvSpPr>
          <p:spPr bwMode="auto">
            <a:xfrm>
              <a:off x="2677" y="2547"/>
              <a:ext cx="96" cy="46"/>
            </a:xfrm>
            <a:custGeom>
              <a:avLst/>
              <a:gdLst>
                <a:gd name="T0" fmla="*/ 11 w 96"/>
                <a:gd name="T1" fmla="*/ 45 h 46"/>
                <a:gd name="T2" fmla="*/ 0 w 96"/>
                <a:gd name="T3" fmla="*/ 20 h 46"/>
                <a:gd name="T4" fmla="*/ 20 w 96"/>
                <a:gd name="T5" fmla="*/ 7 h 46"/>
                <a:gd name="T6" fmla="*/ 56 w 96"/>
                <a:gd name="T7" fmla="*/ 0 h 46"/>
                <a:gd name="T8" fmla="*/ 95 w 96"/>
                <a:gd name="T9" fmla="*/ 13 h 46"/>
                <a:gd name="T10" fmla="*/ 93 w 96"/>
                <a:gd name="T11" fmla="*/ 38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3"/>
                  </a:lnTo>
                  <a:lnTo>
                    <a:pt x="93"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4" name="Freeform 115"/>
            <p:cNvSpPr>
              <a:spLocks/>
            </p:cNvSpPr>
            <p:nvPr/>
          </p:nvSpPr>
          <p:spPr bwMode="auto">
            <a:xfrm>
              <a:off x="2679"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5" name="Freeform 116"/>
            <p:cNvSpPr>
              <a:spLocks/>
            </p:cNvSpPr>
            <p:nvPr/>
          </p:nvSpPr>
          <p:spPr bwMode="auto">
            <a:xfrm>
              <a:off x="2691" y="2389"/>
              <a:ext cx="24" cy="45"/>
            </a:xfrm>
            <a:custGeom>
              <a:avLst/>
              <a:gdLst>
                <a:gd name="T0" fmla="*/ 10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6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3" y="6"/>
                  </a:lnTo>
                  <a:lnTo>
                    <a:pt x="23" y="14"/>
                  </a:lnTo>
                  <a:lnTo>
                    <a:pt x="23" y="25"/>
                  </a:lnTo>
                  <a:lnTo>
                    <a:pt x="19" y="33"/>
                  </a:lnTo>
                  <a:lnTo>
                    <a:pt x="13"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6" name="Freeform 117"/>
            <p:cNvSpPr>
              <a:spLocks/>
            </p:cNvSpPr>
            <p:nvPr/>
          </p:nvSpPr>
          <p:spPr bwMode="auto">
            <a:xfrm>
              <a:off x="2543"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7" name="Rectangle 118"/>
            <p:cNvSpPr>
              <a:spLocks noChangeArrowheads="1"/>
            </p:cNvSpPr>
            <p:nvPr/>
          </p:nvSpPr>
          <p:spPr bwMode="auto">
            <a:xfrm>
              <a:off x="2675"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18" name="Rectangle 119"/>
            <p:cNvSpPr>
              <a:spLocks noChangeArrowheads="1"/>
            </p:cNvSpPr>
            <p:nvPr/>
          </p:nvSpPr>
          <p:spPr bwMode="auto">
            <a:xfrm>
              <a:off x="251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19" name="Rectangle 120"/>
            <p:cNvSpPr>
              <a:spLocks noChangeArrowheads="1"/>
            </p:cNvSpPr>
            <p:nvPr/>
          </p:nvSpPr>
          <p:spPr bwMode="auto">
            <a:xfrm>
              <a:off x="2679"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20" name="Rectangle 121"/>
            <p:cNvSpPr>
              <a:spLocks noChangeArrowheads="1"/>
            </p:cNvSpPr>
            <p:nvPr/>
          </p:nvSpPr>
          <p:spPr bwMode="auto">
            <a:xfrm>
              <a:off x="2519"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21" name="Freeform 122"/>
            <p:cNvSpPr>
              <a:spLocks/>
            </p:cNvSpPr>
            <p:nvPr/>
          </p:nvSpPr>
          <p:spPr bwMode="auto">
            <a:xfrm>
              <a:off x="2541"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2" name="Freeform 123"/>
            <p:cNvSpPr>
              <a:spLocks/>
            </p:cNvSpPr>
            <p:nvPr/>
          </p:nvSpPr>
          <p:spPr bwMode="auto">
            <a:xfrm>
              <a:off x="2981"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3" name="Line 124"/>
            <p:cNvSpPr>
              <a:spLocks noChangeShapeType="1"/>
            </p:cNvSpPr>
            <p:nvPr/>
          </p:nvSpPr>
          <p:spPr bwMode="auto">
            <a:xfrm>
              <a:off x="3054"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4" name="Line 125"/>
            <p:cNvSpPr>
              <a:spLocks noChangeShapeType="1"/>
            </p:cNvSpPr>
            <p:nvPr/>
          </p:nvSpPr>
          <p:spPr bwMode="auto">
            <a:xfrm>
              <a:off x="3058"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5" name="Rectangle 126"/>
            <p:cNvSpPr>
              <a:spLocks noChangeArrowheads="1"/>
            </p:cNvSpPr>
            <p:nvPr/>
          </p:nvSpPr>
          <p:spPr bwMode="auto">
            <a:xfrm>
              <a:off x="3044"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26" name="Line 127"/>
            <p:cNvSpPr>
              <a:spLocks noChangeShapeType="1"/>
            </p:cNvSpPr>
            <p:nvPr/>
          </p:nvSpPr>
          <p:spPr bwMode="auto">
            <a:xfrm flipV="1">
              <a:off x="3156"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7" name="Line 128"/>
            <p:cNvSpPr>
              <a:spLocks noChangeShapeType="1"/>
            </p:cNvSpPr>
            <p:nvPr/>
          </p:nvSpPr>
          <p:spPr bwMode="auto">
            <a:xfrm>
              <a:off x="3062"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8" name="Rectangle 129"/>
            <p:cNvSpPr>
              <a:spLocks noChangeArrowheads="1"/>
            </p:cNvSpPr>
            <p:nvPr/>
          </p:nvSpPr>
          <p:spPr bwMode="auto">
            <a:xfrm>
              <a:off x="299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29" name="Rectangle 130"/>
            <p:cNvSpPr>
              <a:spLocks noChangeArrowheads="1"/>
            </p:cNvSpPr>
            <p:nvPr/>
          </p:nvSpPr>
          <p:spPr bwMode="auto">
            <a:xfrm rot="-5400000">
              <a:off x="2903"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30" name="Freeform 131"/>
            <p:cNvSpPr>
              <a:spLocks/>
            </p:cNvSpPr>
            <p:nvPr/>
          </p:nvSpPr>
          <p:spPr bwMode="auto">
            <a:xfrm>
              <a:off x="3192"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1" name="Freeform 132"/>
            <p:cNvSpPr>
              <a:spLocks/>
            </p:cNvSpPr>
            <p:nvPr/>
          </p:nvSpPr>
          <p:spPr bwMode="auto">
            <a:xfrm>
              <a:off x="3194" y="2397"/>
              <a:ext cx="23" cy="45"/>
            </a:xfrm>
            <a:custGeom>
              <a:avLst/>
              <a:gdLst>
                <a:gd name="T0" fmla="*/ 12 w 23"/>
                <a:gd name="T1" fmla="*/ 0 h 45"/>
                <a:gd name="T2" fmla="*/ 11 w 23"/>
                <a:gd name="T3" fmla="*/ 6 h 45"/>
                <a:gd name="T4" fmla="*/ 0 w 23"/>
                <a:gd name="T5" fmla="*/ 14 h 45"/>
                <a:gd name="T6" fmla="*/ 0 w 23"/>
                <a:gd name="T7" fmla="*/ 25 h 45"/>
                <a:gd name="T8" fmla="*/ 4 w 23"/>
                <a:gd name="T9" fmla="*/ 33 h 45"/>
                <a:gd name="T10" fmla="*/ 11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1" y="6"/>
                  </a:lnTo>
                  <a:lnTo>
                    <a:pt x="0" y="14"/>
                  </a:lnTo>
                  <a:lnTo>
                    <a:pt x="0" y="25"/>
                  </a:lnTo>
                  <a:lnTo>
                    <a:pt x="4" y="33"/>
                  </a:lnTo>
                  <a:lnTo>
                    <a:pt x="11"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2" name="Freeform 133"/>
            <p:cNvSpPr>
              <a:spLocks/>
            </p:cNvSpPr>
            <p:nvPr/>
          </p:nvSpPr>
          <p:spPr bwMode="auto">
            <a:xfrm>
              <a:off x="3206" y="2389"/>
              <a:ext cx="24" cy="45"/>
            </a:xfrm>
            <a:custGeom>
              <a:avLst/>
              <a:gdLst>
                <a:gd name="T0" fmla="*/ 10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3" y="6"/>
                  </a:lnTo>
                  <a:lnTo>
                    <a:pt x="23" y="14"/>
                  </a:lnTo>
                  <a:lnTo>
                    <a:pt x="23" y="25"/>
                  </a:lnTo>
                  <a:lnTo>
                    <a:pt x="19" y="33"/>
                  </a:lnTo>
                  <a:lnTo>
                    <a:pt x="13" y="44"/>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3" name="Freeform 134"/>
            <p:cNvSpPr>
              <a:spLocks/>
            </p:cNvSpPr>
            <p:nvPr/>
          </p:nvSpPr>
          <p:spPr bwMode="auto">
            <a:xfrm>
              <a:off x="3058"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2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4" name="Rectangle 135"/>
            <p:cNvSpPr>
              <a:spLocks noChangeArrowheads="1"/>
            </p:cNvSpPr>
            <p:nvPr/>
          </p:nvSpPr>
          <p:spPr bwMode="auto">
            <a:xfrm>
              <a:off x="3191"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5" name="Rectangle 136"/>
            <p:cNvSpPr>
              <a:spLocks noChangeArrowheads="1"/>
            </p:cNvSpPr>
            <p:nvPr/>
          </p:nvSpPr>
          <p:spPr bwMode="auto">
            <a:xfrm>
              <a:off x="3032"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6" name="Rectangle 137"/>
            <p:cNvSpPr>
              <a:spLocks noChangeArrowheads="1"/>
            </p:cNvSpPr>
            <p:nvPr/>
          </p:nvSpPr>
          <p:spPr bwMode="auto">
            <a:xfrm>
              <a:off x="3195"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7" name="Rectangle 138"/>
            <p:cNvSpPr>
              <a:spLocks noChangeArrowheads="1"/>
            </p:cNvSpPr>
            <p:nvPr/>
          </p:nvSpPr>
          <p:spPr bwMode="auto">
            <a:xfrm>
              <a:off x="3034"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8" name="Freeform 139"/>
            <p:cNvSpPr>
              <a:spLocks/>
            </p:cNvSpPr>
            <p:nvPr/>
          </p:nvSpPr>
          <p:spPr bwMode="auto">
            <a:xfrm>
              <a:off x="3056"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9" name="Freeform 140"/>
            <p:cNvSpPr>
              <a:spLocks/>
            </p:cNvSpPr>
            <p:nvPr/>
          </p:nvSpPr>
          <p:spPr bwMode="auto">
            <a:xfrm>
              <a:off x="3496"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0" name="Line 141"/>
            <p:cNvSpPr>
              <a:spLocks noChangeShapeType="1"/>
            </p:cNvSpPr>
            <p:nvPr/>
          </p:nvSpPr>
          <p:spPr bwMode="auto">
            <a:xfrm>
              <a:off x="3569"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1" name="Line 142"/>
            <p:cNvSpPr>
              <a:spLocks noChangeShapeType="1"/>
            </p:cNvSpPr>
            <p:nvPr/>
          </p:nvSpPr>
          <p:spPr bwMode="auto">
            <a:xfrm>
              <a:off x="3573"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2" name="Rectangle 143"/>
            <p:cNvSpPr>
              <a:spLocks noChangeArrowheads="1"/>
            </p:cNvSpPr>
            <p:nvPr/>
          </p:nvSpPr>
          <p:spPr bwMode="auto">
            <a:xfrm>
              <a:off x="3559"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43" name="Line 144"/>
            <p:cNvSpPr>
              <a:spLocks noChangeShapeType="1"/>
            </p:cNvSpPr>
            <p:nvPr/>
          </p:nvSpPr>
          <p:spPr bwMode="auto">
            <a:xfrm flipV="1">
              <a:off x="3671"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4" name="Line 145"/>
            <p:cNvSpPr>
              <a:spLocks noChangeShapeType="1"/>
            </p:cNvSpPr>
            <p:nvPr/>
          </p:nvSpPr>
          <p:spPr bwMode="auto">
            <a:xfrm>
              <a:off x="3577"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5" name="Rectangle 146"/>
            <p:cNvSpPr>
              <a:spLocks noChangeArrowheads="1"/>
            </p:cNvSpPr>
            <p:nvPr/>
          </p:nvSpPr>
          <p:spPr bwMode="auto">
            <a:xfrm>
              <a:off x="351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46" name="Rectangle 147"/>
            <p:cNvSpPr>
              <a:spLocks noChangeArrowheads="1"/>
            </p:cNvSpPr>
            <p:nvPr/>
          </p:nvSpPr>
          <p:spPr bwMode="auto">
            <a:xfrm rot="-5400000">
              <a:off x="3419"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47" name="Freeform 148"/>
            <p:cNvSpPr>
              <a:spLocks/>
            </p:cNvSpPr>
            <p:nvPr/>
          </p:nvSpPr>
          <p:spPr bwMode="auto">
            <a:xfrm>
              <a:off x="3708" y="2547"/>
              <a:ext cx="95" cy="46"/>
            </a:xfrm>
            <a:custGeom>
              <a:avLst/>
              <a:gdLst>
                <a:gd name="T0" fmla="*/ 11 w 95"/>
                <a:gd name="T1" fmla="*/ 45 h 46"/>
                <a:gd name="T2" fmla="*/ 0 w 95"/>
                <a:gd name="T3" fmla="*/ 20 h 46"/>
                <a:gd name="T4" fmla="*/ 20 w 95"/>
                <a:gd name="T5" fmla="*/ 7 h 46"/>
                <a:gd name="T6" fmla="*/ 56 w 95"/>
                <a:gd name="T7" fmla="*/ 0 h 46"/>
                <a:gd name="T8" fmla="*/ 94 w 95"/>
                <a:gd name="T9" fmla="*/ 13 h 46"/>
                <a:gd name="T10" fmla="*/ 92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3"/>
                  </a:lnTo>
                  <a:lnTo>
                    <a:pt x="92"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8" name="Freeform 149"/>
            <p:cNvSpPr>
              <a:spLocks/>
            </p:cNvSpPr>
            <p:nvPr/>
          </p:nvSpPr>
          <p:spPr bwMode="auto">
            <a:xfrm>
              <a:off x="3710" y="2397"/>
              <a:ext cx="23" cy="45"/>
            </a:xfrm>
            <a:custGeom>
              <a:avLst/>
              <a:gdLst>
                <a:gd name="T0" fmla="*/ 11 w 23"/>
                <a:gd name="T1" fmla="*/ 0 h 45"/>
                <a:gd name="T2" fmla="*/ 10 w 23"/>
                <a:gd name="T3" fmla="*/ 6 h 45"/>
                <a:gd name="T4" fmla="*/ 0 w 23"/>
                <a:gd name="T5" fmla="*/ 14 h 45"/>
                <a:gd name="T6" fmla="*/ 0 w 23"/>
                <a:gd name="T7" fmla="*/ 25 h 45"/>
                <a:gd name="T8" fmla="*/ 3 w 23"/>
                <a:gd name="T9" fmla="*/ 33 h 45"/>
                <a:gd name="T10" fmla="*/ 10 w 23"/>
                <a:gd name="T11" fmla="*/ 44 h 45"/>
                <a:gd name="T12" fmla="*/ 22 w 23"/>
                <a:gd name="T13" fmla="*/ 41 h 45"/>
                <a:gd name="T14" fmla="*/ 16 w 23"/>
                <a:gd name="T15" fmla="*/ 3 h 45"/>
                <a:gd name="T16" fmla="*/ 11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1" y="0"/>
                  </a:moveTo>
                  <a:lnTo>
                    <a:pt x="10" y="6"/>
                  </a:lnTo>
                  <a:lnTo>
                    <a:pt x="0" y="14"/>
                  </a:lnTo>
                  <a:lnTo>
                    <a:pt x="0" y="25"/>
                  </a:lnTo>
                  <a:lnTo>
                    <a:pt x="3" y="33"/>
                  </a:lnTo>
                  <a:lnTo>
                    <a:pt x="10" y="44"/>
                  </a:lnTo>
                  <a:lnTo>
                    <a:pt x="22" y="41"/>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9" name="Freeform 150"/>
            <p:cNvSpPr>
              <a:spLocks/>
            </p:cNvSpPr>
            <p:nvPr/>
          </p:nvSpPr>
          <p:spPr bwMode="auto">
            <a:xfrm>
              <a:off x="3721"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0" name="Freeform 151"/>
            <p:cNvSpPr>
              <a:spLocks/>
            </p:cNvSpPr>
            <p:nvPr/>
          </p:nvSpPr>
          <p:spPr bwMode="auto">
            <a:xfrm>
              <a:off x="3573" y="2386"/>
              <a:ext cx="41" cy="97"/>
            </a:xfrm>
            <a:custGeom>
              <a:avLst/>
              <a:gdLst>
                <a:gd name="T0" fmla="*/ 0 w 41"/>
                <a:gd name="T1" fmla="*/ 6 h 97"/>
                <a:gd name="T2" fmla="*/ 25 w 41"/>
                <a:gd name="T3" fmla="*/ 0 h 97"/>
                <a:gd name="T4" fmla="*/ 40 w 41"/>
                <a:gd name="T5" fmla="*/ 36 h 97"/>
                <a:gd name="T6" fmla="*/ 32 w 41"/>
                <a:gd name="T7" fmla="*/ 79 h 97"/>
                <a:gd name="T8" fmla="*/ 9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1" name="Rectangle 152"/>
            <p:cNvSpPr>
              <a:spLocks noChangeArrowheads="1"/>
            </p:cNvSpPr>
            <p:nvPr/>
          </p:nvSpPr>
          <p:spPr bwMode="auto">
            <a:xfrm>
              <a:off x="3706"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2" name="Rectangle 153"/>
            <p:cNvSpPr>
              <a:spLocks noChangeArrowheads="1"/>
            </p:cNvSpPr>
            <p:nvPr/>
          </p:nvSpPr>
          <p:spPr bwMode="auto">
            <a:xfrm>
              <a:off x="3547"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3" name="Rectangle 154"/>
            <p:cNvSpPr>
              <a:spLocks noChangeArrowheads="1"/>
            </p:cNvSpPr>
            <p:nvPr/>
          </p:nvSpPr>
          <p:spPr bwMode="auto">
            <a:xfrm>
              <a:off x="3710"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4" name="Rectangle 155"/>
            <p:cNvSpPr>
              <a:spLocks noChangeArrowheads="1"/>
            </p:cNvSpPr>
            <p:nvPr/>
          </p:nvSpPr>
          <p:spPr bwMode="auto">
            <a:xfrm>
              <a:off x="3549"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5" name="Freeform 156"/>
            <p:cNvSpPr>
              <a:spLocks/>
            </p:cNvSpPr>
            <p:nvPr/>
          </p:nvSpPr>
          <p:spPr bwMode="auto">
            <a:xfrm>
              <a:off x="3571" y="2542"/>
              <a:ext cx="84" cy="54"/>
            </a:xfrm>
            <a:custGeom>
              <a:avLst/>
              <a:gdLst>
                <a:gd name="T0" fmla="*/ 0 w 84"/>
                <a:gd name="T1" fmla="*/ 10 h 54"/>
                <a:gd name="T2" fmla="*/ 10 w 84"/>
                <a:gd name="T3" fmla="*/ 0 h 54"/>
                <a:gd name="T4" fmla="*/ 17 w 84"/>
                <a:gd name="T5" fmla="*/ 3 h 54"/>
                <a:gd name="T6" fmla="*/ 44 w 84"/>
                <a:gd name="T7" fmla="*/ 10 h 54"/>
                <a:gd name="T8" fmla="*/ 57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10" y="0"/>
                  </a:lnTo>
                  <a:lnTo>
                    <a:pt x="17" y="3"/>
                  </a:lnTo>
                  <a:lnTo>
                    <a:pt x="44" y="10"/>
                  </a:lnTo>
                  <a:lnTo>
                    <a:pt x="57"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6" name="Freeform 157"/>
            <p:cNvSpPr>
              <a:spLocks/>
            </p:cNvSpPr>
            <p:nvPr/>
          </p:nvSpPr>
          <p:spPr bwMode="auto">
            <a:xfrm>
              <a:off x="4011"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7" name="Line 158"/>
            <p:cNvSpPr>
              <a:spLocks noChangeShapeType="1"/>
            </p:cNvSpPr>
            <p:nvPr/>
          </p:nvSpPr>
          <p:spPr bwMode="auto">
            <a:xfrm>
              <a:off x="4084"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8" name="Line 159"/>
            <p:cNvSpPr>
              <a:spLocks noChangeShapeType="1"/>
            </p:cNvSpPr>
            <p:nvPr/>
          </p:nvSpPr>
          <p:spPr bwMode="auto">
            <a:xfrm>
              <a:off x="4088"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9" name="Rectangle 160"/>
            <p:cNvSpPr>
              <a:spLocks noChangeArrowheads="1"/>
            </p:cNvSpPr>
            <p:nvPr/>
          </p:nvSpPr>
          <p:spPr bwMode="auto">
            <a:xfrm>
              <a:off x="4074"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60" name="Line 161"/>
            <p:cNvSpPr>
              <a:spLocks noChangeShapeType="1"/>
            </p:cNvSpPr>
            <p:nvPr/>
          </p:nvSpPr>
          <p:spPr bwMode="auto">
            <a:xfrm flipV="1">
              <a:off x="4186"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1" name="Line 162"/>
            <p:cNvSpPr>
              <a:spLocks noChangeShapeType="1"/>
            </p:cNvSpPr>
            <p:nvPr/>
          </p:nvSpPr>
          <p:spPr bwMode="auto">
            <a:xfrm>
              <a:off x="4092"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2" name="Rectangle 163"/>
            <p:cNvSpPr>
              <a:spLocks noChangeArrowheads="1"/>
            </p:cNvSpPr>
            <p:nvPr/>
          </p:nvSpPr>
          <p:spPr bwMode="auto">
            <a:xfrm>
              <a:off x="402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63" name="Rectangle 164"/>
            <p:cNvSpPr>
              <a:spLocks noChangeArrowheads="1"/>
            </p:cNvSpPr>
            <p:nvPr/>
          </p:nvSpPr>
          <p:spPr bwMode="auto">
            <a:xfrm rot="-5400000">
              <a:off x="3934"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64" name="Freeform 165"/>
            <p:cNvSpPr>
              <a:spLocks/>
            </p:cNvSpPr>
            <p:nvPr/>
          </p:nvSpPr>
          <p:spPr bwMode="auto">
            <a:xfrm>
              <a:off x="4223" y="2547"/>
              <a:ext cx="95" cy="46"/>
            </a:xfrm>
            <a:custGeom>
              <a:avLst/>
              <a:gdLst>
                <a:gd name="T0" fmla="*/ 11 w 95"/>
                <a:gd name="T1" fmla="*/ 45 h 46"/>
                <a:gd name="T2" fmla="*/ 0 w 95"/>
                <a:gd name="T3" fmla="*/ 20 h 46"/>
                <a:gd name="T4" fmla="*/ 21 w 95"/>
                <a:gd name="T5" fmla="*/ 7 h 46"/>
                <a:gd name="T6" fmla="*/ 56 w 95"/>
                <a:gd name="T7" fmla="*/ 0 h 46"/>
                <a:gd name="T8" fmla="*/ 94 w 95"/>
                <a:gd name="T9" fmla="*/ 13 h 46"/>
                <a:gd name="T10" fmla="*/ 92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3"/>
                  </a:lnTo>
                  <a:lnTo>
                    <a:pt x="92"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5" name="Freeform 166"/>
            <p:cNvSpPr>
              <a:spLocks/>
            </p:cNvSpPr>
            <p:nvPr/>
          </p:nvSpPr>
          <p:spPr bwMode="auto">
            <a:xfrm>
              <a:off x="4225"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6" name="Freeform 167"/>
            <p:cNvSpPr>
              <a:spLocks/>
            </p:cNvSpPr>
            <p:nvPr/>
          </p:nvSpPr>
          <p:spPr bwMode="auto">
            <a:xfrm>
              <a:off x="4237" y="2389"/>
              <a:ext cx="23" cy="45"/>
            </a:xfrm>
            <a:custGeom>
              <a:avLst/>
              <a:gdLst>
                <a:gd name="T0" fmla="*/ 10 w 23"/>
                <a:gd name="T1" fmla="*/ 0 h 45"/>
                <a:gd name="T2" fmla="*/ 12 w 23"/>
                <a:gd name="T3" fmla="*/ 6 h 45"/>
                <a:gd name="T4" fmla="*/ 22 w 23"/>
                <a:gd name="T5" fmla="*/ 14 h 45"/>
                <a:gd name="T6" fmla="*/ 22 w 23"/>
                <a:gd name="T7" fmla="*/ 25 h 45"/>
                <a:gd name="T8" fmla="*/ 18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8"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7" name="Freeform 168"/>
            <p:cNvSpPr>
              <a:spLocks/>
            </p:cNvSpPr>
            <p:nvPr/>
          </p:nvSpPr>
          <p:spPr bwMode="auto">
            <a:xfrm>
              <a:off x="4088" y="2386"/>
              <a:ext cx="41" cy="97"/>
            </a:xfrm>
            <a:custGeom>
              <a:avLst/>
              <a:gdLst>
                <a:gd name="T0" fmla="*/ 0 w 41"/>
                <a:gd name="T1" fmla="*/ 6 h 97"/>
                <a:gd name="T2" fmla="*/ 25 w 41"/>
                <a:gd name="T3" fmla="*/ 0 h 97"/>
                <a:gd name="T4" fmla="*/ 40 w 41"/>
                <a:gd name="T5" fmla="*/ 36 h 97"/>
                <a:gd name="T6" fmla="*/ 32 w 41"/>
                <a:gd name="T7" fmla="*/ 79 h 97"/>
                <a:gd name="T8" fmla="*/ 9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8" name="Rectangle 169"/>
            <p:cNvSpPr>
              <a:spLocks noChangeArrowheads="1"/>
            </p:cNvSpPr>
            <p:nvPr/>
          </p:nvSpPr>
          <p:spPr bwMode="auto">
            <a:xfrm>
              <a:off x="4221"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69" name="Rectangle 170"/>
            <p:cNvSpPr>
              <a:spLocks noChangeArrowheads="1"/>
            </p:cNvSpPr>
            <p:nvPr/>
          </p:nvSpPr>
          <p:spPr bwMode="auto">
            <a:xfrm>
              <a:off x="4062"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0" name="Rectangle 171"/>
            <p:cNvSpPr>
              <a:spLocks noChangeArrowheads="1"/>
            </p:cNvSpPr>
            <p:nvPr/>
          </p:nvSpPr>
          <p:spPr bwMode="auto">
            <a:xfrm>
              <a:off x="4225"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1" name="Rectangle 172"/>
            <p:cNvSpPr>
              <a:spLocks noChangeArrowheads="1"/>
            </p:cNvSpPr>
            <p:nvPr/>
          </p:nvSpPr>
          <p:spPr bwMode="auto">
            <a:xfrm>
              <a:off x="4065"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2" name="Freeform 173"/>
            <p:cNvSpPr>
              <a:spLocks/>
            </p:cNvSpPr>
            <p:nvPr/>
          </p:nvSpPr>
          <p:spPr bwMode="auto">
            <a:xfrm>
              <a:off x="4086" y="2542"/>
              <a:ext cx="85" cy="54"/>
            </a:xfrm>
            <a:custGeom>
              <a:avLst/>
              <a:gdLst>
                <a:gd name="T0" fmla="*/ 0 w 85"/>
                <a:gd name="T1" fmla="*/ 10 h 54"/>
                <a:gd name="T2" fmla="*/ 10 w 85"/>
                <a:gd name="T3" fmla="*/ 0 h 54"/>
                <a:gd name="T4" fmla="*/ 17 w 85"/>
                <a:gd name="T5" fmla="*/ 3 h 54"/>
                <a:gd name="T6" fmla="*/ 44 w 85"/>
                <a:gd name="T7" fmla="*/ 10 h 54"/>
                <a:gd name="T8" fmla="*/ 57 w 85"/>
                <a:gd name="T9" fmla="*/ 5 h 54"/>
                <a:gd name="T10" fmla="*/ 62 w 85"/>
                <a:gd name="T11" fmla="*/ 15 h 54"/>
                <a:gd name="T12" fmla="*/ 62 w 85"/>
                <a:gd name="T13" fmla="*/ 25 h 54"/>
                <a:gd name="T14" fmla="*/ 84 w 85"/>
                <a:gd name="T15" fmla="*/ 46 h 54"/>
                <a:gd name="T16" fmla="*/ 79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10" y="0"/>
                  </a:lnTo>
                  <a:lnTo>
                    <a:pt x="17" y="3"/>
                  </a:lnTo>
                  <a:lnTo>
                    <a:pt x="44" y="10"/>
                  </a:lnTo>
                  <a:lnTo>
                    <a:pt x="57" y="5"/>
                  </a:lnTo>
                  <a:lnTo>
                    <a:pt x="62" y="15"/>
                  </a:lnTo>
                  <a:lnTo>
                    <a:pt x="62" y="25"/>
                  </a:lnTo>
                  <a:lnTo>
                    <a:pt x="84"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573" name="Group 174"/>
            <p:cNvGrpSpPr>
              <a:grpSpLocks/>
            </p:cNvGrpSpPr>
            <p:nvPr/>
          </p:nvGrpSpPr>
          <p:grpSpPr bwMode="auto">
            <a:xfrm>
              <a:off x="404" y="2780"/>
              <a:ext cx="5051" cy="441"/>
              <a:chOff x="404" y="2780"/>
              <a:chExt cx="5051" cy="441"/>
            </a:xfrm>
          </p:grpSpPr>
          <p:sp>
            <p:nvSpPr>
              <p:cNvPr id="103779" name="Freeform 175"/>
              <p:cNvSpPr>
                <a:spLocks/>
              </p:cNvSpPr>
              <p:nvPr/>
            </p:nvSpPr>
            <p:spPr bwMode="auto">
              <a:xfrm>
                <a:off x="404"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0" name="Line 176"/>
              <p:cNvSpPr>
                <a:spLocks noChangeShapeType="1"/>
              </p:cNvSpPr>
              <p:nvPr/>
            </p:nvSpPr>
            <p:spPr bwMode="auto">
              <a:xfrm>
                <a:off x="478"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1" name="Line 177"/>
              <p:cNvSpPr>
                <a:spLocks noChangeShapeType="1"/>
              </p:cNvSpPr>
              <p:nvPr/>
            </p:nvSpPr>
            <p:spPr bwMode="auto">
              <a:xfrm>
                <a:off x="482"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2" name="Rectangle 178"/>
              <p:cNvSpPr>
                <a:spLocks noChangeArrowheads="1"/>
              </p:cNvSpPr>
              <p:nvPr/>
            </p:nvSpPr>
            <p:spPr bwMode="auto">
              <a:xfrm>
                <a:off x="467"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83" name="Line 179"/>
              <p:cNvSpPr>
                <a:spLocks noChangeShapeType="1"/>
              </p:cNvSpPr>
              <p:nvPr/>
            </p:nvSpPr>
            <p:spPr bwMode="auto">
              <a:xfrm flipV="1">
                <a:off x="579"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4" name="Line 180"/>
              <p:cNvSpPr>
                <a:spLocks noChangeShapeType="1"/>
              </p:cNvSpPr>
              <p:nvPr/>
            </p:nvSpPr>
            <p:spPr bwMode="auto">
              <a:xfrm>
                <a:off x="486"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5" name="Rectangle 181"/>
              <p:cNvSpPr>
                <a:spLocks noChangeArrowheads="1"/>
              </p:cNvSpPr>
              <p:nvPr/>
            </p:nvSpPr>
            <p:spPr bwMode="auto">
              <a:xfrm>
                <a:off x="421"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86" name="Rectangle 182"/>
              <p:cNvSpPr>
                <a:spLocks noChangeArrowheads="1"/>
              </p:cNvSpPr>
              <p:nvPr/>
            </p:nvSpPr>
            <p:spPr bwMode="auto">
              <a:xfrm rot="-5400000">
                <a:off x="327"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87" name="Freeform 183"/>
              <p:cNvSpPr>
                <a:spLocks/>
              </p:cNvSpPr>
              <p:nvPr/>
            </p:nvSpPr>
            <p:spPr bwMode="auto">
              <a:xfrm>
                <a:off x="616" y="3092"/>
                <a:ext cx="95" cy="46"/>
              </a:xfrm>
              <a:custGeom>
                <a:avLst/>
                <a:gdLst>
                  <a:gd name="T0" fmla="*/ 11 w 95"/>
                  <a:gd name="T1" fmla="*/ 45 h 46"/>
                  <a:gd name="T2" fmla="*/ 0 w 95"/>
                  <a:gd name="T3" fmla="*/ 20 h 46"/>
                  <a:gd name="T4" fmla="*/ 21 w 95"/>
                  <a:gd name="T5" fmla="*/ 7 h 46"/>
                  <a:gd name="T6" fmla="*/ 57 w 95"/>
                  <a:gd name="T7" fmla="*/ 0 h 46"/>
                  <a:gd name="T8" fmla="*/ 94 w 95"/>
                  <a:gd name="T9" fmla="*/ 12 h 46"/>
                  <a:gd name="T10" fmla="*/ 93 w 95"/>
                  <a:gd name="T11" fmla="*/ 37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8" name="Freeform 184"/>
              <p:cNvSpPr>
                <a:spLocks/>
              </p:cNvSpPr>
              <p:nvPr/>
            </p:nvSpPr>
            <p:spPr bwMode="auto">
              <a:xfrm>
                <a:off x="618"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9" name="Freeform 185"/>
              <p:cNvSpPr>
                <a:spLocks/>
              </p:cNvSpPr>
              <p:nvPr/>
            </p:nvSpPr>
            <p:spPr bwMode="auto">
              <a:xfrm>
                <a:off x="630" y="2934"/>
                <a:ext cx="24" cy="44"/>
              </a:xfrm>
              <a:custGeom>
                <a:avLst/>
                <a:gdLst>
                  <a:gd name="T0" fmla="*/ 10 w 24"/>
                  <a:gd name="T1" fmla="*/ 0 h 44"/>
                  <a:gd name="T2" fmla="*/ 12 w 24"/>
                  <a:gd name="T3" fmla="*/ 5 h 44"/>
                  <a:gd name="T4" fmla="*/ 23 w 24"/>
                  <a:gd name="T5" fmla="*/ 13 h 44"/>
                  <a:gd name="T6" fmla="*/ 23 w 24"/>
                  <a:gd name="T7" fmla="*/ 24 h 44"/>
                  <a:gd name="T8" fmla="*/ 18 w 24"/>
                  <a:gd name="T9" fmla="*/ 33 h 44"/>
                  <a:gd name="T10" fmla="*/ 12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2" y="5"/>
                    </a:lnTo>
                    <a:lnTo>
                      <a:pt x="23" y="13"/>
                    </a:lnTo>
                    <a:lnTo>
                      <a:pt x="23" y="24"/>
                    </a:lnTo>
                    <a:lnTo>
                      <a:pt x="18" y="33"/>
                    </a:lnTo>
                    <a:lnTo>
                      <a:pt x="12"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0" name="Freeform 186"/>
              <p:cNvSpPr>
                <a:spLocks/>
              </p:cNvSpPr>
              <p:nvPr/>
            </p:nvSpPr>
            <p:spPr bwMode="auto">
              <a:xfrm>
                <a:off x="482" y="2931"/>
                <a:ext cx="40" cy="96"/>
              </a:xfrm>
              <a:custGeom>
                <a:avLst/>
                <a:gdLst>
                  <a:gd name="T0" fmla="*/ 0 w 40"/>
                  <a:gd name="T1" fmla="*/ 5 h 96"/>
                  <a:gd name="T2" fmla="*/ 24 w 40"/>
                  <a:gd name="T3" fmla="*/ 0 h 96"/>
                  <a:gd name="T4" fmla="*/ 39 w 40"/>
                  <a:gd name="T5" fmla="*/ 36 h 96"/>
                  <a:gd name="T6" fmla="*/ 31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1"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1" name="Rectangle 187"/>
              <p:cNvSpPr>
                <a:spLocks noChangeArrowheads="1"/>
              </p:cNvSpPr>
              <p:nvPr/>
            </p:nvSpPr>
            <p:spPr bwMode="auto">
              <a:xfrm>
                <a:off x="614"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2" name="Rectangle 188"/>
              <p:cNvSpPr>
                <a:spLocks noChangeArrowheads="1"/>
              </p:cNvSpPr>
              <p:nvPr/>
            </p:nvSpPr>
            <p:spPr bwMode="auto">
              <a:xfrm>
                <a:off x="45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3" name="Rectangle 189"/>
              <p:cNvSpPr>
                <a:spLocks noChangeArrowheads="1"/>
              </p:cNvSpPr>
              <p:nvPr/>
            </p:nvSpPr>
            <p:spPr bwMode="auto">
              <a:xfrm>
                <a:off x="618"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4" name="Rectangle 190"/>
              <p:cNvSpPr>
                <a:spLocks noChangeArrowheads="1"/>
              </p:cNvSpPr>
              <p:nvPr/>
            </p:nvSpPr>
            <p:spPr bwMode="auto">
              <a:xfrm>
                <a:off x="457"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5" name="Freeform 191"/>
              <p:cNvSpPr>
                <a:spLocks/>
              </p:cNvSpPr>
              <p:nvPr/>
            </p:nvSpPr>
            <p:spPr bwMode="auto">
              <a:xfrm>
                <a:off x="479" y="3087"/>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6" name="Freeform 192"/>
              <p:cNvSpPr>
                <a:spLocks/>
              </p:cNvSpPr>
              <p:nvPr/>
            </p:nvSpPr>
            <p:spPr bwMode="auto">
              <a:xfrm>
                <a:off x="920"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7" name="Line 193"/>
              <p:cNvSpPr>
                <a:spLocks noChangeShapeType="1"/>
              </p:cNvSpPr>
              <p:nvPr/>
            </p:nvSpPr>
            <p:spPr bwMode="auto">
              <a:xfrm>
                <a:off x="993"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8" name="Line 194"/>
              <p:cNvSpPr>
                <a:spLocks noChangeShapeType="1"/>
              </p:cNvSpPr>
              <p:nvPr/>
            </p:nvSpPr>
            <p:spPr bwMode="auto">
              <a:xfrm>
                <a:off x="997"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9" name="Rectangle 195"/>
              <p:cNvSpPr>
                <a:spLocks noChangeArrowheads="1"/>
              </p:cNvSpPr>
              <p:nvPr/>
            </p:nvSpPr>
            <p:spPr bwMode="auto">
              <a:xfrm>
                <a:off x="982"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00" name="Line 196"/>
              <p:cNvSpPr>
                <a:spLocks noChangeShapeType="1"/>
              </p:cNvSpPr>
              <p:nvPr/>
            </p:nvSpPr>
            <p:spPr bwMode="auto">
              <a:xfrm flipV="1">
                <a:off x="1094"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1" name="Line 197"/>
              <p:cNvSpPr>
                <a:spLocks noChangeShapeType="1"/>
              </p:cNvSpPr>
              <p:nvPr/>
            </p:nvSpPr>
            <p:spPr bwMode="auto">
              <a:xfrm>
                <a:off x="1001"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2" name="Rectangle 198"/>
              <p:cNvSpPr>
                <a:spLocks noChangeArrowheads="1"/>
              </p:cNvSpPr>
              <p:nvPr/>
            </p:nvSpPr>
            <p:spPr bwMode="auto">
              <a:xfrm>
                <a:off x="936"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03" name="Rectangle 199"/>
              <p:cNvSpPr>
                <a:spLocks noChangeArrowheads="1"/>
              </p:cNvSpPr>
              <p:nvPr/>
            </p:nvSpPr>
            <p:spPr bwMode="auto">
              <a:xfrm rot="-5400000">
                <a:off x="842"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04" name="Freeform 200"/>
              <p:cNvSpPr>
                <a:spLocks/>
              </p:cNvSpPr>
              <p:nvPr/>
            </p:nvSpPr>
            <p:spPr bwMode="auto">
              <a:xfrm>
                <a:off x="1131" y="3092"/>
                <a:ext cx="96" cy="46"/>
              </a:xfrm>
              <a:custGeom>
                <a:avLst/>
                <a:gdLst>
                  <a:gd name="T0" fmla="*/ 11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5" name="Freeform 201"/>
              <p:cNvSpPr>
                <a:spLocks/>
              </p:cNvSpPr>
              <p:nvPr/>
            </p:nvSpPr>
            <p:spPr bwMode="auto">
              <a:xfrm>
                <a:off x="1133" y="2942"/>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7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6" name="Freeform 202"/>
              <p:cNvSpPr>
                <a:spLocks/>
              </p:cNvSpPr>
              <p:nvPr/>
            </p:nvSpPr>
            <p:spPr bwMode="auto">
              <a:xfrm>
                <a:off x="1145"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7" name="Freeform 203"/>
              <p:cNvSpPr>
                <a:spLocks/>
              </p:cNvSpPr>
              <p:nvPr/>
            </p:nvSpPr>
            <p:spPr bwMode="auto">
              <a:xfrm>
                <a:off x="997"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8" name="Rectangle 204"/>
              <p:cNvSpPr>
                <a:spLocks noChangeArrowheads="1"/>
              </p:cNvSpPr>
              <p:nvPr/>
            </p:nvSpPr>
            <p:spPr bwMode="auto">
              <a:xfrm>
                <a:off x="1130"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09" name="Rectangle 205"/>
              <p:cNvSpPr>
                <a:spLocks noChangeArrowheads="1"/>
              </p:cNvSpPr>
              <p:nvPr/>
            </p:nvSpPr>
            <p:spPr bwMode="auto">
              <a:xfrm>
                <a:off x="971"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0" name="Rectangle 206"/>
              <p:cNvSpPr>
                <a:spLocks noChangeArrowheads="1"/>
              </p:cNvSpPr>
              <p:nvPr/>
            </p:nvSpPr>
            <p:spPr bwMode="auto">
              <a:xfrm>
                <a:off x="1134"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1" name="Rectangle 207"/>
              <p:cNvSpPr>
                <a:spLocks noChangeArrowheads="1"/>
              </p:cNvSpPr>
              <p:nvPr/>
            </p:nvSpPr>
            <p:spPr bwMode="auto">
              <a:xfrm>
                <a:off x="973"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2" name="Freeform 208"/>
              <p:cNvSpPr>
                <a:spLocks/>
              </p:cNvSpPr>
              <p:nvPr/>
            </p:nvSpPr>
            <p:spPr bwMode="auto">
              <a:xfrm>
                <a:off x="995" y="3087"/>
                <a:ext cx="84" cy="53"/>
              </a:xfrm>
              <a:custGeom>
                <a:avLst/>
                <a:gdLst>
                  <a:gd name="T0" fmla="*/ 0 w 84"/>
                  <a:gd name="T1" fmla="*/ 9 h 53"/>
                  <a:gd name="T2" fmla="*/ 9 w 84"/>
                  <a:gd name="T3" fmla="*/ 0 h 53"/>
                  <a:gd name="T4" fmla="*/ 17 w 84"/>
                  <a:gd name="T5" fmla="*/ 2 h 53"/>
                  <a:gd name="T6" fmla="*/ 43 w 84"/>
                  <a:gd name="T7" fmla="*/ 9 h 53"/>
                  <a:gd name="T8" fmla="*/ 57 w 84"/>
                  <a:gd name="T9" fmla="*/ 5 h 53"/>
                  <a:gd name="T10" fmla="*/ 63 w 84"/>
                  <a:gd name="T11" fmla="*/ 14 h 53"/>
                  <a:gd name="T12" fmla="*/ 63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7" y="5"/>
                    </a:lnTo>
                    <a:lnTo>
                      <a:pt x="63" y="14"/>
                    </a:lnTo>
                    <a:lnTo>
                      <a:pt x="63"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13" name="Freeform 209"/>
              <p:cNvSpPr>
                <a:spLocks/>
              </p:cNvSpPr>
              <p:nvPr/>
            </p:nvSpPr>
            <p:spPr bwMode="auto">
              <a:xfrm>
                <a:off x="1435"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14" name="Line 210"/>
              <p:cNvSpPr>
                <a:spLocks noChangeShapeType="1"/>
              </p:cNvSpPr>
              <p:nvPr/>
            </p:nvSpPr>
            <p:spPr bwMode="auto">
              <a:xfrm>
                <a:off x="1508"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5" name="Line 211"/>
              <p:cNvSpPr>
                <a:spLocks noChangeShapeType="1"/>
              </p:cNvSpPr>
              <p:nvPr/>
            </p:nvSpPr>
            <p:spPr bwMode="auto">
              <a:xfrm>
                <a:off x="1512"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6" name="Rectangle 212"/>
              <p:cNvSpPr>
                <a:spLocks noChangeArrowheads="1"/>
              </p:cNvSpPr>
              <p:nvPr/>
            </p:nvSpPr>
            <p:spPr bwMode="auto">
              <a:xfrm>
                <a:off x="1497"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17" name="Line 213"/>
              <p:cNvSpPr>
                <a:spLocks noChangeShapeType="1"/>
              </p:cNvSpPr>
              <p:nvPr/>
            </p:nvSpPr>
            <p:spPr bwMode="auto">
              <a:xfrm flipV="1">
                <a:off x="1610"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8" name="Line 214"/>
              <p:cNvSpPr>
                <a:spLocks noChangeShapeType="1"/>
              </p:cNvSpPr>
              <p:nvPr/>
            </p:nvSpPr>
            <p:spPr bwMode="auto">
              <a:xfrm>
                <a:off x="1516"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9" name="Rectangle 215"/>
              <p:cNvSpPr>
                <a:spLocks noChangeArrowheads="1"/>
              </p:cNvSpPr>
              <p:nvPr/>
            </p:nvSpPr>
            <p:spPr bwMode="auto">
              <a:xfrm>
                <a:off x="145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20" name="Rectangle 216"/>
              <p:cNvSpPr>
                <a:spLocks noChangeArrowheads="1"/>
              </p:cNvSpPr>
              <p:nvPr/>
            </p:nvSpPr>
            <p:spPr bwMode="auto">
              <a:xfrm rot="-5400000">
                <a:off x="1358"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21" name="Freeform 217"/>
              <p:cNvSpPr>
                <a:spLocks/>
              </p:cNvSpPr>
              <p:nvPr/>
            </p:nvSpPr>
            <p:spPr bwMode="auto">
              <a:xfrm>
                <a:off x="1646"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2" name="Freeform 218"/>
              <p:cNvSpPr>
                <a:spLocks/>
              </p:cNvSpPr>
              <p:nvPr/>
            </p:nvSpPr>
            <p:spPr bwMode="auto">
              <a:xfrm>
                <a:off x="1648" y="2942"/>
                <a:ext cx="24" cy="44"/>
              </a:xfrm>
              <a:custGeom>
                <a:avLst/>
                <a:gdLst>
                  <a:gd name="T0" fmla="*/ 13 w 24"/>
                  <a:gd name="T1" fmla="*/ 0 h 44"/>
                  <a:gd name="T2" fmla="*/ 10 w 24"/>
                  <a:gd name="T3" fmla="*/ 5 h 44"/>
                  <a:gd name="T4" fmla="*/ 0 w 24"/>
                  <a:gd name="T5" fmla="*/ 14 h 44"/>
                  <a:gd name="T6" fmla="*/ 0 w 24"/>
                  <a:gd name="T7" fmla="*/ 25 h 44"/>
                  <a:gd name="T8" fmla="*/ 5 w 24"/>
                  <a:gd name="T9" fmla="*/ 33 h 44"/>
                  <a:gd name="T10" fmla="*/ 10 w 24"/>
                  <a:gd name="T11" fmla="*/ 43 h 44"/>
                  <a:gd name="T12" fmla="*/ 23 w 24"/>
                  <a:gd name="T13" fmla="*/ 40 h 44"/>
                  <a:gd name="T14" fmla="*/ 17 w 24"/>
                  <a:gd name="T15" fmla="*/ 3 h 44"/>
                  <a:gd name="T16" fmla="*/ 13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3" y="0"/>
                    </a:moveTo>
                    <a:lnTo>
                      <a:pt x="10" y="5"/>
                    </a:lnTo>
                    <a:lnTo>
                      <a:pt x="0" y="14"/>
                    </a:lnTo>
                    <a:lnTo>
                      <a:pt x="0" y="25"/>
                    </a:lnTo>
                    <a:lnTo>
                      <a:pt x="5" y="33"/>
                    </a:lnTo>
                    <a:lnTo>
                      <a:pt x="10" y="43"/>
                    </a:lnTo>
                    <a:lnTo>
                      <a:pt x="23" y="40"/>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3" name="Freeform 219"/>
              <p:cNvSpPr>
                <a:spLocks/>
              </p:cNvSpPr>
              <p:nvPr/>
            </p:nvSpPr>
            <p:spPr bwMode="auto">
              <a:xfrm>
                <a:off x="1661" y="2934"/>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4" name="Freeform 220"/>
              <p:cNvSpPr>
                <a:spLocks/>
              </p:cNvSpPr>
              <p:nvPr/>
            </p:nvSpPr>
            <p:spPr bwMode="auto">
              <a:xfrm>
                <a:off x="1512" y="2931"/>
                <a:ext cx="41" cy="96"/>
              </a:xfrm>
              <a:custGeom>
                <a:avLst/>
                <a:gdLst>
                  <a:gd name="T0" fmla="*/ 0 w 41"/>
                  <a:gd name="T1" fmla="*/ 5 h 96"/>
                  <a:gd name="T2" fmla="*/ 25 w 41"/>
                  <a:gd name="T3" fmla="*/ 0 h 96"/>
                  <a:gd name="T4" fmla="*/ 40 w 41"/>
                  <a:gd name="T5" fmla="*/ 36 h 96"/>
                  <a:gd name="T6" fmla="*/ 32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5" name="Rectangle 221"/>
              <p:cNvSpPr>
                <a:spLocks noChangeArrowheads="1"/>
              </p:cNvSpPr>
              <p:nvPr/>
            </p:nvSpPr>
            <p:spPr bwMode="auto">
              <a:xfrm>
                <a:off x="1645"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6" name="Rectangle 222"/>
              <p:cNvSpPr>
                <a:spLocks noChangeArrowheads="1"/>
              </p:cNvSpPr>
              <p:nvPr/>
            </p:nvSpPr>
            <p:spPr bwMode="auto">
              <a:xfrm>
                <a:off x="148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7" name="Rectangle 223"/>
              <p:cNvSpPr>
                <a:spLocks noChangeArrowheads="1"/>
              </p:cNvSpPr>
              <p:nvPr/>
            </p:nvSpPr>
            <p:spPr bwMode="auto">
              <a:xfrm>
                <a:off x="1649"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8" name="Rectangle 224"/>
              <p:cNvSpPr>
                <a:spLocks noChangeArrowheads="1"/>
              </p:cNvSpPr>
              <p:nvPr/>
            </p:nvSpPr>
            <p:spPr bwMode="auto">
              <a:xfrm>
                <a:off x="1488"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9" name="Freeform 225"/>
              <p:cNvSpPr>
                <a:spLocks/>
              </p:cNvSpPr>
              <p:nvPr/>
            </p:nvSpPr>
            <p:spPr bwMode="auto">
              <a:xfrm>
                <a:off x="1510" y="3087"/>
                <a:ext cx="85" cy="53"/>
              </a:xfrm>
              <a:custGeom>
                <a:avLst/>
                <a:gdLst>
                  <a:gd name="T0" fmla="*/ 0 w 85"/>
                  <a:gd name="T1" fmla="*/ 9 h 53"/>
                  <a:gd name="T2" fmla="*/ 9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9"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0" name="Freeform 226"/>
              <p:cNvSpPr>
                <a:spLocks/>
              </p:cNvSpPr>
              <p:nvPr/>
            </p:nvSpPr>
            <p:spPr bwMode="auto">
              <a:xfrm>
                <a:off x="1950"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1" name="Line 227"/>
              <p:cNvSpPr>
                <a:spLocks noChangeShapeType="1"/>
              </p:cNvSpPr>
              <p:nvPr/>
            </p:nvSpPr>
            <p:spPr bwMode="auto">
              <a:xfrm>
                <a:off x="2023"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2" name="Line 228"/>
              <p:cNvSpPr>
                <a:spLocks noChangeShapeType="1"/>
              </p:cNvSpPr>
              <p:nvPr/>
            </p:nvSpPr>
            <p:spPr bwMode="auto">
              <a:xfrm>
                <a:off x="2027"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3" name="Rectangle 229"/>
              <p:cNvSpPr>
                <a:spLocks noChangeArrowheads="1"/>
              </p:cNvSpPr>
              <p:nvPr/>
            </p:nvSpPr>
            <p:spPr bwMode="auto">
              <a:xfrm>
                <a:off x="2013"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34" name="Line 230"/>
              <p:cNvSpPr>
                <a:spLocks noChangeShapeType="1"/>
              </p:cNvSpPr>
              <p:nvPr/>
            </p:nvSpPr>
            <p:spPr bwMode="auto">
              <a:xfrm flipV="1">
                <a:off x="2125"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5" name="Line 231"/>
              <p:cNvSpPr>
                <a:spLocks noChangeShapeType="1"/>
              </p:cNvSpPr>
              <p:nvPr/>
            </p:nvSpPr>
            <p:spPr bwMode="auto">
              <a:xfrm>
                <a:off x="2032"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6" name="Rectangle 232"/>
              <p:cNvSpPr>
                <a:spLocks noChangeArrowheads="1"/>
              </p:cNvSpPr>
              <p:nvPr/>
            </p:nvSpPr>
            <p:spPr bwMode="auto">
              <a:xfrm>
                <a:off x="196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37" name="Rectangle 233"/>
              <p:cNvSpPr>
                <a:spLocks noChangeArrowheads="1"/>
              </p:cNvSpPr>
              <p:nvPr/>
            </p:nvSpPr>
            <p:spPr bwMode="auto">
              <a:xfrm rot="-5400000">
                <a:off x="1873"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38" name="Freeform 234"/>
              <p:cNvSpPr>
                <a:spLocks/>
              </p:cNvSpPr>
              <p:nvPr/>
            </p:nvSpPr>
            <p:spPr bwMode="auto">
              <a:xfrm>
                <a:off x="2161"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9" name="Freeform 235"/>
              <p:cNvSpPr>
                <a:spLocks/>
              </p:cNvSpPr>
              <p:nvPr/>
            </p:nvSpPr>
            <p:spPr bwMode="auto">
              <a:xfrm>
                <a:off x="2164"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0" name="Freeform 236"/>
              <p:cNvSpPr>
                <a:spLocks/>
              </p:cNvSpPr>
              <p:nvPr/>
            </p:nvSpPr>
            <p:spPr bwMode="auto">
              <a:xfrm>
                <a:off x="2176" y="2934"/>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1" name="Freeform 237"/>
              <p:cNvSpPr>
                <a:spLocks/>
              </p:cNvSpPr>
              <p:nvPr/>
            </p:nvSpPr>
            <p:spPr bwMode="auto">
              <a:xfrm>
                <a:off x="2027" y="2931"/>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2" name="Rectangle 238"/>
              <p:cNvSpPr>
                <a:spLocks noChangeArrowheads="1"/>
              </p:cNvSpPr>
              <p:nvPr/>
            </p:nvSpPr>
            <p:spPr bwMode="auto">
              <a:xfrm>
                <a:off x="2160"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3" name="Rectangle 239"/>
              <p:cNvSpPr>
                <a:spLocks noChangeArrowheads="1"/>
              </p:cNvSpPr>
              <p:nvPr/>
            </p:nvSpPr>
            <p:spPr bwMode="auto">
              <a:xfrm>
                <a:off x="2001"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4" name="Rectangle 240"/>
              <p:cNvSpPr>
                <a:spLocks noChangeArrowheads="1"/>
              </p:cNvSpPr>
              <p:nvPr/>
            </p:nvSpPr>
            <p:spPr bwMode="auto">
              <a:xfrm>
                <a:off x="2164"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5" name="Rectangle 241"/>
              <p:cNvSpPr>
                <a:spLocks noChangeArrowheads="1"/>
              </p:cNvSpPr>
              <p:nvPr/>
            </p:nvSpPr>
            <p:spPr bwMode="auto">
              <a:xfrm>
                <a:off x="2003"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6" name="Freeform 242"/>
              <p:cNvSpPr>
                <a:spLocks/>
              </p:cNvSpPr>
              <p:nvPr/>
            </p:nvSpPr>
            <p:spPr bwMode="auto">
              <a:xfrm>
                <a:off x="2026"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7" name="Freeform 243"/>
              <p:cNvSpPr>
                <a:spLocks/>
              </p:cNvSpPr>
              <p:nvPr/>
            </p:nvSpPr>
            <p:spPr bwMode="auto">
              <a:xfrm>
                <a:off x="2466"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8" name="Line 244"/>
              <p:cNvSpPr>
                <a:spLocks noChangeShapeType="1"/>
              </p:cNvSpPr>
              <p:nvPr/>
            </p:nvSpPr>
            <p:spPr bwMode="auto">
              <a:xfrm>
                <a:off x="2539"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49" name="Line 245"/>
              <p:cNvSpPr>
                <a:spLocks noChangeShapeType="1"/>
              </p:cNvSpPr>
              <p:nvPr/>
            </p:nvSpPr>
            <p:spPr bwMode="auto">
              <a:xfrm>
                <a:off x="2543"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0" name="Rectangle 246"/>
              <p:cNvSpPr>
                <a:spLocks noChangeArrowheads="1"/>
              </p:cNvSpPr>
              <p:nvPr/>
            </p:nvSpPr>
            <p:spPr bwMode="auto">
              <a:xfrm>
                <a:off x="2528"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51" name="Line 247"/>
              <p:cNvSpPr>
                <a:spLocks noChangeShapeType="1"/>
              </p:cNvSpPr>
              <p:nvPr/>
            </p:nvSpPr>
            <p:spPr bwMode="auto">
              <a:xfrm flipV="1">
                <a:off x="2641"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2" name="Line 248"/>
              <p:cNvSpPr>
                <a:spLocks noChangeShapeType="1"/>
              </p:cNvSpPr>
              <p:nvPr/>
            </p:nvSpPr>
            <p:spPr bwMode="auto">
              <a:xfrm>
                <a:off x="2547"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3" name="Rectangle 249"/>
              <p:cNvSpPr>
                <a:spLocks noChangeArrowheads="1"/>
              </p:cNvSpPr>
              <p:nvPr/>
            </p:nvSpPr>
            <p:spPr bwMode="auto">
              <a:xfrm>
                <a:off x="248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54" name="Rectangle 250"/>
              <p:cNvSpPr>
                <a:spLocks noChangeArrowheads="1"/>
              </p:cNvSpPr>
              <p:nvPr/>
            </p:nvSpPr>
            <p:spPr bwMode="auto">
              <a:xfrm rot="-5400000">
                <a:off x="2388"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55" name="Freeform 251"/>
              <p:cNvSpPr>
                <a:spLocks/>
              </p:cNvSpPr>
              <p:nvPr/>
            </p:nvSpPr>
            <p:spPr bwMode="auto">
              <a:xfrm>
                <a:off x="2677" y="3092"/>
                <a:ext cx="96" cy="46"/>
              </a:xfrm>
              <a:custGeom>
                <a:avLst/>
                <a:gdLst>
                  <a:gd name="T0" fmla="*/ 11 w 96"/>
                  <a:gd name="T1" fmla="*/ 45 h 46"/>
                  <a:gd name="T2" fmla="*/ 0 w 96"/>
                  <a:gd name="T3" fmla="*/ 20 h 46"/>
                  <a:gd name="T4" fmla="*/ 20 w 96"/>
                  <a:gd name="T5" fmla="*/ 7 h 46"/>
                  <a:gd name="T6" fmla="*/ 56 w 96"/>
                  <a:gd name="T7" fmla="*/ 0 h 46"/>
                  <a:gd name="T8" fmla="*/ 95 w 96"/>
                  <a:gd name="T9" fmla="*/ 12 h 46"/>
                  <a:gd name="T10" fmla="*/ 93 w 96"/>
                  <a:gd name="T11" fmla="*/ 37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6" name="Freeform 252"/>
              <p:cNvSpPr>
                <a:spLocks/>
              </p:cNvSpPr>
              <p:nvPr/>
            </p:nvSpPr>
            <p:spPr bwMode="auto">
              <a:xfrm>
                <a:off x="2679"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7" name="Freeform 253"/>
              <p:cNvSpPr>
                <a:spLocks/>
              </p:cNvSpPr>
              <p:nvPr/>
            </p:nvSpPr>
            <p:spPr bwMode="auto">
              <a:xfrm>
                <a:off x="2691" y="2934"/>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8" name="Freeform 254"/>
              <p:cNvSpPr>
                <a:spLocks/>
              </p:cNvSpPr>
              <p:nvPr/>
            </p:nvSpPr>
            <p:spPr bwMode="auto">
              <a:xfrm>
                <a:off x="2543"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9" name="Rectangle 255"/>
              <p:cNvSpPr>
                <a:spLocks noChangeArrowheads="1"/>
              </p:cNvSpPr>
              <p:nvPr/>
            </p:nvSpPr>
            <p:spPr bwMode="auto">
              <a:xfrm>
                <a:off x="2675"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0" name="Rectangle 256"/>
              <p:cNvSpPr>
                <a:spLocks noChangeArrowheads="1"/>
              </p:cNvSpPr>
              <p:nvPr/>
            </p:nvSpPr>
            <p:spPr bwMode="auto">
              <a:xfrm>
                <a:off x="251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1" name="Rectangle 257"/>
              <p:cNvSpPr>
                <a:spLocks noChangeArrowheads="1"/>
              </p:cNvSpPr>
              <p:nvPr/>
            </p:nvSpPr>
            <p:spPr bwMode="auto">
              <a:xfrm>
                <a:off x="2679"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2" name="Rectangle 258"/>
              <p:cNvSpPr>
                <a:spLocks noChangeArrowheads="1"/>
              </p:cNvSpPr>
              <p:nvPr/>
            </p:nvSpPr>
            <p:spPr bwMode="auto">
              <a:xfrm>
                <a:off x="2519"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3" name="Freeform 259"/>
              <p:cNvSpPr>
                <a:spLocks/>
              </p:cNvSpPr>
              <p:nvPr/>
            </p:nvSpPr>
            <p:spPr bwMode="auto">
              <a:xfrm>
                <a:off x="2541"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4" name="Freeform 260"/>
              <p:cNvSpPr>
                <a:spLocks/>
              </p:cNvSpPr>
              <p:nvPr/>
            </p:nvSpPr>
            <p:spPr bwMode="auto">
              <a:xfrm>
                <a:off x="2981"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5" name="Line 261"/>
              <p:cNvSpPr>
                <a:spLocks noChangeShapeType="1"/>
              </p:cNvSpPr>
              <p:nvPr/>
            </p:nvSpPr>
            <p:spPr bwMode="auto">
              <a:xfrm>
                <a:off x="3054"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6" name="Line 262"/>
              <p:cNvSpPr>
                <a:spLocks noChangeShapeType="1"/>
              </p:cNvSpPr>
              <p:nvPr/>
            </p:nvSpPr>
            <p:spPr bwMode="auto">
              <a:xfrm>
                <a:off x="3058"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7" name="Rectangle 263"/>
              <p:cNvSpPr>
                <a:spLocks noChangeArrowheads="1"/>
              </p:cNvSpPr>
              <p:nvPr/>
            </p:nvSpPr>
            <p:spPr bwMode="auto">
              <a:xfrm>
                <a:off x="3044"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68" name="Line 264"/>
              <p:cNvSpPr>
                <a:spLocks noChangeShapeType="1"/>
              </p:cNvSpPr>
              <p:nvPr/>
            </p:nvSpPr>
            <p:spPr bwMode="auto">
              <a:xfrm flipV="1">
                <a:off x="3156"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9" name="Line 265"/>
              <p:cNvSpPr>
                <a:spLocks noChangeShapeType="1"/>
              </p:cNvSpPr>
              <p:nvPr/>
            </p:nvSpPr>
            <p:spPr bwMode="auto">
              <a:xfrm>
                <a:off x="3062"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70" name="Rectangle 266"/>
              <p:cNvSpPr>
                <a:spLocks noChangeArrowheads="1"/>
              </p:cNvSpPr>
              <p:nvPr/>
            </p:nvSpPr>
            <p:spPr bwMode="auto">
              <a:xfrm>
                <a:off x="299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71" name="Rectangle 267"/>
              <p:cNvSpPr>
                <a:spLocks noChangeArrowheads="1"/>
              </p:cNvSpPr>
              <p:nvPr/>
            </p:nvSpPr>
            <p:spPr bwMode="auto">
              <a:xfrm rot="-5400000">
                <a:off x="2903"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72" name="Freeform 268"/>
              <p:cNvSpPr>
                <a:spLocks/>
              </p:cNvSpPr>
              <p:nvPr/>
            </p:nvSpPr>
            <p:spPr bwMode="auto">
              <a:xfrm>
                <a:off x="3192"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3" name="Freeform 269"/>
              <p:cNvSpPr>
                <a:spLocks/>
              </p:cNvSpPr>
              <p:nvPr/>
            </p:nvSpPr>
            <p:spPr bwMode="auto">
              <a:xfrm>
                <a:off x="3194" y="2942"/>
                <a:ext cx="23" cy="44"/>
              </a:xfrm>
              <a:custGeom>
                <a:avLst/>
                <a:gdLst>
                  <a:gd name="T0" fmla="*/ 12 w 23"/>
                  <a:gd name="T1" fmla="*/ 0 h 44"/>
                  <a:gd name="T2" fmla="*/ 11 w 23"/>
                  <a:gd name="T3" fmla="*/ 5 h 44"/>
                  <a:gd name="T4" fmla="*/ 0 w 23"/>
                  <a:gd name="T5" fmla="*/ 14 h 44"/>
                  <a:gd name="T6" fmla="*/ 0 w 23"/>
                  <a:gd name="T7" fmla="*/ 25 h 44"/>
                  <a:gd name="T8" fmla="*/ 4 w 23"/>
                  <a:gd name="T9" fmla="*/ 33 h 44"/>
                  <a:gd name="T10" fmla="*/ 11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1" y="5"/>
                    </a:lnTo>
                    <a:lnTo>
                      <a:pt x="0" y="14"/>
                    </a:lnTo>
                    <a:lnTo>
                      <a:pt x="0" y="25"/>
                    </a:lnTo>
                    <a:lnTo>
                      <a:pt x="4" y="33"/>
                    </a:lnTo>
                    <a:lnTo>
                      <a:pt x="11"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4" name="Freeform 270"/>
              <p:cNvSpPr>
                <a:spLocks/>
              </p:cNvSpPr>
              <p:nvPr/>
            </p:nvSpPr>
            <p:spPr bwMode="auto">
              <a:xfrm>
                <a:off x="3206" y="2934"/>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5" name="Freeform 271"/>
              <p:cNvSpPr>
                <a:spLocks/>
              </p:cNvSpPr>
              <p:nvPr/>
            </p:nvSpPr>
            <p:spPr bwMode="auto">
              <a:xfrm>
                <a:off x="3058"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2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6" name="Rectangle 272"/>
              <p:cNvSpPr>
                <a:spLocks noChangeArrowheads="1"/>
              </p:cNvSpPr>
              <p:nvPr/>
            </p:nvSpPr>
            <p:spPr bwMode="auto">
              <a:xfrm>
                <a:off x="3191"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7" name="Rectangle 273"/>
              <p:cNvSpPr>
                <a:spLocks noChangeArrowheads="1"/>
              </p:cNvSpPr>
              <p:nvPr/>
            </p:nvSpPr>
            <p:spPr bwMode="auto">
              <a:xfrm>
                <a:off x="3032"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8" name="Rectangle 274"/>
              <p:cNvSpPr>
                <a:spLocks noChangeArrowheads="1"/>
              </p:cNvSpPr>
              <p:nvPr/>
            </p:nvSpPr>
            <p:spPr bwMode="auto">
              <a:xfrm>
                <a:off x="3195"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9" name="Rectangle 275"/>
              <p:cNvSpPr>
                <a:spLocks noChangeArrowheads="1"/>
              </p:cNvSpPr>
              <p:nvPr/>
            </p:nvSpPr>
            <p:spPr bwMode="auto">
              <a:xfrm>
                <a:off x="3034"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80" name="Freeform 276"/>
              <p:cNvSpPr>
                <a:spLocks/>
              </p:cNvSpPr>
              <p:nvPr/>
            </p:nvSpPr>
            <p:spPr bwMode="auto">
              <a:xfrm>
                <a:off x="3056"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1" name="Freeform 277"/>
              <p:cNvSpPr>
                <a:spLocks/>
              </p:cNvSpPr>
              <p:nvPr/>
            </p:nvSpPr>
            <p:spPr bwMode="auto">
              <a:xfrm>
                <a:off x="3496"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2" name="Line 278"/>
              <p:cNvSpPr>
                <a:spLocks noChangeShapeType="1"/>
              </p:cNvSpPr>
              <p:nvPr/>
            </p:nvSpPr>
            <p:spPr bwMode="auto">
              <a:xfrm>
                <a:off x="3569"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3" name="Line 279"/>
              <p:cNvSpPr>
                <a:spLocks noChangeShapeType="1"/>
              </p:cNvSpPr>
              <p:nvPr/>
            </p:nvSpPr>
            <p:spPr bwMode="auto">
              <a:xfrm>
                <a:off x="3573"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4" name="Rectangle 280"/>
              <p:cNvSpPr>
                <a:spLocks noChangeArrowheads="1"/>
              </p:cNvSpPr>
              <p:nvPr/>
            </p:nvSpPr>
            <p:spPr bwMode="auto">
              <a:xfrm>
                <a:off x="3559"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85" name="Line 281"/>
              <p:cNvSpPr>
                <a:spLocks noChangeShapeType="1"/>
              </p:cNvSpPr>
              <p:nvPr/>
            </p:nvSpPr>
            <p:spPr bwMode="auto">
              <a:xfrm flipV="1">
                <a:off x="3671"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6" name="Line 282"/>
              <p:cNvSpPr>
                <a:spLocks noChangeShapeType="1"/>
              </p:cNvSpPr>
              <p:nvPr/>
            </p:nvSpPr>
            <p:spPr bwMode="auto">
              <a:xfrm>
                <a:off x="3577"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7" name="Rectangle 283"/>
              <p:cNvSpPr>
                <a:spLocks noChangeArrowheads="1"/>
              </p:cNvSpPr>
              <p:nvPr/>
            </p:nvSpPr>
            <p:spPr bwMode="auto">
              <a:xfrm>
                <a:off x="351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88" name="Rectangle 284"/>
              <p:cNvSpPr>
                <a:spLocks noChangeArrowheads="1"/>
              </p:cNvSpPr>
              <p:nvPr/>
            </p:nvSpPr>
            <p:spPr bwMode="auto">
              <a:xfrm rot="-5400000">
                <a:off x="3419"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89" name="Freeform 285"/>
              <p:cNvSpPr>
                <a:spLocks/>
              </p:cNvSpPr>
              <p:nvPr/>
            </p:nvSpPr>
            <p:spPr bwMode="auto">
              <a:xfrm>
                <a:off x="3708" y="3092"/>
                <a:ext cx="95" cy="46"/>
              </a:xfrm>
              <a:custGeom>
                <a:avLst/>
                <a:gdLst>
                  <a:gd name="T0" fmla="*/ 11 w 95"/>
                  <a:gd name="T1" fmla="*/ 45 h 46"/>
                  <a:gd name="T2" fmla="*/ 0 w 95"/>
                  <a:gd name="T3" fmla="*/ 20 h 46"/>
                  <a:gd name="T4" fmla="*/ 20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0" name="Freeform 286"/>
              <p:cNvSpPr>
                <a:spLocks/>
              </p:cNvSpPr>
              <p:nvPr/>
            </p:nvSpPr>
            <p:spPr bwMode="auto">
              <a:xfrm>
                <a:off x="3710" y="2942"/>
                <a:ext cx="23" cy="44"/>
              </a:xfrm>
              <a:custGeom>
                <a:avLst/>
                <a:gdLst>
                  <a:gd name="T0" fmla="*/ 11 w 23"/>
                  <a:gd name="T1" fmla="*/ 0 h 44"/>
                  <a:gd name="T2" fmla="*/ 10 w 23"/>
                  <a:gd name="T3" fmla="*/ 5 h 44"/>
                  <a:gd name="T4" fmla="*/ 0 w 23"/>
                  <a:gd name="T5" fmla="*/ 14 h 44"/>
                  <a:gd name="T6" fmla="*/ 0 w 23"/>
                  <a:gd name="T7" fmla="*/ 25 h 44"/>
                  <a:gd name="T8" fmla="*/ 3 w 23"/>
                  <a:gd name="T9" fmla="*/ 33 h 44"/>
                  <a:gd name="T10" fmla="*/ 10 w 23"/>
                  <a:gd name="T11" fmla="*/ 43 h 44"/>
                  <a:gd name="T12" fmla="*/ 22 w 23"/>
                  <a:gd name="T13" fmla="*/ 40 h 44"/>
                  <a:gd name="T14" fmla="*/ 16 w 23"/>
                  <a:gd name="T15" fmla="*/ 3 h 44"/>
                  <a:gd name="T16" fmla="*/ 11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1" y="0"/>
                    </a:moveTo>
                    <a:lnTo>
                      <a:pt x="10" y="5"/>
                    </a:lnTo>
                    <a:lnTo>
                      <a:pt x="0" y="14"/>
                    </a:lnTo>
                    <a:lnTo>
                      <a:pt x="0" y="25"/>
                    </a:lnTo>
                    <a:lnTo>
                      <a:pt x="3" y="33"/>
                    </a:lnTo>
                    <a:lnTo>
                      <a:pt x="10" y="43"/>
                    </a:lnTo>
                    <a:lnTo>
                      <a:pt x="22" y="40"/>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1" name="Freeform 287"/>
              <p:cNvSpPr>
                <a:spLocks/>
              </p:cNvSpPr>
              <p:nvPr/>
            </p:nvSpPr>
            <p:spPr bwMode="auto">
              <a:xfrm>
                <a:off x="3721"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2" name="Freeform 288"/>
              <p:cNvSpPr>
                <a:spLocks/>
              </p:cNvSpPr>
              <p:nvPr/>
            </p:nvSpPr>
            <p:spPr bwMode="auto">
              <a:xfrm>
                <a:off x="3573" y="2931"/>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3" name="Rectangle 289"/>
              <p:cNvSpPr>
                <a:spLocks noChangeArrowheads="1"/>
              </p:cNvSpPr>
              <p:nvPr/>
            </p:nvSpPr>
            <p:spPr bwMode="auto">
              <a:xfrm>
                <a:off x="3706"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4" name="Rectangle 290"/>
              <p:cNvSpPr>
                <a:spLocks noChangeArrowheads="1"/>
              </p:cNvSpPr>
              <p:nvPr/>
            </p:nvSpPr>
            <p:spPr bwMode="auto">
              <a:xfrm>
                <a:off x="3547"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5" name="Rectangle 291"/>
              <p:cNvSpPr>
                <a:spLocks noChangeArrowheads="1"/>
              </p:cNvSpPr>
              <p:nvPr/>
            </p:nvSpPr>
            <p:spPr bwMode="auto">
              <a:xfrm>
                <a:off x="3710"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6" name="Rectangle 292"/>
              <p:cNvSpPr>
                <a:spLocks noChangeArrowheads="1"/>
              </p:cNvSpPr>
              <p:nvPr/>
            </p:nvSpPr>
            <p:spPr bwMode="auto">
              <a:xfrm>
                <a:off x="3549"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7" name="Freeform 293"/>
              <p:cNvSpPr>
                <a:spLocks/>
              </p:cNvSpPr>
              <p:nvPr/>
            </p:nvSpPr>
            <p:spPr bwMode="auto">
              <a:xfrm>
                <a:off x="3571" y="3087"/>
                <a:ext cx="84" cy="53"/>
              </a:xfrm>
              <a:custGeom>
                <a:avLst/>
                <a:gdLst>
                  <a:gd name="T0" fmla="*/ 0 w 84"/>
                  <a:gd name="T1" fmla="*/ 9 h 53"/>
                  <a:gd name="T2" fmla="*/ 10 w 84"/>
                  <a:gd name="T3" fmla="*/ 0 h 53"/>
                  <a:gd name="T4" fmla="*/ 17 w 84"/>
                  <a:gd name="T5" fmla="*/ 2 h 53"/>
                  <a:gd name="T6" fmla="*/ 44 w 84"/>
                  <a:gd name="T7" fmla="*/ 9 h 53"/>
                  <a:gd name="T8" fmla="*/ 57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10" y="0"/>
                    </a:lnTo>
                    <a:lnTo>
                      <a:pt x="17" y="2"/>
                    </a:lnTo>
                    <a:lnTo>
                      <a:pt x="44" y="9"/>
                    </a:lnTo>
                    <a:lnTo>
                      <a:pt x="57"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8" name="Freeform 294"/>
              <p:cNvSpPr>
                <a:spLocks/>
              </p:cNvSpPr>
              <p:nvPr/>
            </p:nvSpPr>
            <p:spPr bwMode="auto">
              <a:xfrm>
                <a:off x="4011"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9" name="Line 295"/>
              <p:cNvSpPr>
                <a:spLocks noChangeShapeType="1"/>
              </p:cNvSpPr>
              <p:nvPr/>
            </p:nvSpPr>
            <p:spPr bwMode="auto">
              <a:xfrm>
                <a:off x="4084"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0" name="Line 296"/>
              <p:cNvSpPr>
                <a:spLocks noChangeShapeType="1"/>
              </p:cNvSpPr>
              <p:nvPr/>
            </p:nvSpPr>
            <p:spPr bwMode="auto">
              <a:xfrm>
                <a:off x="4088"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1" name="Rectangle 297"/>
              <p:cNvSpPr>
                <a:spLocks noChangeArrowheads="1"/>
              </p:cNvSpPr>
              <p:nvPr/>
            </p:nvSpPr>
            <p:spPr bwMode="auto">
              <a:xfrm>
                <a:off x="4074"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02" name="Line 298"/>
              <p:cNvSpPr>
                <a:spLocks noChangeShapeType="1"/>
              </p:cNvSpPr>
              <p:nvPr/>
            </p:nvSpPr>
            <p:spPr bwMode="auto">
              <a:xfrm flipV="1">
                <a:off x="4186"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3" name="Line 299"/>
              <p:cNvSpPr>
                <a:spLocks noChangeShapeType="1"/>
              </p:cNvSpPr>
              <p:nvPr/>
            </p:nvSpPr>
            <p:spPr bwMode="auto">
              <a:xfrm>
                <a:off x="4092"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4" name="Rectangle 300"/>
              <p:cNvSpPr>
                <a:spLocks noChangeArrowheads="1"/>
              </p:cNvSpPr>
              <p:nvPr/>
            </p:nvSpPr>
            <p:spPr bwMode="auto">
              <a:xfrm>
                <a:off x="402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05" name="Rectangle 301"/>
              <p:cNvSpPr>
                <a:spLocks noChangeArrowheads="1"/>
              </p:cNvSpPr>
              <p:nvPr/>
            </p:nvSpPr>
            <p:spPr bwMode="auto">
              <a:xfrm rot="-5400000">
                <a:off x="3934"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06" name="Freeform 302"/>
              <p:cNvSpPr>
                <a:spLocks/>
              </p:cNvSpPr>
              <p:nvPr/>
            </p:nvSpPr>
            <p:spPr bwMode="auto">
              <a:xfrm>
                <a:off x="4223" y="3092"/>
                <a:ext cx="95" cy="46"/>
              </a:xfrm>
              <a:custGeom>
                <a:avLst/>
                <a:gdLst>
                  <a:gd name="T0" fmla="*/ 11 w 95"/>
                  <a:gd name="T1" fmla="*/ 45 h 46"/>
                  <a:gd name="T2" fmla="*/ 0 w 95"/>
                  <a:gd name="T3" fmla="*/ 20 h 46"/>
                  <a:gd name="T4" fmla="*/ 21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7" name="Freeform 303"/>
              <p:cNvSpPr>
                <a:spLocks/>
              </p:cNvSpPr>
              <p:nvPr/>
            </p:nvSpPr>
            <p:spPr bwMode="auto">
              <a:xfrm>
                <a:off x="4225"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8" name="Freeform 304"/>
              <p:cNvSpPr>
                <a:spLocks/>
              </p:cNvSpPr>
              <p:nvPr/>
            </p:nvSpPr>
            <p:spPr bwMode="auto">
              <a:xfrm>
                <a:off x="4237" y="2934"/>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9" name="Freeform 305"/>
              <p:cNvSpPr>
                <a:spLocks/>
              </p:cNvSpPr>
              <p:nvPr/>
            </p:nvSpPr>
            <p:spPr bwMode="auto">
              <a:xfrm>
                <a:off x="4088" y="2931"/>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0" name="Rectangle 306"/>
              <p:cNvSpPr>
                <a:spLocks noChangeArrowheads="1"/>
              </p:cNvSpPr>
              <p:nvPr/>
            </p:nvSpPr>
            <p:spPr bwMode="auto">
              <a:xfrm>
                <a:off x="4221"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1" name="Rectangle 307"/>
              <p:cNvSpPr>
                <a:spLocks noChangeArrowheads="1"/>
              </p:cNvSpPr>
              <p:nvPr/>
            </p:nvSpPr>
            <p:spPr bwMode="auto">
              <a:xfrm>
                <a:off x="4062"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2" name="Rectangle 308"/>
              <p:cNvSpPr>
                <a:spLocks noChangeArrowheads="1"/>
              </p:cNvSpPr>
              <p:nvPr/>
            </p:nvSpPr>
            <p:spPr bwMode="auto">
              <a:xfrm>
                <a:off x="4225"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3" name="Rectangle 309"/>
              <p:cNvSpPr>
                <a:spLocks noChangeArrowheads="1"/>
              </p:cNvSpPr>
              <p:nvPr/>
            </p:nvSpPr>
            <p:spPr bwMode="auto">
              <a:xfrm>
                <a:off x="4065"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4" name="Freeform 310"/>
              <p:cNvSpPr>
                <a:spLocks/>
              </p:cNvSpPr>
              <p:nvPr/>
            </p:nvSpPr>
            <p:spPr bwMode="auto">
              <a:xfrm>
                <a:off x="4086" y="3087"/>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2 w 85"/>
                  <a:gd name="T11" fmla="*/ 14 h 53"/>
                  <a:gd name="T12" fmla="*/ 62 w 85"/>
                  <a:gd name="T13" fmla="*/ 25 h 53"/>
                  <a:gd name="T14" fmla="*/ 84 w 85"/>
                  <a:gd name="T15" fmla="*/ 45 h 53"/>
                  <a:gd name="T16" fmla="*/ 79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2" y="14"/>
                    </a:lnTo>
                    <a:lnTo>
                      <a:pt x="62" y="25"/>
                    </a:lnTo>
                    <a:lnTo>
                      <a:pt x="84"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5" name="Freeform 311"/>
              <p:cNvSpPr>
                <a:spLocks/>
              </p:cNvSpPr>
              <p:nvPr/>
            </p:nvSpPr>
            <p:spPr bwMode="auto">
              <a:xfrm>
                <a:off x="4538"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6" name="Line 312"/>
              <p:cNvSpPr>
                <a:spLocks noChangeShapeType="1"/>
              </p:cNvSpPr>
              <p:nvPr/>
            </p:nvSpPr>
            <p:spPr bwMode="auto">
              <a:xfrm>
                <a:off x="4611"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17" name="Line 313"/>
              <p:cNvSpPr>
                <a:spLocks noChangeShapeType="1"/>
              </p:cNvSpPr>
              <p:nvPr/>
            </p:nvSpPr>
            <p:spPr bwMode="auto">
              <a:xfrm>
                <a:off x="4615"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18" name="Rectangle 314"/>
              <p:cNvSpPr>
                <a:spLocks noChangeArrowheads="1"/>
              </p:cNvSpPr>
              <p:nvPr/>
            </p:nvSpPr>
            <p:spPr bwMode="auto">
              <a:xfrm>
                <a:off x="4601"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19" name="Line 315"/>
              <p:cNvSpPr>
                <a:spLocks noChangeShapeType="1"/>
              </p:cNvSpPr>
              <p:nvPr/>
            </p:nvSpPr>
            <p:spPr bwMode="auto">
              <a:xfrm flipV="1">
                <a:off x="4713"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20" name="Line 316"/>
              <p:cNvSpPr>
                <a:spLocks noChangeShapeType="1"/>
              </p:cNvSpPr>
              <p:nvPr/>
            </p:nvSpPr>
            <p:spPr bwMode="auto">
              <a:xfrm>
                <a:off x="4620"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21" name="Rectangle 317"/>
              <p:cNvSpPr>
                <a:spLocks noChangeArrowheads="1"/>
              </p:cNvSpPr>
              <p:nvPr/>
            </p:nvSpPr>
            <p:spPr bwMode="auto">
              <a:xfrm>
                <a:off x="4555"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22" name="Rectangle 318"/>
              <p:cNvSpPr>
                <a:spLocks noChangeArrowheads="1"/>
              </p:cNvSpPr>
              <p:nvPr/>
            </p:nvSpPr>
            <p:spPr bwMode="auto">
              <a:xfrm rot="-5400000">
                <a:off x="4461"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23" name="Freeform 319"/>
              <p:cNvSpPr>
                <a:spLocks/>
              </p:cNvSpPr>
              <p:nvPr/>
            </p:nvSpPr>
            <p:spPr bwMode="auto">
              <a:xfrm>
                <a:off x="4749"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4" name="Freeform 320"/>
              <p:cNvSpPr>
                <a:spLocks/>
              </p:cNvSpPr>
              <p:nvPr/>
            </p:nvSpPr>
            <p:spPr bwMode="auto">
              <a:xfrm>
                <a:off x="4752"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5" name="Freeform 321"/>
              <p:cNvSpPr>
                <a:spLocks/>
              </p:cNvSpPr>
              <p:nvPr/>
            </p:nvSpPr>
            <p:spPr bwMode="auto">
              <a:xfrm>
                <a:off x="4764" y="2934"/>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6" name="Freeform 322"/>
              <p:cNvSpPr>
                <a:spLocks/>
              </p:cNvSpPr>
              <p:nvPr/>
            </p:nvSpPr>
            <p:spPr bwMode="auto">
              <a:xfrm>
                <a:off x="4615" y="2931"/>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7" name="Rectangle 323"/>
              <p:cNvSpPr>
                <a:spLocks noChangeArrowheads="1"/>
              </p:cNvSpPr>
              <p:nvPr/>
            </p:nvSpPr>
            <p:spPr bwMode="auto">
              <a:xfrm>
                <a:off x="4748"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28" name="Rectangle 324"/>
              <p:cNvSpPr>
                <a:spLocks noChangeArrowheads="1"/>
              </p:cNvSpPr>
              <p:nvPr/>
            </p:nvSpPr>
            <p:spPr bwMode="auto">
              <a:xfrm>
                <a:off x="4589"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29" name="Rectangle 325"/>
              <p:cNvSpPr>
                <a:spLocks noChangeArrowheads="1"/>
              </p:cNvSpPr>
              <p:nvPr/>
            </p:nvSpPr>
            <p:spPr bwMode="auto">
              <a:xfrm>
                <a:off x="4752"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30" name="Rectangle 326"/>
              <p:cNvSpPr>
                <a:spLocks noChangeArrowheads="1"/>
              </p:cNvSpPr>
              <p:nvPr/>
            </p:nvSpPr>
            <p:spPr bwMode="auto">
              <a:xfrm>
                <a:off x="4591"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31" name="Freeform 327"/>
              <p:cNvSpPr>
                <a:spLocks/>
              </p:cNvSpPr>
              <p:nvPr/>
            </p:nvSpPr>
            <p:spPr bwMode="auto">
              <a:xfrm>
                <a:off x="4614"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2" name="Freeform 328"/>
              <p:cNvSpPr>
                <a:spLocks/>
              </p:cNvSpPr>
              <p:nvPr/>
            </p:nvSpPr>
            <p:spPr bwMode="auto">
              <a:xfrm>
                <a:off x="5054"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3" name="Line 329"/>
              <p:cNvSpPr>
                <a:spLocks noChangeShapeType="1"/>
              </p:cNvSpPr>
              <p:nvPr/>
            </p:nvSpPr>
            <p:spPr bwMode="auto">
              <a:xfrm>
                <a:off x="5127"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4" name="Line 330"/>
              <p:cNvSpPr>
                <a:spLocks noChangeShapeType="1"/>
              </p:cNvSpPr>
              <p:nvPr/>
            </p:nvSpPr>
            <p:spPr bwMode="auto">
              <a:xfrm>
                <a:off x="5131"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5" name="Rectangle 331"/>
              <p:cNvSpPr>
                <a:spLocks noChangeArrowheads="1"/>
              </p:cNvSpPr>
              <p:nvPr/>
            </p:nvSpPr>
            <p:spPr bwMode="auto">
              <a:xfrm>
                <a:off x="5116"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36" name="Line 332"/>
              <p:cNvSpPr>
                <a:spLocks noChangeShapeType="1"/>
              </p:cNvSpPr>
              <p:nvPr/>
            </p:nvSpPr>
            <p:spPr bwMode="auto">
              <a:xfrm flipV="1">
                <a:off x="5229"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7" name="Line 333"/>
              <p:cNvSpPr>
                <a:spLocks noChangeShapeType="1"/>
              </p:cNvSpPr>
              <p:nvPr/>
            </p:nvSpPr>
            <p:spPr bwMode="auto">
              <a:xfrm>
                <a:off x="5135"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8" name="Rectangle 334"/>
              <p:cNvSpPr>
                <a:spLocks noChangeArrowheads="1"/>
              </p:cNvSpPr>
              <p:nvPr/>
            </p:nvSpPr>
            <p:spPr bwMode="auto">
              <a:xfrm>
                <a:off x="5070"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39" name="Rectangle 335"/>
              <p:cNvSpPr>
                <a:spLocks noChangeArrowheads="1"/>
              </p:cNvSpPr>
              <p:nvPr/>
            </p:nvSpPr>
            <p:spPr bwMode="auto">
              <a:xfrm rot="-5400000">
                <a:off x="4976"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40" name="Freeform 336"/>
              <p:cNvSpPr>
                <a:spLocks/>
              </p:cNvSpPr>
              <p:nvPr/>
            </p:nvSpPr>
            <p:spPr bwMode="auto">
              <a:xfrm>
                <a:off x="5265" y="3092"/>
                <a:ext cx="95" cy="46"/>
              </a:xfrm>
              <a:custGeom>
                <a:avLst/>
                <a:gdLst>
                  <a:gd name="T0" fmla="*/ 11 w 95"/>
                  <a:gd name="T1" fmla="*/ 45 h 46"/>
                  <a:gd name="T2" fmla="*/ 0 w 95"/>
                  <a:gd name="T3" fmla="*/ 20 h 46"/>
                  <a:gd name="T4" fmla="*/ 20 w 95"/>
                  <a:gd name="T5" fmla="*/ 7 h 46"/>
                  <a:gd name="T6" fmla="*/ 57 w 95"/>
                  <a:gd name="T7" fmla="*/ 0 h 46"/>
                  <a:gd name="T8" fmla="*/ 94 w 95"/>
                  <a:gd name="T9" fmla="*/ 12 h 46"/>
                  <a:gd name="T10" fmla="*/ 93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1" name="Freeform 337"/>
              <p:cNvSpPr>
                <a:spLocks/>
              </p:cNvSpPr>
              <p:nvPr/>
            </p:nvSpPr>
            <p:spPr bwMode="auto">
              <a:xfrm>
                <a:off x="5267" y="2942"/>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6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2" name="Freeform 338"/>
              <p:cNvSpPr>
                <a:spLocks/>
              </p:cNvSpPr>
              <p:nvPr/>
            </p:nvSpPr>
            <p:spPr bwMode="auto">
              <a:xfrm>
                <a:off x="5279"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3" name="Freeform 339"/>
              <p:cNvSpPr>
                <a:spLocks/>
              </p:cNvSpPr>
              <p:nvPr/>
            </p:nvSpPr>
            <p:spPr bwMode="auto">
              <a:xfrm>
                <a:off x="5131"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4" name="Rectangle 340"/>
              <p:cNvSpPr>
                <a:spLocks noChangeArrowheads="1"/>
              </p:cNvSpPr>
              <p:nvPr/>
            </p:nvSpPr>
            <p:spPr bwMode="auto">
              <a:xfrm>
                <a:off x="5263"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5" name="Rectangle 341"/>
              <p:cNvSpPr>
                <a:spLocks noChangeArrowheads="1"/>
              </p:cNvSpPr>
              <p:nvPr/>
            </p:nvSpPr>
            <p:spPr bwMode="auto">
              <a:xfrm>
                <a:off x="5105"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6" name="Rectangle 342"/>
              <p:cNvSpPr>
                <a:spLocks noChangeArrowheads="1"/>
              </p:cNvSpPr>
              <p:nvPr/>
            </p:nvSpPr>
            <p:spPr bwMode="auto">
              <a:xfrm>
                <a:off x="5267"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7" name="Rectangle 343"/>
              <p:cNvSpPr>
                <a:spLocks noChangeArrowheads="1"/>
              </p:cNvSpPr>
              <p:nvPr/>
            </p:nvSpPr>
            <p:spPr bwMode="auto">
              <a:xfrm>
                <a:off x="5106"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8" name="Freeform 344"/>
              <p:cNvSpPr>
                <a:spLocks/>
              </p:cNvSpPr>
              <p:nvPr/>
            </p:nvSpPr>
            <p:spPr bwMode="auto">
              <a:xfrm>
                <a:off x="5129"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574" name="Freeform 345"/>
            <p:cNvSpPr>
              <a:spLocks/>
            </p:cNvSpPr>
            <p:nvPr/>
          </p:nvSpPr>
          <p:spPr bwMode="auto">
            <a:xfrm>
              <a:off x="4538"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75" name="Line 346"/>
            <p:cNvSpPr>
              <a:spLocks noChangeShapeType="1"/>
            </p:cNvSpPr>
            <p:nvPr/>
          </p:nvSpPr>
          <p:spPr bwMode="auto">
            <a:xfrm>
              <a:off x="4611"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6" name="Line 347"/>
            <p:cNvSpPr>
              <a:spLocks noChangeShapeType="1"/>
            </p:cNvSpPr>
            <p:nvPr/>
          </p:nvSpPr>
          <p:spPr bwMode="auto">
            <a:xfrm>
              <a:off x="4615"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7" name="Rectangle 348"/>
            <p:cNvSpPr>
              <a:spLocks noChangeArrowheads="1"/>
            </p:cNvSpPr>
            <p:nvPr/>
          </p:nvSpPr>
          <p:spPr bwMode="auto">
            <a:xfrm>
              <a:off x="4601"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78" name="Line 349"/>
            <p:cNvSpPr>
              <a:spLocks noChangeShapeType="1"/>
            </p:cNvSpPr>
            <p:nvPr/>
          </p:nvSpPr>
          <p:spPr bwMode="auto">
            <a:xfrm flipV="1">
              <a:off x="4713"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9" name="Line 350"/>
            <p:cNvSpPr>
              <a:spLocks noChangeShapeType="1"/>
            </p:cNvSpPr>
            <p:nvPr/>
          </p:nvSpPr>
          <p:spPr bwMode="auto">
            <a:xfrm>
              <a:off x="4620"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0" name="Rectangle 351"/>
            <p:cNvSpPr>
              <a:spLocks noChangeArrowheads="1"/>
            </p:cNvSpPr>
            <p:nvPr/>
          </p:nvSpPr>
          <p:spPr bwMode="auto">
            <a:xfrm>
              <a:off x="4555"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81" name="Rectangle 352"/>
            <p:cNvSpPr>
              <a:spLocks noChangeArrowheads="1"/>
            </p:cNvSpPr>
            <p:nvPr/>
          </p:nvSpPr>
          <p:spPr bwMode="auto">
            <a:xfrm rot="-5400000">
              <a:off x="4461"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82" name="Freeform 353"/>
            <p:cNvSpPr>
              <a:spLocks/>
            </p:cNvSpPr>
            <p:nvPr/>
          </p:nvSpPr>
          <p:spPr bwMode="auto">
            <a:xfrm>
              <a:off x="4749"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3" name="Freeform 354"/>
            <p:cNvSpPr>
              <a:spLocks/>
            </p:cNvSpPr>
            <p:nvPr/>
          </p:nvSpPr>
          <p:spPr bwMode="auto">
            <a:xfrm>
              <a:off x="4752"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4" name="Freeform 355"/>
            <p:cNvSpPr>
              <a:spLocks/>
            </p:cNvSpPr>
            <p:nvPr/>
          </p:nvSpPr>
          <p:spPr bwMode="auto">
            <a:xfrm>
              <a:off x="4764" y="2389"/>
              <a:ext cx="23" cy="45"/>
            </a:xfrm>
            <a:custGeom>
              <a:avLst/>
              <a:gdLst>
                <a:gd name="T0" fmla="*/ 10 w 23"/>
                <a:gd name="T1" fmla="*/ 0 h 45"/>
                <a:gd name="T2" fmla="*/ 12 w 23"/>
                <a:gd name="T3" fmla="*/ 6 h 45"/>
                <a:gd name="T4" fmla="*/ 22 w 23"/>
                <a:gd name="T5" fmla="*/ 14 h 45"/>
                <a:gd name="T6" fmla="*/ 22 w 23"/>
                <a:gd name="T7" fmla="*/ 25 h 45"/>
                <a:gd name="T8" fmla="*/ 19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9"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5" name="Freeform 356"/>
            <p:cNvSpPr>
              <a:spLocks/>
            </p:cNvSpPr>
            <p:nvPr/>
          </p:nvSpPr>
          <p:spPr bwMode="auto">
            <a:xfrm>
              <a:off x="4615" y="2386"/>
              <a:ext cx="41" cy="97"/>
            </a:xfrm>
            <a:custGeom>
              <a:avLst/>
              <a:gdLst>
                <a:gd name="T0" fmla="*/ 0 w 41"/>
                <a:gd name="T1" fmla="*/ 6 h 97"/>
                <a:gd name="T2" fmla="*/ 25 w 41"/>
                <a:gd name="T3" fmla="*/ 0 h 97"/>
                <a:gd name="T4" fmla="*/ 40 w 41"/>
                <a:gd name="T5" fmla="*/ 36 h 97"/>
                <a:gd name="T6" fmla="*/ 33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3"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6" name="Rectangle 357"/>
            <p:cNvSpPr>
              <a:spLocks noChangeArrowheads="1"/>
            </p:cNvSpPr>
            <p:nvPr/>
          </p:nvSpPr>
          <p:spPr bwMode="auto">
            <a:xfrm>
              <a:off x="4748"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7" name="Rectangle 358"/>
            <p:cNvSpPr>
              <a:spLocks noChangeArrowheads="1"/>
            </p:cNvSpPr>
            <p:nvPr/>
          </p:nvSpPr>
          <p:spPr bwMode="auto">
            <a:xfrm>
              <a:off x="4589"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8" name="Rectangle 359"/>
            <p:cNvSpPr>
              <a:spLocks noChangeArrowheads="1"/>
            </p:cNvSpPr>
            <p:nvPr/>
          </p:nvSpPr>
          <p:spPr bwMode="auto">
            <a:xfrm>
              <a:off x="4752"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9" name="Rectangle 360"/>
            <p:cNvSpPr>
              <a:spLocks noChangeArrowheads="1"/>
            </p:cNvSpPr>
            <p:nvPr/>
          </p:nvSpPr>
          <p:spPr bwMode="auto">
            <a:xfrm>
              <a:off x="4591"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90" name="Freeform 361"/>
            <p:cNvSpPr>
              <a:spLocks/>
            </p:cNvSpPr>
            <p:nvPr/>
          </p:nvSpPr>
          <p:spPr bwMode="auto">
            <a:xfrm>
              <a:off x="4614"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1" name="Freeform 362"/>
            <p:cNvSpPr>
              <a:spLocks/>
            </p:cNvSpPr>
            <p:nvPr/>
          </p:nvSpPr>
          <p:spPr bwMode="auto">
            <a:xfrm>
              <a:off x="5054"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2" name="Line 363"/>
            <p:cNvSpPr>
              <a:spLocks noChangeShapeType="1"/>
            </p:cNvSpPr>
            <p:nvPr/>
          </p:nvSpPr>
          <p:spPr bwMode="auto">
            <a:xfrm>
              <a:off x="5127"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3" name="Line 364"/>
            <p:cNvSpPr>
              <a:spLocks noChangeShapeType="1"/>
            </p:cNvSpPr>
            <p:nvPr/>
          </p:nvSpPr>
          <p:spPr bwMode="auto">
            <a:xfrm>
              <a:off x="5131"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4" name="Rectangle 365"/>
            <p:cNvSpPr>
              <a:spLocks noChangeArrowheads="1"/>
            </p:cNvSpPr>
            <p:nvPr/>
          </p:nvSpPr>
          <p:spPr bwMode="auto">
            <a:xfrm>
              <a:off x="5116"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95" name="Line 366"/>
            <p:cNvSpPr>
              <a:spLocks noChangeShapeType="1"/>
            </p:cNvSpPr>
            <p:nvPr/>
          </p:nvSpPr>
          <p:spPr bwMode="auto">
            <a:xfrm flipV="1">
              <a:off x="5229"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6" name="Line 367"/>
            <p:cNvSpPr>
              <a:spLocks noChangeShapeType="1"/>
            </p:cNvSpPr>
            <p:nvPr/>
          </p:nvSpPr>
          <p:spPr bwMode="auto">
            <a:xfrm>
              <a:off x="5135"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7" name="Rectangle 368"/>
            <p:cNvSpPr>
              <a:spLocks noChangeArrowheads="1"/>
            </p:cNvSpPr>
            <p:nvPr/>
          </p:nvSpPr>
          <p:spPr bwMode="auto">
            <a:xfrm>
              <a:off x="5070"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98" name="Rectangle 369"/>
            <p:cNvSpPr>
              <a:spLocks noChangeArrowheads="1"/>
            </p:cNvSpPr>
            <p:nvPr/>
          </p:nvSpPr>
          <p:spPr bwMode="auto">
            <a:xfrm rot="-5400000">
              <a:off x="4976"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99" name="Freeform 370"/>
            <p:cNvSpPr>
              <a:spLocks/>
            </p:cNvSpPr>
            <p:nvPr/>
          </p:nvSpPr>
          <p:spPr bwMode="auto">
            <a:xfrm>
              <a:off x="5265" y="2547"/>
              <a:ext cx="95" cy="46"/>
            </a:xfrm>
            <a:custGeom>
              <a:avLst/>
              <a:gdLst>
                <a:gd name="T0" fmla="*/ 11 w 95"/>
                <a:gd name="T1" fmla="*/ 45 h 46"/>
                <a:gd name="T2" fmla="*/ 0 w 95"/>
                <a:gd name="T3" fmla="*/ 20 h 46"/>
                <a:gd name="T4" fmla="*/ 20 w 95"/>
                <a:gd name="T5" fmla="*/ 7 h 46"/>
                <a:gd name="T6" fmla="*/ 57 w 95"/>
                <a:gd name="T7" fmla="*/ 0 h 46"/>
                <a:gd name="T8" fmla="*/ 94 w 95"/>
                <a:gd name="T9" fmla="*/ 13 h 46"/>
                <a:gd name="T10" fmla="*/ 93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3"/>
                  </a:lnTo>
                  <a:lnTo>
                    <a:pt x="93"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0" name="Freeform 371"/>
            <p:cNvSpPr>
              <a:spLocks/>
            </p:cNvSpPr>
            <p:nvPr/>
          </p:nvSpPr>
          <p:spPr bwMode="auto">
            <a:xfrm>
              <a:off x="5267" y="2397"/>
              <a:ext cx="24" cy="45"/>
            </a:xfrm>
            <a:custGeom>
              <a:avLst/>
              <a:gdLst>
                <a:gd name="T0" fmla="*/ 12 w 24"/>
                <a:gd name="T1" fmla="*/ 0 h 45"/>
                <a:gd name="T2" fmla="*/ 10 w 24"/>
                <a:gd name="T3" fmla="*/ 6 h 45"/>
                <a:gd name="T4" fmla="*/ 0 w 24"/>
                <a:gd name="T5" fmla="*/ 14 h 45"/>
                <a:gd name="T6" fmla="*/ 0 w 24"/>
                <a:gd name="T7" fmla="*/ 25 h 45"/>
                <a:gd name="T8" fmla="*/ 4 w 24"/>
                <a:gd name="T9" fmla="*/ 33 h 45"/>
                <a:gd name="T10" fmla="*/ 10 w 24"/>
                <a:gd name="T11" fmla="*/ 44 h 45"/>
                <a:gd name="T12" fmla="*/ 23 w 24"/>
                <a:gd name="T13" fmla="*/ 41 h 45"/>
                <a:gd name="T14" fmla="*/ 16 w 24"/>
                <a:gd name="T15" fmla="*/ 3 h 45"/>
                <a:gd name="T16" fmla="*/ 12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2" y="0"/>
                  </a:moveTo>
                  <a:lnTo>
                    <a:pt x="10" y="6"/>
                  </a:lnTo>
                  <a:lnTo>
                    <a:pt x="0" y="14"/>
                  </a:lnTo>
                  <a:lnTo>
                    <a:pt x="0" y="25"/>
                  </a:lnTo>
                  <a:lnTo>
                    <a:pt x="4" y="33"/>
                  </a:lnTo>
                  <a:lnTo>
                    <a:pt x="10" y="44"/>
                  </a:lnTo>
                  <a:lnTo>
                    <a:pt x="23"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1" name="Freeform 372"/>
            <p:cNvSpPr>
              <a:spLocks/>
            </p:cNvSpPr>
            <p:nvPr/>
          </p:nvSpPr>
          <p:spPr bwMode="auto">
            <a:xfrm>
              <a:off x="5279"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6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2" name="Freeform 373"/>
            <p:cNvSpPr>
              <a:spLocks/>
            </p:cNvSpPr>
            <p:nvPr/>
          </p:nvSpPr>
          <p:spPr bwMode="auto">
            <a:xfrm>
              <a:off x="5131"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3" name="Rectangle 374"/>
            <p:cNvSpPr>
              <a:spLocks noChangeArrowheads="1"/>
            </p:cNvSpPr>
            <p:nvPr/>
          </p:nvSpPr>
          <p:spPr bwMode="auto">
            <a:xfrm>
              <a:off x="5263"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4" name="Rectangle 375"/>
            <p:cNvSpPr>
              <a:spLocks noChangeArrowheads="1"/>
            </p:cNvSpPr>
            <p:nvPr/>
          </p:nvSpPr>
          <p:spPr bwMode="auto">
            <a:xfrm>
              <a:off x="5105"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5" name="Rectangle 376"/>
            <p:cNvSpPr>
              <a:spLocks noChangeArrowheads="1"/>
            </p:cNvSpPr>
            <p:nvPr/>
          </p:nvSpPr>
          <p:spPr bwMode="auto">
            <a:xfrm>
              <a:off x="5267"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6" name="Rectangle 377"/>
            <p:cNvSpPr>
              <a:spLocks noChangeArrowheads="1"/>
            </p:cNvSpPr>
            <p:nvPr/>
          </p:nvSpPr>
          <p:spPr bwMode="auto">
            <a:xfrm>
              <a:off x="5106"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7" name="Freeform 378"/>
            <p:cNvSpPr>
              <a:spLocks/>
            </p:cNvSpPr>
            <p:nvPr/>
          </p:nvSpPr>
          <p:spPr bwMode="auto">
            <a:xfrm>
              <a:off x="5129"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608" name="Group 379"/>
            <p:cNvGrpSpPr>
              <a:grpSpLocks/>
            </p:cNvGrpSpPr>
            <p:nvPr/>
          </p:nvGrpSpPr>
          <p:grpSpPr bwMode="auto">
            <a:xfrm>
              <a:off x="398" y="3305"/>
              <a:ext cx="5051" cy="441"/>
              <a:chOff x="398" y="3305"/>
              <a:chExt cx="5051" cy="441"/>
            </a:xfrm>
          </p:grpSpPr>
          <p:sp>
            <p:nvSpPr>
              <p:cNvPr id="103609" name="Freeform 380"/>
              <p:cNvSpPr>
                <a:spLocks/>
              </p:cNvSpPr>
              <p:nvPr/>
            </p:nvSpPr>
            <p:spPr bwMode="auto">
              <a:xfrm>
                <a:off x="398"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0" name="Line 381"/>
              <p:cNvSpPr>
                <a:spLocks noChangeShapeType="1"/>
              </p:cNvSpPr>
              <p:nvPr/>
            </p:nvSpPr>
            <p:spPr bwMode="auto">
              <a:xfrm>
                <a:off x="472"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1" name="Line 382"/>
              <p:cNvSpPr>
                <a:spLocks noChangeShapeType="1"/>
              </p:cNvSpPr>
              <p:nvPr/>
            </p:nvSpPr>
            <p:spPr bwMode="auto">
              <a:xfrm>
                <a:off x="476"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2" name="Rectangle 383"/>
              <p:cNvSpPr>
                <a:spLocks noChangeArrowheads="1"/>
              </p:cNvSpPr>
              <p:nvPr/>
            </p:nvSpPr>
            <p:spPr bwMode="auto">
              <a:xfrm>
                <a:off x="461"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13" name="Line 384"/>
              <p:cNvSpPr>
                <a:spLocks noChangeShapeType="1"/>
              </p:cNvSpPr>
              <p:nvPr/>
            </p:nvSpPr>
            <p:spPr bwMode="auto">
              <a:xfrm flipV="1">
                <a:off x="573"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4" name="Line 385"/>
              <p:cNvSpPr>
                <a:spLocks noChangeShapeType="1"/>
              </p:cNvSpPr>
              <p:nvPr/>
            </p:nvSpPr>
            <p:spPr bwMode="auto">
              <a:xfrm>
                <a:off x="480"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5" name="Rectangle 386"/>
              <p:cNvSpPr>
                <a:spLocks noChangeArrowheads="1"/>
              </p:cNvSpPr>
              <p:nvPr/>
            </p:nvSpPr>
            <p:spPr bwMode="auto">
              <a:xfrm>
                <a:off x="415"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16" name="Rectangle 387"/>
              <p:cNvSpPr>
                <a:spLocks noChangeArrowheads="1"/>
              </p:cNvSpPr>
              <p:nvPr/>
            </p:nvSpPr>
            <p:spPr bwMode="auto">
              <a:xfrm rot="-5400000">
                <a:off x="321"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17" name="Freeform 388"/>
              <p:cNvSpPr>
                <a:spLocks/>
              </p:cNvSpPr>
              <p:nvPr/>
            </p:nvSpPr>
            <p:spPr bwMode="auto">
              <a:xfrm>
                <a:off x="610" y="3617"/>
                <a:ext cx="95" cy="46"/>
              </a:xfrm>
              <a:custGeom>
                <a:avLst/>
                <a:gdLst>
                  <a:gd name="T0" fmla="*/ 11 w 95"/>
                  <a:gd name="T1" fmla="*/ 45 h 46"/>
                  <a:gd name="T2" fmla="*/ 0 w 95"/>
                  <a:gd name="T3" fmla="*/ 20 h 46"/>
                  <a:gd name="T4" fmla="*/ 21 w 95"/>
                  <a:gd name="T5" fmla="*/ 7 h 46"/>
                  <a:gd name="T6" fmla="*/ 57 w 95"/>
                  <a:gd name="T7" fmla="*/ 0 h 46"/>
                  <a:gd name="T8" fmla="*/ 94 w 95"/>
                  <a:gd name="T9" fmla="*/ 12 h 46"/>
                  <a:gd name="T10" fmla="*/ 93 w 95"/>
                  <a:gd name="T11" fmla="*/ 37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8" name="Freeform 389"/>
              <p:cNvSpPr>
                <a:spLocks/>
              </p:cNvSpPr>
              <p:nvPr/>
            </p:nvSpPr>
            <p:spPr bwMode="auto">
              <a:xfrm>
                <a:off x="612"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9" name="Freeform 390"/>
              <p:cNvSpPr>
                <a:spLocks/>
              </p:cNvSpPr>
              <p:nvPr/>
            </p:nvSpPr>
            <p:spPr bwMode="auto">
              <a:xfrm>
                <a:off x="624" y="3459"/>
                <a:ext cx="24" cy="44"/>
              </a:xfrm>
              <a:custGeom>
                <a:avLst/>
                <a:gdLst>
                  <a:gd name="T0" fmla="*/ 10 w 24"/>
                  <a:gd name="T1" fmla="*/ 0 h 44"/>
                  <a:gd name="T2" fmla="*/ 12 w 24"/>
                  <a:gd name="T3" fmla="*/ 5 h 44"/>
                  <a:gd name="T4" fmla="*/ 23 w 24"/>
                  <a:gd name="T5" fmla="*/ 13 h 44"/>
                  <a:gd name="T6" fmla="*/ 23 w 24"/>
                  <a:gd name="T7" fmla="*/ 24 h 44"/>
                  <a:gd name="T8" fmla="*/ 18 w 24"/>
                  <a:gd name="T9" fmla="*/ 33 h 44"/>
                  <a:gd name="T10" fmla="*/ 12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2" y="5"/>
                    </a:lnTo>
                    <a:lnTo>
                      <a:pt x="23" y="13"/>
                    </a:lnTo>
                    <a:lnTo>
                      <a:pt x="23" y="24"/>
                    </a:lnTo>
                    <a:lnTo>
                      <a:pt x="18" y="33"/>
                    </a:lnTo>
                    <a:lnTo>
                      <a:pt x="12"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0" name="Freeform 391"/>
              <p:cNvSpPr>
                <a:spLocks/>
              </p:cNvSpPr>
              <p:nvPr/>
            </p:nvSpPr>
            <p:spPr bwMode="auto">
              <a:xfrm>
                <a:off x="476" y="3456"/>
                <a:ext cx="40" cy="96"/>
              </a:xfrm>
              <a:custGeom>
                <a:avLst/>
                <a:gdLst>
                  <a:gd name="T0" fmla="*/ 0 w 40"/>
                  <a:gd name="T1" fmla="*/ 5 h 96"/>
                  <a:gd name="T2" fmla="*/ 24 w 40"/>
                  <a:gd name="T3" fmla="*/ 0 h 96"/>
                  <a:gd name="T4" fmla="*/ 39 w 40"/>
                  <a:gd name="T5" fmla="*/ 36 h 96"/>
                  <a:gd name="T6" fmla="*/ 31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1"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1" name="Rectangle 392"/>
              <p:cNvSpPr>
                <a:spLocks noChangeArrowheads="1"/>
              </p:cNvSpPr>
              <p:nvPr/>
            </p:nvSpPr>
            <p:spPr bwMode="auto">
              <a:xfrm>
                <a:off x="608"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2" name="Rectangle 393"/>
              <p:cNvSpPr>
                <a:spLocks noChangeArrowheads="1"/>
              </p:cNvSpPr>
              <p:nvPr/>
            </p:nvSpPr>
            <p:spPr bwMode="auto">
              <a:xfrm>
                <a:off x="45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3" name="Rectangle 394"/>
              <p:cNvSpPr>
                <a:spLocks noChangeArrowheads="1"/>
              </p:cNvSpPr>
              <p:nvPr/>
            </p:nvSpPr>
            <p:spPr bwMode="auto">
              <a:xfrm>
                <a:off x="612"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4" name="Rectangle 395"/>
              <p:cNvSpPr>
                <a:spLocks noChangeArrowheads="1"/>
              </p:cNvSpPr>
              <p:nvPr/>
            </p:nvSpPr>
            <p:spPr bwMode="auto">
              <a:xfrm>
                <a:off x="451"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5" name="Freeform 396"/>
              <p:cNvSpPr>
                <a:spLocks/>
              </p:cNvSpPr>
              <p:nvPr/>
            </p:nvSpPr>
            <p:spPr bwMode="auto">
              <a:xfrm>
                <a:off x="473" y="3612"/>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6" name="Freeform 397"/>
              <p:cNvSpPr>
                <a:spLocks/>
              </p:cNvSpPr>
              <p:nvPr/>
            </p:nvSpPr>
            <p:spPr bwMode="auto">
              <a:xfrm>
                <a:off x="914"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7" name="Line 398"/>
              <p:cNvSpPr>
                <a:spLocks noChangeShapeType="1"/>
              </p:cNvSpPr>
              <p:nvPr/>
            </p:nvSpPr>
            <p:spPr bwMode="auto">
              <a:xfrm>
                <a:off x="987"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8" name="Line 399"/>
              <p:cNvSpPr>
                <a:spLocks noChangeShapeType="1"/>
              </p:cNvSpPr>
              <p:nvPr/>
            </p:nvSpPr>
            <p:spPr bwMode="auto">
              <a:xfrm>
                <a:off x="991"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9" name="Rectangle 400"/>
              <p:cNvSpPr>
                <a:spLocks noChangeArrowheads="1"/>
              </p:cNvSpPr>
              <p:nvPr/>
            </p:nvSpPr>
            <p:spPr bwMode="auto">
              <a:xfrm>
                <a:off x="976"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30" name="Line 401"/>
              <p:cNvSpPr>
                <a:spLocks noChangeShapeType="1"/>
              </p:cNvSpPr>
              <p:nvPr/>
            </p:nvSpPr>
            <p:spPr bwMode="auto">
              <a:xfrm flipV="1">
                <a:off x="1088"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1" name="Line 402"/>
              <p:cNvSpPr>
                <a:spLocks noChangeShapeType="1"/>
              </p:cNvSpPr>
              <p:nvPr/>
            </p:nvSpPr>
            <p:spPr bwMode="auto">
              <a:xfrm>
                <a:off x="995"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2" name="Rectangle 403"/>
              <p:cNvSpPr>
                <a:spLocks noChangeArrowheads="1"/>
              </p:cNvSpPr>
              <p:nvPr/>
            </p:nvSpPr>
            <p:spPr bwMode="auto">
              <a:xfrm>
                <a:off x="930"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33" name="Rectangle 404"/>
              <p:cNvSpPr>
                <a:spLocks noChangeArrowheads="1"/>
              </p:cNvSpPr>
              <p:nvPr/>
            </p:nvSpPr>
            <p:spPr bwMode="auto">
              <a:xfrm rot="-5400000">
                <a:off x="836"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34" name="Freeform 405"/>
              <p:cNvSpPr>
                <a:spLocks/>
              </p:cNvSpPr>
              <p:nvPr/>
            </p:nvSpPr>
            <p:spPr bwMode="auto">
              <a:xfrm>
                <a:off x="1125" y="3617"/>
                <a:ext cx="96" cy="46"/>
              </a:xfrm>
              <a:custGeom>
                <a:avLst/>
                <a:gdLst>
                  <a:gd name="T0" fmla="*/ 11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5" name="Freeform 406"/>
              <p:cNvSpPr>
                <a:spLocks/>
              </p:cNvSpPr>
              <p:nvPr/>
            </p:nvSpPr>
            <p:spPr bwMode="auto">
              <a:xfrm>
                <a:off x="1127" y="3467"/>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7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6" name="Freeform 407"/>
              <p:cNvSpPr>
                <a:spLocks/>
              </p:cNvSpPr>
              <p:nvPr/>
            </p:nvSpPr>
            <p:spPr bwMode="auto">
              <a:xfrm>
                <a:off x="1139"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7" name="Freeform 408"/>
              <p:cNvSpPr>
                <a:spLocks/>
              </p:cNvSpPr>
              <p:nvPr/>
            </p:nvSpPr>
            <p:spPr bwMode="auto">
              <a:xfrm>
                <a:off x="991"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8" name="Rectangle 409"/>
              <p:cNvSpPr>
                <a:spLocks noChangeArrowheads="1"/>
              </p:cNvSpPr>
              <p:nvPr/>
            </p:nvSpPr>
            <p:spPr bwMode="auto">
              <a:xfrm>
                <a:off x="1124"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39" name="Rectangle 410"/>
              <p:cNvSpPr>
                <a:spLocks noChangeArrowheads="1"/>
              </p:cNvSpPr>
              <p:nvPr/>
            </p:nvSpPr>
            <p:spPr bwMode="auto">
              <a:xfrm>
                <a:off x="965"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0" name="Rectangle 411"/>
              <p:cNvSpPr>
                <a:spLocks noChangeArrowheads="1"/>
              </p:cNvSpPr>
              <p:nvPr/>
            </p:nvSpPr>
            <p:spPr bwMode="auto">
              <a:xfrm>
                <a:off x="1128"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1" name="Rectangle 412"/>
              <p:cNvSpPr>
                <a:spLocks noChangeArrowheads="1"/>
              </p:cNvSpPr>
              <p:nvPr/>
            </p:nvSpPr>
            <p:spPr bwMode="auto">
              <a:xfrm>
                <a:off x="967"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2" name="Freeform 413"/>
              <p:cNvSpPr>
                <a:spLocks/>
              </p:cNvSpPr>
              <p:nvPr/>
            </p:nvSpPr>
            <p:spPr bwMode="auto">
              <a:xfrm>
                <a:off x="989" y="3612"/>
                <a:ext cx="84" cy="53"/>
              </a:xfrm>
              <a:custGeom>
                <a:avLst/>
                <a:gdLst>
                  <a:gd name="T0" fmla="*/ 0 w 84"/>
                  <a:gd name="T1" fmla="*/ 9 h 53"/>
                  <a:gd name="T2" fmla="*/ 9 w 84"/>
                  <a:gd name="T3" fmla="*/ 0 h 53"/>
                  <a:gd name="T4" fmla="*/ 17 w 84"/>
                  <a:gd name="T5" fmla="*/ 2 h 53"/>
                  <a:gd name="T6" fmla="*/ 43 w 84"/>
                  <a:gd name="T7" fmla="*/ 9 h 53"/>
                  <a:gd name="T8" fmla="*/ 57 w 84"/>
                  <a:gd name="T9" fmla="*/ 5 h 53"/>
                  <a:gd name="T10" fmla="*/ 63 w 84"/>
                  <a:gd name="T11" fmla="*/ 14 h 53"/>
                  <a:gd name="T12" fmla="*/ 63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7" y="5"/>
                    </a:lnTo>
                    <a:lnTo>
                      <a:pt x="63" y="14"/>
                    </a:lnTo>
                    <a:lnTo>
                      <a:pt x="63"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3" name="Freeform 414"/>
              <p:cNvSpPr>
                <a:spLocks/>
              </p:cNvSpPr>
              <p:nvPr/>
            </p:nvSpPr>
            <p:spPr bwMode="auto">
              <a:xfrm>
                <a:off x="1429"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4" name="Line 415"/>
              <p:cNvSpPr>
                <a:spLocks noChangeShapeType="1"/>
              </p:cNvSpPr>
              <p:nvPr/>
            </p:nvSpPr>
            <p:spPr bwMode="auto">
              <a:xfrm>
                <a:off x="1502"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5" name="Line 416"/>
              <p:cNvSpPr>
                <a:spLocks noChangeShapeType="1"/>
              </p:cNvSpPr>
              <p:nvPr/>
            </p:nvSpPr>
            <p:spPr bwMode="auto">
              <a:xfrm>
                <a:off x="1506"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6" name="Rectangle 417"/>
              <p:cNvSpPr>
                <a:spLocks noChangeArrowheads="1"/>
              </p:cNvSpPr>
              <p:nvPr/>
            </p:nvSpPr>
            <p:spPr bwMode="auto">
              <a:xfrm>
                <a:off x="1491"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47" name="Line 418"/>
              <p:cNvSpPr>
                <a:spLocks noChangeShapeType="1"/>
              </p:cNvSpPr>
              <p:nvPr/>
            </p:nvSpPr>
            <p:spPr bwMode="auto">
              <a:xfrm flipV="1">
                <a:off x="1604"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8" name="Line 419"/>
              <p:cNvSpPr>
                <a:spLocks noChangeShapeType="1"/>
              </p:cNvSpPr>
              <p:nvPr/>
            </p:nvSpPr>
            <p:spPr bwMode="auto">
              <a:xfrm>
                <a:off x="1510"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9" name="Rectangle 420"/>
              <p:cNvSpPr>
                <a:spLocks noChangeArrowheads="1"/>
              </p:cNvSpPr>
              <p:nvPr/>
            </p:nvSpPr>
            <p:spPr bwMode="auto">
              <a:xfrm>
                <a:off x="144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50" name="Rectangle 421"/>
              <p:cNvSpPr>
                <a:spLocks noChangeArrowheads="1"/>
              </p:cNvSpPr>
              <p:nvPr/>
            </p:nvSpPr>
            <p:spPr bwMode="auto">
              <a:xfrm rot="-5400000">
                <a:off x="1352"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51" name="Freeform 422"/>
              <p:cNvSpPr>
                <a:spLocks/>
              </p:cNvSpPr>
              <p:nvPr/>
            </p:nvSpPr>
            <p:spPr bwMode="auto">
              <a:xfrm>
                <a:off x="1640"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2" name="Freeform 423"/>
              <p:cNvSpPr>
                <a:spLocks/>
              </p:cNvSpPr>
              <p:nvPr/>
            </p:nvSpPr>
            <p:spPr bwMode="auto">
              <a:xfrm>
                <a:off x="1642" y="3467"/>
                <a:ext cx="24" cy="44"/>
              </a:xfrm>
              <a:custGeom>
                <a:avLst/>
                <a:gdLst>
                  <a:gd name="T0" fmla="*/ 13 w 24"/>
                  <a:gd name="T1" fmla="*/ 0 h 44"/>
                  <a:gd name="T2" fmla="*/ 10 w 24"/>
                  <a:gd name="T3" fmla="*/ 5 h 44"/>
                  <a:gd name="T4" fmla="*/ 0 w 24"/>
                  <a:gd name="T5" fmla="*/ 14 h 44"/>
                  <a:gd name="T6" fmla="*/ 0 w 24"/>
                  <a:gd name="T7" fmla="*/ 25 h 44"/>
                  <a:gd name="T8" fmla="*/ 5 w 24"/>
                  <a:gd name="T9" fmla="*/ 33 h 44"/>
                  <a:gd name="T10" fmla="*/ 10 w 24"/>
                  <a:gd name="T11" fmla="*/ 43 h 44"/>
                  <a:gd name="T12" fmla="*/ 23 w 24"/>
                  <a:gd name="T13" fmla="*/ 40 h 44"/>
                  <a:gd name="T14" fmla="*/ 17 w 24"/>
                  <a:gd name="T15" fmla="*/ 3 h 44"/>
                  <a:gd name="T16" fmla="*/ 13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3" y="0"/>
                    </a:moveTo>
                    <a:lnTo>
                      <a:pt x="10" y="5"/>
                    </a:lnTo>
                    <a:lnTo>
                      <a:pt x="0" y="14"/>
                    </a:lnTo>
                    <a:lnTo>
                      <a:pt x="0" y="25"/>
                    </a:lnTo>
                    <a:lnTo>
                      <a:pt x="5" y="33"/>
                    </a:lnTo>
                    <a:lnTo>
                      <a:pt x="10" y="43"/>
                    </a:lnTo>
                    <a:lnTo>
                      <a:pt x="23" y="40"/>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3" name="Freeform 424"/>
              <p:cNvSpPr>
                <a:spLocks/>
              </p:cNvSpPr>
              <p:nvPr/>
            </p:nvSpPr>
            <p:spPr bwMode="auto">
              <a:xfrm>
                <a:off x="1655" y="3459"/>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4" name="Freeform 425"/>
              <p:cNvSpPr>
                <a:spLocks/>
              </p:cNvSpPr>
              <p:nvPr/>
            </p:nvSpPr>
            <p:spPr bwMode="auto">
              <a:xfrm>
                <a:off x="1506" y="3456"/>
                <a:ext cx="41" cy="96"/>
              </a:xfrm>
              <a:custGeom>
                <a:avLst/>
                <a:gdLst>
                  <a:gd name="T0" fmla="*/ 0 w 41"/>
                  <a:gd name="T1" fmla="*/ 5 h 96"/>
                  <a:gd name="T2" fmla="*/ 25 w 41"/>
                  <a:gd name="T3" fmla="*/ 0 h 96"/>
                  <a:gd name="T4" fmla="*/ 40 w 41"/>
                  <a:gd name="T5" fmla="*/ 36 h 96"/>
                  <a:gd name="T6" fmla="*/ 32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5" name="Rectangle 426"/>
              <p:cNvSpPr>
                <a:spLocks noChangeArrowheads="1"/>
              </p:cNvSpPr>
              <p:nvPr/>
            </p:nvSpPr>
            <p:spPr bwMode="auto">
              <a:xfrm>
                <a:off x="1639"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6" name="Rectangle 427"/>
              <p:cNvSpPr>
                <a:spLocks noChangeArrowheads="1"/>
              </p:cNvSpPr>
              <p:nvPr/>
            </p:nvSpPr>
            <p:spPr bwMode="auto">
              <a:xfrm>
                <a:off x="148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7" name="Rectangle 428"/>
              <p:cNvSpPr>
                <a:spLocks noChangeArrowheads="1"/>
              </p:cNvSpPr>
              <p:nvPr/>
            </p:nvSpPr>
            <p:spPr bwMode="auto">
              <a:xfrm>
                <a:off x="1643"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8" name="Rectangle 429"/>
              <p:cNvSpPr>
                <a:spLocks noChangeArrowheads="1"/>
              </p:cNvSpPr>
              <p:nvPr/>
            </p:nvSpPr>
            <p:spPr bwMode="auto">
              <a:xfrm>
                <a:off x="1482"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9" name="Freeform 430"/>
              <p:cNvSpPr>
                <a:spLocks/>
              </p:cNvSpPr>
              <p:nvPr/>
            </p:nvSpPr>
            <p:spPr bwMode="auto">
              <a:xfrm>
                <a:off x="1504" y="3612"/>
                <a:ext cx="85" cy="53"/>
              </a:xfrm>
              <a:custGeom>
                <a:avLst/>
                <a:gdLst>
                  <a:gd name="T0" fmla="*/ 0 w 85"/>
                  <a:gd name="T1" fmla="*/ 9 h 53"/>
                  <a:gd name="T2" fmla="*/ 9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9"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0" name="Freeform 431"/>
              <p:cNvSpPr>
                <a:spLocks/>
              </p:cNvSpPr>
              <p:nvPr/>
            </p:nvSpPr>
            <p:spPr bwMode="auto">
              <a:xfrm>
                <a:off x="1944"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1" name="Line 432"/>
              <p:cNvSpPr>
                <a:spLocks noChangeShapeType="1"/>
              </p:cNvSpPr>
              <p:nvPr/>
            </p:nvSpPr>
            <p:spPr bwMode="auto">
              <a:xfrm>
                <a:off x="2017"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2" name="Line 433"/>
              <p:cNvSpPr>
                <a:spLocks noChangeShapeType="1"/>
              </p:cNvSpPr>
              <p:nvPr/>
            </p:nvSpPr>
            <p:spPr bwMode="auto">
              <a:xfrm>
                <a:off x="2021"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3" name="Rectangle 434"/>
              <p:cNvSpPr>
                <a:spLocks noChangeArrowheads="1"/>
              </p:cNvSpPr>
              <p:nvPr/>
            </p:nvSpPr>
            <p:spPr bwMode="auto">
              <a:xfrm>
                <a:off x="2007"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64" name="Line 435"/>
              <p:cNvSpPr>
                <a:spLocks noChangeShapeType="1"/>
              </p:cNvSpPr>
              <p:nvPr/>
            </p:nvSpPr>
            <p:spPr bwMode="auto">
              <a:xfrm flipV="1">
                <a:off x="2119"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5" name="Line 436"/>
              <p:cNvSpPr>
                <a:spLocks noChangeShapeType="1"/>
              </p:cNvSpPr>
              <p:nvPr/>
            </p:nvSpPr>
            <p:spPr bwMode="auto">
              <a:xfrm>
                <a:off x="2026"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6" name="Rectangle 437"/>
              <p:cNvSpPr>
                <a:spLocks noChangeArrowheads="1"/>
              </p:cNvSpPr>
              <p:nvPr/>
            </p:nvSpPr>
            <p:spPr bwMode="auto">
              <a:xfrm>
                <a:off x="196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67" name="Rectangle 438"/>
              <p:cNvSpPr>
                <a:spLocks noChangeArrowheads="1"/>
              </p:cNvSpPr>
              <p:nvPr/>
            </p:nvSpPr>
            <p:spPr bwMode="auto">
              <a:xfrm rot="-5400000">
                <a:off x="1867"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68" name="Freeform 439"/>
              <p:cNvSpPr>
                <a:spLocks/>
              </p:cNvSpPr>
              <p:nvPr/>
            </p:nvSpPr>
            <p:spPr bwMode="auto">
              <a:xfrm>
                <a:off x="2155"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9" name="Freeform 440"/>
              <p:cNvSpPr>
                <a:spLocks/>
              </p:cNvSpPr>
              <p:nvPr/>
            </p:nvSpPr>
            <p:spPr bwMode="auto">
              <a:xfrm>
                <a:off x="2158"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0" name="Freeform 441"/>
              <p:cNvSpPr>
                <a:spLocks/>
              </p:cNvSpPr>
              <p:nvPr/>
            </p:nvSpPr>
            <p:spPr bwMode="auto">
              <a:xfrm>
                <a:off x="2170" y="3459"/>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1" name="Freeform 442"/>
              <p:cNvSpPr>
                <a:spLocks/>
              </p:cNvSpPr>
              <p:nvPr/>
            </p:nvSpPr>
            <p:spPr bwMode="auto">
              <a:xfrm>
                <a:off x="2021" y="3456"/>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2" name="Rectangle 443"/>
              <p:cNvSpPr>
                <a:spLocks noChangeArrowheads="1"/>
              </p:cNvSpPr>
              <p:nvPr/>
            </p:nvSpPr>
            <p:spPr bwMode="auto">
              <a:xfrm>
                <a:off x="2154"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3" name="Rectangle 444"/>
              <p:cNvSpPr>
                <a:spLocks noChangeArrowheads="1"/>
              </p:cNvSpPr>
              <p:nvPr/>
            </p:nvSpPr>
            <p:spPr bwMode="auto">
              <a:xfrm>
                <a:off x="1995"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4" name="Rectangle 445"/>
              <p:cNvSpPr>
                <a:spLocks noChangeArrowheads="1"/>
              </p:cNvSpPr>
              <p:nvPr/>
            </p:nvSpPr>
            <p:spPr bwMode="auto">
              <a:xfrm>
                <a:off x="2158"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5" name="Rectangle 446"/>
              <p:cNvSpPr>
                <a:spLocks noChangeArrowheads="1"/>
              </p:cNvSpPr>
              <p:nvPr/>
            </p:nvSpPr>
            <p:spPr bwMode="auto">
              <a:xfrm>
                <a:off x="1997"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6" name="Freeform 447"/>
              <p:cNvSpPr>
                <a:spLocks/>
              </p:cNvSpPr>
              <p:nvPr/>
            </p:nvSpPr>
            <p:spPr bwMode="auto">
              <a:xfrm>
                <a:off x="2020"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7" name="Freeform 448"/>
              <p:cNvSpPr>
                <a:spLocks/>
              </p:cNvSpPr>
              <p:nvPr/>
            </p:nvSpPr>
            <p:spPr bwMode="auto">
              <a:xfrm>
                <a:off x="2460"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8" name="Line 449"/>
              <p:cNvSpPr>
                <a:spLocks noChangeShapeType="1"/>
              </p:cNvSpPr>
              <p:nvPr/>
            </p:nvSpPr>
            <p:spPr bwMode="auto">
              <a:xfrm>
                <a:off x="2533"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79" name="Line 450"/>
              <p:cNvSpPr>
                <a:spLocks noChangeShapeType="1"/>
              </p:cNvSpPr>
              <p:nvPr/>
            </p:nvSpPr>
            <p:spPr bwMode="auto">
              <a:xfrm>
                <a:off x="2537"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0" name="Rectangle 451"/>
              <p:cNvSpPr>
                <a:spLocks noChangeArrowheads="1"/>
              </p:cNvSpPr>
              <p:nvPr/>
            </p:nvSpPr>
            <p:spPr bwMode="auto">
              <a:xfrm>
                <a:off x="2522"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81" name="Line 452"/>
              <p:cNvSpPr>
                <a:spLocks noChangeShapeType="1"/>
              </p:cNvSpPr>
              <p:nvPr/>
            </p:nvSpPr>
            <p:spPr bwMode="auto">
              <a:xfrm flipV="1">
                <a:off x="2635"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2" name="Line 453"/>
              <p:cNvSpPr>
                <a:spLocks noChangeShapeType="1"/>
              </p:cNvSpPr>
              <p:nvPr/>
            </p:nvSpPr>
            <p:spPr bwMode="auto">
              <a:xfrm>
                <a:off x="2541"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3" name="Rectangle 454"/>
              <p:cNvSpPr>
                <a:spLocks noChangeArrowheads="1"/>
              </p:cNvSpPr>
              <p:nvPr/>
            </p:nvSpPr>
            <p:spPr bwMode="auto">
              <a:xfrm>
                <a:off x="247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84" name="Rectangle 455"/>
              <p:cNvSpPr>
                <a:spLocks noChangeArrowheads="1"/>
              </p:cNvSpPr>
              <p:nvPr/>
            </p:nvSpPr>
            <p:spPr bwMode="auto">
              <a:xfrm rot="-5400000">
                <a:off x="2382"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85" name="Freeform 456"/>
              <p:cNvSpPr>
                <a:spLocks/>
              </p:cNvSpPr>
              <p:nvPr/>
            </p:nvSpPr>
            <p:spPr bwMode="auto">
              <a:xfrm>
                <a:off x="2671" y="3617"/>
                <a:ext cx="96" cy="46"/>
              </a:xfrm>
              <a:custGeom>
                <a:avLst/>
                <a:gdLst>
                  <a:gd name="T0" fmla="*/ 11 w 96"/>
                  <a:gd name="T1" fmla="*/ 45 h 46"/>
                  <a:gd name="T2" fmla="*/ 0 w 96"/>
                  <a:gd name="T3" fmla="*/ 20 h 46"/>
                  <a:gd name="T4" fmla="*/ 20 w 96"/>
                  <a:gd name="T5" fmla="*/ 7 h 46"/>
                  <a:gd name="T6" fmla="*/ 56 w 96"/>
                  <a:gd name="T7" fmla="*/ 0 h 46"/>
                  <a:gd name="T8" fmla="*/ 95 w 96"/>
                  <a:gd name="T9" fmla="*/ 12 h 46"/>
                  <a:gd name="T10" fmla="*/ 93 w 96"/>
                  <a:gd name="T11" fmla="*/ 37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6" name="Freeform 457"/>
              <p:cNvSpPr>
                <a:spLocks/>
              </p:cNvSpPr>
              <p:nvPr/>
            </p:nvSpPr>
            <p:spPr bwMode="auto">
              <a:xfrm>
                <a:off x="2673"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7" name="Freeform 458"/>
              <p:cNvSpPr>
                <a:spLocks/>
              </p:cNvSpPr>
              <p:nvPr/>
            </p:nvSpPr>
            <p:spPr bwMode="auto">
              <a:xfrm>
                <a:off x="2685" y="3459"/>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8" name="Freeform 459"/>
              <p:cNvSpPr>
                <a:spLocks/>
              </p:cNvSpPr>
              <p:nvPr/>
            </p:nvSpPr>
            <p:spPr bwMode="auto">
              <a:xfrm>
                <a:off x="2537"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9" name="Rectangle 460"/>
              <p:cNvSpPr>
                <a:spLocks noChangeArrowheads="1"/>
              </p:cNvSpPr>
              <p:nvPr/>
            </p:nvSpPr>
            <p:spPr bwMode="auto">
              <a:xfrm>
                <a:off x="2669"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0" name="Rectangle 461"/>
              <p:cNvSpPr>
                <a:spLocks noChangeArrowheads="1"/>
              </p:cNvSpPr>
              <p:nvPr/>
            </p:nvSpPr>
            <p:spPr bwMode="auto">
              <a:xfrm>
                <a:off x="251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1" name="Rectangle 462"/>
              <p:cNvSpPr>
                <a:spLocks noChangeArrowheads="1"/>
              </p:cNvSpPr>
              <p:nvPr/>
            </p:nvSpPr>
            <p:spPr bwMode="auto">
              <a:xfrm>
                <a:off x="2673"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2" name="Rectangle 463"/>
              <p:cNvSpPr>
                <a:spLocks noChangeArrowheads="1"/>
              </p:cNvSpPr>
              <p:nvPr/>
            </p:nvSpPr>
            <p:spPr bwMode="auto">
              <a:xfrm>
                <a:off x="2513"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3" name="Freeform 464"/>
              <p:cNvSpPr>
                <a:spLocks/>
              </p:cNvSpPr>
              <p:nvPr/>
            </p:nvSpPr>
            <p:spPr bwMode="auto">
              <a:xfrm>
                <a:off x="2535"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4" name="Freeform 465"/>
              <p:cNvSpPr>
                <a:spLocks/>
              </p:cNvSpPr>
              <p:nvPr/>
            </p:nvSpPr>
            <p:spPr bwMode="auto">
              <a:xfrm>
                <a:off x="2975"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5" name="Line 466"/>
              <p:cNvSpPr>
                <a:spLocks noChangeShapeType="1"/>
              </p:cNvSpPr>
              <p:nvPr/>
            </p:nvSpPr>
            <p:spPr bwMode="auto">
              <a:xfrm>
                <a:off x="3048"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6" name="Line 467"/>
              <p:cNvSpPr>
                <a:spLocks noChangeShapeType="1"/>
              </p:cNvSpPr>
              <p:nvPr/>
            </p:nvSpPr>
            <p:spPr bwMode="auto">
              <a:xfrm>
                <a:off x="3052"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7" name="Rectangle 468"/>
              <p:cNvSpPr>
                <a:spLocks noChangeArrowheads="1"/>
              </p:cNvSpPr>
              <p:nvPr/>
            </p:nvSpPr>
            <p:spPr bwMode="auto">
              <a:xfrm>
                <a:off x="3038"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98" name="Line 469"/>
              <p:cNvSpPr>
                <a:spLocks noChangeShapeType="1"/>
              </p:cNvSpPr>
              <p:nvPr/>
            </p:nvSpPr>
            <p:spPr bwMode="auto">
              <a:xfrm flipV="1">
                <a:off x="3150"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9" name="Line 470"/>
              <p:cNvSpPr>
                <a:spLocks noChangeShapeType="1"/>
              </p:cNvSpPr>
              <p:nvPr/>
            </p:nvSpPr>
            <p:spPr bwMode="auto">
              <a:xfrm>
                <a:off x="3056"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00" name="Rectangle 471"/>
              <p:cNvSpPr>
                <a:spLocks noChangeArrowheads="1"/>
              </p:cNvSpPr>
              <p:nvPr/>
            </p:nvSpPr>
            <p:spPr bwMode="auto">
              <a:xfrm>
                <a:off x="299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01" name="Rectangle 472"/>
              <p:cNvSpPr>
                <a:spLocks noChangeArrowheads="1"/>
              </p:cNvSpPr>
              <p:nvPr/>
            </p:nvSpPr>
            <p:spPr bwMode="auto">
              <a:xfrm rot="-5400000">
                <a:off x="2897"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02" name="Freeform 473"/>
              <p:cNvSpPr>
                <a:spLocks/>
              </p:cNvSpPr>
              <p:nvPr/>
            </p:nvSpPr>
            <p:spPr bwMode="auto">
              <a:xfrm>
                <a:off x="3186"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3" name="Freeform 474"/>
              <p:cNvSpPr>
                <a:spLocks/>
              </p:cNvSpPr>
              <p:nvPr/>
            </p:nvSpPr>
            <p:spPr bwMode="auto">
              <a:xfrm>
                <a:off x="3188" y="3467"/>
                <a:ext cx="23" cy="44"/>
              </a:xfrm>
              <a:custGeom>
                <a:avLst/>
                <a:gdLst>
                  <a:gd name="T0" fmla="*/ 12 w 23"/>
                  <a:gd name="T1" fmla="*/ 0 h 44"/>
                  <a:gd name="T2" fmla="*/ 11 w 23"/>
                  <a:gd name="T3" fmla="*/ 5 h 44"/>
                  <a:gd name="T4" fmla="*/ 0 w 23"/>
                  <a:gd name="T5" fmla="*/ 14 h 44"/>
                  <a:gd name="T6" fmla="*/ 0 w 23"/>
                  <a:gd name="T7" fmla="*/ 25 h 44"/>
                  <a:gd name="T8" fmla="*/ 4 w 23"/>
                  <a:gd name="T9" fmla="*/ 33 h 44"/>
                  <a:gd name="T10" fmla="*/ 11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1" y="5"/>
                    </a:lnTo>
                    <a:lnTo>
                      <a:pt x="0" y="14"/>
                    </a:lnTo>
                    <a:lnTo>
                      <a:pt x="0" y="25"/>
                    </a:lnTo>
                    <a:lnTo>
                      <a:pt x="4" y="33"/>
                    </a:lnTo>
                    <a:lnTo>
                      <a:pt x="11"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4" name="Freeform 475"/>
              <p:cNvSpPr>
                <a:spLocks/>
              </p:cNvSpPr>
              <p:nvPr/>
            </p:nvSpPr>
            <p:spPr bwMode="auto">
              <a:xfrm>
                <a:off x="3200" y="3459"/>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5" name="Freeform 476"/>
              <p:cNvSpPr>
                <a:spLocks/>
              </p:cNvSpPr>
              <p:nvPr/>
            </p:nvSpPr>
            <p:spPr bwMode="auto">
              <a:xfrm>
                <a:off x="3052"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2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6" name="Rectangle 477"/>
              <p:cNvSpPr>
                <a:spLocks noChangeArrowheads="1"/>
              </p:cNvSpPr>
              <p:nvPr/>
            </p:nvSpPr>
            <p:spPr bwMode="auto">
              <a:xfrm>
                <a:off x="3185"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7" name="Rectangle 478"/>
              <p:cNvSpPr>
                <a:spLocks noChangeArrowheads="1"/>
              </p:cNvSpPr>
              <p:nvPr/>
            </p:nvSpPr>
            <p:spPr bwMode="auto">
              <a:xfrm>
                <a:off x="3026"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8" name="Rectangle 479"/>
              <p:cNvSpPr>
                <a:spLocks noChangeArrowheads="1"/>
              </p:cNvSpPr>
              <p:nvPr/>
            </p:nvSpPr>
            <p:spPr bwMode="auto">
              <a:xfrm>
                <a:off x="3189"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9" name="Rectangle 480"/>
              <p:cNvSpPr>
                <a:spLocks noChangeArrowheads="1"/>
              </p:cNvSpPr>
              <p:nvPr/>
            </p:nvSpPr>
            <p:spPr bwMode="auto">
              <a:xfrm>
                <a:off x="3028"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10" name="Freeform 481"/>
              <p:cNvSpPr>
                <a:spLocks/>
              </p:cNvSpPr>
              <p:nvPr/>
            </p:nvSpPr>
            <p:spPr bwMode="auto">
              <a:xfrm>
                <a:off x="3050"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1" name="Freeform 482"/>
              <p:cNvSpPr>
                <a:spLocks/>
              </p:cNvSpPr>
              <p:nvPr/>
            </p:nvSpPr>
            <p:spPr bwMode="auto">
              <a:xfrm>
                <a:off x="3490"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2" name="Line 483"/>
              <p:cNvSpPr>
                <a:spLocks noChangeShapeType="1"/>
              </p:cNvSpPr>
              <p:nvPr/>
            </p:nvSpPr>
            <p:spPr bwMode="auto">
              <a:xfrm>
                <a:off x="3563"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3" name="Line 484"/>
              <p:cNvSpPr>
                <a:spLocks noChangeShapeType="1"/>
              </p:cNvSpPr>
              <p:nvPr/>
            </p:nvSpPr>
            <p:spPr bwMode="auto">
              <a:xfrm>
                <a:off x="3567"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4" name="Rectangle 485"/>
              <p:cNvSpPr>
                <a:spLocks noChangeArrowheads="1"/>
              </p:cNvSpPr>
              <p:nvPr/>
            </p:nvSpPr>
            <p:spPr bwMode="auto">
              <a:xfrm>
                <a:off x="3553"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15" name="Line 486"/>
              <p:cNvSpPr>
                <a:spLocks noChangeShapeType="1"/>
              </p:cNvSpPr>
              <p:nvPr/>
            </p:nvSpPr>
            <p:spPr bwMode="auto">
              <a:xfrm flipV="1">
                <a:off x="3665"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6" name="Line 487"/>
              <p:cNvSpPr>
                <a:spLocks noChangeShapeType="1"/>
              </p:cNvSpPr>
              <p:nvPr/>
            </p:nvSpPr>
            <p:spPr bwMode="auto">
              <a:xfrm>
                <a:off x="3571"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7" name="Rectangle 488"/>
              <p:cNvSpPr>
                <a:spLocks noChangeArrowheads="1"/>
              </p:cNvSpPr>
              <p:nvPr/>
            </p:nvSpPr>
            <p:spPr bwMode="auto">
              <a:xfrm>
                <a:off x="350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18" name="Rectangle 489"/>
              <p:cNvSpPr>
                <a:spLocks noChangeArrowheads="1"/>
              </p:cNvSpPr>
              <p:nvPr/>
            </p:nvSpPr>
            <p:spPr bwMode="auto">
              <a:xfrm rot="-5400000">
                <a:off x="3413"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19" name="Freeform 490"/>
              <p:cNvSpPr>
                <a:spLocks/>
              </p:cNvSpPr>
              <p:nvPr/>
            </p:nvSpPr>
            <p:spPr bwMode="auto">
              <a:xfrm>
                <a:off x="3702" y="3617"/>
                <a:ext cx="95" cy="46"/>
              </a:xfrm>
              <a:custGeom>
                <a:avLst/>
                <a:gdLst>
                  <a:gd name="T0" fmla="*/ 11 w 95"/>
                  <a:gd name="T1" fmla="*/ 45 h 46"/>
                  <a:gd name="T2" fmla="*/ 0 w 95"/>
                  <a:gd name="T3" fmla="*/ 20 h 46"/>
                  <a:gd name="T4" fmla="*/ 20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0" name="Freeform 491"/>
              <p:cNvSpPr>
                <a:spLocks/>
              </p:cNvSpPr>
              <p:nvPr/>
            </p:nvSpPr>
            <p:spPr bwMode="auto">
              <a:xfrm>
                <a:off x="3704" y="3467"/>
                <a:ext cx="23" cy="44"/>
              </a:xfrm>
              <a:custGeom>
                <a:avLst/>
                <a:gdLst>
                  <a:gd name="T0" fmla="*/ 11 w 23"/>
                  <a:gd name="T1" fmla="*/ 0 h 44"/>
                  <a:gd name="T2" fmla="*/ 10 w 23"/>
                  <a:gd name="T3" fmla="*/ 5 h 44"/>
                  <a:gd name="T4" fmla="*/ 0 w 23"/>
                  <a:gd name="T5" fmla="*/ 14 h 44"/>
                  <a:gd name="T6" fmla="*/ 0 w 23"/>
                  <a:gd name="T7" fmla="*/ 25 h 44"/>
                  <a:gd name="T8" fmla="*/ 3 w 23"/>
                  <a:gd name="T9" fmla="*/ 33 h 44"/>
                  <a:gd name="T10" fmla="*/ 10 w 23"/>
                  <a:gd name="T11" fmla="*/ 43 h 44"/>
                  <a:gd name="T12" fmla="*/ 22 w 23"/>
                  <a:gd name="T13" fmla="*/ 40 h 44"/>
                  <a:gd name="T14" fmla="*/ 16 w 23"/>
                  <a:gd name="T15" fmla="*/ 3 h 44"/>
                  <a:gd name="T16" fmla="*/ 11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1" y="0"/>
                    </a:moveTo>
                    <a:lnTo>
                      <a:pt x="10" y="5"/>
                    </a:lnTo>
                    <a:lnTo>
                      <a:pt x="0" y="14"/>
                    </a:lnTo>
                    <a:lnTo>
                      <a:pt x="0" y="25"/>
                    </a:lnTo>
                    <a:lnTo>
                      <a:pt x="3" y="33"/>
                    </a:lnTo>
                    <a:lnTo>
                      <a:pt x="10" y="43"/>
                    </a:lnTo>
                    <a:lnTo>
                      <a:pt x="22" y="40"/>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1" name="Freeform 492"/>
              <p:cNvSpPr>
                <a:spLocks/>
              </p:cNvSpPr>
              <p:nvPr/>
            </p:nvSpPr>
            <p:spPr bwMode="auto">
              <a:xfrm>
                <a:off x="3715"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2" name="Freeform 493"/>
              <p:cNvSpPr>
                <a:spLocks/>
              </p:cNvSpPr>
              <p:nvPr/>
            </p:nvSpPr>
            <p:spPr bwMode="auto">
              <a:xfrm>
                <a:off x="3567" y="3456"/>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3" name="Rectangle 494"/>
              <p:cNvSpPr>
                <a:spLocks noChangeArrowheads="1"/>
              </p:cNvSpPr>
              <p:nvPr/>
            </p:nvSpPr>
            <p:spPr bwMode="auto">
              <a:xfrm>
                <a:off x="3700"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4" name="Rectangle 495"/>
              <p:cNvSpPr>
                <a:spLocks noChangeArrowheads="1"/>
              </p:cNvSpPr>
              <p:nvPr/>
            </p:nvSpPr>
            <p:spPr bwMode="auto">
              <a:xfrm>
                <a:off x="3541"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5" name="Rectangle 496"/>
              <p:cNvSpPr>
                <a:spLocks noChangeArrowheads="1"/>
              </p:cNvSpPr>
              <p:nvPr/>
            </p:nvSpPr>
            <p:spPr bwMode="auto">
              <a:xfrm>
                <a:off x="3704"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6" name="Rectangle 497"/>
              <p:cNvSpPr>
                <a:spLocks noChangeArrowheads="1"/>
              </p:cNvSpPr>
              <p:nvPr/>
            </p:nvSpPr>
            <p:spPr bwMode="auto">
              <a:xfrm>
                <a:off x="3543"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7" name="Freeform 498"/>
              <p:cNvSpPr>
                <a:spLocks/>
              </p:cNvSpPr>
              <p:nvPr/>
            </p:nvSpPr>
            <p:spPr bwMode="auto">
              <a:xfrm>
                <a:off x="3565" y="3612"/>
                <a:ext cx="84" cy="53"/>
              </a:xfrm>
              <a:custGeom>
                <a:avLst/>
                <a:gdLst>
                  <a:gd name="T0" fmla="*/ 0 w 84"/>
                  <a:gd name="T1" fmla="*/ 9 h 53"/>
                  <a:gd name="T2" fmla="*/ 10 w 84"/>
                  <a:gd name="T3" fmla="*/ 0 h 53"/>
                  <a:gd name="T4" fmla="*/ 17 w 84"/>
                  <a:gd name="T5" fmla="*/ 2 h 53"/>
                  <a:gd name="T6" fmla="*/ 44 w 84"/>
                  <a:gd name="T7" fmla="*/ 9 h 53"/>
                  <a:gd name="T8" fmla="*/ 57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10" y="0"/>
                    </a:lnTo>
                    <a:lnTo>
                      <a:pt x="17" y="2"/>
                    </a:lnTo>
                    <a:lnTo>
                      <a:pt x="44" y="9"/>
                    </a:lnTo>
                    <a:lnTo>
                      <a:pt x="57"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8" name="Freeform 499"/>
              <p:cNvSpPr>
                <a:spLocks/>
              </p:cNvSpPr>
              <p:nvPr/>
            </p:nvSpPr>
            <p:spPr bwMode="auto">
              <a:xfrm>
                <a:off x="4005"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9" name="Line 500"/>
              <p:cNvSpPr>
                <a:spLocks noChangeShapeType="1"/>
              </p:cNvSpPr>
              <p:nvPr/>
            </p:nvSpPr>
            <p:spPr bwMode="auto">
              <a:xfrm>
                <a:off x="4078"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0" name="Line 501"/>
              <p:cNvSpPr>
                <a:spLocks noChangeShapeType="1"/>
              </p:cNvSpPr>
              <p:nvPr/>
            </p:nvSpPr>
            <p:spPr bwMode="auto">
              <a:xfrm>
                <a:off x="4082"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1" name="Rectangle 502"/>
              <p:cNvSpPr>
                <a:spLocks noChangeArrowheads="1"/>
              </p:cNvSpPr>
              <p:nvPr/>
            </p:nvSpPr>
            <p:spPr bwMode="auto">
              <a:xfrm>
                <a:off x="4068"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32" name="Line 503"/>
              <p:cNvSpPr>
                <a:spLocks noChangeShapeType="1"/>
              </p:cNvSpPr>
              <p:nvPr/>
            </p:nvSpPr>
            <p:spPr bwMode="auto">
              <a:xfrm flipV="1">
                <a:off x="4180"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3" name="Line 504"/>
              <p:cNvSpPr>
                <a:spLocks noChangeShapeType="1"/>
              </p:cNvSpPr>
              <p:nvPr/>
            </p:nvSpPr>
            <p:spPr bwMode="auto">
              <a:xfrm>
                <a:off x="4086"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4" name="Rectangle 505"/>
              <p:cNvSpPr>
                <a:spLocks noChangeArrowheads="1"/>
              </p:cNvSpPr>
              <p:nvPr/>
            </p:nvSpPr>
            <p:spPr bwMode="auto">
              <a:xfrm>
                <a:off x="402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35" name="Rectangle 506"/>
              <p:cNvSpPr>
                <a:spLocks noChangeArrowheads="1"/>
              </p:cNvSpPr>
              <p:nvPr/>
            </p:nvSpPr>
            <p:spPr bwMode="auto">
              <a:xfrm rot="-5400000">
                <a:off x="3928"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36" name="Freeform 507"/>
              <p:cNvSpPr>
                <a:spLocks/>
              </p:cNvSpPr>
              <p:nvPr/>
            </p:nvSpPr>
            <p:spPr bwMode="auto">
              <a:xfrm>
                <a:off x="4217" y="3617"/>
                <a:ext cx="95" cy="46"/>
              </a:xfrm>
              <a:custGeom>
                <a:avLst/>
                <a:gdLst>
                  <a:gd name="T0" fmla="*/ 11 w 95"/>
                  <a:gd name="T1" fmla="*/ 45 h 46"/>
                  <a:gd name="T2" fmla="*/ 0 w 95"/>
                  <a:gd name="T3" fmla="*/ 20 h 46"/>
                  <a:gd name="T4" fmla="*/ 21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7" name="Freeform 508"/>
              <p:cNvSpPr>
                <a:spLocks/>
              </p:cNvSpPr>
              <p:nvPr/>
            </p:nvSpPr>
            <p:spPr bwMode="auto">
              <a:xfrm>
                <a:off x="4219"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8" name="Freeform 509"/>
              <p:cNvSpPr>
                <a:spLocks/>
              </p:cNvSpPr>
              <p:nvPr/>
            </p:nvSpPr>
            <p:spPr bwMode="auto">
              <a:xfrm>
                <a:off x="4231" y="3459"/>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9" name="Freeform 510"/>
              <p:cNvSpPr>
                <a:spLocks/>
              </p:cNvSpPr>
              <p:nvPr/>
            </p:nvSpPr>
            <p:spPr bwMode="auto">
              <a:xfrm>
                <a:off x="4082" y="3456"/>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0" name="Rectangle 511"/>
              <p:cNvSpPr>
                <a:spLocks noChangeArrowheads="1"/>
              </p:cNvSpPr>
              <p:nvPr/>
            </p:nvSpPr>
            <p:spPr bwMode="auto">
              <a:xfrm>
                <a:off x="4215"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1" name="Rectangle 512"/>
              <p:cNvSpPr>
                <a:spLocks noChangeArrowheads="1"/>
              </p:cNvSpPr>
              <p:nvPr/>
            </p:nvSpPr>
            <p:spPr bwMode="auto">
              <a:xfrm>
                <a:off x="4056"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2" name="Rectangle 513"/>
              <p:cNvSpPr>
                <a:spLocks noChangeArrowheads="1"/>
              </p:cNvSpPr>
              <p:nvPr/>
            </p:nvSpPr>
            <p:spPr bwMode="auto">
              <a:xfrm>
                <a:off x="4219"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3" name="Rectangle 514"/>
              <p:cNvSpPr>
                <a:spLocks noChangeArrowheads="1"/>
              </p:cNvSpPr>
              <p:nvPr/>
            </p:nvSpPr>
            <p:spPr bwMode="auto">
              <a:xfrm>
                <a:off x="4059"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4" name="Freeform 515"/>
              <p:cNvSpPr>
                <a:spLocks/>
              </p:cNvSpPr>
              <p:nvPr/>
            </p:nvSpPr>
            <p:spPr bwMode="auto">
              <a:xfrm>
                <a:off x="4080" y="3612"/>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2 w 85"/>
                  <a:gd name="T11" fmla="*/ 14 h 53"/>
                  <a:gd name="T12" fmla="*/ 62 w 85"/>
                  <a:gd name="T13" fmla="*/ 25 h 53"/>
                  <a:gd name="T14" fmla="*/ 84 w 85"/>
                  <a:gd name="T15" fmla="*/ 45 h 53"/>
                  <a:gd name="T16" fmla="*/ 79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2" y="14"/>
                    </a:lnTo>
                    <a:lnTo>
                      <a:pt x="62" y="25"/>
                    </a:lnTo>
                    <a:lnTo>
                      <a:pt x="84"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5" name="Freeform 516"/>
              <p:cNvSpPr>
                <a:spLocks/>
              </p:cNvSpPr>
              <p:nvPr/>
            </p:nvSpPr>
            <p:spPr bwMode="auto">
              <a:xfrm>
                <a:off x="4532"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6" name="Line 517"/>
              <p:cNvSpPr>
                <a:spLocks noChangeShapeType="1"/>
              </p:cNvSpPr>
              <p:nvPr/>
            </p:nvSpPr>
            <p:spPr bwMode="auto">
              <a:xfrm>
                <a:off x="4605"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47" name="Line 518"/>
              <p:cNvSpPr>
                <a:spLocks noChangeShapeType="1"/>
              </p:cNvSpPr>
              <p:nvPr/>
            </p:nvSpPr>
            <p:spPr bwMode="auto">
              <a:xfrm>
                <a:off x="4609"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48" name="Rectangle 519"/>
              <p:cNvSpPr>
                <a:spLocks noChangeArrowheads="1"/>
              </p:cNvSpPr>
              <p:nvPr/>
            </p:nvSpPr>
            <p:spPr bwMode="auto">
              <a:xfrm>
                <a:off x="4595"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49" name="Line 520"/>
              <p:cNvSpPr>
                <a:spLocks noChangeShapeType="1"/>
              </p:cNvSpPr>
              <p:nvPr/>
            </p:nvSpPr>
            <p:spPr bwMode="auto">
              <a:xfrm flipV="1">
                <a:off x="4707"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50" name="Line 521"/>
              <p:cNvSpPr>
                <a:spLocks noChangeShapeType="1"/>
              </p:cNvSpPr>
              <p:nvPr/>
            </p:nvSpPr>
            <p:spPr bwMode="auto">
              <a:xfrm>
                <a:off x="4614"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51" name="Rectangle 522"/>
              <p:cNvSpPr>
                <a:spLocks noChangeArrowheads="1"/>
              </p:cNvSpPr>
              <p:nvPr/>
            </p:nvSpPr>
            <p:spPr bwMode="auto">
              <a:xfrm>
                <a:off x="4549"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52" name="Rectangle 523"/>
              <p:cNvSpPr>
                <a:spLocks noChangeArrowheads="1"/>
              </p:cNvSpPr>
              <p:nvPr/>
            </p:nvSpPr>
            <p:spPr bwMode="auto">
              <a:xfrm rot="-5400000">
                <a:off x="4455"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53" name="Freeform 524"/>
              <p:cNvSpPr>
                <a:spLocks/>
              </p:cNvSpPr>
              <p:nvPr/>
            </p:nvSpPr>
            <p:spPr bwMode="auto">
              <a:xfrm>
                <a:off x="4743"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4" name="Freeform 525"/>
              <p:cNvSpPr>
                <a:spLocks/>
              </p:cNvSpPr>
              <p:nvPr/>
            </p:nvSpPr>
            <p:spPr bwMode="auto">
              <a:xfrm>
                <a:off x="4746"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5" name="Freeform 526"/>
              <p:cNvSpPr>
                <a:spLocks/>
              </p:cNvSpPr>
              <p:nvPr/>
            </p:nvSpPr>
            <p:spPr bwMode="auto">
              <a:xfrm>
                <a:off x="4758" y="3459"/>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6" name="Freeform 527"/>
              <p:cNvSpPr>
                <a:spLocks/>
              </p:cNvSpPr>
              <p:nvPr/>
            </p:nvSpPr>
            <p:spPr bwMode="auto">
              <a:xfrm>
                <a:off x="4609" y="3456"/>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7" name="Rectangle 528"/>
              <p:cNvSpPr>
                <a:spLocks noChangeArrowheads="1"/>
              </p:cNvSpPr>
              <p:nvPr/>
            </p:nvSpPr>
            <p:spPr bwMode="auto">
              <a:xfrm>
                <a:off x="4742"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58" name="Rectangle 529"/>
              <p:cNvSpPr>
                <a:spLocks noChangeArrowheads="1"/>
              </p:cNvSpPr>
              <p:nvPr/>
            </p:nvSpPr>
            <p:spPr bwMode="auto">
              <a:xfrm>
                <a:off x="4583"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59" name="Rectangle 530"/>
              <p:cNvSpPr>
                <a:spLocks noChangeArrowheads="1"/>
              </p:cNvSpPr>
              <p:nvPr/>
            </p:nvSpPr>
            <p:spPr bwMode="auto">
              <a:xfrm>
                <a:off x="4746"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60" name="Rectangle 531"/>
              <p:cNvSpPr>
                <a:spLocks noChangeArrowheads="1"/>
              </p:cNvSpPr>
              <p:nvPr/>
            </p:nvSpPr>
            <p:spPr bwMode="auto">
              <a:xfrm>
                <a:off x="4585"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61" name="Freeform 532"/>
              <p:cNvSpPr>
                <a:spLocks/>
              </p:cNvSpPr>
              <p:nvPr/>
            </p:nvSpPr>
            <p:spPr bwMode="auto">
              <a:xfrm>
                <a:off x="4608"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2" name="Freeform 533"/>
              <p:cNvSpPr>
                <a:spLocks/>
              </p:cNvSpPr>
              <p:nvPr/>
            </p:nvSpPr>
            <p:spPr bwMode="auto">
              <a:xfrm>
                <a:off x="5048"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3" name="Line 534"/>
              <p:cNvSpPr>
                <a:spLocks noChangeShapeType="1"/>
              </p:cNvSpPr>
              <p:nvPr/>
            </p:nvSpPr>
            <p:spPr bwMode="auto">
              <a:xfrm>
                <a:off x="5121"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4" name="Line 535"/>
              <p:cNvSpPr>
                <a:spLocks noChangeShapeType="1"/>
              </p:cNvSpPr>
              <p:nvPr/>
            </p:nvSpPr>
            <p:spPr bwMode="auto">
              <a:xfrm>
                <a:off x="5125"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5" name="Rectangle 536"/>
              <p:cNvSpPr>
                <a:spLocks noChangeArrowheads="1"/>
              </p:cNvSpPr>
              <p:nvPr/>
            </p:nvSpPr>
            <p:spPr bwMode="auto">
              <a:xfrm>
                <a:off x="5110"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66" name="Line 537"/>
              <p:cNvSpPr>
                <a:spLocks noChangeShapeType="1"/>
              </p:cNvSpPr>
              <p:nvPr/>
            </p:nvSpPr>
            <p:spPr bwMode="auto">
              <a:xfrm flipV="1">
                <a:off x="5223"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7" name="Line 538"/>
              <p:cNvSpPr>
                <a:spLocks noChangeShapeType="1"/>
              </p:cNvSpPr>
              <p:nvPr/>
            </p:nvSpPr>
            <p:spPr bwMode="auto">
              <a:xfrm>
                <a:off x="5129"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8" name="Rectangle 539"/>
              <p:cNvSpPr>
                <a:spLocks noChangeArrowheads="1"/>
              </p:cNvSpPr>
              <p:nvPr/>
            </p:nvSpPr>
            <p:spPr bwMode="auto">
              <a:xfrm>
                <a:off x="5064"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69" name="Rectangle 540"/>
              <p:cNvSpPr>
                <a:spLocks noChangeArrowheads="1"/>
              </p:cNvSpPr>
              <p:nvPr/>
            </p:nvSpPr>
            <p:spPr bwMode="auto">
              <a:xfrm rot="-5400000">
                <a:off x="4970"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70" name="Freeform 541"/>
              <p:cNvSpPr>
                <a:spLocks/>
              </p:cNvSpPr>
              <p:nvPr/>
            </p:nvSpPr>
            <p:spPr bwMode="auto">
              <a:xfrm>
                <a:off x="5259" y="3617"/>
                <a:ext cx="95" cy="46"/>
              </a:xfrm>
              <a:custGeom>
                <a:avLst/>
                <a:gdLst>
                  <a:gd name="T0" fmla="*/ 11 w 95"/>
                  <a:gd name="T1" fmla="*/ 45 h 46"/>
                  <a:gd name="T2" fmla="*/ 0 w 95"/>
                  <a:gd name="T3" fmla="*/ 20 h 46"/>
                  <a:gd name="T4" fmla="*/ 20 w 95"/>
                  <a:gd name="T5" fmla="*/ 7 h 46"/>
                  <a:gd name="T6" fmla="*/ 57 w 95"/>
                  <a:gd name="T7" fmla="*/ 0 h 46"/>
                  <a:gd name="T8" fmla="*/ 94 w 95"/>
                  <a:gd name="T9" fmla="*/ 12 h 46"/>
                  <a:gd name="T10" fmla="*/ 93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1" name="Freeform 542"/>
              <p:cNvSpPr>
                <a:spLocks/>
              </p:cNvSpPr>
              <p:nvPr/>
            </p:nvSpPr>
            <p:spPr bwMode="auto">
              <a:xfrm>
                <a:off x="5261" y="3467"/>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6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2" name="Freeform 543"/>
              <p:cNvSpPr>
                <a:spLocks/>
              </p:cNvSpPr>
              <p:nvPr/>
            </p:nvSpPr>
            <p:spPr bwMode="auto">
              <a:xfrm>
                <a:off x="5273"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3" name="Freeform 544"/>
              <p:cNvSpPr>
                <a:spLocks/>
              </p:cNvSpPr>
              <p:nvPr/>
            </p:nvSpPr>
            <p:spPr bwMode="auto">
              <a:xfrm>
                <a:off x="5125"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4" name="Rectangle 545"/>
              <p:cNvSpPr>
                <a:spLocks noChangeArrowheads="1"/>
              </p:cNvSpPr>
              <p:nvPr/>
            </p:nvSpPr>
            <p:spPr bwMode="auto">
              <a:xfrm>
                <a:off x="5257"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5" name="Rectangle 546"/>
              <p:cNvSpPr>
                <a:spLocks noChangeArrowheads="1"/>
              </p:cNvSpPr>
              <p:nvPr/>
            </p:nvSpPr>
            <p:spPr bwMode="auto">
              <a:xfrm>
                <a:off x="5099"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6" name="Rectangle 547"/>
              <p:cNvSpPr>
                <a:spLocks noChangeArrowheads="1"/>
              </p:cNvSpPr>
              <p:nvPr/>
            </p:nvSpPr>
            <p:spPr bwMode="auto">
              <a:xfrm>
                <a:off x="5261"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7" name="Rectangle 548"/>
              <p:cNvSpPr>
                <a:spLocks noChangeArrowheads="1"/>
              </p:cNvSpPr>
              <p:nvPr/>
            </p:nvSpPr>
            <p:spPr bwMode="auto">
              <a:xfrm>
                <a:off x="5100"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8" name="Freeform 549"/>
              <p:cNvSpPr>
                <a:spLocks/>
              </p:cNvSpPr>
              <p:nvPr/>
            </p:nvSpPr>
            <p:spPr bwMode="auto">
              <a:xfrm>
                <a:off x="5123"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03435" name="Picture 551" descr="Mad Scientis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3688"/>
            <a:ext cx="1543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Rectangle 552"/>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8370678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5" name="AutoShape 3"/>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6" name="AutoShape 4" descr="Blue tissue paper"/>
          <p:cNvSpPr>
            <a:spLocks noChangeArrowheads="1"/>
          </p:cNvSpPr>
          <p:nvPr/>
        </p:nvSpPr>
        <p:spPr bwMode="auto">
          <a:xfrm>
            <a:off x="4643438" y="4005263"/>
            <a:ext cx="360362" cy="431800"/>
          </a:xfrm>
          <a:prstGeom prst="roundRect">
            <a:avLst>
              <a:gd name="adj" fmla="val 50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7" name="Rectangle 5"/>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8" name="Rectangle 6" descr="Blue tissue paper"/>
          <p:cNvSpPr>
            <a:spLocks noChangeArrowheads="1"/>
          </p:cNvSpPr>
          <p:nvPr/>
        </p:nvSpPr>
        <p:spPr bwMode="auto">
          <a:xfrm>
            <a:off x="4643438" y="2205038"/>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9" name="AutoShape 7"/>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Oval 8"/>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1" name="Oval 9"/>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2" name="Oval 10"/>
          <p:cNvSpPr>
            <a:spLocks noChangeArrowheads="1"/>
          </p:cNvSpPr>
          <p:nvPr/>
        </p:nvSpPr>
        <p:spPr bwMode="auto">
          <a:xfrm>
            <a:off x="4787900" y="4221163"/>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3" name="Rectangle 11"/>
          <p:cNvSpPr>
            <a:spLocks noChangeArrowheads="1"/>
          </p:cNvSpPr>
          <p:nvPr/>
        </p:nvSpPr>
        <p:spPr bwMode="auto">
          <a:xfrm>
            <a:off x="5076825" y="4005263"/>
            <a:ext cx="2879725"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4" name="Line 12"/>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Line 13"/>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Oval 14"/>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7" name="Oval 15"/>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8" name="Freeform 16"/>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Rectangle 17"/>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90" name="Text Box 18"/>
          <p:cNvSpPr txBox="1">
            <a:spLocks noChangeArrowheads="1"/>
          </p:cNvSpPr>
          <p:nvPr/>
        </p:nvSpPr>
        <p:spPr bwMode="auto">
          <a:xfrm>
            <a:off x="7793038" y="711200"/>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1" name="Text Box 19"/>
          <p:cNvSpPr txBox="1">
            <a:spLocks noChangeArrowheads="1"/>
          </p:cNvSpPr>
          <p:nvPr/>
        </p:nvSpPr>
        <p:spPr bwMode="auto">
          <a:xfrm>
            <a:off x="63722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2" name="Oval 20"/>
          <p:cNvSpPr>
            <a:spLocks noChangeArrowheads="1"/>
          </p:cNvSpPr>
          <p:nvPr/>
        </p:nvSpPr>
        <p:spPr bwMode="auto">
          <a:xfrm>
            <a:off x="4787900" y="234950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93" name="Text Box 21"/>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4" name="Text Box 22"/>
          <p:cNvSpPr txBox="1">
            <a:spLocks noChangeArrowheads="1"/>
          </p:cNvSpPr>
          <p:nvPr/>
        </p:nvSpPr>
        <p:spPr bwMode="auto">
          <a:xfrm>
            <a:off x="5148263" y="4005263"/>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5" name="Oval 23"/>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315405734"/>
      </p:ext>
    </p:extLst>
  </p:cSld>
  <p:clrMapOvr>
    <a:masterClrMapping/>
  </p:clrMapOvr>
  <p:transition advTm="1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http://www.chromocyte.com/Library/ResizedImages/445/522/Batch_Analy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63625"/>
            <a:ext cx="2808288"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65601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8913"/>
            <a:ext cx="38163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9725" y="3573463"/>
            <a:ext cx="41243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442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způsoby vizualizace vícerozměrných dat</a:t>
            </a:r>
            <a:endParaRPr lang="en-US" dirty="0"/>
          </a:p>
        </p:txBody>
      </p:sp>
      <p:sp>
        <p:nvSpPr>
          <p:cNvPr id="3" name="Zástupný symbol pro obsah 2"/>
          <p:cNvSpPr>
            <a:spLocks noGrp="1"/>
          </p:cNvSpPr>
          <p:nvPr>
            <p:ph idx="1"/>
          </p:nvPr>
        </p:nvSpPr>
        <p:spPr>
          <a:xfrm>
            <a:off x="1187624" y="1700808"/>
            <a:ext cx="7772400" cy="4114800"/>
          </a:xfrm>
        </p:spPr>
        <p:txBody>
          <a:bodyPr/>
          <a:lstStyle/>
          <a:p>
            <a:r>
              <a:rPr lang="cs-CZ" sz="1600" dirty="0" smtClean="0"/>
              <a:t>t</a:t>
            </a:r>
            <a:r>
              <a:rPr lang="en-US" sz="1600" dirty="0" smtClean="0"/>
              <a:t>-SNE</a:t>
            </a:r>
            <a:r>
              <a:rPr lang="cs-CZ" sz="1600" dirty="0" smtClean="0"/>
              <a:t>, viSNE</a:t>
            </a:r>
          </a:p>
          <a:p>
            <a:pPr lvl="1"/>
            <a:r>
              <a:rPr lang="cs-CZ" sz="1400" dirty="0" smtClean="0"/>
              <a:t>t-</a:t>
            </a:r>
            <a:r>
              <a:rPr lang="cs-CZ" sz="1400" dirty="0" err="1" smtClean="0"/>
              <a:t>Distributed</a:t>
            </a:r>
            <a:r>
              <a:rPr lang="cs-CZ" sz="1400" dirty="0" smtClean="0"/>
              <a:t> </a:t>
            </a:r>
            <a:r>
              <a:rPr lang="cs-CZ" sz="1400" dirty="0" err="1" smtClean="0"/>
              <a:t>Stochastic</a:t>
            </a:r>
            <a:r>
              <a:rPr lang="cs-CZ" sz="1400" dirty="0" smtClean="0"/>
              <a:t> </a:t>
            </a:r>
            <a:r>
              <a:rPr lang="cs-CZ" sz="1400" dirty="0" err="1"/>
              <a:t>Neighbor</a:t>
            </a:r>
            <a:r>
              <a:rPr lang="cs-CZ" sz="1400" dirty="0"/>
              <a:t> </a:t>
            </a:r>
            <a:r>
              <a:rPr lang="cs-CZ" sz="1400" dirty="0" err="1"/>
              <a:t>Embedding</a:t>
            </a:r>
            <a:r>
              <a:rPr lang="cs-CZ" sz="1400" dirty="0"/>
              <a:t> </a:t>
            </a:r>
            <a:endParaRPr lang="cs-CZ" sz="1400" dirty="0" smtClean="0"/>
          </a:p>
          <a:p>
            <a:pPr lvl="1"/>
            <a:r>
              <a:rPr lang="en-US" sz="1400" dirty="0"/>
              <a:t>viSNE is a tool for reducing high-parameter data down to two </a:t>
            </a:r>
            <a:r>
              <a:rPr lang="en-US" sz="1400" dirty="0" smtClean="0"/>
              <a:t>dimensions</a:t>
            </a:r>
            <a:endParaRPr lang="cs-CZ" sz="1400" dirty="0" smtClean="0"/>
          </a:p>
          <a:p>
            <a:pPr lvl="1"/>
            <a:r>
              <a:rPr lang="en-US" sz="1400" dirty="0" smtClean="0"/>
              <a:t>visually </a:t>
            </a:r>
            <a:r>
              <a:rPr lang="en-US" sz="1400" dirty="0"/>
              <a:t>identify interesting and rare biological </a:t>
            </a:r>
            <a:r>
              <a:rPr lang="en-US" sz="1400" dirty="0" smtClean="0"/>
              <a:t>subsets</a:t>
            </a:r>
            <a:endParaRPr lang="cs-CZ" sz="1400" dirty="0" smtClean="0"/>
          </a:p>
          <a:p>
            <a:pPr lvl="1"/>
            <a:r>
              <a:rPr lang="cs-CZ" sz="1400" dirty="0" err="1"/>
              <a:t>a</a:t>
            </a:r>
            <a:r>
              <a:rPr lang="cs-CZ" sz="1400" dirty="0" err="1" smtClean="0"/>
              <a:t>llow</a:t>
            </a:r>
            <a:r>
              <a:rPr lang="cs-CZ" sz="1400" dirty="0" smtClean="0"/>
              <a:t> to </a:t>
            </a:r>
            <a:r>
              <a:rPr lang="en-US" sz="1400" dirty="0" smtClean="0"/>
              <a:t>gate </a:t>
            </a:r>
            <a:r>
              <a:rPr lang="en-US" sz="1400" dirty="0"/>
              <a:t>single cell events across different samples.</a:t>
            </a:r>
            <a:endParaRPr lang="cs-CZ" sz="1400" dirty="0"/>
          </a:p>
          <a:p>
            <a:r>
              <a:rPr lang="cs-CZ" sz="1600" dirty="0" smtClean="0"/>
              <a:t>SPADE </a:t>
            </a:r>
          </a:p>
          <a:p>
            <a:pPr lvl="1"/>
            <a:r>
              <a:rPr lang="en-US" sz="1400" dirty="0" smtClean="0"/>
              <a:t>Spanning-tree </a:t>
            </a:r>
            <a:r>
              <a:rPr lang="en-US" sz="1400" dirty="0"/>
              <a:t>Progression Analysis of Density-normalized </a:t>
            </a:r>
            <a:r>
              <a:rPr lang="en-US" sz="1400" dirty="0" smtClean="0"/>
              <a:t>Events</a:t>
            </a:r>
            <a:endParaRPr lang="cs-CZ" sz="1400" dirty="0" smtClean="0"/>
          </a:p>
          <a:p>
            <a:pPr lvl="1"/>
            <a:r>
              <a:rPr lang="en-US" sz="1400" dirty="0"/>
              <a:t>way to automatically identify populations in multidimensional flow cytometry data </a:t>
            </a:r>
            <a:r>
              <a:rPr lang="en-US" sz="1400" dirty="0" smtClean="0"/>
              <a:t>files</a:t>
            </a:r>
            <a:endParaRPr lang="cs-CZ" sz="1400" dirty="0" smtClean="0"/>
          </a:p>
          <a:p>
            <a:pPr lvl="1"/>
            <a:r>
              <a:rPr lang="en-US" sz="1400" dirty="0" smtClean="0"/>
              <a:t>clusters </a:t>
            </a:r>
            <a:r>
              <a:rPr lang="en-US" sz="1400" dirty="0"/>
              <a:t>cells into populations and then projects them into a </a:t>
            </a:r>
            <a:r>
              <a:rPr lang="en-US" sz="1400" dirty="0" smtClean="0"/>
              <a:t>tree</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21088"/>
            <a:ext cx="2312325" cy="254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287093"/>
            <a:ext cx="2143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blog.cytobank.org/wp-content/uploads/2011/05/spade-t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485" y="4293096"/>
            <a:ext cx="2866025" cy="24230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058" y="1268760"/>
            <a:ext cx="23241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6832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cytobank.org/img/visualize_sunbu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2572026" cy="21897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cytobank.org/img/visualize_doserespon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50" y="2137077"/>
            <a:ext cx="2064561" cy="17577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ytobank.org/img/visualize_heatma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24751"/>
            <a:ext cx="2889402" cy="24599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cytobank.org/img/visualize_spa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297" y="4221088"/>
            <a:ext cx="2428186" cy="20673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www.cytobank.org/img/visualize_vis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018" y="2137077"/>
            <a:ext cx="2016224" cy="17165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www.cytobank.org/img/visualize_dot_histogra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4221088"/>
            <a:ext cx="2350495" cy="200117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www.cytobank.org/img/visualize_citr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0467" y="2241826"/>
            <a:ext cx="1808578" cy="1539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672" y="487710"/>
            <a:ext cx="23241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3355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888"/>
            <a:ext cx="6121400"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960563"/>
            <a:ext cx="5995987"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73500"/>
            <a:ext cx="4321175"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3905250"/>
            <a:ext cx="3065462"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2370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p:cNvSpPr>
            <a:spLocks noGrp="1"/>
          </p:cNvSpPr>
          <p:nvPr>
            <p:ph type="title"/>
          </p:nvPr>
        </p:nvSpPr>
        <p:spPr>
          <a:xfrm>
            <a:off x="1042988" y="273050"/>
            <a:ext cx="7640637" cy="1144588"/>
          </a:xfrm>
        </p:spPr>
        <p:txBody>
          <a:bodyPr/>
          <a:lstStyle/>
          <a:p>
            <a:r>
              <a:rPr lang="en-US" altLang="en-US" sz="2400" smtClean="0"/>
              <a:t>The Flow Cytometry: Critical Assessment of Population Identification Methods (FlowCAP) </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3925888"/>
            <a:ext cx="7588250" cy="170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5630863"/>
            <a:ext cx="489267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525" name="Obdélník 4"/>
          <p:cNvSpPr>
            <a:spLocks noChangeArrowheads="1"/>
          </p:cNvSpPr>
          <p:nvPr/>
        </p:nvSpPr>
        <p:spPr bwMode="auto">
          <a:xfrm>
            <a:off x="1250950" y="1617663"/>
            <a:ext cx="6921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a:latin typeface="Times" pitchFamily="18" charset="0"/>
              </a:rPr>
              <a:t>The goal of FlowCAP is to advance the development of computational methods for the identification of cell populations of interest in flow cytometry data. FlowCAP will provide the means to objectively test these methods, first by comparison to manual analysis by experts using common datasets, and second by prediction of a clinical/biological outcome.</a:t>
            </a:r>
          </a:p>
        </p:txBody>
      </p:sp>
    </p:spTree>
    <p:extLst>
      <p:ext uri="{BB962C8B-B14F-4D97-AF65-F5344CB8AC3E}">
        <p14:creationId xmlns:p14="http://schemas.microsoft.com/office/powerpoint/2010/main" val="32283075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54113" y="228600"/>
            <a:ext cx="84582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3600" smtClean="0"/>
              <a:t>Způsoby pomocí kterých lze upravit výsledky</a:t>
            </a:r>
            <a:r>
              <a:rPr lang="en-US" altLang="en-US" sz="3600" smtClean="0"/>
              <a:t>:</a:t>
            </a:r>
          </a:p>
        </p:txBody>
      </p:sp>
      <p:sp>
        <p:nvSpPr>
          <p:cNvPr id="108547" name="Rectangle 3"/>
          <p:cNvSpPr>
            <a:spLocks noChangeArrowheads="1"/>
          </p:cNvSpPr>
          <p:nvPr/>
        </p:nvSpPr>
        <p:spPr bwMode="auto">
          <a:xfrm>
            <a:off x="1597025" y="1539875"/>
            <a:ext cx="6764338"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800">
                <a:latin typeface="Tahoma" pitchFamily="34" charset="0"/>
              </a:rPr>
              <a:t>1.  </a:t>
            </a:r>
            <a:r>
              <a:rPr lang="cs-CZ" altLang="en-US" sz="2800">
                <a:latin typeface="Tahoma" pitchFamily="34" charset="0"/>
              </a:rPr>
              <a:t>Odstranění „doublets“</a:t>
            </a:r>
            <a:endParaRPr lang="en-US" altLang="en-US" sz="2800">
              <a:latin typeface="Tahoma" pitchFamily="34" charset="0"/>
            </a:endParaRPr>
          </a:p>
          <a:p>
            <a:pPr>
              <a:spcBef>
                <a:spcPct val="0"/>
              </a:spcBef>
              <a:buClrTx/>
              <a:buSzTx/>
              <a:buFontTx/>
              <a:buNone/>
            </a:pPr>
            <a:r>
              <a:rPr lang="en-US" altLang="en-US" sz="2800">
                <a:latin typeface="Tahoma" pitchFamily="34" charset="0"/>
              </a:rPr>
              <a:t>2.  </a:t>
            </a:r>
            <a:r>
              <a:rPr lang="cs-CZ" altLang="en-US" sz="2800">
                <a:latin typeface="Tahoma" pitchFamily="34" charset="0"/>
              </a:rPr>
              <a:t>Čas jako parametr pro kontrolu kvality</a:t>
            </a:r>
            <a:endParaRPr lang="en-US" altLang="en-US" sz="2800">
              <a:latin typeface="Tahoma" pitchFamily="34" charset="0"/>
            </a:endParaRPr>
          </a:p>
          <a:p>
            <a:pPr>
              <a:spcBef>
                <a:spcPct val="0"/>
              </a:spcBef>
              <a:buClrTx/>
              <a:buSzTx/>
              <a:buFontTx/>
              <a:buNone/>
            </a:pPr>
            <a:endParaRPr lang="en-US" altLang="en-US" sz="2800">
              <a:latin typeface="Tahoma" pitchFamily="34" charset="0"/>
            </a:endParaRPr>
          </a:p>
          <a:p>
            <a:pPr>
              <a:spcBef>
                <a:spcPct val="0"/>
              </a:spcBef>
              <a:buClrTx/>
              <a:buSzTx/>
              <a:buFontTx/>
              <a:buNone/>
            </a:pPr>
            <a:endParaRPr lang="en-US" altLang="en-US" sz="2800">
              <a:latin typeface="Tahoma" pitchFamily="34" charset="0"/>
            </a:endParaRPr>
          </a:p>
          <a:p>
            <a:pPr>
              <a:spcBef>
                <a:spcPct val="0"/>
              </a:spcBef>
              <a:buClrTx/>
              <a:buSzTx/>
              <a:buFontTx/>
              <a:buNone/>
            </a:pPr>
            <a:r>
              <a:rPr lang="cs-CZ" altLang="en-US">
                <a:latin typeface="Tahoma" pitchFamily="34" charset="0"/>
              </a:rPr>
              <a:t>Příklad -</a:t>
            </a:r>
            <a:r>
              <a:rPr lang="en-US" altLang="en-US">
                <a:latin typeface="Tahoma" pitchFamily="34" charset="0"/>
              </a:rPr>
              <a:t>  </a:t>
            </a:r>
            <a:r>
              <a:rPr lang="cs-CZ" altLang="en-US">
                <a:latin typeface="Tahoma" pitchFamily="34" charset="0"/>
              </a:rPr>
              <a:t>pro </a:t>
            </a:r>
            <a:r>
              <a:rPr lang="en-US" altLang="en-US">
                <a:latin typeface="Tahoma" pitchFamily="34" charset="0"/>
              </a:rPr>
              <a:t>DNA </a:t>
            </a:r>
            <a:r>
              <a:rPr lang="cs-CZ" altLang="en-US">
                <a:latin typeface="Tahoma" pitchFamily="34" charset="0"/>
              </a:rPr>
              <a:t>analýzu je třeba:</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odstranit „debris“ a shluky</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odstranit „doublets“</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udržovat konstantní průtok</a:t>
            </a:r>
            <a:endParaRPr lang="en-US" altLang="en-US" sz="2800">
              <a:latin typeface="Tahoma" pitchFamily="34" charset="0"/>
            </a:endParaRPr>
          </a:p>
          <a:p>
            <a:pPr latinLnBrk="1">
              <a:spcBef>
                <a:spcPct val="0"/>
              </a:spcBef>
              <a:buClrTx/>
              <a:buSzTx/>
              <a:buFontTx/>
              <a:buNone/>
            </a:pPr>
            <a:endParaRPr lang="en-US" altLang="en-US" sz="2800">
              <a:latin typeface="Tahoma" pitchFamily="34" charset="0"/>
            </a:endParaRPr>
          </a:p>
        </p:txBody>
      </p:sp>
      <p:sp>
        <p:nvSpPr>
          <p:cNvPr id="108548"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09660368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6530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5" name="Rectangle 19"/>
          <p:cNvSpPr>
            <a:spLocks noGrp="1" noChangeArrowheads="1"/>
          </p:cNvSpPr>
          <p:nvPr>
            <p:ph type="title"/>
          </p:nvPr>
        </p:nvSpPr>
        <p:spPr>
          <a:xfrm>
            <a:off x="1042988" y="333375"/>
            <a:ext cx="7772400" cy="1143000"/>
          </a:xfrm>
          <a:noFill/>
        </p:spPr>
        <p:txBody>
          <a:bodyPr/>
          <a:lstStyle/>
          <a:p>
            <a:pPr eaLnBrk="1" hangingPunct="1"/>
            <a:r>
              <a:rPr lang="cs-CZ" altLang="en-US" smtClean="0"/>
              <a:t>Co je problém při vícebarevné detekci?</a:t>
            </a:r>
            <a:endParaRPr lang="en-US" altLang="en-US" smtClean="0"/>
          </a:p>
        </p:txBody>
      </p:sp>
      <p:sp>
        <p:nvSpPr>
          <p:cNvPr id="110596" name="Rectangle 2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1052188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960438" y="476250"/>
            <a:ext cx="80041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4400">
                <a:solidFill>
                  <a:schemeClr val="tx2"/>
                </a:solidFill>
                <a:latin typeface="Times New Roman" pitchFamily="18" charset="0"/>
              </a:rPr>
              <a:t>Emission Spectra–Spectral Overlap</a:t>
            </a:r>
          </a:p>
        </p:txBody>
      </p:sp>
      <p:pic>
        <p:nvPicPr>
          <p:cNvPr id="111619" name="Picture 5" descr="Emission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60550"/>
            <a:ext cx="8513762"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8498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42988" y="333375"/>
            <a:ext cx="7772400" cy="1143000"/>
          </a:xfrm>
        </p:spPr>
        <p:txBody>
          <a:bodyPr/>
          <a:lstStyle/>
          <a:p>
            <a:pPr eaLnBrk="1" hangingPunct="1"/>
            <a:r>
              <a:rPr lang="cs-CZ" altLang="en-US" sz="4000" smtClean="0"/>
              <a:t>Kompenzace f</a:t>
            </a:r>
            <a:r>
              <a:rPr lang="en-US" altLang="en-US" sz="4000" smtClean="0"/>
              <a:t>luorescen</a:t>
            </a:r>
            <a:r>
              <a:rPr lang="cs-CZ" altLang="en-US" sz="4000" smtClean="0"/>
              <a:t>čního  signálu při vícebarevné detekci</a:t>
            </a:r>
            <a:endParaRPr lang="en-US" altLang="en-US" sz="4000" smtClean="0"/>
          </a:p>
        </p:txBody>
      </p:sp>
      <p:sp>
        <p:nvSpPr>
          <p:cNvPr id="112643"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3600" smtClean="0"/>
              <a:t/>
            </a:r>
            <a:br>
              <a:rPr lang="en-US" altLang="en-US" sz="3600" smtClean="0"/>
            </a:br>
            <a:endParaRPr lang="en-US" altLang="en-US" smtClean="0"/>
          </a:p>
        </p:txBody>
      </p:sp>
      <p:sp>
        <p:nvSpPr>
          <p:cNvPr id="112644" name="Rectangle 4"/>
          <p:cNvSpPr>
            <a:spLocks noChangeArrowheads="1"/>
          </p:cNvSpPr>
          <p:nvPr/>
        </p:nvSpPr>
        <p:spPr bwMode="auto">
          <a:xfrm>
            <a:off x="1389063" y="21971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cs-CZ" altLang="en-US">
                <a:cs typeface="Times New Roman" pitchFamily="18" charset="0"/>
              </a:rPr>
              <a:t>Proces při kterém dochází k eliminaci všech fluorescenčních signálů kromě signálu z fluorochromu který má být na příslušném detektoru detekován</a:t>
            </a:r>
          </a:p>
          <a:p>
            <a:pPr eaLnBrk="1" hangingPunct="1"/>
            <a:r>
              <a:rPr lang="cs-CZ" altLang="en-US">
                <a:cs typeface="Times New Roman" pitchFamily="18" charset="0"/>
              </a:rPr>
              <a:t>Nastavení pomocí mixu  mikročástic či buněk označených/neoznačených příslušnými fluorochromy.</a:t>
            </a:r>
            <a:endParaRPr lang="cs-CZ" altLang="en-US" sz="1800">
              <a:cs typeface="Times New Roman" pitchFamily="18" charset="0"/>
            </a:endParaRPr>
          </a:p>
          <a:p>
            <a:pPr eaLnBrk="1" hangingPunct="1">
              <a:buFont typeface="Wingdings" pitchFamily="2" charset="2"/>
              <a:buNone/>
            </a:pPr>
            <a:endParaRPr lang="cs-CZ" altLang="en-US">
              <a:cs typeface="Times New Roman" pitchFamily="18" charset="0"/>
            </a:endParaRPr>
          </a:p>
        </p:txBody>
      </p:sp>
      <p:sp>
        <p:nvSpPr>
          <p:cNvPr id="112645"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4130360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6530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7" name="Rectangle 3"/>
          <p:cNvSpPr>
            <a:spLocks noGrp="1" noChangeArrowheads="1"/>
          </p:cNvSpPr>
          <p:nvPr>
            <p:ph type="title"/>
          </p:nvPr>
        </p:nvSpPr>
        <p:spPr>
          <a:xfrm>
            <a:off x="1042988" y="333375"/>
            <a:ext cx="7772400" cy="1143000"/>
          </a:xfrm>
          <a:noFill/>
        </p:spPr>
        <p:txBody>
          <a:bodyPr/>
          <a:lstStyle/>
          <a:p>
            <a:r>
              <a:rPr lang="cs-CZ" altLang="en-US" smtClean="0"/>
              <a:t>Co je problém při vícebarevné detekci?</a:t>
            </a:r>
            <a:endParaRPr lang="en-US" altLang="en-US" smtClean="0"/>
          </a:p>
        </p:txBody>
      </p:sp>
      <p:sp>
        <p:nvSpPr>
          <p:cNvPr id="113668"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731163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699" name="Rectangle 3" descr="Blue tissue paper"/>
          <p:cNvSpPr>
            <a:spLocks noChangeArrowheads="1"/>
          </p:cNvSpPr>
          <p:nvPr/>
        </p:nvSpPr>
        <p:spPr bwMode="auto">
          <a:xfrm>
            <a:off x="4643438" y="2708275"/>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0"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Oval 5" descr="Blue tissue paper"/>
          <p:cNvSpPr>
            <a:spLocks noChangeArrowheads="1"/>
          </p:cNvSpPr>
          <p:nvPr/>
        </p:nvSpPr>
        <p:spPr bwMode="auto">
          <a:xfrm>
            <a:off x="4643438" y="45100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2"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3" name="Oval 7"/>
          <p:cNvSpPr>
            <a:spLocks noChangeArrowheads="1"/>
          </p:cNvSpPr>
          <p:nvPr/>
        </p:nvSpPr>
        <p:spPr bwMode="auto">
          <a:xfrm>
            <a:off x="4787900" y="472440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4" name="Rectangle 8"/>
          <p:cNvSpPr>
            <a:spLocks noChangeArrowheads="1"/>
          </p:cNvSpPr>
          <p:nvPr/>
        </p:nvSpPr>
        <p:spPr bwMode="auto">
          <a:xfrm>
            <a:off x="5076825" y="4005263"/>
            <a:ext cx="574675"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5"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8" name="Oval 12"/>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9"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1" name="Text Box 15"/>
          <p:cNvSpPr txBox="1">
            <a:spLocks noChangeArrowheads="1"/>
          </p:cNvSpPr>
          <p:nvPr/>
        </p:nvSpPr>
        <p:spPr bwMode="auto">
          <a:xfrm>
            <a:off x="7793038" y="711200"/>
            <a:ext cx="5445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2" name="Text Box 16"/>
          <p:cNvSpPr txBox="1">
            <a:spLocks noChangeArrowheads="1"/>
          </p:cNvSpPr>
          <p:nvPr/>
        </p:nvSpPr>
        <p:spPr bwMode="auto">
          <a:xfrm>
            <a:off x="6732588" y="5949950"/>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3" name="Oval 17"/>
          <p:cNvSpPr>
            <a:spLocks noChangeArrowheads="1"/>
          </p:cNvSpPr>
          <p:nvPr/>
        </p:nvSpPr>
        <p:spPr bwMode="auto">
          <a:xfrm>
            <a:off x="4787900" y="28527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4" name="Text Box 18"/>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5" name="Text Box 19"/>
          <p:cNvSpPr txBox="1">
            <a:spLocks noChangeArrowheads="1"/>
          </p:cNvSpPr>
          <p:nvPr/>
        </p:nvSpPr>
        <p:spPr bwMode="auto">
          <a:xfrm>
            <a:off x="4932363" y="4581525"/>
            <a:ext cx="6334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29716" name="AutoShape 20"/>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7" name="AutoShape 21"/>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8" name="AutoShape 22"/>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9" name="Text Box 23"/>
          <p:cNvSpPr txBox="1">
            <a:spLocks noChangeArrowheads="1"/>
          </p:cNvSpPr>
          <p:nvPr/>
        </p:nvSpPr>
        <p:spPr bwMode="auto">
          <a:xfrm>
            <a:off x="5076825" y="4005263"/>
            <a:ext cx="5445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20" name="Text Box 24"/>
          <p:cNvSpPr txBox="1">
            <a:spLocks noChangeArrowheads="1"/>
          </p:cNvSpPr>
          <p:nvPr/>
        </p:nvSpPr>
        <p:spPr bwMode="auto">
          <a:xfrm>
            <a:off x="4067175" y="4581525"/>
            <a:ext cx="628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29721" name="Oval 25"/>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2828413351"/>
      </p:ext>
    </p:extLst>
  </p:cSld>
  <p:clrMapOvr>
    <a:masterClrMapping/>
  </p:clrMapOvr>
  <p:transition advTm="1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altLang="en-US" sz="4000" smtClean="0"/>
              <a:t>Kompenzace f</a:t>
            </a:r>
            <a:r>
              <a:rPr lang="en-US" altLang="en-US" sz="4000" smtClean="0"/>
              <a:t>luorescen</a:t>
            </a:r>
            <a:r>
              <a:rPr lang="cs-CZ" altLang="en-US" sz="4000" smtClean="0"/>
              <a:t>čního  signálu při vícebarevné detekci</a:t>
            </a:r>
            <a:endParaRPr lang="en-US" altLang="en-US" sz="4000" smtClean="0"/>
          </a:p>
        </p:txBody>
      </p:sp>
      <p:sp>
        <p:nvSpPr>
          <p:cNvPr id="114691" name="Rectangle 3"/>
          <p:cNvSpPr>
            <a:spLocks noGrp="1" noChangeArrowheads="1"/>
          </p:cNvSpPr>
          <p:nvPr>
            <p:ph type="body" sz="half" idx="1"/>
          </p:nvPr>
        </p:nvSpPr>
        <p:spPr/>
        <p:txBody>
          <a:bodyPr/>
          <a:lstStyle/>
          <a:p>
            <a:pPr eaLnBrk="1" hangingPunct="1">
              <a:buFont typeface="Wingdings" pitchFamily="2" charset="2"/>
              <a:buNone/>
            </a:pPr>
            <a:endParaRPr lang="en-US" altLang="en-US" sz="2800" smtClean="0"/>
          </a:p>
          <a:p>
            <a:pPr eaLnBrk="1" hangingPunct="1"/>
            <a:endParaRPr lang="en-US" altLang="en-US" sz="2800" smtClean="0"/>
          </a:p>
          <a:p>
            <a:pPr eaLnBrk="1" hangingPunct="1"/>
            <a:endParaRPr lang="en-US" altLang="en-US" sz="2800" smtClean="0"/>
          </a:p>
          <a:p>
            <a:pPr eaLnBrk="1" hangingPunct="1">
              <a:buFont typeface="Wingdings" pitchFamily="2" charset="2"/>
              <a:buNone/>
            </a:pPr>
            <a:endParaRPr lang="en-US" altLang="en-US" sz="2800" smtClean="0"/>
          </a:p>
          <a:p>
            <a:pPr eaLnBrk="1" hangingPunct="1">
              <a:buFont typeface="Wingdings" pitchFamily="2" charset="2"/>
              <a:buNone/>
            </a:pPr>
            <a:endParaRPr lang="en-US" altLang="en-US" sz="2800" smtClean="0"/>
          </a:p>
          <a:p>
            <a:pPr eaLnBrk="1" hangingPunct="1">
              <a:buFont typeface="Wingdings" pitchFamily="2" charset="2"/>
              <a:buNone/>
            </a:pPr>
            <a:r>
              <a:rPr lang="en-US" altLang="en-US" smtClean="0"/>
              <a:t/>
            </a:r>
            <a:br>
              <a:rPr lang="en-US" altLang="en-US" smtClean="0"/>
            </a:br>
            <a:endParaRPr lang="en-US" altLang="en-US" sz="2800" smtClean="0"/>
          </a:p>
        </p:txBody>
      </p:sp>
      <p:pic>
        <p:nvPicPr>
          <p:cNvPr id="1146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349500"/>
            <a:ext cx="4741863"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27763" y="4941888"/>
            <a:ext cx="1971675" cy="312737"/>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3852406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8" y="1881188"/>
            <a:ext cx="36004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6"/>
          <p:cNvSpPr txBox="1">
            <a:spLocks noChangeArrowheads="1"/>
          </p:cNvSpPr>
          <p:nvPr/>
        </p:nvSpPr>
        <p:spPr bwMode="auto">
          <a:xfrm>
            <a:off x="1116013" y="877888"/>
            <a:ext cx="742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“Bright” = good resolution sensitivity</a:t>
            </a:r>
          </a:p>
        </p:txBody>
      </p:sp>
    </p:spTree>
    <p:extLst>
      <p:ext uri="{BB962C8B-B14F-4D97-AF65-F5344CB8AC3E}">
        <p14:creationId xmlns:p14="http://schemas.microsoft.com/office/powerpoint/2010/main" val="10649115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1708150"/>
            <a:ext cx="6588125"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5"/>
          <p:cNvSpPr txBox="1">
            <a:spLocks noChangeArrowheads="1"/>
          </p:cNvSpPr>
          <p:nvPr/>
        </p:nvSpPr>
        <p:spPr bwMode="auto">
          <a:xfrm>
            <a:off x="1279525" y="879475"/>
            <a:ext cx="7872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3200" b="1">
                <a:latin typeface="Arial Black" pitchFamily="34" charset="0"/>
              </a:rPr>
              <a:t>Various fluorochromes-stain index</a:t>
            </a:r>
          </a:p>
        </p:txBody>
      </p:sp>
    </p:spTree>
    <p:extLst>
      <p:ext uri="{BB962C8B-B14F-4D97-AF65-F5344CB8AC3E}">
        <p14:creationId xmlns:p14="http://schemas.microsoft.com/office/powerpoint/2010/main" val="230219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962150"/>
            <a:ext cx="6678612"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5"/>
          <p:cNvSpPr txBox="1">
            <a:spLocks noChangeArrowheads="1"/>
          </p:cNvSpPr>
          <p:nvPr/>
        </p:nvSpPr>
        <p:spPr bwMode="auto">
          <a:xfrm>
            <a:off x="900113" y="981075"/>
            <a:ext cx="77485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Choices for 6,- 8,- 10,- and more colors</a:t>
            </a:r>
          </a:p>
        </p:txBody>
      </p:sp>
    </p:spTree>
    <p:extLst>
      <p:ext uri="{BB962C8B-B14F-4D97-AF65-F5344CB8AC3E}">
        <p14:creationId xmlns:p14="http://schemas.microsoft.com/office/powerpoint/2010/main" val="13525984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2165350"/>
            <a:ext cx="64230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5"/>
          <p:cNvSpPr txBox="1">
            <a:spLocks noChangeArrowheads="1"/>
          </p:cNvSpPr>
          <p:nvPr/>
        </p:nvSpPr>
        <p:spPr bwMode="auto">
          <a:xfrm>
            <a:off x="1079500" y="995363"/>
            <a:ext cx="7861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Fluorochrome selection considerations</a:t>
            </a:r>
          </a:p>
        </p:txBody>
      </p:sp>
    </p:spTree>
    <p:extLst>
      <p:ext uri="{BB962C8B-B14F-4D97-AF65-F5344CB8AC3E}">
        <p14:creationId xmlns:p14="http://schemas.microsoft.com/office/powerpoint/2010/main" val="6612167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395413" y="598488"/>
            <a:ext cx="71167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Spillover</a:t>
            </a:r>
          </a:p>
        </p:txBody>
      </p:sp>
      <p:grpSp>
        <p:nvGrpSpPr>
          <p:cNvPr id="119811" name="Group 37"/>
          <p:cNvGrpSpPr>
            <a:grpSpLocks/>
          </p:cNvGrpSpPr>
          <p:nvPr/>
        </p:nvGrpSpPr>
        <p:grpSpPr bwMode="auto">
          <a:xfrm>
            <a:off x="1158875" y="1412875"/>
            <a:ext cx="7439025" cy="4986338"/>
            <a:chOff x="821" y="890"/>
            <a:chExt cx="5272" cy="3141"/>
          </a:xfrm>
        </p:grpSpPr>
        <p:sp>
          <p:nvSpPr>
            <p:cNvPr id="119812" name="Rectangle 3" descr="80%"/>
            <p:cNvSpPr>
              <a:spLocks noChangeArrowheads="1"/>
            </p:cNvSpPr>
            <p:nvPr/>
          </p:nvSpPr>
          <p:spPr bwMode="auto">
            <a:xfrm>
              <a:off x="3066" y="1550"/>
              <a:ext cx="355" cy="2077"/>
            </a:xfrm>
            <a:prstGeom prst="rect">
              <a:avLst/>
            </a:prstGeom>
            <a:pattFill prst="pct80">
              <a:fgClr>
                <a:srgbClr val="FF2727"/>
              </a:fgClr>
              <a:bgClr>
                <a:srgbClr val="FFFFFF"/>
              </a:bgClr>
            </a:pattFill>
            <a:ln w="12700">
              <a:solidFill>
                <a:schemeClr val="tx1"/>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13" name="Line 4"/>
            <p:cNvSpPr>
              <a:spLocks noChangeShapeType="1"/>
            </p:cNvSpPr>
            <p:nvPr/>
          </p:nvSpPr>
          <p:spPr bwMode="auto">
            <a:xfrm>
              <a:off x="1196" y="3634"/>
              <a:ext cx="33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4" name="Line 5"/>
            <p:cNvSpPr>
              <a:spLocks noChangeShapeType="1"/>
            </p:cNvSpPr>
            <p:nvPr/>
          </p:nvSpPr>
          <p:spPr bwMode="auto">
            <a:xfrm>
              <a:off x="3229"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5" name="Line 6"/>
            <p:cNvSpPr>
              <a:spLocks noChangeShapeType="1"/>
            </p:cNvSpPr>
            <p:nvPr/>
          </p:nvSpPr>
          <p:spPr bwMode="auto">
            <a:xfrm>
              <a:off x="2722"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6" name="Rectangle 7"/>
            <p:cNvSpPr>
              <a:spLocks noChangeArrowheads="1"/>
            </p:cNvSpPr>
            <p:nvPr/>
          </p:nvSpPr>
          <p:spPr bwMode="auto">
            <a:xfrm>
              <a:off x="2590"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19817" name="Rectangle 8"/>
            <p:cNvSpPr>
              <a:spLocks noChangeArrowheads="1"/>
            </p:cNvSpPr>
            <p:nvPr/>
          </p:nvSpPr>
          <p:spPr bwMode="auto">
            <a:xfrm>
              <a:off x="3097"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19818" name="Group 9"/>
            <p:cNvGrpSpPr>
              <a:grpSpLocks/>
            </p:cNvGrpSpPr>
            <p:nvPr/>
          </p:nvGrpSpPr>
          <p:grpSpPr bwMode="auto">
            <a:xfrm>
              <a:off x="3019" y="1220"/>
              <a:ext cx="482" cy="291"/>
              <a:chOff x="3422" y="1227"/>
              <a:chExt cx="558" cy="252"/>
            </a:xfrm>
          </p:grpSpPr>
          <p:sp>
            <p:nvSpPr>
              <p:cNvPr id="119844" name="Rectangle 10"/>
              <p:cNvSpPr>
                <a:spLocks noChangeArrowheads="1"/>
              </p:cNvSpPr>
              <p:nvPr/>
            </p:nvSpPr>
            <p:spPr bwMode="auto">
              <a:xfrm>
                <a:off x="3906" y="1227"/>
                <a:ext cx="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19845" name="Rectangle 11"/>
              <p:cNvSpPr>
                <a:spLocks noChangeArrowheads="1"/>
              </p:cNvSpPr>
              <p:nvPr/>
            </p:nvSpPr>
            <p:spPr bwMode="auto">
              <a:xfrm>
                <a:off x="3422" y="1328"/>
                <a:ext cx="55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19819" name="Rectangle 12" descr="20%"/>
            <p:cNvSpPr>
              <a:spLocks noChangeArrowheads="1"/>
            </p:cNvSpPr>
            <p:nvPr/>
          </p:nvSpPr>
          <p:spPr bwMode="auto">
            <a:xfrm>
              <a:off x="1784" y="1530"/>
              <a:ext cx="364" cy="2093"/>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20" name="Rectangle 13" descr="20%"/>
            <p:cNvSpPr>
              <a:spLocks noChangeArrowheads="1"/>
            </p:cNvSpPr>
            <p:nvPr/>
          </p:nvSpPr>
          <p:spPr bwMode="auto">
            <a:xfrm>
              <a:off x="1282" y="1530"/>
              <a:ext cx="361" cy="2093"/>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21" name="Rectangle 14"/>
            <p:cNvSpPr>
              <a:spLocks noChangeArrowheads="1"/>
            </p:cNvSpPr>
            <p:nvPr/>
          </p:nvSpPr>
          <p:spPr bwMode="auto">
            <a:xfrm>
              <a:off x="1056"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19822" name="Rectangle 15"/>
            <p:cNvSpPr>
              <a:spLocks noChangeArrowheads="1"/>
            </p:cNvSpPr>
            <p:nvPr/>
          </p:nvSpPr>
          <p:spPr bwMode="auto">
            <a:xfrm>
              <a:off x="2076"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19823" name="Line 16"/>
            <p:cNvSpPr>
              <a:spLocks noChangeShapeType="1"/>
            </p:cNvSpPr>
            <p:nvPr/>
          </p:nvSpPr>
          <p:spPr bwMode="auto">
            <a:xfrm>
              <a:off x="2215" y="3623"/>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4" name="Line 17"/>
            <p:cNvSpPr>
              <a:spLocks noChangeShapeType="1"/>
            </p:cNvSpPr>
            <p:nvPr/>
          </p:nvSpPr>
          <p:spPr bwMode="auto">
            <a:xfrm>
              <a:off x="1702"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5" name="Line 18"/>
            <p:cNvSpPr>
              <a:spLocks noChangeShapeType="1"/>
            </p:cNvSpPr>
            <p:nvPr/>
          </p:nvSpPr>
          <p:spPr bwMode="auto">
            <a:xfrm>
              <a:off x="1195" y="3623"/>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6" name="Line 19"/>
            <p:cNvSpPr>
              <a:spLocks noChangeShapeType="1"/>
            </p:cNvSpPr>
            <p:nvPr/>
          </p:nvSpPr>
          <p:spPr bwMode="auto">
            <a:xfrm flipV="1">
              <a:off x="942" y="1547"/>
              <a:ext cx="0" cy="20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7" name="Freeform 20"/>
            <p:cNvSpPr>
              <a:spLocks/>
            </p:cNvSpPr>
            <p:nvPr/>
          </p:nvSpPr>
          <p:spPr bwMode="auto">
            <a:xfrm>
              <a:off x="1195" y="1546"/>
              <a:ext cx="2164" cy="2078"/>
            </a:xfrm>
            <a:custGeom>
              <a:avLst/>
              <a:gdLst>
                <a:gd name="T0" fmla="*/ 13 w 2708"/>
                <a:gd name="T1" fmla="*/ 889 h 2014"/>
                <a:gd name="T2" fmla="*/ 29 w 2708"/>
                <a:gd name="T3" fmla="*/ 604 h 2014"/>
                <a:gd name="T4" fmla="*/ 38 w 2708"/>
                <a:gd name="T5" fmla="*/ 394 h 2014"/>
                <a:gd name="T6" fmla="*/ 44 w 2708"/>
                <a:gd name="T7" fmla="*/ 312 h 2014"/>
                <a:gd name="T8" fmla="*/ 46 w 2708"/>
                <a:gd name="T9" fmla="*/ 229 h 2014"/>
                <a:gd name="T10" fmla="*/ 49 w 2708"/>
                <a:gd name="T11" fmla="*/ 183 h 2014"/>
                <a:gd name="T12" fmla="*/ 51 w 2708"/>
                <a:gd name="T13" fmla="*/ 147 h 2014"/>
                <a:gd name="T14" fmla="*/ 54 w 2708"/>
                <a:gd name="T15" fmla="*/ 129 h 2014"/>
                <a:gd name="T16" fmla="*/ 59 w 2708"/>
                <a:gd name="T17" fmla="*/ 73 h 2014"/>
                <a:gd name="T18" fmla="*/ 69 w 2708"/>
                <a:gd name="T19" fmla="*/ 21 h 2014"/>
                <a:gd name="T20" fmla="*/ 78 w 2708"/>
                <a:gd name="T21" fmla="*/ 0 h 2014"/>
                <a:gd name="T22" fmla="*/ 84 w 2708"/>
                <a:gd name="T23" fmla="*/ 21 h 2014"/>
                <a:gd name="T24" fmla="*/ 95 w 2708"/>
                <a:gd name="T25" fmla="*/ 82 h 2014"/>
                <a:gd name="T26" fmla="*/ 123 w 2708"/>
                <a:gd name="T27" fmla="*/ 468 h 2014"/>
                <a:gd name="T28" fmla="*/ 153 w 2708"/>
                <a:gd name="T29" fmla="*/ 971 h 2014"/>
                <a:gd name="T30" fmla="*/ 177 w 2708"/>
                <a:gd name="T31" fmla="*/ 1301 h 2014"/>
                <a:gd name="T32" fmla="*/ 199 w 2708"/>
                <a:gd name="T33" fmla="*/ 1512 h 2014"/>
                <a:gd name="T34" fmla="*/ 215 w 2708"/>
                <a:gd name="T35" fmla="*/ 1649 h 2014"/>
                <a:gd name="T36" fmla="*/ 237 w 2708"/>
                <a:gd name="T37" fmla="*/ 1796 h 2014"/>
                <a:gd name="T38" fmla="*/ 263 w 2708"/>
                <a:gd name="T39" fmla="*/ 1915 h 2014"/>
                <a:gd name="T40" fmla="*/ 300 w 2708"/>
                <a:gd name="T41" fmla="*/ 2007 h 2014"/>
                <a:gd name="T42" fmla="*/ 335 w 2708"/>
                <a:gd name="T43" fmla="*/ 2099 h 2014"/>
                <a:gd name="T44" fmla="*/ 373 w 2708"/>
                <a:gd name="T45" fmla="*/ 2143 h 2014"/>
                <a:gd name="T46" fmla="*/ 397 w 2708"/>
                <a:gd name="T47" fmla="*/ 2172 h 2014"/>
                <a:gd name="T48" fmla="*/ 417 w 2708"/>
                <a:gd name="T49" fmla="*/ 2189 h 2014"/>
                <a:gd name="T50" fmla="*/ 440 w 2708"/>
                <a:gd name="T51" fmla="*/ 2208 h 2014"/>
                <a:gd name="T52" fmla="*/ 507 w 2708"/>
                <a:gd name="T53" fmla="*/ 2252 h 2014"/>
                <a:gd name="T54" fmla="*/ 616 w 2708"/>
                <a:gd name="T55" fmla="*/ 2302 h 2014"/>
                <a:gd name="T56" fmla="*/ 688 w 2708"/>
                <a:gd name="T57" fmla="*/ 2317 h 2014"/>
                <a:gd name="T58" fmla="*/ 716 w 2708"/>
                <a:gd name="T59" fmla="*/ 2326 h 2014"/>
                <a:gd name="T60" fmla="*/ 739 w 2708"/>
                <a:gd name="T61" fmla="*/ 2336 h 2014"/>
                <a:gd name="T62" fmla="*/ 768 w 2708"/>
                <a:gd name="T63" fmla="*/ 2336 h 2014"/>
                <a:gd name="T64" fmla="*/ 793 w 2708"/>
                <a:gd name="T65" fmla="*/ 2346 h 2014"/>
                <a:gd name="T66" fmla="*/ 796 w 2708"/>
                <a:gd name="T67" fmla="*/ 2346 h 2014"/>
                <a:gd name="T68" fmla="*/ 809 w 2708"/>
                <a:gd name="T69" fmla="*/ 2346 h 2014"/>
                <a:gd name="T70" fmla="*/ 816 w 2708"/>
                <a:gd name="T71" fmla="*/ 2355 h 2014"/>
                <a:gd name="T72" fmla="*/ 824 w 2708"/>
                <a:gd name="T73" fmla="*/ 2355 h 2014"/>
                <a:gd name="T74" fmla="*/ 845 w 2708"/>
                <a:gd name="T75" fmla="*/ 2355 h 2014"/>
                <a:gd name="T76" fmla="*/ 882 w 2708"/>
                <a:gd name="T77" fmla="*/ 2355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9828" name="Group 21"/>
            <p:cNvGrpSpPr>
              <a:grpSpLocks/>
            </p:cNvGrpSpPr>
            <p:nvPr/>
          </p:nvGrpSpPr>
          <p:grpSpPr bwMode="auto">
            <a:xfrm>
              <a:off x="1207" y="1334"/>
              <a:ext cx="386" cy="185"/>
              <a:chOff x="1586" y="1227"/>
              <a:chExt cx="513" cy="180"/>
            </a:xfrm>
          </p:grpSpPr>
          <p:sp>
            <p:nvSpPr>
              <p:cNvPr id="119842" name="Rectangle 22"/>
              <p:cNvSpPr>
                <a:spLocks noChangeArrowheads="1"/>
              </p:cNvSpPr>
              <p:nvPr/>
            </p:nvSpPr>
            <p:spPr bwMode="auto">
              <a:xfrm>
                <a:off x="1830" y="1227"/>
                <a:ext cx="24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kumimoji="0" lang="en-US" altLang="en-US" sz="900">
                    <a:solidFill>
                      <a:srgbClr val="000000"/>
                    </a:solidFill>
                  </a:rPr>
                  <a:t>FITC</a:t>
                </a:r>
                <a:endParaRPr kumimoji="0" lang="en-US" altLang="en-US" sz="2400">
                  <a:solidFill>
                    <a:srgbClr val="000000"/>
                  </a:solidFill>
                </a:endParaRPr>
              </a:p>
            </p:txBody>
          </p:sp>
          <p:sp>
            <p:nvSpPr>
              <p:cNvPr id="119843" name="Rectangle 23"/>
              <p:cNvSpPr>
                <a:spLocks noChangeArrowheads="1"/>
              </p:cNvSpPr>
              <p:nvPr/>
            </p:nvSpPr>
            <p:spPr bwMode="auto">
              <a:xfrm>
                <a:off x="1586" y="1322"/>
                <a:ext cx="51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      530/30</a:t>
                </a:r>
                <a:endParaRPr kumimoji="0" lang="en-US" altLang="en-US" sz="2400">
                  <a:solidFill>
                    <a:srgbClr val="000000"/>
                  </a:solidFill>
                </a:endParaRPr>
              </a:p>
            </p:txBody>
          </p:sp>
        </p:grpSp>
        <p:sp>
          <p:nvSpPr>
            <p:cNvPr id="119829" name="Rectangle 24"/>
            <p:cNvSpPr>
              <a:spLocks noChangeArrowheads="1"/>
            </p:cNvSpPr>
            <p:nvPr/>
          </p:nvSpPr>
          <p:spPr bwMode="auto">
            <a:xfrm rot="-5400000">
              <a:off x="488" y="2514"/>
              <a:ext cx="7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19830" name="Rectangle 25"/>
            <p:cNvSpPr>
              <a:spLocks noChangeArrowheads="1"/>
            </p:cNvSpPr>
            <p:nvPr/>
          </p:nvSpPr>
          <p:spPr bwMode="auto">
            <a:xfrm>
              <a:off x="2076" y="3915"/>
              <a:ext cx="8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19831" name="Rectangle 26"/>
            <p:cNvSpPr>
              <a:spLocks noChangeArrowheads="1"/>
            </p:cNvSpPr>
            <p:nvPr/>
          </p:nvSpPr>
          <p:spPr bwMode="auto">
            <a:xfrm>
              <a:off x="1570" y="3699"/>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grpSp>
          <p:nvGrpSpPr>
            <p:cNvPr id="119832" name="Group 27"/>
            <p:cNvGrpSpPr>
              <a:grpSpLocks/>
            </p:cNvGrpSpPr>
            <p:nvPr/>
          </p:nvGrpSpPr>
          <p:grpSpPr bwMode="auto">
            <a:xfrm>
              <a:off x="1836" y="1244"/>
              <a:ext cx="410" cy="269"/>
              <a:chOff x="2543" y="1219"/>
              <a:chExt cx="90" cy="288"/>
            </a:xfrm>
          </p:grpSpPr>
          <p:sp>
            <p:nvSpPr>
              <p:cNvPr id="119840" name="Rectangle 28"/>
              <p:cNvSpPr>
                <a:spLocks noChangeArrowheads="1"/>
              </p:cNvSpPr>
              <p:nvPr/>
            </p:nvSpPr>
            <p:spPr bwMode="auto">
              <a:xfrm>
                <a:off x="2633" y="1219"/>
                <a:ext cx="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19841" name="Rectangle 29"/>
              <p:cNvSpPr>
                <a:spLocks noChangeArrowheads="1"/>
              </p:cNvSpPr>
              <p:nvPr/>
            </p:nvSpPr>
            <p:spPr bwMode="auto">
              <a:xfrm>
                <a:off x="2543" y="1320"/>
                <a:ext cx="5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grpSp>
        <p:sp>
          <p:nvSpPr>
            <p:cNvPr id="119833" name="Line 30"/>
            <p:cNvSpPr>
              <a:spLocks noChangeShapeType="1"/>
            </p:cNvSpPr>
            <p:nvPr/>
          </p:nvSpPr>
          <p:spPr bwMode="auto">
            <a:xfrm>
              <a:off x="3723" y="3620"/>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4" name="Line 31"/>
            <p:cNvSpPr>
              <a:spLocks noChangeShapeType="1"/>
            </p:cNvSpPr>
            <p:nvPr/>
          </p:nvSpPr>
          <p:spPr bwMode="auto">
            <a:xfrm>
              <a:off x="3302" y="3722"/>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5" name="Rectangle 32"/>
            <p:cNvSpPr>
              <a:spLocks noChangeArrowheads="1"/>
            </p:cNvSpPr>
            <p:nvPr/>
          </p:nvSpPr>
          <p:spPr bwMode="auto">
            <a:xfrm>
              <a:off x="3594" y="3702"/>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750nm</a:t>
              </a:r>
              <a:endParaRPr kumimoji="0" lang="en-US" altLang="en-US" sz="2400">
                <a:solidFill>
                  <a:srgbClr val="000000"/>
                </a:solidFill>
              </a:endParaRPr>
            </a:p>
          </p:txBody>
        </p:sp>
        <p:sp>
          <p:nvSpPr>
            <p:cNvPr id="119836" name="Rectangle 33"/>
            <p:cNvSpPr>
              <a:spLocks noChangeArrowheads="1"/>
            </p:cNvSpPr>
            <p:nvPr/>
          </p:nvSpPr>
          <p:spPr bwMode="auto">
            <a:xfrm>
              <a:off x="4074" y="3702"/>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800nm</a:t>
              </a:r>
              <a:endParaRPr kumimoji="0" lang="en-US" altLang="en-US" sz="2400">
                <a:solidFill>
                  <a:srgbClr val="000000"/>
                </a:solidFill>
              </a:endParaRPr>
            </a:p>
          </p:txBody>
        </p:sp>
        <p:sp>
          <p:nvSpPr>
            <p:cNvPr id="119837" name="Line 34"/>
            <p:cNvSpPr>
              <a:spLocks noChangeShapeType="1"/>
            </p:cNvSpPr>
            <p:nvPr/>
          </p:nvSpPr>
          <p:spPr bwMode="auto">
            <a:xfrm>
              <a:off x="4217" y="3617"/>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35"/>
            <p:cNvSpPr>
              <a:spLocks noChangeShapeType="1"/>
            </p:cNvSpPr>
            <p:nvPr/>
          </p:nvSpPr>
          <p:spPr bwMode="auto">
            <a:xfrm flipH="1">
              <a:off x="951" y="3627"/>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9839" name="Picture 36" descr="Slide 4 FITCspil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 y="890"/>
              <a:ext cx="167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56797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204913" y="342900"/>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 FITC Compensation</a:t>
            </a:r>
          </a:p>
        </p:txBody>
      </p:sp>
      <p:grpSp>
        <p:nvGrpSpPr>
          <p:cNvPr id="120835" name="Group 32"/>
          <p:cNvGrpSpPr>
            <a:grpSpLocks/>
          </p:cNvGrpSpPr>
          <p:nvPr/>
        </p:nvGrpSpPr>
        <p:grpSpPr bwMode="auto">
          <a:xfrm>
            <a:off x="1292225" y="1425575"/>
            <a:ext cx="7519988" cy="4697413"/>
            <a:chOff x="916" y="1136"/>
            <a:chExt cx="5329" cy="2959"/>
          </a:xfrm>
        </p:grpSpPr>
        <p:grpSp>
          <p:nvGrpSpPr>
            <p:cNvPr id="120836" name="Group 3"/>
            <p:cNvGrpSpPr>
              <a:grpSpLocks/>
            </p:cNvGrpSpPr>
            <p:nvPr/>
          </p:nvGrpSpPr>
          <p:grpSpPr bwMode="auto">
            <a:xfrm>
              <a:off x="4056" y="1136"/>
              <a:ext cx="2189" cy="1990"/>
              <a:chOff x="3656" y="1040"/>
              <a:chExt cx="2021" cy="1990"/>
            </a:xfrm>
          </p:grpSpPr>
          <p:sp>
            <p:nvSpPr>
              <p:cNvPr id="120840" name="Line 4"/>
              <p:cNvSpPr>
                <a:spLocks noChangeShapeType="1"/>
              </p:cNvSpPr>
              <p:nvPr/>
            </p:nvSpPr>
            <p:spPr bwMode="auto">
              <a:xfrm>
                <a:off x="3975" y="2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1" name="Rectangle 5" descr="80%"/>
              <p:cNvSpPr>
                <a:spLocks noChangeArrowheads="1"/>
              </p:cNvSpPr>
              <p:nvPr/>
            </p:nvSpPr>
            <p:spPr bwMode="auto">
              <a:xfrm>
                <a:off x="5312" y="1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2" name="Line 6"/>
              <p:cNvSpPr>
                <a:spLocks noChangeShapeType="1"/>
              </p:cNvSpPr>
              <p:nvPr/>
            </p:nvSpPr>
            <p:spPr bwMode="auto">
              <a:xfrm>
                <a:off x="5434"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3" name="Line 7"/>
              <p:cNvSpPr>
                <a:spLocks noChangeShapeType="1"/>
              </p:cNvSpPr>
              <p:nvPr/>
            </p:nvSpPr>
            <p:spPr bwMode="auto">
              <a:xfrm>
                <a:off x="5070"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4" name="Rectangle 8"/>
              <p:cNvSpPr>
                <a:spLocks noChangeArrowheads="1"/>
              </p:cNvSpPr>
              <p:nvPr/>
            </p:nvSpPr>
            <p:spPr bwMode="auto">
              <a:xfrm>
                <a:off x="4946"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20845" name="Rectangle 9"/>
              <p:cNvSpPr>
                <a:spLocks noChangeArrowheads="1"/>
              </p:cNvSpPr>
              <p:nvPr/>
            </p:nvSpPr>
            <p:spPr bwMode="auto">
              <a:xfrm>
                <a:off x="5310"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20846" name="Group 10"/>
              <p:cNvGrpSpPr>
                <a:grpSpLocks/>
              </p:cNvGrpSpPr>
              <p:nvPr/>
            </p:nvGrpSpPr>
            <p:grpSpPr bwMode="auto">
              <a:xfrm>
                <a:off x="5232" y="1040"/>
                <a:ext cx="445" cy="254"/>
                <a:chOff x="3338" y="1227"/>
                <a:chExt cx="725" cy="324"/>
              </a:xfrm>
            </p:grpSpPr>
            <p:sp>
              <p:nvSpPr>
                <p:cNvPr id="120863" name="Rectangle 11"/>
                <p:cNvSpPr>
                  <a:spLocks noChangeArrowheads="1"/>
                </p:cNvSpPr>
                <p:nvPr/>
              </p:nvSpPr>
              <p:spPr bwMode="auto">
                <a:xfrm>
                  <a:off x="3905" y="1227"/>
                  <a:ext cx="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20864" name="Rectangle 12"/>
                <p:cNvSpPr>
                  <a:spLocks noChangeArrowheads="1"/>
                </p:cNvSpPr>
                <p:nvPr/>
              </p:nvSpPr>
              <p:spPr bwMode="auto">
                <a:xfrm>
                  <a:off x="3338" y="1328"/>
                  <a:ext cx="72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20847" name="Rectangle 13" descr="20%"/>
              <p:cNvSpPr>
                <a:spLocks noChangeArrowheads="1"/>
              </p:cNvSpPr>
              <p:nvPr/>
            </p:nvSpPr>
            <p:spPr bwMode="auto">
              <a:xfrm>
                <a:off x="4397" y="1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8" name="Rectangle 14" descr="20%"/>
              <p:cNvSpPr>
                <a:spLocks noChangeArrowheads="1"/>
              </p:cNvSpPr>
              <p:nvPr/>
            </p:nvSpPr>
            <p:spPr bwMode="auto">
              <a:xfrm>
                <a:off x="4036" y="1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9" name="Rectangle 15"/>
              <p:cNvSpPr>
                <a:spLocks noChangeArrowheads="1"/>
              </p:cNvSpPr>
              <p:nvPr/>
            </p:nvSpPr>
            <p:spPr bwMode="auto">
              <a:xfrm>
                <a:off x="3844"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20850" name="Rectangle 16"/>
              <p:cNvSpPr>
                <a:spLocks noChangeArrowheads="1"/>
              </p:cNvSpPr>
              <p:nvPr/>
            </p:nvSpPr>
            <p:spPr bwMode="auto">
              <a:xfrm>
                <a:off x="4577"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20851" name="Line 17"/>
              <p:cNvSpPr>
                <a:spLocks noChangeShapeType="1"/>
              </p:cNvSpPr>
              <p:nvPr/>
            </p:nvSpPr>
            <p:spPr bwMode="auto">
              <a:xfrm>
                <a:off x="4707"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2" name="Line 18"/>
              <p:cNvSpPr>
                <a:spLocks noChangeShapeType="1"/>
              </p:cNvSpPr>
              <p:nvPr/>
            </p:nvSpPr>
            <p:spPr bwMode="auto">
              <a:xfrm>
                <a:off x="4338"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3" name="Line 19"/>
              <p:cNvSpPr>
                <a:spLocks noChangeShapeType="1"/>
              </p:cNvSpPr>
              <p:nvPr/>
            </p:nvSpPr>
            <p:spPr bwMode="auto">
              <a:xfrm>
                <a:off x="3974"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4" name="Line 20"/>
              <p:cNvSpPr>
                <a:spLocks noChangeShapeType="1"/>
              </p:cNvSpPr>
              <p:nvPr/>
            </p:nvSpPr>
            <p:spPr bwMode="auto">
              <a:xfrm flipV="1">
                <a:off x="3792" y="1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5" name="Freeform 21"/>
              <p:cNvSpPr>
                <a:spLocks/>
              </p:cNvSpPr>
              <p:nvPr/>
            </p:nvSpPr>
            <p:spPr bwMode="auto">
              <a:xfrm>
                <a:off x="3974" y="1308"/>
                <a:ext cx="1516" cy="1395"/>
              </a:xfrm>
              <a:custGeom>
                <a:avLst/>
                <a:gdLst>
                  <a:gd name="T0" fmla="*/ 2 w 2708"/>
                  <a:gd name="T1" fmla="*/ 121 h 2014"/>
                  <a:gd name="T2" fmla="*/ 4 w 2708"/>
                  <a:gd name="T3" fmla="*/ 82 h 2014"/>
                  <a:gd name="T4" fmla="*/ 7 w 2708"/>
                  <a:gd name="T5" fmla="*/ 54 h 2014"/>
                  <a:gd name="T6" fmla="*/ 7 w 2708"/>
                  <a:gd name="T7" fmla="*/ 43 h 2014"/>
                  <a:gd name="T8" fmla="*/ 8 w 2708"/>
                  <a:gd name="T9" fmla="*/ 31 h 2014"/>
                  <a:gd name="T10" fmla="*/ 8 w 2708"/>
                  <a:gd name="T11" fmla="*/ 25 h 2014"/>
                  <a:gd name="T12" fmla="*/ 8 w 2708"/>
                  <a:gd name="T13" fmla="*/ 20 h 2014"/>
                  <a:gd name="T14" fmla="*/ 9 w 2708"/>
                  <a:gd name="T15" fmla="*/ 18 h 2014"/>
                  <a:gd name="T16" fmla="*/ 10 w 2708"/>
                  <a:gd name="T17" fmla="*/ 10 h 2014"/>
                  <a:gd name="T18" fmla="*/ 12 w 2708"/>
                  <a:gd name="T19" fmla="*/ 3 h 2014"/>
                  <a:gd name="T20" fmla="*/ 13 w 2708"/>
                  <a:gd name="T21" fmla="*/ 0 h 2014"/>
                  <a:gd name="T22" fmla="*/ 14 w 2708"/>
                  <a:gd name="T23" fmla="*/ 3 h 2014"/>
                  <a:gd name="T24" fmla="*/ 16 w 2708"/>
                  <a:gd name="T25" fmla="*/ 12 h 2014"/>
                  <a:gd name="T26" fmla="*/ 21 w 2708"/>
                  <a:gd name="T27" fmla="*/ 64 h 2014"/>
                  <a:gd name="T28" fmla="*/ 26 w 2708"/>
                  <a:gd name="T29" fmla="*/ 132 h 2014"/>
                  <a:gd name="T30" fmla="*/ 30 w 2708"/>
                  <a:gd name="T31" fmla="*/ 177 h 2014"/>
                  <a:gd name="T32" fmla="*/ 34 w 2708"/>
                  <a:gd name="T33" fmla="*/ 206 h 2014"/>
                  <a:gd name="T34" fmla="*/ 36 w 2708"/>
                  <a:gd name="T35" fmla="*/ 225 h 2014"/>
                  <a:gd name="T36" fmla="*/ 40 w 2708"/>
                  <a:gd name="T37" fmla="*/ 245 h 2014"/>
                  <a:gd name="T38" fmla="*/ 44 w 2708"/>
                  <a:gd name="T39" fmla="*/ 261 h 2014"/>
                  <a:gd name="T40" fmla="*/ 50 w 2708"/>
                  <a:gd name="T41" fmla="*/ 274 h 2014"/>
                  <a:gd name="T42" fmla="*/ 57 w 2708"/>
                  <a:gd name="T43" fmla="*/ 286 h 2014"/>
                  <a:gd name="T44" fmla="*/ 63 w 2708"/>
                  <a:gd name="T45" fmla="*/ 293 h 2014"/>
                  <a:gd name="T46" fmla="*/ 67 w 2708"/>
                  <a:gd name="T47" fmla="*/ 296 h 2014"/>
                  <a:gd name="T48" fmla="*/ 70 w 2708"/>
                  <a:gd name="T49" fmla="*/ 299 h 2014"/>
                  <a:gd name="T50" fmla="*/ 74 w 2708"/>
                  <a:gd name="T51" fmla="*/ 301 h 2014"/>
                  <a:gd name="T52" fmla="*/ 86 w 2708"/>
                  <a:gd name="T53" fmla="*/ 308 h 2014"/>
                  <a:gd name="T54" fmla="*/ 104 w 2708"/>
                  <a:gd name="T55" fmla="*/ 313 h 2014"/>
                  <a:gd name="T56" fmla="*/ 116 w 2708"/>
                  <a:gd name="T57" fmla="*/ 316 h 2014"/>
                  <a:gd name="T58" fmla="*/ 121 w 2708"/>
                  <a:gd name="T59" fmla="*/ 317 h 2014"/>
                  <a:gd name="T60" fmla="*/ 125 w 2708"/>
                  <a:gd name="T61" fmla="*/ 319 h 2014"/>
                  <a:gd name="T62" fmla="*/ 129 w 2708"/>
                  <a:gd name="T63" fmla="*/ 319 h 2014"/>
                  <a:gd name="T64" fmla="*/ 134 w 2708"/>
                  <a:gd name="T65" fmla="*/ 319 h 2014"/>
                  <a:gd name="T66" fmla="*/ 134 w 2708"/>
                  <a:gd name="T67" fmla="*/ 319 h 2014"/>
                  <a:gd name="T68" fmla="*/ 137 w 2708"/>
                  <a:gd name="T69" fmla="*/ 319 h 2014"/>
                  <a:gd name="T70" fmla="*/ 138 w 2708"/>
                  <a:gd name="T71" fmla="*/ 321 h 2014"/>
                  <a:gd name="T72" fmla="*/ 139 w 2708"/>
                  <a:gd name="T73" fmla="*/ 321 h 2014"/>
                  <a:gd name="T74" fmla="*/ 143 w 2708"/>
                  <a:gd name="T75" fmla="*/ 321 h 2014"/>
                  <a:gd name="T76" fmla="*/ 149 w 2708"/>
                  <a:gd name="T77" fmla="*/ 321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6" name="Rectangle 22"/>
              <p:cNvSpPr>
                <a:spLocks noChangeArrowheads="1"/>
              </p:cNvSpPr>
              <p:nvPr/>
            </p:nvSpPr>
            <p:spPr bwMode="auto">
              <a:xfrm>
                <a:off x="4043"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FITC</a:t>
                </a:r>
              </a:p>
              <a:p>
                <a:pPr algn="ctr">
                  <a:spcBef>
                    <a:spcPct val="0"/>
                  </a:spcBef>
                  <a:buClrTx/>
                  <a:buFontTx/>
                  <a:buNone/>
                </a:pPr>
                <a:r>
                  <a:rPr kumimoji="0" lang="en-US" altLang="en-US" sz="900">
                    <a:solidFill>
                      <a:srgbClr val="000000"/>
                    </a:solidFill>
                  </a:rPr>
                  <a:t>530/30</a:t>
                </a:r>
                <a:endParaRPr kumimoji="0" lang="en-US" altLang="en-US" sz="2400">
                  <a:solidFill>
                    <a:srgbClr val="000000"/>
                  </a:solidFill>
                </a:endParaRPr>
              </a:p>
            </p:txBody>
          </p:sp>
          <p:sp>
            <p:nvSpPr>
              <p:cNvPr id="120857" name="Rectangle 23"/>
              <p:cNvSpPr>
                <a:spLocks noChangeArrowheads="1"/>
              </p:cNvSpPr>
              <p:nvPr/>
            </p:nvSpPr>
            <p:spPr bwMode="auto">
              <a:xfrm rot="-5400000">
                <a:off x="3318" y="1946"/>
                <a:ext cx="79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20858" name="Rectangle 24"/>
              <p:cNvSpPr>
                <a:spLocks noChangeArrowheads="1"/>
              </p:cNvSpPr>
              <p:nvPr/>
            </p:nvSpPr>
            <p:spPr bwMode="auto">
              <a:xfrm>
                <a:off x="4517" y="2914"/>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20859" name="Rectangle 25"/>
              <p:cNvSpPr>
                <a:spLocks noChangeArrowheads="1"/>
              </p:cNvSpPr>
              <p:nvPr/>
            </p:nvSpPr>
            <p:spPr bwMode="auto">
              <a:xfrm>
                <a:off x="4213"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sp>
            <p:nvSpPr>
              <p:cNvPr id="120860" name="Rectangle 26"/>
              <p:cNvSpPr>
                <a:spLocks noChangeArrowheads="1"/>
              </p:cNvSpPr>
              <p:nvPr/>
            </p:nvSpPr>
            <p:spPr bwMode="auto">
              <a:xfrm>
                <a:off x="4427"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sp>
            <p:nvSpPr>
              <p:cNvPr id="120861" name="Line 27"/>
              <p:cNvSpPr>
                <a:spLocks noChangeShapeType="1"/>
              </p:cNvSpPr>
              <p:nvPr/>
            </p:nvSpPr>
            <p:spPr bwMode="auto">
              <a:xfrm>
                <a:off x="5486" y="2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62" name="Line 28"/>
              <p:cNvSpPr>
                <a:spLocks noChangeShapeType="1"/>
              </p:cNvSpPr>
              <p:nvPr/>
            </p:nvSpPr>
            <p:spPr bwMode="auto">
              <a:xfrm flipH="1">
                <a:off x="3798" y="2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0837" name="Picture 29" descr="Slide 5 FITC comp 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415"/>
              <a:ext cx="283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30" descr="slide 5 Fitc uncomp w st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 y="1305"/>
              <a:ext cx="3112"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Line 31"/>
            <p:cNvSpPr>
              <a:spLocks noChangeShapeType="1"/>
            </p:cNvSpPr>
            <p:nvPr/>
          </p:nvSpPr>
          <p:spPr bwMode="auto">
            <a:xfrm>
              <a:off x="1924" y="2040"/>
              <a:ext cx="0" cy="2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42178073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346200" y="719138"/>
            <a:ext cx="71151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Compensation</a:t>
            </a:r>
          </a:p>
        </p:txBody>
      </p:sp>
      <p:grpSp>
        <p:nvGrpSpPr>
          <p:cNvPr id="121859" name="Group 3"/>
          <p:cNvGrpSpPr>
            <a:grpSpLocks/>
          </p:cNvGrpSpPr>
          <p:nvPr/>
        </p:nvGrpSpPr>
        <p:grpSpPr bwMode="auto">
          <a:xfrm>
            <a:off x="5576888" y="1458913"/>
            <a:ext cx="3054350" cy="3159125"/>
            <a:chOff x="3660" y="1040"/>
            <a:chExt cx="1999" cy="1990"/>
          </a:xfrm>
        </p:grpSpPr>
        <p:sp>
          <p:nvSpPr>
            <p:cNvPr id="121863" name="Line 4"/>
            <p:cNvSpPr>
              <a:spLocks noChangeShapeType="1"/>
            </p:cNvSpPr>
            <p:nvPr/>
          </p:nvSpPr>
          <p:spPr bwMode="auto">
            <a:xfrm>
              <a:off x="3975" y="2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4" name="Rectangle 5" descr="80%"/>
            <p:cNvSpPr>
              <a:spLocks noChangeArrowheads="1"/>
            </p:cNvSpPr>
            <p:nvPr/>
          </p:nvSpPr>
          <p:spPr bwMode="auto">
            <a:xfrm>
              <a:off x="5312" y="1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65" name="Line 6"/>
            <p:cNvSpPr>
              <a:spLocks noChangeShapeType="1"/>
            </p:cNvSpPr>
            <p:nvPr/>
          </p:nvSpPr>
          <p:spPr bwMode="auto">
            <a:xfrm>
              <a:off x="5434"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6" name="Line 7"/>
            <p:cNvSpPr>
              <a:spLocks noChangeShapeType="1"/>
            </p:cNvSpPr>
            <p:nvPr/>
          </p:nvSpPr>
          <p:spPr bwMode="auto">
            <a:xfrm>
              <a:off x="5070"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7" name="Rectangle 8"/>
            <p:cNvSpPr>
              <a:spLocks noChangeArrowheads="1"/>
            </p:cNvSpPr>
            <p:nvPr/>
          </p:nvSpPr>
          <p:spPr bwMode="auto">
            <a:xfrm>
              <a:off x="4927"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21868" name="Rectangle 9"/>
            <p:cNvSpPr>
              <a:spLocks noChangeArrowheads="1"/>
            </p:cNvSpPr>
            <p:nvPr/>
          </p:nvSpPr>
          <p:spPr bwMode="auto">
            <a:xfrm>
              <a:off x="5291"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21869" name="Group 10"/>
            <p:cNvGrpSpPr>
              <a:grpSpLocks/>
            </p:cNvGrpSpPr>
            <p:nvPr/>
          </p:nvGrpSpPr>
          <p:grpSpPr bwMode="auto">
            <a:xfrm>
              <a:off x="5214" y="1040"/>
              <a:ext cx="445" cy="254"/>
              <a:chOff x="3320" y="1227"/>
              <a:chExt cx="724" cy="324"/>
            </a:xfrm>
          </p:grpSpPr>
          <p:sp>
            <p:nvSpPr>
              <p:cNvPr id="121886" name="Rectangle 11"/>
              <p:cNvSpPr>
                <a:spLocks noChangeArrowheads="1"/>
              </p:cNvSpPr>
              <p:nvPr/>
            </p:nvSpPr>
            <p:spPr bwMode="auto">
              <a:xfrm>
                <a:off x="3905" y="1227"/>
                <a:ext cx="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21887" name="Rectangle 12"/>
              <p:cNvSpPr>
                <a:spLocks noChangeArrowheads="1"/>
              </p:cNvSpPr>
              <p:nvPr/>
            </p:nvSpPr>
            <p:spPr bwMode="auto">
              <a:xfrm>
                <a:off x="3320" y="1328"/>
                <a:ext cx="72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21870" name="Rectangle 13" descr="20%"/>
            <p:cNvSpPr>
              <a:spLocks noChangeArrowheads="1"/>
            </p:cNvSpPr>
            <p:nvPr/>
          </p:nvSpPr>
          <p:spPr bwMode="auto">
            <a:xfrm>
              <a:off x="4397" y="1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71" name="Rectangle 14" descr="20%"/>
            <p:cNvSpPr>
              <a:spLocks noChangeArrowheads="1"/>
            </p:cNvSpPr>
            <p:nvPr/>
          </p:nvSpPr>
          <p:spPr bwMode="auto">
            <a:xfrm>
              <a:off x="4036" y="1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72" name="Rectangle 15"/>
            <p:cNvSpPr>
              <a:spLocks noChangeArrowheads="1"/>
            </p:cNvSpPr>
            <p:nvPr/>
          </p:nvSpPr>
          <p:spPr bwMode="auto">
            <a:xfrm>
              <a:off x="3825"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21873" name="Rectangle 16"/>
            <p:cNvSpPr>
              <a:spLocks noChangeArrowheads="1"/>
            </p:cNvSpPr>
            <p:nvPr/>
          </p:nvSpPr>
          <p:spPr bwMode="auto">
            <a:xfrm>
              <a:off x="4558"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21874" name="Line 17"/>
            <p:cNvSpPr>
              <a:spLocks noChangeShapeType="1"/>
            </p:cNvSpPr>
            <p:nvPr/>
          </p:nvSpPr>
          <p:spPr bwMode="auto">
            <a:xfrm>
              <a:off x="4707"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5" name="Line 18"/>
            <p:cNvSpPr>
              <a:spLocks noChangeShapeType="1"/>
            </p:cNvSpPr>
            <p:nvPr/>
          </p:nvSpPr>
          <p:spPr bwMode="auto">
            <a:xfrm>
              <a:off x="4338"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6" name="Line 19"/>
            <p:cNvSpPr>
              <a:spLocks noChangeShapeType="1"/>
            </p:cNvSpPr>
            <p:nvPr/>
          </p:nvSpPr>
          <p:spPr bwMode="auto">
            <a:xfrm>
              <a:off x="3974"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7" name="Line 20"/>
            <p:cNvSpPr>
              <a:spLocks noChangeShapeType="1"/>
            </p:cNvSpPr>
            <p:nvPr/>
          </p:nvSpPr>
          <p:spPr bwMode="auto">
            <a:xfrm flipV="1">
              <a:off x="3792" y="1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8" name="Freeform 21"/>
            <p:cNvSpPr>
              <a:spLocks/>
            </p:cNvSpPr>
            <p:nvPr/>
          </p:nvSpPr>
          <p:spPr bwMode="auto">
            <a:xfrm>
              <a:off x="3974" y="1308"/>
              <a:ext cx="1516" cy="1395"/>
            </a:xfrm>
            <a:custGeom>
              <a:avLst/>
              <a:gdLst>
                <a:gd name="T0" fmla="*/ 2 w 2708"/>
                <a:gd name="T1" fmla="*/ 121 h 2014"/>
                <a:gd name="T2" fmla="*/ 4 w 2708"/>
                <a:gd name="T3" fmla="*/ 82 h 2014"/>
                <a:gd name="T4" fmla="*/ 7 w 2708"/>
                <a:gd name="T5" fmla="*/ 54 h 2014"/>
                <a:gd name="T6" fmla="*/ 7 w 2708"/>
                <a:gd name="T7" fmla="*/ 43 h 2014"/>
                <a:gd name="T8" fmla="*/ 8 w 2708"/>
                <a:gd name="T9" fmla="*/ 31 h 2014"/>
                <a:gd name="T10" fmla="*/ 8 w 2708"/>
                <a:gd name="T11" fmla="*/ 25 h 2014"/>
                <a:gd name="T12" fmla="*/ 8 w 2708"/>
                <a:gd name="T13" fmla="*/ 20 h 2014"/>
                <a:gd name="T14" fmla="*/ 9 w 2708"/>
                <a:gd name="T15" fmla="*/ 18 h 2014"/>
                <a:gd name="T16" fmla="*/ 10 w 2708"/>
                <a:gd name="T17" fmla="*/ 10 h 2014"/>
                <a:gd name="T18" fmla="*/ 12 w 2708"/>
                <a:gd name="T19" fmla="*/ 3 h 2014"/>
                <a:gd name="T20" fmla="*/ 13 w 2708"/>
                <a:gd name="T21" fmla="*/ 0 h 2014"/>
                <a:gd name="T22" fmla="*/ 14 w 2708"/>
                <a:gd name="T23" fmla="*/ 3 h 2014"/>
                <a:gd name="T24" fmla="*/ 16 w 2708"/>
                <a:gd name="T25" fmla="*/ 12 h 2014"/>
                <a:gd name="T26" fmla="*/ 21 w 2708"/>
                <a:gd name="T27" fmla="*/ 64 h 2014"/>
                <a:gd name="T28" fmla="*/ 26 w 2708"/>
                <a:gd name="T29" fmla="*/ 132 h 2014"/>
                <a:gd name="T30" fmla="*/ 30 w 2708"/>
                <a:gd name="T31" fmla="*/ 177 h 2014"/>
                <a:gd name="T32" fmla="*/ 34 w 2708"/>
                <a:gd name="T33" fmla="*/ 206 h 2014"/>
                <a:gd name="T34" fmla="*/ 36 w 2708"/>
                <a:gd name="T35" fmla="*/ 225 h 2014"/>
                <a:gd name="T36" fmla="*/ 40 w 2708"/>
                <a:gd name="T37" fmla="*/ 245 h 2014"/>
                <a:gd name="T38" fmla="*/ 44 w 2708"/>
                <a:gd name="T39" fmla="*/ 261 h 2014"/>
                <a:gd name="T40" fmla="*/ 50 w 2708"/>
                <a:gd name="T41" fmla="*/ 274 h 2014"/>
                <a:gd name="T42" fmla="*/ 57 w 2708"/>
                <a:gd name="T43" fmla="*/ 286 h 2014"/>
                <a:gd name="T44" fmla="*/ 63 w 2708"/>
                <a:gd name="T45" fmla="*/ 293 h 2014"/>
                <a:gd name="T46" fmla="*/ 67 w 2708"/>
                <a:gd name="T47" fmla="*/ 296 h 2014"/>
                <a:gd name="T48" fmla="*/ 70 w 2708"/>
                <a:gd name="T49" fmla="*/ 299 h 2014"/>
                <a:gd name="T50" fmla="*/ 74 w 2708"/>
                <a:gd name="T51" fmla="*/ 301 h 2014"/>
                <a:gd name="T52" fmla="*/ 86 w 2708"/>
                <a:gd name="T53" fmla="*/ 308 h 2014"/>
                <a:gd name="T54" fmla="*/ 104 w 2708"/>
                <a:gd name="T55" fmla="*/ 313 h 2014"/>
                <a:gd name="T56" fmla="*/ 116 w 2708"/>
                <a:gd name="T57" fmla="*/ 316 h 2014"/>
                <a:gd name="T58" fmla="*/ 121 w 2708"/>
                <a:gd name="T59" fmla="*/ 317 h 2014"/>
                <a:gd name="T60" fmla="*/ 125 w 2708"/>
                <a:gd name="T61" fmla="*/ 319 h 2014"/>
                <a:gd name="T62" fmla="*/ 129 w 2708"/>
                <a:gd name="T63" fmla="*/ 319 h 2014"/>
                <a:gd name="T64" fmla="*/ 134 w 2708"/>
                <a:gd name="T65" fmla="*/ 319 h 2014"/>
                <a:gd name="T66" fmla="*/ 134 w 2708"/>
                <a:gd name="T67" fmla="*/ 319 h 2014"/>
                <a:gd name="T68" fmla="*/ 137 w 2708"/>
                <a:gd name="T69" fmla="*/ 319 h 2014"/>
                <a:gd name="T70" fmla="*/ 138 w 2708"/>
                <a:gd name="T71" fmla="*/ 321 h 2014"/>
                <a:gd name="T72" fmla="*/ 139 w 2708"/>
                <a:gd name="T73" fmla="*/ 321 h 2014"/>
                <a:gd name="T74" fmla="*/ 143 w 2708"/>
                <a:gd name="T75" fmla="*/ 321 h 2014"/>
                <a:gd name="T76" fmla="*/ 149 w 2708"/>
                <a:gd name="T77" fmla="*/ 321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79" name="Rectangle 22"/>
            <p:cNvSpPr>
              <a:spLocks noChangeArrowheads="1"/>
            </p:cNvSpPr>
            <p:nvPr/>
          </p:nvSpPr>
          <p:spPr bwMode="auto">
            <a:xfrm>
              <a:off x="4043"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FITC</a:t>
              </a:r>
            </a:p>
            <a:p>
              <a:pPr algn="ctr">
                <a:spcBef>
                  <a:spcPct val="0"/>
                </a:spcBef>
                <a:buClrTx/>
                <a:buFontTx/>
                <a:buNone/>
              </a:pPr>
              <a:r>
                <a:rPr kumimoji="0" lang="en-US" altLang="en-US" sz="900">
                  <a:solidFill>
                    <a:srgbClr val="000000"/>
                  </a:solidFill>
                </a:rPr>
                <a:t>530/30</a:t>
              </a:r>
              <a:endParaRPr kumimoji="0" lang="en-US" altLang="en-US" sz="2400">
                <a:solidFill>
                  <a:srgbClr val="000000"/>
                </a:solidFill>
              </a:endParaRPr>
            </a:p>
          </p:txBody>
        </p:sp>
        <p:sp>
          <p:nvSpPr>
            <p:cNvPr id="121880" name="Rectangle 23"/>
            <p:cNvSpPr>
              <a:spLocks noChangeArrowheads="1"/>
            </p:cNvSpPr>
            <p:nvPr/>
          </p:nvSpPr>
          <p:spPr bwMode="auto">
            <a:xfrm rot="-5400000">
              <a:off x="3322" y="1946"/>
              <a:ext cx="79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21881" name="Rectangle 24"/>
            <p:cNvSpPr>
              <a:spLocks noChangeArrowheads="1"/>
            </p:cNvSpPr>
            <p:nvPr/>
          </p:nvSpPr>
          <p:spPr bwMode="auto">
            <a:xfrm>
              <a:off x="4518" y="2914"/>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21882" name="Rectangle 25"/>
            <p:cNvSpPr>
              <a:spLocks noChangeArrowheads="1"/>
            </p:cNvSpPr>
            <p:nvPr/>
          </p:nvSpPr>
          <p:spPr bwMode="auto">
            <a:xfrm>
              <a:off x="4194"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sp>
          <p:nvSpPr>
            <p:cNvPr id="121883" name="Rectangle 26"/>
            <p:cNvSpPr>
              <a:spLocks noChangeArrowheads="1"/>
            </p:cNvSpPr>
            <p:nvPr/>
          </p:nvSpPr>
          <p:spPr bwMode="auto">
            <a:xfrm>
              <a:off x="4427"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sp>
          <p:nvSpPr>
            <p:cNvPr id="121884" name="Line 27"/>
            <p:cNvSpPr>
              <a:spLocks noChangeShapeType="1"/>
            </p:cNvSpPr>
            <p:nvPr/>
          </p:nvSpPr>
          <p:spPr bwMode="auto">
            <a:xfrm>
              <a:off x="5486" y="2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5" name="Line 28"/>
            <p:cNvSpPr>
              <a:spLocks noChangeShapeType="1"/>
            </p:cNvSpPr>
            <p:nvPr/>
          </p:nvSpPr>
          <p:spPr bwMode="auto">
            <a:xfrm flipH="1">
              <a:off x="3798" y="2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1860" name="Picture 30" descr="Slide 6 FITC ad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690688"/>
            <a:ext cx="43910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1" descr="FITC comp tab with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4859338"/>
            <a:ext cx="436403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Rectangle 32"/>
          <p:cNvSpPr>
            <a:spLocks noChangeArrowheads="1"/>
          </p:cNvSpPr>
          <p:nvPr/>
        </p:nvSpPr>
        <p:spPr bwMode="auto">
          <a:xfrm>
            <a:off x="4138613" y="4121150"/>
            <a:ext cx="185737" cy="584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lang="en-US" altLang="en-US" sz="3200" b="1">
              <a:solidFill>
                <a:srgbClr val="000000"/>
              </a:solidFill>
              <a:latin typeface="Times New Roman" pitchFamily="18" charset="0"/>
            </a:endParaRPr>
          </a:p>
        </p:txBody>
      </p:sp>
    </p:spTree>
    <p:extLst>
      <p:ext uri="{BB962C8B-B14F-4D97-AF65-F5344CB8AC3E}">
        <p14:creationId xmlns:p14="http://schemas.microsoft.com/office/powerpoint/2010/main" val="24126021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152525" y="661988"/>
            <a:ext cx="71151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Compensation</a:t>
            </a:r>
          </a:p>
        </p:txBody>
      </p:sp>
      <p:sp>
        <p:nvSpPr>
          <p:cNvPr id="122883" name="Rectangle 3"/>
          <p:cNvSpPr>
            <a:spLocks noChangeArrowheads="1"/>
          </p:cNvSpPr>
          <p:nvPr/>
        </p:nvSpPr>
        <p:spPr bwMode="auto">
          <a:xfrm>
            <a:off x="4087813" y="5154613"/>
            <a:ext cx="4335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buClrTx/>
              <a:buFontTx/>
              <a:buNone/>
            </a:pPr>
            <a:r>
              <a:rPr kumimoji="0" lang="en-US" altLang="en-US" sz="1400" b="1">
                <a:solidFill>
                  <a:srgbClr val="000000"/>
                </a:solidFill>
                <a:latin typeface="Helvetica" pitchFamily="34" charset="0"/>
              </a:rPr>
              <a:t>       </a:t>
            </a:r>
          </a:p>
        </p:txBody>
      </p:sp>
      <p:sp>
        <p:nvSpPr>
          <p:cNvPr id="122884" name="Rectangle 4"/>
          <p:cNvSpPr>
            <a:spLocks noChangeArrowheads="1"/>
          </p:cNvSpPr>
          <p:nvPr/>
        </p:nvSpPr>
        <p:spPr bwMode="auto">
          <a:xfrm>
            <a:off x="8509000" y="2647950"/>
            <a:ext cx="201613" cy="101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pic>
        <p:nvPicPr>
          <p:cNvPr id="122885" name="Picture 5" descr="2Fitc 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3059113"/>
            <a:ext cx="34798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1Fitc no 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350963"/>
            <a:ext cx="34337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descr="3Fitc biex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4791075"/>
            <a:ext cx="35036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4918075" y="1390650"/>
            <a:ext cx="38846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Dot plot showing uncompensated FITC data</a:t>
            </a:r>
          </a:p>
        </p:txBody>
      </p:sp>
      <p:sp>
        <p:nvSpPr>
          <p:cNvPr id="122889" name="Text Box 9"/>
          <p:cNvSpPr txBox="1">
            <a:spLocks noChangeArrowheads="1"/>
          </p:cNvSpPr>
          <p:nvPr/>
        </p:nvSpPr>
        <p:spPr bwMode="auto">
          <a:xfrm>
            <a:off x="4881563" y="3051175"/>
            <a:ext cx="36972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Dot plot showing compensated FITC data</a:t>
            </a:r>
          </a:p>
          <a:p>
            <a:pPr>
              <a:spcBef>
                <a:spcPct val="0"/>
              </a:spcBef>
              <a:buClrTx/>
              <a:buFontTx/>
              <a:buNone/>
            </a:pPr>
            <a:endParaRPr lang="en-US" altLang="en-US" sz="3200" b="1">
              <a:solidFill>
                <a:srgbClr val="000000"/>
              </a:solidFill>
              <a:latin typeface="Times New Roman" pitchFamily="18" charset="0"/>
            </a:endParaRPr>
          </a:p>
        </p:txBody>
      </p:sp>
      <p:sp>
        <p:nvSpPr>
          <p:cNvPr id="122890" name="Text Box 10"/>
          <p:cNvSpPr txBox="1">
            <a:spLocks noChangeArrowheads="1"/>
          </p:cNvSpPr>
          <p:nvPr/>
        </p:nvSpPr>
        <p:spPr bwMode="auto">
          <a:xfrm>
            <a:off x="4895850" y="4938713"/>
            <a:ext cx="34480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Biexponential dot plot showing compensated FITC data</a:t>
            </a:r>
            <a:endParaRPr lang="en-US" altLang="en-US" sz="2400" b="1">
              <a:solidFill>
                <a:srgbClr val="000000"/>
              </a:solidFill>
            </a:endParaRPr>
          </a:p>
        </p:txBody>
      </p:sp>
    </p:spTree>
    <p:extLst>
      <p:ext uri="{BB962C8B-B14F-4D97-AF65-F5344CB8AC3E}">
        <p14:creationId xmlns:p14="http://schemas.microsoft.com/office/powerpoint/2010/main" val="29847569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692150"/>
            <a:ext cx="7935913"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844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kaja</Template>
  <TotalTime>13663</TotalTime>
  <Words>2931</Words>
  <Application>Microsoft Office PowerPoint</Application>
  <PresentationFormat>Předvádění na obrazovce (4:3)</PresentationFormat>
  <Paragraphs>1075</Paragraphs>
  <Slides>116</Slides>
  <Notes>91</Notes>
  <HiddenSlides>0</HiddenSlides>
  <MMClips>0</MMClips>
  <ScaleCrop>false</ScaleCrop>
  <HeadingPairs>
    <vt:vector size="4" baseType="variant">
      <vt:variant>
        <vt:lpstr>Motiv</vt:lpstr>
      </vt:variant>
      <vt:variant>
        <vt:i4>1</vt:i4>
      </vt:variant>
      <vt:variant>
        <vt:lpstr>Nadpisy snímků</vt:lpstr>
      </vt:variant>
      <vt:variant>
        <vt:i4>116</vt:i4>
      </vt:variant>
    </vt:vector>
  </HeadingPairs>
  <TitlesOfParts>
    <vt:vector size="117" baseType="lpstr">
      <vt:lpstr>Dad's Tie</vt:lpstr>
      <vt:lpstr>Bi9393 Analytická cytometrie Lekce 3</vt:lpstr>
      <vt:lpstr>Principy průtokové cytometrie a sortrování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Drop Delay</vt:lpstr>
      <vt:lpstr>Prezentace aplikace PowerPoint</vt:lpstr>
      <vt:lpstr>Prezentace aplikace PowerPoint</vt:lpstr>
      <vt:lpstr>Mask</vt:lpstr>
      <vt:lpstr>Conflict Resolution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Creation of a Voltage Pulse</vt:lpstr>
      <vt:lpstr>Height, Area, and Width</vt:lpstr>
      <vt:lpstr>Signal processing</vt:lpstr>
      <vt:lpstr>Prezentace aplikace PowerPoint</vt:lpstr>
      <vt:lpstr>Prezentace aplikace PowerPoint</vt:lpstr>
      <vt:lpstr>Prezentace aplikace PowerPoint</vt:lpstr>
      <vt:lpstr>AD převodníky</vt:lpstr>
      <vt:lpstr>Kolik bitů?</vt:lpstr>
      <vt:lpstr>Ideální logaritmický zesilovač</vt:lpstr>
      <vt:lpstr>Logaritmické zesílení &amp; dynamický rozsah</vt:lpstr>
      <vt:lpstr>Prezentace aplikace PowerPoint</vt:lpstr>
      <vt:lpstr>Kompenzace fluorescenčního  signálu</vt:lpstr>
      <vt:lpstr>Analýza dat</vt:lpstr>
      <vt:lpstr>Způsoby pro zobrazení dat</vt:lpstr>
      <vt:lpstr>Histogram distribuce četnosti</vt:lpstr>
      <vt:lpstr>Dot plot</vt:lpstr>
      <vt:lpstr>Density &amp; contour plot</vt:lpstr>
      <vt:lpstr>Čas jako jeden z parametrů </vt:lpstr>
      <vt:lpstr>3D zobrazení</vt:lpstr>
      <vt:lpstr>3 Color Combinations</vt:lpstr>
      <vt:lpstr>3 Color Combinations</vt:lpstr>
      <vt:lpstr>„Gating“</vt:lpstr>
      <vt:lpstr>Real-Time vs. Software Gating</vt:lpstr>
      <vt:lpstr>Určení regionů</vt:lpstr>
      <vt:lpstr>Region vs. gate</vt:lpstr>
      <vt:lpstr>Prezentace aplikace PowerPoint</vt:lpstr>
      <vt:lpstr>Statistika</vt:lpstr>
      <vt:lpstr>Statistika pro histogram</vt:lpstr>
      <vt:lpstr>Analýza kvadrantů</vt:lpstr>
      <vt:lpstr> Logický „Gating“ (Booleova logika)</vt:lpstr>
      <vt:lpstr>Boolean Gating</vt:lpstr>
      <vt:lpstr>Boolean Gating</vt:lpstr>
      <vt:lpstr>Boolean Gating</vt:lpstr>
      <vt:lpstr>Boolean Gating</vt:lpstr>
      <vt:lpstr>Prezentace aplikace PowerPoint</vt:lpstr>
      <vt:lpstr>Prezentace aplikace PowerPoint</vt:lpstr>
      <vt:lpstr>Back Gating</vt:lpstr>
      <vt:lpstr>Back Gating</vt:lpstr>
      <vt:lpstr>Prezentace aplikace PowerPoint</vt:lpstr>
      <vt:lpstr>Vícebarevné analýzy generují mnoho dat…</vt:lpstr>
      <vt:lpstr>Prezentace aplikace PowerPoint</vt:lpstr>
      <vt:lpstr>Další způsoby vizualizace vícerozměrných dat</vt:lpstr>
      <vt:lpstr>Prezentace aplikace PowerPoint</vt:lpstr>
      <vt:lpstr>Prezentace aplikace PowerPoint</vt:lpstr>
      <vt:lpstr>The Flow Cytometry: Critical Assessment of Population Identification Methods (FlowCAP) </vt:lpstr>
      <vt:lpstr>Způsoby pomocí kterých lze upravit výsledky:</vt:lpstr>
      <vt:lpstr>Co je problém při vícebarevné detekci?</vt:lpstr>
      <vt:lpstr>Prezentace aplikace PowerPoint</vt:lpstr>
      <vt:lpstr>Kompenzace fluorescenčního  signálu při vícebarevné detekci</vt:lpstr>
      <vt:lpstr>Co je problém při vícebarevné detekci?</vt:lpstr>
      <vt:lpstr>Kompenzace fluorescenčního  signálu při vícebarevné detekci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Kompenzace fluorescenčního  signálu</vt:lpstr>
      <vt:lpstr>Kompenzace fluorescenčního  signálu</vt:lpstr>
      <vt:lpstr>Kompenzace fluorescenčního  signálu</vt:lpstr>
      <vt:lpstr>Nastavení kompenzací</vt:lpstr>
      <vt:lpstr>Prezentace aplikace PowerPoint</vt:lpstr>
      <vt:lpstr>Prezentace aplikace PowerPoint</vt:lpstr>
      <vt:lpstr>Prezentace aplikace PowerPoint</vt:lpstr>
      <vt:lpstr>Prezentace aplikace PowerPoint</vt:lpstr>
      <vt:lpstr>Prezentace aplikace PowerPoint</vt:lpstr>
      <vt:lpstr>Tandemové značky</vt:lpstr>
      <vt:lpstr>Tandemové značky - příklad</vt:lpstr>
      <vt:lpstr>Prezentace aplikace PowerPoint</vt:lpstr>
      <vt:lpstr>Kompenzace - literatura</vt:lpstr>
      <vt:lpstr>Prezentace aplikace PowerPoint</vt:lpstr>
      <vt:lpstr>Shrnutí </vt:lpstr>
    </vt:vector>
  </TitlesOfParts>
  <Company>BFÚ AV ČR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Bi9393 Analytická cytometrie</dc:title>
  <dc:creator>Karel Soucek</dc:creator>
  <cp:lastModifiedBy>ksoucek</cp:lastModifiedBy>
  <cp:revision>269</cp:revision>
  <dcterms:created xsi:type="dcterms:W3CDTF">2006-09-11T06:46:46Z</dcterms:created>
  <dcterms:modified xsi:type="dcterms:W3CDTF">2017-10-03T13:14:47Z</dcterms:modified>
</cp:coreProperties>
</file>