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3359" y="711201"/>
            <a:ext cx="10340599" cy="3696298"/>
          </a:xfrm>
        </p:spPr>
        <p:txBody>
          <a:bodyPr/>
          <a:lstStyle/>
          <a:p>
            <a:br>
              <a:rPr lang="cs-CZ" sz="1800" b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cs-CZ" sz="18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3600">
                <a:solidFill>
                  <a:srgbClr val="000000"/>
                </a:solidFill>
                <a:latin typeface="Times New Roman" panose="02020603050405020304" pitchFamily="18" charset="0"/>
              </a:rPr>
              <a:t>ASPEKTY VÝVOJE VAKCÍNY PROTI LYMESKÉ BORRELIÓZE VE VETERINÁRNÍM I HUMÁNNÍM LÉKAŘSTVÍ – PŘEHLED A KANDIDÁTNÍ VAKCÍNY </a:t>
            </a:r>
            <a:endParaRPr 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800" y="5280846"/>
            <a:ext cx="11620499" cy="1119953"/>
          </a:xfrm>
        </p:spPr>
        <p:txBody>
          <a:bodyPr>
            <a:noAutofit/>
          </a:bodyPr>
          <a:lstStyle/>
          <a:p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Vedoucí: doc. RNDr. Alena Žákovská, Ph.D.								Jan Janeček</a:t>
            </a:r>
          </a:p>
          <a:p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Oddělení fyziologie a imunologie živočichů ÚEB PřF MU				BIMG</a:t>
            </a:r>
          </a:p>
          <a:p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373"/>
            <a:ext cx="2014665" cy="20113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81" y="116373"/>
            <a:ext cx="2077118" cy="20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3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Vyhlídky?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cs-CZ" sz="2400"/>
              <a:t>Baxter OspA vakcíny – vývoj ukončen</a:t>
            </a:r>
          </a:p>
          <a:p>
            <a:r>
              <a:rPr lang="cs-CZ" sz="2400"/>
              <a:t>Valneva (Rakousko) OspA vakcína – vývoj pokračuje, preklinické testy (září 2017)</a:t>
            </a:r>
          </a:p>
        </p:txBody>
      </p:sp>
    </p:spTree>
    <p:extLst>
      <p:ext uri="{BB962C8B-B14F-4D97-AF65-F5344CB8AC3E}">
        <p14:creationId xmlns:p14="http://schemas.microsoft.com/office/powerpoint/2010/main" val="142940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E34901A-0771-40C3-AC61-48CE52B6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4" y="0"/>
            <a:ext cx="4898571" cy="6553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1FDCBC-91FF-41F2-9245-FEBA164C1A58}"/>
              </a:ext>
            </a:extLst>
          </p:cNvPr>
          <p:cNvSpPr txBox="1"/>
          <p:nvPr/>
        </p:nvSpPr>
        <p:spPr>
          <a:xfrm>
            <a:off x="3557814" y="6553200"/>
            <a:ext cx="4615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Zdroj: www.cartoonstock.com/directory/l/lyme_disease.asp</a:t>
            </a:r>
          </a:p>
        </p:txBody>
      </p:sp>
    </p:spTree>
    <p:extLst>
      <p:ext uri="{BB962C8B-B14F-4D97-AF65-F5344CB8AC3E}">
        <p14:creationId xmlns:p14="http://schemas.microsoft.com/office/powerpoint/2010/main" val="266337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Očkování/Vakcinace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/>
              <a:t>Aktivní imunizace hostitele po prodělané infekci</a:t>
            </a:r>
          </a:p>
          <a:p>
            <a:r>
              <a:rPr lang="cs-CZ" sz="2400" u="sng"/>
              <a:t>lékařský zákrok</a:t>
            </a:r>
            <a:r>
              <a:rPr lang="cs-CZ" sz="2400"/>
              <a:t>, při kterém je do organizmu vpraven oslabený patogen nebo jeho část (nebo část jeho genetické informace ve vhodném vektoru), který vyvolá indukuje tvorbu paměťových buněk a protilátek</a:t>
            </a:r>
          </a:p>
        </p:txBody>
      </p:sp>
    </p:spTree>
    <p:extLst>
      <p:ext uri="{BB962C8B-B14F-4D97-AF65-F5344CB8AC3E}">
        <p14:creationId xmlns:p14="http://schemas.microsoft.com/office/powerpoint/2010/main" val="228476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Lymeská borrelióza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sz="2400"/>
              <a:t>komplex </a:t>
            </a:r>
            <a:r>
              <a:rPr lang="cs-CZ" sz="2400" i="1"/>
              <a:t>Borrelia burgdorferi </a:t>
            </a:r>
            <a:r>
              <a:rPr lang="cs-CZ" sz="2400"/>
              <a:t>sensu lato – Ba, Bg, Bbss, </a:t>
            </a:r>
            <a:r>
              <a:rPr lang="cs-CZ" sz="2400" i="1"/>
              <a:t>B. bavariensis</a:t>
            </a:r>
          </a:p>
          <a:p>
            <a:r>
              <a:rPr lang="cs-CZ" sz="2400"/>
              <a:t>perzistující infekce</a:t>
            </a:r>
          </a:p>
          <a:p>
            <a:r>
              <a:rPr lang="cs-CZ" sz="2400"/>
              <a:t>preventivní strategie: repelenty, vyhýbání se rizikovým oblastem, prohlídka těla...</a:t>
            </a:r>
          </a:p>
          <a:p>
            <a:r>
              <a:rPr lang="cs-CZ" sz="2400"/>
              <a:t>očkování nedostupné pro lidi, běžné pro psy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C1819809-7E61-4144-9D2B-5F9EB34F9F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4899" y="1905000"/>
            <a:ext cx="5421293" cy="4648201"/>
          </a:xfr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55391F-C067-4ADC-A741-55AC10D2F37C}"/>
              </a:ext>
            </a:extLst>
          </p:cNvPr>
          <p:cNvSpPr txBox="1"/>
          <p:nvPr/>
        </p:nvSpPr>
        <p:spPr>
          <a:xfrm>
            <a:off x="6095999" y="6553201"/>
            <a:ext cx="846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/>
              <a:t>Infografika. Zdroj: http://danielcameronmd.com/lyme-disease-quickfacts/</a:t>
            </a:r>
          </a:p>
        </p:txBody>
      </p:sp>
    </p:spTree>
    <p:extLst>
      <p:ext uri="{BB962C8B-B14F-4D97-AF65-F5344CB8AC3E}">
        <p14:creationId xmlns:p14="http://schemas.microsoft.com/office/powerpoint/2010/main" val="404265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Vnější membránové proteiny Bbsl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/>
              <a:t>rodina Osp – OspA, OspB, OspC a další</a:t>
            </a:r>
          </a:p>
          <a:p>
            <a:r>
              <a:rPr lang="cs-CZ" sz="2400"/>
              <a:t>proteiny důležité pro adhezi k hostitelským tkáním BBK32, DbpA/B</a:t>
            </a:r>
          </a:p>
          <a:p>
            <a:r>
              <a:rPr lang="cs-CZ" sz="2400"/>
              <a:t>i neproteiny – glykosidy</a:t>
            </a:r>
          </a:p>
          <a:p>
            <a:r>
              <a:rPr lang="cs-CZ" sz="2400"/>
              <a:t>jsou to antigenní struktury, časté cíle protilátek hostitelského organizmu </a:t>
            </a:r>
            <a:r>
              <a:rPr lang="cs-CZ" sz="2400">
                <a:sym typeface="Wingdings" panose="05000000000000000000" pitchFamily="2" charset="2"/>
              </a:rPr>
              <a:t> IMUNIZACE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36158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/>
              <a:t>OspA se váže na klíštěcí protein TROSPA ve střevě parazita</a:t>
            </a:r>
          </a:p>
          <a:p>
            <a:r>
              <a:rPr lang="cs-CZ" sz="2400"/>
              <a:t>při sání a v teplokrevném hostiteli jeho produkce klesá (exprese genu </a:t>
            </a:r>
            <a:r>
              <a:rPr lang="cs-CZ" sz="2400" i="1"/>
              <a:t>ospA</a:t>
            </a:r>
            <a:r>
              <a:rPr lang="cs-CZ" sz="2400"/>
              <a:t> se snižuje)</a:t>
            </a:r>
          </a:p>
          <a:p>
            <a:r>
              <a:rPr lang="cs-CZ" sz="2400"/>
              <a:t>výhoda OspA jako cíl pro vakcínu – nižší různorodost v rámci genodruhů</a:t>
            </a:r>
          </a:p>
          <a:p>
            <a:r>
              <a:rPr lang="cs-CZ" sz="2400"/>
              <a:t>nevýhoda – imunita není trvalá, nutné posilovací dávky vakcíny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B55E184-E210-42F6-9670-5E855F7E7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4850" y="1930400"/>
            <a:ext cx="4235450" cy="423545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06E2891-9544-4587-96EB-32EB24D9EBBE}"/>
              </a:ext>
            </a:extLst>
          </p:cNvPr>
          <p:cNvSpPr txBox="1"/>
          <p:nvPr/>
        </p:nvSpPr>
        <p:spPr>
          <a:xfrm>
            <a:off x="6965950" y="616585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Proteinová struktura OspA. </a:t>
            </a:r>
          </a:p>
          <a:p>
            <a:r>
              <a:rPr lang="cs-CZ" sz="1200" b="1"/>
              <a:t>Zdroj: https://www.drugbank.ca/drugs/DB00045</a:t>
            </a:r>
          </a:p>
        </p:txBody>
      </p:sp>
    </p:spTree>
    <p:extLst>
      <p:ext uri="{BB962C8B-B14F-4D97-AF65-F5344CB8AC3E}">
        <p14:creationId xmlns:p14="http://schemas.microsoft.com/office/powerpoint/2010/main" val="202672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LYMErix a ImuLyme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0000" y="2361987"/>
            <a:ext cx="6441700" cy="4178513"/>
          </a:xfrm>
          <a:effectLst/>
        </p:spPr>
        <p:txBody>
          <a:bodyPr>
            <a:normAutofit lnSpcReduction="10000"/>
          </a:bodyPr>
          <a:lstStyle/>
          <a:p>
            <a:r>
              <a:rPr lang="cs-CZ"/>
              <a:t>vakcíny pro lidské užití využívající proteinu OspA vyvinuté v 90. letech</a:t>
            </a:r>
          </a:p>
          <a:p>
            <a:r>
              <a:rPr lang="cs-CZ"/>
              <a:t>LYMErix 1998 vstup na trh v USA</a:t>
            </a:r>
          </a:p>
          <a:p>
            <a:r>
              <a:rPr lang="cs-CZ"/>
              <a:t>vakcína byla účinná, ovšem narazila na odpor antivakcinačních skupin v USA</a:t>
            </a:r>
          </a:p>
          <a:p>
            <a:r>
              <a:rPr lang="cs-CZ"/>
              <a:t>možná autoimunita? vyvolává vakcína artritidu? výsledek zkoumání – NEPRAVDA</a:t>
            </a:r>
          </a:p>
          <a:p>
            <a:r>
              <a:rPr lang="cs-CZ"/>
              <a:t>přesto stažena z trhu (pokles prodejů a žaloby na firmu)  </a:t>
            </a:r>
          </a:p>
          <a:p>
            <a:r>
              <a:rPr lang="cs-CZ"/>
              <a:t>výrobce ImuLyme raději stáhl žádost o schválení vakcíny </a:t>
            </a:r>
            <a:endParaRPr lang="cs-CZ">
              <a:sym typeface="Wingdings" panose="05000000000000000000" pitchFamily="2" charset="2"/>
            </a:endParaRPr>
          </a:p>
          <a:p>
            <a:r>
              <a:rPr lang="cs-CZ">
                <a:sym typeface="Wingdings" panose="05000000000000000000" pitchFamily="2" charset="2"/>
              </a:rPr>
              <a:t>od roku 2002 není žádná vakcína proti LB pro lidi na trhu, lidé tehdy očkování již nejsou chráněni</a:t>
            </a:r>
          </a:p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CB0A6AB-5774-4941-A309-3162EF2139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7084" y="1956211"/>
            <a:ext cx="3864914" cy="4170913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547C5BD-5557-4558-8ABA-C0444E808831}"/>
              </a:ext>
            </a:extLst>
          </p:cNvPr>
          <p:cNvSpPr txBox="1"/>
          <p:nvPr/>
        </p:nvSpPr>
        <p:spPr>
          <a:xfrm>
            <a:off x="7388430" y="6127124"/>
            <a:ext cx="489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Očkovací dávka vakcíny LYMErix. </a:t>
            </a:r>
          </a:p>
          <a:p>
            <a:r>
              <a:rPr lang="cs-CZ" sz="1200" b="1"/>
              <a:t>Zdroj:http://hotstove.bangordailynews.com/2014/06/13/home/</a:t>
            </a:r>
          </a:p>
          <a:p>
            <a:r>
              <a:rPr lang="cs-CZ" sz="1200" b="1"/>
              <a:t>lyme-on-the-brink-the-battle-for-a-vaccine/</a:t>
            </a:r>
          </a:p>
        </p:txBody>
      </p:sp>
    </p:spTree>
    <p:extLst>
      <p:ext uri="{BB962C8B-B14F-4D97-AF65-F5344CB8AC3E}">
        <p14:creationId xmlns:p14="http://schemas.microsoft.com/office/powerpoint/2010/main" val="2230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Vědecký problém? Nikoliv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5129" y="1760538"/>
            <a:ext cx="5189856" cy="3109913"/>
          </a:xfrm>
          <a:effectLst/>
        </p:spPr>
        <p:txBody>
          <a:bodyPr>
            <a:noAutofit/>
          </a:bodyPr>
          <a:lstStyle/>
          <a:p>
            <a:endParaRPr lang="cs-CZ" sz="2400"/>
          </a:p>
          <a:p>
            <a:r>
              <a:rPr lang="cs-CZ" sz="2400"/>
              <a:t>Postupně rekombinantními technologiemi zdokonálovány OspA kandidátní vakcíny</a:t>
            </a:r>
          </a:p>
          <a:p>
            <a:r>
              <a:rPr lang="cs-CZ" sz="2400"/>
              <a:t>vývoj se zaměřil i na hledání a testování nových (ne)proteinových cílů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C1F1346C-A2C2-4FC9-B94E-A4B7942BB7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94984" y="2235200"/>
            <a:ext cx="6797015" cy="342900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734D68-087F-42B4-A282-6CE152F3A8E2}"/>
              </a:ext>
            </a:extLst>
          </p:cNvPr>
          <p:cNvSpPr txBox="1"/>
          <p:nvPr/>
        </p:nvSpPr>
        <p:spPr>
          <a:xfrm>
            <a:off x="5311878" y="5688013"/>
            <a:ext cx="536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Ilustrativní znázornění chimerického OspA</a:t>
            </a:r>
          </a:p>
          <a:p>
            <a:r>
              <a:rPr lang="cs-CZ" sz="1200" b="1"/>
              <a:t>Zdroj: www.zoetisus.com/products/dogs/vanguard-crlymeindex.aspx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9A59CC4-F532-441B-A9B2-4FC3684BD868}"/>
              </a:ext>
            </a:extLst>
          </p:cNvPr>
          <p:cNvSpPr txBox="1">
            <a:spLocks/>
          </p:cNvSpPr>
          <p:nvPr/>
        </p:nvSpPr>
        <p:spPr>
          <a:xfrm>
            <a:off x="205129" y="2235200"/>
            <a:ext cx="5189856" cy="446563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/>
              <a:t>OspC – velká diverzita </a:t>
            </a:r>
            <a:r>
              <a:rPr lang="cs-CZ" sz="2400">
                <a:sym typeface="Wingdings" panose="05000000000000000000" pitchFamily="2" charset="2"/>
              </a:rPr>
              <a:t> vícevalentní vakcíny, chimerické vakcíny, imunita je delší</a:t>
            </a:r>
          </a:p>
          <a:p>
            <a:r>
              <a:rPr lang="cs-CZ" sz="2400">
                <a:sym typeface="Wingdings" panose="05000000000000000000" pitchFamily="2" charset="2"/>
              </a:rPr>
              <a:t>OspB méně nadějný</a:t>
            </a:r>
          </a:p>
          <a:p>
            <a:r>
              <a:rPr lang="cs-CZ" sz="2400">
                <a:sym typeface="Wingdings" panose="05000000000000000000" pitchFamily="2" charset="2"/>
              </a:rPr>
              <a:t>BBK32 a DbpA – kombinace s Osp, zvyšují účinnost vakcíny</a:t>
            </a:r>
          </a:p>
          <a:p>
            <a:r>
              <a:rPr lang="cs-CZ" sz="2400">
                <a:sym typeface="Wingdings" panose="05000000000000000000" pitchFamily="2" charset="2"/>
              </a:rPr>
              <a:t>ACGal – neproteinový kandidát, zatím nedostatečně testován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2892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Alternativní přístupy vakcinace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r>
              <a:rPr lang="cs-CZ" sz="2400"/>
              <a:t>vakcinace rezervoárových hostitelů </a:t>
            </a:r>
            <a:r>
              <a:rPr lang="cs-CZ" sz="2400">
                <a:sym typeface="Wingdings" panose="05000000000000000000" pitchFamily="2" charset="2"/>
              </a:rPr>
              <a:t> snižování promořenosti klíšťat! (injekční x perorální podání)</a:t>
            </a:r>
          </a:p>
          <a:p>
            <a:r>
              <a:rPr lang="cs-CZ" sz="2400">
                <a:sym typeface="Wingdings" panose="05000000000000000000" pitchFamily="2" charset="2"/>
              </a:rPr>
              <a:t>očkování proti klíštěcím proteinům  odvržení klíštěte, neschopnost sání, i genetické přístupy (neplodnost, narušený vývoj)</a:t>
            </a:r>
          </a:p>
          <a:p>
            <a:r>
              <a:rPr lang="cs-CZ" sz="2400">
                <a:sym typeface="Wingdings" panose="05000000000000000000" pitchFamily="2" charset="2"/>
              </a:rPr>
              <a:t>výhoda: vakcína proti klíštěti by bránila přenosu nejen Bbsl, ale i dalších zoonotických patogenů</a:t>
            </a:r>
          </a:p>
          <a:p>
            <a:r>
              <a:rPr lang="cs-CZ" sz="2400">
                <a:sym typeface="Wingdings" panose="05000000000000000000" pitchFamily="2" charset="2"/>
              </a:rPr>
              <a:t>nevýhoda: reaktogenita, bezpečnost? spíše pro zvířata a hlavně rezervoáry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Veterinární vakcíny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400"/>
              <a:t>vnímavá zvířata – zejm. psi a koně</a:t>
            </a:r>
          </a:p>
          <a:p>
            <a:r>
              <a:rPr lang="cs-CZ" sz="2400"/>
              <a:t>vakcíny pro psy jsou dostupné na zahraničním i domácím trhu (OspA vakcíny, Bioveta)</a:t>
            </a:r>
          </a:p>
          <a:p>
            <a:r>
              <a:rPr lang="cs-CZ" sz="2400"/>
              <a:t>pro koně dříve Bioveta, stažena</a:t>
            </a:r>
          </a:p>
          <a:p>
            <a:r>
              <a:rPr lang="cs-CZ" sz="2400"/>
              <a:t>kočky?</a:t>
            </a:r>
          </a:p>
          <a:p>
            <a:r>
              <a:rPr lang="cs-CZ" sz="2400"/>
              <a:t>na trhy jsou i vakcíny proti klíšťatům rodu Ripicephalus/Boophilus (protein Bm86)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D080909-EFD3-478E-8B2E-C44DD9F4D3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95629" y="2170123"/>
            <a:ext cx="3753371" cy="3951753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6E1C57B-11C2-4EEF-99C5-B04AA49DB44E}"/>
              </a:ext>
            </a:extLst>
          </p:cNvPr>
          <p:cNvSpPr txBox="1"/>
          <p:nvPr/>
        </p:nvSpPr>
        <p:spPr>
          <a:xfrm>
            <a:off x="7190310" y="6121876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Nákaza borreliózou hrozí i psům po přisátí klíštěte. </a:t>
            </a:r>
          </a:p>
          <a:p>
            <a:r>
              <a:rPr lang="cs-CZ" sz="1200" b="1"/>
              <a:t>Zdroj obr.: www.flickr.com/photos/84989911@N00/8525223703</a:t>
            </a:r>
          </a:p>
        </p:txBody>
      </p:sp>
    </p:spTree>
    <p:extLst>
      <p:ext uri="{BB962C8B-B14F-4D97-AF65-F5344CB8AC3E}">
        <p14:creationId xmlns:p14="http://schemas.microsoft.com/office/powerpoint/2010/main" val="967230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0</TotalTime>
  <Words>577</Words>
  <Application>Microsoft Office PowerPoint</Application>
  <PresentationFormat>Širokoúhlá obrazovka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2</vt:lpstr>
      <vt:lpstr>Citáty</vt:lpstr>
      <vt:lpstr>  ASPEKTY VÝVOJE VAKCÍNY PROTI LYMESKÉ BORRELIÓZE VE VETERINÁRNÍM I HUMÁNNÍM LÉKAŘSTVÍ – PŘEHLED A KANDIDÁTNÍ VAKCÍNY </vt:lpstr>
      <vt:lpstr>Očkování/Vakcinace</vt:lpstr>
      <vt:lpstr>Lymeská borrelióza</vt:lpstr>
      <vt:lpstr>Vnější membránové proteiny Bbsl</vt:lpstr>
      <vt:lpstr>OspA</vt:lpstr>
      <vt:lpstr>LYMErix a ImuLyme</vt:lpstr>
      <vt:lpstr>Vědecký problém? Nikoliv</vt:lpstr>
      <vt:lpstr>Alternativní přístupy vakcinace</vt:lpstr>
      <vt:lpstr>Veterinární vakcíny</vt:lpstr>
      <vt:lpstr>Vyhlídky?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2016-04-29T21:45:36Z</dcterms:created>
  <dcterms:modified xsi:type="dcterms:W3CDTF">2017-10-03T20:24:28Z</dcterms:modified>
</cp:coreProperties>
</file>