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58" r:id="rId3"/>
    <p:sldId id="259" r:id="rId4"/>
    <p:sldId id="280" r:id="rId5"/>
    <p:sldId id="276" r:id="rId6"/>
    <p:sldId id="275" r:id="rId7"/>
    <p:sldId id="277" r:id="rId8"/>
    <p:sldId id="278" r:id="rId9"/>
    <p:sldId id="279" r:id="rId10"/>
    <p:sldId id="281" r:id="rId11"/>
    <p:sldId id="272" r:id="rId12"/>
    <p:sldId id="282" r:id="rId13"/>
    <p:sldId id="263" r:id="rId14"/>
    <p:sldId id="261" r:id="rId15"/>
    <p:sldId id="264" r:id="rId16"/>
    <p:sldId id="265" r:id="rId17"/>
    <p:sldId id="270" r:id="rId18"/>
    <p:sldId id="269" r:id="rId19"/>
    <p:sldId id="273" r:id="rId20"/>
    <p:sldId id="271" r:id="rId21"/>
    <p:sldId id="283" r:id="rId22"/>
    <p:sldId id="284" r:id="rId23"/>
    <p:sldId id="28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18" r:id="rId57"/>
    <p:sldId id="319" r:id="rId58"/>
    <p:sldId id="320" r:id="rId59"/>
  </p:sldIdLst>
  <p:sldSz cx="9144000" cy="6858000" type="screen4x3"/>
  <p:notesSz cx="6735763" cy="985678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CC00"/>
    <a:srgbClr val="66FF33"/>
    <a:srgbClr val="FF0000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70" autoAdjust="0"/>
  </p:normalViewPr>
  <p:slideViewPr>
    <p:cSldViewPr>
      <p:cViewPr>
        <p:scale>
          <a:sx n="100" d="100"/>
          <a:sy n="100" d="100"/>
        </p:scale>
        <p:origin x="-2718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4C3D2-E389-4B6D-976A-DDDBCD6D65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071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AC62-2EB9-4C47-817C-03B733C4A2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940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735C9-7D5A-4B52-AA5E-B3D509F0C7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5203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C6493-AF45-487B-82EC-183AC5C9BE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1111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D6604-BEB8-4E86-8328-CDC7B415A1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74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8CCA9-CAE1-4737-924A-29DEEA04E1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135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457AB-8D88-4B3F-A0A3-8B34B46F5F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757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0A188-2940-4545-ABB7-004CCC93F1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006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EA6EC-0594-41D4-8D5F-F70C42FF4C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88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CED60-EC99-4745-A3FA-C46583DDFF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394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85DD1-284C-41D7-9C7E-A1A82B2550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248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98E2D-1520-44C4-8977-9040BBA917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693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68A4-444C-4F82-9B88-52577F0AB8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815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9A3E38B-C603-4DB7-AEFA-681C61F4F9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ouchal@chemi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6.wmf"/><Relationship Id="rId1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24.wmf"/><Relationship Id="rId7" Type="http://schemas.openxmlformats.org/officeDocument/2006/relationships/image" Target="../media/image10.wmf"/><Relationship Id="rId12" Type="http://schemas.openxmlformats.org/officeDocument/2006/relationships/image" Target="../media/image15.wmf"/><Relationship Id="rId17" Type="http://schemas.openxmlformats.org/officeDocument/2006/relationships/image" Target="../media/image20.wmf"/><Relationship Id="rId25" Type="http://schemas.openxmlformats.org/officeDocument/2006/relationships/image" Target="../media/image28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wmf"/><Relationship Id="rId20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image" Target="../media/image14.wmf"/><Relationship Id="rId24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8.wmf"/><Relationship Id="rId23" Type="http://schemas.openxmlformats.org/officeDocument/2006/relationships/image" Target="../media/image26.wmf"/><Relationship Id="rId10" Type="http://schemas.openxmlformats.org/officeDocument/2006/relationships/image" Target="../media/image13.wmf"/><Relationship Id="rId19" Type="http://schemas.openxmlformats.org/officeDocument/2006/relationships/image" Target="../media/image22.wmf"/><Relationship Id="rId4" Type="http://schemas.openxmlformats.org/officeDocument/2006/relationships/image" Target="../media/image8.wmf"/><Relationship Id="rId9" Type="http://schemas.openxmlformats.org/officeDocument/2006/relationships/image" Target="../media/image12.wmf"/><Relationship Id="rId14" Type="http://schemas.openxmlformats.org/officeDocument/2006/relationships/image" Target="../media/image17.wmf"/><Relationship Id="rId22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bouchal@chemi.muni.cz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700213"/>
            <a:ext cx="7772400" cy="1470025"/>
          </a:xfrm>
        </p:spPr>
        <p:txBody>
          <a:bodyPr/>
          <a:lstStyle/>
          <a:p>
            <a:pPr eaLnBrk="1" hangingPunct="1"/>
            <a:r>
              <a:rPr lang="cs-CZ" altLang="cs-CZ" sz="3600" b="1" smtClean="0">
                <a:solidFill>
                  <a:schemeClr val="tx1"/>
                </a:solidFill>
              </a:rPr>
              <a:t>BIOCHEMIE I - SEMINÁŘ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73463"/>
            <a:ext cx="6400800" cy="1511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smtClean="0">
                <a:solidFill>
                  <a:schemeClr val="tx2"/>
                </a:solidFill>
              </a:rPr>
              <a:t>Vyučující: Doc. Mgr.</a:t>
            </a:r>
            <a:r>
              <a:rPr lang="cs-CZ" altLang="cs-CZ" sz="1800" b="1" smtClean="0">
                <a:solidFill>
                  <a:schemeClr val="tx2"/>
                </a:solidFill>
              </a:rPr>
              <a:t> Pavel Bouchal, </a:t>
            </a:r>
            <a:r>
              <a:rPr lang="cs-CZ" altLang="cs-CZ" sz="1800" smtClean="0">
                <a:solidFill>
                  <a:schemeClr val="tx2"/>
                </a:solidFill>
              </a:rPr>
              <a:t>Ph.D.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>
                <a:solidFill>
                  <a:schemeClr val="tx2"/>
                </a:solidFill>
              </a:rPr>
              <a:t>Tel. 54949 3251, 3252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>
                <a:solidFill>
                  <a:schemeClr val="tx2"/>
                </a:solidFill>
              </a:rPr>
              <a:t>e-mail: </a:t>
            </a:r>
            <a:r>
              <a:rPr lang="cs-CZ" altLang="cs-CZ" sz="1800" smtClean="0">
                <a:solidFill>
                  <a:schemeClr val="tx2"/>
                </a:solidFill>
                <a:hlinkClick r:id="rId2"/>
              </a:rPr>
              <a:t>bouchal</a:t>
            </a:r>
            <a:r>
              <a:rPr lang="en-US" altLang="cs-CZ" sz="1800" smtClean="0">
                <a:solidFill>
                  <a:schemeClr val="tx2"/>
                </a:solidFill>
                <a:hlinkClick r:id="rId2"/>
              </a:rPr>
              <a:t>@</a:t>
            </a:r>
            <a:r>
              <a:rPr lang="cs-CZ" altLang="cs-CZ" sz="1800" smtClean="0">
                <a:solidFill>
                  <a:schemeClr val="tx2"/>
                </a:solidFill>
                <a:hlinkClick r:id="rId2"/>
              </a:rPr>
              <a:t>chemi.muni.cz</a:t>
            </a:r>
            <a:endParaRPr lang="cs-CZ" altLang="cs-CZ" sz="18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>
                <a:solidFill>
                  <a:schemeClr val="tx2"/>
                </a:solidFill>
              </a:rPr>
              <a:t>Ústav biochemie PřF MU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>
                <a:solidFill>
                  <a:schemeClr val="tx2"/>
                </a:solidFill>
              </a:rPr>
              <a:t>Kamenice 5, budova 05, místnost 208, 212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ložení Ec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133600"/>
            <a:ext cx="41259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900113" y="333375"/>
          <a:ext cx="12382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7" name="ISIS/Draw Sketch" r:id="rId3" imgW="1236980" imgH="772160" progId="ISISServer">
                  <p:embed/>
                </p:oleObj>
              </mc:Choice>
              <mc:Fallback>
                <p:oleObj name="ISIS/Draw Sketch" r:id="rId3" imgW="1236980" imgH="772160" progId="ISISServer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33375"/>
                        <a:ext cx="123825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900113" y="2276475"/>
          <a:ext cx="47625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8" name="ISIS/Draw Sketch" r:id="rId5" imgW="473619" imgH="239967" progId="ISISServer">
                  <p:embed/>
                </p:oleObj>
              </mc:Choice>
              <mc:Fallback>
                <p:oleObj name="ISIS/Draw Sketch" r:id="rId5" imgW="473619" imgH="239967" progId="ISISServer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276475"/>
                        <a:ext cx="476250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0" name="Picture 4"/>
          <p:cNvPicPr>
            <a:picLocks noChangeAspect="1" noChangeArrowheads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292600"/>
            <a:ext cx="1238250" cy="666750"/>
          </a:xfrm>
          <a:noFill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96975"/>
            <a:ext cx="17335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4191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589588"/>
            <a:ext cx="8477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341438"/>
            <a:ext cx="20288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5038"/>
            <a:ext cx="15144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89363"/>
            <a:ext cx="14763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8763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997200"/>
            <a:ext cx="11144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97425"/>
            <a:ext cx="8858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0" name="Picture 1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734050"/>
            <a:ext cx="14859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581525"/>
            <a:ext cx="1200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2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68638"/>
            <a:ext cx="8858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3" name="Picture 1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644900"/>
            <a:ext cx="1657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4" name="Picture 1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420938"/>
            <a:ext cx="1276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5" name="Picture 1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205038"/>
            <a:ext cx="22860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6" name="Picture 2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068638"/>
            <a:ext cx="11049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7" name="Picture 2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508500"/>
            <a:ext cx="12763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900113" y="1700213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Gly</a:t>
            </a: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900113" y="2565400"/>
            <a:ext cx="403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Ala</a:t>
            </a: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900113" y="3789363"/>
            <a:ext cx="403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Val</a:t>
            </a:r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900113" y="4941888"/>
            <a:ext cx="436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Leu</a:t>
            </a:r>
          </a:p>
        </p:txBody>
      </p: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971550" y="6092825"/>
            <a:ext cx="344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Ile</a:t>
            </a:r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2916238" y="1916113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Trp</a:t>
            </a:r>
          </a:p>
        </p:txBody>
      </p:sp>
      <p:sp>
        <p:nvSpPr>
          <p:cNvPr id="39964" name="Text Box 28"/>
          <p:cNvSpPr txBox="1">
            <a:spLocks noChangeArrowheads="1"/>
          </p:cNvSpPr>
          <p:nvPr/>
        </p:nvSpPr>
        <p:spPr bwMode="auto">
          <a:xfrm>
            <a:off x="2843213" y="3068638"/>
            <a:ext cx="454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Phe</a:t>
            </a:r>
          </a:p>
        </p:txBody>
      </p:sp>
      <p:sp>
        <p:nvSpPr>
          <p:cNvPr id="39965" name="Text Box 29"/>
          <p:cNvSpPr txBox="1">
            <a:spLocks noChangeArrowheads="1"/>
          </p:cNvSpPr>
          <p:nvPr/>
        </p:nvSpPr>
        <p:spPr bwMode="auto">
          <a:xfrm>
            <a:off x="2916238" y="4221163"/>
            <a:ext cx="404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Tyr</a:t>
            </a:r>
          </a:p>
        </p:txBody>
      </p:sp>
      <p:sp>
        <p:nvSpPr>
          <p:cNvPr id="39966" name="Text Box 30"/>
          <p:cNvSpPr txBox="1">
            <a:spLocks noChangeArrowheads="1"/>
          </p:cNvSpPr>
          <p:nvPr/>
        </p:nvSpPr>
        <p:spPr bwMode="auto">
          <a:xfrm>
            <a:off x="2843213" y="5084763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Ser</a:t>
            </a:r>
          </a:p>
        </p:txBody>
      </p:sp>
      <p:sp>
        <p:nvSpPr>
          <p:cNvPr id="39967" name="Text Box 31"/>
          <p:cNvSpPr txBox="1">
            <a:spLocks noChangeArrowheads="1"/>
          </p:cNvSpPr>
          <p:nvPr/>
        </p:nvSpPr>
        <p:spPr bwMode="auto">
          <a:xfrm>
            <a:off x="2843213" y="6092825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Thr</a:t>
            </a:r>
          </a:p>
        </p:txBody>
      </p:sp>
      <p:sp>
        <p:nvSpPr>
          <p:cNvPr id="39968" name="Text Box 32"/>
          <p:cNvSpPr txBox="1">
            <a:spLocks noChangeArrowheads="1"/>
          </p:cNvSpPr>
          <p:nvPr/>
        </p:nvSpPr>
        <p:spPr bwMode="auto">
          <a:xfrm>
            <a:off x="5076825" y="1628775"/>
            <a:ext cx="446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Cys</a:t>
            </a:r>
          </a:p>
        </p:txBody>
      </p:sp>
      <p:sp>
        <p:nvSpPr>
          <p:cNvPr id="39969" name="Text Box 33"/>
          <p:cNvSpPr txBox="1">
            <a:spLocks noChangeArrowheads="1"/>
          </p:cNvSpPr>
          <p:nvPr/>
        </p:nvSpPr>
        <p:spPr bwMode="auto">
          <a:xfrm>
            <a:off x="5148263" y="2492375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Met</a:t>
            </a:r>
          </a:p>
        </p:txBody>
      </p:sp>
      <p:sp>
        <p:nvSpPr>
          <p:cNvPr id="39970" name="Text Box 34"/>
          <p:cNvSpPr txBox="1">
            <a:spLocks noChangeArrowheads="1"/>
          </p:cNvSpPr>
          <p:nvPr/>
        </p:nvSpPr>
        <p:spPr bwMode="auto">
          <a:xfrm>
            <a:off x="5148263" y="3213100"/>
            <a:ext cx="4460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Asp</a:t>
            </a: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5219700" y="4076700"/>
            <a:ext cx="420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Glu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5292725" y="5157788"/>
            <a:ext cx="446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Asn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5364163" y="6237288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Gln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7308850" y="1700213"/>
            <a:ext cx="420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Lys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7451725" y="2636838"/>
            <a:ext cx="420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Arg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7380288" y="3789363"/>
            <a:ext cx="403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His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7380288" y="5157788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Pro</a:t>
            </a:r>
          </a:p>
        </p:txBody>
      </p:sp>
      <p:pic>
        <p:nvPicPr>
          <p:cNvPr id="39978" name="Picture 4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734050"/>
            <a:ext cx="9810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7380288" y="6021388"/>
            <a:ext cx="631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SeCys</a:t>
            </a:r>
          </a:p>
        </p:txBody>
      </p:sp>
      <p:grpSp>
        <p:nvGrpSpPr>
          <p:cNvPr id="39980" name="Group 44"/>
          <p:cNvGrpSpPr>
            <a:grpSpLocks noChangeAspect="1"/>
          </p:cNvGrpSpPr>
          <p:nvPr/>
        </p:nvGrpSpPr>
        <p:grpSpPr bwMode="auto">
          <a:xfrm>
            <a:off x="611188" y="5445125"/>
            <a:ext cx="1676400" cy="666750"/>
            <a:chOff x="158" y="3430"/>
            <a:chExt cx="1056" cy="420"/>
          </a:xfrm>
        </p:grpSpPr>
        <p:sp>
          <p:nvSpPr>
            <p:cNvPr id="12334" name="AutoShape 45"/>
            <p:cNvSpPr>
              <a:spLocks noChangeAspect="1" noChangeArrowheads="1" noTextEdit="1"/>
            </p:cNvSpPr>
            <p:nvPr/>
          </p:nvSpPr>
          <p:spPr bwMode="auto">
            <a:xfrm>
              <a:off x="158" y="3430"/>
              <a:ext cx="1056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35" name="Rectangle 46"/>
            <p:cNvSpPr>
              <a:spLocks noChangeArrowheads="1"/>
            </p:cNvSpPr>
            <p:nvPr/>
          </p:nvSpPr>
          <p:spPr bwMode="auto">
            <a:xfrm>
              <a:off x="698" y="3579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36" name="Rectangle 47"/>
            <p:cNvSpPr>
              <a:spLocks noChangeArrowheads="1"/>
            </p:cNvSpPr>
            <p:nvPr/>
          </p:nvSpPr>
          <p:spPr bwMode="auto">
            <a:xfrm>
              <a:off x="770" y="3579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37" name="Rectangle 48"/>
            <p:cNvSpPr>
              <a:spLocks noChangeArrowheads="1"/>
            </p:cNvSpPr>
            <p:nvPr/>
          </p:nvSpPr>
          <p:spPr bwMode="auto">
            <a:xfrm>
              <a:off x="924" y="3577"/>
              <a:ext cx="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338" name="Rectangle 49"/>
            <p:cNvSpPr>
              <a:spLocks noChangeArrowheads="1"/>
            </p:cNvSpPr>
            <p:nvPr/>
          </p:nvSpPr>
          <p:spPr bwMode="auto">
            <a:xfrm>
              <a:off x="996" y="3577"/>
              <a:ext cx="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339" name="Rectangle 50"/>
            <p:cNvSpPr>
              <a:spLocks noChangeArrowheads="1"/>
            </p:cNvSpPr>
            <p:nvPr/>
          </p:nvSpPr>
          <p:spPr bwMode="auto">
            <a:xfrm>
              <a:off x="459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40" name="Rectangle 51"/>
            <p:cNvSpPr>
              <a:spLocks noChangeArrowheads="1"/>
            </p:cNvSpPr>
            <p:nvPr/>
          </p:nvSpPr>
          <p:spPr bwMode="auto">
            <a:xfrm>
              <a:off x="531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41" name="Rectangle 52"/>
            <p:cNvSpPr>
              <a:spLocks noChangeArrowheads="1"/>
            </p:cNvSpPr>
            <p:nvPr/>
          </p:nvSpPr>
          <p:spPr bwMode="auto">
            <a:xfrm>
              <a:off x="597" y="3504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900">
                  <a:solidFill>
                    <a:srgbClr val="000000"/>
                  </a:solidFill>
                </a:rPr>
                <a:t>2</a:t>
              </a:r>
              <a:endParaRPr lang="cs-CZ" altLang="cs-CZ" sz="1800"/>
            </a:p>
          </p:txBody>
        </p:sp>
        <p:sp>
          <p:nvSpPr>
            <p:cNvPr id="12342" name="Rectangle 53"/>
            <p:cNvSpPr>
              <a:spLocks noChangeArrowheads="1"/>
            </p:cNvSpPr>
            <p:nvPr/>
          </p:nvSpPr>
          <p:spPr bwMode="auto">
            <a:xfrm>
              <a:off x="474" y="3691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43" name="Rectangle 54"/>
            <p:cNvSpPr>
              <a:spLocks noChangeArrowheads="1"/>
            </p:cNvSpPr>
            <p:nvPr/>
          </p:nvSpPr>
          <p:spPr bwMode="auto">
            <a:xfrm>
              <a:off x="540" y="3731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900">
                  <a:solidFill>
                    <a:srgbClr val="000000"/>
                  </a:solidFill>
                </a:rPr>
                <a:t>3</a:t>
              </a:r>
              <a:endParaRPr lang="cs-CZ" altLang="cs-CZ" sz="1800"/>
            </a:p>
          </p:txBody>
        </p:sp>
        <p:sp>
          <p:nvSpPr>
            <p:cNvPr id="12344" name="Rectangle 55"/>
            <p:cNvSpPr>
              <a:spLocks noChangeArrowheads="1"/>
            </p:cNvSpPr>
            <p:nvPr/>
          </p:nvSpPr>
          <p:spPr bwMode="auto">
            <a:xfrm>
              <a:off x="582" y="3691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45" name="Rectangle 56"/>
            <p:cNvSpPr>
              <a:spLocks noChangeArrowheads="1"/>
            </p:cNvSpPr>
            <p:nvPr/>
          </p:nvSpPr>
          <p:spPr bwMode="auto">
            <a:xfrm>
              <a:off x="194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46" name="Rectangle 57"/>
            <p:cNvSpPr>
              <a:spLocks noChangeArrowheads="1"/>
            </p:cNvSpPr>
            <p:nvPr/>
          </p:nvSpPr>
          <p:spPr bwMode="auto">
            <a:xfrm>
              <a:off x="260" y="3504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900">
                  <a:solidFill>
                    <a:srgbClr val="000000"/>
                  </a:solidFill>
                </a:rPr>
                <a:t>3</a:t>
              </a:r>
              <a:endParaRPr lang="cs-CZ" altLang="cs-CZ" sz="1800"/>
            </a:p>
          </p:txBody>
        </p:sp>
        <p:sp>
          <p:nvSpPr>
            <p:cNvPr id="12347" name="Rectangle 58"/>
            <p:cNvSpPr>
              <a:spLocks noChangeArrowheads="1"/>
            </p:cNvSpPr>
            <p:nvPr/>
          </p:nvSpPr>
          <p:spPr bwMode="auto">
            <a:xfrm>
              <a:off x="302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48" name="Line 59"/>
            <p:cNvSpPr>
              <a:spLocks noChangeShapeType="1"/>
            </p:cNvSpPr>
            <p:nvPr/>
          </p:nvSpPr>
          <p:spPr bwMode="auto">
            <a:xfrm>
              <a:off x="842" y="3629"/>
              <a:ext cx="7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49" name="Line 60"/>
            <p:cNvSpPr>
              <a:spLocks noChangeShapeType="1"/>
            </p:cNvSpPr>
            <p:nvPr/>
          </p:nvSpPr>
          <p:spPr bwMode="auto">
            <a:xfrm flipH="1" flipV="1">
              <a:off x="645" y="3545"/>
              <a:ext cx="52" cy="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50" name="Line 61"/>
            <p:cNvSpPr>
              <a:spLocks noChangeShapeType="1"/>
            </p:cNvSpPr>
            <p:nvPr/>
          </p:nvSpPr>
          <p:spPr bwMode="auto">
            <a:xfrm flipH="1">
              <a:off x="654" y="3664"/>
              <a:ext cx="39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51" name="Line 62"/>
            <p:cNvSpPr>
              <a:spLocks noChangeShapeType="1"/>
            </p:cNvSpPr>
            <p:nvPr/>
          </p:nvSpPr>
          <p:spPr bwMode="auto">
            <a:xfrm flipH="1">
              <a:off x="380" y="3515"/>
              <a:ext cx="7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52" name="Line 63"/>
            <p:cNvSpPr>
              <a:spLocks noChangeShapeType="1"/>
            </p:cNvSpPr>
            <p:nvPr/>
          </p:nvSpPr>
          <p:spPr bwMode="auto">
            <a:xfrm>
              <a:off x="1068" y="3628"/>
              <a:ext cx="1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333" name="Text Box 64"/>
          <p:cNvSpPr txBox="1">
            <a:spLocks noChangeArrowheads="1"/>
          </p:cNvSpPr>
          <p:nvPr/>
        </p:nvSpPr>
        <p:spPr bwMode="auto">
          <a:xfrm>
            <a:off x="3276600" y="381000"/>
            <a:ext cx="309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PŘEHLED AMINOKYSELIN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8" grpId="0"/>
      <p:bldP spid="39959" grpId="0"/>
      <p:bldP spid="39960" grpId="0"/>
      <p:bldP spid="39961" grpId="0"/>
      <p:bldP spid="39962" grpId="0"/>
      <p:bldP spid="39963" grpId="0"/>
      <p:bldP spid="39964" grpId="0"/>
      <p:bldP spid="39965" grpId="0"/>
      <p:bldP spid="39966" grpId="0"/>
      <p:bldP spid="39967" grpId="0"/>
      <p:bldP spid="39968" grpId="0"/>
      <p:bldP spid="39969" grpId="0"/>
      <p:bldP spid="39970" grpId="0"/>
      <p:bldP spid="39971" grpId="0"/>
      <p:bldP spid="39972" grpId="0"/>
      <p:bldP spid="39973" grpId="0"/>
      <p:bldP spid="39974" grpId="0"/>
      <p:bldP spid="39975" grpId="0"/>
      <p:bldP spid="39976" grpId="0"/>
      <p:bldP spid="39977" grpId="0"/>
      <p:bldP spid="399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jednopism 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828040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23850" y="333375"/>
            <a:ext cx="570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JEDNO- A TŘÍPÍSMENNÉ ZKRATY AMINOKYSELIN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13787" cy="2189162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>
                <a:solidFill>
                  <a:schemeClr val="tx2"/>
                </a:solidFill>
              </a:rPr>
              <a:t>I. DISOCIACE </a:t>
            </a:r>
            <a:r>
              <a:rPr lang="en-US" altLang="cs-CZ" sz="2000" smtClean="0">
                <a:solidFill>
                  <a:schemeClr val="tx2"/>
                </a:solidFill>
              </a:rPr>
              <a:t>KARB</a:t>
            </a:r>
            <a:r>
              <a:rPr lang="cs-CZ" altLang="cs-CZ" sz="2000" smtClean="0">
                <a:solidFill>
                  <a:schemeClr val="tx2"/>
                </a:solidFill>
              </a:rPr>
              <a:t>OXYLOVÉ SKUPINY A AMINOSKUPINY</a:t>
            </a:r>
            <a:endParaRPr lang="cs-CZ" altLang="cs-CZ" sz="1200" smtClean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cs-CZ" sz="12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2000" smtClean="0"/>
              <a:t>			</a:t>
            </a:r>
            <a:r>
              <a:rPr lang="cs-CZ" altLang="cs-CZ" sz="2000" smtClean="0"/>
              <a:t>    </a:t>
            </a:r>
            <a:r>
              <a:rPr lang="en-US" altLang="cs-CZ" sz="2000" smtClean="0"/>
              <a:t>pK</a:t>
            </a:r>
            <a:r>
              <a:rPr lang="en-US" altLang="cs-CZ" sz="2000" baseline="-25000" smtClean="0"/>
              <a:t>a1</a:t>
            </a:r>
            <a:r>
              <a:rPr lang="en-US" altLang="cs-CZ" sz="2000" smtClean="0"/>
              <a:t>                          </a:t>
            </a:r>
            <a:r>
              <a:rPr lang="cs-CZ" altLang="cs-CZ" sz="2000" smtClean="0"/>
              <a:t>  </a:t>
            </a:r>
            <a:r>
              <a:rPr lang="en-US" altLang="cs-CZ" sz="2000" smtClean="0"/>
              <a:t>pK</a:t>
            </a:r>
            <a:r>
              <a:rPr lang="en-US" altLang="cs-CZ" sz="2000" baseline="-25000" smtClean="0"/>
              <a:t>a</a:t>
            </a:r>
            <a:r>
              <a:rPr lang="cs-CZ" altLang="cs-CZ" sz="2000" baseline="-25000" smtClean="0"/>
              <a:t>2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cs-CZ" sz="12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1200" smtClean="0"/>
              <a:t>         </a:t>
            </a:r>
            <a:r>
              <a:rPr lang="en-US" altLang="cs-CZ" sz="2000" smtClean="0"/>
              <a:t>R‑CH‑COOH     </a:t>
            </a:r>
            <a:r>
              <a:rPr lang="en-US" altLang="cs-CZ" sz="2000" smtClean="0">
                <a:sym typeface="Symbol" pitchFamily="18" charset="2"/>
              </a:rPr>
              <a:t></a:t>
            </a:r>
            <a:r>
              <a:rPr lang="en-US" altLang="cs-CZ" sz="2000" smtClean="0"/>
              <a:t>        R‑CH‑CO</a:t>
            </a:r>
            <a:r>
              <a:rPr lang="en-US" altLang="cs-CZ" sz="2000" smtClean="0">
                <a:solidFill>
                  <a:srgbClr val="00CC00"/>
                </a:solidFill>
              </a:rPr>
              <a:t>O</a:t>
            </a:r>
            <a:r>
              <a:rPr lang="en-US" altLang="cs-CZ" b="1" baseline="30000" smtClean="0">
                <a:solidFill>
                  <a:srgbClr val="00CC00"/>
                </a:solidFill>
              </a:rPr>
              <a:t>‑</a:t>
            </a:r>
            <a:r>
              <a:rPr lang="en-US" altLang="cs-CZ" sz="2000" smtClean="0">
                <a:solidFill>
                  <a:srgbClr val="00CC00"/>
                </a:solidFill>
              </a:rPr>
              <a:t> </a:t>
            </a:r>
            <a:r>
              <a:rPr lang="en-US" altLang="cs-CZ" sz="2000" smtClean="0"/>
              <a:t>  </a:t>
            </a:r>
            <a:r>
              <a:rPr lang="en-US" altLang="cs-CZ" sz="2000" smtClean="0">
                <a:sym typeface="Symbol" pitchFamily="18" charset="2"/>
              </a:rPr>
              <a:t></a:t>
            </a:r>
            <a:r>
              <a:rPr lang="en-US" altLang="cs-CZ" sz="2000" smtClean="0"/>
              <a:t>    R‑CH‑CO</a:t>
            </a:r>
            <a:r>
              <a:rPr lang="en-US" altLang="cs-CZ" sz="2000" smtClean="0">
                <a:solidFill>
                  <a:srgbClr val="00CC00"/>
                </a:solidFill>
              </a:rPr>
              <a:t>O</a:t>
            </a:r>
            <a:r>
              <a:rPr lang="en-US" altLang="cs-CZ" b="1" baseline="30000" smtClean="0">
                <a:solidFill>
                  <a:srgbClr val="00CC00"/>
                </a:solidFill>
              </a:rPr>
              <a:t>‑</a:t>
            </a:r>
            <a:r>
              <a:rPr lang="cs-CZ" altLang="cs-CZ" sz="2000" smtClean="0"/>
              <a:t> </a:t>
            </a:r>
            <a:endParaRPr lang="en-US" altLang="cs-CZ" sz="20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1200" smtClean="0"/>
              <a:t>              </a:t>
            </a:r>
            <a:r>
              <a:rPr lang="cs-CZ" altLang="cs-CZ" sz="1200" smtClean="0"/>
              <a:t> </a:t>
            </a:r>
            <a:r>
              <a:rPr lang="en-US" altLang="cs-CZ" sz="2000" smtClean="0">
                <a:sym typeface="Symbol" pitchFamily="18" charset="2"/>
              </a:rPr>
              <a:t></a:t>
            </a:r>
            <a:r>
              <a:rPr lang="en-US" altLang="cs-CZ" sz="2000" smtClean="0"/>
              <a:t>                                   </a:t>
            </a:r>
            <a:r>
              <a:rPr lang="cs-CZ" altLang="cs-CZ" sz="2000" smtClean="0"/>
              <a:t> </a:t>
            </a:r>
            <a:r>
              <a:rPr lang="en-US" altLang="cs-CZ" sz="2000" smtClean="0">
                <a:sym typeface="Symbol" pitchFamily="18" charset="2"/>
              </a:rPr>
              <a:t></a:t>
            </a:r>
            <a:r>
              <a:rPr lang="en-US" altLang="cs-CZ" sz="2000" smtClean="0"/>
              <a:t>                        </a:t>
            </a:r>
            <a:r>
              <a:rPr lang="cs-CZ" altLang="cs-CZ" sz="2000" smtClean="0"/>
              <a:t>    </a:t>
            </a:r>
            <a:r>
              <a:rPr lang="en-US" altLang="cs-CZ" sz="2000" smtClean="0"/>
              <a:t> </a:t>
            </a:r>
            <a:r>
              <a:rPr lang="en-US" altLang="cs-CZ" sz="2000" smtClean="0">
                <a:sym typeface="Symbol" pitchFamily="18" charset="2"/>
              </a:rPr>
              <a:t></a:t>
            </a:r>
            <a:endParaRPr lang="en-US" altLang="cs-CZ" sz="20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2000" smtClean="0"/>
              <a:t>         N</a:t>
            </a:r>
            <a:r>
              <a:rPr lang="en-US" altLang="cs-CZ" sz="2000" smtClean="0">
                <a:solidFill>
                  <a:srgbClr val="FF0000"/>
                </a:solidFill>
              </a:rPr>
              <a:t>H</a:t>
            </a:r>
            <a:r>
              <a:rPr lang="en-US" altLang="cs-CZ" sz="2000" baseline="-25000" smtClean="0">
                <a:solidFill>
                  <a:srgbClr val="FF0000"/>
                </a:solidFill>
              </a:rPr>
              <a:t>3</a:t>
            </a:r>
            <a:r>
              <a:rPr lang="en-US" altLang="cs-CZ" sz="2000" baseline="30000" smtClean="0">
                <a:solidFill>
                  <a:srgbClr val="FF0000"/>
                </a:solidFill>
              </a:rPr>
              <a:t>+</a:t>
            </a:r>
            <a:r>
              <a:rPr lang="en-US" altLang="cs-CZ" sz="2000" smtClean="0"/>
              <a:t>                            </a:t>
            </a:r>
            <a:r>
              <a:rPr lang="cs-CZ" altLang="cs-CZ" sz="2000" smtClean="0"/>
              <a:t>  </a:t>
            </a:r>
            <a:r>
              <a:rPr lang="en-US" altLang="cs-CZ" sz="2000" smtClean="0"/>
              <a:t>N</a:t>
            </a:r>
            <a:r>
              <a:rPr lang="en-US" altLang="cs-CZ" sz="2000" smtClean="0">
                <a:solidFill>
                  <a:srgbClr val="FF0000"/>
                </a:solidFill>
              </a:rPr>
              <a:t>H</a:t>
            </a:r>
            <a:r>
              <a:rPr lang="en-US" altLang="cs-CZ" sz="2000" baseline="-25000" smtClean="0">
                <a:solidFill>
                  <a:srgbClr val="FF0000"/>
                </a:solidFill>
              </a:rPr>
              <a:t>3</a:t>
            </a:r>
            <a:r>
              <a:rPr lang="en-US" altLang="cs-CZ" sz="2000" baseline="30000" smtClean="0">
                <a:solidFill>
                  <a:srgbClr val="FF0000"/>
                </a:solidFill>
              </a:rPr>
              <a:t>+</a:t>
            </a:r>
            <a:r>
              <a:rPr lang="en-US" altLang="cs-CZ" sz="2000" smtClean="0"/>
              <a:t>                    </a:t>
            </a:r>
            <a:r>
              <a:rPr lang="cs-CZ" altLang="cs-CZ" sz="2000" smtClean="0"/>
              <a:t>   </a:t>
            </a:r>
            <a:r>
              <a:rPr lang="en-US" altLang="cs-CZ" sz="2000" smtClean="0"/>
              <a:t>NH</a:t>
            </a:r>
            <a:r>
              <a:rPr lang="en-US" altLang="cs-CZ" sz="2000" baseline="-25000" smtClean="0"/>
              <a:t>2</a:t>
            </a:r>
            <a:endParaRPr lang="cs-CZ" altLang="cs-CZ" sz="2000" baseline="-250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2000" baseline="-250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2000" baseline="-25000" smtClean="0"/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endParaRPr lang="cs-CZ" altLang="cs-CZ" sz="2000" smtClean="0">
              <a:solidFill>
                <a:schemeClr val="tx2"/>
              </a:solidFill>
            </a:endParaRP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endParaRPr lang="cs-CZ" altLang="cs-CZ" sz="2000" smtClean="0">
              <a:solidFill>
                <a:schemeClr val="tx2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9388" y="3573463"/>
            <a:ext cx="8785225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</a:rPr>
              <a:t>II. DISOCIACE BOČNÍHO ŘETĚZCE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	      </a:t>
            </a:r>
            <a:r>
              <a:rPr lang="en-US" altLang="cs-CZ" sz="1800"/>
              <a:t>pK</a:t>
            </a:r>
            <a:r>
              <a:rPr lang="en-US" altLang="cs-CZ" sz="1800" baseline="-25000"/>
              <a:t>a</a:t>
            </a:r>
            <a:r>
              <a:rPr lang="cs-CZ" altLang="cs-CZ" sz="1800" baseline="-25000"/>
              <a:t>3</a:t>
            </a:r>
            <a:r>
              <a:rPr lang="cs-CZ" altLang="cs-CZ" sz="180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1.	-R		nedisociuje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2.	-</a:t>
            </a:r>
            <a:r>
              <a:rPr lang="en-US" altLang="cs-CZ" sz="1800"/>
              <a:t>R</a:t>
            </a:r>
            <a:r>
              <a:rPr lang="cs-CZ" altLang="cs-CZ" sz="1800"/>
              <a:t>H  </a:t>
            </a:r>
            <a:r>
              <a:rPr lang="en-US" altLang="cs-CZ" sz="1800">
                <a:sym typeface="Symbol" pitchFamily="18" charset="2"/>
              </a:rPr>
              <a:t></a:t>
            </a:r>
            <a:r>
              <a:rPr lang="cs-CZ" altLang="cs-CZ" sz="1800">
                <a:sym typeface="Symbol" pitchFamily="18" charset="2"/>
              </a:rPr>
              <a:t> -</a:t>
            </a:r>
            <a:r>
              <a:rPr lang="cs-CZ" altLang="cs-CZ" sz="1800">
                <a:solidFill>
                  <a:srgbClr val="00CC00"/>
                </a:solidFill>
                <a:sym typeface="Symbol" pitchFamily="18" charset="2"/>
              </a:rPr>
              <a:t>R</a:t>
            </a:r>
            <a:r>
              <a:rPr lang="en-US" altLang="cs-CZ" sz="2800" b="1" baseline="30000">
                <a:solidFill>
                  <a:srgbClr val="00CC00"/>
                </a:solidFill>
              </a:rPr>
              <a:t>‑</a:t>
            </a:r>
            <a:r>
              <a:rPr lang="cs-CZ" altLang="cs-CZ" sz="1800" b="1">
                <a:solidFill>
                  <a:srgbClr val="00CC00"/>
                </a:solidFill>
              </a:rPr>
              <a:t>	</a:t>
            </a:r>
            <a:r>
              <a:rPr lang="cs-CZ" altLang="cs-CZ" sz="1800"/>
              <a:t>KYSELÉ AK:  protonovaná forma je nenabitá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3.	-R</a:t>
            </a:r>
            <a:r>
              <a:rPr lang="cs-CZ" altLang="cs-CZ" sz="1800">
                <a:solidFill>
                  <a:srgbClr val="FF0000"/>
                </a:solidFill>
              </a:rPr>
              <a:t>H</a:t>
            </a:r>
            <a:r>
              <a:rPr lang="cs-CZ" altLang="cs-CZ" sz="2800" baseline="30000">
                <a:solidFill>
                  <a:srgbClr val="FF0000"/>
                </a:solidFill>
              </a:rPr>
              <a:t>+</a:t>
            </a:r>
            <a:r>
              <a:rPr lang="en-US" altLang="cs-CZ" sz="1800">
                <a:sym typeface="Symbol" pitchFamily="18" charset="2"/>
              </a:rPr>
              <a:t></a:t>
            </a:r>
            <a:r>
              <a:rPr lang="cs-CZ" altLang="cs-CZ" sz="1800">
                <a:sym typeface="Symbol" pitchFamily="18" charset="2"/>
              </a:rPr>
              <a:t> </a:t>
            </a:r>
            <a:r>
              <a:rPr lang="cs-CZ" altLang="cs-CZ" sz="1800"/>
              <a:t>-R	BAZICKÉ AK: protonovaná forma je kladně nabitá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Typ disociace bočního řetězce a jeho náboj při daném pH lze rozlišit pouze na základě znalosti jeho chemické struktury!!!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2700338" y="333375"/>
            <a:ext cx="39544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/>
              <a:t>DISOCIACE AMINOKYSELIN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3552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200" smtClean="0"/>
              <a:t>	</a:t>
            </a:r>
            <a:r>
              <a:rPr lang="en-US" altLang="cs-CZ" sz="1200" b="1" smtClean="0"/>
              <a:t>AK 	pK</a:t>
            </a:r>
            <a:r>
              <a:rPr lang="en-US" altLang="cs-CZ" sz="1200" b="1" baseline="-25000" smtClean="0"/>
              <a:t>a1</a:t>
            </a:r>
            <a:r>
              <a:rPr lang="en-US" altLang="cs-CZ" sz="1200" b="1" smtClean="0"/>
              <a:t>      </a:t>
            </a:r>
            <a:r>
              <a:rPr lang="cs-CZ" altLang="cs-CZ" sz="1200" b="1" smtClean="0"/>
              <a:t>	</a:t>
            </a:r>
            <a:r>
              <a:rPr lang="en-US" altLang="cs-CZ" sz="1200" b="1" smtClean="0"/>
              <a:t>pK</a:t>
            </a:r>
            <a:r>
              <a:rPr lang="en-US" altLang="cs-CZ" sz="1200" b="1" baseline="-25000" smtClean="0"/>
              <a:t>a2</a:t>
            </a:r>
            <a:r>
              <a:rPr lang="en-US" altLang="cs-CZ" sz="1200" b="1" smtClean="0"/>
              <a:t>    	</a:t>
            </a:r>
            <a:r>
              <a:rPr lang="cs-CZ" altLang="cs-CZ" sz="1200" b="1" smtClean="0"/>
              <a:t>pK</a:t>
            </a:r>
            <a:r>
              <a:rPr lang="cs-CZ" altLang="cs-CZ" sz="1200" b="1" baseline="-25000" smtClean="0"/>
              <a:t>a3</a:t>
            </a:r>
            <a:r>
              <a:rPr lang="en-US" altLang="cs-CZ" sz="1200" b="1" smtClean="0"/>
              <a:t>=pK</a:t>
            </a:r>
            <a:r>
              <a:rPr lang="en-US" altLang="cs-CZ" sz="1200" b="1" baseline="-25000" smtClean="0"/>
              <a:t>a</a:t>
            </a:r>
            <a:r>
              <a:rPr lang="en-US" altLang="cs-CZ" sz="1200" b="1" smtClean="0"/>
              <a:t> boční</a:t>
            </a:r>
            <a:r>
              <a:rPr lang="cs-CZ" altLang="cs-CZ" sz="1200" b="1" smtClean="0"/>
              <a:t>ho</a:t>
            </a:r>
            <a:r>
              <a:rPr lang="en-US" altLang="cs-CZ" sz="1200" b="1" smtClean="0"/>
              <a:t> řetězc</a:t>
            </a:r>
            <a:r>
              <a:rPr lang="cs-CZ" altLang="cs-CZ" sz="1200" b="1" smtClean="0"/>
              <a:t>e</a:t>
            </a:r>
            <a:endParaRPr lang="en-US" altLang="cs-CZ" sz="1200" b="1" baseline="-25000" smtClean="0"/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Ala</a:t>
            </a:r>
            <a:r>
              <a:rPr lang="cs-CZ" altLang="cs-CZ" sz="1200" smtClean="0"/>
              <a:t>	</a:t>
            </a:r>
            <a:r>
              <a:rPr lang="en-US" altLang="cs-CZ" sz="1200" smtClean="0"/>
              <a:t>2.3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9.9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Gly      	2.4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9.8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Phe     	1.8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9.1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Ser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2.1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9.2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Val      	2.3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9.6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Asp     	2.0</a:t>
            </a:r>
            <a:r>
              <a:rPr lang="cs-CZ" altLang="cs-CZ" sz="1200" smtClean="0"/>
              <a:t>	</a:t>
            </a:r>
            <a:r>
              <a:rPr lang="en-US" altLang="cs-CZ" sz="1200" smtClean="0"/>
              <a:t>10.0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3.9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‑COOH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Glu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2.2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9.7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4.3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‑COOH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His      	1.8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9.2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6.0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‑imidazol</a:t>
            </a:r>
            <a:r>
              <a:rPr lang="cs-CZ" altLang="cs-CZ" sz="1200" smtClean="0"/>
              <a:t>ium</a:t>
            </a:r>
            <a:endParaRPr lang="en-US" altLang="cs-CZ" sz="1200" smtClean="0"/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Cys     	1.8</a:t>
            </a:r>
            <a:r>
              <a:rPr lang="cs-CZ" altLang="cs-CZ" sz="1200" smtClean="0"/>
              <a:t>	</a:t>
            </a:r>
            <a:r>
              <a:rPr lang="en-US" altLang="cs-CZ" sz="1200" smtClean="0"/>
              <a:t>10.8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8.3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‑SH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Tyr      	2.2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9.1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10.9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‑fenol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Lys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2.2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9.2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10.8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‑NH</a:t>
            </a:r>
            <a:r>
              <a:rPr lang="en-US" altLang="cs-CZ" sz="1200" baseline="-25000" smtClean="0"/>
              <a:t>3</a:t>
            </a:r>
            <a:r>
              <a:rPr lang="en-US" altLang="cs-CZ" sz="1200" smtClean="0"/>
              <a:t>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 smtClean="0"/>
              <a:t>Arg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1.8       	</a:t>
            </a:r>
            <a:r>
              <a:rPr lang="cs-CZ" altLang="cs-CZ" sz="1200" smtClean="0"/>
              <a:t>  </a:t>
            </a:r>
            <a:r>
              <a:rPr lang="en-US" altLang="cs-CZ" sz="1200" smtClean="0"/>
              <a:t>9.0      </a:t>
            </a:r>
            <a:r>
              <a:rPr lang="cs-CZ" altLang="cs-CZ" sz="1200" smtClean="0"/>
              <a:t>	</a:t>
            </a:r>
            <a:r>
              <a:rPr lang="en-US" altLang="cs-CZ" sz="1200" smtClean="0"/>
              <a:t>12.5 </a:t>
            </a:r>
            <a:r>
              <a:rPr lang="cs-CZ" altLang="cs-CZ" sz="1200" smtClean="0"/>
              <a:t>	</a:t>
            </a:r>
            <a:r>
              <a:rPr lang="en-US" altLang="cs-CZ" sz="1200" smtClean="0"/>
              <a:t>‑guanidin</a:t>
            </a:r>
            <a:r>
              <a:rPr lang="cs-CZ" altLang="cs-CZ" sz="1200" smtClean="0"/>
              <a:t>ium</a:t>
            </a:r>
            <a:endParaRPr lang="de-DE" altLang="cs-CZ" sz="1200" smtClean="0"/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Asn</a:t>
            </a:r>
            <a:r>
              <a:rPr lang="cs-CZ" altLang="cs-CZ" sz="1200" smtClean="0"/>
              <a:t>	</a:t>
            </a:r>
            <a:r>
              <a:rPr lang="de-DE" altLang="cs-CZ" sz="1200" smtClean="0"/>
              <a:t>2.0</a:t>
            </a:r>
            <a:r>
              <a:rPr lang="cs-CZ" altLang="cs-CZ" sz="1200" smtClean="0"/>
              <a:t>	  </a:t>
            </a:r>
            <a:r>
              <a:rPr lang="de-DE" altLang="cs-CZ" sz="1200" smtClean="0"/>
              <a:t>8.8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Gln</a:t>
            </a:r>
            <a:r>
              <a:rPr lang="cs-CZ" altLang="cs-CZ" sz="1200" smtClean="0"/>
              <a:t>	</a:t>
            </a:r>
            <a:r>
              <a:rPr lang="de-DE" altLang="cs-CZ" sz="1200" smtClean="0"/>
              <a:t>2.2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9.1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Trp</a:t>
            </a:r>
            <a:r>
              <a:rPr lang="cs-CZ" altLang="cs-CZ" sz="1200" smtClean="0"/>
              <a:t>	</a:t>
            </a:r>
            <a:r>
              <a:rPr lang="de-DE" altLang="cs-CZ" sz="1200" smtClean="0"/>
              <a:t>2.4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9.4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Leu</a:t>
            </a:r>
            <a:r>
              <a:rPr lang="cs-CZ" altLang="cs-CZ" sz="1200" smtClean="0"/>
              <a:t>	</a:t>
            </a:r>
            <a:r>
              <a:rPr lang="de-DE" altLang="cs-CZ" sz="1200" smtClean="0"/>
              <a:t>2.4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9.6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Ile</a:t>
            </a:r>
            <a:r>
              <a:rPr lang="cs-CZ" altLang="cs-CZ" sz="1200" smtClean="0"/>
              <a:t>	</a:t>
            </a:r>
            <a:r>
              <a:rPr lang="de-DE" altLang="cs-CZ" sz="1200" smtClean="0"/>
              <a:t>2.3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9.6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Met</a:t>
            </a:r>
            <a:r>
              <a:rPr lang="cs-CZ" altLang="cs-CZ" sz="1200" smtClean="0"/>
              <a:t>	</a:t>
            </a:r>
            <a:r>
              <a:rPr lang="de-DE" altLang="cs-CZ" sz="1200" smtClean="0"/>
              <a:t>2.3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9.2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Thr</a:t>
            </a:r>
            <a:r>
              <a:rPr lang="cs-CZ" altLang="cs-CZ" sz="1200" smtClean="0"/>
              <a:t>	</a:t>
            </a:r>
            <a:r>
              <a:rPr lang="de-DE" altLang="cs-CZ" sz="1200" smtClean="0"/>
              <a:t>2.2</a:t>
            </a:r>
            <a:r>
              <a:rPr lang="cs-CZ" altLang="cs-CZ" sz="1200" smtClean="0"/>
              <a:t>	  </a:t>
            </a:r>
            <a:r>
              <a:rPr lang="de-DE" altLang="cs-CZ" sz="1200" smtClean="0"/>
              <a:t>9.1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 smtClean="0"/>
              <a:t>Pro</a:t>
            </a:r>
            <a:r>
              <a:rPr lang="cs-CZ" altLang="cs-CZ" sz="1200" smtClean="0"/>
              <a:t>	</a:t>
            </a:r>
            <a:r>
              <a:rPr lang="de-DE" altLang="cs-CZ" sz="1200" smtClean="0"/>
              <a:t>2.0</a:t>
            </a:r>
            <a:r>
              <a:rPr lang="cs-CZ" altLang="cs-CZ" sz="1200" smtClean="0"/>
              <a:t>	</a:t>
            </a:r>
            <a:r>
              <a:rPr lang="de-DE" altLang="cs-CZ" sz="1200" smtClean="0"/>
              <a:t>10.6</a:t>
            </a:r>
            <a:endParaRPr lang="cs-CZ" altLang="cs-CZ" sz="1200" smtClean="0"/>
          </a:p>
        </p:txBody>
      </p:sp>
      <p:pic>
        <p:nvPicPr>
          <p:cNvPr id="15496" name="Picture 136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2565400"/>
            <a:ext cx="1104900" cy="657225"/>
          </a:xfrm>
          <a:noFill/>
        </p:spPr>
      </p:pic>
      <p:pic>
        <p:nvPicPr>
          <p:cNvPr id="15506" name="Picture 146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3500438"/>
            <a:ext cx="2286000" cy="571500"/>
          </a:xfrm>
          <a:noFill/>
        </p:spPr>
      </p:pic>
      <p:sp>
        <p:nvSpPr>
          <p:cNvPr id="15365" name="Text Box 149"/>
          <p:cNvSpPr txBox="1">
            <a:spLocks noChangeArrowheads="1"/>
          </p:cNvSpPr>
          <p:nvPr/>
        </p:nvSpPr>
        <p:spPr bwMode="auto">
          <a:xfrm>
            <a:off x="2124075" y="404813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DISOCIAČNÍ KONSTANTY AMINOKYSELIN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07950" y="404813"/>
            <a:ext cx="328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TITRAČNÍ KŘIVKA GLYCINU</a:t>
            </a:r>
          </a:p>
        </p:txBody>
      </p:sp>
      <p:pic>
        <p:nvPicPr>
          <p:cNvPr id="16387" name="Picture 5" descr="titrg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8913"/>
            <a:ext cx="502285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226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PŘEHLED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MONOSACHARIDŮ</a:t>
            </a:r>
          </a:p>
        </p:txBody>
      </p:sp>
      <p:pic>
        <p:nvPicPr>
          <p:cNvPr id="17411" name="Picture 8" descr="sacharidy přeh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5022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isachari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88913"/>
            <a:ext cx="6224587" cy="65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323850" y="188913"/>
            <a:ext cx="1771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VYBRANÉ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DISACHARIDY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aldosy uzav cyk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53281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323850" y="188913"/>
            <a:ext cx="3371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UZAVÍRÁNÍ CYKLU: ALDOSY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ketosy uzav cyk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07375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335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UZAVÍRÁNÍ CYKLU: KETOSY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47815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	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err="1" smtClean="0">
                <a:solidFill>
                  <a:schemeClr val="tx2"/>
                </a:solidFill>
              </a:rPr>
              <a:t>Úvod+aminokyseliny</a:t>
            </a:r>
            <a:r>
              <a:rPr lang="cs-CZ" altLang="cs-CZ" sz="2000" dirty="0" smtClean="0">
                <a:solidFill>
                  <a:schemeClr val="tx2"/>
                </a:solidFill>
              </a:rPr>
              <a:t>	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Peptidy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Bílkoviny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Test 1	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Termodynamika enzymových reakcí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Úvod do enzymové kinetiky 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Sacharidy a lipidy - struktura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Test 2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Metabolismus sacharidů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Metabolismus lipidů, citrátový cyklus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Respirační řetězec a fotosyntéza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solidFill>
                  <a:schemeClr val="tx2"/>
                </a:solidFill>
              </a:rPr>
              <a:t>Test 3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 smtClean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 smtClean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 smtClean="0">
                <a:solidFill>
                  <a:schemeClr val="tx2"/>
                </a:solidFill>
              </a:rPr>
              <a:t>Opravné termíny zápočtu</a:t>
            </a:r>
            <a:r>
              <a:rPr lang="cs-CZ" altLang="cs-CZ" sz="1200" dirty="0" smtClean="0"/>
              <a:t> 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cs-CZ" altLang="cs-CZ" sz="1200" dirty="0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525463"/>
            <a:ext cx="264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PROGRAM SEMINÁŘE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107950" y="333375"/>
            <a:ext cx="29146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VYBRANÉ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CHEMICKÉ VLASTNOSTI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MONOSACHARIDŮ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pic>
        <p:nvPicPr>
          <p:cNvPr id="21507" name="Picture 6" descr="monosach chem v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5888"/>
            <a:ext cx="51403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etabolismus souh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6675"/>
            <a:ext cx="35909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68313" y="549275"/>
            <a:ext cx="2447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PŘEHLED AEROBNÍHO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METABOLISMU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459788" y="62865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3375"/>
            <a:ext cx="6624637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4ACD30-E4D3-432E-A34C-468868EB4F64}" type="slidenum">
              <a:rPr lang="cs-CZ" altLang="cs-CZ"/>
              <a:pPr eaLnBrk="1" hangingPunct="1"/>
              <a:t>24</a:t>
            </a:fld>
            <a:endParaRPr lang="cs-CZ" altLang="cs-CZ"/>
          </a:p>
        </p:txBody>
      </p:sp>
      <p:pic>
        <p:nvPicPr>
          <p:cNvPr id="12291" name="Picture 4" descr="N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4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3F99C9-8D78-4D66-AA81-D1935806A346}" type="slidenum">
              <a:rPr lang="cs-CZ" altLang="cs-CZ"/>
              <a:pPr eaLnBrk="1" hangingPunct="1"/>
              <a:t>25</a:t>
            </a:fld>
            <a:endParaRPr lang="cs-CZ" altLang="cs-CZ"/>
          </a:p>
        </p:txBody>
      </p:sp>
      <p:pic>
        <p:nvPicPr>
          <p:cNvPr id="13315" name="Picture 4" descr="F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3375"/>
            <a:ext cx="6624637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8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60350"/>
            <a:ext cx="4062413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2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5363" name="Picture 4" descr="glykolýza souh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066800"/>
            <a:ext cx="67484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395288" y="260350"/>
            <a:ext cx="3857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GLYKOLÝZA – VARIANTY A BILANCE</a:t>
            </a: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8532813" y="62865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550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549275"/>
            <a:ext cx="5848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223963" y="1196975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hexokinasa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2087563" y="693738"/>
            <a:ext cx="9969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glukosa-6-fosfát</a:t>
            </a: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3600450" y="765175"/>
            <a:ext cx="10096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fruktosa-6-fosfát</a:t>
            </a: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5759450" y="1196975"/>
            <a:ext cx="12509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fruktosa-1,6-bisfosfát</a:t>
            </a:r>
          </a:p>
        </p:txBody>
      </p:sp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6551613" y="2493963"/>
            <a:ext cx="1054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dihydroxyaceton-</a:t>
            </a:r>
          </a:p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fosfát</a:t>
            </a:r>
          </a:p>
        </p:txBody>
      </p:sp>
      <p:sp>
        <p:nvSpPr>
          <p:cNvPr id="16393" name="Text Box 12"/>
          <p:cNvSpPr txBox="1">
            <a:spLocks noChangeArrowheads="1"/>
          </p:cNvSpPr>
          <p:nvPr/>
        </p:nvSpPr>
        <p:spPr bwMode="auto">
          <a:xfrm>
            <a:off x="3959225" y="2493963"/>
            <a:ext cx="927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glyceraldehyd-</a:t>
            </a:r>
          </a:p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fosfát</a:t>
            </a:r>
          </a:p>
        </p:txBody>
      </p:sp>
      <p:sp>
        <p:nvSpPr>
          <p:cNvPr id="16394" name="Text Box 13"/>
          <p:cNvSpPr txBox="1">
            <a:spLocks noChangeArrowheads="1"/>
          </p:cNvSpPr>
          <p:nvPr/>
        </p:nvSpPr>
        <p:spPr bwMode="auto">
          <a:xfrm>
            <a:off x="6192838" y="3717925"/>
            <a:ext cx="1174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1,3-bisfosfoglycerát</a:t>
            </a:r>
          </a:p>
        </p:txBody>
      </p:sp>
      <p:sp>
        <p:nvSpPr>
          <p:cNvPr id="16395" name="Text Box 14"/>
          <p:cNvSpPr txBox="1">
            <a:spLocks noChangeArrowheads="1"/>
          </p:cNvSpPr>
          <p:nvPr/>
        </p:nvSpPr>
        <p:spPr bwMode="auto">
          <a:xfrm>
            <a:off x="5688013" y="544671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3-fosfoglycerát</a:t>
            </a:r>
          </a:p>
        </p:txBody>
      </p:sp>
      <p:sp>
        <p:nvSpPr>
          <p:cNvPr id="16396" name="Text Box 15"/>
          <p:cNvSpPr txBox="1">
            <a:spLocks noChangeArrowheads="1"/>
          </p:cNvSpPr>
          <p:nvPr/>
        </p:nvSpPr>
        <p:spPr bwMode="auto">
          <a:xfrm>
            <a:off x="3671888" y="587851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2-fosfoglycerát</a:t>
            </a:r>
          </a:p>
        </p:txBody>
      </p:sp>
      <p:sp>
        <p:nvSpPr>
          <p:cNvPr id="16397" name="Text Box 16"/>
          <p:cNvSpPr txBox="1">
            <a:spLocks noChangeArrowheads="1"/>
          </p:cNvSpPr>
          <p:nvPr/>
        </p:nvSpPr>
        <p:spPr bwMode="auto">
          <a:xfrm>
            <a:off x="2951163" y="4294188"/>
            <a:ext cx="596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 b="1">
                <a:solidFill>
                  <a:schemeClr val="tx2"/>
                </a:solidFill>
              </a:rPr>
              <a:t>pyruvát</a:t>
            </a:r>
          </a:p>
        </p:txBody>
      </p:sp>
      <p:sp>
        <p:nvSpPr>
          <p:cNvPr id="16398" name="Text Box 17"/>
          <p:cNvSpPr txBox="1">
            <a:spLocks noChangeArrowheads="1"/>
          </p:cNvSpPr>
          <p:nvPr/>
        </p:nvSpPr>
        <p:spPr bwMode="auto">
          <a:xfrm>
            <a:off x="2303463" y="5589588"/>
            <a:ext cx="1022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fosfoenolpyruvát</a:t>
            </a:r>
          </a:p>
        </p:txBody>
      </p:sp>
      <p:sp>
        <p:nvSpPr>
          <p:cNvPr id="50194" name="Oval 18"/>
          <p:cNvSpPr>
            <a:spLocks noChangeArrowheads="1"/>
          </p:cNvSpPr>
          <p:nvPr/>
        </p:nvSpPr>
        <p:spPr bwMode="auto">
          <a:xfrm>
            <a:off x="2519363" y="3717925"/>
            <a:ext cx="504825" cy="792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6400" name="Arc 19"/>
          <p:cNvSpPr>
            <a:spLocks/>
          </p:cNvSpPr>
          <p:nvPr/>
        </p:nvSpPr>
        <p:spPr bwMode="auto">
          <a:xfrm rot="16977723" flipV="1">
            <a:off x="2070101" y="3014662"/>
            <a:ext cx="360362" cy="1046163"/>
          </a:xfrm>
          <a:custGeom>
            <a:avLst/>
            <a:gdLst>
              <a:gd name="T0" fmla="*/ 0 w 21600"/>
              <a:gd name="T1" fmla="*/ 0 h 24864"/>
              <a:gd name="T2" fmla="*/ 356225 w 21600"/>
              <a:gd name="T3" fmla="*/ 1046163 h 24864"/>
              <a:gd name="T4" fmla="*/ 0 w 21600"/>
              <a:gd name="T5" fmla="*/ 908829 h 248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864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692"/>
                  <a:pt x="21517" y="23783"/>
                  <a:pt x="21351" y="24863"/>
                </a:cubicBezTo>
              </a:path>
              <a:path w="21600" h="24864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692"/>
                  <a:pt x="21517" y="23783"/>
                  <a:pt x="21351" y="2486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01" name="Arc 20"/>
          <p:cNvSpPr>
            <a:spLocks/>
          </p:cNvSpPr>
          <p:nvPr/>
        </p:nvSpPr>
        <p:spPr bwMode="auto">
          <a:xfrm rot="14303965" flipV="1">
            <a:off x="1992312" y="3454401"/>
            <a:ext cx="498475" cy="882650"/>
          </a:xfrm>
          <a:custGeom>
            <a:avLst/>
            <a:gdLst>
              <a:gd name="T0" fmla="*/ 0 w 21600"/>
              <a:gd name="T1" fmla="*/ 0 h 22911"/>
              <a:gd name="T2" fmla="*/ 497552 w 21600"/>
              <a:gd name="T3" fmla="*/ 882650 h 22911"/>
              <a:gd name="T4" fmla="*/ 0 w 21600"/>
              <a:gd name="T5" fmla="*/ 832144 h 229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91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37"/>
                  <a:pt x="21586" y="22474"/>
                  <a:pt x="21560" y="22911"/>
                </a:cubicBezTo>
              </a:path>
              <a:path w="21600" h="2291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37"/>
                  <a:pt x="21586" y="22474"/>
                  <a:pt x="21560" y="22911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02" name="Text Box 22"/>
          <p:cNvSpPr txBox="1">
            <a:spLocks noChangeArrowheads="1"/>
          </p:cNvSpPr>
          <p:nvPr/>
        </p:nvSpPr>
        <p:spPr bwMode="auto">
          <a:xfrm>
            <a:off x="360363" y="2925763"/>
            <a:ext cx="1387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chemeClr val="tx2"/>
                </a:solidFill>
              </a:rPr>
              <a:t>C</a:t>
            </a:r>
            <a:r>
              <a:rPr lang="cs-CZ" altLang="cs-CZ" sz="1400" baseline="-25000">
                <a:solidFill>
                  <a:schemeClr val="tx2"/>
                </a:solidFill>
              </a:rPr>
              <a:t>2</a:t>
            </a:r>
            <a:r>
              <a:rPr lang="cs-CZ" altLang="cs-CZ" sz="1400">
                <a:solidFill>
                  <a:schemeClr val="tx2"/>
                </a:solidFill>
              </a:rPr>
              <a:t>H</a:t>
            </a:r>
            <a:r>
              <a:rPr lang="cs-CZ" altLang="cs-CZ" sz="1400" baseline="-25000">
                <a:solidFill>
                  <a:schemeClr val="tx2"/>
                </a:solidFill>
              </a:rPr>
              <a:t>5</a:t>
            </a:r>
            <a:r>
              <a:rPr lang="cs-CZ" altLang="cs-CZ" sz="1400">
                <a:solidFill>
                  <a:schemeClr val="tx2"/>
                </a:solidFill>
              </a:rPr>
              <a:t>OH + CO</a:t>
            </a:r>
            <a:r>
              <a:rPr lang="cs-CZ" altLang="cs-CZ" sz="1400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6403" name="Text Box 23"/>
          <p:cNvSpPr txBox="1">
            <a:spLocks noChangeArrowheads="1"/>
          </p:cNvSpPr>
          <p:nvPr/>
        </p:nvSpPr>
        <p:spPr bwMode="auto">
          <a:xfrm>
            <a:off x="142875" y="3789363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chemeClr val="tx2"/>
                </a:solidFill>
              </a:rPr>
              <a:t>CO</a:t>
            </a:r>
            <a:r>
              <a:rPr lang="cs-CZ" altLang="cs-CZ" sz="1400" baseline="-25000">
                <a:solidFill>
                  <a:schemeClr val="tx2"/>
                </a:solidFill>
              </a:rPr>
              <a:t>2 </a:t>
            </a:r>
            <a:r>
              <a:rPr lang="cs-CZ" altLang="cs-CZ" sz="1400">
                <a:solidFill>
                  <a:schemeClr val="tx2"/>
                </a:solidFill>
              </a:rPr>
              <a:t>+ H</a:t>
            </a:r>
            <a:r>
              <a:rPr lang="cs-CZ" altLang="cs-CZ" sz="1400" baseline="-25000">
                <a:solidFill>
                  <a:schemeClr val="tx2"/>
                </a:solidFill>
              </a:rPr>
              <a:t>2</a:t>
            </a:r>
            <a:r>
              <a:rPr lang="cs-CZ" altLang="cs-CZ" sz="1400">
                <a:solidFill>
                  <a:schemeClr val="tx2"/>
                </a:solidFill>
              </a:rPr>
              <a:t>O + ATP</a:t>
            </a:r>
            <a:endParaRPr lang="cs-CZ" altLang="cs-CZ" sz="1400" baseline="-25000">
              <a:solidFill>
                <a:schemeClr val="tx2"/>
              </a:solidFill>
            </a:endParaRPr>
          </a:p>
        </p:txBody>
      </p:sp>
      <p:sp>
        <p:nvSpPr>
          <p:cNvPr id="50201" name="Text Box 25"/>
          <p:cNvSpPr txBox="1">
            <a:spLocks noChangeArrowheads="1"/>
          </p:cNvSpPr>
          <p:nvPr/>
        </p:nvSpPr>
        <p:spPr bwMode="auto">
          <a:xfrm>
            <a:off x="4895850" y="863600"/>
            <a:ext cx="1143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 b="1">
                <a:solidFill>
                  <a:srgbClr val="FF0000"/>
                </a:solidFill>
              </a:rPr>
              <a:t>fosfofruktokinasa</a:t>
            </a:r>
          </a:p>
        </p:txBody>
      </p:sp>
      <p:sp>
        <p:nvSpPr>
          <p:cNvPr id="50202" name="Text Box 26"/>
          <p:cNvSpPr txBox="1">
            <a:spLocks noChangeArrowheads="1"/>
          </p:cNvSpPr>
          <p:nvPr/>
        </p:nvSpPr>
        <p:spPr bwMode="auto">
          <a:xfrm>
            <a:off x="6480175" y="2062163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aldolasa</a:t>
            </a:r>
          </a:p>
        </p:txBody>
      </p:sp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5688013" y="2781300"/>
            <a:ext cx="268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1200">
                <a:solidFill>
                  <a:srgbClr val="FF0000"/>
                </a:solidFill>
              </a:rPr>
              <a:t>#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6264275" y="3286125"/>
            <a:ext cx="195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glyceraldehydfosfátdehydrogenasa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6119813" y="4654550"/>
            <a:ext cx="1162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fosfoglycerátkinasa</a:t>
            </a:r>
          </a:p>
        </p:txBody>
      </p:sp>
      <p:sp>
        <p:nvSpPr>
          <p:cNvPr id="50207" name="Text Box 31"/>
          <p:cNvSpPr txBox="1">
            <a:spLocks noChangeArrowheads="1"/>
          </p:cNvSpPr>
          <p:nvPr/>
        </p:nvSpPr>
        <p:spPr bwMode="auto">
          <a:xfrm>
            <a:off x="4895850" y="5734050"/>
            <a:ext cx="1206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fosfoglycerátmutasa</a:t>
            </a:r>
          </a:p>
        </p:txBody>
      </p: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3168650" y="5734050"/>
            <a:ext cx="58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enolasa</a:t>
            </a:r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1800225" y="4654550"/>
            <a:ext cx="889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pyruvátkinasa</a:t>
            </a: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1800225" y="1628775"/>
            <a:ext cx="504825" cy="431800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1" name="Text Box 35"/>
          <p:cNvSpPr txBox="1">
            <a:spLocks noChangeArrowheads="1"/>
          </p:cNvSpPr>
          <p:nvPr/>
        </p:nvSpPr>
        <p:spPr bwMode="auto">
          <a:xfrm>
            <a:off x="3024188" y="549275"/>
            <a:ext cx="857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glukosafosfát</a:t>
            </a:r>
          </a:p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isomerasa</a:t>
            </a:r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971550" y="2276475"/>
            <a:ext cx="1809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anaerobní glykolýza,</a:t>
            </a:r>
          </a:p>
          <a:p>
            <a:pPr eaLnBrk="1" hangingPunct="1"/>
            <a:r>
              <a:rPr lang="cs-CZ" altLang="cs-CZ" sz="1400"/>
              <a:t>mléčné kvašení</a:t>
            </a: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71438" y="4149725"/>
            <a:ext cx="1444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aerobní oxidace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592388" y="2349500"/>
            <a:ext cx="1079500" cy="79216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6" name="Oval 40"/>
          <p:cNvSpPr>
            <a:spLocks noChangeArrowheads="1"/>
          </p:cNvSpPr>
          <p:nvPr/>
        </p:nvSpPr>
        <p:spPr bwMode="auto">
          <a:xfrm>
            <a:off x="215900" y="2781300"/>
            <a:ext cx="1584325" cy="5048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0" y="3717925"/>
            <a:ext cx="1763713" cy="431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2232025" y="3070225"/>
            <a:ext cx="654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laktát DH</a:t>
            </a:r>
          </a:p>
        </p:txBody>
      </p:sp>
      <p:sp>
        <p:nvSpPr>
          <p:cNvPr id="16420" name="Text Box 43"/>
          <p:cNvSpPr txBox="1">
            <a:spLocks noChangeArrowheads="1"/>
          </p:cNvSpPr>
          <p:nvPr/>
        </p:nvSpPr>
        <p:spPr bwMode="auto">
          <a:xfrm>
            <a:off x="323850" y="188913"/>
            <a:ext cx="251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GLYKOLÝZA – PRŮBĚH</a:t>
            </a: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0" y="3213100"/>
            <a:ext cx="1878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400"/>
              <a:t>anaerobní alkoholové</a:t>
            </a:r>
          </a:p>
          <a:p>
            <a:pPr algn="ctr" eaLnBrk="1" hangingPunct="1"/>
            <a:r>
              <a:rPr lang="cs-CZ" altLang="cs-CZ" sz="1400"/>
              <a:t>kvašení</a:t>
            </a:r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6877050" y="2852738"/>
            <a:ext cx="1420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1200">
                <a:solidFill>
                  <a:srgbClr val="FF0000"/>
                </a:solidFill>
              </a:rPr>
              <a:t>#</a:t>
            </a:r>
            <a:r>
              <a:rPr lang="cs-CZ" altLang="cs-CZ" sz="900">
                <a:solidFill>
                  <a:srgbClr val="FF0000"/>
                </a:solidFill>
              </a:rPr>
              <a:t>=triosafosfátisomerasa</a:t>
            </a:r>
            <a:endParaRPr lang="en-US" altLang="cs-CZ" sz="1200">
              <a:solidFill>
                <a:srgbClr val="FF0000"/>
              </a:solidFill>
            </a:endParaRPr>
          </a:p>
        </p:txBody>
      </p:sp>
      <p:sp>
        <p:nvSpPr>
          <p:cNvPr id="50289" name="Oval 113"/>
          <p:cNvSpPr>
            <a:spLocks noChangeArrowheads="1"/>
          </p:cNvSpPr>
          <p:nvPr/>
        </p:nvSpPr>
        <p:spPr bwMode="auto">
          <a:xfrm>
            <a:off x="6156325" y="4941888"/>
            <a:ext cx="431800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6424" name="Text Box 115"/>
          <p:cNvSpPr txBox="1">
            <a:spLocks noChangeArrowheads="1"/>
          </p:cNvSpPr>
          <p:nvPr/>
        </p:nvSpPr>
        <p:spPr bwMode="auto">
          <a:xfrm>
            <a:off x="1979613" y="59499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16425" name="Text Box 116"/>
          <p:cNvSpPr txBox="1">
            <a:spLocks noChangeArrowheads="1"/>
          </p:cNvSpPr>
          <p:nvPr/>
        </p:nvSpPr>
        <p:spPr bwMode="auto">
          <a:xfrm>
            <a:off x="3492500" y="5300663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6" name="Text Box 118"/>
          <p:cNvSpPr txBox="1">
            <a:spLocks noChangeArrowheads="1"/>
          </p:cNvSpPr>
          <p:nvPr/>
        </p:nvSpPr>
        <p:spPr bwMode="auto">
          <a:xfrm>
            <a:off x="4716463" y="5300663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7" name="Text Box 119"/>
          <p:cNvSpPr txBox="1">
            <a:spLocks noChangeArrowheads="1"/>
          </p:cNvSpPr>
          <p:nvPr/>
        </p:nvSpPr>
        <p:spPr bwMode="auto">
          <a:xfrm>
            <a:off x="5364163" y="4581525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8" name="Text Box 120"/>
          <p:cNvSpPr txBox="1">
            <a:spLocks noChangeArrowheads="1"/>
          </p:cNvSpPr>
          <p:nvPr/>
        </p:nvSpPr>
        <p:spPr bwMode="auto">
          <a:xfrm>
            <a:off x="6084888" y="2133600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9" name="Text Box 122"/>
          <p:cNvSpPr txBox="1">
            <a:spLocks noChangeArrowheads="1"/>
          </p:cNvSpPr>
          <p:nvPr/>
        </p:nvSpPr>
        <p:spPr bwMode="auto">
          <a:xfrm>
            <a:off x="5076825" y="1052513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0" name="Text Box 123"/>
          <p:cNvSpPr txBox="1">
            <a:spLocks noChangeArrowheads="1"/>
          </p:cNvSpPr>
          <p:nvPr/>
        </p:nvSpPr>
        <p:spPr bwMode="auto">
          <a:xfrm>
            <a:off x="3419475" y="1412875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1" name="Text Box 124"/>
          <p:cNvSpPr txBox="1">
            <a:spLocks noChangeArrowheads="1"/>
          </p:cNvSpPr>
          <p:nvPr/>
        </p:nvSpPr>
        <p:spPr bwMode="auto">
          <a:xfrm>
            <a:off x="3635375" y="1628775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2" name="Text Box 125"/>
          <p:cNvSpPr txBox="1">
            <a:spLocks noChangeArrowheads="1"/>
          </p:cNvSpPr>
          <p:nvPr/>
        </p:nvSpPr>
        <p:spPr bwMode="auto">
          <a:xfrm>
            <a:off x="1908175" y="1196975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3" name="Text Box 127"/>
          <p:cNvSpPr txBox="1">
            <a:spLocks noChangeArrowheads="1"/>
          </p:cNvSpPr>
          <p:nvPr/>
        </p:nvSpPr>
        <p:spPr bwMode="auto">
          <a:xfrm>
            <a:off x="3276600" y="3933825"/>
            <a:ext cx="180022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 </a:t>
            </a:r>
          </a:p>
        </p:txBody>
      </p:sp>
      <p:sp>
        <p:nvSpPr>
          <p:cNvPr id="16434" name="Text Box 128"/>
          <p:cNvSpPr txBox="1">
            <a:spLocks noChangeArrowheads="1"/>
          </p:cNvSpPr>
          <p:nvPr/>
        </p:nvSpPr>
        <p:spPr bwMode="auto">
          <a:xfrm>
            <a:off x="2916238" y="4581525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5" name="Text Box 129"/>
          <p:cNvSpPr txBox="1">
            <a:spLocks noChangeArrowheads="1"/>
          </p:cNvSpPr>
          <p:nvPr/>
        </p:nvSpPr>
        <p:spPr bwMode="auto">
          <a:xfrm>
            <a:off x="5651500" y="2492375"/>
            <a:ext cx="328613" cy="168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500"/>
              <a:t> </a:t>
            </a:r>
          </a:p>
        </p:txBody>
      </p:sp>
      <p:sp>
        <p:nvSpPr>
          <p:cNvPr id="16436" name="Line 130"/>
          <p:cNvSpPr>
            <a:spLocks noChangeShapeType="1"/>
          </p:cNvSpPr>
          <p:nvPr/>
        </p:nvSpPr>
        <p:spPr bwMode="auto">
          <a:xfrm flipH="1">
            <a:off x="5651500" y="2474913"/>
            <a:ext cx="144463" cy="7302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37" name="Text Box 132"/>
          <p:cNvSpPr txBox="1">
            <a:spLocks noChangeArrowheads="1"/>
          </p:cNvSpPr>
          <p:nvPr/>
        </p:nvSpPr>
        <p:spPr bwMode="auto">
          <a:xfrm>
            <a:off x="8532813" y="62865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8086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  <p:bldP spid="50194" grpId="0" animBg="1"/>
      <p:bldP spid="50201" grpId="0"/>
      <p:bldP spid="50202" grpId="0"/>
      <p:bldP spid="50203" grpId="0"/>
      <p:bldP spid="50205" grpId="0"/>
      <p:bldP spid="50206" grpId="0"/>
      <p:bldP spid="50207" grpId="0"/>
      <p:bldP spid="50208" grpId="0"/>
      <p:bldP spid="50209" grpId="0"/>
      <p:bldP spid="50210" grpId="0" animBg="1"/>
      <p:bldP spid="50211" grpId="0"/>
      <p:bldP spid="50212" grpId="0"/>
      <p:bldP spid="50214" grpId="0"/>
      <p:bldP spid="50215" grpId="0" animBg="1"/>
      <p:bldP spid="50216" grpId="0" animBg="1"/>
      <p:bldP spid="50217" grpId="0" animBg="1"/>
      <p:bldP spid="50218" grpId="0"/>
      <p:bldP spid="50213" grpId="0"/>
      <p:bldP spid="50204" grpId="0"/>
      <p:bldP spid="5028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7411" name="Picture 5" descr="glyko vs glukon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5888"/>
            <a:ext cx="6840538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0" y="333375"/>
            <a:ext cx="21907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GLYKOLÝZA</a:t>
            </a:r>
          </a:p>
          <a:p>
            <a:pPr eaLnBrk="1" hangingPunct="1"/>
            <a:r>
              <a:rPr lang="cs-CZ" altLang="cs-CZ" sz="1600" b="1" i="1"/>
              <a:t>vs.</a:t>
            </a:r>
          </a:p>
          <a:p>
            <a:pPr eaLnBrk="1" hangingPunct="1"/>
            <a:r>
              <a:rPr lang="cs-CZ" altLang="cs-CZ" sz="1600" b="1"/>
              <a:t>GLUKONEOGENEZE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8532813" y="62865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23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765175"/>
            <a:ext cx="8229600" cy="792163"/>
          </a:xfrm>
        </p:spPr>
        <p:txBody>
          <a:bodyPr/>
          <a:lstStyle/>
          <a:p>
            <a:pPr eaLnBrk="1" hangingPunct="1"/>
            <a:r>
              <a:rPr lang="cs-CZ" altLang="cs-CZ" sz="1600" smtClean="0">
                <a:solidFill>
                  <a:schemeClr val="tx2"/>
                </a:solidFill>
              </a:rPr>
              <a:t>Elektronická skripta Úlohy z biochemie, V. Mikeš  </a:t>
            </a:r>
          </a:p>
          <a:p>
            <a:pPr eaLnBrk="1" hangingPunct="1"/>
            <a:r>
              <a:rPr lang="cs-CZ" altLang="cs-CZ" sz="1600" smtClean="0">
                <a:solidFill>
                  <a:schemeClr val="tx2"/>
                </a:solidFill>
              </a:rPr>
              <a:t>Prezentace</a:t>
            </a:r>
          </a:p>
          <a:p>
            <a:pPr eaLnBrk="1" hangingPunct="1">
              <a:buFontTx/>
              <a:buNone/>
            </a:pPr>
            <a:r>
              <a:rPr lang="cs-CZ" altLang="cs-CZ" sz="1600" smtClean="0">
                <a:solidFill>
                  <a:schemeClr val="tx2"/>
                </a:solidFill>
              </a:rPr>
              <a:t>      (IS MU: Studijní materiály/Učební materiály/Bouchal)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395288" y="309563"/>
            <a:ext cx="164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LITERATURA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395288" y="2349500"/>
            <a:ext cx="8229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dirty="0">
                <a:solidFill>
                  <a:schemeClr val="tx2"/>
                </a:solidFill>
              </a:rPr>
              <a:t>Účast ve výuce: povolena 1 neomluvená absence (nemoc – lékařské potvrzení na studijní oddělení =</a:t>
            </a:r>
            <a:r>
              <a:rPr lang="en-US" altLang="cs-CZ" sz="1600" dirty="0">
                <a:solidFill>
                  <a:schemeClr val="tx2"/>
                </a:solidFill>
              </a:rPr>
              <a:t>&gt; </a:t>
            </a:r>
            <a:r>
              <a:rPr lang="en-US" altLang="cs-CZ" sz="1600" dirty="0" err="1">
                <a:solidFill>
                  <a:schemeClr val="tx2"/>
                </a:solidFill>
              </a:rPr>
              <a:t>omluva</a:t>
            </a:r>
            <a:r>
              <a:rPr lang="cs-CZ" altLang="cs-CZ" sz="1600" dirty="0">
                <a:solidFill>
                  <a:schemeClr val="tx2"/>
                </a:solidFill>
              </a:rPr>
              <a:t>)</a:t>
            </a:r>
          </a:p>
          <a:p>
            <a:pPr eaLnBrk="1" hangingPunct="1"/>
            <a:r>
              <a:rPr lang="cs-CZ" altLang="cs-CZ" sz="1600" dirty="0">
                <a:solidFill>
                  <a:schemeClr val="tx2"/>
                </a:solidFill>
              </a:rPr>
              <a:t>Testy (3), min. 50% z </a:t>
            </a:r>
            <a:r>
              <a:rPr lang="cs-CZ" altLang="cs-CZ" sz="1600" b="1" dirty="0">
                <a:solidFill>
                  <a:schemeClr val="tx2"/>
                </a:solidFill>
              </a:rPr>
              <a:t>celkového</a:t>
            </a:r>
            <a:r>
              <a:rPr lang="cs-CZ" altLang="cs-CZ" sz="1600" dirty="0">
                <a:solidFill>
                  <a:schemeClr val="tx2"/>
                </a:solidFill>
              </a:rPr>
              <a:t> počtu bodů =</a:t>
            </a:r>
            <a:r>
              <a:rPr lang="en-US" altLang="cs-CZ" sz="1600" dirty="0">
                <a:solidFill>
                  <a:schemeClr val="tx2"/>
                </a:solidFill>
              </a:rPr>
              <a:t>&gt;</a:t>
            </a:r>
            <a:r>
              <a:rPr lang="cs-CZ" altLang="cs-CZ" sz="1600" dirty="0">
                <a:solidFill>
                  <a:schemeClr val="tx2"/>
                </a:solidFill>
              </a:rPr>
              <a:t> zápočet v řádném termínu</a:t>
            </a:r>
          </a:p>
          <a:p>
            <a:pPr eaLnBrk="1" hangingPunct="1"/>
            <a:r>
              <a:rPr lang="cs-CZ" altLang="cs-CZ" sz="1600" dirty="0">
                <a:solidFill>
                  <a:schemeClr val="tx2"/>
                </a:solidFill>
              </a:rPr>
              <a:t>Souhrnný test z učiva celého předmětu =</a:t>
            </a:r>
            <a:r>
              <a:rPr lang="en-US" altLang="cs-CZ" sz="1600" dirty="0">
                <a:solidFill>
                  <a:schemeClr val="tx2"/>
                </a:solidFill>
              </a:rPr>
              <a:t>&gt; </a:t>
            </a:r>
            <a:r>
              <a:rPr lang="cs-CZ" altLang="cs-CZ" sz="1600" dirty="0">
                <a:solidFill>
                  <a:schemeClr val="tx2"/>
                </a:solidFill>
              </a:rPr>
              <a:t>zápočet v 1. (2.) opravném termínu</a:t>
            </a:r>
          </a:p>
          <a:p>
            <a:pPr eaLnBrk="1" hangingPunct="1">
              <a:buFontTx/>
              <a:buNone/>
            </a:pPr>
            <a:endParaRPr lang="cs-CZ" altLang="cs-CZ" sz="1600" dirty="0">
              <a:solidFill>
                <a:schemeClr val="tx2"/>
              </a:solidFill>
            </a:endParaRP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395288" y="1820863"/>
            <a:ext cx="356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PODMÍNKY ZÍSKÁNÍ ZÁPOČTU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9552" y="4941168"/>
            <a:ext cx="8246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Zdroje obrázků: </a:t>
            </a:r>
          </a:p>
          <a:p>
            <a:r>
              <a:rPr lang="cs-CZ" dirty="0" err="1" smtClean="0"/>
              <a:t>Voet</a:t>
            </a:r>
            <a:r>
              <a:rPr lang="cs-CZ" dirty="0" smtClean="0"/>
              <a:t> D., </a:t>
            </a:r>
            <a:r>
              <a:rPr lang="cs-CZ" dirty="0" err="1" smtClean="0"/>
              <a:t>Voetová</a:t>
            </a:r>
            <a:r>
              <a:rPr lang="cs-CZ" dirty="0" smtClean="0"/>
              <a:t> J.G.: Biochemie. Victoria </a:t>
            </a:r>
            <a:r>
              <a:rPr lang="cs-CZ" dirty="0" err="1" smtClean="0"/>
              <a:t>Publishing</a:t>
            </a:r>
            <a:r>
              <a:rPr lang="cs-CZ" dirty="0" smtClean="0"/>
              <a:t> Praha, 1995.</a:t>
            </a:r>
          </a:p>
          <a:p>
            <a:r>
              <a:rPr lang="cs-CZ" dirty="0" smtClean="0"/>
              <a:t>Potáček, M.: Organická chemie pro biology. Masarykova univerzita, Brno 1995.</a:t>
            </a:r>
          </a:p>
          <a:p>
            <a:r>
              <a:rPr lang="cs-CZ" dirty="0" smtClean="0"/>
              <a:t>Mikeš, V.: 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8435" name="Picture 2" descr="Cori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83597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107950" y="333375"/>
            <a:ext cx="188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CORIHO CYKLUS</a:t>
            </a: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8532813" y="62865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3202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entoso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5870575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179388" y="333375"/>
            <a:ext cx="14462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PENTOSOVÝ</a:t>
            </a:r>
          </a:p>
          <a:p>
            <a:pPr eaLnBrk="1" hangingPunct="1"/>
            <a:r>
              <a:rPr lang="cs-CZ" altLang="cs-CZ" sz="1600" b="1"/>
              <a:t>CYKLUS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195513" y="188913"/>
            <a:ext cx="5905500" cy="16557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2268538" y="333375"/>
            <a:ext cx="1150937" cy="1439863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3" name="Oval 11"/>
          <p:cNvSpPr>
            <a:spLocks noChangeArrowheads="1"/>
          </p:cNvSpPr>
          <p:nvPr/>
        </p:nvSpPr>
        <p:spPr bwMode="auto">
          <a:xfrm>
            <a:off x="5292725" y="4365625"/>
            <a:ext cx="2087563" cy="18716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5" name="Oval 13"/>
          <p:cNvSpPr>
            <a:spLocks noChangeArrowheads="1"/>
          </p:cNvSpPr>
          <p:nvPr/>
        </p:nvSpPr>
        <p:spPr bwMode="auto">
          <a:xfrm>
            <a:off x="6300788" y="188913"/>
            <a:ext cx="936625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6" name="Oval 14"/>
          <p:cNvSpPr>
            <a:spLocks noChangeArrowheads="1"/>
          </p:cNvSpPr>
          <p:nvPr/>
        </p:nvSpPr>
        <p:spPr bwMode="auto">
          <a:xfrm>
            <a:off x="3276600" y="260350"/>
            <a:ext cx="936625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9465" name="Text Box 15"/>
          <p:cNvSpPr txBox="1">
            <a:spLocks noChangeArrowheads="1"/>
          </p:cNvSpPr>
          <p:nvPr/>
        </p:nvSpPr>
        <p:spPr bwMode="auto">
          <a:xfrm>
            <a:off x="8532813" y="62865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1661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  <p:bldP spid="44041" grpId="0" animBg="1"/>
      <p:bldP spid="44043" grpId="0" animBg="1"/>
      <p:bldP spid="44045" grpId="0" animBg="1"/>
      <p:bldP spid="440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542925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5364163" y="115888"/>
            <a:ext cx="2478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CH</a:t>
            </a:r>
            <a:r>
              <a:rPr lang="cs-CZ" altLang="cs-CZ" baseline="-25000"/>
              <a:t>3</a:t>
            </a:r>
            <a:r>
              <a:rPr lang="cs-CZ" altLang="cs-CZ"/>
              <a:t>-CO-COO</a:t>
            </a:r>
            <a:r>
              <a:rPr lang="cs-CZ" altLang="cs-CZ" baseline="30000"/>
              <a:t>-</a:t>
            </a:r>
            <a:r>
              <a:rPr lang="cs-CZ" altLang="cs-CZ"/>
              <a:t> pyruvát</a:t>
            </a: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 flipH="1">
            <a:off x="4643438" y="476250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5" name="AutoShape 13"/>
          <p:cNvSpPr>
            <a:spLocks noChangeArrowheads="1"/>
          </p:cNvSpPr>
          <p:nvPr/>
        </p:nvSpPr>
        <p:spPr bwMode="auto">
          <a:xfrm rot="7573848">
            <a:off x="4859338" y="620713"/>
            <a:ext cx="647700" cy="431800"/>
          </a:xfrm>
          <a:prstGeom prst="curvedUpArrow">
            <a:avLst>
              <a:gd name="adj1" fmla="val 30000"/>
              <a:gd name="adj2" fmla="val 6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5508625" y="671513"/>
            <a:ext cx="1174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CoA + NAD</a:t>
            </a:r>
            <a:r>
              <a:rPr lang="cs-CZ" altLang="cs-CZ" sz="1400" baseline="30000"/>
              <a:t>+</a:t>
            </a:r>
          </a:p>
        </p:txBody>
      </p:sp>
      <p:sp>
        <p:nvSpPr>
          <p:cNvPr id="20487" name="Text Box 15"/>
          <p:cNvSpPr txBox="1">
            <a:spLocks noChangeArrowheads="1"/>
          </p:cNvSpPr>
          <p:nvPr/>
        </p:nvSpPr>
        <p:spPr bwMode="auto">
          <a:xfrm>
            <a:off x="5219700" y="1125538"/>
            <a:ext cx="1220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CO</a:t>
            </a:r>
            <a:r>
              <a:rPr lang="cs-CZ" altLang="cs-CZ" sz="1400" baseline="-25000"/>
              <a:t>2</a:t>
            </a:r>
            <a:r>
              <a:rPr lang="cs-CZ" altLang="cs-CZ" sz="1400"/>
              <a:t> + NADH</a:t>
            </a:r>
            <a:endParaRPr lang="cs-CZ" altLang="cs-CZ" sz="1400" baseline="30000"/>
          </a:p>
        </p:txBody>
      </p:sp>
      <p:sp>
        <p:nvSpPr>
          <p:cNvPr id="20488" name="Text Box 16"/>
          <p:cNvSpPr txBox="1">
            <a:spLocks noChangeArrowheads="1"/>
          </p:cNvSpPr>
          <p:nvPr/>
        </p:nvSpPr>
        <p:spPr bwMode="auto">
          <a:xfrm>
            <a:off x="6659563" y="765175"/>
            <a:ext cx="1327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400"/>
              <a:t>oxidační</a:t>
            </a:r>
          </a:p>
          <a:p>
            <a:pPr algn="ctr" eaLnBrk="1" hangingPunct="1"/>
            <a:r>
              <a:rPr lang="cs-CZ" altLang="cs-CZ" sz="1400"/>
              <a:t>dekarboxylace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3563938" y="1916113"/>
            <a:ext cx="7905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 b="1">
                <a:solidFill>
                  <a:srgbClr val="FF0000"/>
                </a:solidFill>
              </a:rPr>
              <a:t>citrát-</a:t>
            </a:r>
          </a:p>
          <a:p>
            <a:pPr eaLnBrk="1" hangingPunct="1"/>
            <a:r>
              <a:rPr lang="cs-CZ" altLang="cs-CZ" sz="1100" b="1">
                <a:solidFill>
                  <a:srgbClr val="FF0000"/>
                </a:solidFill>
              </a:rPr>
              <a:t>synthasa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5508625" y="3068638"/>
            <a:ext cx="7826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</a:rPr>
              <a:t>akonitasa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5219700" y="4292600"/>
            <a:ext cx="9667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 b="1">
                <a:solidFill>
                  <a:srgbClr val="FF0000"/>
                </a:solidFill>
              </a:rPr>
              <a:t>isocitrát DH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4284663" y="5734050"/>
            <a:ext cx="12430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cs-CZ" sz="1100">
                <a:solidFill>
                  <a:srgbClr val="FF0000"/>
                </a:solidFill>
                <a:cs typeface="Arial" charset="0"/>
              </a:rPr>
              <a:t>α</a:t>
            </a:r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-oxoglutarát</a:t>
            </a:r>
            <a:r>
              <a:rPr lang="cs-CZ" altLang="cs-CZ" sz="1100">
                <a:solidFill>
                  <a:srgbClr val="FF0000"/>
                </a:solidFill>
              </a:rPr>
              <a:t> DH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1116013" y="5661025"/>
            <a:ext cx="9937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sukcinyl CoA</a:t>
            </a:r>
          </a:p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synthetasa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179388" y="4221163"/>
            <a:ext cx="9382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sukcinát DH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323850" y="2420938"/>
            <a:ext cx="8969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fumarát DH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1331913" y="1268413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malát DH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4067175" y="404813"/>
            <a:ext cx="882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</a:rPr>
              <a:t>pyruvát DH</a:t>
            </a:r>
          </a:p>
        </p:txBody>
      </p:sp>
      <p:sp>
        <p:nvSpPr>
          <p:cNvPr id="20498" name="Text Box 26"/>
          <p:cNvSpPr txBox="1">
            <a:spLocks noChangeArrowheads="1"/>
          </p:cNvSpPr>
          <p:nvPr/>
        </p:nvSpPr>
        <p:spPr bwMode="auto">
          <a:xfrm>
            <a:off x="179388" y="1889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1600"/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4067175" y="981075"/>
            <a:ext cx="1082675" cy="64928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28" name="Oval 28"/>
          <p:cNvSpPr>
            <a:spLocks noChangeArrowheads="1"/>
          </p:cNvSpPr>
          <p:nvPr/>
        </p:nvSpPr>
        <p:spPr bwMode="auto">
          <a:xfrm>
            <a:off x="1692275" y="3789363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3132138" y="4797425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0" name="Oval 30"/>
          <p:cNvSpPr>
            <a:spLocks noChangeArrowheads="1"/>
          </p:cNvSpPr>
          <p:nvPr/>
        </p:nvSpPr>
        <p:spPr bwMode="auto">
          <a:xfrm>
            <a:off x="3851275" y="4508500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1979613" y="4652963"/>
            <a:ext cx="503237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3851275" y="5876925"/>
            <a:ext cx="503238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3" name="Oval 33"/>
          <p:cNvSpPr>
            <a:spLocks noChangeArrowheads="1"/>
          </p:cNvSpPr>
          <p:nvPr/>
        </p:nvSpPr>
        <p:spPr bwMode="auto">
          <a:xfrm>
            <a:off x="5292725" y="4652963"/>
            <a:ext cx="503238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06" name="Text Box 34"/>
          <p:cNvSpPr txBox="1">
            <a:spLocks noChangeArrowheads="1"/>
          </p:cNvSpPr>
          <p:nvPr/>
        </p:nvSpPr>
        <p:spPr bwMode="auto">
          <a:xfrm>
            <a:off x="323850" y="188913"/>
            <a:ext cx="2062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KREBSŮV CYKLUS</a:t>
            </a:r>
          </a:p>
        </p:txBody>
      </p:sp>
      <p:sp>
        <p:nvSpPr>
          <p:cNvPr id="51235" name="Oval 35"/>
          <p:cNvSpPr>
            <a:spLocks noChangeArrowheads="1"/>
          </p:cNvSpPr>
          <p:nvPr/>
        </p:nvSpPr>
        <p:spPr bwMode="auto">
          <a:xfrm>
            <a:off x="5364163" y="0"/>
            <a:ext cx="2663825" cy="649288"/>
          </a:xfrm>
          <a:prstGeom prst="ellipse">
            <a:avLst/>
          </a:prstGeom>
          <a:noFill/>
          <a:ln w="38100">
            <a:solidFill>
              <a:srgbClr val="66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2771775" y="1773238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09" name="Text Box 37"/>
          <p:cNvSpPr txBox="1">
            <a:spLocks noChangeArrowheads="1"/>
          </p:cNvSpPr>
          <p:nvPr/>
        </p:nvSpPr>
        <p:spPr bwMode="auto">
          <a:xfrm>
            <a:off x="8532813" y="62865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881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7" grpId="0"/>
      <p:bldP spid="51218" grpId="0"/>
      <p:bldP spid="51219" grpId="0"/>
      <p:bldP spid="51220" grpId="0"/>
      <p:bldP spid="51221" grpId="0"/>
      <p:bldP spid="51222" grpId="0"/>
      <p:bldP spid="51223" grpId="0"/>
      <p:bldP spid="51224" grpId="0"/>
      <p:bldP spid="51225" grpId="0"/>
      <p:bldP spid="51227" grpId="0" animBg="1"/>
      <p:bldP spid="51228" grpId="0" animBg="1"/>
      <p:bldP spid="51229" grpId="0" animBg="1"/>
      <p:bldP spid="51230" grpId="0" animBg="1"/>
      <p:bldP spid="51231" grpId="0" animBg="1"/>
      <p:bldP spid="51232" grpId="0" animBg="1"/>
      <p:bldP spid="51233" grpId="0" animBg="1"/>
      <p:bldP spid="51235" grpId="0" animBg="1"/>
      <p:bldP spid="512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CBF5FF-F756-498E-8EFF-F1E00037BF01}" type="slidenum">
              <a:rPr lang="cs-CZ" altLang="cs-CZ"/>
              <a:pPr eaLnBrk="1" hangingPunct="1"/>
              <a:t>33</a:t>
            </a:fld>
            <a:endParaRPr lang="cs-CZ" altLang="cs-CZ"/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7950" y="260350"/>
            <a:ext cx="2651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GLYOXYLÁTOVÁ DRÁHA</a:t>
            </a:r>
          </a:p>
        </p:txBody>
      </p:sp>
      <p:pic>
        <p:nvPicPr>
          <p:cNvPr id="21508" name="Picture 6" descr="glyoxylat_d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3375"/>
            <a:ext cx="4914900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8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2531" name="Picture 8" descr="choleste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860800"/>
            <a:ext cx="309562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23850" y="188913"/>
            <a:ext cx="4014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ŽLUČOVÉ KYSELINY A CHOLESTEROL</a:t>
            </a:r>
          </a:p>
        </p:txBody>
      </p:sp>
      <p:pic>
        <p:nvPicPr>
          <p:cNvPr id="22533" name="Picture 10" descr="zluc k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74485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11"/>
          <p:cNvSpPr txBox="1">
            <a:spLocks noChangeArrowheads="1"/>
          </p:cNvSpPr>
          <p:nvPr/>
        </p:nvSpPr>
        <p:spPr bwMode="auto">
          <a:xfrm>
            <a:off x="8532813" y="62865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533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3555" name="Picture 4" descr="betaoxid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8913"/>
            <a:ext cx="5846762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0" y="260350"/>
            <a:ext cx="2505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cs-CZ" sz="1600" b="1">
                <a:cs typeface="Arial" charset="0"/>
              </a:rPr>
              <a:t>β</a:t>
            </a:r>
            <a:r>
              <a:rPr lang="cs-CZ" altLang="cs-CZ" sz="1600" b="1">
                <a:cs typeface="Arial" charset="0"/>
              </a:rPr>
              <a:t>-</a:t>
            </a:r>
            <a:r>
              <a:rPr lang="cs-CZ" altLang="cs-CZ" sz="1600" b="1"/>
              <a:t>OXIDACE MASTNÝCH</a:t>
            </a:r>
          </a:p>
          <a:p>
            <a:pPr eaLnBrk="1" hangingPunct="1"/>
            <a:r>
              <a:rPr lang="cs-CZ" altLang="cs-CZ" sz="1600" b="1"/>
              <a:t>KYSELIN</a:t>
            </a:r>
          </a:p>
        </p:txBody>
      </p:sp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8532813" y="62865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107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4579" name="Picture 4" descr="biosynt m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5605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0" y="260350"/>
            <a:ext cx="2695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>
                <a:cs typeface="Arial" charset="0"/>
              </a:rPr>
              <a:t>BIOSYNTÉZA</a:t>
            </a:r>
            <a:r>
              <a:rPr lang="cs-CZ" altLang="cs-CZ" sz="1600" b="1"/>
              <a:t> MASTNÝCH</a:t>
            </a:r>
          </a:p>
          <a:p>
            <a:pPr eaLnBrk="1" hangingPunct="1"/>
            <a:r>
              <a:rPr lang="cs-CZ" altLang="cs-CZ" sz="1600" b="1"/>
              <a:t>KYSELIN</a:t>
            </a:r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8388350" y="6308725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731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5603" name="Picture 4" descr="betaox vs biosynt m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681912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0" y="188913"/>
            <a:ext cx="29733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>
                <a:cs typeface="Arial" charset="0"/>
              </a:rPr>
              <a:t>ROZDÍLY MEZI </a:t>
            </a:r>
            <a:r>
              <a:rPr lang="el-GR" altLang="cs-CZ" sz="1600" b="1">
                <a:cs typeface="Arial" charset="0"/>
              </a:rPr>
              <a:t>β</a:t>
            </a:r>
            <a:r>
              <a:rPr lang="cs-CZ" altLang="cs-CZ" sz="1600" b="1">
                <a:cs typeface="Arial" charset="0"/>
              </a:rPr>
              <a:t>-OXIDACÍ A </a:t>
            </a:r>
          </a:p>
          <a:p>
            <a:pPr eaLnBrk="1" hangingPunct="1"/>
            <a:r>
              <a:rPr lang="cs-CZ" altLang="cs-CZ" sz="1600" b="1">
                <a:cs typeface="Arial" charset="0"/>
              </a:rPr>
              <a:t>BIOSYNTÉZOU</a:t>
            </a:r>
            <a:r>
              <a:rPr lang="cs-CZ" altLang="cs-CZ" sz="1600" b="1"/>
              <a:t> MASTNÝCH</a:t>
            </a:r>
          </a:p>
          <a:p>
            <a:pPr eaLnBrk="1" hangingPunct="1"/>
            <a:r>
              <a:rPr lang="cs-CZ" altLang="cs-CZ" sz="1600" b="1"/>
              <a:t>KYSELIN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8388350" y="6308725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23805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6627" name="Picture 4" descr="fosfolipa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864076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4030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ŠTĚPĚNÍ FOSFOLIPIDŮ: FOSFOLIPASY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8316913" y="623728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621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27651" name="Picture 4" descr="mal asp ky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47725"/>
            <a:ext cx="6602413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0" y="115888"/>
            <a:ext cx="5945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TRANSPORT ELEKTRONŮ DO MITOCHONDRIÁLNÍ MATRIX</a:t>
            </a:r>
          </a:p>
        </p:txBody>
      </p:sp>
    </p:spTree>
    <p:extLst>
      <p:ext uri="{BB962C8B-B14F-4D97-AF65-F5344CB8AC3E}">
        <p14:creationId xmlns:p14="http://schemas.microsoft.com/office/powerpoint/2010/main" val="38027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rokaryo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2016125"/>
            <a:ext cx="60801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07950" y="404813"/>
            <a:ext cx="309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PROKARYOTICKÁ BUŇKA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28675" name="Picture 10" descr="resp ř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6840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WordArt 7"/>
          <p:cNvSpPr>
            <a:spLocks noChangeArrowheads="1" noChangeShapeType="1" noTextEdit="1"/>
          </p:cNvSpPr>
          <p:nvPr/>
        </p:nvSpPr>
        <p:spPr bwMode="auto">
          <a:xfrm>
            <a:off x="1116013" y="5300663"/>
            <a:ext cx="6769100" cy="9350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287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Tvorba ATP probíhá za katalýzy ATPasy díky</a:t>
            </a:r>
          </a:p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gradientu [H+], vytvořenému  komplexy I,IV a CoQ</a:t>
            </a: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107950" y="188913"/>
            <a:ext cx="2435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</a:t>
            </a: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8532813" y="62865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9100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29699" name="Picture 4" descr="resp ř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914525"/>
            <a:ext cx="6656387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07950" y="188913"/>
            <a:ext cx="2435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8532813" y="62865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95681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30723" name="Picture 5" descr="resp ře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981200"/>
            <a:ext cx="74104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07950" y="188913"/>
            <a:ext cx="2435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</a:t>
            </a: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8459788" y="623728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4885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31747" name="Picture 4" descr="ATPa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901825"/>
            <a:ext cx="6656387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1835150" y="4048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1600"/>
          </a:p>
        </p:txBody>
      </p:sp>
      <p:sp>
        <p:nvSpPr>
          <p:cNvPr id="31749" name="AutoShape 6"/>
          <p:cNvSpPr>
            <a:spLocks noChangeArrowheads="1"/>
          </p:cNvSpPr>
          <p:nvPr/>
        </p:nvSpPr>
        <p:spPr bwMode="auto">
          <a:xfrm rot="10800000">
            <a:off x="5940425" y="1341438"/>
            <a:ext cx="144463" cy="3959225"/>
          </a:xfrm>
          <a:prstGeom prst="downArrow">
            <a:avLst>
              <a:gd name="adj1" fmla="val 50000"/>
              <a:gd name="adj2" fmla="val 6851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6156325" y="4724400"/>
            <a:ext cx="633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>
                <a:solidFill>
                  <a:srgbClr val="FF0000"/>
                </a:solidFill>
              </a:rPr>
              <a:t>H</a:t>
            </a:r>
            <a:r>
              <a:rPr lang="cs-CZ" altLang="cs-CZ" sz="3200" baseline="300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395288" y="260350"/>
            <a:ext cx="3979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 – TVORBA ATP</a:t>
            </a:r>
          </a:p>
        </p:txBody>
      </p:sp>
      <p:sp>
        <p:nvSpPr>
          <p:cNvPr id="31752" name="AutoShape 9"/>
          <p:cNvSpPr>
            <a:spLocks noChangeArrowheads="1"/>
          </p:cNvSpPr>
          <p:nvPr/>
        </p:nvSpPr>
        <p:spPr bwMode="auto">
          <a:xfrm>
            <a:off x="4211638" y="1412875"/>
            <a:ext cx="3887787" cy="503238"/>
          </a:xfrm>
          <a:prstGeom prst="curvedUpArrow">
            <a:avLst>
              <a:gd name="adj1" fmla="val 154511"/>
              <a:gd name="adj2" fmla="val 3090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3635375" y="620713"/>
            <a:ext cx="42402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>
                <a:solidFill>
                  <a:srgbClr val="FF0000"/>
                </a:solidFill>
              </a:rPr>
              <a:t>ADP + P</a:t>
            </a:r>
            <a:r>
              <a:rPr lang="cs-CZ" altLang="cs-CZ" sz="3200" baseline="-25000">
                <a:solidFill>
                  <a:srgbClr val="FF0000"/>
                </a:solidFill>
              </a:rPr>
              <a:t>i		       </a:t>
            </a:r>
            <a:r>
              <a:rPr lang="cs-CZ" altLang="cs-CZ" sz="3200">
                <a:solidFill>
                  <a:srgbClr val="FF0000"/>
                </a:solidFill>
              </a:rPr>
              <a:t>ATP</a:t>
            </a:r>
            <a:endParaRPr lang="cs-CZ" altLang="cs-CZ" sz="3200" baseline="-25000">
              <a:solidFill>
                <a:srgbClr val="FF0000"/>
              </a:solidFill>
            </a:endParaRPr>
          </a:p>
        </p:txBody>
      </p:sp>
      <p:sp>
        <p:nvSpPr>
          <p:cNvPr id="31754" name="Text Box 11"/>
          <p:cNvSpPr txBox="1">
            <a:spLocks noChangeArrowheads="1"/>
          </p:cNvSpPr>
          <p:nvPr/>
        </p:nvSpPr>
        <p:spPr bwMode="auto">
          <a:xfrm>
            <a:off x="8316913" y="623728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2473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Fotosyntéza</a:t>
            </a:r>
          </a:p>
        </p:txBody>
      </p:sp>
      <p:pic>
        <p:nvPicPr>
          <p:cNvPr id="53252" name="Picture 4" descr="fotosy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65400"/>
            <a:ext cx="46355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3759200" y="13604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179388" y="260350"/>
            <a:ext cx="415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FOTOSYNTÉZA: 1. SVĚTELNÁ FÁZE</a:t>
            </a:r>
          </a:p>
        </p:txBody>
      </p:sp>
      <p:grpSp>
        <p:nvGrpSpPr>
          <p:cNvPr id="32774" name="Group 9"/>
          <p:cNvGrpSpPr>
            <a:grpSpLocks/>
          </p:cNvGrpSpPr>
          <p:nvPr/>
        </p:nvGrpSpPr>
        <p:grpSpPr bwMode="auto">
          <a:xfrm>
            <a:off x="250825" y="2565400"/>
            <a:ext cx="3975100" cy="3503613"/>
            <a:chOff x="1655" y="981"/>
            <a:chExt cx="2504" cy="2207"/>
          </a:xfrm>
        </p:grpSpPr>
        <p:pic>
          <p:nvPicPr>
            <p:cNvPr id="32786" name="Picture 10" descr="fotosy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1026"/>
              <a:ext cx="2504" cy="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7" name="Text Box 11"/>
            <p:cNvSpPr txBox="1">
              <a:spLocks noChangeArrowheads="1"/>
            </p:cNvSpPr>
            <p:nvPr/>
          </p:nvSpPr>
          <p:spPr bwMode="auto">
            <a:xfrm>
              <a:off x="2244" y="2976"/>
              <a:ext cx="5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680</a:t>
              </a:r>
            </a:p>
          </p:txBody>
        </p:sp>
        <p:sp>
          <p:nvSpPr>
            <p:cNvPr id="32788" name="Text Box 12"/>
            <p:cNvSpPr txBox="1">
              <a:spLocks noChangeArrowheads="1"/>
            </p:cNvSpPr>
            <p:nvPr/>
          </p:nvSpPr>
          <p:spPr bwMode="auto">
            <a:xfrm>
              <a:off x="2244" y="1253"/>
              <a:ext cx="5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680*</a:t>
              </a:r>
            </a:p>
          </p:txBody>
        </p:sp>
        <p:sp>
          <p:nvSpPr>
            <p:cNvPr id="32789" name="Text Box 13"/>
            <p:cNvSpPr txBox="1">
              <a:spLocks noChangeArrowheads="1"/>
            </p:cNvSpPr>
            <p:nvPr/>
          </p:nvSpPr>
          <p:spPr bwMode="auto">
            <a:xfrm>
              <a:off x="3152" y="2568"/>
              <a:ext cx="5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700</a:t>
              </a:r>
            </a:p>
          </p:txBody>
        </p:sp>
        <p:sp>
          <p:nvSpPr>
            <p:cNvPr id="32790" name="Text Box 14"/>
            <p:cNvSpPr txBox="1">
              <a:spLocks noChangeArrowheads="1"/>
            </p:cNvSpPr>
            <p:nvPr/>
          </p:nvSpPr>
          <p:spPr bwMode="auto">
            <a:xfrm>
              <a:off x="3378" y="981"/>
              <a:ext cx="5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700*</a:t>
              </a:r>
            </a:p>
          </p:txBody>
        </p:sp>
      </p:grpSp>
      <p:pic>
        <p:nvPicPr>
          <p:cNvPr id="53263" name="Picture 15" descr="chloropl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6250"/>
            <a:ext cx="306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4" name="Oval 16"/>
          <p:cNvSpPr>
            <a:spLocks noChangeArrowheads="1"/>
          </p:cNvSpPr>
          <p:nvPr/>
        </p:nvSpPr>
        <p:spPr bwMode="auto">
          <a:xfrm>
            <a:off x="8243888" y="2708275"/>
            <a:ext cx="757237" cy="5032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5" name="Oval 17"/>
          <p:cNvSpPr>
            <a:spLocks noChangeArrowheads="1"/>
          </p:cNvSpPr>
          <p:nvPr/>
        </p:nvSpPr>
        <p:spPr bwMode="auto">
          <a:xfrm>
            <a:off x="7451725" y="5445125"/>
            <a:ext cx="757238" cy="5032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6" name="Oval 18"/>
          <p:cNvSpPr>
            <a:spLocks noChangeArrowheads="1"/>
          </p:cNvSpPr>
          <p:nvPr/>
        </p:nvSpPr>
        <p:spPr bwMode="auto">
          <a:xfrm>
            <a:off x="4859338" y="2492375"/>
            <a:ext cx="504825" cy="5032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7" name="Oval 19"/>
          <p:cNvSpPr>
            <a:spLocks noChangeArrowheads="1"/>
          </p:cNvSpPr>
          <p:nvPr/>
        </p:nvSpPr>
        <p:spPr bwMode="auto">
          <a:xfrm>
            <a:off x="8027988" y="3789363"/>
            <a:ext cx="504825" cy="503237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8" name="Oval 20"/>
          <p:cNvSpPr>
            <a:spLocks noChangeArrowheads="1"/>
          </p:cNvSpPr>
          <p:nvPr/>
        </p:nvSpPr>
        <p:spPr bwMode="auto">
          <a:xfrm>
            <a:off x="5003800" y="3644900"/>
            <a:ext cx="504825" cy="5032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9" name="Oval 21"/>
          <p:cNvSpPr>
            <a:spLocks noChangeArrowheads="1"/>
          </p:cNvSpPr>
          <p:nvPr/>
        </p:nvSpPr>
        <p:spPr bwMode="auto">
          <a:xfrm>
            <a:off x="1692275" y="4365625"/>
            <a:ext cx="504825" cy="5032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70" name="Oval 22"/>
          <p:cNvSpPr>
            <a:spLocks noChangeArrowheads="1"/>
          </p:cNvSpPr>
          <p:nvPr/>
        </p:nvSpPr>
        <p:spPr bwMode="auto">
          <a:xfrm>
            <a:off x="2700338" y="3716338"/>
            <a:ext cx="504825" cy="503237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71" name="Oval 23"/>
          <p:cNvSpPr>
            <a:spLocks noChangeArrowheads="1"/>
          </p:cNvSpPr>
          <p:nvPr/>
        </p:nvSpPr>
        <p:spPr bwMode="auto">
          <a:xfrm>
            <a:off x="900113" y="4437063"/>
            <a:ext cx="504825" cy="503237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72" name="Oval 24"/>
          <p:cNvSpPr>
            <a:spLocks noChangeArrowheads="1"/>
          </p:cNvSpPr>
          <p:nvPr/>
        </p:nvSpPr>
        <p:spPr bwMode="auto">
          <a:xfrm>
            <a:off x="3348038" y="3500438"/>
            <a:ext cx="757237" cy="5032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2785" name="Text Box 26"/>
          <p:cNvSpPr txBox="1">
            <a:spLocks noChangeArrowheads="1"/>
          </p:cNvSpPr>
          <p:nvPr/>
        </p:nvSpPr>
        <p:spPr bwMode="auto">
          <a:xfrm>
            <a:off x="8532813" y="62865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23395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Fotosyntéza</a:t>
            </a:r>
          </a:p>
        </p:txBody>
      </p:sp>
      <p:pic>
        <p:nvPicPr>
          <p:cNvPr id="33795" name="Picture 4" descr="Calvin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8913"/>
            <a:ext cx="52673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107950" y="188913"/>
            <a:ext cx="25781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FOTOSYNTÉZA: </a:t>
            </a:r>
          </a:p>
          <a:p>
            <a:pPr eaLnBrk="1" hangingPunct="1"/>
            <a:r>
              <a:rPr lang="cs-CZ" altLang="cs-CZ" b="1"/>
              <a:t>2. TEMNOSTNÍ FÁZE=</a:t>
            </a:r>
          </a:p>
          <a:p>
            <a:pPr eaLnBrk="1" hangingPunct="1"/>
            <a:r>
              <a:rPr lang="cs-CZ" altLang="cs-CZ" b="1"/>
              <a:t>CALVINŮV CYKLUS </a:t>
            </a:r>
          </a:p>
          <a:p>
            <a:pPr eaLnBrk="1" hangingPunct="1"/>
            <a:r>
              <a:rPr lang="cs-CZ" altLang="cs-CZ" b="1"/>
              <a:t>(tvorba glukosy)</a:t>
            </a:r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3348038" y="476250"/>
            <a:ext cx="288925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6732588" y="1844675"/>
            <a:ext cx="576262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4356100" y="549275"/>
            <a:ext cx="288925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auto">
          <a:xfrm>
            <a:off x="5219700" y="476250"/>
            <a:ext cx="288925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auto">
          <a:xfrm>
            <a:off x="6156325" y="476250"/>
            <a:ext cx="360363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2700338" y="188913"/>
            <a:ext cx="5256212" cy="1368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3803" name="Text Box 14"/>
          <p:cNvSpPr txBox="1">
            <a:spLocks noChangeArrowheads="1"/>
          </p:cNvSpPr>
          <p:nvPr/>
        </p:nvSpPr>
        <p:spPr bwMode="auto">
          <a:xfrm>
            <a:off x="7359650" y="1843088"/>
            <a:ext cx="1252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0000"/>
                </a:solidFill>
              </a:rPr>
              <a:t>(-</a:t>
            </a:r>
            <a:r>
              <a:rPr lang="en-US" altLang="cs-CZ" sz="1400">
                <a:solidFill>
                  <a:srgbClr val="FF0000"/>
                </a:solidFill>
              </a:rPr>
              <a:t>&gt;</a:t>
            </a:r>
            <a:r>
              <a:rPr lang="cs-CZ" altLang="cs-CZ" sz="1400">
                <a:solidFill>
                  <a:srgbClr val="FF0000"/>
                </a:solidFill>
              </a:rPr>
              <a:t>glukosa</a:t>
            </a:r>
            <a:r>
              <a:rPr lang="en-US" altLang="cs-CZ" sz="1400">
                <a:solidFill>
                  <a:srgbClr val="FF0000"/>
                </a:solidFill>
              </a:rPr>
              <a:t>…</a:t>
            </a:r>
            <a:r>
              <a:rPr lang="cs-CZ" altLang="cs-CZ" sz="14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3804" name="Text Box 15"/>
          <p:cNvSpPr txBox="1">
            <a:spLocks noChangeArrowheads="1"/>
          </p:cNvSpPr>
          <p:nvPr/>
        </p:nvSpPr>
        <p:spPr bwMode="auto">
          <a:xfrm>
            <a:off x="8532813" y="62865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462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animBg="1"/>
      <p:bldP spid="49161" grpId="0" animBg="1"/>
      <p:bldP spid="49162" grpId="0" animBg="1"/>
      <p:bldP spid="49163" grpId="0" animBg="1"/>
      <p:bldP spid="49164" grpId="0" animBg="1"/>
      <p:bldP spid="4916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4824EC-F7D9-43CA-ACB9-7066FD61109F}" type="slidenum">
              <a:rPr lang="cs-CZ" altLang="cs-CZ"/>
              <a:pPr eaLnBrk="1" hangingPunct="1"/>
              <a:t>46</a:t>
            </a:fld>
            <a:endParaRPr lang="cs-CZ" altLang="cs-CZ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11188" y="1700213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4400"/>
              <a:t>BIOCHEMIE II - SEMINÁŘ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331913" y="3573463"/>
            <a:ext cx="640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>
                <a:solidFill>
                  <a:schemeClr val="tx2"/>
                </a:solidFill>
              </a:rPr>
              <a:t>Doc. Mgr. Pavel </a:t>
            </a:r>
            <a:r>
              <a:rPr lang="cs-CZ" altLang="cs-CZ" sz="1800" dirty="0">
                <a:solidFill>
                  <a:schemeClr val="tx2"/>
                </a:solidFill>
              </a:rPr>
              <a:t>Bouchal, Ph.D.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Ústav biochemie </a:t>
            </a:r>
            <a:r>
              <a:rPr lang="cs-CZ" altLang="cs-CZ" sz="1800" dirty="0" err="1">
                <a:solidFill>
                  <a:schemeClr val="tx2"/>
                </a:solidFill>
              </a:rPr>
              <a:t>PřF</a:t>
            </a:r>
            <a:r>
              <a:rPr lang="cs-CZ" altLang="cs-CZ" sz="1800" dirty="0">
                <a:solidFill>
                  <a:schemeClr val="tx2"/>
                </a:solidFill>
              </a:rPr>
              <a:t> MU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e-mail: </a:t>
            </a:r>
            <a:r>
              <a:rPr lang="cs-CZ" altLang="cs-CZ" sz="1800" dirty="0">
                <a:solidFill>
                  <a:schemeClr val="tx2"/>
                </a:solidFill>
                <a:hlinkClick r:id="rId2"/>
              </a:rPr>
              <a:t>bouchal</a:t>
            </a:r>
            <a:r>
              <a:rPr lang="en-US" altLang="cs-CZ" sz="1800" dirty="0">
                <a:solidFill>
                  <a:schemeClr val="tx2"/>
                </a:solidFill>
                <a:hlinkClick r:id="rId2"/>
              </a:rPr>
              <a:t>@</a:t>
            </a:r>
            <a:r>
              <a:rPr lang="cs-CZ" altLang="cs-CZ" sz="1800" dirty="0">
                <a:solidFill>
                  <a:schemeClr val="tx2"/>
                </a:solidFill>
                <a:hlinkClick r:id="rId2"/>
              </a:rPr>
              <a:t>chemi.muni.cz</a:t>
            </a:r>
            <a:endParaRPr lang="cs-CZ" altLang="cs-CZ" sz="1800" dirty="0">
              <a:solidFill>
                <a:schemeClr val="tx2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Tel. 54949 3251, 3252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Kamenice 5, budova A5, místnost 208, 212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Konzultace: po dohodě</a:t>
            </a:r>
          </a:p>
        </p:txBody>
      </p:sp>
    </p:spTree>
    <p:extLst>
      <p:ext uri="{BB962C8B-B14F-4D97-AF65-F5344CB8AC3E}">
        <p14:creationId xmlns:p14="http://schemas.microsoft.com/office/powerpoint/2010/main" val="23936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CDB37E-D8CE-4D94-93A3-A4DC6F1E529A}" type="slidenum">
              <a:rPr lang="cs-CZ" altLang="cs-CZ"/>
              <a:pPr eaLnBrk="1" hangingPunct="1"/>
              <a:t>47</a:t>
            </a:fld>
            <a:endParaRPr lang="cs-CZ" altLang="cs-CZ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13788" cy="47815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b="1" smtClean="0">
                <a:solidFill>
                  <a:schemeClr val="tx2"/>
                </a:solidFill>
              </a:rPr>
              <a:t>Nukleové kyseliny</a:t>
            </a:r>
            <a:r>
              <a:rPr lang="cs-CZ" altLang="cs-CZ" sz="1800" smtClean="0">
                <a:solidFill>
                  <a:schemeClr val="tx2"/>
                </a:solidFill>
              </a:rPr>
              <a:t>: Nukleové báze, nukleotidy, primární struktura NK.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smtClean="0">
                <a:solidFill>
                  <a:schemeClr val="tx2"/>
                </a:solidFill>
              </a:rPr>
              <a:t>Replikace, transkripce, translace a proteosyntéza. Úvod do molekulární biologie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smtClean="0">
                <a:solidFill>
                  <a:schemeClr val="tx2"/>
                </a:solidFill>
              </a:rPr>
              <a:t>Test 1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smtClean="0">
                <a:solidFill>
                  <a:schemeClr val="tx2"/>
                </a:solidFill>
              </a:rPr>
              <a:t>Metabolismus a biosyntéza </a:t>
            </a:r>
            <a:r>
              <a:rPr lang="cs-CZ" altLang="cs-CZ" sz="1800" b="1" smtClean="0">
                <a:solidFill>
                  <a:schemeClr val="tx2"/>
                </a:solidFill>
              </a:rPr>
              <a:t>sacharidů</a:t>
            </a:r>
            <a:r>
              <a:rPr lang="cs-CZ" altLang="cs-CZ" sz="1800" smtClean="0">
                <a:solidFill>
                  <a:schemeClr val="tx2"/>
                </a:solidFill>
              </a:rPr>
              <a:t>: Glykolýza, glukoneogeneze, Coriho cyklus, pentosový cyklus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smtClean="0">
                <a:solidFill>
                  <a:schemeClr val="tx2"/>
                </a:solidFill>
              </a:rPr>
              <a:t>Metabolismus a biosyntéza </a:t>
            </a:r>
            <a:r>
              <a:rPr lang="cs-CZ" altLang="cs-CZ" sz="1800" b="1" smtClean="0">
                <a:solidFill>
                  <a:schemeClr val="tx2"/>
                </a:solidFill>
              </a:rPr>
              <a:t>lipidů</a:t>
            </a:r>
            <a:r>
              <a:rPr lang="cs-CZ" altLang="cs-CZ" sz="1800" smtClean="0">
                <a:solidFill>
                  <a:schemeClr val="tx2"/>
                </a:solidFill>
              </a:rPr>
              <a:t>: </a:t>
            </a:r>
            <a:r>
              <a:rPr lang="cs-CZ" altLang="cs-CZ" sz="1800" smtClean="0">
                <a:solidFill>
                  <a:schemeClr val="tx2"/>
                </a:solidFill>
                <a:sym typeface="Symbol" pitchFamily="18" charset="2"/>
              </a:rPr>
              <a:t>-oxidace a biosyntéza mastných kyselin</a:t>
            </a:r>
            <a:r>
              <a:rPr lang="cs-CZ" altLang="cs-CZ" sz="1800" smtClean="0">
                <a:solidFill>
                  <a:schemeClr val="tx2"/>
                </a:solidFill>
              </a:rPr>
              <a:t>, fosfolipasy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b="1" smtClean="0">
                <a:solidFill>
                  <a:schemeClr val="tx2"/>
                </a:solidFill>
              </a:rPr>
              <a:t>Citrátový cyklus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b="1" smtClean="0">
                <a:solidFill>
                  <a:schemeClr val="tx2"/>
                </a:solidFill>
              </a:rPr>
              <a:t>Respirační řetězec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smtClean="0">
                <a:solidFill>
                  <a:schemeClr val="tx2"/>
                </a:solidFill>
              </a:rPr>
              <a:t>Test 2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b="1" smtClean="0">
                <a:solidFill>
                  <a:schemeClr val="tx2"/>
                </a:solidFill>
              </a:rPr>
              <a:t>Fotosyntéza</a:t>
            </a:r>
            <a:r>
              <a:rPr lang="cs-CZ" altLang="cs-CZ" sz="1800" smtClean="0">
                <a:solidFill>
                  <a:schemeClr val="tx2"/>
                </a:solidFill>
              </a:rPr>
              <a:t> 	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smtClean="0">
                <a:solidFill>
                  <a:schemeClr val="tx2"/>
                </a:solidFill>
              </a:rPr>
              <a:t>Bioenergetika </a:t>
            </a:r>
            <a:r>
              <a:rPr lang="cs-CZ" altLang="cs-CZ" sz="1800" b="1" smtClean="0">
                <a:solidFill>
                  <a:schemeClr val="tx2"/>
                </a:solidFill>
              </a:rPr>
              <a:t>redoxních reakcí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smtClean="0">
                <a:solidFill>
                  <a:schemeClr val="tx2"/>
                </a:solidFill>
              </a:rPr>
              <a:t>Metabolismus </a:t>
            </a:r>
            <a:r>
              <a:rPr lang="cs-CZ" altLang="cs-CZ" sz="1800" b="1" smtClean="0">
                <a:solidFill>
                  <a:schemeClr val="tx2"/>
                </a:solidFill>
              </a:rPr>
              <a:t>bílkovin a aminokyselin</a:t>
            </a:r>
            <a:r>
              <a:rPr lang="cs-CZ" altLang="cs-CZ" sz="1800" smtClean="0">
                <a:solidFill>
                  <a:schemeClr val="tx2"/>
                </a:solidFill>
              </a:rPr>
              <a:t>, močovinový cyklus a metabolismus dusíku. Biosyntéza aminokyselin.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smtClean="0">
                <a:solidFill>
                  <a:schemeClr val="tx2"/>
                </a:solidFill>
              </a:rPr>
              <a:t>Test 3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>
                <a:solidFill>
                  <a:schemeClr val="tx2"/>
                </a:solidFill>
              </a:rPr>
              <a:t>Opravné termíny zápočtu</a:t>
            </a:r>
            <a:r>
              <a:rPr lang="cs-CZ" altLang="cs-CZ" smtClean="0"/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endParaRPr lang="cs-CZ" altLang="cs-CZ" sz="2800" smtClean="0"/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395288" y="549275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PROGRAM SEMINÁŘE</a:t>
            </a:r>
          </a:p>
        </p:txBody>
      </p:sp>
    </p:spTree>
    <p:extLst>
      <p:ext uri="{BB962C8B-B14F-4D97-AF65-F5344CB8AC3E}">
        <p14:creationId xmlns:p14="http://schemas.microsoft.com/office/powerpoint/2010/main" val="9152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5D0353-1452-49E8-AB03-DB70E68E3643}" type="slidenum">
              <a:rPr lang="cs-CZ" altLang="cs-CZ"/>
              <a:pPr eaLnBrk="1" hangingPunct="1"/>
              <a:t>48</a:t>
            </a:fld>
            <a:endParaRPr lang="cs-CZ" altLang="cs-CZ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765175"/>
            <a:ext cx="8229600" cy="792163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Skripta Seminar 2.rtf </a:t>
            </a:r>
            <a:r>
              <a:rPr lang="cs-CZ" altLang="cs-CZ" sz="1600" smtClean="0">
                <a:solidFill>
                  <a:schemeClr val="tx2"/>
                </a:solidFill>
              </a:rPr>
              <a:t>Skripta Cvičení z biochemie, V. Mikeš 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>
                <a:solidFill>
                  <a:schemeClr val="tx2"/>
                </a:solidFill>
              </a:rPr>
              <a:t>(IS: Studijní materiály/Učební materiály)</a:t>
            </a:r>
            <a:endParaRPr lang="cs-CZ" altLang="cs-CZ" sz="16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Biochemie II – seminář www.ppt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395288" y="309563"/>
            <a:ext cx="164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LITERATURA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395288" y="2349500"/>
            <a:ext cx="8229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>
                <a:solidFill>
                  <a:schemeClr val="tx2"/>
                </a:solidFill>
              </a:rPr>
              <a:t>Účast ve výuce: max. 1 neomluvená absence (více absencí: jen nemoc – lékařské potvrzení, řeší se individuálně)</a:t>
            </a:r>
          </a:p>
          <a:p>
            <a:pPr eaLnBrk="1" hangingPunct="1"/>
            <a:r>
              <a:rPr lang="cs-CZ" altLang="cs-CZ" sz="1600">
                <a:solidFill>
                  <a:schemeClr val="tx2"/>
                </a:solidFill>
              </a:rPr>
              <a:t>Testy (3), min. 50% z celkového počtu bodů =</a:t>
            </a:r>
            <a:r>
              <a:rPr lang="en-US" altLang="cs-CZ" sz="1600">
                <a:solidFill>
                  <a:schemeClr val="tx2"/>
                </a:solidFill>
              </a:rPr>
              <a:t>&gt;</a:t>
            </a:r>
            <a:r>
              <a:rPr lang="cs-CZ" altLang="cs-CZ" sz="1600">
                <a:solidFill>
                  <a:schemeClr val="tx2"/>
                </a:solidFill>
              </a:rPr>
              <a:t> zápočet v řádném termínu</a:t>
            </a:r>
          </a:p>
          <a:p>
            <a:pPr eaLnBrk="1" hangingPunct="1"/>
            <a:r>
              <a:rPr lang="cs-CZ" altLang="cs-CZ" sz="1600">
                <a:solidFill>
                  <a:schemeClr val="tx2"/>
                </a:solidFill>
              </a:rPr>
              <a:t>Souhrnný test z učiva celého semestru =</a:t>
            </a:r>
            <a:r>
              <a:rPr lang="en-US" altLang="cs-CZ" sz="1600">
                <a:solidFill>
                  <a:schemeClr val="tx2"/>
                </a:solidFill>
              </a:rPr>
              <a:t>&gt; </a:t>
            </a:r>
            <a:r>
              <a:rPr lang="cs-CZ" altLang="cs-CZ" sz="1600">
                <a:solidFill>
                  <a:schemeClr val="tx2"/>
                </a:solidFill>
              </a:rPr>
              <a:t>zápočet v 1. (2.) opravném termínu</a:t>
            </a:r>
          </a:p>
          <a:p>
            <a:pPr eaLnBrk="1" hangingPunct="1">
              <a:buFontTx/>
              <a:buNone/>
            </a:pPr>
            <a:endParaRPr lang="cs-CZ" altLang="cs-CZ" sz="1600">
              <a:solidFill>
                <a:schemeClr val="tx2"/>
              </a:solidFill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395288" y="1820863"/>
            <a:ext cx="356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PODMÍNKY ZÍSKÁNÍ ZÁPOČTU</a:t>
            </a:r>
          </a:p>
        </p:txBody>
      </p:sp>
    </p:spTree>
    <p:extLst>
      <p:ext uri="{BB962C8B-B14F-4D97-AF65-F5344CB8AC3E}">
        <p14:creationId xmlns:p14="http://schemas.microsoft.com/office/powerpoint/2010/main" val="25650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0DF890-5491-4E06-A48D-8583114D6821}" type="slidenum">
              <a:rPr lang="cs-CZ" altLang="cs-CZ"/>
              <a:pPr eaLnBrk="1" hangingPunct="1"/>
              <a:t>49</a:t>
            </a:fld>
            <a:endParaRPr lang="cs-CZ" altLang="cs-CZ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17843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PRIMÁRNÍ </a:t>
            </a:r>
          </a:p>
          <a:p>
            <a:pPr eaLnBrk="1" hangingPunct="1"/>
            <a:r>
              <a:rPr lang="cs-CZ" altLang="cs-CZ" b="1"/>
              <a:t>STRUKTURA </a:t>
            </a:r>
          </a:p>
          <a:p>
            <a:pPr eaLnBrk="1" hangingPunct="1"/>
            <a:r>
              <a:rPr lang="cs-CZ" altLang="cs-CZ" b="1"/>
              <a:t>NUKLEOVÝCH</a:t>
            </a:r>
          </a:p>
          <a:p>
            <a:pPr eaLnBrk="1" hangingPunct="1"/>
            <a:r>
              <a:rPr lang="cs-CZ" altLang="cs-CZ" b="1"/>
              <a:t>KYSELIN</a:t>
            </a:r>
          </a:p>
          <a:p>
            <a:pPr eaLnBrk="1" hangingPunct="1"/>
            <a:endParaRPr lang="cs-CZ" altLang="cs-CZ" b="1"/>
          </a:p>
        </p:txBody>
      </p:sp>
      <p:pic>
        <p:nvPicPr>
          <p:cNvPr id="5124" name="Picture 3" descr="NK primst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99097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NK primst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381635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8080375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8316913" y="4132263"/>
            <a:ext cx="503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>
                <a:solidFill>
                  <a:schemeClr val="tx2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7137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živo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68413"/>
            <a:ext cx="679132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07950" y="404813"/>
            <a:ext cx="436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EUKARYOTICKÁ BUŇKA - ŽIVOČIŠNÁ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AE08D3-816F-4CA1-BA9C-5B3561905927}" type="slidenum">
              <a:rPr lang="cs-CZ" altLang="cs-CZ"/>
              <a:pPr eaLnBrk="1" hangingPunct="1"/>
              <a:t>50</a:t>
            </a:fld>
            <a:endParaRPr lang="cs-CZ" altLang="cs-CZ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19250" y="1268413"/>
            <a:ext cx="6408738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Provede se štěpení před: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G      (DMS/</a:t>
            </a:r>
            <a:r>
              <a:rPr lang="cs-CZ" altLang="cs-CZ" sz="1400" smtClean="0">
                <a:sym typeface="Symbol" pitchFamily="18" charset="2"/>
              </a:rPr>
              <a:t>T)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>
                <a:sym typeface="Symbol" pitchFamily="18" charset="2"/>
              </a:rPr>
              <a:t>G+A (H</a:t>
            </a:r>
            <a:r>
              <a:rPr lang="cs-CZ" altLang="cs-CZ" sz="1400" baseline="30000" smtClean="0">
                <a:sym typeface="Symbol" pitchFamily="18" charset="2"/>
              </a:rPr>
              <a:t>+</a:t>
            </a:r>
            <a:r>
              <a:rPr lang="cs-CZ" altLang="cs-CZ" sz="1400" smtClean="0">
                <a:sym typeface="Symbol" pitchFamily="18" charset="2"/>
              </a:rPr>
              <a:t>/T)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>
                <a:sym typeface="Symbol" pitchFamily="18" charset="2"/>
              </a:rPr>
              <a:t>C      (hydrazin, 5M NaCl)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C+T (hydrazin)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Příklad: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   </a:t>
            </a:r>
            <a:r>
              <a:rPr lang="cs-CZ" altLang="cs-CZ" sz="900" smtClean="0"/>
              <a:t>5´   	                  3´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 smtClean="0">
                <a:solidFill>
                  <a:srgbClr val="FF0000"/>
                </a:solidFill>
              </a:rPr>
              <a:t>32</a:t>
            </a:r>
            <a:r>
              <a:rPr lang="cs-CZ" altLang="cs-CZ" sz="1400" smtClean="0">
                <a:solidFill>
                  <a:srgbClr val="FF0000"/>
                </a:solidFill>
              </a:rPr>
              <a:t>P-TGTAGGAGCT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Štěpení před G (DMS/</a:t>
            </a:r>
            <a:r>
              <a:rPr lang="cs-CZ" altLang="cs-CZ" sz="1400" smtClean="0">
                <a:sym typeface="Symbol" pitchFamily="18" charset="2"/>
              </a:rPr>
              <a:t>T) vede ke vzniku fragmentů: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 smtClean="0">
                <a:solidFill>
                  <a:srgbClr val="FF0000"/>
                </a:solidFill>
              </a:rPr>
              <a:t>32</a:t>
            </a:r>
            <a:r>
              <a:rPr lang="cs-CZ" altLang="cs-CZ" sz="1400" smtClean="0">
                <a:solidFill>
                  <a:srgbClr val="FF0000"/>
                </a:solidFill>
              </a:rPr>
              <a:t>P-TGTAGGA</a:t>
            </a:r>
            <a:r>
              <a:rPr lang="cs-CZ" altLang="cs-CZ" sz="1400" smtClean="0">
                <a:solidFill>
                  <a:srgbClr val="FFFF00"/>
                </a:solidFill>
              </a:rPr>
              <a:t>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 smtClean="0">
                <a:solidFill>
                  <a:srgbClr val="FF0000"/>
                </a:solidFill>
              </a:rPr>
              <a:t>32</a:t>
            </a:r>
            <a:r>
              <a:rPr lang="cs-CZ" altLang="cs-CZ" sz="1400" smtClean="0">
                <a:solidFill>
                  <a:srgbClr val="FF0000"/>
                </a:solidFill>
              </a:rPr>
              <a:t>P-TGTAG</a:t>
            </a:r>
            <a:r>
              <a:rPr lang="cs-CZ" altLang="cs-CZ" sz="1400" smtClean="0">
                <a:solidFill>
                  <a:srgbClr val="FFFF00"/>
                </a:solidFill>
              </a:rPr>
              <a:t>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 smtClean="0">
                <a:solidFill>
                  <a:srgbClr val="FF0000"/>
                </a:solidFill>
              </a:rPr>
              <a:t>32</a:t>
            </a:r>
            <a:r>
              <a:rPr lang="cs-CZ" altLang="cs-CZ" sz="1400" smtClean="0">
                <a:solidFill>
                  <a:srgbClr val="FF0000"/>
                </a:solidFill>
              </a:rPr>
              <a:t>P-TGTA</a:t>
            </a:r>
            <a:r>
              <a:rPr lang="cs-CZ" altLang="cs-CZ" sz="1400" smtClean="0">
                <a:solidFill>
                  <a:srgbClr val="FFFF00"/>
                </a:solidFill>
              </a:rPr>
              <a:t>GGAGCT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 smtClean="0">
                <a:solidFill>
                  <a:srgbClr val="FF0000"/>
                </a:solidFill>
              </a:rPr>
              <a:t>32</a:t>
            </a:r>
            <a:r>
              <a:rPr lang="cs-CZ" altLang="cs-CZ" sz="1400" smtClean="0">
                <a:solidFill>
                  <a:srgbClr val="FF0000"/>
                </a:solidFill>
              </a:rPr>
              <a:t>P-T</a:t>
            </a:r>
            <a:r>
              <a:rPr lang="cs-CZ" altLang="cs-CZ" sz="1400" smtClean="0">
                <a:solidFill>
                  <a:srgbClr val="FFFF00"/>
                </a:solidFill>
              </a:rPr>
              <a:t>GTAGGAGCT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smtClean="0"/>
              <a:t>K jiným souborům fragmentů povedou štěpení před G+A, před C a před C+T.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smtClean="0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1908175" y="333375"/>
            <a:ext cx="540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b="1"/>
              <a:t>MAXAM-GILBERTOVA METODA SEKVENOVÁNÍ</a:t>
            </a:r>
          </a:p>
          <a:p>
            <a:pPr algn="ctr" eaLnBrk="1" hangingPunct="1"/>
            <a:r>
              <a:rPr lang="cs-CZ" altLang="cs-CZ" b="1"/>
              <a:t>NUKLEOVÝCH KYSELIN</a:t>
            </a:r>
          </a:p>
        </p:txBody>
      </p:sp>
    </p:spTree>
    <p:extLst>
      <p:ext uri="{BB962C8B-B14F-4D97-AF65-F5344CB8AC3E}">
        <p14:creationId xmlns:p14="http://schemas.microsoft.com/office/powerpoint/2010/main" val="30384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EB842E-15C2-4226-B83A-D83A1B3CEA00}" type="slidenum">
              <a:rPr lang="cs-CZ" altLang="cs-CZ"/>
              <a:pPr eaLnBrk="1" hangingPunct="1"/>
              <a:t>51</a:t>
            </a:fld>
            <a:endParaRPr lang="cs-CZ" altLang="cs-CZ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46138" y="333375"/>
            <a:ext cx="75279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b="1"/>
              <a:t>MAXAM-GILBERTOVA METODA SEKVENOVÁNÍ</a:t>
            </a:r>
          </a:p>
          <a:p>
            <a:pPr algn="ctr" eaLnBrk="1" hangingPunct="1"/>
            <a:r>
              <a:rPr lang="cs-CZ" altLang="cs-CZ" b="1"/>
              <a:t>NUKLEOVÝCH KYSELIN</a:t>
            </a:r>
          </a:p>
          <a:p>
            <a:pPr algn="ctr" eaLnBrk="1" hangingPunct="1"/>
            <a:endParaRPr lang="cs-CZ" altLang="cs-CZ" b="1"/>
          </a:p>
          <a:p>
            <a:pPr algn="ctr" eaLnBrk="1" hangingPunct="1"/>
            <a:r>
              <a:rPr lang="cs-CZ" altLang="cs-CZ"/>
              <a:t>DETEKCE FRAGMENTŮ SEPAROVANÝCH ELEKTROFORÉZOU </a:t>
            </a:r>
          </a:p>
          <a:p>
            <a:pPr algn="ctr" eaLnBrk="1" hangingPunct="1"/>
            <a:r>
              <a:rPr lang="cs-CZ" altLang="cs-CZ"/>
              <a:t>NA FOSFOIMAGERU </a:t>
            </a:r>
          </a:p>
          <a:p>
            <a:pPr algn="ctr" eaLnBrk="1" hangingPunct="1"/>
            <a:r>
              <a:rPr lang="cs-CZ" altLang="cs-CZ"/>
              <a:t>(detekce radioaktivity - vizualizovány jsou pouze </a:t>
            </a:r>
            <a:r>
              <a:rPr lang="cs-CZ" altLang="cs-CZ" baseline="30000"/>
              <a:t>32</a:t>
            </a:r>
            <a:r>
              <a:rPr lang="cs-CZ" altLang="cs-CZ"/>
              <a:t>P značené fragmenty)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700338" y="2276475"/>
            <a:ext cx="3776662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G+A	  G	C+T	  C</a:t>
            </a:r>
          </a:p>
          <a:p>
            <a:pPr eaLnBrk="1" hangingPunct="1"/>
            <a:r>
              <a:rPr lang="cs-CZ" altLang="cs-CZ" sz="1400"/>
              <a:t>________________________________  start</a:t>
            </a:r>
          </a:p>
          <a:p>
            <a:pPr eaLnBrk="1" hangingPunct="1"/>
            <a:r>
              <a:rPr lang="cs-CZ" altLang="cs-CZ" sz="1400"/>
              <a:t>____    </a:t>
            </a:r>
          </a:p>
          <a:p>
            <a:pPr eaLnBrk="1" hangingPunct="1"/>
            <a:r>
              <a:rPr lang="cs-CZ" altLang="cs-CZ" sz="1400"/>
              <a:t>		____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		____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____</a:t>
            </a:r>
          </a:p>
        </p:txBody>
      </p:sp>
    </p:spTree>
    <p:extLst>
      <p:ext uri="{BB962C8B-B14F-4D97-AF65-F5344CB8AC3E}">
        <p14:creationId xmlns:p14="http://schemas.microsoft.com/office/powerpoint/2010/main" val="1519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Biochemie nukleových kyselin</a:t>
            </a:r>
          </a:p>
        </p:txBody>
      </p:sp>
      <p:sp>
        <p:nvSpPr>
          <p:cNvPr id="819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01CAF9-8B3B-4693-AE5C-A272B3F975D1}" type="slidenum">
              <a:rPr lang="cs-CZ" altLang="cs-CZ"/>
              <a:pPr eaLnBrk="1" hangingPunct="1"/>
              <a:t>52</a:t>
            </a:fld>
            <a:endParaRPr lang="cs-CZ" altLang="cs-CZ"/>
          </a:p>
        </p:txBody>
      </p:sp>
      <p:pic>
        <p:nvPicPr>
          <p:cNvPr id="8196" name="Picture 4" descr="umax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89963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416550" y="650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71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Biochemie nukleových kyselin</a:t>
            </a:r>
          </a:p>
        </p:txBody>
      </p:sp>
      <p:sp>
        <p:nvSpPr>
          <p:cNvPr id="9219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BAC06E-9C59-421B-B9D9-2637BBE856DF}" type="slidenum">
              <a:rPr lang="cs-CZ" altLang="cs-CZ"/>
              <a:pPr eaLnBrk="1" hangingPunct="1"/>
              <a:t>53</a:t>
            </a:fld>
            <a:endParaRPr lang="cs-CZ" altLang="cs-CZ"/>
          </a:p>
        </p:txBody>
      </p:sp>
      <p:pic>
        <p:nvPicPr>
          <p:cNvPr id="9220" name="Picture 4" descr="umax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86423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5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Biochemie nukleových kyselin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669607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250825" y="404813"/>
            <a:ext cx="460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GENETICKÝ KÓD mRNA U PROKARYOT</a:t>
            </a:r>
          </a:p>
        </p:txBody>
      </p:sp>
    </p:spTree>
    <p:extLst>
      <p:ext uri="{BB962C8B-B14F-4D97-AF65-F5344CB8AC3E}">
        <p14:creationId xmlns:p14="http://schemas.microsoft.com/office/powerpoint/2010/main" val="330936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metabolismus souh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6675"/>
            <a:ext cx="35909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468313" y="549275"/>
            <a:ext cx="2447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PŘEHLED AEROBNÍHO</a:t>
            </a:r>
          </a:p>
          <a:p>
            <a:pPr eaLnBrk="1" hangingPunct="1"/>
            <a:r>
              <a:rPr lang="cs-CZ" altLang="cs-CZ" sz="1600" b="1"/>
              <a:t>METABOLISMU</a:t>
            </a:r>
          </a:p>
        </p:txBody>
      </p: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8459788" y="62865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70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bílkovin a aminokyselin</a:t>
            </a:r>
          </a:p>
        </p:txBody>
      </p:sp>
      <p:pic>
        <p:nvPicPr>
          <p:cNvPr id="34819" name="Picture 4" descr="met a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752475"/>
            <a:ext cx="3475037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107950" y="115888"/>
            <a:ext cx="3443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METABOLISMUS AMINOKYSELIN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8316913" y="6308725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404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bílkovin a aminokyselin</a:t>
            </a:r>
          </a:p>
        </p:txBody>
      </p:sp>
      <p:pic>
        <p:nvPicPr>
          <p:cNvPr id="35843" name="Picture 5" descr="met 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5888"/>
            <a:ext cx="6913562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0" y="115888"/>
            <a:ext cx="3751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METABOLISMUS AMINOKYSELIN (II)</a:t>
            </a:r>
          </a:p>
        </p:txBody>
      </p:sp>
      <p:sp>
        <p:nvSpPr>
          <p:cNvPr id="35845" name="Text Box 10"/>
          <p:cNvSpPr txBox="1">
            <a:spLocks noChangeArrowheads="1"/>
          </p:cNvSpPr>
          <p:nvPr/>
        </p:nvSpPr>
        <p:spPr bwMode="auto">
          <a:xfrm>
            <a:off x="8388350" y="6308725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1699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moccyk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973888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07950" y="333375"/>
            <a:ext cx="2473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MOČOVINOVÝ CYKLUS</a:t>
            </a:r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3708400" y="692150"/>
            <a:ext cx="360363" cy="360363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3995738" y="4508500"/>
            <a:ext cx="792162" cy="1295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2268538" y="2852738"/>
            <a:ext cx="1008062" cy="719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7" name="Oval 9"/>
          <p:cNvSpPr>
            <a:spLocks noChangeArrowheads="1"/>
          </p:cNvSpPr>
          <p:nvPr/>
        </p:nvSpPr>
        <p:spPr bwMode="auto">
          <a:xfrm>
            <a:off x="6372225" y="2276475"/>
            <a:ext cx="719138" cy="1295400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8532813" y="62865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6367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  <p:bldP spid="43015" grpId="0" animBg="1"/>
      <p:bldP spid="43016" grpId="0" animBg="1"/>
      <p:bldP spid="430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ros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836613"/>
            <a:ext cx="5999163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8"/>
          <p:cNvSpPr txBox="1">
            <a:spLocks noChangeArrowheads="1"/>
          </p:cNvSpPr>
          <p:nvPr/>
        </p:nvSpPr>
        <p:spPr bwMode="auto">
          <a:xfrm>
            <a:off x="107950" y="404813"/>
            <a:ext cx="445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EUKARYOTICKÁ BUŇKA - ROSTLINNÁ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biol struktu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4652962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07950" y="404813"/>
            <a:ext cx="2025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HIERARCHIE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BIOLOGICKÝCH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STRUKTUR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živ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7638"/>
            <a:ext cx="5016500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Opar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341313"/>
            <a:ext cx="6931025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99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82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99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1470</TotalTime>
  <Words>822</Words>
  <Application>Microsoft Office PowerPoint</Application>
  <PresentationFormat>Předvádění na obrazovce (4:3)</PresentationFormat>
  <Paragraphs>362</Paragraphs>
  <Slides>58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3" baseType="lpstr">
      <vt:lpstr>Arial</vt:lpstr>
      <vt:lpstr>Calibri</vt:lpstr>
      <vt:lpstr>Symbol</vt:lpstr>
      <vt:lpstr>Výchozí návrh</vt:lpstr>
      <vt:lpstr>ISIS/Draw Sketch</vt:lpstr>
      <vt:lpstr>BIOCHEMIE I - SEMINÁŘ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Biochemie I - seminář</dc:title>
  <dc:creator>Pavel Bouchal</dc:creator>
  <cp:lastModifiedBy>Pavel</cp:lastModifiedBy>
  <cp:revision>29</cp:revision>
  <dcterms:created xsi:type="dcterms:W3CDTF">2005-09-13T13:40:45Z</dcterms:created>
  <dcterms:modified xsi:type="dcterms:W3CDTF">2017-10-03T08:38:18Z</dcterms:modified>
</cp:coreProperties>
</file>