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68" r:id="rId6"/>
    <p:sldId id="264" r:id="rId7"/>
    <p:sldId id="291" r:id="rId8"/>
    <p:sldId id="265" r:id="rId9"/>
    <p:sldId id="266" r:id="rId10"/>
    <p:sldId id="267" r:id="rId11"/>
    <p:sldId id="258" r:id="rId12"/>
    <p:sldId id="259" r:id="rId13"/>
    <p:sldId id="260" r:id="rId14"/>
    <p:sldId id="261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6" r:id="rId27"/>
    <p:sldId id="287" r:id="rId28"/>
    <p:sldId id="289" r:id="rId29"/>
    <p:sldId id="29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FF33"/>
    <a:srgbClr val="FF0000"/>
    <a:srgbClr val="FF9900"/>
    <a:srgbClr val="FFFF00"/>
    <a:srgbClr val="06BA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165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76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7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59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298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35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812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239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546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268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AF256-10F3-4B80-AE81-04B0E70B13D4}" type="datetimeFigureOut">
              <a:rPr lang="cs-CZ" smtClean="0"/>
              <a:pPr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B5C2-48E6-4BCC-B501-11963B36AE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27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%C3%A1penec" TargetMode="External"/><Relationship Id="rId2" Type="http://schemas.openxmlformats.org/officeDocument/2006/relationships/hyperlink" Target="https://cs.wikipedia.org/wiki/%C5%BDu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Opuka" TargetMode="External"/><Relationship Id="rId5" Type="http://schemas.openxmlformats.org/officeDocument/2006/relationships/hyperlink" Target="https://cs.wikipedia.org/wiki/Hemihydr%C3%A1t_s%C3%ADranu_v%C3%A1penat%C3%A9ho" TargetMode="External"/><Relationship Id="rId4" Type="http://schemas.openxmlformats.org/officeDocument/2006/relationships/hyperlink" Target="https://cs.wikipedia.org/wiki/P%C3%ADskov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Konzervování a restaurování kamene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l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Zpracovala: Sara-Janne Korbelová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65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0703" y="689590"/>
            <a:ext cx="2185219" cy="755752"/>
          </a:xfrm>
          <a:gradFill>
            <a:gsLst>
              <a:gs pos="4000">
                <a:srgbClr val="92D050"/>
              </a:gs>
              <a:gs pos="89000">
                <a:schemeClr val="accent3">
                  <a:lumMod val="95000"/>
                  <a:lumOff val="5000"/>
                  <a:alpha val="40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Opuka</a:t>
            </a:r>
            <a:endParaRPr lang="cs-CZ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5029199"/>
          </a:xfrm>
          <a:gradFill>
            <a:gsLst>
              <a:gs pos="4000">
                <a:srgbClr val="92D050"/>
              </a:gs>
              <a:gs pos="93000">
                <a:schemeClr val="accent3">
                  <a:lumMod val="95000"/>
                  <a:lumOff val="5000"/>
                  <a:alpha val="40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usazená 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hornina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prachovitý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druh 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slínovce</a:t>
            </a:r>
            <a:endParaRPr lang="cs-CZ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vznikala z nejjemnějších částic usazených na mořském 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dně</a:t>
            </a: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voří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ji jílovité a prachovité částice, dále obsahuje vápencové složky a jehlice mořských hub mikroskopických rozměrů (tzv. </a:t>
            </a:r>
            <a:r>
              <a:rPr lang="cs-CZ" sz="2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spongie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cs-CZ" b="1" dirty="0">
                <a:solidFill>
                  <a:schemeClr val="bg1"/>
                </a:solidFill>
                <a:latin typeface="Garamond" panose="02020404030301010803" pitchFamily="18" charset="0"/>
              </a:rPr>
              <a:t>Množství těchto jehlic určuje její pevnost a 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trvanlivost</a:t>
            </a: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b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ěžnou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minerální příměsí je 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glaukonit</a:t>
            </a:r>
            <a:endParaRPr lang="cs-CZ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á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bělavou až pískově žlutošedou 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barvu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snadno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opracovává, může sloužit i v 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kamenosochařství</a:t>
            </a: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v</a:t>
            </a:r>
            <a:r>
              <a:rPr lang="it-IT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yužívala </a:t>
            </a:r>
            <a:r>
              <a:rPr lang="it-IT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pro výrobu vápna a cementu</a:t>
            </a:r>
            <a:endParaRPr lang="cs-CZ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43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B0F0"/>
            </a:gs>
            <a:gs pos="93000">
              <a:schemeClr val="accent3">
                <a:lumMod val="95000"/>
                <a:lumOff val="5000"/>
                <a:alpha val="40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9701" y="515155"/>
            <a:ext cx="1072810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latin typeface="Garamond" panose="02020404030301010803" pitchFamily="18" charset="0"/>
              </a:rPr>
              <a:t>Znečištění</a:t>
            </a:r>
          </a:p>
          <a:p>
            <a:endParaRPr lang="cs-CZ" b="1" u="sng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Garamond" panose="02020404030301010803" pitchFamily="18" charset="0"/>
              </a:rPr>
              <a:t>Saze, kopt, špína </a:t>
            </a:r>
            <a:r>
              <a:rPr lang="cs-CZ" dirty="0" smtClean="0">
                <a:latin typeface="Garamond" panose="02020404030301010803" pitchFamily="18" charset="0"/>
              </a:rPr>
              <a:t>se usazují na památkách, pronikají do pórů a trhlin – do hloubky až 1,5 mm a více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anose="02020404030301010803" pitchFamily="18" charset="0"/>
              </a:rPr>
              <a:t>Velmi složité na odstranění jsou </a:t>
            </a:r>
            <a:r>
              <a:rPr lang="cs-CZ" b="1" dirty="0" smtClean="0">
                <a:latin typeface="Garamond" panose="02020404030301010803" pitchFamily="18" charset="0"/>
              </a:rPr>
              <a:t>produkty činností bakterií </a:t>
            </a:r>
            <a:r>
              <a:rPr lang="cs-CZ" dirty="0" smtClean="0">
                <a:latin typeface="Garamond" panose="02020404030301010803" pitchFamily="18" charset="0"/>
              </a:rPr>
              <a:t>– pokrytí skulptur v podobě tmavých skvrn</a:t>
            </a:r>
          </a:p>
          <a:p>
            <a:endParaRPr lang="cs-CZ" dirty="0" smtClean="0">
              <a:latin typeface="Garamond" panose="02020404030301010803" pitchFamily="18" charset="0"/>
            </a:endParaRPr>
          </a:p>
          <a:p>
            <a:r>
              <a:rPr lang="cs-CZ" sz="2000" b="1" u="sng" dirty="0" smtClean="0">
                <a:latin typeface="Garamond" panose="02020404030301010803" pitchFamily="18" charset="0"/>
              </a:rPr>
              <a:t>Odstraňování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– může vést v nejhorším případě k deformaci památky 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– někdy je nelze vůbec odstranit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sz="2400" b="1" u="sng" dirty="0" smtClean="0">
                <a:latin typeface="Garamond" panose="02020404030301010803" pitchFamily="18" charset="0"/>
              </a:rPr>
              <a:t>Proces konzervování a restaurování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Sestává z několik stadií (posloupnost se může měnit v závislosti na stavu památky)</a:t>
            </a:r>
          </a:p>
          <a:p>
            <a:pPr marL="1200150" lvl="2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Odstranění znečištění</a:t>
            </a:r>
          </a:p>
          <a:p>
            <a:pPr marL="1200150" lvl="2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Zpevnění povrchu, tmelení trhlin a prasklin, doplnění chybějících částí</a:t>
            </a:r>
          </a:p>
          <a:p>
            <a:pPr marL="1200150" lvl="2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Ochrana před dalším narušením</a:t>
            </a:r>
          </a:p>
          <a:p>
            <a:pPr lvl="2"/>
            <a:endParaRPr lang="cs-CZ" dirty="0" smtClean="0">
              <a:latin typeface="Garamond" panose="02020404030301010803" pitchFamily="18" charset="0"/>
            </a:endParaRPr>
          </a:p>
          <a:p>
            <a:pPr marL="268288" lvl="2"/>
            <a:r>
              <a:rPr lang="cs-CZ" dirty="0" smtClean="0">
                <a:latin typeface="Garamond" panose="02020404030301010803" pitchFamily="18" charset="0"/>
              </a:rPr>
              <a:t>Čistící prostředky musí působit pouze na znečištění</a:t>
            </a:r>
          </a:p>
          <a:p>
            <a:pPr marL="268288" lvl="2"/>
            <a:r>
              <a:rPr lang="cs-CZ" dirty="0" smtClean="0">
                <a:latin typeface="Garamond" panose="02020404030301010803" pitchFamily="18" charset="0"/>
              </a:rPr>
              <a:t>K materiálu skulptury musí být inertní</a:t>
            </a:r>
          </a:p>
          <a:p>
            <a:pPr marL="268288" lvl="2"/>
            <a:r>
              <a:rPr lang="cs-CZ" dirty="0" smtClean="0">
                <a:latin typeface="Garamond" panose="02020404030301010803" pitchFamily="18" charset="0"/>
              </a:rPr>
              <a:t>Pokud se skulptura narušuje (drolí apod.) při pouhém dotyku, je nutno ji před čištěním zpevnit ( - nemělo by se zpevňovat tak, aby se více zkomplikovalo vlastní očištění)</a:t>
            </a:r>
          </a:p>
          <a:p>
            <a:pPr lvl="2"/>
            <a:endParaRPr lang="cs-CZ" dirty="0" smtClean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16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2">
                <a:lumMod val="60000"/>
                <a:lumOff val="40000"/>
              </a:schemeClr>
            </a:gs>
            <a:gs pos="93000">
              <a:schemeClr val="accent3">
                <a:lumMod val="95000"/>
                <a:lumOff val="5000"/>
                <a:alpha val="40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1217" y="437883"/>
            <a:ext cx="106379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Garamond" panose="02020404030301010803" pitchFamily="18" charset="0"/>
              </a:rPr>
              <a:t>S</a:t>
            </a:r>
            <a:r>
              <a:rPr lang="cs-CZ" sz="2400" b="1" u="sng" dirty="0" smtClean="0">
                <a:latin typeface="Garamond" panose="02020404030301010803" pitchFamily="18" charset="0"/>
              </a:rPr>
              <a:t>měsi pro čištění povrchu kamenné skulptury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b="1" u="sng" dirty="0" smtClean="0">
                <a:latin typeface="Garamond" panose="02020404030301010803" pitchFamily="18" charset="0"/>
              </a:rPr>
              <a:t>Roztoky a pasty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-    Zašpinění na povrchu destruovaného mramoru nelze odstranit omytím vodou s mýdlem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Dobré výsledky omytí mramoru omývacím roztokem VENOS (46% benzin, 44,5% voda, 5% parafin, 2,5% kyselina oleinová, 1,5% </a:t>
            </a:r>
            <a:r>
              <a:rPr lang="cs-CZ" dirty="0" err="1" smtClean="0">
                <a:latin typeface="Garamond" panose="02020404030301010803" pitchFamily="18" charset="0"/>
              </a:rPr>
              <a:t>hydrofobizující</a:t>
            </a:r>
            <a:r>
              <a:rPr lang="cs-CZ" dirty="0" smtClean="0">
                <a:latin typeface="Garamond" panose="02020404030301010803" pitchFamily="18" charset="0"/>
              </a:rPr>
              <a:t> kapalina GKŽ-94, 0,5% </a:t>
            </a:r>
            <a:r>
              <a:rPr lang="cs-CZ" dirty="0" err="1" smtClean="0">
                <a:latin typeface="Garamond" panose="02020404030301010803" pitchFamily="18" charset="0"/>
              </a:rPr>
              <a:t>morfolin</a:t>
            </a:r>
            <a:r>
              <a:rPr lang="cs-CZ" dirty="0" smtClean="0">
                <a:latin typeface="Garamond" panose="02020404030301010803" pitchFamily="18" charset="0"/>
              </a:rPr>
              <a:t>)</a:t>
            </a:r>
          </a:p>
          <a:p>
            <a:pPr marL="1657350" lvl="3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Působí pouze na znečištění, které se rozpouští nebo bobtnají v organických rozpouštědlech</a:t>
            </a:r>
          </a:p>
          <a:p>
            <a:pPr lvl="3"/>
            <a:endParaRPr lang="cs-CZ" dirty="0">
              <a:latin typeface="Garamond" panose="02020404030301010803" pitchFamily="18" charset="0"/>
            </a:endParaRP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Pro očištění kamene se celkem úspěšně používají </a:t>
            </a:r>
            <a:r>
              <a:rPr lang="cs-CZ" dirty="0" err="1" smtClean="0">
                <a:latin typeface="Garamond" panose="02020404030301010803" pitchFamily="18" charset="0"/>
              </a:rPr>
              <a:t>komplexony</a:t>
            </a:r>
            <a:r>
              <a:rPr lang="cs-CZ" dirty="0" smtClean="0">
                <a:latin typeface="Garamond" panose="02020404030301010803" pitchFamily="18" charset="0"/>
              </a:rPr>
              <a:t>, hlavně </a:t>
            </a:r>
            <a:r>
              <a:rPr lang="cs-CZ" dirty="0" err="1" smtClean="0">
                <a:latin typeface="Garamond" panose="02020404030301010803" pitchFamily="18" charset="0"/>
              </a:rPr>
              <a:t>Trilon</a:t>
            </a:r>
            <a:r>
              <a:rPr lang="cs-CZ" dirty="0" smtClean="0">
                <a:latin typeface="Garamond" panose="02020404030301010803" pitchFamily="18" charset="0"/>
              </a:rPr>
              <a:t> B</a:t>
            </a: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Někdy se používá pasta obsahující </a:t>
            </a:r>
            <a:r>
              <a:rPr lang="cs-CZ" dirty="0" err="1" smtClean="0">
                <a:latin typeface="Garamond" panose="02020404030301010803" pitchFamily="18" charset="0"/>
              </a:rPr>
              <a:t>Trilon</a:t>
            </a:r>
            <a:r>
              <a:rPr lang="cs-CZ" dirty="0" smtClean="0">
                <a:latin typeface="Garamond" panose="02020404030301010803" pitchFamily="18" charset="0"/>
              </a:rPr>
              <a:t> B, NH</a:t>
            </a:r>
            <a:r>
              <a:rPr lang="cs-CZ" baseline="-25000" dirty="0" smtClean="0">
                <a:latin typeface="Garamond" panose="02020404030301010803" pitchFamily="18" charset="0"/>
              </a:rPr>
              <a:t>4</a:t>
            </a:r>
            <a:r>
              <a:rPr lang="cs-CZ" dirty="0" smtClean="0">
                <a:latin typeface="Garamond" panose="02020404030301010803" pitchFamily="18" charset="0"/>
              </a:rPr>
              <a:t>HCO</a:t>
            </a:r>
            <a:r>
              <a:rPr lang="cs-CZ" baseline="-25000" dirty="0" smtClean="0">
                <a:latin typeface="Garamond" panose="02020404030301010803" pitchFamily="18" charset="0"/>
              </a:rPr>
              <a:t>3</a:t>
            </a:r>
            <a:r>
              <a:rPr lang="cs-CZ" dirty="0" smtClean="0">
                <a:latin typeface="Garamond" panose="02020404030301010803" pitchFamily="18" charset="0"/>
              </a:rPr>
              <a:t>, NaHCO</a:t>
            </a:r>
            <a:r>
              <a:rPr lang="cs-CZ" baseline="-25000" dirty="0" smtClean="0">
                <a:latin typeface="Garamond" panose="02020404030301010803" pitchFamily="18" charset="0"/>
              </a:rPr>
              <a:t>3</a:t>
            </a:r>
            <a:r>
              <a:rPr lang="cs-CZ" dirty="0" smtClean="0">
                <a:latin typeface="Garamond" panose="02020404030301010803" pitchFamily="18" charset="0"/>
              </a:rPr>
              <a:t>, Na-KMC, antiseptikum, voda</a:t>
            </a: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Pasta se nanese na povrch skulptury a nechá se vyschnout , pak se otře štětkami namočenými do vody</a:t>
            </a: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Organické znečištění se při tomto způsobu nedá odstranit, pouze v některých případech se sorbuje do pasty</a:t>
            </a:r>
          </a:p>
          <a:p>
            <a:pPr marL="93663" lvl="3"/>
            <a:endParaRPr lang="cs-CZ" dirty="0">
              <a:latin typeface="Garamond" panose="02020404030301010803" pitchFamily="18" charset="0"/>
            </a:endParaRP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Před restaurováním skulptur, nalezených při archeologických vykopávkách, se musí odstranit karbonátové vrstvy</a:t>
            </a: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Pro omývání sochy se používá destilovaná voda s přídavkem </a:t>
            </a:r>
            <a:r>
              <a:rPr lang="cs-CZ" dirty="0" err="1" smtClean="0">
                <a:latin typeface="Garamond" panose="02020404030301010803" pitchFamily="18" charset="0"/>
              </a:rPr>
              <a:t>ethanolu</a:t>
            </a:r>
            <a:r>
              <a:rPr lang="cs-CZ" dirty="0" smtClean="0">
                <a:latin typeface="Garamond" panose="02020404030301010803" pitchFamily="18" charset="0"/>
              </a:rPr>
              <a:t> (nebo) 1-2%-ním amoniaku</a:t>
            </a:r>
          </a:p>
          <a:p>
            <a:pPr marL="93663" lvl="3"/>
            <a:endParaRPr lang="cs-CZ" dirty="0" smtClean="0">
              <a:latin typeface="Garamond" panose="02020404030301010803" pitchFamily="18" charset="0"/>
            </a:endParaRP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Omývání antických soch VENOSEM nebo FA se </a:t>
            </a:r>
            <a:r>
              <a:rPr lang="cs-CZ" u="sng" dirty="0" smtClean="0">
                <a:latin typeface="Garamond" panose="02020404030301010803" pitchFamily="18" charset="0"/>
              </a:rPr>
              <a:t>NEDOPORUČUJE! </a:t>
            </a:r>
            <a:r>
              <a:rPr lang="cs-CZ" dirty="0" smtClean="0">
                <a:latin typeface="Garamond" panose="02020404030301010803" pitchFamily="18" charset="0"/>
              </a:rPr>
              <a:t>– jejich komponenty jsou nedostatečně inertní vůči mramoru nebo vápenci</a:t>
            </a:r>
          </a:p>
          <a:p>
            <a:pPr marL="93663" lvl="3"/>
            <a:endParaRPr lang="cs-CZ" dirty="0">
              <a:latin typeface="Garamond" panose="02020404030301010803" pitchFamily="18" charset="0"/>
            </a:endParaRPr>
          </a:p>
          <a:p>
            <a:pPr marL="93663" lvl="3"/>
            <a:r>
              <a:rPr lang="cs-CZ" dirty="0" smtClean="0">
                <a:latin typeface="Garamond" panose="02020404030301010803" pitchFamily="18" charset="0"/>
              </a:rPr>
              <a:t>VENOS obsahující kyselinu oleinovou může vést časem k tmavnutí skulptury</a:t>
            </a:r>
          </a:p>
          <a:p>
            <a:pPr marL="93663" lvl="3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39428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9900"/>
            </a:gs>
            <a:gs pos="93000">
              <a:schemeClr val="accent3">
                <a:lumMod val="95000"/>
                <a:lumOff val="5000"/>
                <a:alpha val="40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349624"/>
            <a:ext cx="107710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Odstranění skvrn z oxidů železa (rez)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b="1" dirty="0">
                <a:latin typeface="Garamond" panose="02020404030301010803" pitchFamily="18" charset="0"/>
              </a:rPr>
              <a:t>Roztoky kyseliny šťavelové, HF, citronové</a:t>
            </a:r>
            <a:r>
              <a:rPr lang="cs-CZ" dirty="0">
                <a:latin typeface="Garamond" panose="02020404030301010803" pitchFamily="18" charset="0"/>
              </a:rPr>
              <a:t>, </a:t>
            </a:r>
            <a:r>
              <a:rPr lang="cs-CZ" dirty="0" err="1">
                <a:latin typeface="Garamond" panose="02020404030301010803" pitchFamily="18" charset="0"/>
              </a:rPr>
              <a:t>orthofosforečné</a:t>
            </a:r>
            <a:r>
              <a:rPr lang="cs-CZ" dirty="0">
                <a:latin typeface="Garamond" panose="02020404030301010803" pitchFamily="18" charset="0"/>
              </a:rPr>
              <a:t> (pouze v krajních případech) 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Opatrné </a:t>
            </a:r>
            <a:r>
              <a:rPr lang="cs-CZ" dirty="0">
                <a:latin typeface="Garamond" panose="02020404030301010803" pitchFamily="18" charset="0"/>
              </a:rPr>
              <a:t>čištění – aby se kyselina nedostala do hloubky mramoru</a:t>
            </a:r>
          </a:p>
          <a:p>
            <a:r>
              <a:rPr lang="cs-CZ" dirty="0">
                <a:latin typeface="Garamond" panose="02020404030301010803" pitchFamily="18" charset="0"/>
              </a:rPr>
              <a:t>Narušuje se lesk povrchu – vytvářejí nelesklé vápenaté </a:t>
            </a:r>
            <a:r>
              <a:rPr lang="cs-CZ" dirty="0" smtClean="0">
                <a:latin typeface="Garamond" panose="02020404030301010803" pitchFamily="18" charset="0"/>
              </a:rPr>
              <a:t>soli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Používání </a:t>
            </a:r>
            <a:r>
              <a:rPr lang="cs-CZ" dirty="0" err="1" smtClean="0">
                <a:latin typeface="Garamond" panose="02020404030301010803" pitchFamily="18" charset="0"/>
              </a:rPr>
              <a:t>HCl</a:t>
            </a:r>
            <a:r>
              <a:rPr lang="cs-CZ" dirty="0" smtClean="0">
                <a:latin typeface="Garamond" panose="02020404030301010803" pitchFamily="18" charset="0"/>
              </a:rPr>
              <a:t> a H</a:t>
            </a:r>
            <a:r>
              <a:rPr lang="cs-CZ" baseline="-25000" dirty="0" smtClean="0">
                <a:latin typeface="Garamond" panose="02020404030301010803" pitchFamily="18" charset="0"/>
              </a:rPr>
              <a:t>2</a:t>
            </a:r>
            <a:r>
              <a:rPr lang="cs-CZ" dirty="0" smtClean="0">
                <a:latin typeface="Garamond" panose="02020404030301010803" pitchFamily="18" charset="0"/>
              </a:rPr>
              <a:t>SO</a:t>
            </a:r>
            <a:r>
              <a:rPr lang="cs-CZ" baseline="-25000" dirty="0" smtClean="0">
                <a:latin typeface="Garamond" panose="02020404030301010803" pitchFamily="18" charset="0"/>
              </a:rPr>
              <a:t>4</a:t>
            </a:r>
            <a:r>
              <a:rPr lang="cs-CZ" dirty="0" smtClean="0">
                <a:latin typeface="Garamond" panose="02020404030301010803" pitchFamily="18" charset="0"/>
              </a:rPr>
              <a:t> se nedovoluje vůbec (- silně narušují karbonátové horniny)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Odstranění z oxidů mědi (zelené skvrny)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b="1" dirty="0" smtClean="0">
                <a:latin typeface="Garamond" panose="02020404030301010803" pitchFamily="18" charset="0"/>
              </a:rPr>
              <a:t>Odstranění navrstvením pasty </a:t>
            </a:r>
            <a:r>
              <a:rPr lang="cs-CZ" dirty="0" smtClean="0">
                <a:latin typeface="Garamond" panose="02020404030301010803" pitchFamily="18" charset="0"/>
              </a:rPr>
              <a:t>(1 hm. díl NH</a:t>
            </a:r>
            <a:r>
              <a:rPr lang="cs-CZ" baseline="-25000" dirty="0" smtClean="0">
                <a:latin typeface="Garamond" panose="02020404030301010803" pitchFamily="18" charset="0"/>
              </a:rPr>
              <a:t>4</a:t>
            </a:r>
            <a:r>
              <a:rPr lang="cs-CZ" dirty="0" smtClean="0">
                <a:latin typeface="Garamond" panose="02020404030301010803" pitchFamily="18" charset="0"/>
              </a:rPr>
              <a:t>Cl, 4hm. díly talku, 25%-ní roztok NH</a:t>
            </a:r>
            <a:r>
              <a:rPr lang="cs-CZ" baseline="-25000" dirty="0" smtClean="0">
                <a:latin typeface="Garamond" panose="02020404030301010803" pitchFamily="18" charset="0"/>
              </a:rPr>
              <a:t>4</a:t>
            </a:r>
            <a:r>
              <a:rPr lang="cs-CZ" dirty="0" smtClean="0">
                <a:latin typeface="Garamond" panose="02020404030301010803" pitchFamily="18" charset="0"/>
              </a:rPr>
              <a:t>)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Pasta se na povrchu ponechá do vyschnutí – skvrna se postupně odbarvuje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 </a:t>
            </a: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Odstranění skvrn od plísní, lišejníků, inkoustů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b="1" dirty="0" smtClean="0">
                <a:latin typeface="Garamond" panose="02020404030301010803" pitchFamily="18" charset="0"/>
              </a:rPr>
              <a:t>Odstranění </a:t>
            </a:r>
            <a:r>
              <a:rPr lang="cs-CZ" b="1" dirty="0" err="1" smtClean="0">
                <a:latin typeface="Garamond" panose="02020404030301010803" pitchFamily="18" charset="0"/>
              </a:rPr>
              <a:t>ethanolem</a:t>
            </a:r>
            <a:r>
              <a:rPr lang="cs-CZ" b="1" dirty="0" smtClean="0">
                <a:latin typeface="Garamond" panose="02020404030301010803" pitchFamily="18" charset="0"/>
              </a:rPr>
              <a:t>, slabým roztokem NH</a:t>
            </a:r>
            <a:r>
              <a:rPr lang="cs-CZ" b="1" baseline="-25000" dirty="0" smtClean="0">
                <a:latin typeface="Garamond" panose="02020404030301010803" pitchFamily="18" charset="0"/>
              </a:rPr>
              <a:t>3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Někdy se používají i oxidovadla (2%-ní roztok chloraminu T, 6%-ní roztok peroxidu vodíku)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Skvrny od pryskyřic, olejů, kalafuny, bitumenu (živic), šelaku, vosku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cs-CZ" dirty="0" smtClean="0">
              <a:latin typeface="Garamond" panose="02020404030301010803" pitchFamily="18" charset="0"/>
            </a:endParaRPr>
          </a:p>
          <a:p>
            <a:r>
              <a:rPr lang="cs-CZ" dirty="0" smtClean="0">
                <a:latin typeface="Garamond" panose="02020404030301010803" pitchFamily="18" charset="0"/>
              </a:rPr>
              <a:t>Odstranění ošetřením povrchu </a:t>
            </a:r>
            <a:r>
              <a:rPr lang="cs-CZ" b="1" dirty="0" smtClean="0">
                <a:latin typeface="Garamond" panose="02020404030301010803" pitchFamily="18" charset="0"/>
              </a:rPr>
              <a:t>organickými rozpouštědly </a:t>
            </a:r>
            <a:endParaRPr lang="cs-CZ" b="1" dirty="0">
              <a:latin typeface="Garamond" panose="02020404030301010803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8925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93000">
              <a:schemeClr val="accent3">
                <a:lumMod val="95000"/>
                <a:lumOff val="5000"/>
                <a:alpha val="40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4435" y="645458"/>
            <a:ext cx="1077109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Organické rozpouštědla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Použití samostatných čistých rozpouštědel (alkoholy, ketony, alifatické a aromatická uhlovodíky, ethery a estery kyselin) i jejich směsí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Na skvrnu se nakladou rozpouštědlem smočené tampony nebo pasta (lze získat smícháním rozpouštědel s inertními látkami = křída, talk, škrob)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Garamond" panose="02020404030301010803" pitchFamily="18" charset="0"/>
              </a:rPr>
              <a:t>Zpomalení odpařování – pokrytí povrchu polyethylenovou/polyesterovou fólií</a:t>
            </a:r>
          </a:p>
          <a:p>
            <a:pPr marL="285750" indent="-285750">
              <a:buFontTx/>
              <a:buChar char="-"/>
            </a:pPr>
            <a:endParaRPr lang="cs-CZ" dirty="0">
              <a:latin typeface="Garamond" panose="02020404030301010803" pitchFamily="18" charset="0"/>
            </a:endParaRPr>
          </a:p>
          <a:p>
            <a:r>
              <a:rPr lang="cs-CZ" sz="2400" b="1" dirty="0" err="1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Filmotvorné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polymerní roztoky a latexy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Garamond" panose="02020404030301010803" pitchFamily="18" charset="0"/>
              </a:rPr>
              <a:t>Na-KMC, </a:t>
            </a:r>
            <a:r>
              <a:rPr lang="cs-CZ" b="1" dirty="0" err="1">
                <a:latin typeface="Garamond" panose="02020404030301010803" pitchFamily="18" charset="0"/>
              </a:rPr>
              <a:t>polyvinylalkohol</a:t>
            </a:r>
            <a:endParaRPr lang="cs-CZ" b="1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nanášení roztoků tvořících povrchové vrstvy = roztoků polymerů nebo latexů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roztok polymeru nebo latexu se nanese na povrch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cs-CZ" altLang="cs-CZ" dirty="0">
                <a:latin typeface="Garamond" panose="02020404030301010803" pitchFamily="18" charset="0"/>
              </a:rPr>
              <a:t>	 	- rozpouštědlo se nechá odpařit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cs-CZ" altLang="cs-CZ" dirty="0">
                <a:latin typeface="Garamond" panose="02020404030301010803" pitchFamily="18" charset="0"/>
              </a:rPr>
              <a:t>		- vytvořená vrstva se sejme i s nečistotami</a:t>
            </a:r>
            <a:endParaRPr lang="cs-CZ" dirty="0">
              <a:latin typeface="Garamond" panose="02020404030301010803" pitchFamily="18" charset="0"/>
            </a:endParaRPr>
          </a:p>
          <a:p>
            <a:endParaRPr lang="cs-CZ" dirty="0" smtClean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5991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3000">
              <a:schemeClr val="accent3">
                <a:lumMod val="95000"/>
                <a:lumOff val="5000"/>
                <a:alpha val="40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3035" y="618564"/>
            <a:ext cx="10596283" cy="425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b="1" u="sng" dirty="0" smtClean="0">
                <a:latin typeface="Garamond" panose="02020404030301010803" pitchFamily="18" charset="0"/>
              </a:rPr>
              <a:t>Požadavky u používaných polymerů:</a:t>
            </a:r>
          </a:p>
          <a:p>
            <a:endParaRPr lang="cs-CZ" altLang="cs-CZ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rozpustnost </a:t>
            </a:r>
            <a:r>
              <a:rPr lang="cs-CZ" altLang="cs-CZ" dirty="0">
                <a:latin typeface="Garamond" panose="02020404030301010803" pitchFamily="18" charset="0"/>
              </a:rPr>
              <a:t>v běžně používaných rozpouštědlech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schopnost mísit se s chemicky inertními plastifikátory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možnost získat roztok polymeru o takové viskozitě, aby nestékal </a:t>
            </a:r>
            <a:r>
              <a:rPr lang="cs-CZ" altLang="cs-CZ" dirty="0" smtClean="0">
                <a:latin typeface="Garamond" panose="02020404030301010803" pitchFamily="18" charset="0"/>
              </a:rPr>
              <a:t>z </a:t>
            </a:r>
            <a:r>
              <a:rPr lang="cs-CZ" altLang="cs-CZ" dirty="0">
                <a:latin typeface="Garamond" panose="02020404030301010803" pitchFamily="18" charset="0"/>
              </a:rPr>
              <a:t>vertikálních povrchů ošetřované skulptury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schopnost tvořit dostatečně pružné filmy, což minimalizuje nebezpečí narušení nepevného povrchu kamene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nízká adheze k materiálu skulptury (snadné odstranění povrchového filmu)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pevnost filmů dostačující k tomu, aby se film při snímání netrhal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polymer se s ohledem na jeho strukturu a molekulovou hmotnost musí volit tak, aby nepronikal do pórů kamene</a:t>
            </a:r>
          </a:p>
          <a:p>
            <a:r>
              <a:rPr lang="cs-CZ" altLang="cs-CZ" b="1" dirty="0" smtClean="0">
                <a:latin typeface="Comic Sans MS" panose="030F0702030302020204" pitchFamily="66" charset="0"/>
              </a:rPr>
              <a:t> </a:t>
            </a:r>
            <a:endParaRPr lang="cs-CZ" alt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5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000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70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2353" y="591671"/>
            <a:ext cx="107173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u="sng" dirty="0">
                <a:latin typeface="Garamond" panose="02020404030301010803" pitchFamily="18" charset="0"/>
              </a:rPr>
              <a:t>Zpevňování </a:t>
            </a:r>
            <a:r>
              <a:rPr lang="cs-CZ" altLang="cs-CZ" sz="2400" b="1" u="sng" dirty="0" smtClean="0">
                <a:latin typeface="Garamond" panose="02020404030301010803" pitchFamily="18" charset="0"/>
              </a:rPr>
              <a:t>kamene</a:t>
            </a:r>
          </a:p>
          <a:p>
            <a:endParaRPr lang="cs-CZ" altLang="cs-CZ" b="1" u="sng" dirty="0">
              <a:latin typeface="Garamond" panose="02020404030301010803" pitchFamily="18" charset="0"/>
            </a:endParaRPr>
          </a:p>
          <a:p>
            <a:r>
              <a:rPr lang="cs-CZ" altLang="cs-CZ" b="1" u="sng" dirty="0">
                <a:latin typeface="Garamond" panose="02020404030301010803" pitchFamily="18" charset="0"/>
              </a:rPr>
              <a:t>Soustavy pro zpevňování oslabené struktury kamene</a:t>
            </a:r>
          </a:p>
          <a:p>
            <a:endParaRPr lang="cs-CZ" altLang="cs-CZ" b="1" dirty="0" smtClean="0">
              <a:solidFill>
                <a:srgbClr val="990000"/>
              </a:solidFill>
              <a:latin typeface="Garamond" panose="02020404030301010803" pitchFamily="18" charset="0"/>
            </a:endParaRPr>
          </a:p>
          <a:p>
            <a:r>
              <a:rPr lang="cs-CZ" altLang="cs-CZ" b="1" i="1" dirty="0" err="1">
                <a:latin typeface="Garamond" panose="02020404030301010803" pitchFamily="18" charset="0"/>
              </a:rPr>
              <a:t>Fluatizace</a:t>
            </a:r>
            <a:r>
              <a:rPr lang="cs-CZ" altLang="cs-CZ" b="1" i="1" dirty="0">
                <a:latin typeface="Garamond" panose="02020404030301010803" pitchFamily="18" charset="0"/>
              </a:rPr>
              <a:t> </a:t>
            </a:r>
            <a:r>
              <a:rPr lang="cs-CZ" altLang="cs-CZ" dirty="0">
                <a:latin typeface="Garamond" panose="02020404030301010803" pitchFamily="18" charset="0"/>
              </a:rPr>
              <a:t>(fluát = fluorokřemičitan) </a:t>
            </a:r>
          </a:p>
          <a:p>
            <a:endParaRPr lang="cs-CZ" altLang="cs-CZ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na mramor se působí roztokem </a:t>
            </a:r>
            <a:r>
              <a:rPr lang="cs-CZ" altLang="cs-CZ" dirty="0" err="1">
                <a:latin typeface="Garamond" panose="02020404030301010803" pitchFamily="18" charset="0"/>
              </a:rPr>
              <a:t>hexafluorokřemičitanu</a:t>
            </a:r>
            <a:r>
              <a:rPr lang="cs-CZ" altLang="cs-CZ" dirty="0">
                <a:latin typeface="Garamond" panose="02020404030301010803" pitchFamily="18" charset="0"/>
              </a:rPr>
              <a:t> hořečnatého, zinečnatého nebo </a:t>
            </a:r>
            <a:r>
              <a:rPr lang="cs-CZ" altLang="cs-CZ" dirty="0" smtClean="0">
                <a:latin typeface="Garamond" panose="02020404030301010803" pitchFamily="18" charset="0"/>
              </a:rPr>
              <a:t>hlinitého</a:t>
            </a:r>
            <a:endParaRPr lang="cs-CZ" altLang="cs-CZ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vzniká </a:t>
            </a:r>
            <a:r>
              <a:rPr lang="cs-CZ" altLang="cs-CZ" dirty="0">
                <a:latin typeface="Garamond" panose="02020404030301010803" pitchFamily="18" charset="0"/>
              </a:rPr>
              <a:t>oxid </a:t>
            </a:r>
            <a:r>
              <a:rPr lang="cs-CZ" altLang="cs-CZ" dirty="0" smtClean="0">
                <a:latin typeface="Garamond" panose="02020404030301010803" pitchFamily="18" charset="0"/>
              </a:rPr>
              <a:t>křemičitý, který </a:t>
            </a:r>
            <a:r>
              <a:rPr lang="cs-CZ" altLang="cs-CZ" dirty="0">
                <a:latin typeface="Garamond" panose="02020404030301010803" pitchFamily="18" charset="0"/>
              </a:rPr>
              <a:t>zaplňuje póry mramoru </a:t>
            </a:r>
            <a:r>
              <a:rPr lang="cs-CZ" altLang="cs-CZ" dirty="0" smtClean="0">
                <a:latin typeface="Garamond" panose="02020404030301010803" pitchFamily="18" charset="0"/>
              </a:rPr>
              <a:t>- </a:t>
            </a:r>
            <a:r>
              <a:rPr lang="cs-CZ" altLang="cs-CZ" dirty="0">
                <a:latin typeface="Garamond" panose="02020404030301010803" pitchFamily="18" charset="0"/>
              </a:rPr>
              <a:t>zvětšuje se pevnost povrchových vrstev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vnější vzhled díla se mění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nově vytvořené sloučeniny liší svými fyzikálními vlastnostmi od mramoru, a proto při kolísání teploty a vlhkosti dochází k jejich </a:t>
            </a:r>
            <a:r>
              <a:rPr lang="cs-CZ" altLang="cs-CZ" dirty="0" err="1">
                <a:latin typeface="Garamond" panose="02020404030301010803" pitchFamily="18" charset="0"/>
              </a:rPr>
              <a:t>odvrstvování</a:t>
            </a:r>
            <a:r>
              <a:rPr lang="cs-CZ" altLang="cs-CZ" dirty="0">
                <a:latin typeface="Garamond" panose="02020404030301010803" pitchFamily="18" charset="0"/>
              </a:rPr>
              <a:t> a tím k narušení skulptury</a:t>
            </a:r>
          </a:p>
          <a:p>
            <a:endParaRPr lang="cs-CZ" altLang="cs-CZ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85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FFF0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9247" y="309281"/>
            <a:ext cx="108114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dirty="0">
                <a:latin typeface="Garamond" panose="02020404030301010803" pitchFamily="18" charset="0"/>
              </a:rPr>
              <a:t>Použití </a:t>
            </a:r>
            <a:r>
              <a:rPr lang="cs-CZ" altLang="cs-CZ" sz="2400" b="1" u="sng" dirty="0" err="1">
                <a:latin typeface="Garamond" panose="02020404030301010803" pitchFamily="18" charset="0"/>
              </a:rPr>
              <a:t>organokřemičitých</a:t>
            </a:r>
            <a:r>
              <a:rPr lang="cs-CZ" altLang="cs-CZ" sz="2400" b="1" u="sng" dirty="0">
                <a:latin typeface="Garamond" panose="02020404030301010803" pitchFamily="18" charset="0"/>
              </a:rPr>
              <a:t> </a:t>
            </a:r>
            <a:r>
              <a:rPr lang="cs-CZ" altLang="cs-CZ" sz="2400" b="1" u="sng" dirty="0" smtClean="0">
                <a:latin typeface="Garamond" panose="02020404030301010803" pitchFamily="18" charset="0"/>
              </a:rPr>
              <a:t>sloučenin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b="1" dirty="0" err="1" smtClean="0">
                <a:latin typeface="Garamond" panose="02020404030301010803" pitchFamily="18" charset="0"/>
              </a:rPr>
              <a:t>Siloxany</a:t>
            </a:r>
            <a:r>
              <a:rPr lang="cs-CZ" altLang="cs-CZ" b="1" dirty="0" smtClean="0">
                <a:latin typeface="Garamond" panose="02020404030301010803" pitchFamily="18" charset="0"/>
              </a:rPr>
              <a:t>, </a:t>
            </a:r>
            <a:r>
              <a:rPr lang="cs-CZ" altLang="cs-CZ" b="1" dirty="0" err="1" smtClean="0">
                <a:latin typeface="Garamond" panose="02020404030301010803" pitchFamily="18" charset="0"/>
              </a:rPr>
              <a:t>silazany</a:t>
            </a:r>
            <a:endParaRPr lang="cs-CZ" altLang="cs-CZ" b="1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povrch skulptury se ošetřuje 2% zpevňujícím roztokem </a:t>
            </a:r>
            <a:r>
              <a:rPr lang="cs-CZ" altLang="cs-CZ" dirty="0" err="1">
                <a:latin typeface="Garamond" panose="02020404030301010803" pitchFamily="18" charset="0"/>
              </a:rPr>
              <a:t>polyorganosilazanu</a:t>
            </a:r>
            <a:r>
              <a:rPr lang="cs-CZ" altLang="cs-CZ" dirty="0">
                <a:latin typeface="Garamond" panose="02020404030301010803" pitchFamily="18" charset="0"/>
              </a:rPr>
              <a:t> v toluenu nebo </a:t>
            </a:r>
            <a:r>
              <a:rPr lang="cs-CZ" altLang="cs-CZ" dirty="0" smtClean="0">
                <a:latin typeface="Garamond" panose="02020404030301010803" pitchFamily="18" charset="0"/>
              </a:rPr>
              <a:t>benzinu (provádí se 2x)</a:t>
            </a:r>
            <a:endParaRPr lang="cs-CZ" altLang="cs-CZ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vnější </a:t>
            </a:r>
            <a:r>
              <a:rPr lang="cs-CZ" altLang="cs-CZ" dirty="0">
                <a:latin typeface="Garamond" panose="02020404030301010803" pitchFamily="18" charset="0"/>
              </a:rPr>
              <a:t>vzhled kamene se přitom nemění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v závislosti na stupni destrukce kamene proniká roztok do hloubky </a:t>
            </a:r>
            <a:r>
              <a:rPr lang="cs-CZ" altLang="cs-CZ" dirty="0" smtClean="0">
                <a:latin typeface="Garamond" panose="02020404030301010803" pitchFamily="18" charset="0"/>
              </a:rPr>
              <a:t>1,5-2 </a:t>
            </a:r>
            <a:r>
              <a:rPr lang="cs-CZ" altLang="cs-CZ" dirty="0">
                <a:latin typeface="Garamond" panose="02020404030301010803" pitchFamily="18" charset="0"/>
              </a:rPr>
              <a:t>cm</a:t>
            </a:r>
          </a:p>
          <a:p>
            <a:pPr marL="285750" indent="-285750" algn="just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err="1">
                <a:latin typeface="Garamond" panose="02020404030301010803" pitchFamily="18" charset="0"/>
              </a:rPr>
              <a:t>hydrofobizující</a:t>
            </a:r>
            <a:r>
              <a:rPr lang="cs-CZ" altLang="cs-CZ" dirty="0">
                <a:latin typeface="Garamond" panose="02020404030301010803" pitchFamily="18" charset="0"/>
              </a:rPr>
              <a:t> účinek se zachovává po několik let</a:t>
            </a:r>
          </a:p>
          <a:p>
            <a:pPr>
              <a:spcBef>
                <a:spcPct val="50000"/>
              </a:spcBef>
            </a:pPr>
            <a:endParaRPr lang="cs-CZ" altLang="cs-CZ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983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92D05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59431" y="894280"/>
            <a:ext cx="321267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 dirty="0" smtClean="0">
                <a:latin typeface="Garamond" panose="02020404030301010803" pitchFamily="18" charset="0"/>
              </a:rPr>
              <a:t>Dokončovací </a:t>
            </a:r>
            <a:r>
              <a:rPr lang="cs-CZ" altLang="cs-CZ" sz="2000" b="1" u="sng" dirty="0">
                <a:latin typeface="Garamond" panose="02020404030301010803" pitchFamily="18" charset="0"/>
              </a:rPr>
              <a:t>hmoty a tmely</a:t>
            </a:r>
            <a:endParaRPr lang="cs-CZ" altLang="cs-CZ" sz="2000" u="sng" dirty="0">
              <a:latin typeface="Garamond" panose="02020404030301010803" pitchFamily="18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959431" y="432615"/>
            <a:ext cx="4932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 smtClean="0">
                <a:latin typeface="Garamond" panose="02020404030301010803" pitchFamily="18" charset="0"/>
              </a:rPr>
              <a:t>Doplňování </a:t>
            </a:r>
            <a:r>
              <a:rPr lang="cs-CZ" altLang="cs-CZ" sz="2400" b="1" u="sng" dirty="0">
                <a:latin typeface="Garamond" panose="02020404030301010803" pitchFamily="18" charset="0"/>
              </a:rPr>
              <a:t>kamene</a:t>
            </a:r>
            <a:endParaRPr lang="cs-CZ" altLang="cs-CZ" b="1" u="sng" dirty="0">
              <a:latin typeface="Garamond" panose="02020404030301010803" pitchFamily="18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59431" y="1385441"/>
            <a:ext cx="10131356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tradičními materiály pro restaurování skulptury z kamene jsou </a:t>
            </a:r>
            <a:r>
              <a:rPr lang="cs-CZ" altLang="cs-CZ" b="1" dirty="0">
                <a:latin typeface="Garamond" panose="02020404030301010803" pitchFamily="18" charset="0"/>
              </a:rPr>
              <a:t>vosk, </a:t>
            </a:r>
            <a:r>
              <a:rPr lang="cs-CZ" altLang="cs-CZ" b="1" dirty="0" err="1">
                <a:latin typeface="Garamond" panose="02020404030301010803" pitchFamily="18" charset="0"/>
              </a:rPr>
              <a:t>voskokalafunové</a:t>
            </a:r>
            <a:r>
              <a:rPr lang="cs-CZ" altLang="cs-CZ" b="1" dirty="0">
                <a:latin typeface="Garamond" panose="02020404030301010803" pitchFamily="18" charset="0"/>
              </a:rPr>
              <a:t> směsi, klih na bázi mastixu, </a:t>
            </a:r>
            <a:r>
              <a:rPr lang="cs-CZ" altLang="cs-CZ" b="1" dirty="0" err="1">
                <a:latin typeface="Garamond" panose="02020404030301010803" pitchFamily="18" charset="0"/>
              </a:rPr>
              <a:t>jeseterový</a:t>
            </a:r>
            <a:r>
              <a:rPr lang="cs-CZ" altLang="cs-CZ" b="1" dirty="0">
                <a:latin typeface="Garamond" panose="02020404030301010803" pitchFamily="18" charset="0"/>
              </a:rPr>
              <a:t> klih s medem, lněný olej a šelak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po </a:t>
            </a:r>
            <a:r>
              <a:rPr lang="cs-CZ" altLang="cs-CZ" dirty="0">
                <a:latin typeface="Garamond" panose="02020404030301010803" pitchFamily="18" charset="0"/>
              </a:rPr>
              <a:t>restaurování skulptury přírodními materiály se s postupujícím časem pozoruje tmavnutí tmele a lepených švů a také ztráta jejich pevnosti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často se stávají lepivými, což vede k jejich zašpinění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anorganická pojiva se značně liší (</a:t>
            </a:r>
            <a:r>
              <a:rPr lang="cs-CZ" altLang="cs-CZ" dirty="0" smtClean="0">
                <a:latin typeface="Garamond" panose="02020404030301010803" pitchFamily="18" charset="0"/>
              </a:rPr>
              <a:t>barvou, </a:t>
            </a:r>
            <a:r>
              <a:rPr lang="cs-CZ" altLang="cs-CZ" dirty="0">
                <a:latin typeface="Garamond" panose="02020404030301010803" pitchFamily="18" charset="0"/>
              </a:rPr>
              <a:t>strukturou povrchu) od materiálu památek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velmi těžko se provádí </a:t>
            </a:r>
            <a:r>
              <a:rPr lang="cs-CZ" altLang="cs-CZ" dirty="0" err="1">
                <a:latin typeface="Garamond" panose="02020404030301010803" pitchFamily="18" charset="0"/>
              </a:rPr>
              <a:t>derestaurování</a:t>
            </a:r>
            <a:r>
              <a:rPr lang="cs-CZ" altLang="cs-CZ" dirty="0">
                <a:solidFill>
                  <a:schemeClr val="accent2"/>
                </a:solidFill>
                <a:latin typeface="Garamond" panose="02020404030301010803" pitchFamily="18" charset="0"/>
              </a:rPr>
              <a:t> </a:t>
            </a:r>
            <a:r>
              <a:rPr lang="cs-CZ" altLang="cs-CZ" dirty="0">
                <a:latin typeface="Garamond" panose="02020404030301010803" pitchFamily="18" charset="0"/>
              </a:rPr>
              <a:t>lepidel a tmelů</a:t>
            </a:r>
          </a:p>
        </p:txBody>
      </p:sp>
    </p:spTree>
    <p:extLst>
      <p:ext uri="{BB962C8B-B14F-4D97-AF65-F5344CB8AC3E}">
        <p14:creationId xmlns:p14="http://schemas.microsoft.com/office/powerpoint/2010/main" xmlns="" val="2149767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B0F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19325" y="754291"/>
            <a:ext cx="10592688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FFFF00"/>
                </a:solidFill>
                <a:latin typeface="Garamond" panose="02020404030301010803" pitchFamily="18" charset="0"/>
              </a:rPr>
              <a:t>nitrát celulózy </a:t>
            </a:r>
            <a:r>
              <a:rPr lang="cs-CZ" altLang="cs-CZ" dirty="0">
                <a:latin typeface="Garamond" panose="02020404030301010803" pitchFamily="18" charset="0"/>
              </a:rPr>
              <a:t>(celuloid), rozpouští se zpravidla v toxických organických rozpouštědlech, je hořlavý a časem tmavne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FFFF00"/>
                </a:solidFill>
                <a:latin typeface="Garamond" panose="02020404030301010803" pitchFamily="18" charset="0"/>
              </a:rPr>
              <a:t>epoxidové a polyesterové pryskyřice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jako plniva se používají mramorový prášek nebo jiný rozmělněný anorganický materiál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epoxidové a polyesterové pryskyřice dávají pevné lepené spoje a tmely, ale v případě potřeby je velmi těžké je odstranit, protože jsou později nerozpustné v mnohých organických rozpouštědlech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FFFF00"/>
                </a:solidFill>
                <a:latin typeface="Garamond" panose="02020404030301010803" pitchFamily="18" charset="0"/>
              </a:rPr>
              <a:t>nízkoviskózní</a:t>
            </a:r>
            <a:r>
              <a:rPr lang="cs-CZ" altLang="cs-CZ" dirty="0">
                <a:solidFill>
                  <a:srgbClr val="FFFF00"/>
                </a:solidFill>
                <a:latin typeface="Garamond" panose="02020404030301010803" pitchFamily="18" charset="0"/>
              </a:rPr>
              <a:t> a </a:t>
            </a:r>
            <a:r>
              <a:rPr lang="cs-CZ" altLang="cs-CZ" dirty="0" err="1">
                <a:solidFill>
                  <a:srgbClr val="FFFF00"/>
                </a:solidFill>
                <a:latin typeface="Garamond" panose="02020404030301010803" pitchFamily="18" charset="0"/>
              </a:rPr>
              <a:t>vysokoviskózní</a:t>
            </a:r>
            <a:r>
              <a:rPr lang="cs-CZ" altLang="cs-CZ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cs-CZ" altLang="cs-CZ" dirty="0" err="1">
                <a:solidFill>
                  <a:srgbClr val="FFFF00"/>
                </a:solidFill>
                <a:latin typeface="Garamond" panose="02020404030301010803" pitchFamily="18" charset="0"/>
              </a:rPr>
              <a:t>polybutylmethakrylát</a:t>
            </a:r>
            <a:endParaRPr lang="cs-CZ" altLang="cs-CZ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err="1">
                <a:latin typeface="Garamond" panose="02020404030301010803" pitchFamily="18" charset="0"/>
              </a:rPr>
              <a:t>nízkoviskózní</a:t>
            </a:r>
            <a:r>
              <a:rPr lang="cs-CZ" altLang="cs-CZ" dirty="0">
                <a:latin typeface="Garamond" panose="02020404030301010803" pitchFamily="18" charset="0"/>
              </a:rPr>
              <a:t> PBMA se rozpouští v xylenu a tímto roztokem se impregnují oslabené fragmenty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při smíchání tohoto roztoku s odpovídajícími plnivy se dají zhotovit tmely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přednostem PBMA patří snadnost případného </a:t>
            </a:r>
            <a:r>
              <a:rPr lang="cs-CZ" altLang="cs-CZ" dirty="0" err="1">
                <a:latin typeface="Garamond" panose="02020404030301010803" pitchFamily="18" charset="0"/>
              </a:rPr>
              <a:t>derestaurování</a:t>
            </a:r>
            <a:r>
              <a:rPr lang="cs-CZ" altLang="cs-CZ" dirty="0">
                <a:latin typeface="Garamond" panose="02020404030301010803" pitchFamily="18" charset="0"/>
              </a:rPr>
              <a:t> – lepené spoje a doplňky je možno odstranit pomocí organických rozpouštědel 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19325" y="354181"/>
            <a:ext cx="955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 dirty="0">
                <a:latin typeface="Garamond" panose="02020404030301010803" pitchFamily="18" charset="0"/>
              </a:rPr>
              <a:t>Restaurátorské kompozice na bázi modifikovaných přírodních a syntetických polymerů</a:t>
            </a:r>
          </a:p>
        </p:txBody>
      </p:sp>
    </p:spTree>
    <p:extLst>
      <p:ext uri="{BB962C8B-B14F-4D97-AF65-F5344CB8AC3E}">
        <p14:creationId xmlns:p14="http://schemas.microsoft.com/office/powerpoint/2010/main" xmlns="" val="1101037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Materiály používané na skulptury</a:t>
            </a:r>
            <a:endParaRPr lang="cs-CZ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Mramor, vápenec, žula, pískovec, sádra 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– sochařská tvorba, obklady architektonických staveb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 závislosti na podmínkách, ve kterých se památky nacházely, se mění charakter a rychlost destrukce materiálů, jejich znečištění atp.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Poškození kamenných materiálů</a:t>
            </a:r>
          </a:p>
          <a:p>
            <a:r>
              <a:rPr lang="cs-CZ" b="1" i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Fyzikální působení 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– změny teploty, vlhkosti, abrazivní opotřebování částicemi (přenášeny větrem)</a:t>
            </a:r>
          </a:p>
          <a:p>
            <a:r>
              <a:rPr lang="cs-CZ" b="1" i="1" u="sng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cs-CZ" b="1" i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hemické působení 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– látky působící především na karbonátová díla = oxidy síry, NO</a:t>
            </a:r>
            <a:r>
              <a:rPr lang="cs-CZ" b="1" baseline="-25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HCl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CO</a:t>
            </a:r>
            <a:r>
              <a:rPr lang="cs-CZ" b="1" baseline="-25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Výsledek působení vlivů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změna vnějšího vzhledu památek = na povrchu se objevují póry a trhliny, povrch nasává ze vzduchu vlhkost – při změně teplot způsobuje další narušení materiálu</a:t>
            </a:r>
          </a:p>
        </p:txBody>
      </p:sp>
    </p:spTree>
    <p:extLst>
      <p:ext uri="{BB962C8B-B14F-4D97-AF65-F5344CB8AC3E}">
        <p14:creationId xmlns:p14="http://schemas.microsoft.com/office/powerpoint/2010/main" xmlns="" val="294569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4">
                <a:lumMod val="60000"/>
                <a:lumOff val="40000"/>
              </a:schemeClr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78452" y="1125538"/>
            <a:ext cx="10064851" cy="17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pro slepování a pro zhotovování tmelů </a:t>
            </a:r>
            <a:r>
              <a:rPr lang="cs-CZ" altLang="cs-CZ" dirty="0">
                <a:solidFill>
                  <a:srgbClr val="FF0000"/>
                </a:solidFill>
                <a:latin typeface="Garamond" panose="02020404030301010803" pitchFamily="18" charset="0"/>
              </a:rPr>
              <a:t>estery kyseliny </a:t>
            </a:r>
            <a:r>
              <a:rPr lang="cs-CZ" altLang="cs-CZ" dirty="0" err="1">
                <a:solidFill>
                  <a:srgbClr val="FF0000"/>
                </a:solidFill>
                <a:latin typeface="Garamond" panose="02020404030301010803" pitchFamily="18" charset="0"/>
              </a:rPr>
              <a:t>kyanoakrylové</a:t>
            </a:r>
            <a:r>
              <a:rPr lang="cs-CZ" altLang="cs-CZ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cs-CZ" altLang="cs-CZ" dirty="0">
                <a:latin typeface="Garamond" panose="02020404030301010803" pitchFamily="18" charset="0"/>
              </a:rPr>
              <a:t>(sekundová lepidla)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lepené spoje a tmely z tohoto monomeru si po dlouhou dobu uchovávají původní vzhled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nejsou dostatečně odolné vůči kolísání teploty a vlhkosti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lze takto s úspěchem restaurovat skulptury umístěné v muzeích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878452" y="668338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Garamond" panose="02020404030301010803" pitchFamily="18" charset="0"/>
              </a:rPr>
              <a:t>Lepení kamene</a:t>
            </a:r>
            <a:endParaRPr lang="cs-CZ" altLang="cs-CZ" b="1" u="sng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90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FFFF0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495550" y="1557339"/>
            <a:ext cx="1841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b="1"/>
          </a:p>
          <a:p>
            <a:endParaRPr lang="cs-CZ" altLang="cs-CZ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916548" y="523876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>
                <a:latin typeface="Garamond" panose="02020404030301010803" pitchFamily="18" charset="0"/>
              </a:rPr>
              <a:t>Kamenné budovy, jiné stavby a ruiny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16548" y="981076"/>
            <a:ext cx="10432770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 indent="-185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u="sng" dirty="0">
                <a:latin typeface="Garamond" panose="02020404030301010803" pitchFamily="18" charset="0"/>
              </a:rPr>
              <a:t>N</a:t>
            </a:r>
            <a:r>
              <a:rPr lang="cs-CZ" altLang="cs-CZ" b="1" u="sng" dirty="0" smtClean="0">
                <a:latin typeface="Garamond" panose="02020404030301010803" pitchFamily="18" charset="0"/>
              </a:rPr>
              <a:t>ejčastěji </a:t>
            </a:r>
            <a:r>
              <a:rPr lang="cs-CZ" altLang="cs-CZ" b="1" u="sng" dirty="0">
                <a:latin typeface="Garamond" panose="02020404030301010803" pitchFamily="18" charset="0"/>
              </a:rPr>
              <a:t>užívané materiály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latin typeface="Garamond" panose="02020404030301010803" pitchFamily="18" charset="0"/>
              </a:rPr>
              <a:t>kámen</a:t>
            </a:r>
            <a:r>
              <a:rPr lang="cs-CZ" altLang="cs-CZ" dirty="0" smtClean="0">
                <a:latin typeface="Garamond" panose="02020404030301010803" pitchFamily="18" charset="0"/>
              </a:rPr>
              <a:t> </a:t>
            </a:r>
            <a:r>
              <a:rPr lang="cs-CZ" altLang="cs-CZ" dirty="0">
                <a:latin typeface="Garamond" panose="02020404030301010803" pitchFamily="18" charset="0"/>
              </a:rPr>
              <a:t>(mramor, granit, pískovec, vápenec)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Garamond" panose="02020404030301010803" pitchFamily="18" charset="0"/>
              </a:rPr>
              <a:t>stavební keramika </a:t>
            </a:r>
            <a:r>
              <a:rPr lang="cs-CZ" altLang="cs-CZ" dirty="0">
                <a:latin typeface="Garamond" panose="02020404030301010803" pitchFamily="18" charset="0"/>
              </a:rPr>
              <a:t>(cihla, pálená krytina)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latin typeface="Garamond" panose="02020404030301010803" pitchFamily="18" charset="0"/>
              </a:rPr>
              <a:t>malta</a:t>
            </a:r>
            <a:r>
              <a:rPr lang="cs-CZ" altLang="cs-CZ" dirty="0" smtClean="0">
                <a:solidFill>
                  <a:srgbClr val="990000"/>
                </a:solidFill>
                <a:latin typeface="Garamond" panose="02020404030301010803" pitchFamily="18" charset="0"/>
              </a:rPr>
              <a:t> </a:t>
            </a:r>
            <a:r>
              <a:rPr lang="cs-CZ" altLang="cs-CZ" dirty="0" smtClean="0">
                <a:latin typeface="Garamond" panose="02020404030301010803" pitchFamily="18" charset="0"/>
              </a:rPr>
              <a:t>- </a:t>
            </a:r>
            <a:r>
              <a:rPr lang="cs-CZ" altLang="cs-CZ" dirty="0" err="1" smtClean="0">
                <a:latin typeface="Garamond" panose="02020404030301010803" pitchFamily="18" charset="0"/>
              </a:rPr>
              <a:t>vápenato</a:t>
            </a:r>
            <a:r>
              <a:rPr lang="cs-CZ" altLang="cs-CZ" dirty="0" smtClean="0">
                <a:latin typeface="Garamond" panose="02020404030301010803" pitchFamily="18" charset="0"/>
              </a:rPr>
              <a:t>-písková, cementová, hliněná ( - slepení jednotlivých složek)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endParaRPr lang="cs-CZ" altLang="cs-CZ" dirty="0"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cs-CZ" altLang="cs-CZ" dirty="0" smtClean="0">
                <a:latin typeface="Garamond" panose="02020404030301010803" pitchFamily="18" charset="0"/>
              </a:rPr>
              <a:t>- lépe </a:t>
            </a:r>
            <a:r>
              <a:rPr lang="cs-CZ" altLang="cs-CZ" dirty="0">
                <a:latin typeface="Garamond" panose="02020404030301010803" pitchFamily="18" charset="0"/>
              </a:rPr>
              <a:t>jsou zachovány ruiny v </a:t>
            </a:r>
            <a:r>
              <a:rPr lang="cs-CZ" altLang="cs-CZ" dirty="0" smtClean="0">
                <a:latin typeface="Garamond" panose="02020404030301010803" pitchFamily="18" charset="0"/>
              </a:rPr>
              <a:t>zemi - po odkrytí se rychle rozpadají</a:t>
            </a:r>
            <a:endParaRPr lang="cs-CZ" altLang="cs-CZ" dirty="0"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cs-CZ" altLang="cs-CZ" dirty="0" smtClean="0">
                <a:latin typeface="Garamond" panose="02020404030301010803" pitchFamily="18" charset="0"/>
              </a:rPr>
              <a:t>- restaurovat </a:t>
            </a:r>
            <a:r>
              <a:rPr lang="cs-CZ" altLang="cs-CZ" dirty="0">
                <a:latin typeface="Garamond" panose="02020404030301010803" pitchFamily="18" charset="0"/>
              </a:rPr>
              <a:t>částečně narušené kamenné materiály je obtížné =</a:t>
            </a:r>
            <a:r>
              <a:rPr lang="cs-CZ" altLang="cs-CZ" dirty="0" smtClean="0">
                <a:latin typeface="Garamond" panose="02020404030301010803" pitchFamily="18" charset="0"/>
              </a:rPr>
              <a:t> </a:t>
            </a:r>
            <a:r>
              <a:rPr lang="cs-CZ" altLang="cs-CZ" dirty="0">
                <a:latin typeface="Garamond" panose="02020404030301010803" pitchFamily="18" charset="0"/>
              </a:rPr>
              <a:t>je těžké impregnovat minerální základ kamene </a:t>
            </a:r>
            <a:r>
              <a:rPr lang="cs-CZ" altLang="cs-CZ" dirty="0" smtClean="0">
                <a:latin typeface="Garamond" panose="02020404030301010803" pitchFamily="18" charset="0"/>
              </a:rPr>
              <a:t>přes poškozenou </a:t>
            </a:r>
            <a:r>
              <a:rPr lang="cs-CZ" altLang="cs-CZ" dirty="0">
                <a:latin typeface="Garamond" panose="02020404030301010803" pitchFamily="18" charset="0"/>
              </a:rPr>
              <a:t>vrstvu dostatečně do hloubky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cs-CZ" altLang="cs-CZ" dirty="0" smtClean="0">
                <a:latin typeface="Garamond" panose="02020404030301010803" pitchFamily="18" charset="0"/>
              </a:rPr>
              <a:t>- problémem </a:t>
            </a:r>
            <a:r>
              <a:rPr lang="cs-CZ" altLang="cs-CZ" dirty="0">
                <a:latin typeface="Garamond" panose="02020404030301010803" pitchFamily="18" charset="0"/>
              </a:rPr>
              <a:t>starých staveb je vzlínání spodní vody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cs-CZ" altLang="cs-CZ" dirty="0" smtClean="0">
                <a:latin typeface="Garamond" panose="02020404030301010803" pitchFamily="18" charset="0"/>
              </a:rPr>
              <a:t>- pro </a:t>
            </a:r>
            <a:r>
              <a:rPr lang="cs-CZ" altLang="cs-CZ" dirty="0" err="1">
                <a:latin typeface="Garamond" panose="02020404030301010803" pitchFamily="18" charset="0"/>
              </a:rPr>
              <a:t>restaurovnání</a:t>
            </a:r>
            <a:r>
              <a:rPr lang="cs-CZ" altLang="cs-CZ" dirty="0">
                <a:latin typeface="Garamond" panose="02020404030301010803" pitchFamily="18" charset="0"/>
              </a:rPr>
              <a:t> se používají tradiční materiály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</a:pPr>
            <a:endParaRPr lang="cs-CZ" alt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2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66FF33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00715" y="692150"/>
            <a:ext cx="10526046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použití herbicidů  (aplikace postřikem, zálivkou) -  </a:t>
            </a:r>
            <a:r>
              <a:rPr lang="cs-CZ" altLang="cs-CZ" dirty="0" err="1">
                <a:latin typeface="Garamond" panose="02020404030301010803" pitchFamily="18" charset="0"/>
              </a:rPr>
              <a:t>Roundup</a:t>
            </a:r>
            <a:r>
              <a:rPr lang="cs-CZ" altLang="cs-CZ" dirty="0">
                <a:latin typeface="Garamond" panose="02020404030301010803" pitchFamily="18" charset="0"/>
              </a:rPr>
              <a:t> </a:t>
            </a:r>
            <a:r>
              <a:rPr lang="cs-CZ" altLang="cs-CZ" dirty="0" smtClean="0">
                <a:latin typeface="Garamond" panose="02020404030301010803" pitchFamily="18" charset="0"/>
              </a:rPr>
              <a:t>atp.</a:t>
            </a:r>
            <a:endParaRPr lang="cs-CZ" altLang="cs-CZ" dirty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za 3-4 týdny po jejich aplikaci kořenový systém zpravidla zcela odumře a rostliny lze odstranit mechanicky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povrch kamene se podrobí nutné konzervaci - praskliny a trhliny se zapravují vápennou, cementovou maltou nebo maltou z polymerního cementu a povrch se pak </a:t>
            </a:r>
            <a:r>
              <a:rPr lang="cs-CZ" altLang="cs-CZ" dirty="0" err="1">
                <a:latin typeface="Garamond" panose="02020404030301010803" pitchFamily="18" charset="0"/>
              </a:rPr>
              <a:t>hydrofobizuje</a:t>
            </a:r>
            <a:r>
              <a:rPr lang="cs-CZ" altLang="cs-CZ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00715" y="2680387"/>
            <a:ext cx="10526046" cy="232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ohrožují více organické materiály (dřevo, sláma)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méně nebezpečné pro anorganické </a:t>
            </a:r>
            <a:r>
              <a:rPr lang="cs-CZ" altLang="cs-CZ" dirty="0" smtClean="0">
                <a:latin typeface="Garamond" panose="02020404030301010803" pitchFamily="18" charset="0"/>
              </a:rPr>
              <a:t>přírodní a </a:t>
            </a:r>
            <a:r>
              <a:rPr lang="cs-CZ" altLang="cs-CZ" dirty="0">
                <a:latin typeface="Garamond" panose="02020404030301010803" pitchFamily="18" charset="0"/>
              </a:rPr>
              <a:t>umělé materiály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mechanické odstranění plísní, vodních řas, mechů a lišejníků ze stěn zříceného zdiva nebo budov, které se nacházejí v místech vysoké vlhkosti, se provádí pomocí roztoků </a:t>
            </a:r>
            <a:r>
              <a:rPr lang="cs-CZ" altLang="cs-CZ" dirty="0">
                <a:solidFill>
                  <a:srgbClr val="CC0066"/>
                </a:solidFill>
                <a:latin typeface="Garamond" panose="02020404030301010803" pitchFamily="18" charset="0"/>
              </a:rPr>
              <a:t>formaldehydu, chlorového vápna, chlornanu sodného a jiných dezinfekčních prostředků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efekt </a:t>
            </a:r>
            <a:r>
              <a:rPr lang="cs-CZ" altLang="cs-CZ" dirty="0">
                <a:latin typeface="Garamond" panose="02020404030301010803" pitchFamily="18" charset="0"/>
              </a:rPr>
              <a:t>jejich působení není dlouhodobý 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800715" y="292040"/>
            <a:ext cx="6408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u="sng" dirty="0">
                <a:latin typeface="Garamond" panose="02020404030301010803" pitchFamily="18" charset="0"/>
              </a:rPr>
              <a:t>Proces ochrany před destrukčním účinkem rostlinstva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800715" y="2280277"/>
            <a:ext cx="91115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 dirty="0">
                <a:latin typeface="Garamond" panose="02020404030301010803" pitchFamily="18" charset="0"/>
              </a:rPr>
              <a:t>Plísně, bakterie, hmyz, vodní </a:t>
            </a:r>
            <a:r>
              <a:rPr lang="cs-CZ" altLang="cs-CZ" sz="2000" b="1" u="sng" dirty="0" smtClean="0">
                <a:latin typeface="Garamond" panose="02020404030301010803" pitchFamily="18" charset="0"/>
              </a:rPr>
              <a:t>řasy, mechy </a:t>
            </a:r>
            <a:r>
              <a:rPr lang="cs-CZ" altLang="cs-CZ" sz="2000" b="1" u="sng" dirty="0">
                <a:latin typeface="Garamond" panose="02020404030301010803" pitchFamily="18" charset="0"/>
              </a:rPr>
              <a:t>a lišejníky</a:t>
            </a:r>
          </a:p>
        </p:txBody>
      </p:sp>
    </p:spTree>
    <p:extLst>
      <p:ext uri="{BB962C8B-B14F-4D97-AF65-F5344CB8AC3E}">
        <p14:creationId xmlns:p14="http://schemas.microsoft.com/office/powerpoint/2010/main" xmlns="" val="183404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0070C0">
                <a:alpha val="48000"/>
              </a:srgbClr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991440" y="393140"/>
            <a:ext cx="10290641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dlouhodobou ochranu zpravidla zabezpečuje použití </a:t>
            </a:r>
            <a:r>
              <a:rPr lang="cs-CZ" altLang="cs-CZ" b="1" dirty="0">
                <a:latin typeface="Garamond" panose="02020404030301010803" pitchFamily="18" charset="0"/>
              </a:rPr>
              <a:t>solí mědi, zinku a chromu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8-oxychinolinát </a:t>
            </a:r>
            <a:r>
              <a:rPr lang="cs-CZ" altLang="cs-CZ" dirty="0">
                <a:latin typeface="Garamond" panose="02020404030301010803" pitchFamily="18" charset="0"/>
              </a:rPr>
              <a:t>měďnatý dává dostatečně dlouhou ochranu kamennému povrchu před většinou biologických vlivů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pevně se váže na ošetřovaný materiál, nesmývá se vodou a nevede </a:t>
            </a:r>
            <a:r>
              <a:rPr lang="cs-CZ" altLang="cs-CZ" dirty="0" smtClean="0">
                <a:latin typeface="Garamond" panose="02020404030301010803" pitchFamily="18" charset="0"/>
              </a:rPr>
              <a:t>k </a:t>
            </a:r>
            <a:r>
              <a:rPr lang="cs-CZ" altLang="cs-CZ" dirty="0">
                <a:latin typeface="Garamond" panose="02020404030301010803" pitchFamily="18" charset="0"/>
              </a:rPr>
              <a:t>zbarvování povrchu do </a:t>
            </a:r>
            <a:r>
              <a:rPr lang="cs-CZ" altLang="cs-CZ" dirty="0" err="1" smtClean="0">
                <a:latin typeface="Garamond" panose="02020404030301010803" pitchFamily="18" charset="0"/>
              </a:rPr>
              <a:t>modrozelena</a:t>
            </a:r>
            <a:endParaRPr lang="cs-CZ" altLang="cs-CZ" dirty="0" smtClean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Garamond" panose="02020404030301010803" pitchFamily="18" charset="0"/>
              </a:rPr>
              <a:t>vápence, tufy, lasturnatý vápenec, beton, cihla </a:t>
            </a:r>
            <a:r>
              <a:rPr lang="cs-CZ" altLang="cs-CZ" dirty="0">
                <a:latin typeface="Garamond" panose="02020404030301010803" pitchFamily="18" charset="0"/>
              </a:rPr>
              <a:t>se za účelem ochrany před biologickými vlivy natírají 25% roztokem </a:t>
            </a:r>
            <a:r>
              <a:rPr lang="cs-CZ" altLang="cs-CZ" dirty="0" err="1">
                <a:latin typeface="Garamond" panose="02020404030301010803" pitchFamily="18" charset="0"/>
              </a:rPr>
              <a:t>ethyl</a:t>
            </a:r>
            <a:r>
              <a:rPr lang="cs-CZ" altLang="cs-CZ" dirty="0">
                <a:latin typeface="Garamond" panose="02020404030301010803" pitchFamily="18" charset="0"/>
              </a:rPr>
              <a:t>- nebo </a:t>
            </a:r>
            <a:r>
              <a:rPr lang="cs-CZ" altLang="cs-CZ" dirty="0" err="1">
                <a:latin typeface="Garamond" panose="02020404030301010803" pitchFamily="18" charset="0"/>
              </a:rPr>
              <a:t>methylsilanolátu</a:t>
            </a:r>
            <a:r>
              <a:rPr lang="cs-CZ" altLang="cs-CZ" dirty="0">
                <a:latin typeface="Garamond" panose="02020404030301010803" pitchFamily="18" charset="0"/>
              </a:rPr>
              <a:t> sodného </a:t>
            </a:r>
            <a:r>
              <a:rPr lang="cs-CZ" altLang="cs-CZ" dirty="0" smtClean="0">
                <a:latin typeface="Garamond" panose="02020404030301010803" pitchFamily="18" charset="0"/>
              </a:rPr>
              <a:t>s</a:t>
            </a:r>
            <a:r>
              <a:rPr lang="cs-CZ" altLang="cs-CZ" dirty="0">
                <a:latin typeface="Garamond" panose="02020404030301010803" pitchFamily="18" charset="0"/>
              </a:rPr>
              <a:t> přídavkem chloridu zinečnatého nebo síranu měďnatého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jsou-li pro ochranu kamenných materiálů použity 0,1-0,3% roztoky </a:t>
            </a:r>
            <a:r>
              <a:rPr lang="cs-CZ" altLang="cs-CZ" dirty="0" err="1" smtClean="0">
                <a:latin typeface="Garamond" panose="02020404030301010803" pitchFamily="18" charset="0"/>
              </a:rPr>
              <a:t>organociničitých</a:t>
            </a:r>
            <a:r>
              <a:rPr lang="cs-CZ" altLang="cs-CZ" dirty="0" smtClean="0">
                <a:latin typeface="Garamond" panose="02020404030301010803" pitchFamily="18" charset="0"/>
              </a:rPr>
              <a:t> </a:t>
            </a:r>
            <a:r>
              <a:rPr lang="cs-CZ" altLang="cs-CZ" dirty="0">
                <a:latin typeface="Garamond" panose="02020404030301010803" pitchFamily="18" charset="0"/>
              </a:rPr>
              <a:t>sloučenin (</a:t>
            </a:r>
            <a:r>
              <a:rPr lang="cs-CZ" altLang="cs-CZ" dirty="0" err="1" smtClean="0">
                <a:latin typeface="Garamond" panose="02020404030301010803" pitchFamily="18" charset="0"/>
              </a:rPr>
              <a:t>Lastanox</a:t>
            </a:r>
            <a:r>
              <a:rPr lang="cs-CZ" altLang="cs-CZ" dirty="0" smtClean="0">
                <a:latin typeface="Garamond" panose="02020404030301010803" pitchFamily="18" charset="0"/>
              </a:rPr>
              <a:t>) </a:t>
            </a:r>
            <a:r>
              <a:rPr lang="cs-CZ" altLang="cs-CZ" dirty="0">
                <a:latin typeface="Garamond" panose="02020404030301010803" pitchFamily="18" charset="0"/>
              </a:rPr>
              <a:t>s přídavkem dezinfekčních </a:t>
            </a:r>
            <a:r>
              <a:rPr lang="cs-CZ" altLang="cs-CZ" dirty="0" smtClean="0">
                <a:latin typeface="Garamond" panose="02020404030301010803" pitchFamily="18" charset="0"/>
              </a:rPr>
              <a:t>činidel (zajištěna </a:t>
            </a:r>
            <a:r>
              <a:rPr lang="cs-CZ" altLang="cs-CZ" dirty="0">
                <a:latin typeface="Garamond" panose="02020404030301010803" pitchFamily="18" charset="0"/>
              </a:rPr>
              <a:t>ochrana před růstem plísní, vodních řas, mechů a </a:t>
            </a:r>
            <a:r>
              <a:rPr lang="cs-CZ" altLang="cs-CZ" dirty="0" smtClean="0">
                <a:latin typeface="Garamond" panose="02020404030301010803" pitchFamily="18" charset="0"/>
              </a:rPr>
              <a:t>lišejníků) </a:t>
            </a:r>
            <a:r>
              <a:rPr lang="cs-CZ" altLang="cs-CZ" dirty="0">
                <a:latin typeface="Garamond" panose="02020404030301010803" pitchFamily="18" charset="0"/>
              </a:rPr>
              <a:t>na 5-7 let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endParaRPr lang="cs-CZ" alt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8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C00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41518" y="704989"/>
            <a:ext cx="99317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800" b="1" u="sng" dirty="0">
                <a:latin typeface="Garamond" panose="02020404030301010803" pitchFamily="18" charset="0"/>
              </a:rPr>
              <a:t>Ošetření půd silikonovými preparáty v oblasti architektonických památek - </a:t>
            </a:r>
            <a:r>
              <a:rPr lang="cs-CZ" altLang="cs-CZ" sz="2800" b="1" u="sng" dirty="0" err="1">
                <a:latin typeface="Garamond" panose="02020404030301010803" pitchFamily="18" charset="0"/>
              </a:rPr>
              <a:t>silikatizace</a:t>
            </a:r>
            <a:endParaRPr lang="cs-CZ" altLang="cs-CZ" sz="2800" b="1" u="sng" dirty="0">
              <a:latin typeface="Garamond" panose="02020404030301010803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41518" y="1659096"/>
            <a:ext cx="10626250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altLang="cs-CZ" sz="2400" b="1" u="sng" dirty="0">
                <a:latin typeface="Garamond" panose="02020404030301010803" pitchFamily="18" charset="0"/>
              </a:rPr>
              <a:t>Pokles nosnosti půdy je důsledkem:</a:t>
            </a:r>
          </a:p>
          <a:p>
            <a:pPr eaLnBrk="1" hangingPunct="1">
              <a:lnSpc>
                <a:spcPct val="120000"/>
              </a:lnSpc>
            </a:pPr>
            <a:endParaRPr lang="cs-CZ" altLang="cs-CZ" sz="800" b="1" i="1" dirty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Garamond" panose="02020404030301010803" pitchFamily="18" charset="0"/>
              </a:rPr>
              <a:t>vymývání jemných frakcí z pískového podloží základů při změnách režimu spodních vod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Garamond" panose="02020404030301010803" pitchFamily="18" charset="0"/>
              </a:rPr>
              <a:t>zmenšování nosné schopnosti podkladu při podmáčení prohnutých základů (sprašové, písčitohlinité půdy)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Garamond" panose="02020404030301010803" pitchFamily="18" charset="0"/>
              </a:rPr>
              <a:t>rozklad </a:t>
            </a:r>
            <a:r>
              <a:rPr lang="cs-CZ" altLang="cs-CZ" sz="2000" dirty="0">
                <a:latin typeface="Garamond" panose="02020404030301010803" pitchFamily="18" charset="0"/>
              </a:rPr>
              <a:t>organických komponent u sypaného podloží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Garamond" panose="02020404030301010803" pitchFamily="18" charset="0"/>
              </a:rPr>
              <a:t>hnití dřevěných pilotů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Garamond" panose="02020404030301010803" pitchFamily="18" charset="0"/>
              </a:rPr>
              <a:t>důlní a </a:t>
            </a:r>
            <a:r>
              <a:rPr lang="cs-CZ" altLang="cs-CZ" sz="2000" dirty="0" smtClean="0">
                <a:latin typeface="Garamond" panose="02020404030301010803" pitchFamily="18" charset="0"/>
              </a:rPr>
              <a:t>jiné </a:t>
            </a:r>
            <a:r>
              <a:rPr lang="cs-CZ" altLang="cs-CZ" sz="2000" dirty="0">
                <a:latin typeface="Garamond" panose="02020404030301010803" pitchFamily="18" charset="0"/>
              </a:rPr>
              <a:t>výkopové činnosti v blízkosti monumentů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cs-CZ" alt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05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206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30306" y="188913"/>
            <a:ext cx="11349318" cy="59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Aby se zabránilo nerovnoměrnému sedání podloží, používají se následující</a:t>
            </a:r>
          </a:p>
          <a:p>
            <a:pPr eaLnBrk="1" hangingPunct="1"/>
            <a:r>
              <a:rPr lang="cs-CZ" altLang="cs-CZ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způsoby jeho zpevnění: </a:t>
            </a:r>
          </a:p>
          <a:p>
            <a:pPr eaLnBrk="1" hangingPunct="1"/>
            <a:endParaRPr lang="cs-CZ" altLang="cs-CZ" sz="3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vyhloubení a zatloukání kovových pilotů nebo vložení kořenových pilotů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odvedení podzemních vod nebo změna směru jejich toku (hydrologický způsob)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vytvoření nezbytných svahových úprav, které před vodou ochraňují (hydrologický způsob)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chemické zpevnění podloží (používané nejčastěji při záchraně architektonických památek) zpevňujícími maltami v základech s různou schopností filtrace (především cementové malty</a:t>
            </a:r>
            <a:r>
              <a:rPr lang="cs-CZ" altLang="cs-CZ" dirty="0" smtClean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pro jemně zrnité pískové podloží s koeficientem filtrace 0,5-10 m/24 hodin byly navrženy způsoby </a:t>
            </a:r>
            <a:r>
              <a:rPr lang="cs-CZ" altLang="cs-CZ" dirty="0" err="1">
                <a:solidFill>
                  <a:schemeClr val="bg1"/>
                </a:solidFill>
                <a:latin typeface="Garamond" panose="02020404030301010803" pitchFamily="18" charset="0"/>
              </a:rPr>
              <a:t>silikatizace</a:t>
            </a: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 pomocí kyselin fosforečné, kyseliny sírové a síranu hlinitého, hlinitanu sodného a kyseliny </a:t>
            </a:r>
            <a:r>
              <a:rPr lang="cs-CZ" altLang="cs-CZ" dirty="0" err="1">
                <a:solidFill>
                  <a:schemeClr val="bg1"/>
                </a:solidFill>
                <a:latin typeface="Garamond" panose="02020404030301010803" pitchFamily="18" charset="0"/>
              </a:rPr>
              <a:t>hexafluorokřemičité</a:t>
            </a: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použití kyseliny </a:t>
            </a:r>
            <a:r>
              <a:rPr lang="cs-CZ" altLang="cs-CZ" dirty="0" err="1">
                <a:solidFill>
                  <a:schemeClr val="bg1"/>
                </a:solidFill>
                <a:latin typeface="Garamond" panose="02020404030301010803" pitchFamily="18" charset="0"/>
              </a:rPr>
              <a:t>hexafluorokřemičité</a:t>
            </a: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 je obzvláště efektivní v podloží z jemného písku, včetně toho, které obsahuje i značný podíl humusu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při teplotě 14-15 </a:t>
            </a:r>
            <a:r>
              <a:rPr lang="cs-CZ" altLang="cs-CZ" baseline="30000" dirty="0" err="1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r>
              <a:rPr lang="cs-CZ" altLang="cs-CZ" dirty="0" err="1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 se gel vytvoří asi za 30-35 minut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  <a:latin typeface="Garamond" panose="02020404030301010803" pitchFamily="18" charset="0"/>
              </a:rPr>
              <a:t>vysoká pronikavost těchto roztoků dovoluje při zpevňování základů rozložit injektory cca jeden metr od sebe</a:t>
            </a:r>
            <a:r>
              <a:rPr lang="cs-CZ" altLang="cs-CZ" dirty="0" smtClean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cs-CZ" altLang="cs-CZ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</a:pPr>
            <a:endParaRPr lang="cs-CZ" alt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7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0000">
                <a:alpha val="63000"/>
              </a:srgbClr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779929" y="959724"/>
            <a:ext cx="10487839" cy="33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pro snímání znečišťujících látek z povrchů budov a jiných staveb se hojně používají </a:t>
            </a:r>
            <a:r>
              <a:rPr lang="cs-CZ" altLang="cs-CZ" b="1" dirty="0">
                <a:latin typeface="Garamond" panose="02020404030301010803" pitchFamily="18" charset="0"/>
              </a:rPr>
              <a:t>sorbující pasty, rozpouštědla a také mechanické způsoby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dobré výsledky dává čisticí pasta, která obsahuje </a:t>
            </a:r>
            <a:r>
              <a:rPr lang="cs-CZ" altLang="cs-CZ" dirty="0" err="1">
                <a:latin typeface="Garamond" panose="02020404030301010803" pitchFamily="18" charset="0"/>
              </a:rPr>
              <a:t>Chelaton</a:t>
            </a:r>
            <a:r>
              <a:rPr lang="cs-CZ" altLang="cs-CZ" dirty="0">
                <a:latin typeface="Garamond" panose="02020404030301010803" pitchFamily="18" charset="0"/>
              </a:rPr>
              <a:t> III, neionogenní tenzidy, Na-KMC, hydrogenuhličitan amonný a talek jako plnivo a sorbent zároveň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konzistenci pasty ovlivňuje množství vody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pomocí této pasty se odstraňují jak organické, tak i anorganické nečistoty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pasta se natře na objekt a nechá se působit asi jeden den, poté se odstraní pomocí </a:t>
            </a:r>
            <a:r>
              <a:rPr lang="cs-CZ" altLang="cs-CZ" dirty="0" smtClean="0">
                <a:latin typeface="Garamond" panose="02020404030301010803" pitchFamily="18" charset="0"/>
              </a:rPr>
              <a:t>štětek </a:t>
            </a:r>
            <a:r>
              <a:rPr lang="cs-CZ" altLang="cs-CZ" dirty="0">
                <a:latin typeface="Garamond" panose="02020404030301010803" pitchFamily="18" charset="0"/>
              </a:rPr>
              <a:t>namočených do vody nebo do směsi voda-organické rozpouštědlo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779929" y="436504"/>
            <a:ext cx="4856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u="sng" dirty="0">
                <a:latin typeface="Garamond" panose="02020404030301010803" pitchFamily="18" charset="0"/>
              </a:rPr>
              <a:t>Prostředky pro čištění povrchů</a:t>
            </a:r>
          </a:p>
        </p:txBody>
      </p:sp>
    </p:spTree>
    <p:extLst>
      <p:ext uri="{BB962C8B-B14F-4D97-AF65-F5344CB8AC3E}">
        <p14:creationId xmlns:p14="http://schemas.microsoft.com/office/powerpoint/2010/main" xmlns="" val="94110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FF00"/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920002" y="476250"/>
            <a:ext cx="10509997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endParaRPr lang="cs-CZ" altLang="cs-CZ" b="1" dirty="0" smtClean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materiály </a:t>
            </a:r>
            <a:r>
              <a:rPr lang="cs-CZ" altLang="cs-CZ" dirty="0">
                <a:latin typeface="Garamond" panose="02020404030301010803" pitchFamily="18" charset="0"/>
              </a:rPr>
              <a:t>při barvení </a:t>
            </a:r>
            <a:r>
              <a:rPr lang="cs-CZ" altLang="cs-CZ" dirty="0" smtClean="0">
                <a:latin typeface="Garamond" panose="02020404030301010803" pitchFamily="18" charset="0"/>
              </a:rPr>
              <a:t>cihlových, </a:t>
            </a:r>
            <a:r>
              <a:rPr lang="cs-CZ" altLang="cs-CZ" dirty="0">
                <a:latin typeface="Garamond" panose="02020404030301010803" pitchFamily="18" charset="0"/>
              </a:rPr>
              <a:t>omítnutých fasád jsou </a:t>
            </a:r>
            <a:r>
              <a:rPr lang="cs-CZ" altLang="cs-CZ" b="1" dirty="0">
                <a:latin typeface="Garamond" panose="02020404030301010803" pitchFamily="18" charset="0"/>
              </a:rPr>
              <a:t>vápenné barvy </a:t>
            </a:r>
            <a:r>
              <a:rPr lang="cs-CZ" altLang="cs-CZ" dirty="0" smtClean="0">
                <a:latin typeface="Garamond" panose="02020404030301010803" pitchFamily="18" charset="0"/>
              </a:rPr>
              <a:t>(-vyrobené </a:t>
            </a:r>
            <a:r>
              <a:rPr lang="cs-CZ" altLang="cs-CZ" dirty="0">
                <a:latin typeface="Garamond" panose="02020404030301010803" pitchFamily="18" charset="0"/>
              </a:rPr>
              <a:t>na bázi vápna s malým obsahem </a:t>
            </a:r>
            <a:r>
              <a:rPr lang="cs-CZ" altLang="cs-CZ" dirty="0" smtClean="0">
                <a:latin typeface="Garamond" panose="02020404030301010803" pitchFamily="18" charset="0"/>
              </a:rPr>
              <a:t>hořčíku </a:t>
            </a:r>
            <a:r>
              <a:rPr lang="cs-CZ" altLang="cs-CZ" dirty="0">
                <a:latin typeface="Garamond" panose="02020404030301010803" pitchFamily="18" charset="0"/>
              </a:rPr>
              <a:t>s přídavkem anorganických pigmentů nebo </a:t>
            </a:r>
            <a:r>
              <a:rPr lang="cs-CZ" altLang="cs-CZ" dirty="0" smtClean="0">
                <a:latin typeface="Garamond" panose="02020404030301010803" pitchFamily="18" charset="0"/>
              </a:rPr>
              <a:t>silikátů)</a:t>
            </a:r>
            <a:endParaRPr lang="cs-CZ" altLang="cs-CZ" dirty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nátěry jsou dekorativní </a:t>
            </a:r>
            <a:r>
              <a:rPr lang="cs-CZ" altLang="cs-CZ" dirty="0" smtClean="0">
                <a:latin typeface="Garamond" panose="02020404030301010803" pitchFamily="18" charset="0"/>
              </a:rPr>
              <a:t>s jasnými barvami</a:t>
            </a:r>
            <a:endParaRPr lang="cs-CZ" altLang="cs-CZ" dirty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použití magnezitového nebo dolomitového vápna viditelně snižuje trvanlivost těchto nátěrů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Na prodloužení </a:t>
            </a:r>
            <a:r>
              <a:rPr lang="cs-CZ" altLang="cs-CZ" dirty="0">
                <a:latin typeface="Garamond" panose="02020404030301010803" pitchFamily="18" charset="0"/>
              </a:rPr>
              <a:t>jejich </a:t>
            </a:r>
            <a:r>
              <a:rPr lang="cs-CZ" altLang="cs-CZ" dirty="0" smtClean="0">
                <a:latin typeface="Garamond" panose="02020404030301010803" pitchFamily="18" charset="0"/>
              </a:rPr>
              <a:t>trvanlivosti se přidává </a:t>
            </a:r>
            <a:r>
              <a:rPr lang="cs-CZ" altLang="cs-CZ" dirty="0">
                <a:latin typeface="Garamond" panose="02020404030301010803" pitchFamily="18" charset="0"/>
              </a:rPr>
              <a:t>do barev parafin, kamenec </a:t>
            </a:r>
            <a:r>
              <a:rPr lang="cs-CZ" altLang="cs-CZ" dirty="0" err="1">
                <a:latin typeface="Garamond" panose="02020404030301010803" pitchFamily="18" charset="0"/>
              </a:rPr>
              <a:t>draselno</a:t>
            </a:r>
            <a:r>
              <a:rPr lang="cs-CZ" altLang="cs-CZ" dirty="0">
                <a:latin typeface="Garamond" panose="02020404030301010803" pitchFamily="18" charset="0"/>
              </a:rPr>
              <a:t>-hlinitý a </a:t>
            </a:r>
            <a:r>
              <a:rPr lang="cs-CZ" altLang="cs-CZ" dirty="0" err="1">
                <a:latin typeface="Garamond" panose="02020404030301010803" pitchFamily="18" charset="0"/>
              </a:rPr>
              <a:t>hydrofobizující</a:t>
            </a:r>
            <a:r>
              <a:rPr lang="cs-CZ" altLang="cs-CZ" dirty="0">
                <a:latin typeface="Garamond" panose="02020404030301010803" pitchFamily="18" charset="0"/>
              </a:rPr>
              <a:t> prostředky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možné </a:t>
            </a:r>
            <a:r>
              <a:rPr lang="cs-CZ" altLang="cs-CZ" dirty="0">
                <a:latin typeface="Garamond" panose="02020404030301010803" pitchFamily="18" charset="0"/>
              </a:rPr>
              <a:t>provést dodatečné ošetření povrchu </a:t>
            </a:r>
            <a:r>
              <a:rPr lang="cs-CZ" altLang="cs-CZ" dirty="0" err="1">
                <a:latin typeface="Garamond" panose="02020404030301010803" pitchFamily="18" charset="0"/>
              </a:rPr>
              <a:t>hydrofobizujícími</a:t>
            </a:r>
            <a:r>
              <a:rPr lang="cs-CZ" altLang="cs-CZ" dirty="0">
                <a:latin typeface="Garamond" panose="02020404030301010803" pitchFamily="18" charset="0"/>
              </a:rPr>
              <a:t> látkami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barvení se provádí buď přímo na cihlu nebo na pevnou omítkovou vrstvu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defekty, objevené po očištění povrchu </a:t>
            </a:r>
            <a:r>
              <a:rPr lang="cs-CZ" altLang="cs-CZ" dirty="0" smtClean="0">
                <a:latin typeface="Garamond" panose="02020404030301010803" pitchFamily="18" charset="0"/>
              </a:rPr>
              <a:t>omítky, </a:t>
            </a:r>
            <a:r>
              <a:rPr lang="cs-CZ" altLang="cs-CZ" dirty="0">
                <a:latin typeface="Garamond" panose="02020404030301010803" pitchFamily="18" charset="0"/>
              </a:rPr>
              <a:t>se přetírají vápnem nebo vápenným </a:t>
            </a:r>
            <a:r>
              <a:rPr lang="cs-CZ" altLang="cs-CZ" dirty="0" smtClean="0">
                <a:latin typeface="Garamond" panose="02020404030301010803" pitchFamily="18" charset="0"/>
              </a:rPr>
              <a:t>těstem </a:t>
            </a:r>
            <a:r>
              <a:rPr lang="cs-CZ" altLang="cs-CZ" dirty="0">
                <a:latin typeface="Garamond" panose="02020404030301010803" pitchFamily="18" charset="0"/>
              </a:rPr>
              <a:t>smíchaným s jemně disperzním pískem  </a:t>
            </a:r>
            <a:r>
              <a:rPr lang="cs-CZ" altLang="cs-CZ" dirty="0" smtClean="0">
                <a:latin typeface="Garamond" panose="02020404030301010803" pitchFamily="18" charset="0"/>
              </a:rPr>
              <a:t>v </a:t>
            </a:r>
            <a:r>
              <a:rPr lang="cs-CZ" altLang="cs-CZ" dirty="0">
                <a:latin typeface="Garamond" panose="02020404030301010803" pitchFamily="18" charset="0"/>
              </a:rPr>
              <a:t>poměru </a:t>
            </a:r>
            <a:r>
              <a:rPr lang="cs-CZ" altLang="cs-CZ" dirty="0" smtClean="0">
                <a:latin typeface="Garamond" panose="02020404030301010803" pitchFamily="18" charset="0"/>
              </a:rPr>
              <a:t>1:1,2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hydrofobizaci fasád barvených vápennými barvami se přednostně provádí pomocí </a:t>
            </a:r>
            <a:r>
              <a:rPr lang="cs-CZ" altLang="cs-CZ" dirty="0" err="1">
                <a:latin typeface="Garamond" panose="02020404030301010803" pitchFamily="18" charset="0"/>
              </a:rPr>
              <a:t>organokřemičitých</a:t>
            </a:r>
            <a:r>
              <a:rPr lang="cs-CZ" altLang="cs-CZ" dirty="0">
                <a:latin typeface="Garamond" panose="02020404030301010803" pitchFamily="18" charset="0"/>
              </a:rPr>
              <a:t> kapalin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hydrofobní efekt má trvanlivost 2-3 roky </a:t>
            </a:r>
          </a:p>
          <a:p>
            <a:pPr eaLnBrk="1" hangingPunct="1">
              <a:spcBef>
                <a:spcPct val="50000"/>
              </a:spcBef>
            </a:pPr>
            <a:endParaRPr lang="cs-CZ" altLang="cs-CZ" b="1" dirty="0">
              <a:latin typeface="Comic Sans MS" panose="030F0702030302020204" pitchFamily="66" charset="0"/>
            </a:endParaRP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920003" y="476250"/>
            <a:ext cx="8156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u="sng" dirty="0">
                <a:latin typeface="Garamond" panose="02020404030301010803" pitchFamily="18" charset="0"/>
              </a:rPr>
              <a:t>Ochranně- </a:t>
            </a:r>
            <a:r>
              <a:rPr lang="cs-CZ" altLang="cs-CZ" sz="2400" b="1" u="sng" dirty="0" smtClean="0">
                <a:latin typeface="Garamond" panose="02020404030301010803" pitchFamily="18" charset="0"/>
              </a:rPr>
              <a:t>dekorativní </a:t>
            </a:r>
            <a:r>
              <a:rPr lang="cs-CZ" altLang="cs-CZ" sz="2400" b="1" u="sng" dirty="0">
                <a:latin typeface="Garamond" panose="02020404030301010803" pitchFamily="18" charset="0"/>
              </a:rPr>
              <a:t>úprava fasád</a:t>
            </a:r>
          </a:p>
        </p:txBody>
      </p:sp>
    </p:spTree>
    <p:extLst>
      <p:ext uri="{BB962C8B-B14F-4D97-AF65-F5344CB8AC3E}">
        <p14:creationId xmlns:p14="http://schemas.microsoft.com/office/powerpoint/2010/main" xmlns="" val="2792101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66FF33">
                <a:alpha val="44000"/>
              </a:srgbClr>
            </a:gs>
            <a:gs pos="99000">
              <a:schemeClr val="accent3">
                <a:lumMod val="95000"/>
                <a:lumOff val="5000"/>
                <a:alpha val="40000"/>
              </a:schemeClr>
            </a:gs>
            <a:gs pos="85000">
              <a:schemeClr val="accent3">
                <a:lumMod val="60000"/>
                <a:alpha val="43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72353" y="620714"/>
            <a:ext cx="10340787" cy="33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B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Garamond" panose="02020404030301010803" pitchFamily="18" charset="0"/>
              </a:rPr>
              <a:t>V nynější době se používají </a:t>
            </a:r>
            <a:r>
              <a:rPr lang="cs-CZ" altLang="cs-CZ" dirty="0">
                <a:latin typeface="Garamond" panose="02020404030301010803" pitchFamily="18" charset="0"/>
              </a:rPr>
              <a:t>hlavně </a:t>
            </a:r>
            <a:r>
              <a:rPr lang="cs-CZ" altLang="cs-CZ" dirty="0" err="1">
                <a:latin typeface="Garamond" panose="02020404030301010803" pitchFamily="18" charset="0"/>
              </a:rPr>
              <a:t>vododisperzní</a:t>
            </a:r>
            <a:r>
              <a:rPr lang="cs-CZ" altLang="cs-CZ" dirty="0">
                <a:latin typeface="Garamond" panose="02020404030301010803" pitchFamily="18" charset="0"/>
              </a:rPr>
              <a:t> barvy (latexy</a:t>
            </a:r>
            <a:r>
              <a:rPr lang="cs-CZ" altLang="cs-CZ" dirty="0" smtClean="0">
                <a:latin typeface="Garamond" panose="02020404030301010803" pitchFamily="18" charset="0"/>
              </a:rPr>
              <a:t>) na barvení cihlových fasád</a:t>
            </a:r>
            <a:endParaRPr lang="cs-CZ" altLang="cs-CZ" dirty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nejlepší vlastnosti mají barvy na bázi </a:t>
            </a:r>
            <a:r>
              <a:rPr lang="cs-CZ" altLang="cs-CZ" dirty="0">
                <a:solidFill>
                  <a:srgbClr val="CC0066"/>
                </a:solidFill>
                <a:latin typeface="Garamond" panose="02020404030301010803" pitchFamily="18" charset="0"/>
              </a:rPr>
              <a:t>akrylových </a:t>
            </a:r>
            <a:r>
              <a:rPr lang="cs-CZ" altLang="cs-CZ" dirty="0" smtClean="0">
                <a:solidFill>
                  <a:srgbClr val="CC0066"/>
                </a:solidFill>
                <a:latin typeface="Garamond" panose="02020404030301010803" pitchFamily="18" charset="0"/>
              </a:rPr>
              <a:t>kopolymerů </a:t>
            </a:r>
            <a:r>
              <a:rPr lang="cs-CZ" altLang="cs-CZ" dirty="0" smtClean="0">
                <a:latin typeface="Garamond" panose="02020404030301010803" pitchFamily="18" charset="0"/>
              </a:rPr>
              <a:t>(dobrá adheze </a:t>
            </a:r>
            <a:r>
              <a:rPr lang="cs-CZ" altLang="cs-CZ" dirty="0">
                <a:latin typeface="Garamond" panose="02020404030301010803" pitchFamily="18" charset="0"/>
              </a:rPr>
              <a:t>k cihlovým, omítnutým a jiným povrchům, </a:t>
            </a:r>
            <a:r>
              <a:rPr lang="cs-CZ" altLang="cs-CZ" dirty="0" smtClean="0">
                <a:latin typeface="Garamond" panose="02020404030301010803" pitchFamily="18" charset="0"/>
              </a:rPr>
              <a:t>vodoodpudivost </a:t>
            </a:r>
            <a:r>
              <a:rPr lang="cs-CZ" altLang="cs-CZ" dirty="0">
                <a:latin typeface="Garamond" panose="02020404030301010803" pitchFamily="18" charset="0"/>
              </a:rPr>
              <a:t>a </a:t>
            </a:r>
            <a:r>
              <a:rPr lang="cs-CZ" altLang="cs-CZ" dirty="0" smtClean="0">
                <a:latin typeface="Garamond" panose="02020404030301010803" pitchFamily="18" charset="0"/>
              </a:rPr>
              <a:t>dostatečná odolnost </a:t>
            </a:r>
            <a:r>
              <a:rPr lang="cs-CZ" altLang="cs-CZ" dirty="0">
                <a:latin typeface="Garamond" panose="02020404030301010803" pitchFamily="18" charset="0"/>
              </a:rPr>
              <a:t>vůči působení světla a </a:t>
            </a:r>
            <a:r>
              <a:rPr lang="cs-CZ" altLang="cs-CZ" dirty="0" smtClean="0">
                <a:latin typeface="Garamond" panose="02020404030301010803" pitchFamily="18" charset="0"/>
              </a:rPr>
              <a:t>atmosféry)</a:t>
            </a:r>
            <a:endParaRPr lang="cs-CZ" altLang="cs-CZ" dirty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mají značně lepší užitkové vlastnosti než barvy na bázi </a:t>
            </a:r>
            <a:r>
              <a:rPr lang="cs-CZ" altLang="cs-CZ" dirty="0" err="1">
                <a:latin typeface="Garamond" panose="02020404030301010803" pitchFamily="18" charset="0"/>
              </a:rPr>
              <a:t>divinylstyrenového</a:t>
            </a:r>
            <a:r>
              <a:rPr lang="cs-CZ" altLang="cs-CZ" dirty="0">
                <a:latin typeface="Garamond" panose="02020404030301010803" pitchFamily="18" charset="0"/>
              </a:rPr>
              <a:t> latexu nebo polyvinylacetátových emulzí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aplikace těchto </a:t>
            </a:r>
            <a:r>
              <a:rPr lang="cs-CZ" altLang="cs-CZ" dirty="0" err="1">
                <a:latin typeface="Garamond" panose="02020404030301010803" pitchFamily="18" charset="0"/>
              </a:rPr>
              <a:t>vododisperzních</a:t>
            </a:r>
            <a:r>
              <a:rPr lang="cs-CZ" altLang="cs-CZ" dirty="0">
                <a:latin typeface="Garamond" panose="02020404030301010803" pitchFamily="18" charset="0"/>
              </a:rPr>
              <a:t> barev je možná při kladných teplotách vzduchu (od +5 do +30°C)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latin typeface="Garamond" panose="02020404030301010803" pitchFamily="18" charset="0"/>
              </a:rPr>
              <a:t>při barvení fasád akrylovými barvami je </a:t>
            </a:r>
            <a:r>
              <a:rPr lang="cs-CZ" altLang="cs-CZ" dirty="0" smtClean="0">
                <a:latin typeface="Garamond" panose="02020404030301010803" pitchFamily="18" charset="0"/>
              </a:rPr>
              <a:t>dobré používat </a:t>
            </a:r>
            <a:r>
              <a:rPr lang="cs-CZ" altLang="cs-CZ" dirty="0">
                <a:latin typeface="Garamond" panose="02020404030301010803" pitchFamily="18" charset="0"/>
              </a:rPr>
              <a:t>pro tmelení prasklin a nerovností tmelicí materiál na bázi stejných latexů, ale s obsahem (do 80 %) inertních plniv (talek, sádra, slída, živec, </a:t>
            </a:r>
            <a:r>
              <a:rPr lang="cs-CZ" altLang="cs-CZ" dirty="0" smtClean="0">
                <a:latin typeface="Garamond" panose="02020404030301010803" pitchFamily="18" charset="0"/>
              </a:rPr>
              <a:t>kaolin)</a:t>
            </a:r>
            <a:endParaRPr lang="cs-CZ" alt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6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49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Garamond" panose="02020404030301010803" pitchFamily="18" charset="0"/>
              </a:rPr>
              <a:t>Zdroje:</a:t>
            </a:r>
            <a:endParaRPr lang="cs-CZ" sz="3600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4620"/>
            <a:ext cx="10515600" cy="498234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NIKITIN, Michail </a:t>
            </a:r>
            <a:r>
              <a:rPr lang="cs-CZ" sz="2400" dirty="0" err="1"/>
              <a:t>Kapitonovič</a:t>
            </a:r>
            <a:r>
              <a:rPr lang="cs-CZ" sz="2400" dirty="0"/>
              <a:t> a Jelena </a:t>
            </a:r>
            <a:r>
              <a:rPr lang="cs-CZ" sz="2400" dirty="0" err="1"/>
              <a:t>Petrovna</a:t>
            </a:r>
            <a:r>
              <a:rPr lang="cs-CZ" sz="2400" dirty="0"/>
              <a:t> MEL'NIKOVA. </a:t>
            </a:r>
            <a:r>
              <a:rPr lang="cs-CZ" sz="2400" i="1" dirty="0"/>
              <a:t>Chemie v konzervátorské a restaurátorské praxi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2400" dirty="0" smtClean="0">
              <a:hlinkClick r:id="rId2"/>
            </a:endParaRP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cs.wikipedia.org/wiki/Mramor</a:t>
            </a: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://cs.wikipedia.org/wiki/%</a:t>
            </a:r>
            <a:r>
              <a:rPr lang="cs-CZ" sz="2400" dirty="0" smtClean="0">
                <a:hlinkClick r:id="rId2"/>
              </a:rPr>
              <a:t>C5%BDula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cs.wikipedia.org/wiki/V%C3%A1penec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cs.wikipedia.org/wiki/P%C3%ADskovec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>
                <a:hlinkClick r:id="rId5"/>
              </a:rPr>
              <a:t>https://</a:t>
            </a:r>
            <a:r>
              <a:rPr lang="cs-CZ" sz="2400" dirty="0" smtClean="0">
                <a:hlinkClick r:id="rId5"/>
              </a:rPr>
              <a:t>cs.wikipedia.org/wiki/Hemihydr%C3%A1t_s%C3%ADranu_v%C3%A1penat%C3%A9ho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>
                <a:hlinkClick r:id="rId6"/>
              </a:rPr>
              <a:t>https</a:t>
            </a:r>
            <a:r>
              <a:rPr lang="cs-CZ" sz="2400" dirty="0">
                <a:hlinkClick r:id="rId6"/>
              </a:rPr>
              <a:t>://</a:t>
            </a:r>
            <a:r>
              <a:rPr lang="cs-CZ" sz="2400" dirty="0" smtClean="0">
                <a:hlinkClick r:id="rId6"/>
              </a:rPr>
              <a:t>cs.wikipedia.org/wiki/Opuka</a:t>
            </a:r>
            <a:endParaRPr lang="cs-CZ" sz="2400" dirty="0" smtClean="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284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effectLst>
            <a:softEdge rad="254000"/>
          </a:effectLst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latin typeface="Garamond" panose="02020404030301010803" pitchFamily="18" charset="0"/>
              </a:rPr>
              <a:t>Mramor</a:t>
            </a:r>
            <a:endParaRPr lang="cs-CZ" sz="48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Garamond" panose="02020404030301010803" pitchFamily="18" charset="0"/>
              </a:rPr>
              <a:t>Hornina obsahující více než 95% kalcitu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Příměsky – jílové hmoty, jiné horniny (grafit, limonit, hematit), organické látky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Každý vápenec, který se dá leštit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Vznik přeměnou (metamorfózou) vápenců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Několik odrůd, různé barvy – např. </a:t>
            </a:r>
            <a:r>
              <a:rPr lang="cs-CZ" b="1" u="sng" dirty="0" smtClean="0">
                <a:latin typeface="Garamond" panose="02020404030301010803" pitchFamily="18" charset="0"/>
              </a:rPr>
              <a:t>kararský mramor</a:t>
            </a:r>
            <a:r>
              <a:rPr lang="cs-CZ" b="1" dirty="0" smtClean="0">
                <a:latin typeface="Garamond" panose="02020404030301010803" pitchFamily="18" charset="0"/>
              </a:rPr>
              <a:t> = sněhobílá barva</a:t>
            </a:r>
          </a:p>
          <a:p>
            <a:endParaRPr lang="cs-CZ" b="1" dirty="0">
              <a:latin typeface="Garamond" panose="02020404030301010803" pitchFamily="18" charset="0"/>
            </a:endParaRPr>
          </a:p>
          <a:p>
            <a:r>
              <a:rPr lang="cs-CZ" b="1" dirty="0" smtClean="0">
                <a:latin typeface="Garamond" panose="02020404030301010803" pitchFamily="18" charset="0"/>
              </a:rPr>
              <a:t>Sochy – Slivenecký mramor (červený, růžový, hnědý, šedý, skvrnitý s žilkami), Karlický mramor (černý se zlatožlutými žilkami)</a:t>
            </a: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025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3542" y="1907724"/>
            <a:ext cx="3245453" cy="29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88" y="1907724"/>
            <a:ext cx="3240847" cy="29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667" y="1907724"/>
            <a:ext cx="3229143" cy="2900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91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9035" y="527358"/>
            <a:ext cx="2553929" cy="696759"/>
          </a:xfrm>
          <a:gradFill>
            <a:gsLst>
              <a:gs pos="0">
                <a:srgbClr val="FFFF00">
                  <a:alpha val="65000"/>
                </a:srgbClr>
              </a:gs>
              <a:gs pos="8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Garamond" panose="02020404030301010803" pitchFamily="18" charset="0"/>
              </a:rPr>
              <a:t>Vápenec</a:t>
            </a:r>
            <a:endParaRPr lang="cs-CZ" sz="48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>
                  <a:alpha val="44000"/>
                </a:srgbClr>
              </a:gs>
              <a:gs pos="74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celistvá sedimentární </a:t>
            </a:r>
            <a:r>
              <a:rPr lang="cs-CZ" b="1" dirty="0" smtClean="0">
                <a:latin typeface="Garamond" panose="02020404030301010803" pitchFamily="18" charset="0"/>
              </a:rPr>
              <a:t>hornina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je </a:t>
            </a:r>
            <a:r>
              <a:rPr lang="cs-CZ" b="1" dirty="0">
                <a:latin typeface="Garamond" panose="02020404030301010803" pitchFamily="18" charset="0"/>
              </a:rPr>
              <a:t>složena z </a:t>
            </a:r>
            <a:r>
              <a:rPr lang="cs-CZ" b="1" dirty="0" smtClean="0">
                <a:latin typeface="Garamond" panose="02020404030301010803" pitchFamily="18" charset="0"/>
              </a:rPr>
              <a:t>více než 80% uhličitanu </a:t>
            </a:r>
            <a:r>
              <a:rPr lang="cs-CZ" b="1" dirty="0">
                <a:latin typeface="Garamond" panose="02020404030301010803" pitchFamily="18" charset="0"/>
              </a:rPr>
              <a:t>vápenatého </a:t>
            </a:r>
            <a:r>
              <a:rPr lang="cs-CZ" b="1" dirty="0" smtClean="0">
                <a:latin typeface="Garamond" panose="02020404030301010803" pitchFamily="18" charset="0"/>
              </a:rPr>
              <a:t>CaCO</a:t>
            </a:r>
            <a:r>
              <a:rPr lang="cs-CZ" b="1" baseline="-25000" dirty="0" smtClean="0">
                <a:latin typeface="Garamond" panose="02020404030301010803" pitchFamily="18" charset="0"/>
              </a:rPr>
              <a:t>3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Jako </a:t>
            </a:r>
            <a:r>
              <a:rPr lang="cs-CZ" b="1" dirty="0">
                <a:latin typeface="Garamond" panose="02020404030301010803" pitchFamily="18" charset="0"/>
              </a:rPr>
              <a:t>příměsi se vyskytují dolomit, siderit, křemen, jílové minerály a úlomky </a:t>
            </a:r>
            <a:r>
              <a:rPr lang="cs-CZ" b="1" dirty="0" smtClean="0">
                <a:latin typeface="Garamond" panose="02020404030301010803" pitchFamily="18" charset="0"/>
              </a:rPr>
              <a:t>zkamenělin</a:t>
            </a:r>
          </a:p>
          <a:p>
            <a:r>
              <a:rPr lang="cs-CZ" b="1" dirty="0">
                <a:latin typeface="Garamond" panose="02020404030301010803" pitchFamily="18" charset="0"/>
              </a:rPr>
              <a:t>Čisté vápence jsou </a:t>
            </a:r>
            <a:r>
              <a:rPr lang="cs-CZ" b="1" dirty="0" smtClean="0">
                <a:latin typeface="Garamond" panose="02020404030301010803" pitchFamily="18" charset="0"/>
              </a:rPr>
              <a:t>bílé</a:t>
            </a:r>
          </a:p>
          <a:p>
            <a:r>
              <a:rPr lang="cs-CZ" b="1" dirty="0">
                <a:latin typeface="Garamond" panose="02020404030301010803" pitchFamily="18" charset="0"/>
              </a:rPr>
              <a:t>Různé příměsi zabarvují horninu do šeda, červena (oxidy železa), zejména když je vystavena </a:t>
            </a:r>
            <a:r>
              <a:rPr lang="cs-CZ" b="1" dirty="0" smtClean="0">
                <a:latin typeface="Garamond" panose="02020404030301010803" pitchFamily="18" charset="0"/>
              </a:rPr>
              <a:t>zvětrávání</a:t>
            </a:r>
          </a:p>
          <a:p>
            <a:r>
              <a:rPr lang="cs-CZ" b="1" dirty="0">
                <a:latin typeface="Garamond" panose="02020404030301010803" pitchFamily="18" charset="0"/>
              </a:rPr>
              <a:t>Vápence podléhají </a:t>
            </a:r>
            <a:r>
              <a:rPr lang="cs-CZ" b="1" dirty="0" smtClean="0">
                <a:latin typeface="Garamond" panose="02020404030301010803" pitchFamily="18" charset="0"/>
              </a:rPr>
              <a:t>krasovění</a:t>
            </a:r>
          </a:p>
          <a:p>
            <a:pPr marL="0" indent="0">
              <a:buNone/>
            </a:pPr>
            <a:endParaRPr lang="cs-CZ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b="1" u="sng" dirty="0" smtClean="0">
                <a:latin typeface="Garamond" panose="02020404030301010803" pitchFamily="18" charset="0"/>
              </a:rPr>
              <a:t>Použití: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Používají </a:t>
            </a:r>
            <a:r>
              <a:rPr lang="cs-CZ" b="1" dirty="0">
                <a:latin typeface="Garamond" panose="02020404030301010803" pitchFamily="18" charset="0"/>
              </a:rPr>
              <a:t>se k výrobě páleného </a:t>
            </a:r>
            <a:r>
              <a:rPr lang="cs-CZ" b="1" dirty="0" smtClean="0">
                <a:latin typeface="Garamond" panose="02020404030301010803" pitchFamily="18" charset="0"/>
              </a:rPr>
              <a:t>vápna </a:t>
            </a:r>
          </a:p>
          <a:p>
            <a:r>
              <a:rPr lang="cs-CZ" b="1" dirty="0" smtClean="0">
                <a:latin typeface="Garamond" panose="02020404030301010803" pitchFamily="18" charset="0"/>
              </a:rPr>
              <a:t>Jemnozrnný </a:t>
            </a:r>
            <a:r>
              <a:rPr lang="cs-CZ" b="1" dirty="0">
                <a:latin typeface="Garamond" panose="02020404030301010803" pitchFamily="18" charset="0"/>
              </a:rPr>
              <a:t>vápenec se používá pro tiskovou techniku </a:t>
            </a:r>
            <a:r>
              <a:rPr lang="cs-CZ" b="1" dirty="0" smtClean="0">
                <a:latin typeface="Garamond" panose="02020404030301010803" pitchFamily="18" charset="0"/>
              </a:rPr>
              <a:t>zvanou litografie (kamenotisk)</a:t>
            </a:r>
          </a:p>
        </p:txBody>
      </p:sp>
    </p:spTree>
    <p:extLst>
      <p:ext uri="{BB962C8B-B14F-4D97-AF65-F5344CB8AC3E}">
        <p14:creationId xmlns:p14="http://schemas.microsoft.com/office/powerpoint/2010/main" xmlns="" val="1283749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Žula (granit)</a:t>
            </a:r>
            <a:endParaRPr lang="cs-CZ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13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Všechny vyvřelé horniny, které obsahují draselné živce, kyselé plagioklasy a křemen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Většinou došeda zbarvené s modrým odstínem, existují i červené žuly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Jsou </a:t>
            </a:r>
            <a:r>
              <a:rPr lang="cs-CZ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eugranitické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(stejnoměrně zrnité)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Občas </a:t>
            </a:r>
            <a:r>
              <a:rPr lang="cs-CZ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porfické</a:t>
            </a:r>
            <a:endParaRPr lang="cs-CZ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ložkami 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žuly 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jsou především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živce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 (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ortoklas, plagioklas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), křemen, 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slídy (muskovit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 a/nebo biotit) a 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amfibol. 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Žula obsahuje také malé příměsi magnetitu, granátu, zirkonu a apatitu. </a:t>
            </a:r>
            <a:endParaRPr lang="cs-CZ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Vzácně 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obsahuje i pyroxen 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Velmi 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vzácně 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olivín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 a </a:t>
            </a:r>
            <a:r>
              <a:rPr lang="cs-CZ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fajalit</a:t>
            </a:r>
            <a:endParaRPr lang="cs-CZ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0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Použití: 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Slouží 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jako stavební kámen, používá se také na 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dlažby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Rozpukané </a:t>
            </a:r>
            <a:r>
              <a:rPr lang="cs-CZ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žuly se používají na </a:t>
            </a:r>
            <a:r>
              <a:rPr lang="cs-CZ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štěrk</a:t>
            </a:r>
            <a:endParaRPr lang="cs-CZ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6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750" y="1694730"/>
            <a:ext cx="2829232" cy="282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981" y="1694730"/>
            <a:ext cx="2872143" cy="287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87" y="1694730"/>
            <a:ext cx="2872143" cy="287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474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3788" y="571602"/>
            <a:ext cx="2745658" cy="844243"/>
          </a:xfrm>
          <a:gradFill>
            <a:gsLst>
              <a:gs pos="0">
                <a:srgbClr val="FF0000"/>
              </a:gs>
              <a:gs pos="8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Pískovec</a:t>
            </a:r>
            <a:endParaRPr lang="cs-CZ" sz="54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473813" cy="3734517"/>
          </a:xfrm>
          <a:gradFill>
            <a:gsLst>
              <a:gs pos="0">
                <a:srgbClr val="FF0000">
                  <a:alpha val="0"/>
                </a:srgbClr>
              </a:gs>
              <a:gs pos="74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Zpevněná, klastická usazená hornina, která je tvořena z podstatné části zrny o velikosti 0,06 až 2 mm</a:t>
            </a:r>
          </a:p>
          <a:p>
            <a:r>
              <a:rPr lang="cs-CZ" b="1" dirty="0">
                <a:solidFill>
                  <a:srgbClr val="FFFF00"/>
                </a:solidFill>
                <a:latin typeface="Garamond" panose="02020404030301010803" pitchFamily="18" charset="0"/>
              </a:rPr>
              <a:t>Velmi časté jsou křemenné pískovce, kde podstatnou část zrn tvoří </a:t>
            </a:r>
            <a:r>
              <a:rPr lang="cs-CZ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křemen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Různé barvy – indikace přítomností oxidů </a:t>
            </a:r>
            <a:r>
              <a:rPr lang="cs-CZ" b="1" dirty="0" err="1" smtClean="0">
                <a:solidFill>
                  <a:srgbClr val="FFFF00"/>
                </a:solidFill>
                <a:latin typeface="Garamond" panose="02020404030301010803" pitchFamily="18" charset="0"/>
              </a:rPr>
              <a:t>Fe</a:t>
            </a:r>
            <a:r>
              <a:rPr lang="cs-CZ" b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– šedý, žlutý, červený, někdy i vícebarevný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dobrá </a:t>
            </a:r>
            <a:r>
              <a:rPr lang="cs-CZ" b="1" dirty="0">
                <a:solidFill>
                  <a:srgbClr val="FFFF00"/>
                </a:solidFill>
                <a:latin typeface="Garamond" panose="02020404030301010803" pitchFamily="18" charset="0"/>
              </a:rPr>
              <a:t>opracovatelnost a </a:t>
            </a:r>
            <a:r>
              <a:rPr lang="cs-CZ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široká </a:t>
            </a:r>
            <a:r>
              <a:rPr lang="cs-CZ" b="1" dirty="0">
                <a:solidFill>
                  <a:srgbClr val="FFFF00"/>
                </a:solidFill>
                <a:latin typeface="Garamond" panose="02020404030301010803" pitchFamily="18" charset="0"/>
              </a:rPr>
              <a:t>dostupnost </a:t>
            </a:r>
          </a:p>
          <a:p>
            <a:r>
              <a:rPr lang="cs-CZ" b="1" dirty="0">
                <a:solidFill>
                  <a:srgbClr val="FFFF00"/>
                </a:solidFill>
                <a:latin typeface="Garamond" panose="02020404030301010803" pitchFamily="18" charset="0"/>
              </a:rPr>
              <a:t>trpí malou odolností vůči erozi povětrností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852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6239" y="306133"/>
            <a:ext cx="1860755" cy="696758"/>
          </a:xfrm>
          <a:gradFill>
            <a:gsLst>
              <a:gs pos="0">
                <a:srgbClr val="00B0F0"/>
              </a:gs>
              <a:gs pos="5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Sádra</a:t>
            </a:r>
            <a:endParaRPr lang="cs-CZ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1190"/>
            <a:ext cx="10515600" cy="4351338"/>
          </a:xfrm>
          <a:gradFill>
            <a:gsLst>
              <a:gs pos="0">
                <a:srgbClr val="00B0F0"/>
              </a:gs>
              <a:gs pos="73000">
                <a:schemeClr val="accent3">
                  <a:lumMod val="95000"/>
                  <a:lumOff val="5000"/>
                  <a:alpha val="40000"/>
                </a:schemeClr>
              </a:gs>
              <a:gs pos="100000">
                <a:schemeClr val="accent3">
                  <a:lumMod val="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sz="2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hemihydrát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 </a:t>
            </a:r>
            <a:r>
              <a:rPr lang="cs-CZ" sz="24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síranu </a:t>
            </a:r>
            <a:r>
              <a:rPr lang="cs-CZ" sz="24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vápenatého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CaSO</a:t>
            </a:r>
            <a:r>
              <a:rPr lang="cs-CZ" sz="2400" b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 · ½ H</a:t>
            </a:r>
            <a:r>
              <a:rPr lang="cs-CZ" sz="2400" b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endParaRPr lang="cs-CZ" sz="2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za běžných podmínek pevná mikrokrystalická látka bílé 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barvy</a:t>
            </a: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uměle vyráběný 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materiál</a:t>
            </a:r>
          </a:p>
          <a:p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vyrábí 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se termickým </a:t>
            </a:r>
            <a:r>
              <a:rPr 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rozkladem </a:t>
            </a:r>
            <a:r>
              <a:rPr lang="cs-CZ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sádrovce</a:t>
            </a:r>
          </a:p>
          <a:p>
            <a:r>
              <a:rPr lang="pt-BR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2 CaSO</a:t>
            </a:r>
            <a:r>
              <a:rPr lang="pt-BR" sz="2400" b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  <a:r>
              <a:rPr lang="pt-BR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 · 2H</a:t>
            </a:r>
            <a:r>
              <a:rPr lang="pt-BR" sz="2400" b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pt-BR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O → 2 CaSO</a:t>
            </a:r>
            <a:r>
              <a:rPr lang="pt-BR" sz="2400" b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  <a:r>
              <a:rPr lang="pt-BR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 · ½ H</a:t>
            </a:r>
            <a:r>
              <a:rPr lang="pt-BR" sz="2400" b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pt-BR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O + 3 </a:t>
            </a:r>
            <a:r>
              <a:rPr lang="pt-BR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</a:t>
            </a:r>
            <a:r>
              <a:rPr lang="pt-BR" sz="2400" b="1" baseline="-25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r>
              <a:rPr lang="pt-BR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endParaRPr lang="cs-CZ" sz="2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Existují 3 základní druhy:</a:t>
            </a:r>
            <a:endParaRPr lang="cs-CZ" sz="24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u="sng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162968"/>
              </p:ext>
            </p:extLst>
          </p:nvPr>
        </p:nvGraphicFramePr>
        <p:xfrm>
          <a:off x="838200" y="4713923"/>
          <a:ext cx="10515600" cy="173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+mn-lt"/>
                        </a:rPr>
                        <a:t>Druh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Počátek tuhnutí za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Doba tuhnutí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změna objemu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08008">
                <a:tc>
                  <a:txBody>
                    <a:bodyPr/>
                    <a:lstStyle/>
                    <a:p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1. A – rychle tuhnoucí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 min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 min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+1 %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539015">
                <a:tc>
                  <a:txBody>
                    <a:bodyPr/>
                    <a:lstStyle/>
                    <a:p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2. B – normálně tuhnoucí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 min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 min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+1 %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08008">
                <a:tc>
                  <a:txBody>
                    <a:bodyPr/>
                    <a:lstStyle/>
                    <a:p>
                      <a:r>
                        <a:rPr lang="cs-CZ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3. C – pomalu tuhnoucí</a:t>
                      </a:r>
                      <a:endParaRPr lang="cs-CZ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 min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90 min</a:t>
                      </a:r>
                      <a:endParaRPr lang="cs-CZ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+2 %</a:t>
                      </a:r>
                      <a:endParaRPr lang="cs-CZ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461983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77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1732</Words>
  <Application>Microsoft Office PowerPoint</Application>
  <PresentationFormat>Vlastní</PresentationFormat>
  <Paragraphs>282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Office</vt:lpstr>
      <vt:lpstr>Konzervování a restaurování kamene</vt:lpstr>
      <vt:lpstr>Materiály používané na skulptury</vt:lpstr>
      <vt:lpstr>Mramor</vt:lpstr>
      <vt:lpstr>Snímek 4</vt:lpstr>
      <vt:lpstr>Vápenec</vt:lpstr>
      <vt:lpstr>Žula (granit)</vt:lpstr>
      <vt:lpstr>Snímek 7</vt:lpstr>
      <vt:lpstr>Pískovec</vt:lpstr>
      <vt:lpstr>Sádra</vt:lpstr>
      <vt:lpstr>Opuka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Konzervování a restaurování kamene</dc:title>
  <dc:creator>Sara-Janne Korbelová</dc:creator>
  <cp:lastModifiedBy>Radka</cp:lastModifiedBy>
  <cp:revision>115</cp:revision>
  <dcterms:created xsi:type="dcterms:W3CDTF">2016-10-11T10:33:02Z</dcterms:created>
  <dcterms:modified xsi:type="dcterms:W3CDTF">2016-10-15T14:48:29Z</dcterms:modified>
</cp:coreProperties>
</file>