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4" r:id="rId7"/>
    <p:sldId id="272" r:id="rId8"/>
    <p:sldId id="261" r:id="rId9"/>
    <p:sldId id="262" r:id="rId10"/>
    <p:sldId id="263" r:id="rId11"/>
    <p:sldId id="266" r:id="rId12"/>
    <p:sldId id="267" r:id="rId13"/>
    <p:sldId id="268" r:id="rId14"/>
    <p:sldId id="269" r:id="rId15"/>
    <p:sldId id="271" r:id="rId16"/>
    <p:sldId id="270" r:id="rId17"/>
    <p:sldId id="265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21" d="100"/>
          <a:sy n="121" d="100"/>
        </p:scale>
        <p:origin x="-10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2B14246-4339-43A9-A099-2F777591DF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E7D48677-2DD0-4A8F-B728-E006464CDF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43D6A02C-9C46-442C-88E3-B283D0C5E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7DA0-455F-4267-8D4D-ED751AF002D9}" type="datetimeFigureOut">
              <a:rPr lang="cs-CZ" smtClean="0"/>
              <a:t>30. 11. 2017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F854175D-C82F-4882-8465-7E594F3D0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CD6DCF2A-309E-4655-9041-004EB9750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FD17D-7DF8-4D74-8864-5C9A8051E4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2815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AC25ABA-AE40-496C-9461-52AB983F3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16B3283B-8A07-4ACE-A237-F0313A4AA5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6C9C31F0-1DAC-4729-B4DD-C846A261A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7DA0-455F-4267-8D4D-ED751AF002D9}" type="datetimeFigureOut">
              <a:rPr lang="cs-CZ" smtClean="0"/>
              <a:t>30. 11. 2017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BDDA8BCB-1E0D-43F7-9898-0A2DF92A8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1638A2F-6E48-451B-83D9-28D9A27DB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FD17D-7DF8-4D74-8864-5C9A8051E4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1434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785CEB5E-409D-40A2-80C5-F016B2C49B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B6C18609-9E91-4AB3-9B27-E2A187A228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E8765556-B25F-4881-9ECD-38377802B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7DA0-455F-4267-8D4D-ED751AF002D9}" type="datetimeFigureOut">
              <a:rPr lang="cs-CZ" smtClean="0"/>
              <a:t>30. 11. 2017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BD12C75B-F52D-4D99-AA5D-3F39963F0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2F315F2C-4922-4B74-A0B2-EC3F5627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FD17D-7DF8-4D74-8864-5C9A8051E4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1881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A06EC4A-5F73-436B-B480-BAC24AFDF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805C7AA2-E7B9-4C9D-B2E9-D1FBD0D0B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52F26460-9CB4-4825-8309-C58A9EB81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7DA0-455F-4267-8D4D-ED751AF002D9}" type="datetimeFigureOut">
              <a:rPr lang="cs-CZ" smtClean="0"/>
              <a:t>30. 11. 2017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354E448E-2D41-433C-939E-C3F478E89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2387A6C3-2D76-4902-BBD0-6A421322F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FD17D-7DF8-4D74-8864-5C9A8051E4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7418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A2A765E-9690-4C67-BF99-B4809C85E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8408BDDE-592B-4270-8FF8-2973BD183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AD6EC4CA-F6C2-4743-8330-136283818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7DA0-455F-4267-8D4D-ED751AF002D9}" type="datetimeFigureOut">
              <a:rPr lang="cs-CZ" smtClean="0"/>
              <a:t>30. 11. 2017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7B2BF937-F980-4B83-82DC-7B223EAB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B84359BF-7946-4A5F-8F1E-3382C3A96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FD17D-7DF8-4D74-8864-5C9A8051E4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951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65695BE-25BD-4697-BCE8-C6021BB23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DC46F018-199D-447F-B8D0-1A7855D839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8C063ACD-325D-4E31-99A8-946E7B086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A32C07AB-9AD5-44C8-900C-396B29C55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7DA0-455F-4267-8D4D-ED751AF002D9}" type="datetimeFigureOut">
              <a:rPr lang="cs-CZ" smtClean="0"/>
              <a:t>30. 11. 2017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D9DED6FF-7229-46D2-9E58-B96C54A31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34B568E1-809A-4B02-B9A8-1193F8CBE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FD17D-7DF8-4D74-8864-5C9A8051E4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7113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6BC3186-ED31-410D-B1C1-AD57AF468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89990CD7-1CF0-4939-B2F7-1D8C300FF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8A783CFB-B638-47AA-BD8B-D01A68BD6F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A1C9BF08-B8B8-4F16-A5F4-56FE4BEB01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13D49308-F3DD-44E2-839D-19C324BCEC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75282A2A-5BF5-4A74-8999-DC9C4BC83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7DA0-455F-4267-8D4D-ED751AF002D9}" type="datetimeFigureOut">
              <a:rPr lang="cs-CZ" smtClean="0"/>
              <a:t>30. 11. 2017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54875842-FF02-4903-9623-D4C3A8533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32B628E7-0D61-4C0F-AEE7-141A54194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FD17D-7DF8-4D74-8864-5C9A8051E4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613314D-E8AE-4948-9A30-052DD2D30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17E9ED97-F319-4858-A4C8-F3CE0CBED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7DA0-455F-4267-8D4D-ED751AF002D9}" type="datetimeFigureOut">
              <a:rPr lang="cs-CZ" smtClean="0"/>
              <a:t>30. 11. 2017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CF4DC123-0A0E-4EB5-B77E-F7B9F61A1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A0D38F93-EBF9-4E87-BAE6-B536E1A4A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FD17D-7DF8-4D74-8864-5C9A8051E4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9865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F9F918CB-7CCA-4930-AA53-E62739A69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7DA0-455F-4267-8D4D-ED751AF002D9}" type="datetimeFigureOut">
              <a:rPr lang="cs-CZ" smtClean="0"/>
              <a:t>30. 11. 2017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F65DF2F6-EFB2-4B0E-9B6D-83BA5EA6B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D55582FC-BFDC-4627-84C0-C931361E0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FD17D-7DF8-4D74-8864-5C9A8051E4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868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FC57468-5D54-44E3-93DB-0E7421718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C53EDF7B-FDBF-4073-802B-BAA98562C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55E53F98-F3BA-4504-A926-3527777BA3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12ADDDCD-454D-4E65-BC8E-32D230F18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7DA0-455F-4267-8D4D-ED751AF002D9}" type="datetimeFigureOut">
              <a:rPr lang="cs-CZ" smtClean="0"/>
              <a:t>30. 11. 2017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7899F627-BD14-4BD7-86CC-A7BDD0BB2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08346C17-2172-4CC8-839E-E2E1F0874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FD17D-7DF8-4D74-8864-5C9A8051E4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332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3B3B831-B016-4B92-8DBD-704692D48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8CE90B60-EA88-427A-AFDE-B65201D7FB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1AAF5983-8407-440D-BF85-BD747C71C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6EF6CAE2-21BF-476A-9648-034C01C7F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7DA0-455F-4267-8D4D-ED751AF002D9}" type="datetimeFigureOut">
              <a:rPr lang="cs-CZ" smtClean="0"/>
              <a:t>30. 11. 2017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22FD12F6-62DC-4697-B76E-CC162F58B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55EDAC41-DEAA-456E-8822-FA3B08A2D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FD17D-7DF8-4D74-8864-5C9A8051E4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7430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xmlns="" id="{A8E531C1-E4F1-4A62-9A86-DFB217077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11FD6C8D-7255-45F9-B192-9AD13A2A8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F6003E03-56B4-468A-ABD3-176906783A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17DA0-455F-4267-8D4D-ED751AF002D9}" type="datetimeFigureOut">
              <a:rPr lang="cs-CZ" smtClean="0"/>
              <a:t>30. 11. 2017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6E8CA9FB-1A82-48B4-8145-3B0F3757D6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B27D840F-139E-46BC-8E3B-BE988B84B5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FD17D-7DF8-4D74-8864-5C9A8051E4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733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7CCABCE-4D54-492E-A538-235891CBC5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cs-CZ" sz="8000" cap="small" dirty="0">
                <a:latin typeface="Gill Sans MT Condensed" panose="020B0506020104020203" pitchFamily="34" charset="-18"/>
              </a:rPr>
              <a:t>Zlato, Stříbro, Platina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725C1275-E349-4B9B-8C22-1C84786196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25643" y="6443209"/>
            <a:ext cx="2966357" cy="414791"/>
          </a:xfrm>
        </p:spPr>
        <p:txBody>
          <a:bodyPr>
            <a:normAutofit lnSpcReduction="10000"/>
          </a:bodyPr>
          <a:lstStyle/>
          <a:p>
            <a:r>
              <a:rPr lang="cs-CZ" dirty="0"/>
              <a:t>Anna Kryštofová</a:t>
            </a:r>
          </a:p>
        </p:txBody>
      </p:sp>
    </p:spTree>
    <p:extLst>
      <p:ext uri="{BB962C8B-B14F-4D97-AF65-F5344CB8AC3E}">
        <p14:creationId xmlns:p14="http://schemas.microsoft.com/office/powerpoint/2010/main" val="4226863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767CECA-BC8F-403A-8CC1-DC2B925A8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b="1" cap="small" dirty="0"/>
              <a:t>Pájení Au a </a:t>
            </a:r>
            <a:r>
              <a:rPr lang="cs-CZ" sz="6000" b="1" cap="small" dirty="0" err="1"/>
              <a:t>Ag</a:t>
            </a:r>
            <a:endParaRPr lang="cs-CZ" sz="6000" b="1" cap="small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FD5CB5E3-35D2-414E-9052-4516CD455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Spojování fragmentů</a:t>
            </a:r>
          </a:p>
          <a:p>
            <a:r>
              <a:rPr lang="cs-CZ" dirty="0"/>
              <a:t>Dříve přes amalgám</a:t>
            </a:r>
          </a:p>
          <a:p>
            <a:r>
              <a:rPr lang="cs-CZ" dirty="0"/>
              <a:t>Klenotnické pájky: obsahují mimo </a:t>
            </a:r>
            <a:r>
              <a:rPr lang="cs-CZ" dirty="0" err="1"/>
              <a:t>Ag</a:t>
            </a:r>
            <a:r>
              <a:rPr lang="cs-CZ" dirty="0"/>
              <a:t> a Au např. </a:t>
            </a:r>
            <a:r>
              <a:rPr lang="cs-CZ" dirty="0" err="1"/>
              <a:t>Cu</a:t>
            </a:r>
            <a:r>
              <a:rPr lang="cs-CZ" dirty="0"/>
              <a:t>, </a:t>
            </a:r>
            <a:r>
              <a:rPr lang="cs-CZ" dirty="0" err="1"/>
              <a:t>Zn</a:t>
            </a:r>
            <a:r>
              <a:rPr lang="cs-CZ" dirty="0"/>
              <a:t>, Cd, Ni</a:t>
            </a:r>
          </a:p>
          <a:p>
            <a:r>
              <a:rPr lang="cs-CZ" dirty="0"/>
              <a:t>Nízkoteplotní pájky – obsahuje </a:t>
            </a:r>
            <a:r>
              <a:rPr lang="cs-CZ" dirty="0" err="1"/>
              <a:t>Ga</a:t>
            </a:r>
            <a:r>
              <a:rPr lang="cs-CZ" dirty="0"/>
              <a:t> (bod tání 450 – 650 °C)</a:t>
            </a:r>
          </a:p>
          <a:p>
            <a:r>
              <a:rPr lang="cs-CZ" dirty="0" err="1"/>
              <a:t>Termoaktivní</a:t>
            </a:r>
            <a:r>
              <a:rPr lang="cs-CZ" dirty="0"/>
              <a:t> pájky (</a:t>
            </a:r>
            <a:r>
              <a:rPr lang="cs-CZ" dirty="0" err="1"/>
              <a:t>Zn</a:t>
            </a:r>
            <a:r>
              <a:rPr lang="cs-CZ" dirty="0"/>
              <a:t>, H</a:t>
            </a:r>
            <a:r>
              <a:rPr lang="cs-CZ" baseline="-25000" dirty="0"/>
              <a:t>3</a:t>
            </a:r>
            <a:r>
              <a:rPr lang="cs-CZ" dirty="0"/>
              <a:t>BO</a:t>
            </a:r>
            <a:r>
              <a:rPr lang="cs-CZ" baseline="-25000" dirty="0"/>
              <a:t>3</a:t>
            </a:r>
            <a:r>
              <a:rPr lang="cs-CZ" dirty="0"/>
              <a:t>, </a:t>
            </a:r>
            <a:r>
              <a:rPr lang="cs-CZ" dirty="0" err="1"/>
              <a:t>Cu</a:t>
            </a:r>
            <a:r>
              <a:rPr lang="cs-CZ" dirty="0"/>
              <a:t>, P)</a:t>
            </a:r>
          </a:p>
          <a:p>
            <a:r>
              <a:rPr lang="cs-CZ" dirty="0"/>
              <a:t>Pájky mají žlutou nebo bílou barvu</a:t>
            </a:r>
          </a:p>
        </p:txBody>
      </p:sp>
      <p:pic>
        <p:nvPicPr>
          <p:cNvPr id="7170" name="Picture 2" descr="Výsledek obrázku pro klenotnická pájka">
            <a:extLst>
              <a:ext uri="{FF2B5EF4-FFF2-40B4-BE49-F238E27FC236}">
                <a16:creationId xmlns:a16="http://schemas.microsoft.com/office/drawing/2014/main" xmlns="" id="{65D6BAC9-86B8-486A-8CC2-D4A806431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384" y="4001294"/>
            <a:ext cx="3060440" cy="236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247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22EA204-05D6-4E1D-8383-BE1A0592A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b="1" cap="small" dirty="0"/>
              <a:t>Zlato – obnova, změna barvy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F535AF72-66E0-4340-9D1F-E0F437AA2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Slitiny Au mohou mít různé barvy, dle příměsí</a:t>
            </a:r>
          </a:p>
          <a:p>
            <a:r>
              <a:rPr lang="cs-CZ" dirty="0"/>
              <a:t>Slitiny o nízké ryzosti jsou méně odolné, za určitých podmínek mohou měnit barvu</a:t>
            </a:r>
          </a:p>
          <a:p>
            <a:r>
              <a:rPr lang="cs-CZ" dirty="0"/>
              <a:t>Žíhání předmětu – příměsi (např. </a:t>
            </a:r>
            <a:r>
              <a:rPr lang="cs-CZ" dirty="0" err="1"/>
              <a:t>Cu</a:t>
            </a:r>
            <a:r>
              <a:rPr lang="cs-CZ" dirty="0"/>
              <a:t>) oxidují, při ponoření do kyseliny se rozpouštějí, povrch předmětu se ochudí o danou příměs, povrch předmětu získá rovnoměrnější zlaté zbarvení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3397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49E2827-0DB9-4D6D-8054-38F871C96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277100" cy="1325563"/>
          </a:xfrm>
        </p:spPr>
        <p:txBody>
          <a:bodyPr>
            <a:normAutofit/>
          </a:bodyPr>
          <a:lstStyle/>
          <a:p>
            <a:pPr algn="ctr"/>
            <a:r>
              <a:rPr lang="cs-CZ" sz="6000" b="1" cap="small" dirty="0"/>
              <a:t>Černění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C329E05D-756C-4DD9-A561-2D8E44AC3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46881" cy="435133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Pokrytí </a:t>
            </a:r>
            <a:r>
              <a:rPr lang="cs-CZ" dirty="0" err="1"/>
              <a:t>Ag</a:t>
            </a:r>
            <a:r>
              <a:rPr lang="cs-CZ" dirty="0"/>
              <a:t> tenkou vrstvou Ag</a:t>
            </a:r>
            <a:r>
              <a:rPr lang="cs-CZ" baseline="-25000" dirty="0"/>
              <a:t>2</a:t>
            </a:r>
            <a:r>
              <a:rPr lang="cs-CZ" dirty="0"/>
              <a:t>S</a:t>
            </a:r>
          </a:p>
          <a:p>
            <a:r>
              <a:rPr lang="cs-CZ" dirty="0"/>
              <a:t>Použití směsi polysulfidů draselných a thiosíranu draselného („sirná játra“, příprava z uhličitanu draselného a síry, oxidací)</a:t>
            </a:r>
          </a:p>
          <a:p>
            <a:r>
              <a:rPr lang="cs-CZ" dirty="0"/>
              <a:t>Amalgamace před černěním – výsledkem černění jsou sametově černé tóny</a:t>
            </a:r>
          </a:p>
          <a:p>
            <a:r>
              <a:rPr lang="cs-CZ" dirty="0"/>
              <a:t>Galvanicky: elektrolyt obsahuje sirné sloučeniny, předmět je připojen k anodě, katoda je z </a:t>
            </a:r>
            <a:r>
              <a:rPr lang="cs-CZ" dirty="0" err="1"/>
              <a:t>Pt</a:t>
            </a:r>
            <a:r>
              <a:rPr lang="cs-CZ" dirty="0"/>
              <a:t>; 1–5 V; 0,01-0,02 A/dm</a:t>
            </a:r>
            <a:r>
              <a:rPr lang="cs-CZ" baseline="30000" dirty="0"/>
              <a:t>2</a:t>
            </a:r>
          </a:p>
          <a:p>
            <a:r>
              <a:rPr lang="cs-CZ" dirty="0"/>
              <a:t>Možnost lokálního černění nanášením sulfidických roztoků na předehřátou plochu</a:t>
            </a:r>
          </a:p>
          <a:p>
            <a:r>
              <a:rPr lang="cs-CZ" dirty="0"/>
              <a:t>Zbarvení jde upravit aditivy do černících roztoků</a:t>
            </a:r>
          </a:p>
          <a:p>
            <a:r>
              <a:rPr lang="cs-CZ" dirty="0"/>
              <a:t>Černění Au: elektrolyticky, kyanidový elektrolyt, oxidační přísady</a:t>
            </a:r>
          </a:p>
        </p:txBody>
      </p:sp>
      <p:pic>
        <p:nvPicPr>
          <p:cNvPr id="2050" name="Picture 2" descr="Související obrázek">
            <a:extLst>
              <a:ext uri="{FF2B5EF4-FFF2-40B4-BE49-F238E27FC236}">
                <a16:creationId xmlns:a16="http://schemas.microsoft.com/office/drawing/2014/main" xmlns="" id="{BD7D917F-EE2F-4AED-BC88-D2EE48BED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081" y="488114"/>
            <a:ext cx="3217612" cy="321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535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9E34E05-42CA-4448-8E93-AB68EFF6D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22129" cy="1325563"/>
          </a:xfrm>
        </p:spPr>
        <p:txBody>
          <a:bodyPr>
            <a:normAutofit/>
          </a:bodyPr>
          <a:lstStyle/>
          <a:p>
            <a:pPr algn="ctr"/>
            <a:r>
              <a:rPr lang="cs-CZ" sz="6000" b="1" cap="small" dirty="0" err="1"/>
              <a:t>Niello</a:t>
            </a:r>
            <a:endParaRPr lang="cs-CZ" sz="6000" b="1" cap="small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D6A1BA26-57BC-4860-A3AD-535C6103D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7257175" cy="4365450"/>
          </a:xfrm>
        </p:spPr>
        <p:txBody>
          <a:bodyPr>
            <a:noAutofit/>
          </a:bodyPr>
          <a:lstStyle/>
          <a:p>
            <a:r>
              <a:rPr lang="cs-CZ" sz="2400" dirty="0"/>
              <a:t>Ornamentální černé obrazce na povrchu stříbra</a:t>
            </a:r>
          </a:p>
          <a:p>
            <a:r>
              <a:rPr lang="cs-CZ" sz="2400" dirty="0"/>
              <a:t>Do vyrytých nebo vyražených motivů</a:t>
            </a:r>
          </a:p>
          <a:p>
            <a:r>
              <a:rPr lang="cs-CZ" sz="2400" dirty="0"/>
              <a:t>Vznik: slitina sulfidů </a:t>
            </a:r>
            <a:r>
              <a:rPr lang="cs-CZ" sz="2400" dirty="0" err="1"/>
              <a:t>Ag</a:t>
            </a:r>
            <a:r>
              <a:rPr lang="cs-CZ" sz="2400" dirty="0"/>
              <a:t>, </a:t>
            </a:r>
            <a:r>
              <a:rPr lang="cs-CZ" sz="2400" dirty="0" err="1"/>
              <a:t>Cu</a:t>
            </a:r>
            <a:r>
              <a:rPr lang="cs-CZ" sz="2400" dirty="0"/>
              <a:t>, </a:t>
            </a:r>
            <a:r>
              <a:rPr lang="cs-CZ" sz="2400" dirty="0" err="1"/>
              <a:t>Pb</a:t>
            </a:r>
            <a:endParaRPr lang="cs-CZ" sz="2400" dirty="0"/>
          </a:p>
          <a:p>
            <a:r>
              <a:rPr lang="cs-CZ" sz="2400" dirty="0"/>
              <a:t>Požadované plochy se zaplní práškem této směsi, zahřeje se – směs taje – zaplní se prohlubně na předmětu</a:t>
            </a:r>
          </a:p>
          <a:p>
            <a:r>
              <a:rPr lang="cs-CZ" sz="2400" dirty="0"/>
              <a:t>Tavidla: borax, chlorid amonný</a:t>
            </a:r>
          </a:p>
          <a:p>
            <a:r>
              <a:rPr lang="cs-CZ" sz="2400" dirty="0"/>
              <a:t>Odstín a lesk výsledné černi záleží na složení směsi a podílu jednotlivých složek</a:t>
            </a:r>
          </a:p>
          <a:p>
            <a:r>
              <a:rPr lang="cs-CZ" sz="2400" dirty="0"/>
              <a:t>Nefunguje na zlatých površích</a:t>
            </a:r>
          </a:p>
        </p:txBody>
      </p:sp>
      <p:pic>
        <p:nvPicPr>
          <p:cNvPr id="2052" name="Picture 4" descr="http://www.ashokaarts.com/img/product_images/image/detail/silverkindjal2_1-1979.jpg">
            <a:extLst>
              <a:ext uri="{FF2B5EF4-FFF2-40B4-BE49-F238E27FC236}">
                <a16:creationId xmlns:a16="http://schemas.microsoft.com/office/drawing/2014/main" xmlns="" id="{0A905B44-929D-43D0-AF9C-0FE2606E2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186" y="2108702"/>
            <a:ext cx="3750952" cy="281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436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E52AA07-6098-4298-9A63-0F874224F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245010"/>
            <a:ext cx="8141015" cy="1325563"/>
          </a:xfrm>
        </p:spPr>
        <p:txBody>
          <a:bodyPr>
            <a:normAutofit/>
          </a:bodyPr>
          <a:lstStyle/>
          <a:p>
            <a:pPr algn="ctr"/>
            <a:r>
              <a:rPr lang="cs-CZ" sz="6000" b="1" cap="small" dirty="0"/>
              <a:t>Zlacení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6399EF46-32E2-46C6-8FB4-892C1DEF4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20353"/>
            <a:ext cx="7945073" cy="2712070"/>
          </a:xfrm>
        </p:spPr>
        <p:txBody>
          <a:bodyPr>
            <a:normAutofit fontScale="92500" lnSpcReduction="20000"/>
          </a:bodyPr>
          <a:lstStyle/>
          <a:p>
            <a:r>
              <a:rPr lang="cs-CZ" sz="2400" dirty="0"/>
              <a:t>Zlacené předměty: dřevo, kovy, sádra, kosti, látky, papír, kámen, kůže</a:t>
            </a:r>
          </a:p>
          <a:p>
            <a:r>
              <a:rPr lang="cs-CZ" sz="2400" dirty="0"/>
              <a:t>Úprava povrchu, nanesení podkladu a lepivých směsí, položení zlata, dekorativní úpravy</a:t>
            </a:r>
          </a:p>
          <a:p>
            <a:r>
              <a:rPr lang="cs-CZ" sz="2400" dirty="0"/>
              <a:t>Použití lístkového zlata</a:t>
            </a:r>
          </a:p>
          <a:p>
            <a:r>
              <a:rPr lang="cs-CZ" sz="2400" dirty="0"/>
              <a:t>Zlaté povrchy se leští, nebo pokrývají laky (mohou obsahovat pigmenty)</a:t>
            </a:r>
          </a:p>
          <a:p>
            <a:r>
              <a:rPr lang="cs-CZ" sz="2400" dirty="0"/>
              <a:t>I stříbření, nebo i dekorace jinými kovy a slitinami</a:t>
            </a:r>
          </a:p>
          <a:p>
            <a:endParaRPr lang="cs-CZ" dirty="0"/>
          </a:p>
        </p:txBody>
      </p:sp>
      <p:pic>
        <p:nvPicPr>
          <p:cNvPr id="1026" name="Picture 2" descr="http://www.rezby-salaj.cz/ew/ew_images/image_of_object?ObjectIdentifier=pli:323b94d4-f3cd-4d2c-895e-882599032a26&amp;Filter=77c1217a-447d-4780-83bd-af3cc79a9487&amp;ImageIndex=0">
            <a:extLst>
              <a:ext uri="{FF2B5EF4-FFF2-40B4-BE49-F238E27FC236}">
                <a16:creationId xmlns:a16="http://schemas.microsoft.com/office/drawing/2014/main" xmlns="" id="{7C1C23A1-F653-4D34-86B8-F5590BF40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477" y="4332423"/>
            <a:ext cx="4090599" cy="230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rtcapita.cz/dimages/zlaceni-a-stribreni">
            <a:extLst>
              <a:ext uri="{FF2B5EF4-FFF2-40B4-BE49-F238E27FC236}">
                <a16:creationId xmlns:a16="http://schemas.microsoft.com/office/drawing/2014/main" xmlns="" id="{1DB8C0D5-1F36-4FB6-B81E-4139DA1AD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272" y="668678"/>
            <a:ext cx="2903429" cy="537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974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xmlns="" id="{6381124A-DABA-4279-B740-897050C92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6000" b="1" cap="small" dirty="0"/>
              <a:t>Elektrochemické zlacení a stříbření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9542E0C-7DB6-4B77-BAA1-27787DF23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minulosti amalgámem, nyní úprava povrchu a elektrolýza</a:t>
            </a:r>
          </a:p>
          <a:p>
            <a:r>
              <a:rPr lang="cs-CZ" dirty="0"/>
              <a:t>Odmaštění povrchu, odstranění vrstev oxidů, omytí vodou</a:t>
            </a:r>
          </a:p>
          <a:p>
            <a:r>
              <a:rPr lang="cs-CZ" dirty="0"/>
              <a:t>Galvanizační lázeň – elektrolyty kyanidové (neutrální, kyselé, bazické) a nekyanidové (např. elektrolyt připravený varem roztoku AuCl</a:t>
            </a:r>
            <a:r>
              <a:rPr lang="cs-CZ" baseline="-25000" dirty="0"/>
              <a:t>3</a:t>
            </a:r>
            <a:r>
              <a:rPr lang="cs-CZ" dirty="0"/>
              <a:t>, K</a:t>
            </a:r>
            <a:r>
              <a:rPr lang="cs-CZ" baseline="-25000" dirty="0"/>
              <a:t>4</a:t>
            </a:r>
            <a:r>
              <a:rPr lang="cs-CZ" dirty="0"/>
              <a:t>[</a:t>
            </a:r>
            <a:r>
              <a:rPr lang="cs-CZ" dirty="0" err="1"/>
              <a:t>Fe</a:t>
            </a:r>
            <a:r>
              <a:rPr lang="cs-CZ" dirty="0"/>
              <a:t>(CN)</a:t>
            </a:r>
            <a:r>
              <a:rPr lang="cs-CZ" baseline="-25000" dirty="0"/>
              <a:t>6</a:t>
            </a:r>
            <a:r>
              <a:rPr lang="cs-CZ" dirty="0"/>
              <a:t>] a Na</a:t>
            </a:r>
            <a:r>
              <a:rPr lang="cs-CZ" baseline="-25000" dirty="0"/>
              <a:t>2</a:t>
            </a:r>
            <a:r>
              <a:rPr lang="cs-CZ" dirty="0"/>
              <a:t>CO</a:t>
            </a:r>
            <a:r>
              <a:rPr lang="cs-CZ" baseline="-25000" dirty="0"/>
              <a:t>3</a:t>
            </a:r>
            <a:r>
              <a:rPr lang="cs-CZ" dirty="0"/>
              <a:t>)</a:t>
            </a:r>
          </a:p>
          <a:p>
            <a:r>
              <a:rPr lang="cs-CZ" dirty="0"/>
              <a:t>Stříbření – komplexní stříbrná sůl, kyanidové elektrolyty, </a:t>
            </a:r>
            <a:r>
              <a:rPr lang="cs-CZ" dirty="0" err="1"/>
              <a:t>difosforečnanový</a:t>
            </a:r>
            <a:r>
              <a:rPr lang="cs-CZ" dirty="0"/>
              <a:t> elektrolyt, aj. + aditiva</a:t>
            </a:r>
          </a:p>
        </p:txBody>
      </p:sp>
    </p:spTree>
    <p:extLst>
      <p:ext uri="{BB962C8B-B14F-4D97-AF65-F5344CB8AC3E}">
        <p14:creationId xmlns:p14="http://schemas.microsoft.com/office/powerpoint/2010/main" val="2200839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D7F87E9-637E-4FA9-AB15-7ABCD98EE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6000" b="1" cap="small" dirty="0"/>
              <a:t>Restaurování zlacení na dřevě a kovu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9C80FFB-D366-4748-A756-6A5054FD1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8415"/>
            <a:ext cx="10515600" cy="4168548"/>
          </a:xfrm>
        </p:spPr>
        <p:txBody>
          <a:bodyPr/>
          <a:lstStyle/>
          <a:p>
            <a:r>
              <a:rPr lang="cs-CZ" dirty="0"/>
              <a:t>Zpevnění dřevěného povrchu, podkladu a části zlacení, doplnění chybějícího podkladu a zlacení, nátěr laky</a:t>
            </a:r>
          </a:p>
          <a:p>
            <a:r>
              <a:rPr lang="cs-CZ" dirty="0"/>
              <a:t>Podklad např. </a:t>
            </a:r>
            <a:r>
              <a:rPr lang="cs-CZ" dirty="0" err="1"/>
              <a:t>levkas</a:t>
            </a:r>
            <a:r>
              <a:rPr lang="cs-CZ" dirty="0"/>
              <a:t> – plastická látka tvořená klihem s křídou a kaolinem, s přídavky živce (tvrdost) a pigmentů</a:t>
            </a:r>
          </a:p>
          <a:p>
            <a:r>
              <a:rPr lang="cs-CZ" dirty="0"/>
              <a:t>Zlacené kovy: očištění kovu, položení základního nátěru – několik vrstev – broušení každé vrstvy, možnost přidání pigmentace</a:t>
            </a:r>
          </a:p>
          <a:p>
            <a:r>
              <a:rPr lang="cs-CZ" dirty="0"/>
              <a:t>Zlacení (i stříbření) lze imitovat jinými kovy/slitinami</a:t>
            </a:r>
          </a:p>
        </p:txBody>
      </p:sp>
    </p:spTree>
    <p:extLst>
      <p:ext uri="{BB962C8B-B14F-4D97-AF65-F5344CB8AC3E}">
        <p14:creationId xmlns:p14="http://schemas.microsoft.com/office/powerpoint/2010/main" val="4194837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D87EEEB-DA56-4990-9235-16F5332BB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814" y="2449287"/>
            <a:ext cx="10515600" cy="1347788"/>
          </a:xfrm>
        </p:spPr>
        <p:txBody>
          <a:bodyPr/>
          <a:lstStyle/>
          <a:p>
            <a:pPr algn="ctr"/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865686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A5DD65F-6D23-4411-A5A1-96F5CD4CE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815943" cy="1325563"/>
          </a:xfrm>
        </p:spPr>
        <p:txBody>
          <a:bodyPr>
            <a:normAutofit/>
          </a:bodyPr>
          <a:lstStyle/>
          <a:p>
            <a:pPr algn="ctr"/>
            <a:r>
              <a:rPr lang="cs-CZ" sz="6000" b="1" dirty="0" err="1"/>
              <a:t>Ag</a:t>
            </a:r>
            <a:r>
              <a:rPr lang="cs-CZ" sz="6000" b="1" dirty="0"/>
              <a:t>, Au, </a:t>
            </a:r>
            <a:r>
              <a:rPr lang="cs-CZ" sz="6000" b="1" dirty="0" err="1"/>
              <a:t>Pt</a:t>
            </a:r>
            <a:r>
              <a:rPr lang="cs-CZ" sz="6000" b="1" dirty="0"/>
              <a:t> – </a:t>
            </a:r>
            <a:r>
              <a:rPr lang="cs-CZ" sz="6000" b="1" cap="small" dirty="0"/>
              <a:t>Drahé kovy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AF08A87B-5296-4DD0-8C47-3655283E0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75290" cy="4351338"/>
          </a:xfrm>
        </p:spPr>
        <p:txBody>
          <a:bodyPr>
            <a:normAutofit/>
          </a:bodyPr>
          <a:lstStyle/>
          <a:p>
            <a:r>
              <a:rPr lang="cs-CZ" sz="2400" dirty="0"/>
              <a:t>Ušlechtilé kovy, chemicky odolné</a:t>
            </a:r>
          </a:p>
          <a:p>
            <a:r>
              <a:rPr lang="cs-CZ" sz="2400" dirty="0"/>
              <a:t>Použití: minulost – klenotnictví, platidla, zdobení, pigmenty; nyní použití i v elektronice a nových technologiích, …</a:t>
            </a:r>
          </a:p>
          <a:p>
            <a:r>
              <a:rPr lang="cs-CZ" sz="2400" dirty="0"/>
              <a:t>Kujné</a:t>
            </a:r>
          </a:p>
          <a:p>
            <a:r>
              <a:rPr lang="cs-CZ" sz="2400" dirty="0"/>
              <a:t>Vysoká hustota (</a:t>
            </a:r>
            <a:r>
              <a:rPr lang="cs-CZ" sz="2400" dirty="0" err="1"/>
              <a:t>Ag</a:t>
            </a:r>
            <a:r>
              <a:rPr lang="cs-CZ" sz="2400" dirty="0"/>
              <a:t> 10,49 g/cm</a:t>
            </a:r>
            <a:r>
              <a:rPr lang="cs-CZ" sz="2400" baseline="30000" dirty="0"/>
              <a:t>3</a:t>
            </a:r>
            <a:r>
              <a:rPr lang="cs-CZ" sz="2400" dirty="0"/>
              <a:t>, </a:t>
            </a:r>
            <a:r>
              <a:rPr lang="cs-CZ" sz="2400" dirty="0" err="1"/>
              <a:t>Pt</a:t>
            </a:r>
            <a:r>
              <a:rPr lang="cs-CZ" sz="2400" dirty="0"/>
              <a:t> 21,45 g/cm</a:t>
            </a:r>
            <a:r>
              <a:rPr lang="cs-CZ" sz="2400" baseline="30000" dirty="0"/>
              <a:t>3</a:t>
            </a:r>
            <a:r>
              <a:rPr lang="cs-CZ" sz="2400" dirty="0"/>
              <a:t>, Au 19,26 g/cm</a:t>
            </a:r>
            <a:r>
              <a:rPr lang="cs-CZ" sz="2400" baseline="30000" dirty="0"/>
              <a:t>3</a:t>
            </a:r>
            <a:r>
              <a:rPr lang="cs-CZ" sz="2400" dirty="0"/>
              <a:t>)</a:t>
            </a:r>
          </a:p>
          <a:p>
            <a:r>
              <a:rPr lang="cs-CZ" sz="2400" dirty="0"/>
              <a:t>Další drahé kovy: </a:t>
            </a:r>
            <a:r>
              <a:rPr lang="cs-CZ" sz="2400" dirty="0" err="1"/>
              <a:t>Ru</a:t>
            </a:r>
            <a:r>
              <a:rPr lang="cs-CZ" sz="2400" dirty="0"/>
              <a:t>, </a:t>
            </a:r>
            <a:r>
              <a:rPr lang="cs-CZ" sz="2400" dirty="0" err="1"/>
              <a:t>Rh</a:t>
            </a:r>
            <a:r>
              <a:rPr lang="cs-CZ" sz="2400" dirty="0"/>
              <a:t>, </a:t>
            </a:r>
            <a:r>
              <a:rPr lang="cs-CZ" sz="2400" dirty="0" err="1"/>
              <a:t>Pd</a:t>
            </a:r>
            <a:r>
              <a:rPr lang="cs-CZ" sz="2400" dirty="0"/>
              <a:t> –  lehké platinové kovy</a:t>
            </a:r>
          </a:p>
          <a:p>
            <a:r>
              <a:rPr lang="cs-CZ" sz="2400" dirty="0"/>
              <a:t>Krystalují v kubické soustavě</a:t>
            </a:r>
          </a:p>
        </p:txBody>
      </p:sp>
      <p:pic>
        <p:nvPicPr>
          <p:cNvPr id="6146" name="Picture 2" descr="Výsledek obrázku pro gold silver platinum">
            <a:extLst>
              <a:ext uri="{FF2B5EF4-FFF2-40B4-BE49-F238E27FC236}">
                <a16:creationId xmlns:a16="http://schemas.microsoft.com/office/drawing/2014/main" xmlns="" id="{E8BDF66F-D913-43C6-BE68-201441B66B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2" t="-705" r="-577" b="56"/>
          <a:stretch/>
        </p:blipFill>
        <p:spPr bwMode="auto">
          <a:xfrm>
            <a:off x="7614622" y="1542263"/>
            <a:ext cx="4577378" cy="423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408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716668F-B417-4C73-9597-1B3C99A20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489371" cy="1367292"/>
          </a:xfrm>
        </p:spPr>
        <p:txBody>
          <a:bodyPr>
            <a:normAutofit/>
          </a:bodyPr>
          <a:lstStyle/>
          <a:p>
            <a:pPr algn="ctr"/>
            <a:r>
              <a:rPr lang="cs-CZ" sz="6000" b="1" cap="small" dirty="0"/>
              <a:t>Stříbro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F186E6DF-B0CA-48D6-BF04-EB11F210F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73286" cy="4351338"/>
          </a:xfrm>
        </p:spPr>
        <p:txBody>
          <a:bodyPr>
            <a:normAutofit/>
          </a:bodyPr>
          <a:lstStyle/>
          <a:p>
            <a:r>
              <a:rPr lang="cs-CZ" sz="2400" dirty="0"/>
              <a:t>Nejlepší kovový vodič</a:t>
            </a:r>
          </a:p>
          <a:p>
            <a:r>
              <a:rPr lang="cs-CZ" sz="2400" dirty="0"/>
              <a:t>Nejméně chemicky odolný drahý kov</a:t>
            </a:r>
          </a:p>
          <a:p>
            <a:r>
              <a:rPr lang="cs-CZ" sz="2400" dirty="0"/>
              <a:t>Výskyt v sulfidických rudách (argentit a </a:t>
            </a:r>
            <a:r>
              <a:rPr lang="cs-CZ" sz="2400" dirty="0" err="1"/>
              <a:t>akantit</a:t>
            </a:r>
            <a:r>
              <a:rPr lang="cs-CZ" sz="2400" dirty="0"/>
              <a:t> Ag</a:t>
            </a:r>
            <a:r>
              <a:rPr lang="cs-CZ" sz="2400" baseline="-25000" dirty="0"/>
              <a:t>2</a:t>
            </a:r>
            <a:r>
              <a:rPr lang="cs-CZ" sz="2400" dirty="0"/>
              <a:t>S), jako příměs ve zlatě a rudách jiných kovů; vzácně ryzí</a:t>
            </a:r>
          </a:p>
          <a:p>
            <a:r>
              <a:rPr lang="cs-CZ" sz="2400" dirty="0"/>
              <a:t>Dobře se odlévá, tažné, kujné</a:t>
            </a:r>
          </a:p>
          <a:p>
            <a:r>
              <a:rPr lang="cs-CZ" sz="2400" dirty="0"/>
              <a:t>Vysoká odrazivost povrchu</a:t>
            </a:r>
          </a:p>
          <a:p>
            <a:r>
              <a:rPr lang="cs-CZ" sz="2400" dirty="0"/>
              <a:t>Měkké, často se používá ve slitinách</a:t>
            </a:r>
          </a:p>
          <a:p>
            <a:r>
              <a:rPr lang="cs-CZ" sz="2400" dirty="0"/>
              <a:t>Na vzduchu se pokrývá oxidy, sulfidy – černání</a:t>
            </a:r>
          </a:p>
          <a:p>
            <a:r>
              <a:rPr lang="cs-CZ" sz="2400" dirty="0"/>
              <a:t>Šperky, mince, umělecké předměty</a:t>
            </a:r>
          </a:p>
          <a:p>
            <a:endParaRPr lang="cs-CZ" dirty="0"/>
          </a:p>
        </p:txBody>
      </p:sp>
      <p:pic>
        <p:nvPicPr>
          <p:cNvPr id="2050" name="Picture 2" descr="https://i.pinimg.com/originals/ec/51/ca/ec51ca3baff8c102b5794a4cd44b4916.jpg">
            <a:extLst>
              <a:ext uri="{FF2B5EF4-FFF2-40B4-BE49-F238E27FC236}">
                <a16:creationId xmlns:a16="http://schemas.microsoft.com/office/drawing/2014/main" xmlns="" id="{2CE0C95C-502F-4069-9D2D-6821095A4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518" y="914915"/>
            <a:ext cx="3789873" cy="535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42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5FA4649-C547-428C-BCEF-47106B8EA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7154"/>
            <a:ext cx="7854248" cy="1325563"/>
          </a:xfrm>
        </p:spPr>
        <p:txBody>
          <a:bodyPr>
            <a:normAutofit/>
          </a:bodyPr>
          <a:lstStyle/>
          <a:p>
            <a:pPr algn="ctr"/>
            <a:r>
              <a:rPr lang="cs-CZ" sz="6000" b="1" cap="small" dirty="0"/>
              <a:t>Zlato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48FA723B-2C65-4E15-86D3-514EAAF36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016049" cy="4607832"/>
          </a:xfrm>
        </p:spPr>
        <p:txBody>
          <a:bodyPr>
            <a:normAutofit/>
          </a:bodyPr>
          <a:lstStyle/>
          <a:p>
            <a:r>
              <a:rPr lang="cs-CZ" sz="2500" dirty="0"/>
              <a:t>Rozpustné v lučavce a v alkalických roztocích kyanidů</a:t>
            </a:r>
          </a:p>
          <a:p>
            <a:r>
              <a:rPr lang="cs-CZ" sz="2500" dirty="0"/>
              <a:t>Vyskytuje se ryzí – krystaly, žíly; vzácně sloučeniny</a:t>
            </a:r>
          </a:p>
          <a:p>
            <a:r>
              <a:rPr lang="cs-CZ" sz="2500" dirty="0"/>
              <a:t>Specifická barva, vysoký lesk</a:t>
            </a:r>
          </a:p>
          <a:p>
            <a:r>
              <a:rPr lang="cs-CZ" sz="2500" dirty="0"/>
              <a:t>Velmi měkké, snadno se tvaruje</a:t>
            </a:r>
          </a:p>
          <a:p>
            <a:r>
              <a:rPr lang="cs-CZ" sz="2500" dirty="0"/>
              <a:t>Použití většinou ve slitinách</a:t>
            </a:r>
          </a:p>
          <a:p>
            <a:r>
              <a:rPr lang="cs-CZ" sz="2500" dirty="0"/>
              <a:t>Zlacení pomocí amalgámů, nebo roztoků [Au(CN)</a:t>
            </a:r>
            <a:r>
              <a:rPr lang="cs-CZ" sz="2500" baseline="-25000" dirty="0"/>
              <a:t>2</a:t>
            </a:r>
            <a:r>
              <a:rPr lang="cs-CZ" sz="2500" dirty="0"/>
              <a:t>]</a:t>
            </a:r>
            <a:r>
              <a:rPr lang="cs-CZ" sz="2500" baseline="30000" dirty="0"/>
              <a:t>-</a:t>
            </a:r>
            <a:r>
              <a:rPr lang="cs-CZ" sz="2500" dirty="0"/>
              <a:t> komplexů</a:t>
            </a:r>
          </a:p>
          <a:p>
            <a:r>
              <a:rPr lang="cs-CZ" sz="2500" dirty="0"/>
              <a:t>Snadno se válcuje na plechy a vytahuje na tenké drátky</a:t>
            </a:r>
          </a:p>
        </p:txBody>
      </p:sp>
      <p:pic>
        <p:nvPicPr>
          <p:cNvPr id="1026" name="Picture 2" descr="http://nevada-outback-gems.com/prospect/gold_specimen/crystal_gold01.jpg">
            <a:extLst>
              <a:ext uri="{FF2B5EF4-FFF2-40B4-BE49-F238E27FC236}">
                <a16:creationId xmlns:a16="http://schemas.microsoft.com/office/drawing/2014/main" xmlns="" id="{0ACF3E28-2316-40CE-B142-31687ACE8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249" y="0"/>
            <a:ext cx="3704823" cy="474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f2sm3urulav.cloudfront.net/tenants/gr/uploads/images/80000-84999/81556/81556_1235631659.jpg">
            <a:extLst>
              <a:ext uri="{FF2B5EF4-FFF2-40B4-BE49-F238E27FC236}">
                <a16:creationId xmlns:a16="http://schemas.microsoft.com/office/drawing/2014/main" xmlns="" id="{46D112AB-5F71-4FC7-BDCB-814E92A6E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248" y="4420164"/>
            <a:ext cx="3250448" cy="243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652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96465B6-1ED0-44F8-A297-4299812C2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10986" y="3095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6000" b="1" cap="small" dirty="0"/>
              <a:t>Platina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364887C2-B691-49A9-B056-8332D4E27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5900"/>
            <a:ext cx="7428451" cy="469106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Odolnější než Au a </a:t>
            </a:r>
            <a:r>
              <a:rPr lang="cs-CZ" dirty="0" err="1"/>
              <a:t>Ag</a:t>
            </a:r>
            <a:r>
              <a:rPr lang="cs-CZ" dirty="0"/>
              <a:t>, pomalu se rozpouští v horké lučavce</a:t>
            </a:r>
          </a:p>
          <a:p>
            <a:r>
              <a:rPr lang="cs-CZ" dirty="0"/>
              <a:t>Výskyt: ryzí (krystaly, valouny)</a:t>
            </a:r>
          </a:p>
          <a:p>
            <a:r>
              <a:rPr lang="cs-CZ" dirty="0"/>
              <a:t>Použití často ve slitinách s </a:t>
            </a:r>
            <a:r>
              <a:rPr lang="cs-CZ" dirty="0" err="1"/>
              <a:t>Rh</a:t>
            </a:r>
            <a:r>
              <a:rPr lang="cs-CZ" dirty="0"/>
              <a:t> a Ir </a:t>
            </a:r>
          </a:p>
          <a:p>
            <a:r>
              <a:rPr lang="cs-CZ" dirty="0"/>
              <a:t>Velmi široké použití (katalyzátory, elektrody, farmacie a mnoho dalšího)</a:t>
            </a:r>
          </a:p>
          <a:p>
            <a:r>
              <a:rPr lang="cs-CZ" dirty="0" err="1"/>
              <a:t>Pt</a:t>
            </a:r>
            <a:r>
              <a:rPr lang="cs-CZ" dirty="0"/>
              <a:t> kelímky pro žíhání a tavené (</a:t>
            </a:r>
            <a:r>
              <a:rPr lang="cs-CZ" dirty="0" err="1"/>
              <a:t>t</a:t>
            </a:r>
            <a:r>
              <a:rPr lang="cs-CZ" baseline="-25000" dirty="0" err="1"/>
              <a:t>m,Pt</a:t>
            </a:r>
            <a:r>
              <a:rPr lang="cs-CZ" dirty="0"/>
              <a:t> = 1768 °C)</a:t>
            </a:r>
          </a:p>
          <a:p>
            <a:r>
              <a:rPr lang="cs-CZ" dirty="0"/>
              <a:t>Začala se používat až nedávno, málo historických předmětů z </a:t>
            </a:r>
            <a:r>
              <a:rPr lang="cs-CZ" dirty="0" err="1"/>
              <a:t>Pt</a:t>
            </a:r>
            <a:endParaRPr lang="cs-CZ" dirty="0"/>
          </a:p>
          <a:p>
            <a:r>
              <a:rPr lang="cs-CZ" dirty="0"/>
              <a:t>Kujná, ražba mincí jen omezeně, mince jsou vzácné</a:t>
            </a:r>
          </a:p>
          <a:p>
            <a:endParaRPr lang="cs-CZ" dirty="0"/>
          </a:p>
        </p:txBody>
      </p:sp>
      <p:pic>
        <p:nvPicPr>
          <p:cNvPr id="3074" name="Picture 2" descr="https://blogs-images.forbes.com/heatherstruck/files/2011/06/platinum-ore.jpg">
            <a:extLst>
              <a:ext uri="{FF2B5EF4-FFF2-40B4-BE49-F238E27FC236}">
                <a16:creationId xmlns:a16="http://schemas.microsoft.com/office/drawing/2014/main" xmlns="" id="{E65FE81D-A686-415F-9E4A-2D39F0977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651" y="3170398"/>
            <a:ext cx="4217961" cy="314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treasuremountainmining.com/image/EB0312PLAT1.jpg">
            <a:extLst>
              <a:ext uri="{FF2B5EF4-FFF2-40B4-BE49-F238E27FC236}">
                <a16:creationId xmlns:a16="http://schemas.microsoft.com/office/drawing/2014/main" xmlns="" id="{56E1A948-DAA6-431D-9646-5883FDBA0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574" y="165718"/>
            <a:ext cx="2439952" cy="304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860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D5AF78F-F097-4C68-9E1F-D608C144C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b="1" cap="small" dirty="0"/>
              <a:t>Ryzost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xmlns="" id="{C75F8B39-9068-423E-A0DD-8C33F22022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Karát (</a:t>
                </a:r>
                <a:r>
                  <a:rPr lang="cs-CZ" dirty="0" err="1"/>
                  <a:t>Kt</a:t>
                </a:r>
                <a:r>
                  <a:rPr lang="cs-CZ" dirty="0"/>
                  <a:t>, </a:t>
                </a:r>
                <a:r>
                  <a:rPr lang="cs-CZ" dirty="0" err="1"/>
                  <a:t>kt</a:t>
                </a:r>
                <a:r>
                  <a:rPr lang="cs-CZ" dirty="0"/>
                  <a:t>) – jednotka ryzosti slitin zlata, čisté zlato = 24 </a:t>
                </a:r>
                <a:r>
                  <a:rPr lang="cs-CZ" dirty="0" err="1"/>
                  <a:t>Kt</a:t>
                </a: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 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𝑅𝑦𝑧𝑜𝑠𝑡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=24∙</m:t>
                    </m:r>
                    <m:f>
                      <m:fPr>
                        <m:ctrlPr>
                          <a:rPr lang="cs-CZ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h𝑚𝑜𝑡𝑛𝑜𝑠𝑡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𝐴𝑢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𝑜𝑏𝑠𝑎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ž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𝑒𝑛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é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h𝑜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𝑣𝑒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𝑠𝑙𝑖𝑡𝑖𝑛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ě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𝑐𝑒𝑙𝑘𝑜𝑣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á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h𝑚𝑜𝑡𝑛𝑜𝑠𝑡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𝑠𝑙𝑖𝑡𝑖𝑛𝑦</m:t>
                        </m:r>
                      </m:den>
                    </m:f>
                  </m:oMath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 </a:t>
                </a:r>
                <a:r>
                  <a:rPr lang="cs-CZ" sz="2000" dirty="0"/>
                  <a:t>(karát (</a:t>
                </a:r>
                <a:r>
                  <a:rPr lang="cs-CZ" sz="2000" dirty="0" err="1"/>
                  <a:t>ct</a:t>
                </a:r>
                <a:r>
                  <a:rPr lang="cs-CZ" sz="2000" dirty="0"/>
                  <a:t>) je i jednotka hmotnosti v klenotnictví pro drahokamy, metrický karát = 0,2 g)</a:t>
                </a:r>
              </a:p>
              <a:p>
                <a:r>
                  <a:rPr lang="cs-CZ" dirty="0"/>
                  <a:t>Lot – jednotka ryzosti slitin stříbra, čisté stříbro = 16 lotů</a:t>
                </a:r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C75F8B39-9068-423E-A0DD-8C33F22022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9046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44832D8-E368-4755-913C-82F00A31A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b="1" cap="small" dirty="0"/>
              <a:t>Restaurace a konzervace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D3B6BA9B-9B0B-4DF0-858B-871B5B3FF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Identifikace a datace restaurovaných předmětů z drahých kovů</a:t>
            </a:r>
          </a:p>
          <a:p>
            <a:r>
              <a:rPr lang="cs-CZ" dirty="0"/>
              <a:t>Posouzení stavu poškození, funkčnosti a soudržnosti předmětu</a:t>
            </a:r>
          </a:p>
          <a:p>
            <a:r>
              <a:rPr lang="cs-CZ" dirty="0"/>
              <a:t>Určení původních postupů výroby a úprav předmětu</a:t>
            </a:r>
          </a:p>
          <a:p>
            <a:r>
              <a:rPr lang="cs-CZ" dirty="0"/>
              <a:t>Očištění povrchů</a:t>
            </a:r>
          </a:p>
          <a:p>
            <a:r>
              <a:rPr lang="cs-CZ" dirty="0"/>
              <a:t>Oprava předmětu</a:t>
            </a:r>
          </a:p>
          <a:p>
            <a:r>
              <a:rPr lang="cs-CZ" dirty="0"/>
              <a:t>Doplnění chybějícího materiálu</a:t>
            </a:r>
          </a:p>
          <a:p>
            <a:r>
              <a:rPr lang="cs-CZ" dirty="0"/>
              <a:t>Konzervace</a:t>
            </a:r>
          </a:p>
        </p:txBody>
      </p:sp>
    </p:spTree>
    <p:extLst>
      <p:ext uri="{BB962C8B-B14F-4D97-AF65-F5344CB8AC3E}">
        <p14:creationId xmlns:p14="http://schemas.microsoft.com/office/powerpoint/2010/main" val="2415055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7678A4C-579D-4C5C-A420-052AD7E96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02021"/>
            <a:ext cx="9350831" cy="1325563"/>
          </a:xfrm>
        </p:spPr>
        <p:txBody>
          <a:bodyPr>
            <a:noAutofit/>
          </a:bodyPr>
          <a:lstStyle/>
          <a:p>
            <a:pPr algn="ctr"/>
            <a:r>
              <a:rPr lang="cs-CZ" sz="6000" b="1" cap="small" dirty="0"/>
              <a:t>Čištění povrchu</a:t>
            </a:r>
            <a:endParaRPr lang="cs-CZ" sz="60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029F4AB-49DA-4A6A-9BCC-E7BEEDB54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7584"/>
            <a:ext cx="7211788" cy="5234473"/>
          </a:xfrm>
        </p:spPr>
        <p:txBody>
          <a:bodyPr>
            <a:normAutofit/>
          </a:bodyPr>
          <a:lstStyle/>
          <a:p>
            <a:r>
              <a:rPr lang="cs-CZ" sz="2400" dirty="0"/>
              <a:t>Koroze </a:t>
            </a:r>
            <a:r>
              <a:rPr lang="cs-CZ" sz="2400" dirty="0" err="1"/>
              <a:t>Ag</a:t>
            </a:r>
            <a:r>
              <a:rPr lang="cs-CZ" sz="2400" dirty="0"/>
              <a:t>: vrstvy oxidů, sulfidů – matný povrch, ztráta lesku, změna barvy </a:t>
            </a:r>
          </a:p>
          <a:p>
            <a:r>
              <a:rPr lang="cs-CZ" sz="2400" dirty="0"/>
              <a:t>Odstranění sulfidů: vodné roztoky obsahující thiomočovinu, emulgátor, </a:t>
            </a:r>
            <a:r>
              <a:rPr lang="cs-CZ" sz="2400" dirty="0" err="1"/>
              <a:t>EtOH</a:t>
            </a:r>
            <a:r>
              <a:rPr lang="cs-CZ" sz="2400" dirty="0"/>
              <a:t>, kyselinu</a:t>
            </a:r>
          </a:p>
          <a:p>
            <a:r>
              <a:rPr lang="cs-CZ" sz="2400" dirty="0"/>
              <a:t>Organické nečistoty: rozpouštědla (</a:t>
            </a:r>
            <a:r>
              <a:rPr lang="cs-CZ" sz="2400" dirty="0" err="1"/>
              <a:t>EtOH</a:t>
            </a:r>
            <a:r>
              <a:rPr lang="cs-CZ" sz="2400" dirty="0"/>
              <a:t>, benzin, toluen, CCl</a:t>
            </a:r>
            <a:r>
              <a:rPr lang="cs-CZ" sz="2400" baseline="-25000" dirty="0"/>
              <a:t>4</a:t>
            </a:r>
            <a:r>
              <a:rPr lang="cs-CZ" sz="2400" dirty="0"/>
              <a:t>, směsi), tenzidy</a:t>
            </a:r>
          </a:p>
          <a:p>
            <a:r>
              <a:rPr lang="cs-CZ" sz="2400" dirty="0"/>
              <a:t>Klenoty: bělení </a:t>
            </a:r>
            <a:r>
              <a:rPr lang="cs-CZ" sz="2400" dirty="0" err="1"/>
              <a:t>Ag-Cu</a:t>
            </a:r>
            <a:r>
              <a:rPr lang="cs-CZ" sz="2400" dirty="0"/>
              <a:t> slitin žíháním a následným mořením</a:t>
            </a:r>
          </a:p>
          <a:p>
            <a:r>
              <a:rPr lang="cs-CZ" sz="2400" dirty="0"/>
              <a:t>Kaše z křídy v NH</a:t>
            </a:r>
            <a:r>
              <a:rPr lang="cs-CZ" sz="2400" baseline="-25000" dirty="0"/>
              <a:t>3</a:t>
            </a:r>
            <a:r>
              <a:rPr lang="cs-CZ" sz="2400" dirty="0"/>
              <a:t>(</a:t>
            </a:r>
            <a:r>
              <a:rPr lang="cs-CZ" sz="2400" dirty="0" err="1"/>
              <a:t>aq</a:t>
            </a:r>
            <a:r>
              <a:rPr lang="cs-CZ" sz="2400" dirty="0"/>
              <a:t>) na povrch, zaschnutí, odstranění kartáčem</a:t>
            </a:r>
          </a:p>
          <a:p>
            <a:r>
              <a:rPr lang="cs-CZ" sz="2400" dirty="0"/>
              <a:t>Ultrazvuková lázeň</a:t>
            </a:r>
          </a:p>
          <a:p>
            <a:r>
              <a:rPr lang="cs-CZ" sz="2400" dirty="0"/>
              <a:t>Další: 10% KCN, K</a:t>
            </a:r>
            <a:r>
              <a:rPr lang="cs-CZ" sz="2400" baseline="-25000" dirty="0"/>
              <a:t>2</a:t>
            </a:r>
            <a:r>
              <a:rPr lang="cs-CZ" sz="2400" dirty="0"/>
              <a:t>S</a:t>
            </a:r>
            <a:r>
              <a:rPr lang="cs-CZ" sz="2400" baseline="-25000" dirty="0"/>
              <a:t>2</a:t>
            </a:r>
            <a:r>
              <a:rPr lang="cs-CZ" sz="2400" dirty="0"/>
              <a:t>O</a:t>
            </a:r>
            <a:r>
              <a:rPr lang="cs-CZ" sz="2400" baseline="-25000" dirty="0"/>
              <a:t>8</a:t>
            </a:r>
            <a:r>
              <a:rPr lang="cs-CZ" sz="2400" dirty="0"/>
              <a:t>, Na</a:t>
            </a:r>
            <a:r>
              <a:rPr lang="cs-CZ" sz="2400" baseline="-25000" dirty="0"/>
              <a:t>2</a:t>
            </a:r>
            <a:r>
              <a:rPr lang="cs-CZ" sz="2400" dirty="0"/>
              <a:t>S</a:t>
            </a:r>
            <a:r>
              <a:rPr lang="cs-CZ" sz="2400" baseline="-25000" dirty="0"/>
              <a:t>2</a:t>
            </a:r>
            <a:r>
              <a:rPr lang="cs-CZ" sz="2400" dirty="0"/>
              <a:t>O</a:t>
            </a:r>
            <a:r>
              <a:rPr lang="cs-CZ" sz="2400" baseline="-25000" dirty="0"/>
              <a:t>3</a:t>
            </a:r>
            <a:r>
              <a:rPr lang="cs-CZ" sz="2400" dirty="0"/>
              <a:t>, </a:t>
            </a:r>
            <a:r>
              <a:rPr lang="cs-CZ" sz="2400" dirty="0" err="1"/>
              <a:t>komplexotvorná</a:t>
            </a:r>
            <a:r>
              <a:rPr lang="cs-CZ" sz="2400" dirty="0"/>
              <a:t> činidla, nevodné roztoky polymerů, tenzidů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098" name="Picture 2" descr="http://www.richtera.cz/numismatics/pict/cleaning/cleaning_ag_j.jpg">
            <a:extLst>
              <a:ext uri="{FF2B5EF4-FFF2-40B4-BE49-F238E27FC236}">
                <a16:creationId xmlns:a16="http://schemas.microsoft.com/office/drawing/2014/main" xmlns="" id="{8DB165E3-8948-4761-99EF-68DA17893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244" y="1272491"/>
            <a:ext cx="3880756" cy="195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zlatnictvi.org/wp-content/uploads/cisteni-stribra.jpg">
            <a:extLst>
              <a:ext uri="{FF2B5EF4-FFF2-40B4-BE49-F238E27FC236}">
                <a16:creationId xmlns:a16="http://schemas.microsoft.com/office/drawing/2014/main" xmlns="" id="{70346707-87C5-47D4-823C-762E7DBE3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157" y="3320920"/>
            <a:ext cx="3586843" cy="269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427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283BECD-910F-4DAA-A2E8-A122FD35D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554" y="3598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6000" b="1" cap="small" dirty="0"/>
              <a:t>Čištění povrchu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6B63D1AB-2578-4383-B635-4B3E94E87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852557" cy="4724465"/>
          </a:xfrm>
        </p:spPr>
        <p:txBody>
          <a:bodyPr/>
          <a:lstStyle/>
          <a:p>
            <a:r>
              <a:rPr lang="cs-CZ" dirty="0"/>
              <a:t>Ochrana povrchu po očištění: vrstva silikonů</a:t>
            </a:r>
          </a:p>
          <a:p>
            <a:r>
              <a:rPr lang="cs-CZ" dirty="0"/>
              <a:t>Inhibitor koroze: </a:t>
            </a:r>
            <a:r>
              <a:rPr lang="cs-CZ" dirty="0" err="1"/>
              <a:t>benzotriazol</a:t>
            </a:r>
            <a:r>
              <a:rPr lang="cs-CZ" dirty="0"/>
              <a:t>               , použití se </a:t>
            </a:r>
            <a:r>
              <a:rPr lang="cs-CZ" dirty="0" err="1"/>
              <a:t>siloxany</a:t>
            </a:r>
            <a:r>
              <a:rPr lang="cs-CZ" dirty="0"/>
              <a:t> – ochranný film</a:t>
            </a:r>
          </a:p>
          <a:p>
            <a:r>
              <a:rPr lang="cs-CZ" dirty="0"/>
              <a:t>Elektrochemické čištění: anodické leštění Au (thiomočovina, voda, H</a:t>
            </a:r>
            <a:r>
              <a:rPr lang="cs-CZ" baseline="-25000" dirty="0"/>
              <a:t>2</a:t>
            </a:r>
            <a:r>
              <a:rPr lang="cs-CZ" dirty="0"/>
              <a:t>SO</a:t>
            </a:r>
            <a:r>
              <a:rPr lang="cs-CZ" baseline="-25000" dirty="0"/>
              <a:t>4</a:t>
            </a:r>
            <a:r>
              <a:rPr lang="cs-CZ" dirty="0"/>
              <a:t>), Ti elektrody</a:t>
            </a:r>
          </a:p>
          <a:p>
            <a:r>
              <a:rPr lang="cs-CZ" dirty="0"/>
              <a:t>Archeologické </a:t>
            </a:r>
            <a:r>
              <a:rPr lang="cs-CZ" dirty="0" err="1"/>
              <a:t>Ag</a:t>
            </a:r>
            <a:r>
              <a:rPr lang="cs-CZ" dirty="0"/>
              <a:t> – ztráta plasticity, </a:t>
            </a:r>
            <a:r>
              <a:rPr lang="cs-CZ" dirty="0" err="1"/>
              <a:t>AgCl</a:t>
            </a:r>
            <a:r>
              <a:rPr lang="cs-CZ" dirty="0"/>
              <a:t> na povrchu - </a:t>
            </a:r>
            <a:r>
              <a:rPr lang="cs-CZ" dirty="0" err="1"/>
              <a:t>přežíhání</a:t>
            </a:r>
            <a:endParaRPr lang="cs-CZ" dirty="0"/>
          </a:p>
        </p:txBody>
      </p:sp>
      <p:pic>
        <p:nvPicPr>
          <p:cNvPr id="5122" name="Picture 2" descr="Výsledek obrázku pro benzotriazol">
            <a:extLst>
              <a:ext uri="{FF2B5EF4-FFF2-40B4-BE49-F238E27FC236}">
                <a16:creationId xmlns:a16="http://schemas.microsoft.com/office/drawing/2014/main" xmlns="" id="{48D01282-CF37-4DAD-8441-7ABD55CB2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354" y="2202122"/>
            <a:ext cx="921292" cy="68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ouvisející obrázek">
            <a:extLst>
              <a:ext uri="{FF2B5EF4-FFF2-40B4-BE49-F238E27FC236}">
                <a16:creationId xmlns:a16="http://schemas.microsoft.com/office/drawing/2014/main" xmlns="" id="{230F42B5-D90C-4EBD-9F32-30D303F49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727" y="767054"/>
            <a:ext cx="28575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Výsledek obrázku pro old gold">
            <a:extLst>
              <a:ext uri="{FF2B5EF4-FFF2-40B4-BE49-F238E27FC236}">
                <a16:creationId xmlns:a16="http://schemas.microsoft.com/office/drawing/2014/main" xmlns="" id="{47764BB9-1CEE-436A-8998-0D402E0A0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318" y="3929354"/>
            <a:ext cx="3743909" cy="262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53371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979</Words>
  <Application>Microsoft Office PowerPoint</Application>
  <PresentationFormat>Vlastní</PresentationFormat>
  <Paragraphs>105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Office</vt:lpstr>
      <vt:lpstr>Zlato, Stříbro, Platina</vt:lpstr>
      <vt:lpstr>Ag, Au, Pt – Drahé kovy</vt:lpstr>
      <vt:lpstr>Stříbro</vt:lpstr>
      <vt:lpstr>Zlato</vt:lpstr>
      <vt:lpstr>Platina</vt:lpstr>
      <vt:lpstr>Ryzost</vt:lpstr>
      <vt:lpstr>Restaurace a konzervace</vt:lpstr>
      <vt:lpstr>Čištění povrchu</vt:lpstr>
      <vt:lpstr>Čištění povrchu</vt:lpstr>
      <vt:lpstr>Pájení Au a Ag</vt:lpstr>
      <vt:lpstr>Zlato – obnova, změna barvy</vt:lpstr>
      <vt:lpstr>Černění</vt:lpstr>
      <vt:lpstr>Niello</vt:lpstr>
      <vt:lpstr>Zlacení</vt:lpstr>
      <vt:lpstr>Elektrochemické zlacení a stříbření</vt:lpstr>
      <vt:lpstr>Restaurování zlacení na dřevě a kovu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Zlato, stříbro, platina</dc:title>
  <dc:creator>Anna Kryštofová</dc:creator>
  <cp:lastModifiedBy>Bacovska</cp:lastModifiedBy>
  <cp:revision>32</cp:revision>
  <dcterms:created xsi:type="dcterms:W3CDTF">2017-11-06T15:05:16Z</dcterms:created>
  <dcterms:modified xsi:type="dcterms:W3CDTF">2017-11-30T12:26:20Z</dcterms:modified>
</cp:coreProperties>
</file>