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415" r:id="rId3"/>
    <p:sldId id="396" r:id="rId4"/>
    <p:sldId id="429" r:id="rId5"/>
    <p:sldId id="395" r:id="rId6"/>
    <p:sldId id="398" r:id="rId7"/>
    <p:sldId id="399" r:id="rId8"/>
    <p:sldId id="428" r:id="rId9"/>
    <p:sldId id="402" r:id="rId10"/>
    <p:sldId id="434" r:id="rId11"/>
    <p:sldId id="419" r:id="rId12"/>
    <p:sldId id="427" r:id="rId13"/>
    <p:sldId id="435" r:id="rId14"/>
    <p:sldId id="400" r:id="rId15"/>
    <p:sldId id="430" r:id="rId16"/>
    <p:sldId id="431" r:id="rId17"/>
    <p:sldId id="439" r:id="rId18"/>
    <p:sldId id="418" r:id="rId19"/>
    <p:sldId id="401" r:id="rId20"/>
    <p:sldId id="405" r:id="rId21"/>
    <p:sldId id="411" r:id="rId22"/>
    <p:sldId id="416" r:id="rId23"/>
    <p:sldId id="412" r:id="rId24"/>
    <p:sldId id="436" r:id="rId25"/>
    <p:sldId id="433" r:id="rId26"/>
    <p:sldId id="404" r:id="rId27"/>
    <p:sldId id="423" r:id="rId28"/>
    <p:sldId id="432" r:id="rId29"/>
    <p:sldId id="437" r:id="rId30"/>
    <p:sldId id="438" r:id="rId31"/>
    <p:sldId id="424" r:id="rId32"/>
    <p:sldId id="403" r:id="rId33"/>
    <p:sldId id="413" r:id="rId34"/>
    <p:sldId id="426" r:id="rId35"/>
    <p:sldId id="406" r:id="rId36"/>
    <p:sldId id="407" r:id="rId37"/>
    <p:sldId id="408" r:id="rId38"/>
    <p:sldId id="414" r:id="rId39"/>
    <p:sldId id="409" r:id="rId40"/>
    <p:sldId id="420" r:id="rId41"/>
    <p:sldId id="410" r:id="rId42"/>
    <p:sldId id="421" r:id="rId43"/>
    <p:sldId id="417" r:id="rId44"/>
    <p:sldId id="422" r:id="rId45"/>
    <p:sldId id="425" r:id="rId46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FF99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Click to edit Master text styles</a:t>
            </a:r>
          </a:p>
          <a:p>
            <a:pPr lvl="1"/>
            <a:r>
              <a:rPr lang="sk-SK" noProof="0" smtClean="0"/>
              <a:t>Second level</a:t>
            </a:r>
          </a:p>
          <a:p>
            <a:pPr lvl="2"/>
            <a:r>
              <a:rPr lang="sk-SK" noProof="0" smtClean="0"/>
              <a:t>Third level</a:t>
            </a:r>
          </a:p>
          <a:p>
            <a:pPr lvl="3"/>
            <a:r>
              <a:rPr lang="sk-SK" noProof="0" smtClean="0"/>
              <a:t>Fourth level</a:t>
            </a:r>
          </a:p>
          <a:p>
            <a:pPr lvl="4"/>
            <a:r>
              <a:rPr lang="sk-SK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A020E8-AC26-45A2-8DDA-4796D5812D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11. 10. 2017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 2017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59F9-13B7-4B9F-BAF9-1E91E2B4D0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11. 10. 2017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 2017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E0EF-75A2-445F-BA42-21AAA1105D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11. 10. 2017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 2017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A45-28A5-461E-8B92-945FC723D8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11. 10. 2017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 2017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17E-C5B4-4DAB-9674-AFCC279BE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11. 10. 2017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 2017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0DE-FA74-4AFF-A5C7-1440790630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11. 10. 2017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 2017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162C-1DBC-4BD0-B3FA-CB1FC3ECB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11. 10. 2017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 2017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248-660C-447C-855D-37CBFB6287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11. 10. 2017</a:t>
            </a: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 2017 </a:t>
            </a: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00-BFC7-4E22-8964-B8A4E143B6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11. 10. 2017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 2017 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5BE-C659-4ABD-A817-DED046766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11. 10. 2017</a:t>
            </a: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 2017 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E1EA-64DE-4526-BF42-981E8B57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11. 10. 2017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 2017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94A2-FC15-4664-8301-AA3F984E84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11. 10. 2017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 2017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612-7D2C-4A80-B82F-FB90E81E0E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cs-CZ" smtClean="0"/>
              <a:t>11. 10. 2017</a:t>
            </a: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pl-PL" smtClean="0"/>
              <a:t>PŘÍRODNÍ POLYMERY PŘF MU  4 2017 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D623B-DDD8-4A6A-9C50-793E8D3E8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Tree" TargetMode="External"/><Relationship Id="rId3" Type="http://schemas.openxmlformats.org/officeDocument/2006/relationships/hyperlink" Target="https://en.wikipedia.org/wiki/South_America" TargetMode="External"/><Relationship Id="rId7" Type="http://schemas.openxmlformats.org/officeDocument/2006/relationships/hyperlink" Target="https://en.wikipedia.org/wiki/Cow-tree_(disambiguation)" TargetMode="External"/><Relationship Id="rId12" Type="http://schemas.openxmlformats.org/officeDocument/2006/relationships/hyperlink" Target="https://en.wikipedia.org/wiki/Natural_gum" TargetMode="External"/><Relationship Id="rId2" Type="http://schemas.openxmlformats.org/officeDocument/2006/relationships/hyperlink" Target="https://en.wikipedia.org/wiki/Manilkar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Manilkara_bidentata" TargetMode="External"/><Relationship Id="rId11" Type="http://schemas.openxmlformats.org/officeDocument/2006/relationships/hyperlink" Target="https://en.wikipedia.org/wiki/Help:IPA_for_English" TargetMode="External"/><Relationship Id="rId5" Type="http://schemas.openxmlformats.org/officeDocument/2006/relationships/hyperlink" Target="https://en.wikipedia.org/wiki/Caribbean" TargetMode="External"/><Relationship Id="rId10" Type="http://schemas.openxmlformats.org/officeDocument/2006/relationships/hyperlink" Target="https://en.wikipedia.org/wiki/Chicle" TargetMode="External"/><Relationship Id="rId4" Type="http://schemas.openxmlformats.org/officeDocument/2006/relationships/hyperlink" Target="https://en.wikipedia.org/wiki/Central_America" TargetMode="External"/><Relationship Id="rId9" Type="http://schemas.openxmlformats.org/officeDocument/2006/relationships/hyperlink" Target="https://en.wikipedia.org/wiki/Latex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cs.wikipedia.org/wiki/Soubor:Isoprene.sv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s.wikipedia.org/wiki/Chemick%C3%BD_vzorec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tatic_electricity" TargetMode="External"/><Relationship Id="rId2" Type="http://schemas.openxmlformats.org/officeDocument/2006/relationships/hyperlink" Target="https://en.wikipedia.org/wiki/Physic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Polypropylene" TargetMode="External"/><Relationship Id="rId5" Type="http://schemas.openxmlformats.org/officeDocument/2006/relationships/hyperlink" Target="https://en.wikipedia.org/wiki/Battery_(electricity)" TargetMode="External"/><Relationship Id="rId4" Type="http://schemas.openxmlformats.org/officeDocument/2006/relationships/hyperlink" Target="https://en.wikipedia.org/wiki/Triboelectric_effect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ynthosgroup.com/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Balat%C3%A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74638"/>
            <a:ext cx="8784976" cy="2362274"/>
          </a:xfrm>
        </p:spPr>
        <p:txBody>
          <a:bodyPr/>
          <a:lstStyle/>
          <a:p>
            <a:pPr eaLnBrk="1" hangingPunct="1"/>
            <a:r>
              <a:rPr lang="sk-SK" sz="5400" b="1" dirty="0" smtClean="0">
                <a:solidFill>
                  <a:srgbClr val="FF0000"/>
                </a:solidFill>
                <a:latin typeface="Arial Black" pitchFamily="34" charset="0"/>
              </a:rPr>
              <a:t>PŘÍRODNÍ POLYMERY</a:t>
            </a:r>
            <a:r>
              <a:rPr lang="sk-SK" sz="4000" b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sk-SK" sz="40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5400" b="1" kern="1200" dirty="0" err="1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Polyterpeny</a:t>
            </a:r>
            <a:r>
              <a:rPr lang="cs-CZ" sz="7200" b="1" kern="1200" dirty="0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endParaRPr lang="sk-SK" sz="4000" b="1" dirty="0" smtClean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cs-CZ" smtClean="0"/>
              <a:t>11. 10. 2017</a:t>
            </a:r>
            <a:endParaRPr lang="sk-SK"/>
          </a:p>
        </p:txBody>
      </p:sp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PŘÍRODNÍ POLYMERY PŘF MU  4 2017 </a:t>
            </a:r>
            <a:endParaRPr lang="sk-SK"/>
          </a:p>
        </p:txBody>
      </p:sp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CBC22-831C-497A-92CA-C8075AB01A1C}" type="slidenum">
              <a:rPr lang="sk-SK" smtClean="0"/>
              <a:pPr/>
              <a:t>1</a:t>
            </a:fld>
            <a:endParaRPr lang="sk-SK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9552" y="4797152"/>
            <a:ext cx="806489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RNDr. Ladislav Pospíšil, CSc.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UČO:29716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11. 10. 2017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 2017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  <p:pic>
        <p:nvPicPr>
          <p:cNvPr id="5" name="Obrázek 4" descr="str 6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862206" cy="3212976"/>
          </a:xfrm>
          <a:prstGeom prst="rect">
            <a:avLst/>
          </a:prstGeom>
        </p:spPr>
      </p:pic>
      <p:pic>
        <p:nvPicPr>
          <p:cNvPr id="6" name="Obrázek 5" descr="str 6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766406" y="480409"/>
            <a:ext cx="3611187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cap="all" dirty="0" smtClean="0">
                <a:solidFill>
                  <a:srgbClr val="FF0000"/>
                </a:solidFill>
                <a:latin typeface="Arial Black" pitchFamily="34" charset="0"/>
              </a:rPr>
              <a:t>Latex</a:t>
            </a:r>
            <a:r>
              <a:rPr lang="cs-CZ" sz="3600" b="1" dirty="0" smtClean="0">
                <a:solidFill>
                  <a:srgbClr val="FF0000"/>
                </a:solidFill>
              </a:rPr>
              <a:t> (cca. 25 – 35 % kaučuku)</a:t>
            </a:r>
            <a:br>
              <a:rPr lang="cs-CZ" sz="3600" b="1" dirty="0" smtClean="0">
                <a:solidFill>
                  <a:srgbClr val="FF0000"/>
                </a:solidFill>
              </a:rPr>
            </a:br>
            <a:r>
              <a:rPr lang="cs-CZ" sz="3600" b="1" dirty="0" smtClean="0">
                <a:solidFill>
                  <a:srgbClr val="FF0000"/>
                </a:solidFill>
              </a:rPr>
              <a:t>z čeho se skládá</a:t>
            </a:r>
            <a:endParaRPr lang="cs-CZ" sz="3600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r>
              <a:rPr lang="cs-CZ" sz="4000" dirty="0" smtClean="0">
                <a:solidFill>
                  <a:srgbClr val="FF0000"/>
                </a:solidFill>
                <a:latin typeface="Arial Black" pitchFamily="34" charset="0"/>
              </a:rPr>
              <a:t>Kaučuk (</a:t>
            </a:r>
            <a:r>
              <a:rPr lang="cs-CZ" sz="4000" b="1" dirty="0" smtClean="0">
                <a:solidFill>
                  <a:srgbClr val="FF0000"/>
                </a:solidFill>
                <a:latin typeface="Arial Black" pitchFamily="34" charset="0"/>
              </a:rPr>
              <a:t>cca. 25 – 35 %) </a:t>
            </a:r>
            <a:endParaRPr lang="cs-CZ" sz="4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cs-CZ" sz="4000" dirty="0" smtClean="0">
                <a:solidFill>
                  <a:srgbClr val="0000FF"/>
                </a:solidFill>
                <a:latin typeface="Arial Black" pitchFamily="34" charset="0"/>
              </a:rPr>
              <a:t>Voda (60 – 75 %)</a:t>
            </a:r>
          </a:p>
          <a:p>
            <a:r>
              <a:rPr lang="cs-CZ" sz="4000" dirty="0" smtClean="0">
                <a:solidFill>
                  <a:srgbClr val="C00000"/>
                </a:solidFill>
                <a:latin typeface="Arial Black" pitchFamily="34" charset="0"/>
              </a:rPr>
              <a:t>Bílkoviny ( 2 %)</a:t>
            </a:r>
          </a:p>
          <a:p>
            <a:r>
              <a:rPr lang="cs-CZ" sz="4000" dirty="0" smtClean="0">
                <a:latin typeface="Arial Black" pitchFamily="34" charset="0"/>
              </a:rPr>
              <a:t>Sacharidy</a:t>
            </a:r>
          </a:p>
          <a:p>
            <a:r>
              <a:rPr lang="cs-CZ" sz="4000" dirty="0" smtClean="0">
                <a:solidFill>
                  <a:srgbClr val="7030A0"/>
                </a:solidFill>
                <a:latin typeface="Arial Black" pitchFamily="34" charset="0"/>
              </a:rPr>
              <a:t>Minerály</a:t>
            </a:r>
          </a:p>
          <a:p>
            <a:r>
              <a:rPr lang="cs-CZ" sz="4000" dirty="0" smtClean="0">
                <a:solidFill>
                  <a:srgbClr val="008000"/>
                </a:solidFill>
                <a:latin typeface="Arial Black" pitchFamily="34" charset="0"/>
              </a:rPr>
              <a:t>Pryskyřice </a:t>
            </a:r>
            <a:endParaRPr lang="cs-CZ" sz="4000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11. 10. 2017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 2017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11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0" lang="cs-CZ" sz="2400" b="0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Obrázek 10" descr="img4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2400187"/>
            <a:ext cx="3456384" cy="426005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11. 10. 2017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 2017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12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0" lang="cs-CZ" sz="2400" b="0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Obrázek 11" descr="img4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556792"/>
            <a:ext cx="8712968" cy="4536504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5076056" y="620688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7030A0"/>
                </a:solidFill>
                <a:latin typeface="Arial Black" pitchFamily="34" charset="0"/>
              </a:rPr>
              <a:t>UZENÝ KAUČUK</a:t>
            </a:r>
            <a:endParaRPr lang="cs-CZ" sz="2400" dirty="0">
              <a:solidFill>
                <a:srgbClr val="7030A0"/>
              </a:solidFill>
              <a:latin typeface="Arial Black" pitchFamily="34" charset="0"/>
            </a:endParaRPr>
          </a:p>
        </p:txBody>
      </p:sp>
      <p:cxnSp>
        <p:nvCxnSpPr>
          <p:cNvPr id="16" name="Přímá spojovací šipka 15"/>
          <p:cNvCxnSpPr/>
          <p:nvPr/>
        </p:nvCxnSpPr>
        <p:spPr>
          <a:xfrm>
            <a:off x="8604448" y="1196752"/>
            <a:ext cx="72008" cy="1440160"/>
          </a:xfrm>
          <a:prstGeom prst="straightConnector1">
            <a:avLst/>
          </a:prstGeom>
          <a:ln w="635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7028656" y="1061120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00FF"/>
                </a:solidFill>
                <a:latin typeface="Arial Black" pitchFamily="34" charset="0"/>
              </a:rPr>
              <a:t>KREPOVÝ KAUČUK</a:t>
            </a:r>
            <a:endParaRPr lang="cs-CZ" sz="2400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18" name="Přímá spojovací šipka 17"/>
          <p:cNvCxnSpPr/>
          <p:nvPr/>
        </p:nvCxnSpPr>
        <p:spPr>
          <a:xfrm>
            <a:off x="6372200" y="1340768"/>
            <a:ext cx="72008" cy="1440160"/>
          </a:xfrm>
          <a:prstGeom prst="straightConnector1">
            <a:avLst/>
          </a:prstGeom>
          <a:ln w="63500">
            <a:solidFill>
              <a:srgbClr val="7030A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11. 10. 2017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 2017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13</a:t>
            </a:fld>
            <a:endParaRPr lang="sk-SK"/>
          </a:p>
        </p:txBody>
      </p:sp>
      <p:pic>
        <p:nvPicPr>
          <p:cNvPr id="5" name="Obrázek 4" descr="str 6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820813" y="-2820813"/>
            <a:ext cx="3394871" cy="9036498"/>
          </a:xfrm>
          <a:prstGeom prst="rect">
            <a:avLst/>
          </a:prstGeom>
        </p:spPr>
      </p:pic>
      <p:pic>
        <p:nvPicPr>
          <p:cNvPr id="6" name="Obrázek 5" descr="str 6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821496" y="535496"/>
            <a:ext cx="3501008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11. 10. 2017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 2017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14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67544" y="116632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cs-CZ" sz="2800" b="1" dirty="0" smtClean="0">
                <a:solidFill>
                  <a:srgbClr val="FF0000"/>
                </a:solidFill>
              </a:rPr>
              <a:t>POLYTERPENY = POLYISOPRENY</a:t>
            </a:r>
          </a:p>
          <a:p>
            <a:pPr algn="ctr" eaLnBrk="0" hangingPunct="0"/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</a:rPr>
              <a:t>IZOMERY</a:t>
            </a:r>
          </a:p>
        </p:txBody>
      </p:sp>
      <p:pic>
        <p:nvPicPr>
          <p:cNvPr id="10" name="Zástupný symbol pro obsah 9" descr="img5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4052292" y="-2748036"/>
            <a:ext cx="967408" cy="8424936"/>
          </a:xfrm>
        </p:spPr>
      </p:pic>
      <p:sp>
        <p:nvSpPr>
          <p:cNvPr id="11" name="TextovéPole 10"/>
          <p:cNvSpPr txBox="1"/>
          <p:nvPr/>
        </p:nvSpPr>
        <p:spPr>
          <a:xfrm>
            <a:off x="251520" y="1988840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  <a:latin typeface="Arial Black" pitchFamily="34" charset="0"/>
              </a:rPr>
              <a:t>Přírodní kaučuk</a:t>
            </a:r>
            <a:endParaRPr lang="cs-CZ" sz="2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860032" y="2060848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rgbClr val="C00000"/>
                </a:solidFill>
                <a:latin typeface="Arial Black" pitchFamily="34" charset="0"/>
              </a:rPr>
              <a:t>Gutta</a:t>
            </a:r>
            <a:r>
              <a:rPr lang="cs-CZ" sz="2400" b="1" dirty="0" smtClean="0">
                <a:solidFill>
                  <a:srgbClr val="C00000"/>
                </a:solidFill>
                <a:latin typeface="Arial Black" pitchFamily="34" charset="0"/>
              </a:rPr>
              <a:t> (</a:t>
            </a:r>
            <a:r>
              <a:rPr lang="cs-CZ" sz="2400" b="1" i="1" dirty="0" smtClean="0">
                <a:solidFill>
                  <a:srgbClr val="C00000"/>
                </a:solidFill>
                <a:latin typeface="Arial Black" pitchFamily="34" charset="0"/>
              </a:rPr>
              <a:t>GUTTAPERČA</a:t>
            </a:r>
            <a:r>
              <a:rPr lang="cs-CZ" sz="2400" b="1" dirty="0" smtClean="0">
                <a:solidFill>
                  <a:srgbClr val="C00000"/>
                </a:solidFill>
                <a:latin typeface="Arial Black" pitchFamily="34" charset="0"/>
              </a:rPr>
              <a:t>)</a:t>
            </a:r>
            <a:r>
              <a:rPr lang="cs-CZ" sz="2400" b="1" dirty="0" smtClean="0">
                <a:latin typeface="Arial Black" pitchFamily="34" charset="0"/>
              </a:rPr>
              <a:t> </a:t>
            </a:r>
            <a:endParaRPr lang="cs-CZ" sz="2400" b="1" dirty="0">
              <a:latin typeface="Arial Black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788024" y="2492896"/>
            <a:ext cx="4176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  <a:latin typeface="Arial Black" pitchFamily="34" charset="0"/>
              </a:rPr>
              <a:t>Nevulkanizuje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Odolnější proti oxidaci (atmosférickému stárnutí)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Není elastický za normální teploty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Měkne a je elastický nad cca. 50 °C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>
                <a:solidFill>
                  <a:srgbClr val="0000FF"/>
                </a:solidFill>
                <a:latin typeface="Arial Black" pitchFamily="34" charset="0"/>
              </a:rPr>
              <a:t> TERMOPLAST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>
                <a:solidFill>
                  <a:srgbClr val="0000FF"/>
                </a:solidFill>
                <a:latin typeface="Arial Black" pitchFamily="34" charset="0"/>
              </a:rPr>
              <a:t> Z JINÉ ROSTLINY NEŽ PŘÍRODNÍ KAUČUK</a:t>
            </a:r>
            <a:endParaRPr lang="cs-CZ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23528" y="2492896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Vulkanizuje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>
                <a:solidFill>
                  <a:srgbClr val="FF0000"/>
                </a:solidFill>
              </a:rPr>
              <a:t>Málo odolný proti oxidaci (atmosférickému stárnutí)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>
                <a:solidFill>
                  <a:srgbClr val="FF0000"/>
                </a:solidFill>
              </a:rPr>
              <a:t>Elastický za normální teploty</a:t>
            </a:r>
          </a:p>
        </p:txBody>
      </p:sp>
      <p:pic>
        <p:nvPicPr>
          <p:cNvPr id="15" name="Obrázek 14" descr="img4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869159"/>
            <a:ext cx="8712968" cy="1914153"/>
          </a:xfrm>
          <a:prstGeom prst="rect">
            <a:avLst/>
          </a:prstGeom>
        </p:spPr>
      </p:pic>
      <p:cxnSp>
        <p:nvCxnSpPr>
          <p:cNvPr id="16" name="Přímá spojovací šipka 15"/>
          <p:cNvCxnSpPr/>
          <p:nvPr/>
        </p:nvCxnSpPr>
        <p:spPr>
          <a:xfrm>
            <a:off x="7380312" y="4437112"/>
            <a:ext cx="216024" cy="864096"/>
          </a:xfrm>
          <a:prstGeom prst="straightConnector1">
            <a:avLst/>
          </a:prstGeom>
          <a:ln w="635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1403648" y="980728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6444208" y="908720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1475656" y="692696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cis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6516216" y="836712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</a:rPr>
              <a:t>trans</a:t>
            </a:r>
            <a:endParaRPr lang="cs-CZ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11. 10. 2017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 2017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15</a:t>
            </a:fld>
            <a:endParaRPr lang="sk-SK"/>
          </a:p>
        </p:txBody>
      </p:sp>
      <p:pic>
        <p:nvPicPr>
          <p:cNvPr id="5" name="Obrázek 4" descr="300px-Guttapercha_svg WIKI ENG 030120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7776864" cy="1996062"/>
          </a:xfrm>
          <a:prstGeom prst="rect">
            <a:avLst/>
          </a:prstGeom>
        </p:spPr>
      </p:pic>
      <p:pic>
        <p:nvPicPr>
          <p:cNvPr id="6" name="Obrázek 5" descr="Guttapercha_structure WIKI CZ 030120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212976"/>
            <a:ext cx="8640960" cy="345668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51520" y="188640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solidFill>
                  <a:srgbClr val="C00000"/>
                </a:solidFill>
                <a:latin typeface="Arial Black" pitchFamily="34" charset="0"/>
              </a:rPr>
              <a:t>GUTAPERČA</a:t>
            </a:r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 -  různá prezentace hlavního řetězce v literatuře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79512" y="3212976"/>
            <a:ext cx="4320480" cy="92333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  <a:latin typeface="Arial Black" pitchFamily="34" charset="0"/>
              </a:rPr>
              <a:t>trans-1,4 </a:t>
            </a:r>
            <a:r>
              <a:rPr lang="cs-CZ" dirty="0" err="1" smtClean="0">
                <a:solidFill>
                  <a:srgbClr val="C00000"/>
                </a:solidFill>
                <a:latin typeface="Arial Black" pitchFamily="34" charset="0"/>
              </a:rPr>
              <a:t>polyizopren</a:t>
            </a:r>
            <a:endParaRPr lang="cs-CZ" dirty="0" smtClean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cs-CZ" dirty="0" smtClean="0">
                <a:solidFill>
                  <a:srgbClr val="C00000"/>
                </a:solidFill>
                <a:latin typeface="Arial Black" pitchFamily="34" charset="0"/>
              </a:rPr>
              <a:t>Označení se vztahuje k hlavnímu řetězci</a:t>
            </a:r>
            <a:endParaRPr lang="cs-CZ" dirty="0">
              <a:solidFill>
                <a:srgbClr val="C00000"/>
              </a:solidFill>
              <a:latin typeface="Arial Black" pitchFamily="34" charset="0"/>
            </a:endParaRPr>
          </a:p>
        </p:txBody>
      </p:sp>
      <p:cxnSp>
        <p:nvCxnSpPr>
          <p:cNvPr id="10" name="Přímá spojovací šipka 9"/>
          <p:cNvCxnSpPr/>
          <p:nvPr/>
        </p:nvCxnSpPr>
        <p:spPr>
          <a:xfrm flipH="1" flipV="1">
            <a:off x="2843808" y="2132856"/>
            <a:ext cx="504056" cy="1440160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 flipV="1">
            <a:off x="3347864" y="2708920"/>
            <a:ext cx="432048" cy="864096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11. 10. 2017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 2017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16</a:t>
            </a:fld>
            <a:endParaRPr lang="sk-SK"/>
          </a:p>
        </p:txBody>
      </p:sp>
      <p:sp>
        <p:nvSpPr>
          <p:cNvPr id="7" name="TextovéPole 6"/>
          <p:cNvSpPr txBox="1"/>
          <p:nvPr/>
        </p:nvSpPr>
        <p:spPr>
          <a:xfrm>
            <a:off x="251520" y="188640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</a:rPr>
              <a:t>GUTAPERČA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versus </a:t>
            </a:r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PŘÍRODNÍ KAUČUK</a:t>
            </a:r>
          </a:p>
          <a:p>
            <a:pPr algn="ctr"/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různá prezentace hlavního řetězce v literatuře 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9" name="Obrázek 8" descr="img6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8602999" cy="2664296"/>
          </a:xfrm>
          <a:prstGeom prst="rect">
            <a:avLst/>
          </a:prstGeom>
        </p:spPr>
      </p:pic>
      <p:pic>
        <p:nvPicPr>
          <p:cNvPr id="10" name="Obrázek 9" descr="img6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7" y="4365104"/>
            <a:ext cx="3526069" cy="2376264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2411760" y="5085184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8000"/>
                </a:solidFill>
                <a:latin typeface="Arial Black" pitchFamily="34" charset="0"/>
              </a:rPr>
              <a:t>R je zde pokračování hlavního řetězce</a:t>
            </a:r>
            <a:endParaRPr lang="cs-CZ" sz="2400" dirty="0">
              <a:solidFill>
                <a:srgbClr val="008000"/>
              </a:solidFill>
              <a:latin typeface="Arial Black" pitchFamily="34" charset="0"/>
            </a:endParaRPr>
          </a:p>
        </p:txBody>
      </p:sp>
      <p:cxnSp>
        <p:nvCxnSpPr>
          <p:cNvPr id="13" name="Přímá spojovací šipka 12"/>
          <p:cNvCxnSpPr/>
          <p:nvPr/>
        </p:nvCxnSpPr>
        <p:spPr>
          <a:xfrm flipH="1">
            <a:off x="3419872" y="5445224"/>
            <a:ext cx="1800200" cy="288032"/>
          </a:xfrm>
          <a:prstGeom prst="straightConnector1">
            <a:avLst/>
          </a:prstGeom>
          <a:ln w="3810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 flipH="1" flipV="1">
            <a:off x="611560" y="6021288"/>
            <a:ext cx="72008" cy="576064"/>
          </a:xfrm>
          <a:prstGeom prst="straightConnector1">
            <a:avLst/>
          </a:prstGeom>
          <a:ln w="3810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/>
        </p:nvCxnSpPr>
        <p:spPr>
          <a:xfrm flipV="1">
            <a:off x="683568" y="6453336"/>
            <a:ext cx="3024336" cy="144016"/>
          </a:xfrm>
          <a:prstGeom prst="line">
            <a:avLst/>
          </a:prstGeom>
          <a:ln w="3810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čára 21"/>
          <p:cNvCxnSpPr/>
          <p:nvPr/>
        </p:nvCxnSpPr>
        <p:spPr>
          <a:xfrm flipV="1">
            <a:off x="3707904" y="5445224"/>
            <a:ext cx="1512168" cy="1008112"/>
          </a:xfrm>
          <a:prstGeom prst="line">
            <a:avLst/>
          </a:prstGeom>
          <a:ln w="3810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11. 10. 2017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 2017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17</a:t>
            </a:fld>
            <a:endParaRPr lang="sk-SK"/>
          </a:p>
        </p:txBody>
      </p:sp>
      <p:sp>
        <p:nvSpPr>
          <p:cNvPr id="7" name="TextovéPole 6"/>
          <p:cNvSpPr txBox="1"/>
          <p:nvPr/>
        </p:nvSpPr>
        <p:spPr>
          <a:xfrm>
            <a:off x="251520" y="188640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</a:rPr>
              <a:t>GUTAPERČA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versus 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BALATA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107504" y="692696"/>
            <a:ext cx="88569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800" dirty="0" smtClean="0"/>
              <a:t> 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BALATA</a:t>
            </a:r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 je velmi podobná </a:t>
            </a:r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</a:rPr>
              <a:t>GUTAPERČI, </a:t>
            </a:r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ale jen fyzikálními vlastnostmi, ne 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chemicky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BALATA</a:t>
            </a:r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 je měkčí &gt; byla používána do 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žvýkaček</a:t>
            </a:r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, nyní syntetické náhražky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 Nyní má jen (ZATÍM)  okrajový a klesající využití</a:t>
            </a:r>
            <a:r>
              <a:rPr lang="cs-CZ" sz="2800" dirty="0" smtClean="0"/>
              <a:t> </a:t>
            </a:r>
            <a:endParaRPr lang="cs-CZ" sz="28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0" y="3429000"/>
            <a:ext cx="9144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Arial Black" pitchFamily="34" charset="0"/>
              </a:rPr>
              <a:t>Manilkara</a:t>
            </a:r>
            <a:r>
              <a:rPr lang="en-US" sz="2800" b="1" i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 Black" pitchFamily="34" charset="0"/>
              </a:rPr>
              <a:t>bidentata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dirty="0" smtClean="0"/>
              <a:t>is a species of </a:t>
            </a:r>
            <a:r>
              <a:rPr lang="en-US" i="1" dirty="0" err="1" smtClean="0">
                <a:hlinkClick r:id="rId2" tooltip="Manilkara"/>
              </a:rPr>
              <a:t>Manilkara</a:t>
            </a:r>
            <a:r>
              <a:rPr lang="en-US" dirty="0" smtClean="0"/>
              <a:t> native to a large area of northern </a:t>
            </a:r>
            <a:r>
              <a:rPr lang="en-US" dirty="0" smtClean="0">
                <a:hlinkClick r:id="rId3" tooltip="South America"/>
              </a:rPr>
              <a:t>South America</a:t>
            </a:r>
            <a:r>
              <a:rPr lang="en-US" dirty="0" smtClean="0"/>
              <a:t>, </a:t>
            </a:r>
            <a:r>
              <a:rPr lang="en-US" dirty="0" smtClean="0">
                <a:hlinkClick r:id="rId4" tooltip="Central America"/>
              </a:rPr>
              <a:t>Central America</a:t>
            </a:r>
            <a:r>
              <a:rPr lang="en-US" dirty="0" smtClean="0"/>
              <a:t> and the </a:t>
            </a:r>
            <a:r>
              <a:rPr lang="en-US" dirty="0" smtClean="0">
                <a:hlinkClick r:id="rId5" tooltip="Caribbean"/>
              </a:rPr>
              <a:t>Caribbean</a:t>
            </a:r>
            <a:r>
              <a:rPr lang="en-US" dirty="0" smtClean="0"/>
              <a:t>. Common names include </a:t>
            </a:r>
            <a:r>
              <a:rPr lang="en-US" b="1" dirty="0" err="1" smtClean="0"/>
              <a:t>bulletwood</a:t>
            </a:r>
            <a:r>
              <a:rPr lang="en-US" dirty="0" smtClean="0"/>
              <a:t>,</a:t>
            </a:r>
            <a:r>
              <a:rPr lang="en-US" baseline="30000" dirty="0" smtClean="0">
                <a:hlinkClick r:id="rId6"/>
              </a:rPr>
              <a:t>[5]</a:t>
            </a:r>
            <a:r>
              <a:rPr lang="en-US" dirty="0" smtClean="0"/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 Black" pitchFamily="34" charset="0"/>
              </a:rPr>
              <a:t>balatá</a:t>
            </a:r>
            <a:r>
              <a:rPr lang="en-US" dirty="0" smtClean="0"/>
              <a:t>, </a:t>
            </a:r>
            <a:r>
              <a:rPr lang="en-US" b="1" dirty="0" err="1" smtClean="0"/>
              <a:t>ausubo</a:t>
            </a:r>
            <a:r>
              <a:rPr lang="en-US" dirty="0" smtClean="0"/>
              <a:t>, </a:t>
            </a:r>
            <a:r>
              <a:rPr lang="en-US" b="1" dirty="0" err="1" smtClean="0"/>
              <a:t>massaranduba</a:t>
            </a:r>
            <a:r>
              <a:rPr lang="en-US" dirty="0" smtClean="0"/>
              <a:t>, and (ambiguously) "</a:t>
            </a:r>
            <a:r>
              <a:rPr lang="en-US" dirty="0" smtClean="0">
                <a:hlinkClick r:id="rId7" tooltip="Cow-tree (disambiguation)"/>
              </a:rPr>
              <a:t>cow-tree</a:t>
            </a:r>
            <a:r>
              <a:rPr lang="en-US" dirty="0" smtClean="0"/>
              <a:t>".</a:t>
            </a:r>
          </a:p>
          <a:p>
            <a:r>
              <a:rPr lang="en-US" dirty="0" err="1" smtClean="0">
                <a:solidFill>
                  <a:srgbClr val="FF0000"/>
                </a:solidFill>
                <a:latin typeface="Arial Black" pitchFamily="34" charset="0"/>
              </a:rPr>
              <a:t>Balatá</a:t>
            </a:r>
            <a:r>
              <a:rPr lang="en-US" dirty="0" smtClean="0"/>
              <a:t> is a large </a:t>
            </a:r>
            <a:r>
              <a:rPr lang="en-US" dirty="0" smtClean="0">
                <a:hlinkClick r:id="rId8" tooltip="Tree"/>
              </a:rPr>
              <a:t>tree</a:t>
            </a:r>
            <a:r>
              <a:rPr lang="en-US" dirty="0" smtClean="0"/>
              <a:t>, growing to 30–45 m (98–148 ft) tall. </a:t>
            </a:r>
            <a:endParaRPr lang="cs-CZ" dirty="0" smtClean="0"/>
          </a:p>
          <a:p>
            <a:r>
              <a:rPr lang="en-US" sz="2400" dirty="0" smtClean="0">
                <a:latin typeface="Arial Black" pitchFamily="34" charset="0"/>
              </a:rPr>
              <a:t>Its </a:t>
            </a:r>
            <a:r>
              <a:rPr lang="en-US" sz="2400" dirty="0" smtClean="0">
                <a:latin typeface="Arial Black" pitchFamily="34" charset="0"/>
                <a:hlinkClick r:id="rId9" tooltip="Latex"/>
              </a:rPr>
              <a:t>latex</a:t>
            </a:r>
            <a:r>
              <a:rPr lang="en-US" sz="2400" dirty="0" smtClean="0">
                <a:latin typeface="Arial Black" pitchFamily="34" charset="0"/>
              </a:rPr>
              <a:t> is used industrially for products such as </a:t>
            </a:r>
            <a:r>
              <a:rPr lang="en-US" sz="2400" dirty="0" err="1" smtClean="0">
                <a:latin typeface="Arial Black" pitchFamily="34" charset="0"/>
                <a:hlinkClick r:id="rId10" tooltip="Chicle"/>
              </a:rPr>
              <a:t>chicle</a:t>
            </a:r>
            <a:r>
              <a:rPr lang="cs-CZ" sz="2400" dirty="0" smtClean="0">
                <a:latin typeface="Arial Black" pitchFamily="34" charset="0"/>
              </a:rPr>
              <a:t> </a:t>
            </a:r>
            <a:r>
              <a:rPr lang="en-US" sz="2400" b="1" cap="all" dirty="0" err="1" smtClean="0">
                <a:solidFill>
                  <a:srgbClr val="FF0000"/>
                </a:solidFill>
                <a:latin typeface="Arial Black" pitchFamily="34" charset="0"/>
              </a:rPr>
              <a:t>Chicle</a:t>
            </a:r>
            <a:r>
              <a:rPr lang="en-US" sz="2400" dirty="0" smtClean="0"/>
              <a:t> (</a:t>
            </a:r>
            <a:r>
              <a:rPr lang="en-US" sz="2400" dirty="0" smtClean="0">
                <a:hlinkClick r:id="rId11" tooltip="Help:IPA for English"/>
              </a:rPr>
              <a:t>/ˈ</a:t>
            </a:r>
            <a:r>
              <a:rPr lang="en-US" sz="2400" dirty="0" err="1" smtClean="0">
                <a:hlinkClick r:id="rId11" tooltip="Help:IPA for English"/>
              </a:rPr>
              <a:t>tʃɪkəl</a:t>
            </a:r>
            <a:r>
              <a:rPr lang="en-US" sz="2400" dirty="0" smtClean="0">
                <a:hlinkClick r:id="rId11" tooltip="Help:IPA for English"/>
              </a:rPr>
              <a:t>/</a:t>
            </a:r>
            <a:r>
              <a:rPr lang="en-US" sz="2400" dirty="0" smtClean="0"/>
              <a:t>) is a </a:t>
            </a:r>
            <a:r>
              <a:rPr lang="en-US" sz="2400" dirty="0" smtClean="0">
                <a:hlinkClick r:id="rId12" tooltip="Natural gum"/>
              </a:rPr>
              <a:t>natural gum</a:t>
            </a:r>
            <a:r>
              <a:rPr lang="en-US" sz="2400" dirty="0" smtClean="0"/>
              <a:t> </a:t>
            </a:r>
            <a:r>
              <a:rPr lang="cs-CZ" sz="2400" dirty="0" smtClean="0"/>
              <a:t>&gt; </a:t>
            </a:r>
          </a:p>
          <a:p>
            <a:pPr algn="ctr"/>
            <a:r>
              <a:rPr lang="cs-CZ" sz="3200" u="sng" dirty="0" smtClean="0">
                <a:solidFill>
                  <a:srgbClr val="FF0000"/>
                </a:solidFill>
                <a:latin typeface="Arial Black" pitchFamily="34" charset="0"/>
              </a:rPr>
              <a:t>POLYSACHARID, nikoli POLYTERPEN!</a:t>
            </a:r>
            <a:endParaRPr lang="cs-CZ" sz="2400" dirty="0">
              <a:latin typeface="Arial Black" pitchFamily="34" charset="0"/>
            </a:endParaRPr>
          </a:p>
        </p:txBody>
      </p:sp>
      <p:cxnSp>
        <p:nvCxnSpPr>
          <p:cNvPr id="21" name="Přímá spojovací šipka 20"/>
          <p:cNvCxnSpPr/>
          <p:nvPr/>
        </p:nvCxnSpPr>
        <p:spPr>
          <a:xfrm flipH="1">
            <a:off x="3923928" y="1484784"/>
            <a:ext cx="2592288" cy="4248472"/>
          </a:xfrm>
          <a:prstGeom prst="straightConnector1">
            <a:avLst/>
          </a:prstGeom>
          <a:ln w="635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>
            <a:off x="1043608" y="2420888"/>
            <a:ext cx="648072" cy="2880320"/>
          </a:xfrm>
          <a:prstGeom prst="straightConnector1">
            <a:avLst/>
          </a:prstGeom>
          <a:ln w="635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11. 10. 2017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 2017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18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107504" y="274638"/>
            <a:ext cx="8856984" cy="1066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  <a:t>POLYTERPENY = POLYISOPRENY</a:t>
            </a:r>
          </a:p>
          <a:p>
            <a:pPr algn="ctr" eaLnBrk="0" hangingPunct="0"/>
            <a:r>
              <a:rPr lang="cs-CZ" sz="3600" b="1" dirty="0" smtClean="0">
                <a:solidFill>
                  <a:srgbClr val="008000"/>
                </a:solidFill>
                <a:latin typeface="Arial Black" pitchFamily="34" charset="0"/>
              </a:rPr>
              <a:t>Jak byla odhalena struktura</a:t>
            </a:r>
          </a:p>
        </p:txBody>
      </p:sp>
      <p:pic>
        <p:nvPicPr>
          <p:cNvPr id="16" name="Obrázek 15" descr="ozonolýza přír. kaučuk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340098" y="-1459779"/>
            <a:ext cx="2520280" cy="8697437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51520" y="4149080"/>
            <a:ext cx="8640960" cy="95410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sz="2800" u="sng" dirty="0" smtClean="0">
                <a:solidFill>
                  <a:srgbClr val="C00000"/>
                </a:solidFill>
                <a:latin typeface="Arial Black" pitchFamily="34" charset="0"/>
              </a:rPr>
              <a:t>Zde je toto demonstrováno na:</a:t>
            </a:r>
          </a:p>
          <a:p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</a:rPr>
              <a:t>Trans &gt; GUTAPERČA</a:t>
            </a:r>
            <a:endParaRPr lang="cs-CZ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ástupný symbol pro obsah 18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„Lámání kaučuku“ </a:t>
            </a:r>
            <a:r>
              <a:rPr lang="cs-CZ" sz="2800" b="1" dirty="0" smtClean="0"/>
              <a:t>– štěpení řetězců na kratší působením mechanické energie a kyslíku</a:t>
            </a:r>
          </a:p>
          <a:p>
            <a:r>
              <a:rPr lang="cs-CZ" sz="2800" b="1" dirty="0" smtClean="0">
                <a:solidFill>
                  <a:srgbClr val="008000"/>
                </a:solidFill>
              </a:rPr>
              <a:t>Přidání dalších složek a prohnětení (homogenizace):</a:t>
            </a:r>
          </a:p>
          <a:p>
            <a:pPr lvl="1"/>
            <a:r>
              <a:rPr lang="cs-CZ" sz="2400" b="1" dirty="0" smtClean="0"/>
              <a:t>Plniva (hlavně saze, amorfní SiO</a:t>
            </a:r>
            <a:r>
              <a:rPr lang="cs-CZ" sz="2400" b="1" baseline="-25000" dirty="0" smtClean="0"/>
              <a:t>2</a:t>
            </a:r>
            <a:r>
              <a:rPr lang="cs-CZ" sz="2400" b="1" dirty="0" smtClean="0"/>
              <a:t>, ……)</a:t>
            </a:r>
          </a:p>
          <a:p>
            <a:pPr lvl="1"/>
            <a:r>
              <a:rPr lang="cs-CZ" sz="2400" b="1" dirty="0" smtClean="0"/>
              <a:t>Změkčovadla</a:t>
            </a:r>
          </a:p>
          <a:p>
            <a:pPr lvl="1"/>
            <a:r>
              <a:rPr lang="cs-CZ" sz="2400" b="1" dirty="0" smtClean="0"/>
              <a:t>Pigmenty,</a:t>
            </a:r>
          </a:p>
          <a:p>
            <a:pPr lvl="1"/>
            <a:r>
              <a:rPr lang="cs-CZ" sz="2400" b="1" dirty="0" smtClean="0"/>
              <a:t>Antioxidanty a </a:t>
            </a:r>
            <a:r>
              <a:rPr lang="cs-CZ" sz="2400" b="1" dirty="0" err="1" smtClean="0"/>
              <a:t>antiozonanty</a:t>
            </a:r>
            <a:endParaRPr lang="cs-CZ" sz="2400" b="1" dirty="0" smtClean="0"/>
          </a:p>
          <a:p>
            <a:pPr lvl="1"/>
            <a:r>
              <a:rPr lang="cs-CZ" sz="2400" b="1" dirty="0" smtClean="0">
                <a:solidFill>
                  <a:srgbClr val="FF0000"/>
                </a:solidFill>
              </a:rPr>
              <a:t>Vulkanizační činidla (síra, urychlovače, …)</a:t>
            </a:r>
          </a:p>
          <a:p>
            <a:pPr lvl="1"/>
            <a:r>
              <a:rPr lang="cs-CZ" sz="2400" b="1" dirty="0" smtClean="0"/>
              <a:t>Maziva </a:t>
            </a:r>
            <a:endParaRPr lang="cs-CZ" sz="2400" b="1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11. 10. 2017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 2017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19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cs-CZ" sz="2800" b="1" dirty="0" smtClean="0">
                <a:solidFill>
                  <a:srgbClr val="FF0000"/>
                </a:solidFill>
              </a:rPr>
              <a:t>ZPRACOVÁNÍ PŘÍRODNÍHO KAUČUKU</a:t>
            </a:r>
          </a:p>
          <a:p>
            <a:pPr algn="ctr" eaLnBrk="0" hangingPunct="0"/>
            <a:r>
              <a:rPr lang="cs-CZ" sz="2800" b="1" dirty="0" smtClean="0">
                <a:solidFill>
                  <a:srgbClr val="0000FF"/>
                </a:solidFill>
              </a:rPr>
              <a:t>Před vulkanizací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pPr eaLnBrk="1" hangingPunct="1"/>
            <a:r>
              <a:rPr lang="sk-SK" sz="3200" b="1" dirty="0" smtClean="0">
                <a:solidFill>
                  <a:srgbClr val="FF0000"/>
                </a:solidFill>
              </a:rPr>
              <a:t>Časový plán</a:t>
            </a:r>
          </a:p>
        </p:txBody>
      </p:sp>
      <p:sp>
        <p:nvSpPr>
          <p:cNvPr id="5187" name="Zástupný symbol pro datum 5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cs-CZ" smtClean="0"/>
              <a:t>11. 10. 2017</a:t>
            </a:r>
            <a:endParaRPr lang="sk-SK"/>
          </a:p>
        </p:txBody>
      </p:sp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PŘÍRODNÍ POLYMERY PŘF MU  4 2017 </a:t>
            </a:r>
            <a:endParaRPr lang="sk-SK" dirty="0"/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F5703E-1236-4214-9588-EAFBC0DC33A4}" type="slidenum">
              <a:rPr lang="sk-SK" smtClean="0"/>
              <a:pPr/>
              <a:t>2</a:t>
            </a:fld>
            <a:endParaRPr lang="sk-SK" smtClean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251520" y="764704"/>
          <a:ext cx="8712968" cy="5102581"/>
        </p:xfrm>
        <a:graphic>
          <a:graphicData uri="http://schemas.openxmlformats.org/drawingml/2006/table">
            <a:tbl>
              <a:tblPr/>
              <a:tblGrid>
                <a:gridCol w="727116"/>
                <a:gridCol w="7985852"/>
              </a:tblGrid>
              <a:tr h="323623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0000FF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LEKCE</a:t>
                      </a:r>
                      <a:endParaRPr lang="cs-CZ" sz="1050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kern="1200" dirty="0">
                          <a:solidFill>
                            <a:srgbClr val="0000FF"/>
                          </a:solidFill>
                          <a:latin typeface="Arial Black"/>
                          <a:ea typeface="Times New Roman"/>
                          <a:cs typeface="Arial"/>
                        </a:rPr>
                        <a:t>téma </a:t>
                      </a:r>
                      <a:endParaRPr lang="cs-CZ" sz="9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16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cs-CZ" sz="12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Úvod do </a:t>
                      </a:r>
                      <a:r>
                        <a:rPr lang="sk-SK" sz="1600" b="1" kern="1200" dirty="0" err="1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předmětu</a:t>
                      </a: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cs-CZ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Struktura a názvosloví přírodních polymerů, literatura </a:t>
                      </a:r>
                      <a:endParaRPr lang="cs-CZ" sz="12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0593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cs-CZ" sz="12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Deriváty </a:t>
                      </a:r>
                      <a:r>
                        <a:rPr lang="sk-SK" sz="1600" b="1" kern="1200" dirty="0" err="1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kyselin</a:t>
                      </a: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- </a:t>
                      </a:r>
                      <a:r>
                        <a:rPr lang="sk-SK" sz="1600" b="1" kern="1200" dirty="0" err="1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</a:t>
                      </a: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pryskyřice</a:t>
                      </a: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k-SK" sz="1600" b="1" kern="1200" dirty="0" err="1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vysýchavé</a:t>
                      </a: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oleje, šelak</a:t>
                      </a:r>
                      <a:endParaRPr lang="cs-CZ" sz="1200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cs-CZ" sz="1600" b="1" dirty="0">
                        <a:solidFill>
                          <a:srgbClr val="008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Vosky</a:t>
                      </a:r>
                      <a:endParaRPr lang="cs-CZ" sz="1050" b="1" dirty="0">
                        <a:solidFill>
                          <a:srgbClr val="008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1" kern="12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4</a:t>
                      </a:r>
                      <a:endParaRPr lang="cs-CZ" sz="1400" b="1" dirty="0">
                        <a:solidFill>
                          <a:srgbClr val="FF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kern="1200" dirty="0" smtClean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Přírodní gumy, </a:t>
                      </a:r>
                      <a:r>
                        <a:rPr lang="cs-CZ" sz="2400" b="1" kern="1200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Polyterpeny</a:t>
                      </a:r>
                      <a:r>
                        <a:rPr lang="cs-CZ" sz="2400" b="1" kern="1200" dirty="0" smtClean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2400" b="1" kern="12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– přírodní kaučuk, získávání, zpracování a modifikace </a:t>
                      </a:r>
                      <a:endParaRPr lang="cs-CZ" sz="1800" b="1" dirty="0">
                        <a:solidFill>
                          <a:srgbClr val="FF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Polyyfenoly</a:t>
                      </a: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– lignin, </a:t>
                      </a:r>
                      <a:r>
                        <a:rPr lang="cs-CZ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huminové</a:t>
                      </a: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kyseliny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Polysacharidy I – škrob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Polysacharidy II –  celulóza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Bílkovinná vlákna I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Bílkovinná vlákna II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Kasein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syrovátka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vaječné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proteiny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Identifikace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přírodních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látek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Laboratorní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metody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hodnocení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přírodních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polymerů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11. 10. 2017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 2017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20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92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cs-CZ" sz="2800" b="1" dirty="0" smtClean="0">
                <a:solidFill>
                  <a:srgbClr val="FF0000"/>
                </a:solidFill>
              </a:rPr>
              <a:t>ZPRACOVÁNÍ PŘÍRODNÍHO KAUČUKU</a:t>
            </a:r>
          </a:p>
          <a:p>
            <a:pPr algn="ctr" eaLnBrk="0" hangingPunct="0"/>
            <a:r>
              <a:rPr lang="cs-CZ" sz="4000" b="1" dirty="0" smtClean="0">
                <a:solidFill>
                  <a:srgbClr val="FF0000"/>
                </a:solidFill>
                <a:latin typeface="Arial Black" pitchFamily="34" charset="0"/>
              </a:rPr>
              <a:t>Jedno typické složení směsi</a:t>
            </a:r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</p:nvPr>
        </p:nvGraphicFramePr>
        <p:xfrm>
          <a:off x="467544" y="1268760"/>
          <a:ext cx="8229600" cy="424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Složka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Díly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Účel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PŘÍRODNÍ KAUČUK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40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Syntetický kaučuk 1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30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Modifikace vlastností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Syntetický kaučuk 2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30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Modifikace vlastností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ZnO</a:t>
                      </a:r>
                      <a:endParaRPr lang="cs-CZ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3 – 4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Urychlovač vulkanizace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Kyselina stearová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Mazivo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Saze ztužující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30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Modifikace vlastností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Změkčovadlo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4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Modifikace vlastností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Síra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2 – 3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Vulkanizace (síťování)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Antioxidant, </a:t>
                      </a:r>
                      <a:r>
                        <a:rPr lang="cs-CZ" b="1" dirty="0" err="1" smtClean="0"/>
                        <a:t>antiozonant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1,5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Ochrana proti stárnutí</a:t>
                      </a:r>
                      <a:r>
                        <a:rPr lang="cs-CZ" b="1" baseline="0" dirty="0" smtClean="0">
                          <a:solidFill>
                            <a:srgbClr val="008000"/>
                          </a:solidFill>
                        </a:rPr>
                        <a:t> vlivem kyslíku a ozónu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467544" y="5589240"/>
            <a:ext cx="8280920" cy="40011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C00000"/>
                </a:solidFill>
              </a:rPr>
              <a:t>Lidé od kaučuku a PVC většinou nepracují s %, ale s DÍLY!</a:t>
            </a:r>
            <a:endParaRPr lang="cs-CZ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sz="4000" b="1" dirty="0" smtClean="0">
                <a:solidFill>
                  <a:srgbClr val="FF0000"/>
                </a:solidFill>
                <a:latin typeface="Arial Black" pitchFamily="34" charset="0"/>
              </a:rPr>
              <a:t>Co jsem já dělal zajímavého</a:t>
            </a:r>
            <a:endParaRPr lang="cs-CZ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11. 10. 2017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 2017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21</a:t>
            </a:fld>
            <a:endParaRPr lang="sk-SK"/>
          </a:p>
        </p:txBody>
      </p:sp>
      <p:sp>
        <p:nvSpPr>
          <p:cNvPr id="7" name="TextovéPole 6"/>
          <p:cNvSpPr txBox="1"/>
          <p:nvPr/>
        </p:nvSpPr>
        <p:spPr>
          <a:xfrm>
            <a:off x="251520" y="1268760"/>
            <a:ext cx="856895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u="sng" dirty="0" smtClean="0">
                <a:solidFill>
                  <a:srgbClr val="0000FF"/>
                </a:solidFill>
                <a:latin typeface="Arial Black" pitchFamily="34" charset="0"/>
              </a:rPr>
              <a:t>PODKLADY PRO SOUDNÍHO ZNALCE</a:t>
            </a:r>
          </a:p>
          <a:p>
            <a:pPr>
              <a:buFont typeface="Arial" pitchFamily="34" charset="0"/>
              <a:buChar char="•"/>
            </a:pPr>
            <a:r>
              <a:rPr lang="cs-CZ" sz="2600" dirty="0" smtClean="0"/>
              <a:t> </a:t>
            </a:r>
            <a:r>
              <a:rPr lang="cs-CZ" sz="2600" dirty="0" smtClean="0">
                <a:latin typeface="Arial Black" pitchFamily="34" charset="0"/>
              </a:rPr>
              <a:t>černá skvrna na kapotáži závodní motorky</a:t>
            </a:r>
          </a:p>
          <a:p>
            <a:pPr>
              <a:buFont typeface="Arial" pitchFamily="34" charset="0"/>
              <a:buChar char="•"/>
            </a:pPr>
            <a:r>
              <a:rPr lang="cs-CZ" sz="2600" dirty="0" smtClean="0">
                <a:latin typeface="Arial Black" pitchFamily="34" charset="0"/>
              </a:rPr>
              <a:t> </a:t>
            </a:r>
            <a:r>
              <a:rPr lang="cs-CZ" sz="2600" dirty="0" smtClean="0">
                <a:solidFill>
                  <a:srgbClr val="FF0000"/>
                </a:solidFill>
                <a:latin typeface="Arial Black" pitchFamily="34" charset="0"/>
              </a:rPr>
              <a:t>JE TO OD ALFALTU NEBO OD PNEUMATIKY?</a:t>
            </a:r>
          </a:p>
          <a:p>
            <a:pPr>
              <a:buFont typeface="Arial" pitchFamily="34" charset="0"/>
              <a:buChar char="•"/>
            </a:pPr>
            <a:r>
              <a:rPr lang="cs-CZ" sz="2600" dirty="0" smtClean="0">
                <a:latin typeface="Arial Black" pitchFamily="34" charset="0"/>
              </a:rPr>
              <a:t> </a:t>
            </a:r>
            <a:r>
              <a:rPr lang="cs-CZ" sz="3200" dirty="0" smtClean="0">
                <a:solidFill>
                  <a:srgbClr val="C00000"/>
                </a:solidFill>
                <a:latin typeface="Arial Black" pitchFamily="34" charset="0"/>
              </a:rPr>
              <a:t>SEM  + EDX analýzy prvků ve skvrně</a:t>
            </a:r>
            <a:endParaRPr lang="cs-CZ" sz="26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600" dirty="0" smtClean="0">
                <a:latin typeface="Arial Black" pitchFamily="34" charset="0"/>
              </a:rPr>
              <a:t> </a:t>
            </a:r>
            <a:r>
              <a:rPr lang="cs-CZ" sz="2600" dirty="0" smtClean="0">
                <a:solidFill>
                  <a:srgbClr val="008000"/>
                </a:solidFill>
                <a:latin typeface="Arial Black" pitchFamily="34" charset="0"/>
              </a:rPr>
              <a:t>„Po čem jsem šel“</a:t>
            </a:r>
          </a:p>
          <a:p>
            <a:pPr lvl="1">
              <a:buFont typeface="Arial" pitchFamily="34" charset="0"/>
              <a:buChar char="•"/>
            </a:pPr>
            <a:r>
              <a:rPr lang="cs-CZ" sz="2600" dirty="0" smtClean="0">
                <a:solidFill>
                  <a:srgbClr val="008000"/>
                </a:solidFill>
                <a:latin typeface="Arial Black" pitchFamily="34" charset="0"/>
              </a:rPr>
              <a:t> síra (vulkanizace)</a:t>
            </a:r>
          </a:p>
          <a:p>
            <a:pPr lvl="1">
              <a:buFont typeface="Arial" pitchFamily="34" charset="0"/>
              <a:buChar char="•"/>
            </a:pPr>
            <a:r>
              <a:rPr lang="cs-CZ" sz="2600" dirty="0" smtClean="0">
                <a:solidFill>
                  <a:srgbClr val="008000"/>
                </a:solidFill>
                <a:latin typeface="Arial Black" pitchFamily="34" charset="0"/>
              </a:rPr>
              <a:t> ZINEK (vulkanizační urychlovače jsou na bázi zinku)</a:t>
            </a:r>
          </a:p>
          <a:p>
            <a:pPr>
              <a:buFont typeface="Arial" pitchFamily="34" charset="0"/>
              <a:buChar char="•"/>
            </a:pPr>
            <a:r>
              <a:rPr lang="cs-CZ" sz="2600" dirty="0" smtClean="0">
                <a:latin typeface="Arial Black" pitchFamily="34" charset="0"/>
              </a:rPr>
              <a:t> </a:t>
            </a:r>
            <a:r>
              <a:rPr lang="cs-CZ" sz="4000" u="sng" cap="all" dirty="0" smtClean="0">
                <a:solidFill>
                  <a:srgbClr val="FF0000"/>
                </a:solidFill>
                <a:latin typeface="Arial Black" pitchFamily="34" charset="0"/>
              </a:rPr>
              <a:t>výsledek</a:t>
            </a:r>
            <a:r>
              <a:rPr lang="cs-CZ" sz="4000" dirty="0" smtClean="0">
                <a:solidFill>
                  <a:srgbClr val="FF0000"/>
                </a:solidFill>
                <a:latin typeface="Arial Black" pitchFamily="34" charset="0"/>
              </a:rPr>
              <a:t>: je to od </a:t>
            </a:r>
            <a:r>
              <a:rPr lang="cs-CZ" sz="4000" b="1" dirty="0" smtClean="0">
                <a:solidFill>
                  <a:srgbClr val="FF0000"/>
                </a:solidFill>
                <a:latin typeface="Arial Black" pitchFamily="34" charset="0"/>
              </a:rPr>
              <a:t>asfaltu, nebyla tam síra ani zinek</a:t>
            </a:r>
            <a:endParaRPr lang="cs-CZ" sz="2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Dvouválec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11. 10. 2017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 2017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22</a:t>
            </a:fld>
            <a:endParaRPr lang="sk-SK"/>
          </a:p>
        </p:txBody>
      </p:sp>
      <p:pic>
        <p:nvPicPr>
          <p:cNvPr id="6" name="Obrázek 5" descr="img5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994134" y="-1285022"/>
            <a:ext cx="3024336" cy="81319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11. 10. 2017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 2017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23</a:t>
            </a:fld>
            <a:endParaRPr lang="sk-SK"/>
          </a:p>
        </p:txBody>
      </p:sp>
      <p:pic>
        <p:nvPicPr>
          <p:cNvPr id="7" name="Obrázek 6" descr="img5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91167" y="104977"/>
            <a:ext cx="6192689" cy="6215999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220072" y="188640"/>
            <a:ext cx="3672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BUNBARY (vynálezce stroje) </a:t>
            </a:r>
          </a:p>
          <a:p>
            <a:r>
              <a:rPr lang="cs-CZ" sz="2800" b="1" dirty="0" err="1" smtClean="0">
                <a:solidFill>
                  <a:srgbClr val="FF0000"/>
                </a:solidFill>
                <a:latin typeface="Arial Black" pitchFamily="34" charset="0"/>
              </a:rPr>
              <a:t>Hnětič</a:t>
            </a:r>
            <a:endParaRPr lang="cs-CZ" sz="28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11. 10. 2017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 2017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24</a:t>
            </a:fld>
            <a:endParaRPr lang="sk-SK"/>
          </a:p>
        </p:txBody>
      </p:sp>
      <p:pic>
        <p:nvPicPr>
          <p:cNvPr id="5" name="Obrázek 4" descr="str 7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995889" y="-187576"/>
            <a:ext cx="5080216" cy="871296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79512" y="116632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PŘÍRODNÍ KAUČUK  je nejdéle využívaným UHLOVODÍKOVÝM POLYMEREM!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r>
              <a:rPr lang="cs-CZ" sz="4000" dirty="0" smtClean="0">
                <a:solidFill>
                  <a:srgbClr val="FF0000"/>
                </a:solidFill>
                <a:latin typeface="Arial Black" pitchFamily="34" charset="0"/>
              </a:rPr>
              <a:t>Různé popisy VULKANIZACE</a:t>
            </a:r>
            <a:br>
              <a:rPr lang="cs-CZ" sz="40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4000" dirty="0" smtClean="0">
                <a:solidFill>
                  <a:srgbClr val="0000FF"/>
                </a:solidFill>
                <a:latin typeface="Arial Black" pitchFamily="34" charset="0"/>
              </a:rPr>
              <a:t>následující tři snímky</a:t>
            </a:r>
            <a:endParaRPr lang="cs-CZ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11. 10. 2017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 2017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25</a:t>
            </a:fld>
            <a:endParaRPr lang="sk-SK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11. 10. 2017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 2017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26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VULKANIZACE PŘÍRODNÍHO KAUČUKU</a:t>
            </a:r>
          </a:p>
          <a:p>
            <a:pPr algn="ctr" eaLnBrk="0" hangingPunct="0"/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Elementární sírou 1</a:t>
            </a:r>
          </a:p>
        </p:txBody>
      </p:sp>
      <p:pic>
        <p:nvPicPr>
          <p:cNvPr id="16" name="Obrázek 15" descr="659px-Vulcanization_of_POLYIsoprene_V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268760"/>
            <a:ext cx="3638084" cy="3384376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4932040" y="1196752"/>
            <a:ext cx="38884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Směsi s PŘÍRODNÍM KAUČUKEM se VULKANIZUJÍ  při teplotách 150 – 180 °C.</a:t>
            </a:r>
          </a:p>
          <a:p>
            <a:r>
              <a:rPr lang="cs-CZ" sz="2400" b="1" dirty="0" smtClean="0">
                <a:solidFill>
                  <a:srgbClr val="C00000"/>
                </a:solidFill>
              </a:rPr>
              <a:t>Syntetické kaučuky se VULKANIZUJÍ  při teplotách 180 – 220 °C</a:t>
            </a:r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07504" y="4725144"/>
            <a:ext cx="36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VULKANIZACE </a:t>
            </a:r>
            <a:r>
              <a:rPr lang="cs-CZ" u="sng" dirty="0" smtClean="0">
                <a:solidFill>
                  <a:srgbClr val="0000FF"/>
                </a:solidFill>
                <a:latin typeface="Arial Black" pitchFamily="34" charset="0"/>
              </a:rPr>
              <a:t>VĚTŠINOU</a:t>
            </a:r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u="sng" dirty="0" smtClean="0">
                <a:solidFill>
                  <a:srgbClr val="0000FF"/>
                </a:solidFill>
                <a:latin typeface="Arial Black" pitchFamily="34" charset="0"/>
              </a:rPr>
              <a:t>NEJDE</a:t>
            </a:r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 PŘES ZREAGOVÁNÍ DVOJNÉ VAZBY, TA SE VĚTŠINOU ZACHOVÁ &gt; CITLIVOST NA OZÓN</a:t>
            </a:r>
            <a:endParaRPr lang="cs-CZ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11. 10. 2017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 2017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27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VULKANIZACE PŘÍRODNÍHO KAUČUKU</a:t>
            </a:r>
          </a:p>
          <a:p>
            <a:pPr algn="ctr" eaLnBrk="0" hangingPunct="0"/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Elementární sírou 2</a:t>
            </a:r>
          </a:p>
        </p:txBody>
      </p:sp>
      <p:pic>
        <p:nvPicPr>
          <p:cNvPr id="11" name="Obrázek 10" descr="img7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395536" y="1196751"/>
            <a:ext cx="8496944" cy="4470245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6876256" y="1052736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008000"/>
                </a:solidFill>
                <a:latin typeface="Arial Black" pitchFamily="34" charset="0"/>
              </a:rPr>
              <a:t>Accelerator</a:t>
            </a: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=</a:t>
            </a:r>
          </a:p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URYCHLOVAČ</a:t>
            </a:r>
            <a:endParaRPr lang="cs-CZ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0" y="2276872"/>
            <a:ext cx="18356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0000FF"/>
                </a:solidFill>
                <a:latin typeface="Arial Black" pitchFamily="34" charset="0"/>
              </a:rPr>
              <a:t>Vicinal</a:t>
            </a:r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dirty="0" err="1" smtClean="0">
                <a:solidFill>
                  <a:srgbClr val="0000FF"/>
                </a:solidFill>
                <a:latin typeface="Arial Black" pitchFamily="34" charset="0"/>
              </a:rPr>
              <a:t>crosslinks</a:t>
            </a:r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 = </a:t>
            </a:r>
          </a:p>
          <a:p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Síťování na sousedních uhlících</a:t>
            </a:r>
            <a:endParaRPr lang="cs-CZ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1403648" y="5229200"/>
            <a:ext cx="2880320" cy="72008"/>
          </a:xfrm>
          <a:prstGeom prst="line">
            <a:avLst/>
          </a:prstGeom>
          <a:ln w="444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179512" y="5445224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Pouze toto </a:t>
            </a:r>
            <a:r>
              <a:rPr lang="cs-CZ" dirty="0" err="1" smtClean="0">
                <a:solidFill>
                  <a:srgbClr val="0000FF"/>
                </a:solidFill>
                <a:latin typeface="Arial Black" pitchFamily="34" charset="0"/>
              </a:rPr>
              <a:t>sesíťování</a:t>
            </a:r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 tvoří elastické (pružné) chování </a:t>
            </a:r>
            <a:endParaRPr lang="cs-CZ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6660232" y="1844824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  <a:latin typeface="Arial Black" pitchFamily="34" charset="0"/>
              </a:rPr>
              <a:t>LZE SÍŤOVAT I SLOUČENINAMI SÍRY</a:t>
            </a:r>
            <a:endParaRPr lang="cs-CZ" dirty="0">
              <a:solidFill>
                <a:srgbClr val="C00000"/>
              </a:solidFill>
              <a:latin typeface="Arial Black" pitchFamily="34" charset="0"/>
            </a:endParaRPr>
          </a:p>
        </p:txBody>
      </p:sp>
      <p:cxnSp>
        <p:nvCxnSpPr>
          <p:cNvPr id="21" name="Přímá spojovací šipka 20"/>
          <p:cNvCxnSpPr>
            <a:stCxn id="19" idx="1"/>
          </p:cNvCxnSpPr>
          <p:nvPr/>
        </p:nvCxnSpPr>
        <p:spPr>
          <a:xfrm flipH="1" flipV="1">
            <a:off x="5364088" y="2169730"/>
            <a:ext cx="1296144" cy="136759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/>
          <p:nvPr/>
        </p:nvCxnSpPr>
        <p:spPr>
          <a:xfrm flipH="1">
            <a:off x="5076056" y="1196752"/>
            <a:ext cx="1728192" cy="756954"/>
          </a:xfrm>
          <a:prstGeom prst="straightConnector1">
            <a:avLst/>
          </a:prstGeom>
          <a:ln w="3810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čára 28"/>
          <p:cNvCxnSpPr/>
          <p:nvPr/>
        </p:nvCxnSpPr>
        <p:spPr>
          <a:xfrm>
            <a:off x="4067944" y="4869160"/>
            <a:ext cx="2016224" cy="0"/>
          </a:xfrm>
          <a:prstGeom prst="line">
            <a:avLst/>
          </a:prstGeom>
          <a:ln w="3810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>
            <a:off x="1475656" y="2924944"/>
            <a:ext cx="3960440" cy="216024"/>
          </a:xfrm>
          <a:prstGeom prst="straightConnector1">
            <a:avLst/>
          </a:prstGeom>
          <a:ln w="381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11. 10. 2017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 2017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28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VULKANIZACE PŘÍRODNÍHO KAUČUKU</a:t>
            </a:r>
          </a:p>
          <a:p>
            <a:pPr algn="ctr" eaLnBrk="0" hangingPunct="0"/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Elementární sírou 3</a:t>
            </a:r>
          </a:p>
        </p:txBody>
      </p:sp>
      <p:pic>
        <p:nvPicPr>
          <p:cNvPr id="16" name="Obrázek 15" descr="img6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20888"/>
            <a:ext cx="8709940" cy="2232248"/>
          </a:xfrm>
          <a:prstGeom prst="rect">
            <a:avLst/>
          </a:prstGeom>
        </p:spPr>
      </p:pic>
      <p:sp>
        <p:nvSpPr>
          <p:cNvPr id="20" name="TextovéPole 19"/>
          <p:cNvSpPr txBox="1"/>
          <p:nvPr/>
        </p:nvSpPr>
        <p:spPr>
          <a:xfrm>
            <a:off x="215008" y="1484784"/>
            <a:ext cx="89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8000"/>
                </a:solidFill>
                <a:latin typeface="Arial Black" pitchFamily="34" charset="0"/>
              </a:rPr>
              <a:t>Tady uvažují i vazbu C-C, na kterou se </a:t>
            </a:r>
            <a:r>
              <a:rPr lang="cs-CZ" sz="2400" dirty="0" smtClean="0">
                <a:solidFill>
                  <a:srgbClr val="C00000"/>
                </a:solidFill>
                <a:latin typeface="Arial Black" pitchFamily="34" charset="0"/>
              </a:rPr>
              <a:t>„spotřebovala“ jedna dvojná vazba</a:t>
            </a:r>
            <a:r>
              <a:rPr lang="cs-CZ" sz="2400" dirty="0" smtClean="0">
                <a:solidFill>
                  <a:srgbClr val="008000"/>
                </a:solidFill>
                <a:latin typeface="Arial Black" pitchFamily="34" charset="0"/>
              </a:rPr>
              <a:t>, což není obvyklé!</a:t>
            </a:r>
            <a:endParaRPr lang="cs-CZ" sz="2400" dirty="0">
              <a:solidFill>
                <a:srgbClr val="008000"/>
              </a:solidFill>
              <a:latin typeface="Arial Black" pitchFamily="34" charset="0"/>
            </a:endParaRPr>
          </a:p>
        </p:txBody>
      </p:sp>
      <p:cxnSp>
        <p:nvCxnSpPr>
          <p:cNvPr id="22" name="Přímá spojovací šipka 21"/>
          <p:cNvCxnSpPr/>
          <p:nvPr/>
        </p:nvCxnSpPr>
        <p:spPr>
          <a:xfrm flipH="1">
            <a:off x="7380312" y="3356992"/>
            <a:ext cx="1008112" cy="72008"/>
          </a:xfrm>
          <a:prstGeom prst="straightConnector1">
            <a:avLst/>
          </a:prstGeom>
          <a:ln w="3810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šipka 31"/>
          <p:cNvCxnSpPr/>
          <p:nvPr/>
        </p:nvCxnSpPr>
        <p:spPr>
          <a:xfrm flipH="1">
            <a:off x="1835696" y="3140968"/>
            <a:ext cx="72008" cy="648072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ovéPole 35"/>
          <p:cNvSpPr txBox="1"/>
          <p:nvPr/>
        </p:nvSpPr>
        <p:spPr>
          <a:xfrm>
            <a:off x="323528" y="4653136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00FF"/>
                </a:solidFill>
                <a:latin typeface="Arial Black" pitchFamily="34" charset="0"/>
              </a:rPr>
              <a:t>SÍRA  jako atom je napsána jen pro zjednodušení</a:t>
            </a:r>
            <a:endParaRPr lang="cs-CZ" sz="2400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37" name="Přímá spojovací šipka 36"/>
          <p:cNvCxnSpPr/>
          <p:nvPr/>
        </p:nvCxnSpPr>
        <p:spPr>
          <a:xfrm flipV="1">
            <a:off x="2843808" y="3573016"/>
            <a:ext cx="864096" cy="1152128"/>
          </a:xfrm>
          <a:prstGeom prst="straightConnector1">
            <a:avLst/>
          </a:prstGeom>
          <a:ln w="381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šipka 38"/>
          <p:cNvCxnSpPr/>
          <p:nvPr/>
        </p:nvCxnSpPr>
        <p:spPr>
          <a:xfrm flipV="1">
            <a:off x="2843808" y="4149080"/>
            <a:ext cx="3312368" cy="576064"/>
          </a:xfrm>
          <a:prstGeom prst="straightConnector1">
            <a:avLst/>
          </a:prstGeom>
          <a:ln w="381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/>
          <p:cNvSpPr txBox="1"/>
          <p:nvPr/>
        </p:nvSpPr>
        <p:spPr>
          <a:xfrm>
            <a:off x="107504" y="5301208"/>
            <a:ext cx="8784976" cy="70788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b="1" i="1" dirty="0" smtClean="0">
                <a:solidFill>
                  <a:srgbClr val="7030A0"/>
                </a:solidFill>
              </a:rPr>
              <a:t>MŮŽETE SE TEDY SETKAT S RŮZNÝMI ZÁPISY VULKANIZACE, KDE ASI SPRÁVNÉ JSOU NA DVOU PŘEDEŠLÝCH SNÍMCÍCH</a:t>
            </a:r>
            <a:endParaRPr lang="cs-CZ" sz="20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11. 10. 2017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 2017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29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VULKANIZACE PŘÍRODNÍHO KAUČUKU</a:t>
            </a:r>
          </a:p>
          <a:p>
            <a:pPr algn="ctr" eaLnBrk="0" hangingPunct="0"/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Elementární sírou 4</a:t>
            </a:r>
          </a:p>
        </p:txBody>
      </p:sp>
      <p:pic>
        <p:nvPicPr>
          <p:cNvPr id="11" name="Obrázek 10" descr="str 7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031794" y="648726"/>
            <a:ext cx="3122272" cy="8970852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179512" y="1340768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solidFill>
                  <a:srgbClr val="0000FF"/>
                </a:solidFill>
                <a:latin typeface="Arial Black" pitchFamily="34" charset="0"/>
              </a:rPr>
              <a:t>Síra není jeden atom, ale ŘETĚZECH ATOMŮ SÍRY</a:t>
            </a:r>
            <a:endParaRPr lang="cs-CZ" sz="3600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14" name="Přímá spojovací šipka 13"/>
          <p:cNvCxnSpPr/>
          <p:nvPr/>
        </p:nvCxnSpPr>
        <p:spPr>
          <a:xfrm flipH="1">
            <a:off x="3059832" y="2420888"/>
            <a:ext cx="504056" cy="1728192"/>
          </a:xfrm>
          <a:prstGeom prst="straightConnector1">
            <a:avLst/>
          </a:prstGeom>
          <a:ln w="635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>
            <a:off x="3563888" y="2492896"/>
            <a:ext cx="1224136" cy="1368152"/>
          </a:xfrm>
          <a:prstGeom prst="straightConnector1">
            <a:avLst/>
          </a:prstGeom>
          <a:ln w="635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562074"/>
          </a:xfrm>
        </p:spPr>
        <p:txBody>
          <a:bodyPr/>
          <a:lstStyle/>
          <a:p>
            <a:r>
              <a:rPr lang="sk-SK" sz="3200" b="1" kern="1200" dirty="0" err="1" smtClean="0">
                <a:solidFill>
                  <a:srgbClr val="0000FF"/>
                </a:solidFill>
                <a:latin typeface="Arial Black" pitchFamily="34" charset="0"/>
                <a:ea typeface="Times New Roman"/>
                <a:cs typeface="Times New Roman"/>
              </a:rPr>
              <a:t>Isopren</a:t>
            </a:r>
            <a:r>
              <a:rPr lang="sk-SK" sz="3200" b="1" kern="1200" dirty="0" smtClean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sk-SK" sz="2800" b="1" kern="1200" dirty="0" smtClean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– základní jednotka TERPENOIDŮ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11. 10. 2017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 2017 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3</a:t>
            </a:fld>
            <a:endParaRPr lang="sk-SK"/>
          </a:p>
        </p:txBody>
      </p:sp>
      <p:pic>
        <p:nvPicPr>
          <p:cNvPr id="13" name="Zástupný symbol pro obsah 12" descr="Vzorec">
            <a:hlinkClick r:id="rId2" tooltip="&quot;Vzorec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08720"/>
            <a:ext cx="259228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Tabulka 13"/>
          <p:cNvGraphicFramePr>
            <a:graphicFrameLocks noGrp="1"/>
          </p:cNvGraphicFramePr>
          <p:nvPr/>
        </p:nvGraphicFramePr>
        <p:xfrm>
          <a:off x="2915816" y="1025178"/>
          <a:ext cx="5832648" cy="1288737"/>
        </p:xfrm>
        <a:graphic>
          <a:graphicData uri="http://schemas.openxmlformats.org/drawingml/2006/table">
            <a:tbl>
              <a:tblPr/>
              <a:tblGrid>
                <a:gridCol w="2916324"/>
                <a:gridCol w="2916324"/>
              </a:tblGrid>
              <a:tr h="587697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Systematický název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2-</a:t>
                      </a:r>
                      <a:r>
                        <a:rPr lang="cs-CZ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methyl</a:t>
                      </a:r>
                      <a:r>
                        <a:rPr lang="cs-CZ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cs-CZ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buta</a:t>
                      </a:r>
                      <a:r>
                        <a:rPr lang="cs-CZ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-1,3-dien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5498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>
                          <a:latin typeface="Times New Roman"/>
                          <a:ea typeface="Times New Roman"/>
                          <a:cs typeface="Times New Roman"/>
                        </a:rPr>
                        <a:t>Ostatní názvy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>
                          <a:latin typeface="Times New Roman"/>
                          <a:ea typeface="Times New Roman"/>
                          <a:cs typeface="Times New Roman"/>
                        </a:rPr>
                        <a:t>2-</a:t>
                      </a:r>
                      <a:r>
                        <a:rPr lang="cs-CZ" sz="2000" dirty="0" err="1">
                          <a:latin typeface="Times New Roman"/>
                          <a:ea typeface="Times New Roman"/>
                          <a:cs typeface="Times New Roman"/>
                        </a:rPr>
                        <a:t>methyl</a:t>
                      </a:r>
                      <a:r>
                        <a:rPr lang="cs-CZ" sz="2000" dirty="0">
                          <a:latin typeface="Times New Roman"/>
                          <a:ea typeface="Times New Roman"/>
                          <a:cs typeface="Times New Roman"/>
                        </a:rPr>
                        <a:t>-1,3-butadien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5498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0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 tooltip="Chemický vzorec"/>
                        </a:rPr>
                        <a:t>Sumární vzorec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cs-CZ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cs-CZ" sz="2000" dirty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cs-CZ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15" name="Obdélník 14"/>
          <p:cNvSpPr/>
          <p:nvPr/>
        </p:nvSpPr>
        <p:spPr>
          <a:xfrm>
            <a:off x="683568" y="2636912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8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TERPENOIDY – HLAVNÍ SLOŽKY PRYSKYŘIC</a:t>
            </a:r>
            <a:endParaRPr lang="cs-CZ" sz="2800" dirty="0"/>
          </a:p>
        </p:txBody>
      </p:sp>
      <p:graphicFrame>
        <p:nvGraphicFramePr>
          <p:cNvPr id="16" name="Tabulka 15"/>
          <p:cNvGraphicFramePr>
            <a:graphicFrameLocks noGrp="1"/>
          </p:cNvGraphicFramePr>
          <p:nvPr/>
        </p:nvGraphicFramePr>
        <p:xfrm>
          <a:off x="755576" y="3140968"/>
          <a:ext cx="7776864" cy="2774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1368152"/>
                <a:gridCol w="3960440"/>
              </a:tblGrid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</a:rPr>
                        <a:t>OZNAČENÍ</a:t>
                      </a:r>
                      <a:endParaRPr lang="cs-CZ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</a:rPr>
                        <a:t>POČET UHLÍKŮ</a:t>
                      </a:r>
                      <a:endParaRPr lang="cs-CZ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</a:rPr>
                        <a:t>SKUPENSTVÍ</a:t>
                      </a:r>
                    </a:p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</a:rPr>
                        <a:t>za normální teploty (tj.</a:t>
                      </a:r>
                      <a:r>
                        <a:rPr lang="cs-CZ" sz="2000" baseline="0" dirty="0" smtClean="0">
                          <a:solidFill>
                            <a:srgbClr val="FF0000"/>
                          </a:solidFill>
                        </a:rPr>
                        <a:t> 23 °C)</a:t>
                      </a:r>
                      <a:endParaRPr lang="cs-CZ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18458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Monoterpenoid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kapalina</a:t>
                      </a:r>
                      <a:endParaRPr lang="cs-CZ" dirty="0"/>
                    </a:p>
                  </a:txBody>
                  <a:tcPr/>
                </a:tc>
              </a:tr>
              <a:tr h="518458">
                <a:tc>
                  <a:txBody>
                    <a:bodyPr/>
                    <a:lstStyle/>
                    <a:p>
                      <a:r>
                        <a:rPr lang="cs-CZ" dirty="0" smtClean="0"/>
                        <a:t>SESQUITERPENOID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kapalina</a:t>
                      </a:r>
                      <a:endParaRPr lang="cs-CZ" dirty="0"/>
                    </a:p>
                  </a:txBody>
                  <a:tcPr/>
                </a:tc>
              </a:tr>
              <a:tr h="518458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Diterpenoid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Pevná látka</a:t>
                      </a:r>
                      <a:endParaRPr lang="cs-CZ" dirty="0"/>
                    </a:p>
                  </a:txBody>
                  <a:tcPr/>
                </a:tc>
              </a:tr>
              <a:tr h="518458">
                <a:tc>
                  <a:txBody>
                    <a:bodyPr/>
                    <a:lstStyle/>
                    <a:p>
                      <a:r>
                        <a:rPr lang="cs-CZ" dirty="0" smtClean="0"/>
                        <a:t>TRITERPENOID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Pevná látka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11. 10. 2017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 2017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30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67544" y="116632"/>
            <a:ext cx="8229600" cy="56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cs-CZ" sz="2800" b="1" i="1" dirty="0" smtClean="0">
                <a:solidFill>
                  <a:srgbClr val="0000FF"/>
                </a:solidFill>
                <a:latin typeface="Arial Black" pitchFamily="34" charset="0"/>
              </a:rPr>
              <a:t>KRYSTALIZACE</a:t>
            </a: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 PŘÍRODNÍHO KAUČUKU</a:t>
            </a:r>
          </a:p>
        </p:txBody>
      </p:sp>
      <p:pic>
        <p:nvPicPr>
          <p:cNvPr id="10" name="Obrázek 9" descr="str 7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283967" y="-3195736"/>
            <a:ext cx="576065" cy="8640963"/>
          </a:xfrm>
          <a:prstGeom prst="rect">
            <a:avLst/>
          </a:prstGeom>
        </p:spPr>
      </p:pic>
      <p:pic>
        <p:nvPicPr>
          <p:cNvPr id="13" name="Obrázek 12" descr="str 7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478997" y="-1886710"/>
            <a:ext cx="2304258" cy="8903230"/>
          </a:xfrm>
          <a:prstGeom prst="rect">
            <a:avLst/>
          </a:prstGeom>
        </p:spPr>
      </p:pic>
      <p:pic>
        <p:nvPicPr>
          <p:cNvPr id="16" name="Obrázek 15" descr="str 7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751519" y="2965512"/>
            <a:ext cx="3140968" cy="4644008"/>
          </a:xfrm>
          <a:prstGeom prst="rect">
            <a:avLst/>
          </a:prstGeom>
        </p:spPr>
      </p:pic>
      <p:pic>
        <p:nvPicPr>
          <p:cNvPr id="17" name="Obrázek 16" descr="str 8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5255567" y="2969567"/>
            <a:ext cx="3276874" cy="449999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Degradace kaučuku ozónem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11. 10. 2017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 2017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31</a:t>
            </a:fld>
            <a:endParaRPr lang="sk-SK"/>
          </a:p>
        </p:txBody>
      </p:sp>
      <p:pic>
        <p:nvPicPr>
          <p:cNvPr id="6" name="Obrázek 5" descr="img7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764703"/>
            <a:ext cx="4392488" cy="4335583"/>
          </a:xfrm>
          <a:prstGeom prst="rect">
            <a:avLst/>
          </a:prstGeom>
        </p:spPr>
      </p:pic>
      <p:pic>
        <p:nvPicPr>
          <p:cNvPr id="7" name="Obrázek 6" descr="img7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4736816"/>
            <a:ext cx="4513716" cy="1585864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4788024" y="836712"/>
            <a:ext cx="410445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8000"/>
                </a:solidFill>
                <a:latin typeface="Arial Black" pitchFamily="34" charset="0"/>
              </a:rPr>
              <a:t>Ozón je přirozenou součástí ovzduší a vzniká např. při blesku (elektrický výboj v </a:t>
            </a:r>
            <a:r>
              <a:rPr lang="cs-CZ" sz="2400" dirty="0" err="1" smtClean="0">
                <a:solidFill>
                  <a:srgbClr val="008000"/>
                </a:solidFill>
                <a:latin typeface="Arial Black" pitchFamily="34" charset="0"/>
              </a:rPr>
              <a:t>atmomsféře</a:t>
            </a:r>
            <a:r>
              <a:rPr lang="cs-CZ" sz="2400" dirty="0" smtClean="0">
                <a:solidFill>
                  <a:srgbClr val="008000"/>
                </a:solidFill>
                <a:latin typeface="Arial Black" pitchFamily="34" charset="0"/>
              </a:rPr>
              <a:t>)</a:t>
            </a:r>
          </a:p>
          <a:p>
            <a:r>
              <a:rPr lang="cs-CZ" sz="2800" smtClean="0">
                <a:solidFill>
                  <a:srgbClr val="0000FF"/>
                </a:solidFill>
                <a:latin typeface="Arial Black" pitchFamily="34" charset="0"/>
              </a:rPr>
              <a:t>Vzniká i uměle</a:t>
            </a:r>
            <a:endParaRPr lang="cs-CZ" sz="2800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10" name="Přímá spojovací šipka 9"/>
          <p:cNvCxnSpPr/>
          <p:nvPr/>
        </p:nvCxnSpPr>
        <p:spPr>
          <a:xfrm flipH="1">
            <a:off x="6732240" y="3068960"/>
            <a:ext cx="720080" cy="1584176"/>
          </a:xfrm>
          <a:prstGeom prst="straightConnector1">
            <a:avLst/>
          </a:prstGeom>
          <a:ln w="381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11. 10. 2017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 2017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32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VULKANIZACE PŘÍRODNÍHO KAUČUKU</a:t>
            </a:r>
          </a:p>
          <a:p>
            <a:pPr algn="ctr" eaLnBrk="0" hangingPunct="0"/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Sloučeninami síry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11560" y="1412776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00FF"/>
                </a:solidFill>
              </a:rPr>
              <a:t>Charles GOODYEAR (1839) – vynálezce vulkanizace přírodního kaučuku sírou</a:t>
            </a:r>
            <a:endParaRPr lang="cs-CZ" sz="2800" b="1" dirty="0">
              <a:solidFill>
                <a:srgbClr val="0000FF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39552" y="2780928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0000"/>
                </a:solidFill>
              </a:rPr>
              <a:t>OBSAHY SÍRY  jsou 1 – 5 % (měkká pryž) až do 15 – 30 % (</a:t>
            </a:r>
            <a:r>
              <a:rPr lang="cs-CZ" sz="3200" b="1" dirty="0" err="1" smtClean="0">
                <a:solidFill>
                  <a:srgbClr val="FF0000"/>
                </a:solidFill>
              </a:rPr>
              <a:t>akuskříně</a:t>
            </a:r>
            <a:r>
              <a:rPr lang="cs-CZ" sz="3200" b="1" dirty="0" smtClean="0">
                <a:solidFill>
                  <a:srgbClr val="FF0000"/>
                </a:solidFill>
              </a:rPr>
              <a:t>)</a:t>
            </a:r>
            <a:endParaRPr lang="cs-CZ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11. 10. 2017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 2017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33</a:t>
            </a:fld>
            <a:endParaRPr lang="sk-SK"/>
          </a:p>
        </p:txBody>
      </p:sp>
      <p:sp>
        <p:nvSpPr>
          <p:cNvPr id="10" name="TextovéPole 9"/>
          <p:cNvSpPr txBox="1"/>
          <p:nvPr/>
        </p:nvSpPr>
        <p:spPr>
          <a:xfrm>
            <a:off x="827584" y="116632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FF0000"/>
                </a:solidFill>
              </a:rPr>
              <a:t>OBSAHY SÍRY  jsou 1 – 5 % (měkká pryž) až do 15 – 30 % </a:t>
            </a:r>
          </a:p>
          <a:p>
            <a:pPr algn="ctr"/>
            <a:r>
              <a:rPr lang="cs-CZ" sz="3600" b="1" dirty="0" smtClean="0">
                <a:solidFill>
                  <a:srgbClr val="FF0000"/>
                </a:solidFill>
              </a:rPr>
              <a:t>(V MINULOSTI </a:t>
            </a:r>
            <a:r>
              <a:rPr lang="cs-CZ" sz="3600" b="1" dirty="0" err="1" smtClean="0">
                <a:solidFill>
                  <a:srgbClr val="FF0000"/>
                </a:solidFill>
              </a:rPr>
              <a:t>akuskříně</a:t>
            </a:r>
            <a:r>
              <a:rPr lang="cs-CZ" sz="3600" b="1" dirty="0" smtClean="0">
                <a:solidFill>
                  <a:srgbClr val="FF0000"/>
                </a:solidFill>
              </a:rPr>
              <a:t>)</a:t>
            </a:r>
            <a:endParaRPr lang="cs-CZ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/>
        </p:nvGraphicFramePr>
        <p:xfrm>
          <a:off x="467544" y="1844824"/>
          <a:ext cx="8064896" cy="4329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032448"/>
              </a:tblGrid>
              <a:tr h="777687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tx1"/>
                          </a:solidFill>
                        </a:rPr>
                        <a:t>Výrobek</a:t>
                      </a:r>
                      <a:endParaRPr lang="cs-CZ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tx1"/>
                          </a:solidFill>
                        </a:rPr>
                        <a:t>Obsah kaučuku</a:t>
                      </a:r>
                    </a:p>
                    <a:p>
                      <a:pPr algn="ctr"/>
                      <a:r>
                        <a:rPr lang="cs-CZ" sz="2800" dirty="0" smtClean="0">
                          <a:solidFill>
                            <a:schemeClr val="tx1"/>
                          </a:solidFill>
                        </a:rPr>
                        <a:t> (% hmot.)</a:t>
                      </a:r>
                      <a:endParaRPr lang="cs-CZ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77687">
                <a:tc>
                  <a:txBody>
                    <a:bodyPr/>
                    <a:lstStyle/>
                    <a:p>
                      <a:r>
                        <a:rPr lang="cs-CZ" b="1" dirty="0" smtClean="0"/>
                        <a:t>Transparentní pryž, máčené zboží, pryžové nitě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 smtClean="0"/>
                        <a:t>Nad 80</a:t>
                      </a:r>
                      <a:endParaRPr lang="cs-CZ" sz="3200" dirty="0"/>
                    </a:p>
                  </a:txBody>
                  <a:tcPr/>
                </a:tc>
              </a:tr>
              <a:tr h="777687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Směsi</a:t>
                      </a:r>
                      <a:r>
                        <a:rPr lang="cs-CZ" b="1" baseline="0" dirty="0" smtClean="0"/>
                        <a:t> na běhouny a kostry plášťů, </a:t>
                      </a:r>
                      <a:r>
                        <a:rPr lang="cs-CZ" b="1" baseline="0" dirty="0" err="1" smtClean="0"/>
                        <a:t>cyklo</a:t>
                      </a:r>
                      <a:r>
                        <a:rPr lang="cs-CZ" b="1" baseline="0" dirty="0" smtClean="0"/>
                        <a:t>, </a:t>
                      </a:r>
                      <a:r>
                        <a:rPr lang="cs-CZ" b="1" baseline="0" dirty="0" err="1" smtClean="0"/>
                        <a:t>moto</a:t>
                      </a:r>
                      <a:r>
                        <a:rPr lang="cs-CZ" b="1" baseline="0" dirty="0" smtClean="0"/>
                        <a:t> a auto duše, lehčená pryž, kabely </a:t>
                      </a:r>
                      <a:r>
                        <a:rPr lang="cs-CZ" b="1" baseline="0" dirty="0" err="1" smtClean="0"/>
                        <a:t>elektro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 smtClean="0"/>
                        <a:t>50 – 80</a:t>
                      </a:r>
                      <a:endParaRPr lang="cs-CZ" sz="3200" dirty="0"/>
                    </a:p>
                  </a:txBody>
                  <a:tcPr/>
                </a:tc>
              </a:tr>
              <a:tr h="777687">
                <a:tc>
                  <a:txBody>
                    <a:bodyPr/>
                    <a:lstStyle/>
                    <a:p>
                      <a:r>
                        <a:rPr lang="cs-CZ" b="1" dirty="0" smtClean="0"/>
                        <a:t>Pryžová obuv, dopravníkové pásy, technická pryž (např. hadice, vlnovce, silentbloky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 smtClean="0"/>
                        <a:t>30 – 50</a:t>
                      </a:r>
                      <a:endParaRPr lang="cs-CZ" sz="3200" dirty="0"/>
                    </a:p>
                  </a:txBody>
                  <a:tcPr/>
                </a:tc>
              </a:tr>
              <a:tr h="777687">
                <a:tc>
                  <a:txBody>
                    <a:bodyPr/>
                    <a:lstStyle/>
                    <a:p>
                      <a:r>
                        <a:rPr lang="cs-CZ" b="1" dirty="0" smtClean="0"/>
                        <a:t>Akumulátorové skříně,</a:t>
                      </a:r>
                      <a:r>
                        <a:rPr lang="cs-CZ" b="1" baseline="0" dirty="0" smtClean="0"/>
                        <a:t> podlahoviny, </a:t>
                      </a:r>
                      <a:r>
                        <a:rPr lang="cs-CZ" b="1" dirty="0" smtClean="0"/>
                        <a:t>těsnění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 smtClean="0"/>
                        <a:t>&lt; 30</a:t>
                      </a:r>
                      <a:endParaRPr lang="cs-CZ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11. 10. 2017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 2017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34</a:t>
            </a:fld>
            <a:endParaRPr lang="sk-SK"/>
          </a:p>
        </p:txBody>
      </p:sp>
      <p:sp>
        <p:nvSpPr>
          <p:cNvPr id="10" name="TextovéPole 9"/>
          <p:cNvSpPr txBox="1"/>
          <p:nvPr/>
        </p:nvSpPr>
        <p:spPr>
          <a:xfrm>
            <a:off x="827584" y="116632"/>
            <a:ext cx="7488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FF0000"/>
                </a:solidFill>
              </a:rPr>
              <a:t>OBSAHY síry 30 % hmot. a více</a:t>
            </a:r>
          </a:p>
          <a:p>
            <a:pPr algn="ctr"/>
            <a:r>
              <a:rPr lang="cs-CZ" sz="4400" b="1" dirty="0" smtClean="0">
                <a:solidFill>
                  <a:srgbClr val="C00000"/>
                </a:solidFill>
                <a:latin typeface="Arial Black" pitchFamily="34" charset="0"/>
              </a:rPr>
              <a:t>EBONIT</a:t>
            </a:r>
            <a:r>
              <a:rPr lang="cs-CZ" sz="3600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Obdélník 6"/>
          <p:cNvSpPr/>
          <p:nvPr/>
        </p:nvSpPr>
        <p:spPr>
          <a:xfrm>
            <a:off x="251520" y="4365104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It is also commonly used in </a:t>
            </a:r>
            <a:r>
              <a:rPr lang="en-US" sz="2800" b="1" dirty="0" smtClean="0">
                <a:hlinkClick r:id="rId2" tooltip="Physics"/>
              </a:rPr>
              <a:t>physics</a:t>
            </a:r>
            <a:r>
              <a:rPr lang="en-US" sz="2800" b="1" dirty="0" smtClean="0"/>
              <a:t> classrooms to demonstrate </a:t>
            </a:r>
            <a:r>
              <a:rPr lang="en-US" sz="2800" b="1" dirty="0" smtClean="0">
                <a:hlinkClick r:id="rId3" tooltip="Static electricity"/>
              </a:rPr>
              <a:t>static electricity</a:t>
            </a:r>
            <a:r>
              <a:rPr lang="en-US" sz="2800" b="1" dirty="0" smtClean="0"/>
              <a:t> because it is at or near the negative end of the </a:t>
            </a:r>
            <a:r>
              <a:rPr lang="en-US" sz="2800" b="1" dirty="0" err="1" smtClean="0">
                <a:hlinkClick r:id="rId4" tooltip="Triboelectric effect"/>
              </a:rPr>
              <a:t>triboelectric</a:t>
            </a:r>
            <a:r>
              <a:rPr lang="en-US" sz="2800" b="1" dirty="0" smtClean="0">
                <a:hlinkClick r:id="rId4" tooltip="Triboelectric effect"/>
              </a:rPr>
              <a:t> series</a:t>
            </a:r>
            <a:r>
              <a:rPr lang="en-US" sz="2800" b="1" dirty="0" smtClean="0"/>
              <a:t>.</a:t>
            </a:r>
            <a:endParaRPr lang="cs-CZ" sz="28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251520" y="3284984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0000FF"/>
                </a:solidFill>
                <a:latin typeface="Arial Black" pitchFamily="34" charset="0"/>
              </a:rPr>
              <a:t>Třeme EBONITOVOU TYČ  liščím ohonem ….</a:t>
            </a:r>
            <a:endParaRPr lang="cs-CZ" sz="3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323528" y="1268760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Arial Black" pitchFamily="34" charset="0"/>
              </a:rPr>
              <a:t>Hard rubber was used in the cases of automobile </a:t>
            </a:r>
            <a:r>
              <a:rPr lang="en-US" sz="2400" b="1" dirty="0" smtClean="0">
                <a:solidFill>
                  <a:srgbClr val="008000"/>
                </a:solidFill>
                <a:latin typeface="Arial Black" pitchFamily="34" charset="0"/>
                <a:hlinkClick r:id="rId5" tooltip="Battery (electricity)"/>
              </a:rPr>
              <a:t>batteries</a:t>
            </a:r>
            <a:r>
              <a:rPr lang="en-US" sz="2400" b="1" dirty="0" smtClean="0">
                <a:solidFill>
                  <a:srgbClr val="008000"/>
                </a:solidFill>
                <a:latin typeface="Arial Black" pitchFamily="34" charset="0"/>
              </a:rPr>
              <a:t> for years, thus establishing black as their traditional </a:t>
            </a:r>
            <a:r>
              <a:rPr lang="en-US" sz="2400" b="1" dirty="0" err="1" smtClean="0">
                <a:solidFill>
                  <a:srgbClr val="008000"/>
                </a:solidFill>
                <a:latin typeface="Arial Black" pitchFamily="34" charset="0"/>
              </a:rPr>
              <a:t>colour</a:t>
            </a:r>
            <a:r>
              <a:rPr lang="en-US" sz="2400" b="1" dirty="0" smtClean="0">
                <a:solidFill>
                  <a:srgbClr val="008000"/>
                </a:solidFill>
                <a:latin typeface="Arial Black" pitchFamily="34" charset="0"/>
              </a:rPr>
              <a:t> even long after stronger modern plastics like </a:t>
            </a:r>
            <a:r>
              <a:rPr lang="en-US" sz="2400" b="1" dirty="0" smtClean="0">
                <a:solidFill>
                  <a:srgbClr val="008000"/>
                </a:solidFill>
                <a:latin typeface="Arial Black" pitchFamily="34" charset="0"/>
                <a:hlinkClick r:id="rId6" tooltip="Polypropylene"/>
              </a:rPr>
              <a:t>polypropylene</a:t>
            </a:r>
            <a:r>
              <a:rPr lang="en-US" sz="2400" b="1" dirty="0" smtClean="0">
                <a:solidFill>
                  <a:srgbClr val="008000"/>
                </a:solidFill>
                <a:latin typeface="Arial Black" pitchFamily="34" charset="0"/>
              </a:rPr>
              <a:t> were substituted.</a:t>
            </a:r>
            <a:endParaRPr lang="cs-CZ" sz="2400" b="1" dirty="0">
              <a:solidFill>
                <a:srgbClr val="008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cs-CZ" sz="2800" b="1" dirty="0" smtClean="0"/>
              <a:t>Snahy o přípravu různých syntetických kaučuků trvají už více než 100 let a jsou úspěšné</a:t>
            </a:r>
          </a:p>
          <a:p>
            <a:r>
              <a:rPr lang="cs-CZ" sz="2800" b="1" dirty="0" smtClean="0">
                <a:solidFill>
                  <a:srgbClr val="0000FF"/>
                </a:solidFill>
              </a:rPr>
              <a:t>Asi nejrozšířenější SYNTETICKÝ</a:t>
            </a:r>
            <a:r>
              <a:rPr lang="cs-CZ" sz="2800" b="1" dirty="0" smtClean="0">
                <a:solidFill>
                  <a:srgbClr val="FF0000"/>
                </a:solidFill>
              </a:rPr>
              <a:t> </a:t>
            </a:r>
            <a:r>
              <a:rPr lang="cs-CZ" sz="2800" b="1" dirty="0" smtClean="0">
                <a:solidFill>
                  <a:srgbClr val="0000FF"/>
                </a:solidFill>
              </a:rPr>
              <a:t>kaučuk je </a:t>
            </a:r>
            <a:r>
              <a:rPr lang="cs-CZ" sz="2800" b="1" u="sng" dirty="0" smtClean="0">
                <a:solidFill>
                  <a:srgbClr val="0000FF"/>
                </a:solidFill>
              </a:rPr>
              <a:t>butadien-styrénový kaučuk</a:t>
            </a:r>
            <a:endParaRPr lang="cs-CZ" sz="2800" u="sng" dirty="0" smtClean="0">
              <a:solidFill>
                <a:srgbClr val="0000FF"/>
              </a:solidFill>
            </a:endParaRPr>
          </a:p>
          <a:p>
            <a:r>
              <a:rPr lang="cs-CZ" sz="2800" b="1" dirty="0" smtClean="0">
                <a:solidFill>
                  <a:srgbClr val="FF0000"/>
                </a:solidFill>
              </a:rPr>
              <a:t>PŘÍRODNÍ kaučuk je však stále nenahraditelný</a:t>
            </a:r>
          </a:p>
          <a:p>
            <a:r>
              <a:rPr lang="cs-CZ" sz="2800" b="1" dirty="0" smtClean="0">
                <a:solidFill>
                  <a:srgbClr val="008000"/>
                </a:solidFill>
              </a:rPr>
              <a:t>POLYMERACE izoprenu nedává jen cis-izomer &gt; není náhradou přírodního kaučuku</a:t>
            </a:r>
          </a:p>
          <a:p>
            <a:r>
              <a:rPr lang="cs-CZ" sz="2800" b="1" dirty="0" smtClean="0">
                <a:solidFill>
                  <a:srgbClr val="FF0000"/>
                </a:solidFill>
              </a:rPr>
              <a:t>Směsi PŘÍRODNÍ &amp;</a:t>
            </a:r>
            <a:r>
              <a:rPr lang="cs-CZ" sz="2800" b="1" dirty="0" smtClean="0">
                <a:solidFill>
                  <a:srgbClr val="0000FF"/>
                </a:solidFill>
              </a:rPr>
              <a:t>SYNTETICKÝ</a:t>
            </a:r>
            <a:r>
              <a:rPr lang="cs-CZ" sz="2800" b="1" dirty="0" smtClean="0">
                <a:solidFill>
                  <a:srgbClr val="FF0000"/>
                </a:solidFill>
              </a:rPr>
              <a:t> KAUČUK umožňují optimalizaci vlastností</a:t>
            </a:r>
          </a:p>
          <a:p>
            <a:endParaRPr lang="cs-CZ" sz="2800" b="1" dirty="0" smtClean="0">
              <a:solidFill>
                <a:srgbClr val="FF0000"/>
              </a:solidFill>
            </a:endParaRPr>
          </a:p>
          <a:p>
            <a:endParaRPr lang="cs-CZ" sz="28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11. 10. 2017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 2017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35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63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PŘÍRODNÍ versus </a:t>
            </a:r>
            <a:r>
              <a:rPr lang="cs-CZ" sz="2800" b="1" dirty="0" smtClean="0">
                <a:solidFill>
                  <a:srgbClr val="0000FF"/>
                </a:solidFill>
                <a:latin typeface="Arial Black" pitchFamily="34" charset="0"/>
              </a:rPr>
              <a:t>SYNTETICKÝ</a:t>
            </a: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 KAUČUK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00FF"/>
                </a:solidFill>
              </a:rPr>
              <a:t>butadien-styrénový kaučuk</a:t>
            </a:r>
            <a:endParaRPr lang="cs-CZ" sz="28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11. 10. 2017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 2017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36</a:t>
            </a:fld>
            <a:endParaRPr lang="sk-SK"/>
          </a:p>
        </p:txBody>
      </p:sp>
      <p:pic>
        <p:nvPicPr>
          <p:cNvPr id="13" name="Obrázek 12" descr="800px-SBRwithexplicit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08720"/>
            <a:ext cx="7355462" cy="295232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835696" y="3789040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</a:rPr>
              <a:t>Trans!</a:t>
            </a:r>
            <a:endParaRPr lang="cs-CZ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cxnSp>
        <p:nvCxnSpPr>
          <p:cNvPr id="9" name="Přímá spojovací šipka 8"/>
          <p:cNvCxnSpPr/>
          <p:nvPr/>
        </p:nvCxnSpPr>
        <p:spPr>
          <a:xfrm flipV="1">
            <a:off x="1979712" y="1988840"/>
            <a:ext cx="720080" cy="1872208"/>
          </a:xfrm>
          <a:prstGeom prst="straightConnector1">
            <a:avLst/>
          </a:prstGeom>
          <a:ln w="635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11. 10. 2017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 2017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37</a:t>
            </a:fld>
            <a:endParaRPr lang="sk-SK"/>
          </a:p>
        </p:txBody>
      </p:sp>
      <p:sp>
        <p:nvSpPr>
          <p:cNvPr id="5" name="Obdélník 4"/>
          <p:cNvSpPr/>
          <p:nvPr/>
        </p:nvSpPr>
        <p:spPr>
          <a:xfrm>
            <a:off x="395536" y="404664"/>
            <a:ext cx="835292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KRALEX® 1783</a:t>
            </a:r>
          </a:p>
          <a:p>
            <a:r>
              <a:rPr lang="cs-CZ" sz="1400" b="1" dirty="0" smtClean="0"/>
              <a:t>Styren-butadienový kaučuk – SBR</a:t>
            </a:r>
          </a:p>
          <a:p>
            <a:r>
              <a:rPr lang="cs-CZ" sz="1400" b="1" dirty="0" smtClean="0">
                <a:hlinkClick r:id="rId2"/>
              </a:rPr>
              <a:t>www.</a:t>
            </a:r>
            <a:r>
              <a:rPr lang="cs-CZ" sz="1400" b="1" dirty="0" err="1" smtClean="0">
                <a:hlinkClick r:id="rId2"/>
              </a:rPr>
              <a:t>synthosgroup.com</a:t>
            </a:r>
            <a:endParaRPr lang="cs-CZ" sz="1400" b="1" dirty="0" smtClean="0"/>
          </a:p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VŠEOBECNÁ CHARAKTERISTIKA</a:t>
            </a:r>
          </a:p>
          <a:p>
            <a:pPr algn="just"/>
            <a:r>
              <a:rPr lang="cs-CZ" b="1" dirty="0" smtClean="0"/>
              <a:t>KRALEX® 1783 je standardní olejem nastavený typ styren-butadienových kaučuků vyráběný technologií studené emulzní kopolymerace na bázi směsi mýdel mastných a pryskyřičných kyselin. Typicky obsahuje 23,5% vázaného styrenu a je koagulovaný systémem kyselina a syntetický </a:t>
            </a:r>
            <a:r>
              <a:rPr lang="cs-CZ" b="1" dirty="0" err="1" smtClean="0"/>
              <a:t>koagulant</a:t>
            </a:r>
            <a:r>
              <a:rPr lang="cs-CZ" b="1" dirty="0" smtClean="0"/>
              <a:t>. Obsahuje 27% (37,5 </a:t>
            </a:r>
            <a:r>
              <a:rPr lang="cs-CZ" b="1" dirty="0" err="1" smtClean="0"/>
              <a:t>dsk</a:t>
            </a:r>
            <a:r>
              <a:rPr lang="cs-CZ" b="1" dirty="0" smtClean="0"/>
              <a:t>) nastavovacího oleje se sníženým obsahem polycyklických aromátů typu RAE a je stabilizovaný barvícím antioxidantem.</a:t>
            </a:r>
          </a:p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ZÁKLADNÍ VLASTNOSTI KAUČUKU</a:t>
            </a:r>
          </a:p>
          <a:p>
            <a:r>
              <a:rPr lang="pl-PL" b="1" dirty="0" smtClean="0">
                <a:solidFill>
                  <a:srgbClr val="0000FF"/>
                </a:solidFill>
              </a:rPr>
              <a:t>Parametry           Jednotka                                Hodnota   Zkušební metoda</a:t>
            </a:r>
          </a:p>
          <a:p>
            <a:r>
              <a:rPr lang="cs-CZ" b="1" dirty="0" smtClean="0"/>
              <a:t>Viskozita </a:t>
            </a:r>
            <a:r>
              <a:rPr lang="cs-CZ" b="1" dirty="0" err="1" smtClean="0"/>
              <a:t>Mooney</a:t>
            </a:r>
            <a:r>
              <a:rPr lang="cs-CZ" b="1" dirty="0" smtClean="0"/>
              <a:t> ML 1+4 (100°C) – kalandrovaný vzorek °ML 44 - 54 ASTM D1646</a:t>
            </a:r>
          </a:p>
          <a:p>
            <a:r>
              <a:rPr lang="cs-CZ" b="1" dirty="0" smtClean="0"/>
              <a:t>Obsah těkavých látek % hm.                                max. 0,75 ASTM D5668</a:t>
            </a:r>
          </a:p>
          <a:p>
            <a:r>
              <a:rPr lang="cs-CZ" b="1" dirty="0" smtClean="0"/>
              <a:t>Obsah popela % hm.                                             max. 0,4 ASTM D5667</a:t>
            </a:r>
          </a:p>
          <a:p>
            <a:r>
              <a:rPr lang="cs-CZ" b="1" dirty="0" smtClean="0"/>
              <a:t>Obsah organických kyselin % hm.                      3,6 - 5,4 ASTM D5774</a:t>
            </a:r>
          </a:p>
          <a:p>
            <a:r>
              <a:rPr lang="nl-NL" b="1" dirty="0" smtClean="0"/>
              <a:t>Obsah mýdel % hm. </a:t>
            </a:r>
            <a:r>
              <a:rPr lang="cs-CZ" b="1" dirty="0" smtClean="0"/>
              <a:t>                                             </a:t>
            </a:r>
            <a:r>
              <a:rPr lang="nl-NL" b="1" dirty="0" smtClean="0"/>
              <a:t>max. 0,3 ASTM D5774</a:t>
            </a:r>
          </a:p>
          <a:p>
            <a:r>
              <a:rPr lang="cs-CZ" b="1" dirty="0" smtClean="0"/>
              <a:t>Obsah oleje % hm.                                                25 - 29 ASTM D5774</a:t>
            </a:r>
          </a:p>
          <a:p>
            <a:r>
              <a:rPr lang="cs-CZ" b="1" dirty="0" smtClean="0"/>
              <a:t>Obsah vázaného styrenu % hm.                          22,5 - 24,5 ASTM D5775</a:t>
            </a:r>
            <a:endParaRPr lang="cs-CZ" sz="1600" b="1" dirty="0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11. 10. 2017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 2017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38</a:t>
            </a:fld>
            <a:endParaRPr lang="sk-SK"/>
          </a:p>
        </p:txBody>
      </p:sp>
      <p:pic>
        <p:nvPicPr>
          <p:cNvPr id="6" name="Obrázek 5" descr="img6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037127" y="-2092911"/>
            <a:ext cx="2448272" cy="7587438"/>
          </a:xfrm>
          <a:prstGeom prst="rect">
            <a:avLst/>
          </a:prstGeom>
        </p:spPr>
      </p:pic>
      <p:pic>
        <p:nvPicPr>
          <p:cNvPr id="7" name="Obrázek 6" descr="img6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474137" y="1942687"/>
            <a:ext cx="3663304" cy="4907738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395536" y="3284984"/>
            <a:ext cx="3384376" cy="15696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Viskozita </a:t>
            </a:r>
            <a:r>
              <a:rPr lang="cs-CZ" sz="3200" b="1" dirty="0" err="1" smtClean="0">
                <a:solidFill>
                  <a:srgbClr val="FF0000"/>
                </a:solidFill>
              </a:rPr>
              <a:t>Mooney</a:t>
            </a:r>
            <a:r>
              <a:rPr lang="cs-CZ" sz="3200" b="1" dirty="0" smtClean="0">
                <a:solidFill>
                  <a:srgbClr val="FF0000"/>
                </a:solidFill>
              </a:rPr>
              <a:t> – výklad a měření</a:t>
            </a:r>
            <a:endParaRPr lang="cs-CZ" sz="3200" dirty="0">
              <a:solidFill>
                <a:srgbClr val="FF0000"/>
              </a:solidFill>
            </a:endParaRPr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5292080" y="1628800"/>
            <a:ext cx="1728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282154"/>
          </a:xfrm>
        </p:spPr>
        <p:txBody>
          <a:bodyPr/>
          <a:lstStyle/>
          <a:p>
            <a: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  <a:t>Modifikace přírodního kaučuku 1</a:t>
            </a:r>
            <a:r>
              <a:rPr lang="cs-CZ" sz="2800" b="1" dirty="0" smtClean="0">
                <a:solidFill>
                  <a:srgbClr val="FF0000"/>
                </a:solidFill>
              </a:rPr>
              <a:t/>
            </a:r>
            <a:br>
              <a:rPr lang="cs-CZ" sz="2800" b="1" dirty="0" smtClean="0">
                <a:solidFill>
                  <a:srgbClr val="FF0000"/>
                </a:solidFill>
              </a:rPr>
            </a:br>
            <a:r>
              <a:rPr lang="cs-CZ" sz="2800" b="1" dirty="0" smtClean="0">
                <a:solidFill>
                  <a:srgbClr val="0000FF"/>
                </a:solidFill>
                <a:latin typeface="Arial Black" pitchFamily="34" charset="0"/>
              </a:rPr>
              <a:t>nejběžnější je CHLORACE elementárním chlórem</a:t>
            </a:r>
            <a:endParaRPr lang="cs-CZ" sz="28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11. 10. 2017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 2017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39</a:t>
            </a:fld>
            <a:endParaRPr lang="sk-SK"/>
          </a:p>
        </p:txBody>
      </p:sp>
      <p:pic>
        <p:nvPicPr>
          <p:cNvPr id="8" name="Obrázek 7" descr="img5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025543" y="-497150"/>
            <a:ext cx="2880320" cy="7132221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683568" y="5301208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0000"/>
                </a:solidFill>
              </a:rPr>
              <a:t>Jsou zachovány dvojné vazby &gt; zachována možnost vulkanizace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51520" y="4437112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u="sng" dirty="0" smtClean="0">
                <a:solidFill>
                  <a:srgbClr val="C00000"/>
                </a:solidFill>
                <a:latin typeface="Arial Black" pitchFamily="34" charset="0"/>
              </a:rPr>
              <a:t>Zde je toto demonstrováno na:</a:t>
            </a:r>
          </a:p>
          <a:p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</a:rPr>
              <a:t>Trans &gt; GUTAPERČA</a:t>
            </a:r>
            <a:endParaRPr lang="cs-CZ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11. 10. 2017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 2017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</a:t>
            </a:fld>
            <a:endParaRPr lang="sk-SK"/>
          </a:p>
        </p:txBody>
      </p:sp>
      <p:pic>
        <p:nvPicPr>
          <p:cNvPr id="5" name="Obrázek 4" descr="img4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8712968" cy="1847880"/>
          </a:xfrm>
          <a:prstGeom prst="rect">
            <a:avLst/>
          </a:prstGeom>
        </p:spPr>
      </p:pic>
      <p:pic>
        <p:nvPicPr>
          <p:cNvPr id="6" name="Obrázek 5" descr="img4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132856"/>
            <a:ext cx="8280920" cy="1993765"/>
          </a:xfrm>
          <a:prstGeom prst="rect">
            <a:avLst/>
          </a:prstGeom>
        </p:spPr>
      </p:pic>
      <p:pic>
        <p:nvPicPr>
          <p:cNvPr id="7" name="Obrázek 6" descr="img4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221088"/>
            <a:ext cx="8568952" cy="2324328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282154"/>
          </a:xfrm>
        </p:spPr>
        <p:txBody>
          <a:bodyPr/>
          <a:lstStyle/>
          <a:p>
            <a: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  <a:t>Modifikace přírodního kaučuku 2</a:t>
            </a:r>
            <a:r>
              <a:rPr lang="cs-CZ" sz="2800" b="1" dirty="0" smtClean="0">
                <a:solidFill>
                  <a:srgbClr val="FF0000"/>
                </a:solidFill>
              </a:rPr>
              <a:t/>
            </a:r>
            <a:br>
              <a:rPr lang="cs-CZ" sz="2800" b="1" dirty="0" smtClean="0">
                <a:solidFill>
                  <a:srgbClr val="FF0000"/>
                </a:solidFill>
              </a:rPr>
            </a:br>
            <a:r>
              <a:rPr lang="cs-CZ" b="1" dirty="0" smtClean="0">
                <a:solidFill>
                  <a:srgbClr val="008000"/>
                </a:solidFill>
                <a:latin typeface="Arial Black" pitchFamily="34" charset="0"/>
              </a:rPr>
              <a:t>méně obvyklé postupy</a:t>
            </a:r>
            <a:endParaRPr lang="cs-CZ" sz="2800" b="1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11. 10. 2017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 2017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40</a:t>
            </a:fld>
            <a:endParaRPr lang="sk-SK"/>
          </a:p>
        </p:txBody>
      </p:sp>
      <p:pic>
        <p:nvPicPr>
          <p:cNvPr id="10" name="Obrázek 9" descr="reakce přír. kaučuku s HC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673498" y="-1865186"/>
            <a:ext cx="1797004" cy="8496944"/>
          </a:xfrm>
          <a:prstGeom prst="rect">
            <a:avLst/>
          </a:prstGeom>
        </p:spPr>
      </p:pic>
      <p:pic>
        <p:nvPicPr>
          <p:cNvPr id="11" name="Obrázek 10" descr="chlorace &amp; cyklizace přír. kaučuk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419873" y="44624"/>
            <a:ext cx="2520279" cy="8280920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539552" y="5301208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8000"/>
                </a:solidFill>
                <a:latin typeface="Arial Black" pitchFamily="34" charset="0"/>
              </a:rPr>
              <a:t>Kysele katalyzovaná adice H</a:t>
            </a:r>
            <a:r>
              <a:rPr lang="cs-CZ" sz="2400" baseline="30000" dirty="0" smtClean="0">
                <a:solidFill>
                  <a:srgbClr val="008000"/>
                </a:solidFill>
                <a:latin typeface="Arial Black" pitchFamily="34" charset="0"/>
              </a:rPr>
              <a:t>+</a:t>
            </a:r>
            <a:r>
              <a:rPr lang="cs-CZ" sz="2400" dirty="0" smtClean="0">
                <a:solidFill>
                  <a:srgbClr val="008000"/>
                </a:solidFill>
                <a:latin typeface="Arial Black" pitchFamily="34" charset="0"/>
              </a:rPr>
              <a:t> na dvojné vazby, izomerizace a cyklizace &gt; CYKLOKAUČUK</a:t>
            </a:r>
            <a:endParaRPr lang="cs-CZ" sz="2400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39552" y="2348880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</a:rPr>
              <a:t>Trans!</a:t>
            </a:r>
            <a:endParaRPr lang="cs-CZ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11. 10. 2017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 2017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41</a:t>
            </a:fld>
            <a:endParaRPr lang="sk-SK"/>
          </a:p>
        </p:txBody>
      </p:sp>
      <p:sp>
        <p:nvSpPr>
          <p:cNvPr id="8" name="Nadpis 4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Modifikace přírodního kaučuku (</a:t>
            </a:r>
            <a:r>
              <a:rPr kumimoji="0" lang="cs-CZ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NE PRYŽE</a:t>
            </a: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b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její</a:t>
            </a:r>
            <a:r>
              <a:rPr kumimoji="0" lang="cs-CZ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využití</a:t>
            </a: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395536" y="1268760"/>
          <a:ext cx="8352927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3192354"/>
                <a:gridCol w="27843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FF0000"/>
                          </a:solidFill>
                        </a:rPr>
                        <a:t>Typ</a:t>
                      </a:r>
                      <a:endParaRPr lang="cs-CZ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FF0000"/>
                          </a:solidFill>
                        </a:rPr>
                        <a:t>Vlastnosti</a:t>
                      </a:r>
                      <a:endParaRPr lang="cs-CZ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FF0000"/>
                          </a:solidFill>
                        </a:rPr>
                        <a:t>Použití</a:t>
                      </a:r>
                      <a:endParaRPr lang="cs-CZ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b="1" dirty="0" err="1" smtClean="0">
                          <a:solidFill>
                            <a:srgbClr val="C00000"/>
                          </a:solidFill>
                        </a:rPr>
                        <a:t>Chlorkaučuk</a:t>
                      </a:r>
                      <a:endParaRPr lang="cs-CZ" b="1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(obsahy chlóru až 60 % hmot.)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solidFill>
                            <a:srgbClr val="C00000"/>
                          </a:solidFill>
                        </a:rPr>
                        <a:t>Filmotvorný</a:t>
                      </a:r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, lepší chemická stabilita, snížená hořlavost, ROZPUSTNOST V ORANICKÝCH ROZPOUŠTĚDLECH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Nátěrové hmoty (chemické provozy, </a:t>
                      </a:r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např. škrobárny a cukrovary)</a:t>
                      </a:r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, lepidla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solidFill>
                            <a:srgbClr val="008000"/>
                          </a:solidFill>
                        </a:rPr>
                        <a:t>Kaučuk </a:t>
                      </a:r>
                      <a:r>
                        <a:rPr lang="cs-CZ" sz="2800" b="1" dirty="0" err="1" smtClean="0">
                          <a:solidFill>
                            <a:srgbClr val="008000"/>
                          </a:solidFill>
                        </a:rPr>
                        <a:t>hydrochlorid</a:t>
                      </a:r>
                      <a:endParaRPr lang="cs-CZ" sz="2800" b="1" dirty="0" smtClean="0">
                        <a:solidFill>
                          <a:srgbClr val="008000"/>
                        </a:solidFill>
                      </a:endParaRPr>
                    </a:p>
                    <a:p>
                      <a:r>
                        <a:rPr lang="cs-CZ" dirty="0" smtClean="0">
                          <a:solidFill>
                            <a:srgbClr val="008000"/>
                          </a:solidFill>
                        </a:rPr>
                        <a:t>(modifikace pomocí plynného </a:t>
                      </a:r>
                      <a:r>
                        <a:rPr lang="cs-CZ" dirty="0" err="1" smtClean="0">
                          <a:solidFill>
                            <a:srgbClr val="008000"/>
                          </a:solidFill>
                        </a:rPr>
                        <a:t>HCl</a:t>
                      </a:r>
                      <a:r>
                        <a:rPr lang="cs-CZ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solidFill>
                            <a:srgbClr val="008000"/>
                          </a:solidFill>
                        </a:rPr>
                        <a:t>(obsahy chlóru až 35 % hmot.)</a:t>
                      </a:r>
                      <a:endParaRPr lang="cs-CZ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>
                          <a:solidFill>
                            <a:srgbClr val="008000"/>
                          </a:solidFill>
                        </a:rPr>
                        <a:t>Filmotvorný</a:t>
                      </a:r>
                      <a:r>
                        <a:rPr lang="cs-CZ" dirty="0" smtClean="0">
                          <a:solidFill>
                            <a:srgbClr val="008000"/>
                          </a:solidFill>
                        </a:rPr>
                        <a:t>, lepší chemická stabilita než přírodní kaučuk, ale horší než </a:t>
                      </a:r>
                      <a:r>
                        <a:rPr lang="cs-CZ" dirty="0" err="1" smtClean="0">
                          <a:solidFill>
                            <a:srgbClr val="008000"/>
                          </a:solidFill>
                        </a:rPr>
                        <a:t>chlorkaučuk</a:t>
                      </a:r>
                      <a:r>
                        <a:rPr lang="cs-CZ" dirty="0" smtClean="0">
                          <a:solidFill>
                            <a:srgbClr val="008000"/>
                          </a:solidFill>
                        </a:rPr>
                        <a:t>. snížená hořlavost, ROZPUSTNOST V ORANICKÝCH ROZPOUŠTĚDLECH</a:t>
                      </a:r>
                      <a:endParaRPr lang="cs-CZ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solidFill>
                            <a:srgbClr val="008000"/>
                          </a:solidFill>
                        </a:rPr>
                        <a:t>Fólie,</a:t>
                      </a:r>
                      <a:r>
                        <a:rPr lang="cs-CZ" baseline="0" dirty="0" smtClean="0">
                          <a:solidFill>
                            <a:srgbClr val="008000"/>
                          </a:solidFill>
                        </a:rPr>
                        <a:t> šlichty pro textilní vlákna</a:t>
                      </a:r>
                      <a:endParaRPr lang="cs-CZ" dirty="0" smtClean="0">
                        <a:solidFill>
                          <a:srgbClr val="008000"/>
                        </a:solidFill>
                      </a:endParaRPr>
                    </a:p>
                    <a:p>
                      <a:endParaRPr lang="cs-CZ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539552" y="5445224"/>
            <a:ext cx="8136904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err="1" smtClean="0">
                <a:solidFill>
                  <a:srgbClr val="0000FF"/>
                </a:solidFill>
                <a:latin typeface="Arial Black" pitchFamily="34" charset="0"/>
              </a:rPr>
              <a:t>Chlorkaučuk</a:t>
            </a:r>
            <a:r>
              <a:rPr lang="cs-CZ" sz="2400" b="1" dirty="0" smtClean="0">
                <a:solidFill>
                  <a:srgbClr val="FF0000"/>
                </a:solidFill>
              </a:rPr>
              <a:t> je asi NEJDŮLEŽITĚJŠÍ MODIFIKOVANÝ PŘÍRODNÍ KAUČUK</a:t>
            </a:r>
            <a:endParaRPr lang="cs-CZ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11. 10. 2017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 2017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42</a:t>
            </a:fld>
            <a:endParaRPr lang="sk-SK"/>
          </a:p>
        </p:txBody>
      </p:sp>
      <p:sp>
        <p:nvSpPr>
          <p:cNvPr id="8" name="Nadpis 4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Modifikace přírodního kaučuku (</a:t>
            </a:r>
            <a:r>
              <a:rPr kumimoji="0" lang="cs-CZ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NE PRYŽE</a:t>
            </a: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b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její</a:t>
            </a:r>
            <a:r>
              <a:rPr kumimoji="0" lang="cs-CZ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využití</a:t>
            </a: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107504" y="1772816"/>
          <a:ext cx="8928992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2448272"/>
                <a:gridCol w="2592288"/>
              </a:tblGrid>
              <a:tr h="302136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FF0000"/>
                          </a:solidFill>
                        </a:rPr>
                        <a:t>Typ</a:t>
                      </a:r>
                      <a:endParaRPr lang="cs-CZ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FF0000"/>
                          </a:solidFill>
                        </a:rPr>
                        <a:t>Vlastnosti</a:t>
                      </a:r>
                      <a:endParaRPr lang="cs-CZ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FF0000"/>
                          </a:solidFill>
                        </a:rPr>
                        <a:t>Použití</a:t>
                      </a:r>
                      <a:endParaRPr lang="cs-CZ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3200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CYKLOKAUČUK</a:t>
                      </a:r>
                      <a:endParaRPr lang="cs-CZ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solidFill>
                            <a:srgbClr val="0000FF"/>
                          </a:solidFill>
                        </a:rPr>
                        <a:t>Filmotvorný</a:t>
                      </a:r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, ROZPUSTNOST V ORANICKÝCH ROZPOUŠTĚDLECH</a:t>
                      </a:r>
                      <a:endParaRPr lang="cs-CZ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Fólie,</a:t>
                      </a:r>
                      <a:r>
                        <a:rPr lang="cs-CZ" baseline="0" dirty="0" smtClean="0">
                          <a:solidFill>
                            <a:srgbClr val="0000FF"/>
                          </a:solidFill>
                        </a:rPr>
                        <a:t> šlichty pro textilní vlákna, papír, laky, lepidla, tiskové barvy</a:t>
                      </a:r>
                      <a:endParaRPr lang="cs-CZ" dirty="0" smtClean="0">
                        <a:solidFill>
                          <a:srgbClr val="0000FF"/>
                        </a:solidFill>
                      </a:endParaRPr>
                    </a:p>
                    <a:p>
                      <a:endParaRPr lang="cs-CZ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11. 10. 2017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 2017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43</a:t>
            </a:fld>
            <a:endParaRPr lang="sk-SK"/>
          </a:p>
        </p:txBody>
      </p:sp>
      <p:sp>
        <p:nvSpPr>
          <p:cNvPr id="8" name="Nadpis 4"/>
          <p:cNvSpPr txBox="1">
            <a:spLocks/>
          </p:cNvSpPr>
          <p:nvPr/>
        </p:nvSpPr>
        <p:spPr>
          <a:xfrm>
            <a:off x="467544" y="116632"/>
            <a:ext cx="8229600" cy="99412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Modifikace přírodního kaučuku (</a:t>
            </a:r>
            <a:r>
              <a:rPr kumimoji="0" lang="cs-CZ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NE PRYŽE</a:t>
            </a: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b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CO JSEM DĚLAL JÁ</a:t>
            </a: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67544" y="1052736"/>
            <a:ext cx="82089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  <a:latin typeface="Arial Black" pitchFamily="34" charset="0"/>
              </a:rPr>
              <a:t>Nátěrové hmoty škrobárna v Brně</a:t>
            </a:r>
            <a:endParaRPr lang="cs-CZ" sz="2400" dirty="0" smtClean="0"/>
          </a:p>
          <a:p>
            <a:r>
              <a:rPr lang="cs-CZ" sz="2800" b="1" dirty="0" smtClean="0">
                <a:latin typeface="Arial Black" pitchFamily="34" charset="0"/>
              </a:rPr>
              <a:t>Pracoval jsem v údržbě ve škrobárně, která se připravovala na kampaň (zahájení zpracování brambor). Natíral jsem velké nádoby </a:t>
            </a:r>
            <a:r>
              <a:rPr lang="cs-CZ" sz="2800" b="1" u="sng" dirty="0" smtClean="0">
                <a:latin typeface="Arial Black" pitchFamily="34" charset="0"/>
              </a:rPr>
              <a:t>zevnitř</a:t>
            </a:r>
            <a:r>
              <a:rPr lang="cs-CZ" sz="2800" b="1" dirty="0" smtClean="0">
                <a:latin typeface="Arial Black" pitchFamily="34" charset="0"/>
              </a:rPr>
              <a:t>.</a:t>
            </a:r>
          </a:p>
          <a:p>
            <a:r>
              <a:rPr lang="cs-CZ" sz="3200" u="sng" dirty="0" smtClean="0">
                <a:solidFill>
                  <a:srgbClr val="008000"/>
                </a:solidFill>
                <a:latin typeface="Arial Black" pitchFamily="34" charset="0"/>
              </a:rPr>
              <a:t>ZKUŠENOST</a:t>
            </a:r>
            <a:r>
              <a:rPr lang="cs-CZ" sz="3200" dirty="0" smtClean="0">
                <a:solidFill>
                  <a:srgbClr val="008000"/>
                </a:solidFill>
                <a:latin typeface="Arial Black" pitchFamily="34" charset="0"/>
              </a:rPr>
              <a:t>:</a:t>
            </a:r>
          </a:p>
          <a:p>
            <a:r>
              <a:rPr lang="cs-CZ" sz="3200" dirty="0" smtClean="0">
                <a:solidFill>
                  <a:srgbClr val="008000"/>
                </a:solidFill>
                <a:latin typeface="Arial Black" pitchFamily="34" charset="0"/>
              </a:rPr>
              <a:t>Problémem jsou, z hlediska ochrany zdraví, rozpouštědla &gt; větrání (to jsem neměl), ochranná maska nebo častější přestávky na čerstvém vzduchu</a:t>
            </a:r>
            <a:endParaRPr lang="cs-CZ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/>
          <a:lstStyle/>
          <a:p>
            <a:r>
              <a:rPr lang="cs-CZ" sz="3600" dirty="0" smtClean="0">
                <a:solidFill>
                  <a:srgbClr val="FF0000"/>
                </a:solidFill>
                <a:latin typeface="Arial Black" pitchFamily="34" charset="0"/>
              </a:rPr>
              <a:t>Pryž a konzervátor - restaurátor</a:t>
            </a:r>
            <a:endParaRPr lang="cs-CZ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289451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Zásah už potřebují i předměty z pryží!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Obrátil se na mě váš starší kolega zaměstnaný v Technickém muzeu v Brně </a:t>
            </a:r>
          </a:p>
          <a:p>
            <a:r>
              <a:rPr lang="cs-CZ" b="1" dirty="0" smtClean="0">
                <a:solidFill>
                  <a:srgbClr val="0000FF"/>
                </a:solidFill>
                <a:latin typeface="Arial Black" pitchFamily="34" charset="0"/>
              </a:rPr>
              <a:t>PROBLÉM:</a:t>
            </a:r>
          </a:p>
          <a:p>
            <a:pPr lvl="1"/>
            <a:r>
              <a:rPr lang="cs-CZ" b="1" dirty="0" smtClean="0">
                <a:solidFill>
                  <a:srgbClr val="0000FF"/>
                </a:solidFill>
              </a:rPr>
              <a:t>Plynové masky z 1. světové války</a:t>
            </a:r>
          </a:p>
          <a:p>
            <a:pPr lvl="1"/>
            <a:r>
              <a:rPr lang="cs-CZ" b="1" i="1" dirty="0" smtClean="0">
                <a:solidFill>
                  <a:srgbClr val="0000FF"/>
                </a:solidFill>
              </a:rPr>
              <a:t>Plynové masky z 1. REPUBLIKY</a:t>
            </a:r>
            <a:endParaRPr lang="cs-CZ" b="1" i="1" dirty="0">
              <a:solidFill>
                <a:srgbClr val="0000FF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11. 10. 2017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 2017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44</a:t>
            </a:fld>
            <a:endParaRPr lang="sk-SK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cs-CZ" sz="3600" dirty="0" smtClean="0">
                <a:solidFill>
                  <a:srgbClr val="FF0000"/>
                </a:solidFill>
                <a:latin typeface="Arial Black" pitchFamily="34" charset="0"/>
              </a:rPr>
              <a:t>POLYTERPENY a konzervátor - restaurátor</a:t>
            </a:r>
            <a:endParaRPr lang="cs-CZ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4713387"/>
          </a:xfrm>
        </p:spPr>
        <p:txBody>
          <a:bodyPr/>
          <a:lstStyle/>
          <a:p>
            <a:r>
              <a:rPr lang="cs-CZ" b="1" i="1" dirty="0" smtClean="0">
                <a:solidFill>
                  <a:srgbClr val="0000FF"/>
                </a:solidFill>
                <a:latin typeface="Arial Black" pitchFamily="34" charset="0"/>
              </a:rPr>
              <a:t>GUTAPERČA</a:t>
            </a:r>
            <a:r>
              <a:rPr lang="cs-CZ" b="1" i="1" dirty="0" smtClean="0">
                <a:solidFill>
                  <a:srgbClr val="0000FF"/>
                </a:solidFill>
              </a:rPr>
              <a:t> &gt; izolace vodičů elektřiny &gt; </a:t>
            </a:r>
            <a:r>
              <a:rPr lang="cs-CZ" b="1" i="1" dirty="0" smtClean="0">
                <a:solidFill>
                  <a:srgbClr val="0000FF"/>
                </a:solidFill>
                <a:latin typeface="Arial Black" pitchFamily="34" charset="0"/>
              </a:rPr>
              <a:t>PRVNÍ PODMOŘSKÝ TELEFONNÍ KABEL EVROPA - AMERIKA</a:t>
            </a:r>
          </a:p>
          <a:p>
            <a:r>
              <a:rPr lang="cs-CZ" b="1" i="1" dirty="0" smtClean="0">
                <a:solidFill>
                  <a:srgbClr val="008000"/>
                </a:solidFill>
              </a:rPr>
              <a:t>BALATA &gt; zase jiná rostlina,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8000"/>
                </a:solidFill>
              </a:rPr>
              <a:t>a similar and cheaper natural material called </a:t>
            </a:r>
            <a:r>
              <a:rPr lang="en-US" i="1" dirty="0" err="1" smtClean="0">
                <a:solidFill>
                  <a:srgbClr val="008000"/>
                </a:solidFill>
                <a:hlinkClick r:id="rId2" tooltip="Balatá"/>
              </a:rPr>
              <a:t>balatá</a:t>
            </a:r>
            <a:r>
              <a:rPr lang="en-US" dirty="0" smtClean="0">
                <a:solidFill>
                  <a:srgbClr val="008000"/>
                </a:solidFill>
              </a:rPr>
              <a:t> is often used in gutta-percha's place. The two materials are almost identical, and </a:t>
            </a:r>
            <a:r>
              <a:rPr lang="en-US" i="1" dirty="0" err="1" smtClean="0">
                <a:solidFill>
                  <a:srgbClr val="008000"/>
                </a:solidFill>
              </a:rPr>
              <a:t>balatá</a:t>
            </a:r>
            <a:r>
              <a:rPr lang="en-US" dirty="0" smtClean="0">
                <a:solidFill>
                  <a:srgbClr val="008000"/>
                </a:solidFill>
              </a:rPr>
              <a:t> is often called </a:t>
            </a:r>
            <a:r>
              <a:rPr lang="en-US" i="1" dirty="0" err="1" smtClean="0">
                <a:solidFill>
                  <a:srgbClr val="008000"/>
                </a:solidFill>
              </a:rPr>
              <a:t>gutta-balatá</a:t>
            </a:r>
            <a:r>
              <a:rPr lang="en-US" dirty="0" smtClean="0">
                <a:solidFill>
                  <a:srgbClr val="008000"/>
                </a:solidFill>
              </a:rPr>
              <a:t>.</a:t>
            </a:r>
            <a:endParaRPr lang="cs-CZ" b="1" i="1" dirty="0">
              <a:solidFill>
                <a:srgbClr val="008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11. 10. 2017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 2017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45</a:t>
            </a:fld>
            <a:endParaRPr lang="sk-SK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Trochu  terminologie je nutné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256584"/>
          </a:xfrm>
        </p:spPr>
        <p:txBody>
          <a:bodyPr/>
          <a:lstStyle/>
          <a:p>
            <a:pPr algn="ctr">
              <a:buNone/>
            </a:pPr>
            <a:r>
              <a:rPr lang="cs-CZ" sz="3600" b="1" u="sng" dirty="0" smtClean="0">
                <a:solidFill>
                  <a:srgbClr val="008000"/>
                </a:solidFill>
              </a:rPr>
              <a:t>POLYTERPENY = POLYISOPRENY</a:t>
            </a:r>
          </a:p>
          <a:p>
            <a:pPr>
              <a:buNone/>
            </a:pP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Kaučuk &gt; vulkanizace &gt; PRYŽ</a:t>
            </a:r>
          </a:p>
          <a:p>
            <a:pPr>
              <a:buNone/>
            </a:pPr>
            <a:r>
              <a:rPr lang="cs-CZ" sz="2800" b="1" i="1" dirty="0" err="1" smtClean="0">
                <a:solidFill>
                  <a:srgbClr val="C00000"/>
                </a:solidFill>
                <a:latin typeface="Arial Black" pitchFamily="34" charset="0"/>
              </a:rPr>
              <a:t>Rubber</a:t>
            </a:r>
            <a:r>
              <a:rPr lang="cs-CZ" sz="2800" b="1" i="1" dirty="0" smtClean="0">
                <a:solidFill>
                  <a:srgbClr val="C00000"/>
                </a:solidFill>
                <a:latin typeface="Arial Black" pitchFamily="34" charset="0"/>
              </a:rPr>
              <a:t> &gt; </a:t>
            </a:r>
            <a:r>
              <a:rPr lang="cs-CZ" sz="2800" b="1" i="1" dirty="0" err="1" smtClean="0">
                <a:solidFill>
                  <a:srgbClr val="C00000"/>
                </a:solidFill>
                <a:latin typeface="Arial Black" pitchFamily="34" charset="0"/>
              </a:rPr>
              <a:t>Vulcanization</a:t>
            </a:r>
            <a:r>
              <a:rPr lang="cs-CZ" sz="2800" b="1" i="1" dirty="0" smtClean="0">
                <a:solidFill>
                  <a:srgbClr val="C00000"/>
                </a:solidFill>
                <a:latin typeface="Arial Black" pitchFamily="34" charset="0"/>
              </a:rPr>
              <a:t> &gt; </a:t>
            </a:r>
            <a:r>
              <a:rPr lang="cs-CZ" sz="2800" b="1" i="1" dirty="0" err="1" smtClean="0">
                <a:solidFill>
                  <a:srgbClr val="C00000"/>
                </a:solidFill>
                <a:latin typeface="Arial Black" pitchFamily="34" charset="0"/>
              </a:rPr>
              <a:t>Vulcanized</a:t>
            </a:r>
            <a:r>
              <a:rPr lang="cs-CZ" sz="2800" b="1" i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cs-CZ" sz="2800" b="1" i="1" dirty="0" err="1" smtClean="0">
                <a:solidFill>
                  <a:srgbClr val="C00000"/>
                </a:solidFill>
                <a:latin typeface="Arial Black" pitchFamily="34" charset="0"/>
              </a:rPr>
              <a:t>Rubber</a:t>
            </a:r>
            <a:endParaRPr lang="cs-CZ" sz="2800" b="1" i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>
              <a:buNone/>
            </a:pPr>
            <a:endParaRPr lang="cs-CZ" b="1" dirty="0" smtClean="0">
              <a:solidFill>
                <a:srgbClr val="0000FF"/>
              </a:solidFill>
            </a:endParaRPr>
          </a:p>
          <a:p>
            <a:pPr algn="ctr">
              <a:buNone/>
            </a:pPr>
            <a:r>
              <a:rPr lang="cs-CZ" b="1" dirty="0" smtClean="0">
                <a:solidFill>
                  <a:srgbClr val="0000FF"/>
                </a:solidFill>
                <a:latin typeface="Arial Black" pitchFamily="34" charset="0"/>
              </a:rPr>
              <a:t>PŘÍRODNÍ GUMY = POLYSACHARIDY = </a:t>
            </a:r>
            <a:r>
              <a:rPr lang="cs-CZ" b="1" u="sng" dirty="0" smtClean="0">
                <a:solidFill>
                  <a:srgbClr val="0000FF"/>
                </a:solidFill>
                <a:latin typeface="Arial Black" pitchFamily="34" charset="0"/>
              </a:rPr>
              <a:t>KLOVATINY</a:t>
            </a:r>
          </a:p>
          <a:p>
            <a:pPr algn="ctr">
              <a:buNone/>
            </a:pPr>
            <a:r>
              <a:rPr lang="cs-CZ" b="1" u="sng" dirty="0" smtClean="0">
                <a:solidFill>
                  <a:srgbClr val="7030A0"/>
                </a:solidFill>
                <a:latin typeface="Arial Black" pitchFamily="34" charset="0"/>
              </a:rPr>
              <a:t>Kde se v češtině vzal výraz GUMA?</a:t>
            </a:r>
          </a:p>
          <a:p>
            <a:pPr algn="ctr">
              <a:buNone/>
            </a:pPr>
            <a:r>
              <a:rPr lang="cs-CZ" b="1" dirty="0" smtClean="0">
                <a:solidFill>
                  <a:srgbClr val="7030A0"/>
                </a:solidFill>
              </a:rPr>
              <a:t>Z německého GUMMI = PRYŽ</a:t>
            </a:r>
          </a:p>
          <a:p>
            <a:pPr algn="ctr">
              <a:buNone/>
            </a:pPr>
            <a:r>
              <a:rPr lang="cs-CZ" b="1" dirty="0" smtClean="0">
                <a:solidFill>
                  <a:srgbClr val="7030A0"/>
                </a:solidFill>
              </a:rPr>
              <a:t>Kaučuk je německy </a:t>
            </a:r>
            <a:r>
              <a:rPr lang="cs-CZ" b="1" i="1" u="sng" dirty="0" err="1" smtClean="0">
                <a:solidFill>
                  <a:srgbClr val="7030A0"/>
                </a:solidFill>
              </a:rPr>
              <a:t>Kautschuk</a:t>
            </a:r>
            <a:endParaRPr lang="cs-CZ" b="1" i="1" u="sng" dirty="0">
              <a:solidFill>
                <a:srgbClr val="7030A0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11. 10. 2017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 2017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5</a:t>
            </a:fld>
            <a:endParaRPr lang="sk-SK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38138"/>
          </a:xfrm>
        </p:spPr>
        <p:txBody>
          <a:bodyPr/>
          <a:lstStyle/>
          <a:p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TŘÍSTUPŇOVÁ enzymatická syntéza TERPENOIDŮ</a:t>
            </a:r>
            <a:endParaRPr lang="cs-CZ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11. 10. 2017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 2017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6</a:t>
            </a:fld>
            <a:endParaRPr lang="sk-SK"/>
          </a:p>
        </p:txBody>
      </p:sp>
      <p:pic>
        <p:nvPicPr>
          <p:cNvPr id="13" name="Obrázek 12" descr="img5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76232" y="1056321"/>
            <a:ext cx="3102904" cy="3096344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pic>
        <p:nvPicPr>
          <p:cNvPr id="14" name="Obrázek 13" descr="img5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696037" y="1885402"/>
            <a:ext cx="3139781" cy="5548096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15" name="TextovéPole 14"/>
          <p:cNvSpPr txBox="1"/>
          <p:nvPr/>
        </p:nvSpPr>
        <p:spPr>
          <a:xfrm>
            <a:off x="3275856" y="1340768"/>
            <a:ext cx="5544616" cy="83099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00FF"/>
                </a:solidFill>
              </a:rPr>
              <a:t>KONDENZACE „hlava – pata“ dvou jednotek „AKTIVNÍHO“ ISOPRENU </a:t>
            </a:r>
            <a:endParaRPr lang="cs-CZ" sz="2400" b="1" dirty="0">
              <a:solidFill>
                <a:srgbClr val="0000FF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39552" y="5661248"/>
            <a:ext cx="2952328" cy="5847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</a:rPr>
              <a:t>TERPENOIDY</a:t>
            </a:r>
            <a:endParaRPr lang="cs-CZ" sz="3200" dirty="0"/>
          </a:p>
        </p:txBody>
      </p:sp>
      <p:cxnSp>
        <p:nvCxnSpPr>
          <p:cNvPr id="11" name="Přímá spojovací šipka 10"/>
          <p:cNvCxnSpPr/>
          <p:nvPr/>
        </p:nvCxnSpPr>
        <p:spPr>
          <a:xfrm flipV="1">
            <a:off x="2843808" y="2636912"/>
            <a:ext cx="5040560" cy="936104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 flipH="1">
            <a:off x="7596336" y="2636912"/>
            <a:ext cx="288032" cy="1224136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sz="2800" b="1" dirty="0" smtClean="0"/>
              <a:t>Jsou obsaženy v cca. 2000 rostlinách z různých geografických oblastí</a:t>
            </a:r>
          </a:p>
          <a:p>
            <a:r>
              <a:rPr lang="cs-CZ" sz="2800" b="1" dirty="0" smtClean="0"/>
              <a:t>Stromy, keře, byliny</a:t>
            </a:r>
          </a:p>
          <a:p>
            <a:r>
              <a:rPr lang="cs-CZ" sz="2800" b="1" u="sng" dirty="0" smtClean="0">
                <a:solidFill>
                  <a:srgbClr val="FF0000"/>
                </a:solidFill>
              </a:rPr>
              <a:t>NEJDŮLEŽITĚJŠÍ JE STROM</a:t>
            </a:r>
            <a:r>
              <a:rPr lang="cs-CZ" sz="2800" b="1" dirty="0" smtClean="0">
                <a:solidFill>
                  <a:srgbClr val="FF0000"/>
                </a:solidFill>
              </a:rPr>
              <a:t>: kaučukovník </a:t>
            </a:r>
            <a:r>
              <a:rPr lang="cs-CZ" sz="2800" b="1" i="1" dirty="0" err="1" smtClean="0">
                <a:solidFill>
                  <a:srgbClr val="FF0000"/>
                </a:solidFill>
              </a:rPr>
              <a:t>Hevea</a:t>
            </a:r>
            <a:r>
              <a:rPr lang="cs-CZ" sz="2800" b="1" i="1" dirty="0" smtClean="0">
                <a:solidFill>
                  <a:srgbClr val="FF0000"/>
                </a:solidFill>
              </a:rPr>
              <a:t> </a:t>
            </a:r>
            <a:r>
              <a:rPr lang="cs-CZ" sz="2800" b="1" i="1" dirty="0" err="1" smtClean="0">
                <a:solidFill>
                  <a:srgbClr val="FF0000"/>
                </a:solidFill>
              </a:rPr>
              <a:t>brasiliensis</a:t>
            </a:r>
            <a:endParaRPr lang="cs-CZ" sz="2800" b="1" i="1" dirty="0" smtClean="0">
              <a:solidFill>
                <a:srgbClr val="FF0000"/>
              </a:solidFill>
            </a:endParaRPr>
          </a:p>
          <a:p>
            <a:r>
              <a:rPr lang="cs-CZ" sz="2800" b="1" i="1" u="sng" dirty="0" smtClean="0">
                <a:solidFill>
                  <a:srgbClr val="008000"/>
                </a:solidFill>
              </a:rPr>
              <a:t>NADĚJNÁ BYLINA</a:t>
            </a:r>
            <a:r>
              <a:rPr lang="cs-CZ" sz="2800" b="1" i="1" dirty="0" smtClean="0">
                <a:solidFill>
                  <a:srgbClr val="008000"/>
                </a:solidFill>
              </a:rPr>
              <a:t>: </a:t>
            </a:r>
            <a:r>
              <a:rPr lang="cs-CZ" sz="2800" b="1" i="1" dirty="0" err="1" smtClean="0">
                <a:solidFill>
                  <a:srgbClr val="008000"/>
                </a:solidFill>
              </a:rPr>
              <a:t>Taraxanum</a:t>
            </a:r>
            <a:r>
              <a:rPr lang="cs-CZ" sz="2800" b="1" i="1" dirty="0" smtClean="0">
                <a:solidFill>
                  <a:srgbClr val="008000"/>
                </a:solidFill>
              </a:rPr>
              <a:t> </a:t>
            </a:r>
            <a:r>
              <a:rPr lang="cs-CZ" sz="2800" b="1" i="1" dirty="0" err="1" smtClean="0">
                <a:solidFill>
                  <a:srgbClr val="008000"/>
                </a:solidFill>
              </a:rPr>
              <a:t>koksagyz</a:t>
            </a:r>
            <a:r>
              <a:rPr lang="cs-CZ" sz="2800" b="1" i="1" dirty="0" smtClean="0">
                <a:solidFill>
                  <a:srgbClr val="008000"/>
                </a:solidFill>
              </a:rPr>
              <a:t> (s ním bylo experimentováno i na VÚMCH,  nyní PIB a políčka byla v Brně na Riviéře)</a:t>
            </a:r>
          </a:p>
          <a:p>
            <a:endParaRPr lang="cs-CZ" sz="2800" b="1" dirty="0" smtClean="0"/>
          </a:p>
          <a:p>
            <a:endParaRPr lang="cs-CZ" sz="2800" b="1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11. 10. 2017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 2017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7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cs-CZ" sz="2800" b="1" dirty="0" smtClean="0">
                <a:solidFill>
                  <a:srgbClr val="FF0000"/>
                </a:solidFill>
              </a:rPr>
              <a:t>POLYTERPENY = POLYISOPRENY</a:t>
            </a:r>
          </a:p>
          <a:p>
            <a:pPr algn="ctr" eaLnBrk="0" hangingPunct="0"/>
            <a:r>
              <a:rPr kumimoji="0" lang="cs-CZ" sz="2800" b="1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Výskyt v přírodě</a:t>
            </a:r>
            <a:endParaRPr kumimoji="0" lang="cs-CZ" sz="2800" b="0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11. 10. 2017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 2017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  <p:pic>
        <p:nvPicPr>
          <p:cNvPr id="5" name="Obrázek 4" descr="img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9432" y="764704"/>
            <a:ext cx="3642528" cy="5381448"/>
          </a:xfrm>
          <a:prstGeom prst="rect">
            <a:avLst/>
          </a:prstGeom>
        </p:spPr>
      </p:pic>
      <p:pic>
        <p:nvPicPr>
          <p:cNvPr id="6" name="Obrázek 5" descr="img4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758442"/>
            <a:ext cx="4104456" cy="541312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0" y="11663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solidFill>
                  <a:srgbClr val="FF0000"/>
                </a:solidFill>
                <a:latin typeface="Arial Black" pitchFamily="34" charset="0"/>
              </a:rPr>
              <a:t>SNAD historické snímky!</a:t>
            </a:r>
            <a:endParaRPr lang="cs-CZ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11. 10. 2017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 2017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cs-CZ" sz="2800" b="1" dirty="0" smtClean="0">
                <a:solidFill>
                  <a:srgbClr val="FF0000"/>
                </a:solidFill>
              </a:rPr>
              <a:t>POLYTERPENY = POLYISOPRENY</a:t>
            </a:r>
          </a:p>
          <a:p>
            <a:pPr algn="ctr" eaLnBrk="0" hangingPunct="0"/>
            <a:r>
              <a:rPr kumimoji="0" lang="cs-CZ" sz="2800" b="1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Získávání v přírodě</a:t>
            </a:r>
            <a:endParaRPr kumimoji="0" lang="cs-CZ" sz="2800" b="0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350201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12"/>
          <p:cNvSpPr txBox="1"/>
          <p:nvPr/>
        </p:nvSpPr>
        <p:spPr>
          <a:xfrm>
            <a:off x="4211960" y="1196752"/>
            <a:ext cx="46805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800" b="1" cap="all" dirty="0" smtClean="0">
                <a:solidFill>
                  <a:srgbClr val="FF0000"/>
                </a:solidFill>
                <a:latin typeface="Arial Black" pitchFamily="34" charset="0"/>
              </a:rPr>
              <a:t> Latex</a:t>
            </a:r>
            <a:r>
              <a:rPr lang="cs-CZ" sz="2800" b="1" dirty="0" smtClean="0">
                <a:solidFill>
                  <a:srgbClr val="FF0000"/>
                </a:solidFill>
              </a:rPr>
              <a:t> (cca. 25 – 35 % kaučuku)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0000FF"/>
                </a:solidFill>
              </a:rPr>
              <a:t>Koagulace kyselinami (mravenčí, octová) &gt; </a:t>
            </a:r>
            <a:r>
              <a:rPr lang="cs-CZ" sz="2800" b="1" dirty="0" smtClean="0">
                <a:solidFill>
                  <a:srgbClr val="0000FF"/>
                </a:solidFill>
                <a:latin typeface="Arial Black" pitchFamily="34" charset="0"/>
              </a:rPr>
              <a:t>KREPOVÝ KAUČUK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7030A0"/>
                </a:solidFill>
                <a:latin typeface="+mn-lt"/>
              </a:rPr>
              <a:t>SUŠENÍ NAD OHNĚM &gt;</a:t>
            </a:r>
            <a:r>
              <a:rPr lang="cs-CZ" sz="2800" b="1" dirty="0" smtClean="0">
                <a:solidFill>
                  <a:srgbClr val="7030A0"/>
                </a:solidFill>
                <a:latin typeface="Arial Black" pitchFamily="34" charset="0"/>
              </a:rPr>
              <a:t>UZENÝ KAUČUK 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008000"/>
                </a:solidFill>
              </a:rPr>
              <a:t>Kalandrování a stabilizace proti oxidaci a mikroorganizmům 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Expedice </a:t>
            </a:r>
            <a:endParaRPr lang="cs-CZ" sz="28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4468</TotalTime>
  <Words>2192</Words>
  <Application>Microsoft Office PowerPoint</Application>
  <PresentationFormat>Předvádění na obrazovce (4:3)</PresentationFormat>
  <Paragraphs>425</Paragraphs>
  <Slides>45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46" baseType="lpstr">
      <vt:lpstr>Default Design</vt:lpstr>
      <vt:lpstr>PŘÍRODNÍ POLYMERY Polyterpeny </vt:lpstr>
      <vt:lpstr>Časový plán</vt:lpstr>
      <vt:lpstr>Isopren – základní jednotka TERPENOIDŮ</vt:lpstr>
      <vt:lpstr>Snímek 4</vt:lpstr>
      <vt:lpstr>Trochu  terminologie je nutné</vt:lpstr>
      <vt:lpstr>TŘÍSTUPŇOVÁ enzymatická syntéza TERPENOIDŮ</vt:lpstr>
      <vt:lpstr>Snímek 7</vt:lpstr>
      <vt:lpstr>Snímek 8</vt:lpstr>
      <vt:lpstr>Snímek 9</vt:lpstr>
      <vt:lpstr>Snímek 10</vt:lpstr>
      <vt:lpstr>Latex (cca. 25 – 35 % kaučuku) z čeho se skládá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Co jsem já dělal zajímavého</vt:lpstr>
      <vt:lpstr>Dvouválec</vt:lpstr>
      <vt:lpstr>Snímek 23</vt:lpstr>
      <vt:lpstr>Snímek 24</vt:lpstr>
      <vt:lpstr>Různé popisy VULKANIZACE následující tři snímky</vt:lpstr>
      <vt:lpstr>Snímek 26</vt:lpstr>
      <vt:lpstr>Snímek 27</vt:lpstr>
      <vt:lpstr>Snímek 28</vt:lpstr>
      <vt:lpstr>Snímek 29</vt:lpstr>
      <vt:lpstr>Snímek 30</vt:lpstr>
      <vt:lpstr>Degradace kaučuku ozónem</vt:lpstr>
      <vt:lpstr>Snímek 32</vt:lpstr>
      <vt:lpstr>Snímek 33</vt:lpstr>
      <vt:lpstr>Snímek 34</vt:lpstr>
      <vt:lpstr>Snímek 35</vt:lpstr>
      <vt:lpstr>butadien-styrénový kaučuk</vt:lpstr>
      <vt:lpstr>Snímek 37</vt:lpstr>
      <vt:lpstr>Snímek 38</vt:lpstr>
      <vt:lpstr>Modifikace přírodního kaučuku 1 nejběžnější je CHLORACE elementárním chlórem</vt:lpstr>
      <vt:lpstr>Modifikace přírodního kaučuku 2 méně obvyklé postupy</vt:lpstr>
      <vt:lpstr>Snímek 41</vt:lpstr>
      <vt:lpstr>Snímek 42</vt:lpstr>
      <vt:lpstr>Snímek 43</vt:lpstr>
      <vt:lpstr>Pryž a konzervátor - restaurátor</vt:lpstr>
      <vt:lpstr>POLYTERPENY a konzervátor - restaurátor</vt:lpstr>
    </vt:vector>
  </TitlesOfParts>
  <Company>Home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NAVRHOVÁNÍ VÝROBKŮ Z PLASTŮ</dc:title>
  <dc:creator>LP</dc:creator>
  <cp:lastModifiedBy>ladapospa</cp:lastModifiedBy>
  <cp:revision>382</cp:revision>
  <dcterms:created xsi:type="dcterms:W3CDTF">2008-02-10T16:41:08Z</dcterms:created>
  <dcterms:modified xsi:type="dcterms:W3CDTF">2017-10-10T15:58:52Z</dcterms:modified>
</cp:coreProperties>
</file>