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93" r:id="rId3"/>
    <p:sldId id="404" r:id="rId4"/>
    <p:sldId id="348" r:id="rId5"/>
    <p:sldId id="349" r:id="rId6"/>
    <p:sldId id="350" r:id="rId7"/>
    <p:sldId id="353" r:id="rId8"/>
    <p:sldId id="392" r:id="rId9"/>
    <p:sldId id="347" r:id="rId10"/>
    <p:sldId id="399" r:id="rId11"/>
    <p:sldId id="400" r:id="rId12"/>
    <p:sldId id="401" r:id="rId13"/>
    <p:sldId id="358" r:id="rId14"/>
    <p:sldId id="355" r:id="rId15"/>
    <p:sldId id="359" r:id="rId16"/>
    <p:sldId id="351" r:id="rId17"/>
    <p:sldId id="352" r:id="rId18"/>
    <p:sldId id="354" r:id="rId19"/>
    <p:sldId id="356" r:id="rId20"/>
    <p:sldId id="357" r:id="rId21"/>
    <p:sldId id="360" r:id="rId22"/>
    <p:sldId id="364" r:id="rId23"/>
    <p:sldId id="363" r:id="rId24"/>
    <p:sldId id="394" r:id="rId25"/>
    <p:sldId id="395" r:id="rId26"/>
    <p:sldId id="396" r:id="rId27"/>
    <p:sldId id="397" r:id="rId28"/>
    <p:sldId id="398" r:id="rId29"/>
    <p:sldId id="362" r:id="rId30"/>
    <p:sldId id="361" r:id="rId31"/>
    <p:sldId id="365" r:id="rId32"/>
    <p:sldId id="402" r:id="rId33"/>
    <p:sldId id="403" r:id="rId34"/>
    <p:sldId id="366" r:id="rId35"/>
    <p:sldId id="367" r:id="rId36"/>
    <p:sldId id="368" r:id="rId37"/>
    <p:sldId id="369" r:id="rId38"/>
    <p:sldId id="370" r:id="rId39"/>
    <p:sldId id="371" r:id="rId40"/>
    <p:sldId id="373" r:id="rId41"/>
    <p:sldId id="372"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388" r:id="rId56"/>
    <p:sldId id="387" r:id="rId57"/>
    <p:sldId id="389" r:id="rId58"/>
    <p:sldId id="390" r:id="rId59"/>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00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55</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56</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57</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58</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4. 10. 2017</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2017</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4. 10. 2017</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2017</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4. 10. 2017</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2017</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4. 10. 2017</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2017</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4. 10. 2017</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2017</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4. 10. 2017</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2017</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4. 10. 2017</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2017</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4. 10. 2017</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2017</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4. 10. 2017</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2017</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4. 10. 2017</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2017</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4. 10. 2017</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2017</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4. 10. 2017</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2017</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4. 10. 2017</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VOSKY 3 2017</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Soybean_oil" TargetMode="External"/><Relationship Id="rId13" Type="http://schemas.openxmlformats.org/officeDocument/2006/relationships/hyperlink" Target="https://en.wikipedia.org/wiki/Coconut_oil" TargetMode="External"/><Relationship Id="rId3" Type="http://schemas.openxmlformats.org/officeDocument/2006/relationships/hyperlink" Target="https://en.wikipedia.org/wiki/Saturated_fat" TargetMode="External"/><Relationship Id="rId7" Type="http://schemas.openxmlformats.org/officeDocument/2006/relationships/hyperlink" Target="https://en.wikipedia.org/wiki/Sunflower_oil" TargetMode="External"/><Relationship Id="rId12" Type="http://schemas.openxmlformats.org/officeDocument/2006/relationships/hyperlink" Target="https://en.wikipedia.org/wiki/Rice_bran_oil" TargetMode="External"/><Relationship Id="rId2" Type="http://schemas.openxmlformats.org/officeDocument/2006/relationships/hyperlink" Target="https://en.wikipedia.org/wiki/Fat" TargetMode="External"/><Relationship Id="rId1" Type="http://schemas.openxmlformats.org/officeDocument/2006/relationships/slideLayout" Target="../slideLayouts/slideLayout6.xml"/><Relationship Id="rId6" Type="http://schemas.openxmlformats.org/officeDocument/2006/relationships/hyperlink" Target="https://en.wikipedia.org/wiki/Smoke_point" TargetMode="External"/><Relationship Id="rId11" Type="http://schemas.openxmlformats.org/officeDocument/2006/relationships/hyperlink" Target="https://en.wikipedia.org/wiki/Peanut_oil" TargetMode="External"/><Relationship Id="rId5" Type="http://schemas.openxmlformats.org/officeDocument/2006/relationships/hyperlink" Target="https://en.wikipedia.org/wiki/Polyunsaturated_fat" TargetMode="External"/><Relationship Id="rId10" Type="http://schemas.openxmlformats.org/officeDocument/2006/relationships/hyperlink" Target="https://en.wikipedia.org/wiki/Olive_oil" TargetMode="External"/><Relationship Id="rId4" Type="http://schemas.openxmlformats.org/officeDocument/2006/relationships/hyperlink" Target="https://en.wikipedia.org/wiki/Monounsaturated_fat" TargetMode="External"/><Relationship Id="rId9" Type="http://schemas.openxmlformats.org/officeDocument/2006/relationships/hyperlink" Target="https://en.wikipedia.org/wiki/Canola_oi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Coconut_oil" TargetMode="External"/><Relationship Id="rId3" Type="http://schemas.openxmlformats.org/officeDocument/2006/relationships/hyperlink" Target="https://en.wikipedia.org/wiki/Sunflower_oil" TargetMode="External"/><Relationship Id="rId7" Type="http://schemas.openxmlformats.org/officeDocument/2006/relationships/hyperlink" Target="https://en.wikipedia.org/wiki/Rice_bran_oil" TargetMode="External"/><Relationship Id="rId2" Type="http://schemas.openxmlformats.org/officeDocument/2006/relationships/hyperlink" Target="https://en.wikipedia.org/wiki/Smoke_point" TargetMode="External"/><Relationship Id="rId1" Type="http://schemas.openxmlformats.org/officeDocument/2006/relationships/slideLayout" Target="../slideLayouts/slideLayout7.xml"/><Relationship Id="rId6" Type="http://schemas.openxmlformats.org/officeDocument/2006/relationships/hyperlink" Target="https://en.wikipedia.org/wiki/Olive_oil" TargetMode="External"/><Relationship Id="rId5" Type="http://schemas.openxmlformats.org/officeDocument/2006/relationships/hyperlink" Target="https://en.wikipedia.org/wiki/Canola_oil" TargetMode="External"/><Relationship Id="rId4" Type="http://schemas.openxmlformats.org/officeDocument/2006/relationships/hyperlink" Target="https://en.wikipedia.org/wiki/Soybean_oi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moke_point" TargetMode="External"/><Relationship Id="rId2" Type="http://schemas.openxmlformats.org/officeDocument/2006/relationships/hyperlink" Target="https://en.wikipedia.org/wiki/Cooking_oi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cs.wikipedia.org/wiki/Trojsk%C3%A1_v%C3%A1lka" TargetMode="External"/><Relationship Id="rId3" Type="http://schemas.openxmlformats.org/officeDocument/2006/relationships/hyperlink" Target="http://cs.wikipedia.org/wiki/Pl%C3%A1stev" TargetMode="External"/><Relationship Id="rId7" Type="http://schemas.openxmlformats.org/officeDocument/2006/relationships/hyperlink" Target="http://cs.wikipedia.org/wiki/Argonauti" TargetMode="External"/><Relationship Id="rId2" Type="http://schemas.openxmlformats.org/officeDocument/2006/relationships/hyperlink" Target="http://cs.wikipedia.org/wiki/Staro%C4%8De%C5%A1tina" TargetMode="External"/><Relationship Id="rId1" Type="http://schemas.openxmlformats.org/officeDocument/2006/relationships/slideLayout" Target="../slideLayouts/slideLayout7.xml"/><Relationship Id="rId6" Type="http://schemas.openxmlformats.org/officeDocument/2006/relationships/hyperlink" Target="http://cs.wikipedia.org/wiki/Odysseus" TargetMode="External"/><Relationship Id="rId5" Type="http://schemas.openxmlformats.org/officeDocument/2006/relationships/hyperlink" Target="http://cs.wikipedia.org/wiki/V%C4%8Del%C3%AD_vosk" TargetMode="External"/><Relationship Id="rId4" Type="http://schemas.openxmlformats.org/officeDocument/2006/relationships/hyperlink" Target="http://cs.wikipedia.org/wiki/Strd%C3%AD" TargetMode="External"/><Relationship Id="rId9" Type="http://schemas.openxmlformats.org/officeDocument/2006/relationships/hyperlink" Target="http://cs.wikipedia.org/wiki/Orfeu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Palmitat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Ester" TargetMode="External"/><Relationship Id="rId2" Type="http://schemas.openxmlformats.org/officeDocument/2006/relationships/hyperlink" Target="http://en.wikipedia.org/wiki/Hydrocarbon" TargetMode="External"/><Relationship Id="rId1" Type="http://schemas.openxmlformats.org/officeDocument/2006/relationships/slideLayout" Target="../slideLayouts/slideLayout7.xml"/><Relationship Id="rId6" Type="http://schemas.openxmlformats.org/officeDocument/2006/relationships/hyperlink" Target="http://en.wikipedia.org/wiki/Fatty_alcohol" TargetMode="External"/><Relationship Id="rId5" Type="http://schemas.openxmlformats.org/officeDocument/2006/relationships/hyperlink" Target="http://en.wikipedia.org/wiki/Fatty_acid" TargetMode="External"/><Relationship Id="rId4" Type="http://schemas.openxmlformats.org/officeDocument/2006/relationships/hyperlink" Target="http://en.wikipedia.org/wiki/Polyes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s.wikipedia.org/wiki/Pozitiv" TargetMode="External"/><Relationship Id="rId2" Type="http://schemas.openxmlformats.org/officeDocument/2006/relationships/hyperlink" Target="https://cs.wikipedia.org/wiki/Vosk" TargetMode="External"/><Relationship Id="rId1" Type="http://schemas.openxmlformats.org/officeDocument/2006/relationships/slideLayout" Target="../slideLayouts/slideLayout6.xml"/><Relationship Id="rId4" Type="http://schemas.openxmlformats.org/officeDocument/2006/relationships/hyperlink" Target="https://cs.wikipedia.org/wiki/Cementac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ommons.wikimedia.org/wiki/File:Lost_Wax-Moldmaking_of_an_apple.jpg"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s://commons.wikimedia.org/wiki/File:Lost_Wax-Model_of_apple_in_wax.jpg" TargetMode="External"/><Relationship Id="rId1" Type="http://schemas.openxmlformats.org/officeDocument/2006/relationships/slideLayout" Target="../slideLayouts/slideLayout6.xml"/><Relationship Id="rId6" Type="http://schemas.openxmlformats.org/officeDocument/2006/relationships/hyperlink" Target="https://commons.wikimedia.org/wiki/File:Lost_Wax-Model_of_apple_in_paraffine.jpg"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hyperlink" Target="https://commons.wikimedia.org/wiki/File:Lost_Wax-Apple_in_bronze.jpg" TargetMode="External"/><Relationship Id="rId4" Type="http://schemas.openxmlformats.org/officeDocument/2006/relationships/hyperlink" Target="https://commons.wikimedia.org/wiki/File:Lost_Wax-Model_of_apple_in_plaster.jpg" TargetMode="External"/><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cs.wikipedia.org/wiki/Automobil" TargetMode="External"/><Relationship Id="rId13" Type="http://schemas.openxmlformats.org/officeDocument/2006/relationships/hyperlink" Target="http://cs.wikipedia.org/wiki/St%C5%99elivo" TargetMode="External"/><Relationship Id="rId3" Type="http://schemas.openxmlformats.org/officeDocument/2006/relationships/hyperlink" Target="http://cs.wikipedia.org/wiki/Paraf%C3%ADn" TargetMode="External"/><Relationship Id="rId7" Type="http://schemas.openxmlformats.org/officeDocument/2006/relationships/hyperlink" Target="http://cs.wikipedia.org/w/index.php?title=Ly%C5%BEa%C5%99sk%C3%BD_vosk&amp;action=edit&amp;redlink=1" TargetMode="External"/><Relationship Id="rId12" Type="http://schemas.openxmlformats.org/officeDocument/2006/relationships/hyperlink" Target="http://cs.wikipedia.org/w/index.php?title=Injekt%C3%A1%C5%BE&amp;action=edit&amp;redlink=1" TargetMode="External"/><Relationship Id="rId2" Type="http://schemas.openxmlformats.org/officeDocument/2006/relationships/hyperlink" Target="http://cs.wikipedia.org/wiki/Hlodavci" TargetMode="External"/><Relationship Id="rId16" Type="http://schemas.openxmlformats.org/officeDocument/2006/relationships/hyperlink" Target="http://cs.wikipedia.org/wiki/Histologie" TargetMode="External"/><Relationship Id="rId1" Type="http://schemas.openxmlformats.org/officeDocument/2006/relationships/slideLayout" Target="../slideLayouts/slideLayout2.xml"/><Relationship Id="rId6" Type="http://schemas.openxmlformats.org/officeDocument/2006/relationships/hyperlink" Target="http://cs.wikipedia.org/wiki/Vosk" TargetMode="External"/><Relationship Id="rId11" Type="http://schemas.openxmlformats.org/officeDocument/2006/relationships/hyperlink" Target="http://cs.wikipedia.org/w/index.php?title=Stavebnicv%C3%AD&amp;action=edit&amp;redlink=1" TargetMode="External"/><Relationship Id="rId5" Type="http://schemas.openxmlformats.org/officeDocument/2006/relationships/hyperlink" Target="http://cs.wikipedia.org/wiki/L%C3%A1ze%C5%88stv%C3%AD" TargetMode="External"/><Relationship Id="rId15" Type="http://schemas.openxmlformats.org/officeDocument/2006/relationships/hyperlink" Target="http://cs.wikipedia.org/wiki/Vlhkost" TargetMode="External"/><Relationship Id="rId10" Type="http://schemas.openxmlformats.org/officeDocument/2006/relationships/hyperlink" Target="http://cs.wikipedia.org/w/index.php?title=Impregnace_d%C5%99eva&amp;action=edit&amp;redlink=1" TargetMode="External"/><Relationship Id="rId4" Type="http://schemas.openxmlformats.org/officeDocument/2006/relationships/hyperlink" Target="http://cs.wikipedia.org/wiki/Kosmetika" TargetMode="External"/><Relationship Id="rId9" Type="http://schemas.openxmlformats.org/officeDocument/2006/relationships/hyperlink" Target="http://cs.wikipedia.org/wiki/Bota" TargetMode="External"/><Relationship Id="rId14" Type="http://schemas.openxmlformats.org/officeDocument/2006/relationships/hyperlink" Target="http://cs.wikipedia.org/wiki/Dynami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cs.wikipedia.org/wiki/2008" TargetMode="External"/><Relationship Id="rId2" Type="http://schemas.openxmlformats.org/officeDocument/2006/relationships/hyperlink" Target="http://cs.wikipedia.org/wiki/2006" TargetMode="External"/><Relationship Id="rId1" Type="http://schemas.openxmlformats.org/officeDocument/2006/relationships/slideLayout" Target="../slideLayouts/slideLayout2.xml"/><Relationship Id="rId4" Type="http://schemas.openxmlformats.org/officeDocument/2006/relationships/hyperlink" Target="http://www.paramo.cz/"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VOSKY 3 2017</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smtClean="0">
                <a:solidFill>
                  <a:srgbClr val="FF0000"/>
                </a:solidFill>
              </a:rPr>
              <a:t>PŘÍRODNÍ POLYMERY</a:t>
            </a:r>
            <a:br>
              <a:rPr lang="sk-SK" sz="4000" b="1" dirty="0" smtClean="0">
                <a:solidFill>
                  <a:srgbClr val="FF0000"/>
                </a:solidFill>
              </a:rPr>
            </a:br>
            <a:r>
              <a:rPr lang="cs-CZ" sz="5400" b="1" kern="1200" dirty="0" smtClean="0">
                <a:solidFill>
                  <a:srgbClr val="008000"/>
                </a:solidFill>
                <a:ea typeface="Times New Roman"/>
                <a:cs typeface="Times New Roman"/>
              </a:rPr>
              <a:t>Vosky </a:t>
            </a: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b="1" dirty="0" smtClean="0"/>
              <a:t>RNDr. Ladislav Pospíšil, CSc.</a:t>
            </a:r>
          </a:p>
          <a:p>
            <a:pPr eaLnBrk="1" hangingPunct="1"/>
            <a:r>
              <a:rPr lang="cs-CZ" b="1" dirty="0" smtClean="0">
                <a:solidFill>
                  <a:srgbClr val="C00000"/>
                </a:solidFill>
              </a:rPr>
              <a:t>UČO:29716</a:t>
            </a:r>
            <a:endParaRPr lang="sk-SK"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4. 10. 2017</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dpis 15"/>
          <p:cNvSpPr>
            <a:spLocks noGrp="1"/>
          </p:cNvSpPr>
          <p:nvPr>
            <p:ph type="title"/>
          </p:nvPr>
        </p:nvSpPr>
        <p:spPr>
          <a:xfrm>
            <a:off x="467544" y="116632"/>
            <a:ext cx="8229600" cy="576064"/>
          </a:xfrm>
        </p:spPr>
        <p:txBody>
          <a:bodyPr/>
          <a:lstStyle/>
          <a:p>
            <a:r>
              <a:rPr lang="cs-CZ" sz="3200" dirty="0" smtClean="0">
                <a:solidFill>
                  <a:srgbClr val="FF0000"/>
                </a:solidFill>
                <a:latin typeface="Arial Black" pitchFamily="34" charset="0"/>
              </a:rPr>
              <a:t>Srovnání olejů a tuků</a:t>
            </a:r>
            <a:endParaRPr lang="cs-CZ" sz="3200"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10</a:t>
            </a:fld>
            <a:endParaRPr lang="sk-SK"/>
          </a:p>
        </p:txBody>
      </p:sp>
      <p:graphicFrame>
        <p:nvGraphicFramePr>
          <p:cNvPr id="14" name="Tabulka 13"/>
          <p:cNvGraphicFramePr>
            <a:graphicFrameLocks noGrp="1"/>
          </p:cNvGraphicFramePr>
          <p:nvPr/>
        </p:nvGraphicFramePr>
        <p:xfrm>
          <a:off x="179512" y="764707"/>
          <a:ext cx="8784978" cy="5416260"/>
        </p:xfrm>
        <a:graphic>
          <a:graphicData uri="http://schemas.openxmlformats.org/drawingml/2006/table">
            <a:tbl>
              <a:tblPr/>
              <a:tblGrid>
                <a:gridCol w="1464163"/>
                <a:gridCol w="1464163"/>
                <a:gridCol w="1464163"/>
                <a:gridCol w="1464163"/>
                <a:gridCol w="1464163"/>
                <a:gridCol w="1464163"/>
              </a:tblGrid>
              <a:tr h="635046">
                <a:tc>
                  <a:txBody>
                    <a:bodyPr/>
                    <a:lstStyle/>
                    <a:p>
                      <a:pPr algn="ctr">
                        <a:lnSpc>
                          <a:spcPct val="115000"/>
                        </a:lnSpc>
                        <a:spcAft>
                          <a:spcPts val="0"/>
                        </a:spcAft>
                      </a:pPr>
                      <a:r>
                        <a:rPr lang="cs-CZ" sz="1800" b="1" dirty="0">
                          <a:latin typeface="+mn-lt"/>
                          <a:ea typeface="Times New Roman"/>
                          <a:cs typeface="Times New Roman"/>
                        </a:rPr>
                        <a:t>Type </a:t>
                      </a:r>
                      <a:r>
                        <a:rPr lang="cs-CZ" sz="1800" b="1" dirty="0" err="1">
                          <a:latin typeface="+mn-lt"/>
                          <a:ea typeface="Times New Roman"/>
                          <a:cs typeface="Times New Roman"/>
                        </a:rPr>
                        <a:t>of</a:t>
                      </a:r>
                      <a:r>
                        <a:rPr lang="cs-CZ" sz="1800" b="1" dirty="0">
                          <a:latin typeface="+mn-lt"/>
                          <a:ea typeface="Times New Roman"/>
                          <a:cs typeface="Times New Roman"/>
                        </a:rPr>
                        <a:t> </a:t>
                      </a:r>
                      <a:r>
                        <a:rPr lang="cs-CZ" sz="1800" b="1" dirty="0" err="1">
                          <a:latin typeface="+mn-lt"/>
                          <a:ea typeface="Times New Roman"/>
                          <a:cs typeface="Times New Roman"/>
                        </a:rPr>
                        <a:t>fat</a:t>
                      </a:r>
                      <a:endParaRPr lang="cs-CZ" sz="1800"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rgbClr val="FF0000"/>
                          </a:solidFill>
                          <a:latin typeface="+mn-lt"/>
                          <a:ea typeface="Times New Roman"/>
                          <a:cs typeface="Times New Roman"/>
                          <a:hlinkClick r:id="rId2" tooltip="Fat"/>
                        </a:rPr>
                        <a:t>Total</a:t>
                      </a:r>
                      <a:r>
                        <a:rPr lang="cs-CZ" sz="1800" b="1" u="sng" dirty="0">
                          <a:solidFill>
                            <a:srgbClr val="FF0000"/>
                          </a:solidFill>
                          <a:latin typeface="+mn-lt"/>
                          <a:ea typeface="Times New Roman"/>
                          <a:cs typeface="Times New Roman"/>
                          <a:hlinkClick r:id="rId2" tooltip="Fat"/>
                        </a:rPr>
                        <a:t> </a:t>
                      </a:r>
                      <a:r>
                        <a:rPr lang="cs-CZ" sz="1800" b="1" u="sng" dirty="0" err="1">
                          <a:solidFill>
                            <a:srgbClr val="FF0000"/>
                          </a:solidFill>
                          <a:latin typeface="+mn-lt"/>
                          <a:ea typeface="Times New Roman"/>
                          <a:cs typeface="Times New Roman"/>
                          <a:hlinkClick r:id="rId2" tooltip="Fat"/>
                        </a:rPr>
                        <a:t>fat</a:t>
                      </a:r>
                      <a:r>
                        <a:rPr lang="cs-CZ" sz="1800" b="1" dirty="0">
                          <a:solidFill>
                            <a:srgbClr val="FF0000"/>
                          </a:solidFill>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chemeClr val="tx1"/>
                          </a:solidFill>
                          <a:latin typeface="Arial Black" pitchFamily="34" charset="0"/>
                          <a:ea typeface="Times New Roman"/>
                          <a:cs typeface="Times New Roman"/>
                          <a:hlinkClick r:id="rId3" tooltip="Saturated fat"/>
                        </a:rPr>
                        <a:t>Saturated</a:t>
                      </a:r>
                      <a:r>
                        <a:rPr lang="cs-CZ" sz="1800" b="1" u="sng" dirty="0">
                          <a:solidFill>
                            <a:schemeClr val="tx1"/>
                          </a:solidFill>
                          <a:latin typeface="Arial Black" pitchFamily="34" charset="0"/>
                          <a:ea typeface="Times New Roman"/>
                          <a:cs typeface="Times New Roman"/>
                          <a:hlinkClick r:id="rId3" tooltip="Saturated fat"/>
                        </a:rPr>
                        <a:t> </a:t>
                      </a:r>
                      <a:r>
                        <a:rPr lang="cs-CZ" sz="1800" b="1" u="sng" dirty="0" err="1">
                          <a:solidFill>
                            <a:schemeClr val="tx1"/>
                          </a:solidFill>
                          <a:latin typeface="Arial Black" pitchFamily="34" charset="0"/>
                          <a:ea typeface="Times New Roman"/>
                          <a:cs typeface="Times New Roman"/>
                          <a:hlinkClick r:id="rId3" tooltip="Saturated fat"/>
                        </a:rPr>
                        <a:t>fat</a:t>
                      </a:r>
                      <a:r>
                        <a:rPr lang="cs-CZ" sz="1800" b="1" dirty="0">
                          <a:solidFill>
                            <a:schemeClr val="tx1"/>
                          </a:solidFill>
                          <a:latin typeface="Arial Black" pitchFamily="34" charset="0"/>
                          <a:ea typeface="Times New Roman"/>
                          <a:cs typeface="Times New Roman"/>
                        </a:rPr>
                        <a:t> (g)</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4" tooltip="Monounsaturated fat"/>
                        </a:rPr>
                        <a:t>Monounsaturated</a:t>
                      </a:r>
                      <a:r>
                        <a:rPr lang="cs-CZ" sz="1800" b="1" u="sng" dirty="0">
                          <a:solidFill>
                            <a:srgbClr val="0000FF"/>
                          </a:solidFill>
                          <a:latin typeface="+mn-lt"/>
                          <a:ea typeface="Times New Roman"/>
                          <a:cs typeface="Times New Roman"/>
                          <a:hlinkClick r:id="rId4" tooltip="Monounsaturated fat"/>
                        </a:rPr>
                        <a:t> </a:t>
                      </a:r>
                      <a:r>
                        <a:rPr lang="cs-CZ" sz="1800" b="1" u="sng" dirty="0" err="1">
                          <a:solidFill>
                            <a:srgbClr val="0000FF"/>
                          </a:solidFill>
                          <a:latin typeface="+mn-lt"/>
                          <a:ea typeface="Times New Roman"/>
                          <a:cs typeface="Times New Roman"/>
                          <a:hlinkClick r:id="rId4" tooltip="Monounsaturated fat"/>
                        </a:rPr>
                        <a:t>fat</a:t>
                      </a:r>
                      <a:r>
                        <a:rPr lang="cs-CZ" sz="1800" b="1" dirty="0">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a:solidFill>
                            <a:srgbClr val="0000FF"/>
                          </a:solidFill>
                          <a:latin typeface="+mn-lt"/>
                          <a:ea typeface="Times New Roman"/>
                          <a:cs typeface="Times New Roman"/>
                          <a:hlinkClick r:id="rId5" tooltip="Polyunsaturated fat"/>
                        </a:rPr>
                        <a:t>Polyunsaturated fat</a:t>
                      </a:r>
                      <a:r>
                        <a:rPr lang="cs-CZ" sz="1800" b="1">
                          <a:latin typeface="+mn-lt"/>
                          <a:ea typeface="Times New Roman"/>
                          <a:cs typeface="Times New Roman"/>
                        </a:rPr>
                        <a:t> (g)</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6" tooltip="Smoke point"/>
                        </a:rPr>
                        <a:t>Smoke</a:t>
                      </a:r>
                      <a:r>
                        <a:rPr lang="cs-CZ" sz="1800" b="1" u="sng" dirty="0">
                          <a:solidFill>
                            <a:srgbClr val="0000FF"/>
                          </a:solidFill>
                          <a:latin typeface="+mn-lt"/>
                          <a:ea typeface="Times New Roman"/>
                          <a:cs typeface="Times New Roman"/>
                          <a:hlinkClick r:id="rId6" tooltip="Smoke point"/>
                        </a:rPr>
                        <a:t> point</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7" tooltip="Sunflower oil"/>
                        </a:rPr>
                        <a:t>Sunflower</a:t>
                      </a:r>
                      <a:r>
                        <a:rPr lang="cs-CZ" sz="1800" b="1" u="sng" dirty="0">
                          <a:solidFill>
                            <a:srgbClr val="0000FF"/>
                          </a:solidFill>
                          <a:latin typeface="+mn-lt"/>
                          <a:ea typeface="Times New Roman"/>
                          <a:cs typeface="Times New Roman"/>
                          <a:hlinkClick r:id="rId7" tooltip="Sunflower oil"/>
                        </a:rPr>
                        <a:t> </a:t>
                      </a:r>
                      <a:r>
                        <a:rPr lang="cs-CZ" sz="1800" b="1" u="sng" dirty="0" err="1">
                          <a:solidFill>
                            <a:srgbClr val="0000FF"/>
                          </a:solidFill>
                          <a:latin typeface="+mn-lt"/>
                          <a:ea typeface="Times New Roman"/>
                          <a:cs typeface="Times New Roman"/>
                          <a:hlinkClick r:id="rId7" tooltip="Sunflower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11</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mn-lt"/>
                          <a:ea typeface="Times New Roman"/>
                          <a:cs typeface="Times New Roman"/>
                        </a:rPr>
                        <a:t>69</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225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8" tooltip="Soybean oil"/>
                        </a:rPr>
                        <a:t>Soybean</a:t>
                      </a:r>
                      <a:r>
                        <a:rPr lang="cs-CZ" sz="1800" b="1" u="sng" dirty="0">
                          <a:solidFill>
                            <a:srgbClr val="0000FF"/>
                          </a:solidFill>
                          <a:latin typeface="+mn-lt"/>
                          <a:ea typeface="Times New Roman"/>
                          <a:cs typeface="Times New Roman"/>
                          <a:hlinkClick r:id="rId8" tooltip="Soybean oil"/>
                        </a:rPr>
                        <a:t> </a:t>
                      </a:r>
                      <a:r>
                        <a:rPr lang="cs-CZ" sz="1800" b="1" u="sng" dirty="0" err="1">
                          <a:solidFill>
                            <a:srgbClr val="0000FF"/>
                          </a:solidFill>
                          <a:latin typeface="+mn-lt"/>
                          <a:ea typeface="Times New Roman"/>
                          <a:cs typeface="Times New Roman"/>
                          <a:hlinkClick r:id="rId8" tooltip="Soybe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23</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mn-lt"/>
                          <a:ea typeface="Times New Roman"/>
                          <a:cs typeface="Times New Roman"/>
                        </a:rPr>
                        <a:t>58</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257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13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9" tooltip="Canola oil"/>
                        </a:rPr>
                        <a:t>Canola</a:t>
                      </a:r>
                      <a:r>
                        <a:rPr lang="cs-CZ" sz="1800" b="1" u="sng" dirty="0">
                          <a:solidFill>
                            <a:srgbClr val="0000FF"/>
                          </a:solidFill>
                          <a:latin typeface="+mn-lt"/>
                          <a:ea typeface="Times New Roman"/>
                          <a:cs typeface="Times New Roman"/>
                          <a:hlinkClick r:id="rId9" tooltip="Canola oil"/>
                        </a:rPr>
                        <a:t> </a:t>
                      </a:r>
                      <a:r>
                        <a:rPr lang="cs-CZ" sz="1800" b="1" u="sng" dirty="0" err="1">
                          <a:solidFill>
                            <a:srgbClr val="0000FF"/>
                          </a:solidFill>
                          <a:latin typeface="+mn-lt"/>
                          <a:ea typeface="Times New Roman"/>
                          <a:cs typeface="Times New Roman"/>
                          <a:hlinkClick r:id="rId9" tooltip="Canola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7</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63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28</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205 °</a:t>
                      </a:r>
                      <a:r>
                        <a:rPr lang="cs-CZ" sz="1800" dirty="0" smtClean="0">
                          <a:solidFill>
                            <a:srgbClr val="008000"/>
                          </a:solidFill>
                          <a:latin typeface="Arial Black" pitchFamily="34" charset="0"/>
                          <a:ea typeface="Times New Roman"/>
                          <a:cs typeface="Times New Roman"/>
                        </a:rPr>
                        <a:t>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0" tooltip="Olive oil"/>
                        </a:rPr>
                        <a:t>Olive</a:t>
                      </a:r>
                      <a:r>
                        <a:rPr lang="cs-CZ" sz="1800" b="1" u="sng" dirty="0">
                          <a:solidFill>
                            <a:srgbClr val="0000FF"/>
                          </a:solidFill>
                          <a:latin typeface="+mn-lt"/>
                          <a:ea typeface="Times New Roman"/>
                          <a:cs typeface="Times New Roman"/>
                          <a:hlinkClick r:id="rId10" tooltip="Olive oil"/>
                        </a:rPr>
                        <a:t> </a:t>
                      </a:r>
                      <a:r>
                        <a:rPr lang="cs-CZ" sz="1800" b="1" u="sng" dirty="0" err="1">
                          <a:solidFill>
                            <a:srgbClr val="0000FF"/>
                          </a:solidFill>
                          <a:latin typeface="+mn-lt"/>
                          <a:ea typeface="Times New Roman"/>
                          <a:cs typeface="Times New Roman"/>
                          <a:hlinkClick r:id="rId10" tooltip="Olive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14</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73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11</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190 °</a:t>
                      </a:r>
                      <a:r>
                        <a:rPr lang="cs-CZ" sz="1800" dirty="0" smtClean="0">
                          <a:solidFill>
                            <a:srgbClr val="008000"/>
                          </a:solidFill>
                          <a:latin typeface="Arial Black" pitchFamily="34" charset="0"/>
                          <a:ea typeface="Times New Roman"/>
                          <a:cs typeface="Times New Roman"/>
                        </a:rPr>
                        <a:t>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1" tooltip="Peanut oil"/>
                        </a:rPr>
                        <a:t>Peanut</a:t>
                      </a:r>
                      <a:r>
                        <a:rPr lang="cs-CZ" sz="1800" b="1" u="sng" dirty="0">
                          <a:solidFill>
                            <a:srgbClr val="0000FF"/>
                          </a:solidFill>
                          <a:latin typeface="+mn-lt"/>
                          <a:ea typeface="Times New Roman"/>
                          <a:cs typeface="Times New Roman"/>
                          <a:hlinkClick r:id="rId11" tooltip="Peanut oil"/>
                        </a:rPr>
                        <a:t> </a:t>
                      </a:r>
                      <a:r>
                        <a:rPr lang="cs-CZ" sz="1800" b="1" u="sng" dirty="0" err="1">
                          <a:solidFill>
                            <a:srgbClr val="0000FF"/>
                          </a:solidFill>
                          <a:latin typeface="+mn-lt"/>
                          <a:ea typeface="Times New Roman"/>
                          <a:cs typeface="Times New Roman"/>
                          <a:hlinkClick r:id="rId11" tooltip="Pea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17</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46</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32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225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2" tooltip="Rice bran oil"/>
                        </a:rPr>
                        <a:t>Rice</a:t>
                      </a:r>
                      <a:r>
                        <a:rPr lang="cs-CZ" sz="1800" b="1" u="sng" dirty="0">
                          <a:solidFill>
                            <a:srgbClr val="0000FF"/>
                          </a:solidFill>
                          <a:latin typeface="+mn-lt"/>
                          <a:ea typeface="Times New Roman"/>
                          <a:cs typeface="Times New Roman"/>
                          <a:hlinkClick r:id="rId12" tooltip="Rice bran oil"/>
                        </a:rPr>
                        <a:t> bran </a:t>
                      </a:r>
                      <a:r>
                        <a:rPr lang="cs-CZ" sz="1800" b="1" u="sng" dirty="0" err="1">
                          <a:solidFill>
                            <a:srgbClr val="0000FF"/>
                          </a:solidFill>
                          <a:latin typeface="+mn-lt"/>
                          <a:ea typeface="Times New Roman"/>
                          <a:cs typeface="Times New Roman"/>
                          <a:hlinkClick r:id="rId12" tooltip="Rice br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25</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38</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37</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250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smtClean="0">
                          <a:solidFill>
                            <a:srgbClr val="0000FF"/>
                          </a:solidFill>
                          <a:latin typeface="+mn-lt"/>
                          <a:ea typeface="Times New Roman"/>
                          <a:cs typeface="Times New Roman"/>
                        </a:rPr>
                        <a:t>Lard</a:t>
                      </a:r>
                      <a:r>
                        <a:rPr lang="cs-CZ" sz="1800" b="1" u="sng" dirty="0" smtClean="0">
                          <a:solidFill>
                            <a:srgbClr val="0000FF"/>
                          </a:solidFill>
                          <a:latin typeface="+mn-lt"/>
                          <a:ea typeface="Times New Roman"/>
                          <a:cs typeface="Times New Roman"/>
                        </a:rPr>
                        <a:t> </a:t>
                      </a:r>
                      <a:endParaRPr lang="cs-CZ" sz="18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0000FF"/>
                          </a:solidFill>
                          <a:latin typeface="+mn-lt"/>
                          <a:ea typeface="Times New Roman"/>
                          <a:cs typeface="Times New Roman"/>
                        </a:rPr>
                        <a:t>100</a:t>
                      </a:r>
                      <a:endParaRPr lang="cs-CZ" sz="180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39</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45</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11</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190 °</a:t>
                      </a:r>
                      <a:r>
                        <a:rPr lang="cs-CZ" sz="1800" dirty="0" smtClean="0">
                          <a:solidFill>
                            <a:srgbClr val="0000FF"/>
                          </a:solidFill>
                          <a:latin typeface="Arial Black" pitchFamily="34" charset="0"/>
                          <a:ea typeface="Times New Roman"/>
                          <a:cs typeface="Times New Roman"/>
                        </a:rPr>
                        <a:t>C</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76">
                <a:tc>
                  <a:txBody>
                    <a:bodyPr/>
                    <a:lstStyle/>
                    <a:p>
                      <a:pPr>
                        <a:lnSpc>
                          <a:spcPct val="115000"/>
                        </a:lnSpc>
                        <a:spcAft>
                          <a:spcPts val="0"/>
                        </a:spcAft>
                      </a:pPr>
                      <a:r>
                        <a:rPr lang="cs-CZ" sz="1800" b="1" u="sng" dirty="0" err="1" smtClean="0">
                          <a:solidFill>
                            <a:srgbClr val="0000FF"/>
                          </a:solidFill>
                          <a:latin typeface="+mn-lt"/>
                          <a:ea typeface="Times New Roman"/>
                          <a:cs typeface="Times New Roman"/>
                        </a:rPr>
                        <a:t>Suet</a:t>
                      </a:r>
                      <a:endParaRPr lang="cs-CZ" sz="18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mn-lt"/>
                          <a:ea typeface="Times New Roman"/>
                          <a:cs typeface="Times New Roman"/>
                        </a:rPr>
                        <a:t>94</a:t>
                      </a:r>
                      <a:endParaRPr lang="cs-CZ" sz="1800"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52</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32</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3</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200 °</a:t>
                      </a:r>
                      <a:r>
                        <a:rPr lang="cs-CZ" sz="1800" dirty="0" smtClean="0">
                          <a:solidFill>
                            <a:srgbClr val="0000FF"/>
                          </a:solidFill>
                          <a:latin typeface="Arial Black" pitchFamily="34" charset="0"/>
                          <a:ea typeface="Times New Roman"/>
                          <a:cs typeface="Times New Roman"/>
                        </a:rPr>
                        <a:t>C</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dirty="0" err="1">
                          <a:solidFill>
                            <a:srgbClr val="0000FF"/>
                          </a:solidFill>
                          <a:latin typeface="+mn-lt"/>
                          <a:ea typeface="Times New Roman"/>
                          <a:cs typeface="Times New Roman"/>
                        </a:rPr>
                        <a:t>Butter</a:t>
                      </a:r>
                      <a:endParaRPr lang="cs-CZ" sz="18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mn-lt"/>
                          <a:ea typeface="Times New Roman"/>
                          <a:cs typeface="Times New Roman"/>
                        </a:rPr>
                        <a:t>81</a:t>
                      </a:r>
                      <a:endParaRPr lang="cs-CZ" sz="1800" b="1"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51</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21</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3</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150 °</a:t>
                      </a:r>
                      <a:r>
                        <a:rPr lang="cs-CZ" sz="1800" b="1" dirty="0" smtClean="0">
                          <a:solidFill>
                            <a:srgbClr val="0000FF"/>
                          </a:solidFill>
                          <a:latin typeface="Arial Black" pitchFamily="34" charset="0"/>
                          <a:ea typeface="Times New Roman"/>
                          <a:cs typeface="Times New Roman"/>
                        </a:rPr>
                        <a:t>C</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76">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3" tooltip="Coconut oil"/>
                        </a:rPr>
                        <a:t>Coconut</a:t>
                      </a:r>
                      <a:r>
                        <a:rPr lang="cs-CZ" sz="1800" b="1" u="sng" dirty="0">
                          <a:solidFill>
                            <a:srgbClr val="0000FF"/>
                          </a:solidFill>
                          <a:latin typeface="+mn-lt"/>
                          <a:ea typeface="Times New Roman"/>
                          <a:cs typeface="Times New Roman"/>
                          <a:hlinkClick r:id="rId13" tooltip="Coconut oil"/>
                        </a:rPr>
                        <a:t> </a:t>
                      </a:r>
                      <a:r>
                        <a:rPr lang="cs-CZ" sz="1800" b="1" u="sng" dirty="0" err="1">
                          <a:solidFill>
                            <a:srgbClr val="0000FF"/>
                          </a:solidFill>
                          <a:latin typeface="+mn-lt"/>
                          <a:ea typeface="Times New Roman"/>
                          <a:cs typeface="Times New Roman"/>
                          <a:hlinkClick r:id="rId13" tooltip="Coco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86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mn-lt"/>
                          <a:ea typeface="Times New Roman"/>
                          <a:cs typeface="Times New Roman"/>
                        </a:rPr>
                        <a:t>6</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177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11</a:t>
            </a:fld>
            <a:endParaRPr lang="sk-SK"/>
          </a:p>
        </p:txBody>
      </p:sp>
      <p:graphicFrame>
        <p:nvGraphicFramePr>
          <p:cNvPr id="14" name="Tabulka 13"/>
          <p:cNvGraphicFramePr>
            <a:graphicFrameLocks noGrp="1"/>
          </p:cNvGraphicFramePr>
          <p:nvPr/>
        </p:nvGraphicFramePr>
        <p:xfrm>
          <a:off x="179513" y="188640"/>
          <a:ext cx="8496944" cy="5979727"/>
        </p:xfrm>
        <a:graphic>
          <a:graphicData uri="http://schemas.openxmlformats.org/drawingml/2006/table">
            <a:tbl>
              <a:tblPr/>
              <a:tblGrid>
                <a:gridCol w="3024336"/>
                <a:gridCol w="5472608"/>
              </a:tblGrid>
              <a:tr h="52562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2800" b="1" u="sng" dirty="0" err="1" smtClean="0">
                          <a:solidFill>
                            <a:srgbClr val="C00000"/>
                          </a:solidFill>
                          <a:latin typeface="+mn-lt"/>
                          <a:ea typeface="Times New Roman"/>
                          <a:cs typeface="Times New Roman"/>
                          <a:hlinkClick r:id="rId2" tooltip="Smoke point"/>
                        </a:rPr>
                        <a:t>Smoke</a:t>
                      </a:r>
                      <a:r>
                        <a:rPr lang="cs-CZ" sz="2800" b="1" u="sng" dirty="0" smtClean="0">
                          <a:solidFill>
                            <a:srgbClr val="C00000"/>
                          </a:solidFill>
                          <a:latin typeface="+mn-lt"/>
                          <a:ea typeface="Times New Roman"/>
                          <a:cs typeface="Times New Roman"/>
                          <a:hlinkClick r:id="rId2" tooltip="Smoke point"/>
                        </a:rPr>
                        <a:t> point</a:t>
                      </a:r>
                      <a:endParaRPr lang="cs-CZ" sz="2800" b="1" dirty="0">
                        <a:solidFill>
                          <a:srgbClr val="C00000"/>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800" b="1" dirty="0" smtClean="0">
                          <a:solidFill>
                            <a:srgbClr val="C00000"/>
                          </a:solidFill>
                          <a:latin typeface="Arial Black" pitchFamily="34" charset="0"/>
                          <a:ea typeface="Calibri"/>
                          <a:cs typeface="Times New Roman"/>
                        </a:rPr>
                        <a:t>Bod kouření </a:t>
                      </a:r>
                      <a:endParaRPr lang="cs-CZ" sz="2800" b="1" dirty="0">
                        <a:solidFill>
                          <a:srgbClr val="C00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3" tooltip="Sunflower oil"/>
                        </a:rPr>
                        <a:t>Sunflower</a:t>
                      </a:r>
                      <a:r>
                        <a:rPr lang="cs-CZ" sz="2000" b="1" u="sng" dirty="0">
                          <a:solidFill>
                            <a:srgbClr val="0000FF"/>
                          </a:solidFill>
                          <a:latin typeface="+mn-lt"/>
                          <a:ea typeface="Times New Roman"/>
                          <a:cs typeface="Times New Roman"/>
                          <a:hlinkClick r:id="rId3" tooltip="Sunflower oil"/>
                        </a:rPr>
                        <a:t> </a:t>
                      </a:r>
                      <a:r>
                        <a:rPr lang="cs-CZ" sz="2000" b="1" u="sng" dirty="0" err="1">
                          <a:solidFill>
                            <a:srgbClr val="0000FF"/>
                          </a:solidFill>
                          <a:latin typeface="+mn-lt"/>
                          <a:ea typeface="Times New Roman"/>
                          <a:cs typeface="Times New Roman"/>
                          <a:hlinkClick r:id="rId3" tooltip="Sunflower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Slunečnicový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4" tooltip="Soybean oil"/>
                        </a:rPr>
                        <a:t>Soybean</a:t>
                      </a:r>
                      <a:r>
                        <a:rPr lang="cs-CZ" sz="2000" b="1" u="sng" dirty="0">
                          <a:solidFill>
                            <a:srgbClr val="0000FF"/>
                          </a:solidFill>
                          <a:latin typeface="+mn-lt"/>
                          <a:ea typeface="Times New Roman"/>
                          <a:cs typeface="Times New Roman"/>
                          <a:hlinkClick r:id="rId4" tooltip="Soybean oil"/>
                        </a:rPr>
                        <a:t> </a:t>
                      </a:r>
                      <a:r>
                        <a:rPr lang="cs-CZ" sz="2000" b="1" u="sng" dirty="0" err="1">
                          <a:solidFill>
                            <a:srgbClr val="0000FF"/>
                          </a:solidFill>
                          <a:latin typeface="+mn-lt"/>
                          <a:ea typeface="Times New Roman"/>
                          <a:cs typeface="Times New Roman"/>
                          <a:hlinkClick r:id="rId4" tooltip="Soybean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Sójový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398">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5" tooltip="Canola oil"/>
                        </a:rPr>
                        <a:t>Canola</a:t>
                      </a:r>
                      <a:r>
                        <a:rPr lang="cs-CZ" sz="2000" b="1" u="sng" dirty="0">
                          <a:solidFill>
                            <a:srgbClr val="0000FF"/>
                          </a:solidFill>
                          <a:latin typeface="+mn-lt"/>
                          <a:ea typeface="Times New Roman"/>
                          <a:cs typeface="Times New Roman"/>
                          <a:hlinkClick r:id="rId5" tooltip="Canola oil"/>
                        </a:rPr>
                        <a:t> </a:t>
                      </a:r>
                      <a:r>
                        <a:rPr lang="cs-CZ" sz="2000" b="1" u="sng" dirty="0" err="1">
                          <a:solidFill>
                            <a:srgbClr val="0000FF"/>
                          </a:solidFill>
                          <a:latin typeface="+mn-lt"/>
                          <a:ea typeface="Times New Roman"/>
                          <a:cs typeface="Times New Roman"/>
                          <a:hlinkClick r:id="rId5" tooltip="Canola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Řepkový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6" tooltip="Olive oil"/>
                        </a:rPr>
                        <a:t>Olive</a:t>
                      </a:r>
                      <a:r>
                        <a:rPr lang="cs-CZ" sz="2000" b="1" u="sng" dirty="0">
                          <a:solidFill>
                            <a:srgbClr val="0000FF"/>
                          </a:solidFill>
                          <a:latin typeface="+mn-lt"/>
                          <a:ea typeface="Times New Roman"/>
                          <a:cs typeface="Times New Roman"/>
                          <a:hlinkClick r:id="rId6" tooltip="Olive oil"/>
                        </a:rPr>
                        <a:t> </a:t>
                      </a:r>
                      <a:r>
                        <a:rPr lang="cs-CZ" sz="2000" b="1" u="sng" dirty="0" err="1">
                          <a:solidFill>
                            <a:srgbClr val="0000FF"/>
                          </a:solidFill>
                          <a:latin typeface="+mn-lt"/>
                          <a:ea typeface="Times New Roman"/>
                          <a:cs typeface="Times New Roman"/>
                          <a:hlinkClick r:id="rId6" tooltip="Olive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Olivový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7" tooltip="Rice bran oil"/>
                        </a:rPr>
                        <a:t>Rice</a:t>
                      </a:r>
                      <a:r>
                        <a:rPr lang="cs-CZ" sz="2000" b="1" u="sng" dirty="0">
                          <a:solidFill>
                            <a:srgbClr val="0000FF"/>
                          </a:solidFill>
                          <a:latin typeface="+mn-lt"/>
                          <a:ea typeface="Times New Roman"/>
                          <a:cs typeface="Times New Roman"/>
                          <a:hlinkClick r:id="rId7" tooltip="Rice bran oil"/>
                        </a:rPr>
                        <a:t> bran </a:t>
                      </a:r>
                      <a:r>
                        <a:rPr lang="cs-CZ" sz="2000" b="1" u="sng" dirty="0" err="1">
                          <a:solidFill>
                            <a:srgbClr val="0000FF"/>
                          </a:solidFill>
                          <a:latin typeface="+mn-lt"/>
                          <a:ea typeface="Times New Roman"/>
                          <a:cs typeface="Times New Roman"/>
                          <a:hlinkClick r:id="rId7" tooltip="Rice bran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Rýžový olej</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dirty="0" err="1" smtClean="0">
                          <a:solidFill>
                            <a:srgbClr val="0000FF"/>
                          </a:solidFill>
                          <a:latin typeface="Arial Black" pitchFamily="34" charset="0"/>
                          <a:ea typeface="Calibri"/>
                          <a:cs typeface="Times New Roman"/>
                        </a:rPr>
                        <a:t>Lard</a:t>
                      </a:r>
                      <a:endParaRPr lang="cs-CZ" sz="2000" b="1"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0000FF"/>
                          </a:solidFill>
                          <a:latin typeface="Arial Black" pitchFamily="34" charset="0"/>
                          <a:ea typeface="Calibri"/>
                          <a:cs typeface="Times New Roman"/>
                        </a:rPr>
                        <a:t>Vepřové sádlo</a:t>
                      </a:r>
                      <a:endParaRPr lang="cs-CZ" sz="20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960">
                <a:tc>
                  <a:txBody>
                    <a:bodyPr/>
                    <a:lstStyle/>
                    <a:p>
                      <a:pPr>
                        <a:lnSpc>
                          <a:spcPct val="115000"/>
                        </a:lnSpc>
                        <a:spcAft>
                          <a:spcPts val="0"/>
                        </a:spcAft>
                      </a:pPr>
                      <a:r>
                        <a:rPr lang="cs-CZ" sz="2000" b="1" u="none" dirty="0" err="1" smtClean="0">
                          <a:solidFill>
                            <a:srgbClr val="0000FF"/>
                          </a:solidFill>
                          <a:latin typeface="Arial Black" pitchFamily="34" charset="0"/>
                          <a:ea typeface="Times New Roman"/>
                          <a:cs typeface="Times New Roman"/>
                        </a:rPr>
                        <a:t>Suet</a:t>
                      </a:r>
                      <a:r>
                        <a:rPr lang="cs-CZ" sz="2000" b="1" u="none" baseline="0" dirty="0" smtClean="0">
                          <a:solidFill>
                            <a:srgbClr val="0000FF"/>
                          </a:solidFill>
                          <a:latin typeface="Arial Black" pitchFamily="34" charset="0"/>
                          <a:ea typeface="Times New Roman"/>
                          <a:cs typeface="Times New Roman"/>
                        </a:rPr>
                        <a:t> </a:t>
                      </a:r>
                      <a:endParaRPr lang="cs-CZ" sz="2000" b="1" u="none"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0000FF"/>
                          </a:solidFill>
                          <a:latin typeface="Arial Black" pitchFamily="34" charset="0"/>
                          <a:ea typeface="Calibri"/>
                          <a:cs typeface="Times New Roman"/>
                        </a:rPr>
                        <a:t>Hovězí lůj NEZPRACOVANÝ</a:t>
                      </a:r>
                      <a:endParaRPr lang="cs-CZ" sz="20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432">
                <a:tc>
                  <a:txBody>
                    <a:bodyPr/>
                    <a:lstStyle/>
                    <a:p>
                      <a:pPr algn="ctr">
                        <a:lnSpc>
                          <a:spcPct val="115000"/>
                        </a:lnSpc>
                        <a:spcAft>
                          <a:spcPts val="0"/>
                        </a:spcAft>
                      </a:pPr>
                      <a:r>
                        <a:rPr lang="cs-CZ" sz="2800" b="1" dirty="0" smtClean="0">
                          <a:solidFill>
                            <a:srgbClr val="7030A0"/>
                          </a:solidFill>
                          <a:latin typeface="Arial Black" pitchFamily="34" charset="0"/>
                          <a:ea typeface="Calibri"/>
                          <a:cs typeface="Times New Roman"/>
                        </a:rPr>
                        <a:t>TALOW </a:t>
                      </a:r>
                      <a:endParaRPr lang="cs-CZ" sz="2800" b="1" dirty="0">
                        <a:solidFill>
                          <a:srgbClr val="7030A0"/>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2000" b="1" dirty="0" smtClean="0">
                          <a:solidFill>
                            <a:srgbClr val="7030A0"/>
                          </a:solidFill>
                          <a:latin typeface="Arial Black" pitchFamily="34" charset="0"/>
                          <a:ea typeface="Calibri"/>
                          <a:cs typeface="Times New Roman"/>
                        </a:rPr>
                        <a:t>Hovězí lůj </a:t>
                      </a:r>
                      <a:r>
                        <a:rPr lang="cs-CZ" sz="2800" b="1" dirty="0" smtClean="0">
                          <a:solidFill>
                            <a:srgbClr val="7030A0"/>
                          </a:solidFill>
                          <a:latin typeface="Arial Black" pitchFamily="34" charset="0"/>
                          <a:ea typeface="Calibri"/>
                          <a:cs typeface="Times New Roman"/>
                        </a:rPr>
                        <a:t>ZPRACOVANÝ</a:t>
                      </a:r>
                      <a:endParaRPr lang="cs-CZ" sz="2000" b="1" dirty="0">
                        <a:solidFill>
                          <a:srgbClr val="7030A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dirty="0" err="1">
                          <a:solidFill>
                            <a:srgbClr val="0000FF"/>
                          </a:solidFill>
                          <a:latin typeface="Arial Black" pitchFamily="34" charset="0"/>
                          <a:ea typeface="Times New Roman"/>
                          <a:cs typeface="Times New Roman"/>
                        </a:rPr>
                        <a:t>Butter</a:t>
                      </a:r>
                      <a:endParaRPr lang="cs-CZ" sz="2000" b="1"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0000FF"/>
                          </a:solidFill>
                          <a:latin typeface="Arial Black" pitchFamily="34" charset="0"/>
                          <a:ea typeface="Calibri"/>
                          <a:cs typeface="Times New Roman"/>
                        </a:rPr>
                        <a:t>Máslo</a:t>
                      </a:r>
                      <a:endParaRPr lang="cs-CZ" sz="20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548">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8" tooltip="Coconut oil"/>
                        </a:rPr>
                        <a:t>Coconut</a:t>
                      </a:r>
                      <a:r>
                        <a:rPr lang="cs-CZ" sz="2000" b="1" u="sng" dirty="0">
                          <a:solidFill>
                            <a:srgbClr val="0000FF"/>
                          </a:solidFill>
                          <a:latin typeface="+mn-lt"/>
                          <a:ea typeface="Times New Roman"/>
                          <a:cs typeface="Times New Roman"/>
                          <a:hlinkClick r:id="rId8" tooltip="Coconut oil"/>
                        </a:rPr>
                        <a:t> </a:t>
                      </a:r>
                      <a:r>
                        <a:rPr lang="cs-CZ" sz="2000" b="1" u="sng" dirty="0" err="1">
                          <a:solidFill>
                            <a:srgbClr val="0000FF"/>
                          </a:solidFill>
                          <a:latin typeface="+mn-lt"/>
                          <a:ea typeface="Times New Roman"/>
                          <a:cs typeface="Times New Roman"/>
                          <a:hlinkClick r:id="rId8" tooltip="Coconut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Kokosový </a:t>
                      </a:r>
                      <a:r>
                        <a:rPr lang="cs-CZ" sz="2000" b="1" dirty="0" smtClean="0">
                          <a:solidFill>
                            <a:srgbClr val="FF0000"/>
                          </a:solidFill>
                          <a:latin typeface="+mn-lt"/>
                          <a:ea typeface="+mn-ea"/>
                          <a:cs typeface="+mn-cs"/>
                        </a:rPr>
                        <a:t>olej</a:t>
                      </a:r>
                      <a:r>
                        <a:rPr lang="cs-CZ" sz="2000" b="1" baseline="0" dirty="0" smtClean="0">
                          <a:solidFill>
                            <a:srgbClr val="FF0000"/>
                          </a:solidFill>
                          <a:latin typeface="+mn-lt"/>
                          <a:ea typeface="+mn-ea"/>
                          <a:cs typeface="+mn-cs"/>
                        </a:rPr>
                        <a:t>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12</a:t>
            </a:fld>
            <a:endParaRPr lang="sk-SK"/>
          </a:p>
        </p:txBody>
      </p:sp>
      <p:sp>
        <p:nvSpPr>
          <p:cNvPr id="6" name="Obdélník 5"/>
          <p:cNvSpPr/>
          <p:nvPr/>
        </p:nvSpPr>
        <p:spPr>
          <a:xfrm>
            <a:off x="467544" y="332656"/>
            <a:ext cx="8136904" cy="4462760"/>
          </a:xfrm>
          <a:prstGeom prst="rect">
            <a:avLst/>
          </a:prstGeom>
        </p:spPr>
        <p:txBody>
          <a:bodyPr wrap="square">
            <a:spAutoFit/>
          </a:bodyPr>
          <a:lstStyle/>
          <a:p>
            <a:pPr algn="just"/>
            <a:r>
              <a:rPr lang="en-US" sz="2800" dirty="0" smtClean="0"/>
              <a:t>The </a:t>
            </a:r>
            <a:r>
              <a:rPr lang="en-US" sz="2800" b="1" dirty="0" smtClean="0">
                <a:solidFill>
                  <a:srgbClr val="FF0000"/>
                </a:solidFill>
                <a:latin typeface="Arial Black" pitchFamily="34" charset="0"/>
              </a:rPr>
              <a:t>smoke point</a:t>
            </a:r>
            <a:r>
              <a:rPr lang="en-US" sz="2800" dirty="0" smtClean="0">
                <a:solidFill>
                  <a:srgbClr val="FF0000"/>
                </a:solidFill>
                <a:latin typeface="Arial Black" pitchFamily="34" charset="0"/>
              </a:rPr>
              <a:t> </a:t>
            </a:r>
            <a:r>
              <a:rPr lang="en-US" sz="2800" dirty="0" smtClean="0"/>
              <a:t>of an </a:t>
            </a:r>
            <a:r>
              <a:rPr lang="en-US" sz="2800" dirty="0" smtClean="0">
                <a:hlinkClick r:id="rId2" tooltip="Cooking oil"/>
              </a:rPr>
              <a:t>oil or fat</a:t>
            </a:r>
            <a:r>
              <a:rPr lang="en-US" sz="2800" dirty="0" smtClean="0"/>
              <a:t> is the temperature at which, under defined conditions, enough volatile compounds emerge </a:t>
            </a:r>
            <a:r>
              <a:rPr lang="en-US" sz="2800" b="1" dirty="0" smtClean="0">
                <a:solidFill>
                  <a:srgbClr val="0000FF"/>
                </a:solidFill>
              </a:rPr>
              <a:t>when a bluish smoke becomes clearly visible from the oil. </a:t>
            </a:r>
            <a:r>
              <a:rPr lang="en-US" sz="2800" dirty="0" smtClean="0"/>
              <a:t>At this temperature, volatile compounds, such as free fatty acids, and short-chain degradation products of oxidation come up from the oil. These volatile compounds degrade in air to give soot. The smoke point indicates the temperature limit up to which that cooking oil can be used.</a:t>
            </a:r>
            <a:r>
              <a:rPr lang="en-US" sz="2800" baseline="30000" dirty="0" smtClean="0">
                <a:hlinkClick r:id="rId3"/>
              </a:rPr>
              <a:t>[1]</a:t>
            </a:r>
            <a:endParaRPr lang="cs-CZ" sz="2800" dirty="0"/>
          </a:p>
        </p:txBody>
      </p:sp>
      <p:sp>
        <p:nvSpPr>
          <p:cNvPr id="10" name="TextovéPole 9"/>
          <p:cNvSpPr txBox="1"/>
          <p:nvPr/>
        </p:nvSpPr>
        <p:spPr>
          <a:xfrm>
            <a:off x="179512" y="5085184"/>
            <a:ext cx="8640960" cy="769441"/>
          </a:xfrm>
          <a:prstGeom prst="rect">
            <a:avLst/>
          </a:prstGeom>
          <a:noFill/>
          <a:ln w="38100">
            <a:solidFill>
              <a:srgbClr val="0000FF"/>
            </a:solidFill>
            <a:prstDash val="sysDash"/>
          </a:ln>
        </p:spPr>
        <p:txBody>
          <a:bodyPr wrap="square" rtlCol="0">
            <a:spAutoFit/>
          </a:bodyPr>
          <a:lstStyle/>
          <a:p>
            <a:pPr algn="ctr"/>
            <a:r>
              <a:rPr lang="en-US" sz="4400" b="1" dirty="0" smtClean="0">
                <a:solidFill>
                  <a:srgbClr val="FF0000"/>
                </a:solidFill>
                <a:latin typeface="Arial Black" pitchFamily="34" charset="0"/>
              </a:rPr>
              <a:t>smoke point</a:t>
            </a:r>
            <a:r>
              <a:rPr lang="cs-CZ" sz="4400" b="1" dirty="0" smtClean="0">
                <a:solidFill>
                  <a:srgbClr val="FF0000"/>
                </a:solidFill>
                <a:latin typeface="Arial Black" pitchFamily="34" charset="0"/>
              </a:rPr>
              <a:t> = </a:t>
            </a:r>
            <a:r>
              <a:rPr lang="cs-CZ" sz="4400" dirty="0" smtClean="0">
                <a:solidFill>
                  <a:srgbClr val="C00000"/>
                </a:solidFill>
                <a:latin typeface="Arial Black" pitchFamily="34" charset="0"/>
              </a:rPr>
              <a:t>bod kouření</a:t>
            </a:r>
            <a:r>
              <a:rPr lang="cs-CZ" sz="4400" b="1" dirty="0" smtClean="0">
                <a:solidFill>
                  <a:srgbClr val="C00000"/>
                </a:solidFill>
                <a:latin typeface="Arial Black" pitchFamily="34" charset="0"/>
              </a:rPr>
              <a:t> </a:t>
            </a:r>
            <a:endParaRPr lang="cs-CZ" sz="4400" dirty="0">
              <a:solidFill>
                <a:srgbClr val="C00000"/>
              </a:solidFill>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4. 10. 2017</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VOSKY 3 2017</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13</a:t>
            </a:fld>
            <a:endParaRPr lang="sk-SK"/>
          </a:p>
        </p:txBody>
      </p:sp>
      <p:pic>
        <p:nvPicPr>
          <p:cNvPr id="5" name="Obrázek 4" descr="img502.jpg"/>
          <p:cNvPicPr>
            <a:picLocks noChangeAspect="1"/>
          </p:cNvPicPr>
          <p:nvPr/>
        </p:nvPicPr>
        <p:blipFill>
          <a:blip r:embed="rId2" cstate="print"/>
          <a:stretch>
            <a:fillRect/>
          </a:stretch>
        </p:blipFill>
        <p:spPr>
          <a:xfrm>
            <a:off x="395536" y="116632"/>
            <a:ext cx="8208912" cy="5960285"/>
          </a:xfrm>
          <a:prstGeom prst="rect">
            <a:avLst/>
          </a:prstGeom>
        </p:spPr>
      </p:pic>
      <p:sp>
        <p:nvSpPr>
          <p:cNvPr id="6" name="Elipsa 5"/>
          <p:cNvSpPr/>
          <p:nvPr/>
        </p:nvSpPr>
        <p:spPr>
          <a:xfrm>
            <a:off x="4572000" y="548680"/>
            <a:ext cx="93610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5508104" y="476672"/>
            <a:ext cx="936104" cy="86409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ovací čára 8"/>
          <p:cNvCxnSpPr/>
          <p:nvPr/>
        </p:nvCxnSpPr>
        <p:spPr>
          <a:xfrm flipV="1">
            <a:off x="395536" y="4509120"/>
            <a:ext cx="8280920" cy="7200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10" name="Elipsa 9"/>
          <p:cNvSpPr/>
          <p:nvPr/>
        </p:nvSpPr>
        <p:spPr>
          <a:xfrm>
            <a:off x="5580112" y="4581128"/>
            <a:ext cx="1008112" cy="1512168"/>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Elipsa 10"/>
          <p:cNvSpPr/>
          <p:nvPr/>
        </p:nvSpPr>
        <p:spPr>
          <a:xfrm>
            <a:off x="4572000" y="5013176"/>
            <a:ext cx="936104" cy="10801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lstStyle/>
          <a:p>
            <a:r>
              <a:rPr lang="cs-CZ" sz="3200" dirty="0" smtClean="0">
                <a:solidFill>
                  <a:srgbClr val="FF0000"/>
                </a:solidFill>
                <a:latin typeface="Arial Black" pitchFamily="34" charset="0"/>
              </a:rPr>
              <a:t>VČELÍ VOSK</a:t>
            </a:r>
            <a:endParaRPr lang="cs-CZ" sz="3200" dirty="0"/>
          </a:p>
        </p:txBody>
      </p:sp>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14</a:t>
            </a:fld>
            <a:endParaRPr lang="sk-SK"/>
          </a:p>
        </p:txBody>
      </p:sp>
      <p:pic>
        <p:nvPicPr>
          <p:cNvPr id="1026" name="Picture 2"/>
          <p:cNvPicPr>
            <a:picLocks noChangeAspect="1" noChangeArrowheads="1"/>
          </p:cNvPicPr>
          <p:nvPr/>
        </p:nvPicPr>
        <p:blipFill>
          <a:blip r:embed="rId2" cstate="print"/>
          <a:srcRect/>
          <a:stretch>
            <a:fillRect/>
          </a:stretch>
        </p:blipFill>
        <p:spPr bwMode="auto">
          <a:xfrm>
            <a:off x="971600" y="908720"/>
            <a:ext cx="7194376" cy="532859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4. 10. 2017</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VOSKY 3 2017</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15</a:t>
            </a:fld>
            <a:endParaRPr lang="sk-SK"/>
          </a:p>
        </p:txBody>
      </p:sp>
      <p:sp>
        <p:nvSpPr>
          <p:cNvPr id="7" name="TextovéPole 6"/>
          <p:cNvSpPr txBox="1"/>
          <p:nvPr/>
        </p:nvSpPr>
        <p:spPr>
          <a:xfrm>
            <a:off x="0" y="836712"/>
            <a:ext cx="8964488" cy="584775"/>
          </a:xfrm>
          <a:prstGeom prst="rect">
            <a:avLst/>
          </a:prstGeom>
          <a:noFill/>
        </p:spPr>
        <p:txBody>
          <a:bodyPr wrap="square" rtlCol="0">
            <a:spAutoFit/>
          </a:bodyPr>
          <a:lstStyle/>
          <a:p>
            <a:r>
              <a:rPr lang="cs-CZ" sz="3200" b="1" dirty="0" smtClean="0">
                <a:solidFill>
                  <a:srgbClr val="008000"/>
                </a:solidFill>
                <a:latin typeface="Arial Black" pitchFamily="34" charset="0"/>
              </a:rPr>
              <a:t>Včelí vosk patří mezi tzv. éčka (E901)</a:t>
            </a:r>
            <a:endParaRPr lang="cs-CZ" sz="3200" b="1" dirty="0">
              <a:solidFill>
                <a:srgbClr val="008000"/>
              </a:solidFill>
              <a:latin typeface="Arial Black" pitchFamily="34" charset="0"/>
            </a:endParaRPr>
          </a:p>
        </p:txBody>
      </p:sp>
      <p:sp>
        <p:nvSpPr>
          <p:cNvPr id="9" name="TextovéPole 8"/>
          <p:cNvSpPr txBox="1"/>
          <p:nvPr/>
        </p:nvSpPr>
        <p:spPr>
          <a:xfrm>
            <a:off x="395536" y="1412776"/>
            <a:ext cx="8496944" cy="2185214"/>
          </a:xfrm>
          <a:prstGeom prst="rect">
            <a:avLst/>
          </a:prstGeom>
          <a:noFill/>
          <a:ln w="38100">
            <a:solidFill>
              <a:srgbClr val="C00000"/>
            </a:solidFill>
          </a:ln>
        </p:spPr>
        <p:txBody>
          <a:bodyPr wrap="square" rtlCol="0">
            <a:spAutoFit/>
          </a:bodyPr>
          <a:lstStyle/>
          <a:p>
            <a:pPr algn="just"/>
            <a:r>
              <a:rPr lang="cs-CZ" sz="2000" b="1" dirty="0" smtClean="0"/>
              <a:t>Ve </a:t>
            </a:r>
            <a:r>
              <a:rPr lang="cs-CZ" sz="2000" b="1" dirty="0" smtClean="0">
                <a:hlinkClick r:id="rId2" tooltip="Staročeština"/>
              </a:rPr>
              <a:t>staročeských</a:t>
            </a:r>
            <a:r>
              <a:rPr lang="cs-CZ" sz="2000" b="1" dirty="0" smtClean="0"/>
              <a:t> textech se med (resp. plást medu, </a:t>
            </a:r>
            <a:r>
              <a:rPr lang="cs-CZ" sz="2000" b="1" dirty="0" smtClean="0">
                <a:hlinkClick r:id="rId3" tooltip="Plástev"/>
              </a:rPr>
              <a:t>plástev</a:t>
            </a:r>
            <a:r>
              <a:rPr lang="cs-CZ" sz="2000" b="1" dirty="0" smtClean="0"/>
              <a:t>, latinsky </a:t>
            </a:r>
            <a:r>
              <a:rPr lang="cs-CZ" sz="2000" b="1" i="1" dirty="0" smtClean="0"/>
              <a:t>favus</a:t>
            </a:r>
            <a:r>
              <a:rPr lang="cs-CZ" sz="2000" b="1" dirty="0" smtClean="0"/>
              <a:t>, anglicky </a:t>
            </a:r>
            <a:r>
              <a:rPr lang="cs-CZ" sz="2000" b="1" i="1" dirty="0" err="1" smtClean="0"/>
              <a:t>honeycomb</a:t>
            </a:r>
            <a:r>
              <a:rPr lang="cs-CZ" sz="2000" b="1" dirty="0" smtClean="0"/>
              <a:t>) označuje slovem </a:t>
            </a:r>
            <a:r>
              <a:rPr lang="cs-CZ" sz="2800" b="1" cap="all" dirty="0" smtClean="0">
                <a:solidFill>
                  <a:srgbClr val="FF0000"/>
                </a:solidFill>
              </a:rPr>
              <a:t>strdí</a:t>
            </a:r>
            <a:r>
              <a:rPr lang="cs-CZ" sz="2800" b="1" dirty="0" smtClean="0"/>
              <a:t> </a:t>
            </a:r>
            <a:r>
              <a:rPr lang="cs-CZ" sz="2000" b="1" dirty="0" smtClean="0"/>
              <a:t>(střední rod, to strdí, původně nesklonné, též ta </a:t>
            </a:r>
            <a:r>
              <a:rPr lang="cs-CZ" sz="2000" b="1" i="1" dirty="0" err="1" smtClean="0"/>
              <a:t>stred</a:t>
            </a:r>
            <a:r>
              <a:rPr lang="cs-CZ" sz="2000" b="1" dirty="0" smtClean="0"/>
              <a:t>, ten </a:t>
            </a:r>
            <a:r>
              <a:rPr lang="cs-CZ" sz="2000" b="1" i="1" dirty="0" err="1" smtClean="0"/>
              <a:t>strda</a:t>
            </a:r>
            <a:r>
              <a:rPr lang="cs-CZ" sz="2000" b="1" baseline="30000" dirty="0" smtClean="0">
                <a:hlinkClick r:id="rId4"/>
              </a:rPr>
              <a:t>[4]</a:t>
            </a:r>
            <a:r>
              <a:rPr lang="cs-CZ" sz="2000" b="1" dirty="0" smtClean="0"/>
              <a:t>) které je všeslovanského původu. V odborné včelařské terminologii se jako strdí označuje </a:t>
            </a:r>
            <a:r>
              <a:rPr lang="cs-CZ" sz="2400" b="1" dirty="0" smtClean="0">
                <a:solidFill>
                  <a:srgbClr val="FF0000"/>
                </a:solidFill>
              </a:rPr>
              <a:t>medem zanesené </a:t>
            </a:r>
            <a:r>
              <a:rPr lang="cs-CZ" sz="2400" b="1" dirty="0" smtClean="0">
                <a:solidFill>
                  <a:srgbClr val="FF0000"/>
                </a:solidFill>
                <a:hlinkClick r:id="rId5" tooltip="Včelí vosk"/>
              </a:rPr>
              <a:t>včelí dílo</a:t>
            </a:r>
            <a:r>
              <a:rPr lang="cs-CZ" sz="2400" b="1" dirty="0" smtClean="0">
                <a:solidFill>
                  <a:srgbClr val="FF0000"/>
                </a:solidFill>
              </a:rPr>
              <a:t> (plástev z včelího vosku) volně žijících včel.</a:t>
            </a:r>
            <a:endParaRPr lang="cs-CZ" sz="2000" b="1" dirty="0">
              <a:solidFill>
                <a:srgbClr val="FF0000"/>
              </a:solidFill>
            </a:endParaRPr>
          </a:p>
        </p:txBody>
      </p:sp>
      <p:sp>
        <p:nvSpPr>
          <p:cNvPr id="10" name="Nadpis 9"/>
          <p:cNvSpPr txBox="1">
            <a:spLocks/>
          </p:cNvSpPr>
          <p:nvPr/>
        </p:nvSpPr>
        <p:spPr>
          <a:xfrm>
            <a:off x="457200" y="274638"/>
            <a:ext cx="8229600" cy="70609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3200" b="0" i="0" u="none" strike="noStrike" kern="0" cap="none" spc="0" normalizeH="0" baseline="0" noProof="0" smtClean="0">
                <a:ln>
                  <a:noFill/>
                </a:ln>
                <a:solidFill>
                  <a:srgbClr val="FF0000"/>
                </a:solidFill>
                <a:effectLst/>
                <a:uLnTx/>
                <a:uFillTx/>
                <a:latin typeface="Arial Black" pitchFamily="34" charset="0"/>
                <a:ea typeface="+mj-ea"/>
                <a:cs typeface="+mj-cs"/>
              </a:rPr>
              <a:t>VČELÍ VOSK</a:t>
            </a:r>
            <a:endParaRPr kumimoji="0" lang="cs-CZ" sz="3200" b="0" i="0" u="none" strike="noStrike" kern="0" cap="none" spc="0" normalizeH="0" baseline="0" noProof="0" dirty="0">
              <a:ln>
                <a:noFill/>
              </a:ln>
              <a:solidFill>
                <a:schemeClr val="tx2"/>
              </a:solidFill>
              <a:effectLst/>
              <a:uLnTx/>
              <a:uFillTx/>
              <a:latin typeface="+mj-lt"/>
              <a:ea typeface="+mj-ea"/>
              <a:cs typeface="+mj-cs"/>
            </a:endParaRPr>
          </a:p>
        </p:txBody>
      </p:sp>
      <p:sp>
        <p:nvSpPr>
          <p:cNvPr id="11" name="TextovéPole 10"/>
          <p:cNvSpPr txBox="1"/>
          <p:nvPr/>
        </p:nvSpPr>
        <p:spPr>
          <a:xfrm>
            <a:off x="395536" y="3789040"/>
            <a:ext cx="8496944" cy="2400657"/>
          </a:xfrm>
          <a:prstGeom prst="rect">
            <a:avLst/>
          </a:prstGeom>
          <a:noFill/>
          <a:ln w="38100">
            <a:solidFill>
              <a:srgbClr val="0000FF"/>
            </a:solidFill>
          </a:ln>
        </p:spPr>
        <p:txBody>
          <a:bodyPr wrap="square" rtlCol="0">
            <a:spAutoFit/>
          </a:bodyPr>
          <a:lstStyle/>
          <a:p>
            <a:pPr algn="just"/>
            <a:r>
              <a:rPr lang="cs-CZ" b="1" dirty="0" smtClean="0"/>
              <a:t>Mezi známé hrdiny antické mytologie, kteří se se Sirénami setkali, patří </a:t>
            </a:r>
            <a:r>
              <a:rPr lang="cs-CZ" b="1" dirty="0" err="1" smtClean="0">
                <a:hlinkClick r:id="rId6" tooltip="Odysseus"/>
              </a:rPr>
              <a:t>Odysseus</a:t>
            </a:r>
            <a:r>
              <a:rPr lang="cs-CZ" b="1" dirty="0" smtClean="0"/>
              <a:t> a </a:t>
            </a:r>
            <a:r>
              <a:rPr lang="cs-CZ" b="1" dirty="0" smtClean="0">
                <a:hlinkClick r:id="rId7" tooltip="Argonauti"/>
              </a:rPr>
              <a:t>Argonauti</a:t>
            </a:r>
            <a:r>
              <a:rPr lang="cs-CZ" b="1" dirty="0" smtClean="0"/>
              <a:t>. </a:t>
            </a:r>
            <a:r>
              <a:rPr lang="cs-CZ" b="1" dirty="0" err="1" smtClean="0"/>
              <a:t>Odysseus</a:t>
            </a:r>
            <a:r>
              <a:rPr lang="cs-CZ" b="1" dirty="0" smtClean="0"/>
              <a:t> při své dlouhé plavbě z </a:t>
            </a:r>
            <a:r>
              <a:rPr lang="cs-CZ" b="1" dirty="0" smtClean="0">
                <a:hlinkClick r:id="rId8" tooltip="Trojská válka"/>
              </a:rPr>
              <a:t>trojské války</a:t>
            </a:r>
            <a:r>
              <a:rPr lang="cs-CZ" b="1" dirty="0" smtClean="0"/>
              <a:t> poznal ostrov Sirén dříve, než se dostali na doslech, a proto nařídil svým mužům, aby si </a:t>
            </a:r>
            <a:r>
              <a:rPr lang="cs-CZ" sz="2400" b="1" dirty="0" smtClean="0">
                <a:solidFill>
                  <a:srgbClr val="FF0000"/>
                </a:solidFill>
              </a:rPr>
              <a:t>zalepili uši voskem (včelím) </a:t>
            </a:r>
            <a:r>
              <a:rPr lang="cs-CZ" b="1" dirty="0" smtClean="0"/>
              <a:t>a nemohli tak být přilákáni jejich zpěvem. On sám se však neohlušil, pouze se nechal připoutat ke stěžni, a tak jako jediný mohl slyšet jejich líbezný zpěv.</a:t>
            </a:r>
          </a:p>
          <a:p>
            <a:pPr algn="just"/>
            <a:r>
              <a:rPr lang="cs-CZ" b="1" dirty="0" smtClean="0"/>
              <a:t>Argonauti byli rovněž lákáni zpěvem Sirén, ale měli s sebou velkého pěvce </a:t>
            </a:r>
            <a:r>
              <a:rPr lang="cs-CZ" b="1" dirty="0" smtClean="0">
                <a:hlinkClick r:id="rId9" tooltip="Orfeus"/>
              </a:rPr>
              <a:t>Orfea</a:t>
            </a:r>
            <a:r>
              <a:rPr lang="cs-CZ" b="1" dirty="0" smtClean="0"/>
              <a:t>, který je ochránil před Sirénami tak, že je svým zpěvem přehlušil.</a:t>
            </a:r>
            <a:endParaRPr lang="cs-CZ"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16</a:t>
            </a:fld>
            <a:endParaRPr lang="sk-SK"/>
          </a:p>
        </p:txBody>
      </p:sp>
      <p:pic>
        <p:nvPicPr>
          <p:cNvPr id="13" name="Obrázek 12" descr="img499.jpg"/>
          <p:cNvPicPr>
            <a:picLocks noChangeAspect="1"/>
          </p:cNvPicPr>
          <p:nvPr/>
        </p:nvPicPr>
        <p:blipFill>
          <a:blip r:embed="rId2" cstate="print"/>
          <a:stretch>
            <a:fillRect/>
          </a:stretch>
        </p:blipFill>
        <p:spPr>
          <a:xfrm rot="5400000">
            <a:off x="3751735" y="1152921"/>
            <a:ext cx="6033018" cy="4104456"/>
          </a:xfrm>
          <a:prstGeom prst="rect">
            <a:avLst/>
          </a:prstGeom>
        </p:spPr>
      </p:pic>
      <p:sp>
        <p:nvSpPr>
          <p:cNvPr id="16" name="TextovéPole 15"/>
          <p:cNvSpPr txBox="1"/>
          <p:nvPr/>
        </p:nvSpPr>
        <p:spPr>
          <a:xfrm>
            <a:off x="251520" y="332656"/>
            <a:ext cx="4320480" cy="769441"/>
          </a:xfrm>
          <a:prstGeom prst="rect">
            <a:avLst/>
          </a:prstGeom>
          <a:noFill/>
        </p:spPr>
        <p:txBody>
          <a:bodyPr wrap="square" rtlCol="0">
            <a:spAutoFit/>
          </a:bodyPr>
          <a:lstStyle/>
          <a:p>
            <a:pPr algn="ctr"/>
            <a:r>
              <a:rPr lang="cs-CZ" sz="4400" dirty="0" smtClean="0">
                <a:solidFill>
                  <a:srgbClr val="FF0000"/>
                </a:solidFill>
                <a:latin typeface="Arial Black" pitchFamily="34" charset="0"/>
              </a:rPr>
              <a:t>VČELÍ VOSK</a:t>
            </a:r>
            <a:endParaRPr lang="cs-CZ" sz="4400" dirty="0">
              <a:solidFill>
                <a:srgbClr val="FF0000"/>
              </a:solidFill>
              <a:latin typeface="Arial Black" pitchFamily="34" charset="0"/>
            </a:endParaRPr>
          </a:p>
        </p:txBody>
      </p:sp>
      <p:sp>
        <p:nvSpPr>
          <p:cNvPr id="17" name="TextovéPole 16"/>
          <p:cNvSpPr txBox="1"/>
          <p:nvPr/>
        </p:nvSpPr>
        <p:spPr>
          <a:xfrm>
            <a:off x="251520" y="1340768"/>
            <a:ext cx="4320480" cy="3046988"/>
          </a:xfrm>
          <a:prstGeom prst="rect">
            <a:avLst/>
          </a:prstGeom>
          <a:noFill/>
        </p:spPr>
        <p:txBody>
          <a:bodyPr wrap="square" rtlCol="0">
            <a:spAutoFit/>
          </a:bodyPr>
          <a:lstStyle/>
          <a:p>
            <a:pPr>
              <a:buFont typeface="Arial" pitchFamily="34" charset="0"/>
              <a:buChar char="•"/>
            </a:pPr>
            <a:r>
              <a:rPr lang="cs-CZ" sz="2400" b="1" dirty="0" smtClean="0">
                <a:solidFill>
                  <a:srgbClr val="FF0000"/>
                </a:solidFill>
              </a:rPr>
              <a:t> PATRNĚ NEJDŮLEŽITĚJŠÍ PŘÍRODNÍ VOSK</a:t>
            </a:r>
          </a:p>
          <a:p>
            <a:pPr>
              <a:buFont typeface="Arial" pitchFamily="34" charset="0"/>
              <a:buChar char="•"/>
            </a:pPr>
            <a:r>
              <a:rPr lang="cs-CZ" sz="2400" b="1" dirty="0" smtClean="0">
                <a:solidFill>
                  <a:srgbClr val="FF0000"/>
                </a:solidFill>
              </a:rPr>
              <a:t> Do nedávna jsme na jeho kvalitu měli i ČSN</a:t>
            </a:r>
          </a:p>
          <a:p>
            <a:pPr>
              <a:buFont typeface="Arial" pitchFamily="34" charset="0"/>
              <a:buChar char="•"/>
            </a:pPr>
            <a:r>
              <a:rPr lang="cs-CZ" sz="2400" b="1" dirty="0" smtClean="0">
                <a:solidFill>
                  <a:srgbClr val="FF0000"/>
                </a:solidFill>
              </a:rPr>
              <a:t>  VYUŽÍVANÝ UŽ TISÍCE LET &gt; báje o </a:t>
            </a:r>
            <a:r>
              <a:rPr lang="cs-CZ" sz="2400" b="1" dirty="0" err="1" smtClean="0">
                <a:solidFill>
                  <a:srgbClr val="FF0000"/>
                </a:solidFill>
              </a:rPr>
              <a:t>Odysseovi</a:t>
            </a:r>
            <a:r>
              <a:rPr lang="cs-CZ" sz="2400" b="1" dirty="0" smtClean="0">
                <a:solidFill>
                  <a:srgbClr val="FF0000"/>
                </a:solidFill>
              </a:rPr>
              <a:t> a sirénách </a:t>
            </a:r>
          </a:p>
          <a:p>
            <a:pPr>
              <a:buFont typeface="Arial" pitchFamily="34" charset="0"/>
              <a:buChar char="•"/>
            </a:pPr>
            <a:r>
              <a:rPr lang="cs-CZ" sz="2400" b="1" dirty="0" smtClean="0">
                <a:solidFill>
                  <a:srgbClr val="FF0000"/>
                </a:solidFill>
              </a:rPr>
              <a:t> </a:t>
            </a:r>
            <a:endParaRPr lang="cs-CZ" sz="2400"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17</a:t>
            </a:fld>
            <a:endParaRPr lang="sk-SK"/>
          </a:p>
        </p:txBody>
      </p:sp>
      <p:pic>
        <p:nvPicPr>
          <p:cNvPr id="10" name="Obrázek 9" descr="img500.jpg"/>
          <p:cNvPicPr>
            <a:picLocks noChangeAspect="1"/>
          </p:cNvPicPr>
          <p:nvPr/>
        </p:nvPicPr>
        <p:blipFill>
          <a:blip r:embed="rId2" cstate="print"/>
          <a:stretch>
            <a:fillRect/>
          </a:stretch>
        </p:blipFill>
        <p:spPr>
          <a:xfrm rot="5400000">
            <a:off x="3969566" y="1151114"/>
            <a:ext cx="5805683" cy="4168768"/>
          </a:xfrm>
          <a:prstGeom prst="rect">
            <a:avLst/>
          </a:prstGeom>
        </p:spPr>
      </p:pic>
      <p:pic>
        <p:nvPicPr>
          <p:cNvPr id="11" name="Obrázek 10" descr="img501.jpg"/>
          <p:cNvPicPr>
            <a:picLocks noChangeAspect="1"/>
          </p:cNvPicPr>
          <p:nvPr/>
        </p:nvPicPr>
        <p:blipFill>
          <a:blip r:embed="rId3" cstate="print"/>
          <a:stretch>
            <a:fillRect/>
          </a:stretch>
        </p:blipFill>
        <p:spPr>
          <a:xfrm rot="5400000">
            <a:off x="-498697" y="1082873"/>
            <a:ext cx="6036938" cy="43924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lstStyle/>
          <a:p>
            <a:r>
              <a:rPr lang="cs-CZ" sz="3200" dirty="0" smtClean="0">
                <a:solidFill>
                  <a:srgbClr val="FF0000"/>
                </a:solidFill>
                <a:latin typeface="Arial Black" pitchFamily="34" charset="0"/>
              </a:rPr>
              <a:t>VČELÍ VOSK</a:t>
            </a:r>
            <a:endParaRPr lang="cs-CZ" sz="3200" dirty="0"/>
          </a:p>
        </p:txBody>
      </p:sp>
      <p:pic>
        <p:nvPicPr>
          <p:cNvPr id="12" name="Zástupný symbol pro obsah 11" descr="Triacontanyl_palmitate.png"/>
          <p:cNvPicPr>
            <a:picLocks noGrp="1" noChangeAspect="1"/>
          </p:cNvPicPr>
          <p:nvPr>
            <p:ph idx="1"/>
          </p:nvPr>
        </p:nvPicPr>
        <p:blipFill>
          <a:blip r:embed="rId2" cstate="print"/>
          <a:stretch>
            <a:fillRect/>
          </a:stretch>
        </p:blipFill>
        <p:spPr>
          <a:xfrm>
            <a:off x="467544" y="1196752"/>
            <a:ext cx="7875793" cy="1152128"/>
          </a:xfrm>
        </p:spPr>
      </p:pic>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18</a:t>
            </a:fld>
            <a:endParaRPr lang="sk-SK"/>
          </a:p>
        </p:txBody>
      </p:sp>
      <p:sp>
        <p:nvSpPr>
          <p:cNvPr id="14" name="Obdélník 13"/>
          <p:cNvSpPr/>
          <p:nvPr/>
        </p:nvSpPr>
        <p:spPr>
          <a:xfrm>
            <a:off x="539552" y="2492896"/>
            <a:ext cx="8280920" cy="430887"/>
          </a:xfrm>
          <a:prstGeom prst="rect">
            <a:avLst/>
          </a:prstGeom>
        </p:spPr>
        <p:txBody>
          <a:bodyPr wrap="square">
            <a:spAutoFit/>
          </a:bodyPr>
          <a:lstStyle/>
          <a:p>
            <a:r>
              <a:rPr lang="cs-CZ" sz="2200" b="1" dirty="0" err="1" smtClean="0">
                <a:hlinkClick r:id="rId3" tooltip="Palmitate"/>
              </a:rPr>
              <a:t>triacontanyl</a:t>
            </a:r>
            <a:r>
              <a:rPr lang="cs-CZ" sz="2200" b="1" dirty="0" smtClean="0">
                <a:hlinkClick r:id="rId3" tooltip="Palmitate"/>
              </a:rPr>
              <a:t> (</a:t>
            </a:r>
            <a:r>
              <a:rPr lang="cs-CZ" sz="2200" b="1" dirty="0" err="1" smtClean="0">
                <a:solidFill>
                  <a:srgbClr val="C00000"/>
                </a:solidFill>
                <a:hlinkClick r:id="rId3" tooltip="Palmitate"/>
              </a:rPr>
              <a:t>myricyl</a:t>
            </a:r>
            <a:r>
              <a:rPr lang="cs-CZ" sz="2200" b="1" dirty="0" smtClean="0">
                <a:hlinkClick r:id="rId3" tooltip="Palmitate"/>
              </a:rPr>
              <a:t>) </a:t>
            </a:r>
            <a:r>
              <a:rPr lang="cs-CZ" sz="2200" b="1" dirty="0" err="1" smtClean="0">
                <a:solidFill>
                  <a:srgbClr val="7030A0"/>
                </a:solidFill>
                <a:hlinkClick r:id="rId3" tooltip="Palmitate"/>
              </a:rPr>
              <a:t>palmitate</a:t>
            </a:r>
            <a:r>
              <a:rPr lang="cs-CZ" sz="2200" b="1" dirty="0" smtClean="0"/>
              <a:t> CH</a:t>
            </a:r>
            <a:r>
              <a:rPr lang="cs-CZ" sz="2200" b="1" baseline="-25000" dirty="0" smtClean="0"/>
              <a:t>3</a:t>
            </a:r>
            <a:r>
              <a:rPr lang="cs-CZ" sz="2200" b="1" dirty="0" smtClean="0"/>
              <a:t>(CH</a:t>
            </a:r>
            <a:r>
              <a:rPr lang="cs-CZ" sz="2200" b="1" baseline="-25000" dirty="0" smtClean="0"/>
              <a:t>2</a:t>
            </a:r>
            <a:r>
              <a:rPr lang="cs-CZ" sz="2200" b="1" dirty="0" smtClean="0"/>
              <a:t>)</a:t>
            </a:r>
            <a:r>
              <a:rPr lang="cs-CZ" sz="2200" b="1" baseline="-25000" dirty="0" smtClean="0"/>
              <a:t>29</a:t>
            </a:r>
            <a:r>
              <a:rPr lang="cs-CZ" sz="2200" b="1" dirty="0" smtClean="0"/>
              <a:t>O-CO-(CH</a:t>
            </a:r>
            <a:r>
              <a:rPr lang="cs-CZ" sz="2200" b="1" baseline="-25000" dirty="0" smtClean="0"/>
              <a:t>2</a:t>
            </a:r>
            <a:r>
              <a:rPr lang="cs-CZ" sz="2200" b="1" dirty="0" smtClean="0"/>
              <a:t>)</a:t>
            </a:r>
            <a:r>
              <a:rPr lang="cs-CZ" sz="2200" b="1" baseline="-25000" dirty="0" smtClean="0"/>
              <a:t>14</a:t>
            </a:r>
            <a:r>
              <a:rPr lang="cs-CZ" sz="2200" b="1" dirty="0" smtClean="0"/>
              <a:t>CH</a:t>
            </a:r>
            <a:r>
              <a:rPr lang="cs-CZ" sz="2200" b="1" baseline="-25000" dirty="0" smtClean="0"/>
              <a:t>3</a:t>
            </a:r>
            <a:endParaRPr lang="cs-CZ" sz="2200" b="1" dirty="0"/>
          </a:p>
        </p:txBody>
      </p:sp>
      <p:sp>
        <p:nvSpPr>
          <p:cNvPr id="15" name="TextovéPole 14"/>
          <p:cNvSpPr txBox="1"/>
          <p:nvPr/>
        </p:nvSpPr>
        <p:spPr>
          <a:xfrm>
            <a:off x="539552" y="3140968"/>
            <a:ext cx="7992888" cy="3046988"/>
          </a:xfrm>
          <a:prstGeom prst="rect">
            <a:avLst/>
          </a:prstGeom>
          <a:noFill/>
        </p:spPr>
        <p:txBody>
          <a:bodyPr wrap="square" rtlCol="0">
            <a:spAutoFit/>
          </a:bodyPr>
          <a:lstStyle/>
          <a:p>
            <a:pPr>
              <a:buFont typeface="Arial" pitchFamily="34" charset="0"/>
              <a:buChar char="•"/>
            </a:pPr>
            <a:r>
              <a:rPr lang="cs-CZ" sz="2400" b="1" dirty="0" smtClean="0">
                <a:solidFill>
                  <a:srgbClr val="008000"/>
                </a:solidFill>
              </a:rPr>
              <a:t> Považován za HLAVNÍ SLOŽKU  z dosud cca. 285 nalezených složek, </a:t>
            </a:r>
            <a:r>
              <a:rPr lang="cs-CZ" sz="2400" b="1" dirty="0" smtClean="0">
                <a:solidFill>
                  <a:srgbClr val="FF0000"/>
                </a:solidFill>
              </a:rPr>
              <a:t>cca.</a:t>
            </a:r>
            <a:r>
              <a:rPr lang="cs-CZ" sz="2400" b="1" dirty="0" smtClean="0">
                <a:solidFill>
                  <a:srgbClr val="008000"/>
                </a:solidFill>
              </a:rPr>
              <a:t> </a:t>
            </a:r>
            <a:r>
              <a:rPr lang="cs-CZ" sz="2400" b="1" dirty="0" smtClean="0">
                <a:solidFill>
                  <a:srgbClr val="FF0000"/>
                </a:solidFill>
              </a:rPr>
              <a:t>111 dosud  </a:t>
            </a:r>
            <a:r>
              <a:rPr lang="cs-CZ" sz="2400" b="1" dirty="0" err="1" smtClean="0">
                <a:solidFill>
                  <a:srgbClr val="FF0000"/>
                </a:solidFill>
              </a:rPr>
              <a:t>NEidentifikovaných</a:t>
            </a:r>
            <a:r>
              <a:rPr lang="cs-CZ" sz="2400" b="1" dirty="0" smtClean="0">
                <a:solidFill>
                  <a:srgbClr val="FF0000"/>
                </a:solidFill>
              </a:rPr>
              <a:t> složek čeká na vás! </a:t>
            </a:r>
          </a:p>
          <a:p>
            <a:pPr>
              <a:buFont typeface="Arial" pitchFamily="34" charset="0"/>
              <a:buChar char="•"/>
            </a:pPr>
            <a:r>
              <a:rPr lang="cs-CZ" sz="2400" b="1" i="1" u="sng" dirty="0" smtClean="0">
                <a:solidFill>
                  <a:srgbClr val="FF0000"/>
                </a:solidFill>
              </a:rPr>
              <a:t> </a:t>
            </a:r>
            <a:r>
              <a:rPr lang="cs-CZ" sz="2400" b="1" i="1" u="sng" dirty="0" smtClean="0">
                <a:solidFill>
                  <a:srgbClr val="C00000"/>
                </a:solidFill>
              </a:rPr>
              <a:t>(Údaje z různých zdrojů se liší, berte to jen jako ukázku složitosti přírodního produktu)</a:t>
            </a:r>
          </a:p>
          <a:p>
            <a:pPr>
              <a:buFont typeface="Arial" pitchFamily="34" charset="0"/>
              <a:buChar char="•"/>
            </a:pPr>
            <a:r>
              <a:rPr lang="cs-CZ" sz="2400" b="1" dirty="0" smtClean="0">
                <a:solidFill>
                  <a:srgbClr val="008000"/>
                </a:solidFill>
              </a:rPr>
              <a:t> Může se lišit podle místa původu a druhu včel </a:t>
            </a:r>
          </a:p>
          <a:p>
            <a:pPr>
              <a:buFont typeface="Arial" pitchFamily="34" charset="0"/>
              <a:buChar char="•"/>
            </a:pPr>
            <a:r>
              <a:rPr lang="cs-CZ" sz="2400" b="1" dirty="0" smtClean="0">
                <a:solidFill>
                  <a:srgbClr val="008000"/>
                </a:solidFill>
              </a:rPr>
              <a:t> </a:t>
            </a:r>
            <a:r>
              <a:rPr lang="cs-CZ" sz="2400" b="1" dirty="0" smtClean="0">
                <a:solidFill>
                  <a:srgbClr val="7030A0"/>
                </a:solidFill>
              </a:rPr>
              <a:t>Některé složky jsou těkavé </a:t>
            </a:r>
          </a:p>
          <a:p>
            <a:endParaRPr lang="cs-CZ" sz="2400" b="1" dirty="0">
              <a:solidFill>
                <a:srgbClr val="008000"/>
              </a:solidFill>
            </a:endParaRPr>
          </a:p>
        </p:txBody>
      </p:sp>
      <p:cxnSp>
        <p:nvCxnSpPr>
          <p:cNvPr id="18" name="Přímá spojovací šipka 17"/>
          <p:cNvCxnSpPr/>
          <p:nvPr/>
        </p:nvCxnSpPr>
        <p:spPr>
          <a:xfrm flipH="1">
            <a:off x="4499992" y="1772816"/>
            <a:ext cx="3240360" cy="864096"/>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flipH="1">
            <a:off x="2699792" y="1268760"/>
            <a:ext cx="432048"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7740352" y="1844824"/>
            <a:ext cx="72008" cy="792088"/>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a:off x="3131840" y="1268760"/>
            <a:ext cx="2376264"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19</a:t>
            </a:fld>
            <a:endParaRPr lang="sk-SK"/>
          </a:p>
        </p:txBody>
      </p:sp>
      <p:graphicFrame>
        <p:nvGraphicFramePr>
          <p:cNvPr id="17" name="Tabulka 16"/>
          <p:cNvGraphicFramePr>
            <a:graphicFrameLocks noGrp="1"/>
          </p:cNvGraphicFramePr>
          <p:nvPr/>
        </p:nvGraphicFramePr>
        <p:xfrm>
          <a:off x="251520" y="188639"/>
          <a:ext cx="8496944" cy="6108357"/>
        </p:xfrm>
        <a:graphic>
          <a:graphicData uri="http://schemas.openxmlformats.org/drawingml/2006/table">
            <a:tbl>
              <a:tblPr/>
              <a:tblGrid>
                <a:gridCol w="2001898"/>
                <a:gridCol w="950430"/>
                <a:gridCol w="5544616"/>
              </a:tblGrid>
              <a:tr h="347365">
                <a:tc>
                  <a:txBody>
                    <a:bodyPr/>
                    <a:lstStyle/>
                    <a:p>
                      <a:pPr algn="ctr">
                        <a:lnSpc>
                          <a:spcPct val="115000"/>
                        </a:lnSpc>
                        <a:spcAft>
                          <a:spcPts val="0"/>
                        </a:spcAft>
                      </a:pPr>
                      <a:r>
                        <a:rPr lang="cs-CZ" sz="1800" b="1" dirty="0" smtClean="0">
                          <a:latin typeface="Calibri"/>
                          <a:ea typeface="Calibri"/>
                          <a:cs typeface="Times New Roman"/>
                        </a:rPr>
                        <a:t>FRAKCE</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smtClean="0">
                          <a:latin typeface="Calibri"/>
                          <a:ea typeface="Calibri"/>
                          <a:cs typeface="Times New Roman"/>
                        </a:rPr>
                        <a:t>PODÍL</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smtClean="0">
                          <a:latin typeface="Calibri"/>
                          <a:ea typeface="Calibri"/>
                          <a:cs typeface="Times New Roman"/>
                        </a:rPr>
                        <a:t>POZNÁMKA</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590">
                <a:tc>
                  <a:txBody>
                    <a:bodyPr/>
                    <a:lstStyle/>
                    <a:p>
                      <a:pPr>
                        <a:lnSpc>
                          <a:spcPct val="115000"/>
                        </a:lnSpc>
                        <a:spcAft>
                          <a:spcPts val="0"/>
                        </a:spcAft>
                      </a:pPr>
                      <a:r>
                        <a:rPr lang="cs-CZ" sz="1800" b="1" u="sng" dirty="0" err="1">
                          <a:solidFill>
                            <a:srgbClr val="FF0000"/>
                          </a:solidFill>
                          <a:latin typeface="Times New Roman"/>
                          <a:ea typeface="Times New Roman"/>
                          <a:cs typeface="Times New Roman"/>
                          <a:hlinkClick r:id="rId2" tooltip="Hydrocarbon"/>
                        </a:rPr>
                        <a:t>Hydrocarbons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14%</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solidFill>
                            <a:srgbClr val="FF0000"/>
                          </a:solidFill>
                          <a:latin typeface="+mn-lt"/>
                          <a:ea typeface="Calibri"/>
                          <a:cs typeface="Times New Roman"/>
                        </a:rPr>
                        <a:t>Hlavně nasycené uhlovodíky C</a:t>
                      </a:r>
                      <a:r>
                        <a:rPr lang="cs-CZ" sz="1600" b="1" baseline="-25000" dirty="0" smtClean="0">
                          <a:solidFill>
                            <a:srgbClr val="FF0000"/>
                          </a:solidFill>
                          <a:latin typeface="+mn-lt"/>
                          <a:ea typeface="Calibri"/>
                          <a:cs typeface="Times New Roman"/>
                        </a:rPr>
                        <a:t>13 – 39</a:t>
                      </a:r>
                      <a:r>
                        <a:rPr lang="cs-CZ" sz="1600" b="1" dirty="0" smtClean="0">
                          <a:solidFill>
                            <a:srgbClr val="FF0000"/>
                          </a:solidFill>
                          <a:latin typeface="+mn-lt"/>
                          <a:ea typeface="Calibri"/>
                          <a:cs typeface="Times New Roman"/>
                        </a:rPr>
                        <a:t> a cis alkeny C </a:t>
                      </a:r>
                      <a:r>
                        <a:rPr lang="cs-CZ" sz="1600" b="1" baseline="-25000" dirty="0" smtClean="0">
                          <a:solidFill>
                            <a:srgbClr val="FF0000"/>
                          </a:solidFill>
                          <a:latin typeface="+mn-lt"/>
                          <a:ea typeface="Calibri"/>
                          <a:cs typeface="Times New Roman"/>
                        </a:rPr>
                        <a:t>31 - 33</a:t>
                      </a:r>
                      <a:endParaRPr lang="cs-CZ" sz="1600" b="1" baseline="-25000" dirty="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dirty="0" err="1">
                          <a:solidFill>
                            <a:srgbClr val="FF0000"/>
                          </a:solidFill>
                          <a:latin typeface="Times New Roman"/>
                          <a:ea typeface="Times New Roman"/>
                          <a:cs typeface="Times New Roman"/>
                          <a:hlinkClick r:id="rId3" tooltip="Ester"/>
                        </a:rPr>
                        <a:t>Monoesters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35%</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solidFill>
                            <a:srgbClr val="FF0000"/>
                          </a:solidFill>
                          <a:latin typeface="+mn-lt"/>
                          <a:ea typeface="Calibri"/>
                          <a:cs typeface="Times New Roman"/>
                        </a:rPr>
                        <a:t>Hlavně</a:t>
                      </a:r>
                      <a:r>
                        <a:rPr lang="cs-CZ" sz="1600" b="1" baseline="0" dirty="0" smtClean="0">
                          <a:solidFill>
                            <a:srgbClr val="FF0000"/>
                          </a:solidFill>
                          <a:latin typeface="+mn-lt"/>
                          <a:ea typeface="Calibri"/>
                          <a:cs typeface="Times New Roman"/>
                        </a:rPr>
                        <a:t> </a:t>
                      </a:r>
                      <a:r>
                        <a:rPr lang="cs-CZ" sz="1600" b="1" baseline="0" dirty="0" err="1" smtClean="0">
                          <a:solidFill>
                            <a:srgbClr val="FF0000"/>
                          </a:solidFill>
                          <a:latin typeface="+mn-lt"/>
                          <a:ea typeface="Calibri"/>
                          <a:cs typeface="Times New Roman"/>
                        </a:rPr>
                        <a:t>kys</a:t>
                      </a:r>
                      <a:r>
                        <a:rPr lang="cs-CZ" sz="1600" b="1" baseline="0" dirty="0" smtClean="0">
                          <a:solidFill>
                            <a:srgbClr val="FF0000"/>
                          </a:solidFill>
                          <a:latin typeface="+mn-lt"/>
                          <a:ea typeface="Calibri"/>
                          <a:cs typeface="Times New Roman"/>
                        </a:rPr>
                        <a:t>. Palmitová s alkoholy C </a:t>
                      </a:r>
                      <a:r>
                        <a:rPr lang="cs-CZ" sz="1600" b="1" baseline="-25000" dirty="0" smtClean="0">
                          <a:solidFill>
                            <a:srgbClr val="FF0000"/>
                          </a:solidFill>
                          <a:latin typeface="+mn-lt"/>
                          <a:ea typeface="Calibri"/>
                          <a:cs typeface="Times New Roman"/>
                        </a:rPr>
                        <a:t>24 – 32</a:t>
                      </a:r>
                      <a:endParaRPr lang="cs-CZ" sz="1600" b="1" baseline="-25000" dirty="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561">
                <a:tc>
                  <a:txBody>
                    <a:bodyPr/>
                    <a:lstStyle/>
                    <a:p>
                      <a:pPr>
                        <a:lnSpc>
                          <a:spcPct val="115000"/>
                        </a:lnSpc>
                        <a:spcAft>
                          <a:spcPts val="0"/>
                        </a:spcAft>
                      </a:pPr>
                      <a:r>
                        <a:rPr lang="cs-CZ" sz="1800" b="1" u="sng">
                          <a:solidFill>
                            <a:srgbClr val="FF0000"/>
                          </a:solidFill>
                          <a:latin typeface="Times New Roman"/>
                          <a:ea typeface="Times New Roman"/>
                          <a:cs typeface="Times New Roman"/>
                          <a:hlinkClick r:id="rId3" tooltip="Ester"/>
                        </a:rPr>
                        <a:t>Diesters</a:t>
                      </a:r>
                      <a:endParaRPr lang="cs-CZ" sz="1800" b="1">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14%</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1600" b="1" dirty="0" smtClean="0">
                          <a:solidFill>
                            <a:srgbClr val="FF0000"/>
                          </a:solidFill>
                        </a:rPr>
                        <a:t>obsahují 15-</a:t>
                      </a:r>
                      <a:r>
                        <a:rPr lang="cs-CZ" sz="1600" b="1" dirty="0" err="1" smtClean="0">
                          <a:solidFill>
                            <a:srgbClr val="FF0000"/>
                          </a:solidFill>
                        </a:rPr>
                        <a:t>hydroxypalmitovou</a:t>
                      </a:r>
                      <a:r>
                        <a:rPr lang="cs-CZ" sz="1600" b="1" dirty="0" smtClean="0">
                          <a:solidFill>
                            <a:srgbClr val="FF0000"/>
                          </a:solidFill>
                        </a:rPr>
                        <a:t> kyselinu vázanou α, ω 1-dioly s palmitovou nebo nenasycenou kyselinou</a:t>
                      </a:r>
                      <a:endParaRPr lang="cs-CZ" sz="16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Triesters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3%</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latin typeface="Calibri"/>
                          <a:ea typeface="Calibri"/>
                          <a:cs typeface="Times New Roman"/>
                        </a:rPr>
                        <a:t>Odvozeno od triolů</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025">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Hydroxy monoesters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4%</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4" tooltip="Polyester"/>
                        </a:rPr>
                        <a:t>Hydroxy polyesters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8%</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Acid 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1%</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4" tooltip="Polyester"/>
                        </a:rPr>
                        <a:t>Acid polyesters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2%</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162">
                <a:tc>
                  <a:txBody>
                    <a:bodyPr/>
                    <a:lstStyle/>
                    <a:p>
                      <a:pPr>
                        <a:lnSpc>
                          <a:spcPct val="115000"/>
                        </a:lnSpc>
                        <a:spcAft>
                          <a:spcPts val="0"/>
                        </a:spcAft>
                      </a:pPr>
                      <a:r>
                        <a:rPr lang="cs-CZ" sz="1800" b="1" u="sng" dirty="0">
                          <a:solidFill>
                            <a:srgbClr val="FF0000"/>
                          </a:solidFill>
                          <a:latin typeface="Times New Roman"/>
                          <a:ea typeface="Times New Roman"/>
                          <a:cs typeface="Times New Roman"/>
                          <a:hlinkClick r:id="rId5" tooltip="Fatty acid"/>
                        </a:rPr>
                        <a:t>Free </a:t>
                      </a:r>
                      <a:r>
                        <a:rPr lang="cs-CZ" sz="1800" b="1" u="sng" dirty="0" err="1">
                          <a:solidFill>
                            <a:srgbClr val="FF0000"/>
                          </a:solidFill>
                          <a:latin typeface="Times New Roman"/>
                          <a:ea typeface="Times New Roman"/>
                          <a:cs typeface="Times New Roman"/>
                          <a:hlinkClick r:id="rId5" tooltip="Fatty acid"/>
                        </a:rPr>
                        <a:t>acids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12%</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solidFill>
                            <a:srgbClr val="FF0000"/>
                          </a:solidFill>
                        </a:rPr>
                        <a:t>hlavně C</a:t>
                      </a:r>
                      <a:r>
                        <a:rPr lang="cs-CZ" sz="1600" b="1" baseline="-25000" dirty="0" smtClean="0">
                          <a:solidFill>
                            <a:srgbClr val="FF0000"/>
                          </a:solidFill>
                        </a:rPr>
                        <a:t>24</a:t>
                      </a:r>
                      <a:r>
                        <a:rPr lang="cs-CZ" sz="1600" b="1" dirty="0" smtClean="0">
                          <a:solidFill>
                            <a:srgbClr val="FF0000"/>
                          </a:solidFill>
                        </a:rPr>
                        <a:t>, méně C</a:t>
                      </a:r>
                      <a:r>
                        <a:rPr lang="cs-CZ" sz="1600" b="1" baseline="-25000" dirty="0" smtClean="0">
                          <a:solidFill>
                            <a:srgbClr val="FF0000"/>
                          </a:solidFill>
                        </a:rPr>
                        <a:t>26</a:t>
                      </a:r>
                      <a:r>
                        <a:rPr lang="cs-CZ" sz="1600" b="1" dirty="0" smtClean="0">
                          <a:solidFill>
                            <a:srgbClr val="FF0000"/>
                          </a:solidFill>
                        </a:rPr>
                        <a:t> a C</a:t>
                      </a:r>
                      <a:r>
                        <a:rPr lang="cs-CZ" sz="1600" b="1" baseline="-25000" dirty="0" smtClean="0">
                          <a:solidFill>
                            <a:srgbClr val="FF0000"/>
                          </a:solidFill>
                        </a:rPr>
                        <a:t>28, </a:t>
                      </a:r>
                      <a:r>
                        <a:rPr lang="cs-CZ" sz="1600" b="1" baseline="0" dirty="0" smtClean="0">
                          <a:solidFill>
                            <a:srgbClr val="FF0000"/>
                          </a:solidFill>
                        </a:rPr>
                        <a:t>ale někde je uváděna jako hlavní „</a:t>
                      </a:r>
                      <a:r>
                        <a:rPr lang="cs-CZ" sz="1600" b="1" baseline="0" dirty="0" err="1" smtClean="0">
                          <a:solidFill>
                            <a:srgbClr val="FF0000"/>
                          </a:solidFill>
                        </a:rPr>
                        <a:t>Cerotic</a:t>
                      </a:r>
                      <a:r>
                        <a:rPr lang="cs-CZ" sz="1600" b="1" baseline="0" dirty="0" smtClean="0">
                          <a:solidFill>
                            <a:srgbClr val="FF0000"/>
                          </a:solidFill>
                        </a:rPr>
                        <a:t> </a:t>
                      </a:r>
                      <a:r>
                        <a:rPr lang="cs-CZ" sz="1600" b="1" baseline="0" dirty="0" err="1" smtClean="0">
                          <a:solidFill>
                            <a:srgbClr val="FF0000"/>
                          </a:solidFill>
                        </a:rPr>
                        <a:t>acid</a:t>
                      </a:r>
                      <a:r>
                        <a:rPr lang="cs-CZ" sz="1600" b="1" baseline="0" dirty="0" smtClean="0">
                          <a:solidFill>
                            <a:srgbClr val="FF0000"/>
                          </a:solidFill>
                        </a:rPr>
                        <a:t>“ – kyselina </a:t>
                      </a:r>
                      <a:r>
                        <a:rPr lang="cs-CZ" sz="1600" b="1" baseline="0" dirty="0" err="1" smtClean="0">
                          <a:solidFill>
                            <a:srgbClr val="FF0000"/>
                          </a:solidFill>
                        </a:rPr>
                        <a:t>hexakosanová</a:t>
                      </a:r>
                      <a:endParaRPr lang="cs-CZ" sz="16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6" tooltip="Fatty alcohol"/>
                        </a:rPr>
                        <a:t>Free alcohols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1%</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1600" b="1" dirty="0" err="1" smtClean="0">
                          <a:solidFill>
                            <a:srgbClr val="0000FF"/>
                          </a:solidFill>
                        </a:rPr>
                        <a:t>Myricylalkohol</a:t>
                      </a:r>
                      <a:r>
                        <a:rPr lang="cs-CZ" sz="1600" b="1" dirty="0" smtClean="0">
                          <a:solidFill>
                            <a:srgbClr val="0000FF"/>
                          </a:solidFill>
                        </a:rPr>
                        <a:t> &amp; </a:t>
                      </a:r>
                      <a:r>
                        <a:rPr lang="en-US" sz="1600" b="1" i="1" dirty="0" smtClean="0">
                          <a:solidFill>
                            <a:srgbClr val="008000"/>
                          </a:solidFill>
                        </a:rPr>
                        <a:t>CERYL ALCOHOL</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a:latin typeface="Times New Roman"/>
                          <a:ea typeface="Times New Roman"/>
                          <a:cs typeface="Times New Roman"/>
                        </a:rPr>
                        <a:t>Unidentified</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6%</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7" name="Zástupný symbol pro datum 5"/>
          <p:cNvSpPr>
            <a:spLocks noGrp="1"/>
          </p:cNvSpPr>
          <p:nvPr>
            <p:ph type="dt" sz="half" idx="10"/>
          </p:nvPr>
        </p:nvSpPr>
        <p:spPr>
          <a:noFill/>
        </p:spPr>
        <p:txBody>
          <a:bodyPr/>
          <a:lstStyle/>
          <a:p>
            <a:r>
              <a:rPr lang="cs-CZ" smtClean="0"/>
              <a:t>4. 10. 2017</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VOSKY 3 2017</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179512" y="332656"/>
          <a:ext cx="8712968" cy="5852536"/>
        </p:xfrm>
        <a:graphic>
          <a:graphicData uri="http://schemas.openxmlformats.org/drawingml/2006/table">
            <a:tbl>
              <a:tblPr/>
              <a:tblGrid>
                <a:gridCol w="727116"/>
                <a:gridCol w="7985852"/>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1200" b="1" kern="1200" dirty="0">
                          <a:solidFill>
                            <a:srgbClr val="008000"/>
                          </a:solidFill>
                          <a:latin typeface="Arial"/>
                          <a:ea typeface="Times New Roman"/>
                          <a:cs typeface="Times New Roman"/>
                        </a:rPr>
                        <a:t>1</a:t>
                      </a:r>
                      <a:endParaRPr lang="cs-CZ" sz="105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sk-SK" sz="1200" kern="1200" dirty="0">
                          <a:solidFill>
                            <a:srgbClr val="008000"/>
                          </a:solidFill>
                          <a:latin typeface="Arial"/>
                          <a:ea typeface="Times New Roman"/>
                          <a:cs typeface="Times New Roman"/>
                        </a:rPr>
                        <a:t>2</a:t>
                      </a:r>
                      <a:endParaRPr lang="cs-CZ" sz="105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3600" b="1" kern="1200" dirty="0">
                          <a:solidFill>
                            <a:srgbClr val="FF0000"/>
                          </a:solidFill>
                          <a:latin typeface="Arial Black" pitchFamily="34" charset="0"/>
                          <a:ea typeface="Times New Roman"/>
                          <a:cs typeface="Times New Roman"/>
                        </a:rPr>
                        <a:t>3</a:t>
                      </a:r>
                      <a:endParaRPr lang="cs-CZ" sz="36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cs-CZ" sz="3600" b="1" kern="1200" dirty="0" smtClean="0">
                          <a:solidFill>
                            <a:srgbClr val="FF0000"/>
                          </a:solidFill>
                          <a:latin typeface="Arial Black" pitchFamily="34" charset="0"/>
                          <a:ea typeface="Times New Roman"/>
                          <a:cs typeface="Times New Roman"/>
                        </a:rPr>
                        <a:t>Vosky</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4</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Polyterpeny</a:t>
                      </a:r>
                      <a:r>
                        <a:rPr lang="cs-CZ" sz="1600" b="1" kern="1200" dirty="0">
                          <a:solidFill>
                            <a:srgbClr val="000000"/>
                          </a:solidFill>
                          <a:latin typeface="Arial"/>
                          <a:ea typeface="Times New Roman"/>
                          <a:cs typeface="Times New Roman"/>
                        </a:rPr>
                        <a:t> – přírodní kaučuk, získávání, zpracování a modifikace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88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13</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800" b="1" kern="1200" dirty="0">
                          <a:solidFill>
                            <a:srgbClr val="008000"/>
                          </a:solidFill>
                          <a:latin typeface="Arial Black" pitchFamily="34" charset="0"/>
                          <a:ea typeface="Times New Roman"/>
                          <a:cs typeface="Aharoni" pitchFamily="2" charset="-79"/>
                        </a:rPr>
                        <a:t>EXKURZE </a:t>
                      </a:r>
                      <a:r>
                        <a:rPr lang="sk-SK" sz="1800" b="1" kern="1200" dirty="0" smtClean="0">
                          <a:solidFill>
                            <a:srgbClr val="008000"/>
                          </a:solidFill>
                          <a:latin typeface="Arial Black" pitchFamily="34" charset="0"/>
                          <a:ea typeface="Times New Roman"/>
                          <a:cs typeface="Aharoni" pitchFamily="2" charset="-79"/>
                        </a:rPr>
                        <a:t>–  ŠKROBÁRNA</a:t>
                      </a:r>
                      <a:r>
                        <a:rPr lang="sk-SK" sz="1800" b="1" kern="1200" dirty="0">
                          <a:solidFill>
                            <a:srgbClr val="008000"/>
                          </a:solidFill>
                          <a:latin typeface="Arial Black" pitchFamily="34" charset="0"/>
                          <a:ea typeface="Times New Roman"/>
                          <a:cs typeface="Aharoni" pitchFamily="2" charset="-79"/>
                        </a:rPr>
                        <a:t>, VÝROBA </a:t>
                      </a:r>
                      <a:r>
                        <a:rPr lang="sk-SK" sz="1800" b="1" kern="1200" dirty="0" smtClean="0">
                          <a:solidFill>
                            <a:srgbClr val="008000"/>
                          </a:solidFill>
                          <a:latin typeface="Arial Black" pitchFamily="34" charset="0"/>
                          <a:ea typeface="Times New Roman"/>
                          <a:cs typeface="Aharoni" pitchFamily="2" charset="-79"/>
                        </a:rPr>
                        <a:t> A </a:t>
                      </a:r>
                      <a:r>
                        <a:rPr lang="sk-SK" sz="1800" b="1" kern="1200" dirty="0">
                          <a:solidFill>
                            <a:srgbClr val="008000"/>
                          </a:solidFill>
                          <a:latin typeface="Arial Black" pitchFamily="34" charset="0"/>
                          <a:ea typeface="Times New Roman"/>
                          <a:cs typeface="Aharoni" pitchFamily="2" charset="-79"/>
                        </a:rPr>
                        <a:t>ZPRACOVÁNÍ </a:t>
                      </a:r>
                      <a:r>
                        <a:rPr lang="sk-SK" sz="1800" b="1" kern="1200" dirty="0" smtClean="0">
                          <a:solidFill>
                            <a:srgbClr val="008000"/>
                          </a:solidFill>
                          <a:latin typeface="Arial Black" pitchFamily="34" charset="0"/>
                          <a:ea typeface="Times New Roman"/>
                          <a:cs typeface="Aharoni" pitchFamily="2" charset="-79"/>
                        </a:rPr>
                        <a:t>ŠKROBŮ</a:t>
                      </a:r>
                      <a:endParaRPr lang="cs-CZ" sz="1400" dirty="0">
                        <a:solidFill>
                          <a:srgbClr val="008000"/>
                        </a:solidFill>
                        <a:latin typeface="Arial Black" pitchFamily="34" charset="0"/>
                        <a:ea typeface="Calibri"/>
                        <a:cs typeface="Aharoni" pitchFamily="2" charset="-79"/>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387">
                <a:tc>
                  <a:txBody>
                    <a:bodyPr/>
                    <a:lstStyle/>
                    <a:p>
                      <a:pPr marL="347345" indent="-347345" algn="ctr" fontAlgn="b">
                        <a:lnSpc>
                          <a:spcPct val="115000"/>
                        </a:lnSpc>
                        <a:spcAft>
                          <a:spcPts val="0"/>
                        </a:spcAft>
                      </a:pPr>
                      <a:r>
                        <a:rPr lang="sk-SK" sz="1200" kern="1200" dirty="0">
                          <a:solidFill>
                            <a:srgbClr val="000000"/>
                          </a:solidFill>
                          <a:latin typeface="Arial"/>
                          <a:ea typeface="Times New Roman"/>
                          <a:cs typeface="Times New Roman"/>
                        </a:rPr>
                        <a:t>14</a:t>
                      </a:r>
                      <a:endParaRPr lang="cs-CZ" sz="105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800" b="1" kern="1200" dirty="0">
                          <a:solidFill>
                            <a:srgbClr val="008000"/>
                          </a:solidFill>
                          <a:latin typeface="Arial Black" pitchFamily="34" charset="0"/>
                          <a:ea typeface="Times New Roman"/>
                          <a:cs typeface="Aharoni" pitchFamily="2" charset="-79"/>
                        </a:rPr>
                        <a:t>EXKURZE – KOŽELUŽNA, VÝROBA KLIHU A </a:t>
                      </a:r>
                      <a:r>
                        <a:rPr lang="sk-SK" sz="1800" b="1" kern="1200" dirty="0" smtClean="0">
                          <a:solidFill>
                            <a:srgbClr val="008000"/>
                          </a:solidFill>
                          <a:latin typeface="Arial Black" pitchFamily="34" charset="0"/>
                          <a:ea typeface="Times New Roman"/>
                          <a:cs typeface="Aharoni" pitchFamily="2" charset="-79"/>
                        </a:rPr>
                        <a:t>ŽELATINY</a:t>
                      </a:r>
                      <a:endParaRPr lang="cs-CZ" sz="1400" dirty="0">
                        <a:solidFill>
                          <a:srgbClr val="008000"/>
                        </a:solidFill>
                        <a:latin typeface="Arial Black" pitchFamily="34" charset="0"/>
                        <a:ea typeface="Calibri"/>
                        <a:cs typeface="Aharoni" pitchFamily="2" charset="-79"/>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4. 10. 2017</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VOSKY 3 2017</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20</a:t>
            </a:fld>
            <a:endParaRPr lang="sk-SK"/>
          </a:p>
        </p:txBody>
      </p:sp>
      <p:graphicFrame>
        <p:nvGraphicFramePr>
          <p:cNvPr id="5" name="Tabulka 4"/>
          <p:cNvGraphicFramePr>
            <a:graphicFrameLocks noGrp="1"/>
          </p:cNvGraphicFramePr>
          <p:nvPr/>
        </p:nvGraphicFramePr>
        <p:xfrm>
          <a:off x="683568" y="476672"/>
          <a:ext cx="7776864" cy="1463040"/>
        </p:xfrm>
        <a:graphic>
          <a:graphicData uri="http://schemas.openxmlformats.org/drawingml/2006/table">
            <a:tbl>
              <a:tblPr/>
              <a:tblGrid>
                <a:gridCol w="7776864"/>
              </a:tblGrid>
              <a:tr h="0">
                <a:tc>
                  <a:txBody>
                    <a:bodyPr/>
                    <a:lstStyle/>
                    <a:p>
                      <a:pPr algn="ctr"/>
                      <a:r>
                        <a:rPr lang="cs-CZ" sz="2800" b="1" dirty="0" err="1"/>
                        <a:t>Cerotic</a:t>
                      </a:r>
                      <a:r>
                        <a:rPr lang="cs-CZ" sz="2800" b="1" dirty="0"/>
                        <a:t> </a:t>
                      </a:r>
                      <a:r>
                        <a:rPr lang="cs-CZ" sz="2800" b="1" dirty="0" err="1" smtClean="0"/>
                        <a:t>acid</a:t>
                      </a:r>
                      <a:r>
                        <a:rPr lang="cs-CZ" sz="2800" b="1" dirty="0" smtClean="0"/>
                        <a:t> = </a:t>
                      </a:r>
                      <a:r>
                        <a:rPr lang="cs-CZ" sz="2800" b="1" baseline="0" dirty="0" smtClean="0">
                          <a:solidFill>
                            <a:srgbClr val="FF0000"/>
                          </a:solidFill>
                        </a:rPr>
                        <a:t>kyselina </a:t>
                      </a:r>
                      <a:r>
                        <a:rPr lang="cs-CZ" sz="2800" b="1" baseline="0" dirty="0" err="1" smtClean="0">
                          <a:solidFill>
                            <a:srgbClr val="FF0000"/>
                          </a:solidFill>
                        </a:rPr>
                        <a:t>hexakosanová</a:t>
                      </a:r>
                      <a:r>
                        <a:rPr lang="cs-CZ" sz="2800" b="1" baseline="0" dirty="0" smtClean="0">
                          <a:solidFill>
                            <a:srgbClr val="FF0000"/>
                          </a:solidFill>
                        </a:rPr>
                        <a:t> = </a:t>
                      </a:r>
                      <a:r>
                        <a:rPr lang="cs-CZ" sz="2800" b="1" i="1" baseline="0" dirty="0" smtClean="0">
                          <a:solidFill>
                            <a:srgbClr val="FF0000"/>
                          </a:solidFill>
                        </a:rPr>
                        <a:t>kyselina </a:t>
                      </a:r>
                      <a:r>
                        <a:rPr lang="cs-CZ" sz="2800" b="1" i="1" baseline="0" dirty="0" err="1" smtClean="0">
                          <a:solidFill>
                            <a:srgbClr val="FF0000"/>
                          </a:solidFill>
                        </a:rPr>
                        <a:t>cerotová</a:t>
                      </a:r>
                      <a:r>
                        <a:rPr lang="cs-CZ" sz="2800" b="1" i="1" baseline="0" dirty="0" smtClean="0">
                          <a:solidFill>
                            <a:srgbClr val="FF0000"/>
                          </a:solidFill>
                        </a:rPr>
                        <a:t> (C</a:t>
                      </a:r>
                      <a:r>
                        <a:rPr lang="cs-CZ" sz="2800" b="1" i="1" baseline="-25000" dirty="0" smtClean="0">
                          <a:solidFill>
                            <a:srgbClr val="FF0000"/>
                          </a:solidFill>
                        </a:rPr>
                        <a:t>26</a:t>
                      </a:r>
                      <a:r>
                        <a:rPr lang="cs-CZ" sz="2800" b="1" i="1" baseline="0" dirty="0" smtClean="0">
                          <a:solidFill>
                            <a:srgbClr val="FF0000"/>
                          </a:solidFill>
                        </a:rPr>
                        <a:t>H</a:t>
                      </a:r>
                      <a:r>
                        <a:rPr lang="cs-CZ" sz="2800" b="1" i="1" baseline="-25000" dirty="0" smtClean="0">
                          <a:solidFill>
                            <a:srgbClr val="FF0000"/>
                          </a:solidFill>
                        </a:rPr>
                        <a:t>52</a:t>
                      </a:r>
                      <a:r>
                        <a:rPr lang="cs-CZ" sz="2800" b="1" i="1" baseline="0" dirty="0" smtClean="0">
                          <a:solidFill>
                            <a:srgbClr val="FF0000"/>
                          </a:solidFill>
                        </a:rPr>
                        <a:t>O</a:t>
                      </a:r>
                      <a:r>
                        <a:rPr lang="cs-CZ" sz="2800" b="1" i="1" baseline="-25000" dirty="0" smtClean="0">
                          <a:solidFill>
                            <a:srgbClr val="FF0000"/>
                          </a:solidFill>
                        </a:rPr>
                        <a:t>2</a:t>
                      </a:r>
                      <a:r>
                        <a:rPr lang="cs-CZ" sz="2800" b="1" i="1" baseline="0" dirty="0" smtClean="0">
                          <a:solidFill>
                            <a:srgbClr val="FF0000"/>
                          </a:solidFill>
                        </a:rPr>
                        <a:t>) </a:t>
                      </a:r>
                      <a:endParaRPr lang="cs-CZ" sz="2800" b="1" i="1" dirty="0"/>
                    </a:p>
                  </a:txBody>
                  <a:tcPr anchor="ctr">
                    <a:lnL>
                      <a:noFill/>
                    </a:lnL>
                    <a:lnR>
                      <a:noFill/>
                    </a:lnR>
                    <a:lnT>
                      <a:noFill/>
                    </a:lnT>
                    <a:lnB>
                      <a:noFill/>
                    </a:lnB>
                    <a:solidFill>
                      <a:srgbClr val="F8EABA"/>
                    </a:solidFill>
                  </a:tcPr>
                </a:tc>
              </a:tr>
              <a:tr h="0">
                <a:tc>
                  <a:txBody>
                    <a:bodyPr/>
                    <a:lstStyle/>
                    <a:p>
                      <a:pPr algn="ctr"/>
                      <a:endParaRPr lang="cs-CZ" sz="2800" b="1" dirty="0"/>
                    </a:p>
                  </a:txBody>
                  <a:tcPr anchor="ctr">
                    <a:lnL>
                      <a:noFill/>
                    </a:lnL>
                    <a:lnR>
                      <a:noFill/>
                    </a:lnR>
                    <a:lnT>
                      <a:noFill/>
                    </a:lnT>
                    <a:lnB>
                      <a:noFill/>
                    </a:lnB>
                    <a:solidFill>
                      <a:srgbClr val="FFFFFF"/>
                    </a:solidFill>
                  </a:tcPr>
                </a:tc>
              </a:tr>
            </a:tbl>
          </a:graphicData>
        </a:graphic>
      </p:graphicFrame>
      <p:pic>
        <p:nvPicPr>
          <p:cNvPr id="28673" name="Picture 1" descr="http://upload.wikimedia.org/wikipedia/commons/thumb/3/3f/Cerotic_acid.svg/200px-Cerotic_acid.svg.png"/>
          <p:cNvPicPr>
            <a:picLocks noChangeAspect="1" noChangeArrowheads="1"/>
          </p:cNvPicPr>
          <p:nvPr/>
        </p:nvPicPr>
        <p:blipFill>
          <a:blip r:embed="rId2" cstate="print"/>
          <a:srcRect/>
          <a:stretch>
            <a:fillRect/>
          </a:stretch>
        </p:blipFill>
        <p:spPr bwMode="auto">
          <a:xfrm>
            <a:off x="755576" y="1412776"/>
            <a:ext cx="7632848" cy="1697229"/>
          </a:xfrm>
          <a:prstGeom prst="rect">
            <a:avLst/>
          </a:prstGeom>
          <a:noFill/>
        </p:spPr>
      </p:pic>
      <p:sp>
        <p:nvSpPr>
          <p:cNvPr id="10" name="TextovéPole 9"/>
          <p:cNvSpPr txBox="1"/>
          <p:nvPr/>
        </p:nvSpPr>
        <p:spPr>
          <a:xfrm>
            <a:off x="899592" y="3501008"/>
            <a:ext cx="7632848" cy="523220"/>
          </a:xfrm>
          <a:prstGeom prst="rect">
            <a:avLst/>
          </a:prstGeom>
          <a:noFill/>
        </p:spPr>
        <p:txBody>
          <a:bodyPr wrap="square" rtlCol="0">
            <a:spAutoFit/>
          </a:bodyPr>
          <a:lstStyle/>
          <a:p>
            <a:r>
              <a:rPr lang="cs-CZ" sz="2800" b="1" dirty="0" err="1" smtClean="0">
                <a:solidFill>
                  <a:srgbClr val="0000FF"/>
                </a:solidFill>
              </a:rPr>
              <a:t>myricylalkohol</a:t>
            </a:r>
            <a:r>
              <a:rPr lang="cs-CZ" sz="2800" b="1" dirty="0" smtClean="0">
                <a:solidFill>
                  <a:srgbClr val="0000FF"/>
                </a:solidFill>
              </a:rPr>
              <a:t> (</a:t>
            </a:r>
            <a:r>
              <a:rPr lang="cs-CZ" sz="2800" b="1" dirty="0" err="1" smtClean="0">
                <a:solidFill>
                  <a:srgbClr val="0000FF"/>
                </a:solidFill>
              </a:rPr>
              <a:t>triakontan</a:t>
            </a:r>
            <a:r>
              <a:rPr lang="cs-CZ" sz="2800" b="1" dirty="0" smtClean="0">
                <a:solidFill>
                  <a:srgbClr val="0000FF"/>
                </a:solidFill>
              </a:rPr>
              <a:t>-1-</a:t>
            </a:r>
            <a:r>
              <a:rPr lang="cs-CZ" sz="2800" b="1" dirty="0" err="1" smtClean="0">
                <a:solidFill>
                  <a:srgbClr val="0000FF"/>
                </a:solidFill>
              </a:rPr>
              <a:t>ol</a:t>
            </a:r>
            <a:r>
              <a:rPr lang="cs-CZ" sz="2800" b="1" dirty="0" smtClean="0">
                <a:solidFill>
                  <a:srgbClr val="0000FF"/>
                </a:solidFill>
              </a:rPr>
              <a:t>) C</a:t>
            </a:r>
            <a:r>
              <a:rPr lang="cs-CZ" sz="2800" b="1" baseline="-25000" dirty="0" smtClean="0">
                <a:solidFill>
                  <a:srgbClr val="0000FF"/>
                </a:solidFill>
              </a:rPr>
              <a:t>30</a:t>
            </a:r>
            <a:r>
              <a:rPr lang="cs-CZ" sz="2800" b="1" dirty="0" smtClean="0">
                <a:solidFill>
                  <a:srgbClr val="0000FF"/>
                </a:solidFill>
              </a:rPr>
              <a:t>H</a:t>
            </a:r>
            <a:r>
              <a:rPr lang="cs-CZ" sz="2800" b="1" baseline="-25000" dirty="0" smtClean="0">
                <a:solidFill>
                  <a:srgbClr val="0000FF"/>
                </a:solidFill>
              </a:rPr>
              <a:t>61</a:t>
            </a:r>
            <a:r>
              <a:rPr lang="cs-CZ" sz="2800" b="1" dirty="0" smtClean="0">
                <a:solidFill>
                  <a:srgbClr val="0000FF"/>
                </a:solidFill>
              </a:rPr>
              <a:t>OH</a:t>
            </a:r>
            <a:endParaRPr lang="cs-CZ" sz="2800" b="1" dirty="0">
              <a:solidFill>
                <a:srgbClr val="0000FF"/>
              </a:solidFill>
            </a:endParaRPr>
          </a:p>
        </p:txBody>
      </p:sp>
      <p:sp>
        <p:nvSpPr>
          <p:cNvPr id="12" name="TextovéPole 11"/>
          <p:cNvSpPr txBox="1"/>
          <p:nvPr/>
        </p:nvSpPr>
        <p:spPr>
          <a:xfrm>
            <a:off x="1115616" y="4437112"/>
            <a:ext cx="7632848" cy="1384995"/>
          </a:xfrm>
          <a:prstGeom prst="rect">
            <a:avLst/>
          </a:prstGeom>
          <a:noFill/>
        </p:spPr>
        <p:txBody>
          <a:bodyPr wrap="square" rtlCol="0">
            <a:spAutoFit/>
          </a:bodyPr>
          <a:lstStyle/>
          <a:p>
            <a:pPr fontAlgn="t"/>
            <a:r>
              <a:rPr lang="en-US" sz="2800" b="1" i="1" dirty="0" smtClean="0">
                <a:solidFill>
                  <a:srgbClr val="008000"/>
                </a:solidFill>
              </a:rPr>
              <a:t>CERYL ALCOHOL</a:t>
            </a:r>
            <a:endParaRPr lang="en-US" sz="2800" b="1" dirty="0" smtClean="0">
              <a:solidFill>
                <a:srgbClr val="008000"/>
              </a:solidFill>
            </a:endParaRPr>
          </a:p>
          <a:p>
            <a:pPr fontAlgn="t"/>
            <a:r>
              <a:rPr lang="en-US" sz="2800" dirty="0" smtClean="0">
                <a:solidFill>
                  <a:srgbClr val="008000"/>
                </a:solidFill>
                <a:latin typeface="+mn-lt"/>
              </a:rPr>
              <a:t>white crystalline alcohol C</a:t>
            </a:r>
            <a:r>
              <a:rPr lang="cs-CZ" sz="2800" baseline="-52000" dirty="0" smtClean="0">
                <a:solidFill>
                  <a:srgbClr val="008000"/>
                </a:solidFill>
                <a:latin typeface="+mn-lt"/>
              </a:rPr>
              <a:t>27</a:t>
            </a:r>
            <a:r>
              <a:rPr lang="en-US" sz="2800" dirty="0" smtClean="0">
                <a:solidFill>
                  <a:srgbClr val="008000"/>
                </a:solidFill>
                <a:latin typeface="+mn-lt"/>
              </a:rPr>
              <a:t>H</a:t>
            </a:r>
            <a:r>
              <a:rPr lang="cs-CZ" sz="2800" baseline="-52000" dirty="0" smtClean="0">
                <a:solidFill>
                  <a:srgbClr val="008000"/>
                </a:solidFill>
                <a:latin typeface="+mn-lt"/>
              </a:rPr>
              <a:t>55</a:t>
            </a:r>
            <a:r>
              <a:rPr lang="en-US" sz="2800" dirty="0" smtClean="0">
                <a:solidFill>
                  <a:srgbClr val="008000"/>
                </a:solidFill>
                <a:latin typeface="+mn-lt"/>
              </a:rPr>
              <a:t>OH occurring as an ester in waxes (as beeswax)</a:t>
            </a:r>
            <a:endParaRPr lang="cs-CZ" sz="2800" b="1" dirty="0">
              <a:solidFill>
                <a:srgbClr val="008000"/>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VLASTNOSTI</a:t>
            </a:r>
            <a:endParaRPr lang="cs-CZ" sz="3600" dirty="0"/>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21</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dirty="0" smtClean="0">
                <a:latin typeface="Arial Black" pitchFamily="34" charset="0"/>
              </a:rPr>
              <a:t>Bod tání 61 – 70 °C</a:t>
            </a:r>
          </a:p>
          <a:p>
            <a:r>
              <a:rPr lang="cs-CZ" b="1" dirty="0" smtClean="0">
                <a:solidFill>
                  <a:srgbClr val="0000FF"/>
                </a:solidFill>
              </a:rPr>
              <a:t>Rozpustnost</a:t>
            </a:r>
            <a:r>
              <a:rPr lang="cs-CZ" dirty="0" smtClean="0"/>
              <a:t>:</a:t>
            </a:r>
          </a:p>
          <a:p>
            <a:pPr lvl="1"/>
            <a:r>
              <a:rPr lang="cs-CZ" u="sng" dirty="0" smtClean="0">
                <a:solidFill>
                  <a:srgbClr val="0000FF"/>
                </a:solidFill>
                <a:latin typeface="Arial Black" pitchFamily="34" charset="0"/>
              </a:rPr>
              <a:t>Terpentýn,</a:t>
            </a:r>
          </a:p>
          <a:p>
            <a:pPr lvl="1"/>
            <a:r>
              <a:rPr lang="cs-CZ" dirty="0" smtClean="0">
                <a:solidFill>
                  <a:srgbClr val="0000FF"/>
                </a:solidFill>
              </a:rPr>
              <a:t>Amylalkohol,</a:t>
            </a:r>
          </a:p>
          <a:p>
            <a:pPr lvl="1"/>
            <a:r>
              <a:rPr lang="cs-CZ" dirty="0" smtClean="0">
                <a:solidFill>
                  <a:srgbClr val="0000FF"/>
                </a:solidFill>
              </a:rPr>
              <a:t>Toluen,</a:t>
            </a:r>
          </a:p>
          <a:p>
            <a:pPr lvl="1"/>
            <a:r>
              <a:rPr lang="cs-CZ" dirty="0" smtClean="0">
                <a:solidFill>
                  <a:srgbClr val="0000FF"/>
                </a:solidFill>
              </a:rPr>
              <a:t>Benzin,</a:t>
            </a:r>
          </a:p>
          <a:p>
            <a:pPr lvl="1"/>
            <a:r>
              <a:rPr lang="cs-CZ" dirty="0" smtClean="0">
                <a:solidFill>
                  <a:srgbClr val="0000FF"/>
                </a:solidFill>
              </a:rPr>
              <a:t>Chloroform,  </a:t>
            </a:r>
          </a:p>
          <a:p>
            <a:r>
              <a:rPr lang="cs-CZ" dirty="0" smtClean="0">
                <a:solidFill>
                  <a:srgbClr val="008000"/>
                </a:solidFill>
              </a:rPr>
              <a:t>Za normální teploty plastický, po ochlazení tvrdý a křehký</a:t>
            </a:r>
            <a:endParaRPr lang="cs-CZ" dirty="0">
              <a:solidFill>
                <a:srgbClr val="008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modifikace</a:t>
            </a:r>
            <a:endParaRPr lang="cs-CZ" sz="3600" dirty="0"/>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22</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b="1" dirty="0" smtClean="0"/>
              <a:t>FALŠOVÁNÍ</a:t>
            </a:r>
            <a:r>
              <a:rPr lang="cs-CZ" dirty="0" smtClean="0"/>
              <a:t> – přídavek parafínů, </a:t>
            </a:r>
            <a:r>
              <a:rPr lang="cs-CZ" dirty="0" err="1" smtClean="0"/>
              <a:t>kys</a:t>
            </a:r>
            <a:r>
              <a:rPr lang="cs-CZ" dirty="0" smtClean="0"/>
              <a:t>. Stearové, …</a:t>
            </a:r>
          </a:p>
          <a:p>
            <a:r>
              <a:rPr lang="cs-CZ" b="1" dirty="0" smtClean="0"/>
              <a:t>ČIŠTĚNÍ</a:t>
            </a:r>
            <a:r>
              <a:rPr lang="cs-CZ" dirty="0" smtClean="0"/>
              <a:t> – přetavení v horké vodě, oxidace, ………..</a:t>
            </a:r>
          </a:p>
          <a:p>
            <a:r>
              <a:rPr lang="cs-CZ" b="1" dirty="0" smtClean="0"/>
              <a:t>Zvýšení lepivosti </a:t>
            </a:r>
            <a:r>
              <a:rPr lang="cs-CZ" dirty="0" smtClean="0"/>
              <a:t>&gt; + pryskyřice, např. kalafuna</a:t>
            </a:r>
          </a:p>
          <a:p>
            <a:r>
              <a:rPr lang="cs-CZ" b="1" dirty="0" smtClean="0"/>
              <a:t>Zvýšení tuhosti &gt; </a:t>
            </a:r>
            <a:r>
              <a:rPr lang="cs-CZ" dirty="0" smtClean="0"/>
              <a:t>+ tvrdší vosky</a:t>
            </a:r>
          </a:p>
          <a:p>
            <a:r>
              <a:rPr lang="cs-CZ" dirty="0" smtClean="0"/>
              <a:t> </a:t>
            </a:r>
            <a:r>
              <a:rPr lang="cs-CZ" b="1" dirty="0" smtClean="0"/>
              <a:t>Vaření s roztoky alkálií </a:t>
            </a:r>
            <a:r>
              <a:rPr lang="cs-CZ" dirty="0" smtClean="0"/>
              <a:t>&gt; </a:t>
            </a:r>
            <a:r>
              <a:rPr lang="cs-CZ" b="1" dirty="0" smtClean="0"/>
              <a:t>PUNSKÝ VOSK </a:t>
            </a:r>
            <a:r>
              <a:rPr lang="cs-CZ" dirty="0" smtClean="0"/>
              <a:t>(mýdla Na</a:t>
            </a:r>
            <a:r>
              <a:rPr lang="cs-CZ" baseline="30000" dirty="0" smtClean="0"/>
              <a:t>+</a:t>
            </a:r>
            <a:r>
              <a:rPr lang="cs-CZ" dirty="0" smtClean="0"/>
              <a:t>, K</a:t>
            </a:r>
            <a:r>
              <a:rPr lang="cs-CZ" baseline="30000" dirty="0" smtClean="0"/>
              <a:t>+</a:t>
            </a:r>
            <a:r>
              <a:rPr lang="cs-CZ" dirty="0" smtClean="0"/>
              <a:t>) s vyšším bodem tání</a:t>
            </a:r>
          </a:p>
          <a:p>
            <a:endParaRPr lang="cs-CZ" dirty="0" smtClean="0"/>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v historii</a:t>
            </a:r>
            <a:endParaRPr lang="cs-CZ" sz="3600" dirty="0"/>
          </a:p>
        </p:txBody>
      </p:sp>
      <p:sp>
        <p:nvSpPr>
          <p:cNvPr id="6" name="Zástupný symbol pro obsah 5"/>
          <p:cNvSpPr>
            <a:spLocks noGrp="1"/>
          </p:cNvSpPr>
          <p:nvPr>
            <p:ph idx="1"/>
          </p:nvPr>
        </p:nvSpPr>
        <p:spPr>
          <a:xfrm>
            <a:off x="457200" y="1268760"/>
            <a:ext cx="8229600" cy="4857403"/>
          </a:xfrm>
        </p:spPr>
        <p:txBody>
          <a:bodyPr/>
          <a:lstStyle/>
          <a:p>
            <a:r>
              <a:rPr lang="cs-CZ" b="1" dirty="0" smtClean="0"/>
              <a:t>Odlévání  kovů „na ztracený vosk“</a:t>
            </a:r>
          </a:p>
          <a:p>
            <a:r>
              <a:rPr lang="cs-CZ" b="1" dirty="0" smtClean="0"/>
              <a:t>Svíčky – </a:t>
            </a:r>
            <a:r>
              <a:rPr lang="cs-CZ" dirty="0" smtClean="0"/>
              <a:t>dnes snad jen u východních křesťanů</a:t>
            </a:r>
          </a:p>
          <a:p>
            <a:r>
              <a:rPr lang="cs-CZ" b="1" dirty="0" smtClean="0">
                <a:solidFill>
                  <a:srgbClr val="008000"/>
                </a:solidFill>
              </a:rPr>
              <a:t>Impregnace – </a:t>
            </a:r>
            <a:r>
              <a:rPr lang="cs-CZ" dirty="0" smtClean="0">
                <a:solidFill>
                  <a:srgbClr val="008000"/>
                </a:solidFill>
              </a:rPr>
              <a:t>díky nasycenosti kyselin neoxiduje</a:t>
            </a:r>
          </a:p>
          <a:p>
            <a:r>
              <a:rPr lang="cs-CZ" b="1" dirty="0" smtClean="0"/>
              <a:t>Pečetě</a:t>
            </a:r>
          </a:p>
          <a:p>
            <a:r>
              <a:rPr lang="cs-CZ" b="1" dirty="0" smtClean="0"/>
              <a:t>………..</a:t>
            </a:r>
          </a:p>
          <a:p>
            <a:endParaRPr lang="cs-CZ" b="1" dirty="0"/>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23</a:t>
            </a:fld>
            <a:endParaRPr lang="sk-SK"/>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562074"/>
          </a:xfrm>
        </p:spPr>
        <p:txBody>
          <a:bodyPr/>
          <a:lstStyle/>
          <a:p>
            <a:r>
              <a:rPr lang="cs-CZ" sz="3200" dirty="0" smtClean="0">
                <a:solidFill>
                  <a:srgbClr val="FF0000"/>
                </a:solidFill>
                <a:latin typeface="Arial Black" pitchFamily="34" charset="0"/>
              </a:rPr>
              <a:t>Odlévání  kovů „na ztracený vosk“ 1</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24</a:t>
            </a:fld>
            <a:endParaRPr lang="sk-SK"/>
          </a:p>
        </p:txBody>
      </p:sp>
      <p:sp>
        <p:nvSpPr>
          <p:cNvPr id="16" name="TextovéPole 15"/>
          <p:cNvSpPr txBox="1"/>
          <p:nvPr/>
        </p:nvSpPr>
        <p:spPr>
          <a:xfrm>
            <a:off x="323528" y="908720"/>
            <a:ext cx="8568952" cy="5262979"/>
          </a:xfrm>
          <a:prstGeom prst="rect">
            <a:avLst/>
          </a:prstGeom>
          <a:noFill/>
        </p:spPr>
        <p:txBody>
          <a:bodyPr wrap="square" rtlCol="0">
            <a:spAutoFit/>
          </a:bodyPr>
          <a:lstStyle/>
          <a:p>
            <a:r>
              <a:rPr lang="cs-CZ" sz="2400" b="1" dirty="0" smtClean="0">
                <a:solidFill>
                  <a:srgbClr val="0000FF"/>
                </a:solidFill>
                <a:latin typeface="Arial Black" pitchFamily="34" charset="0"/>
              </a:rPr>
              <a:t>Postup</a:t>
            </a:r>
            <a:r>
              <a:rPr lang="cs-CZ" sz="2400" b="1" dirty="0" smtClean="0">
                <a:solidFill>
                  <a:srgbClr val="0000FF"/>
                </a:solidFill>
              </a:rPr>
              <a:t>:</a:t>
            </a:r>
          </a:p>
          <a:p>
            <a:pPr>
              <a:buFont typeface="Arial" pitchFamily="34" charset="0"/>
              <a:buChar char="•"/>
            </a:pPr>
            <a:r>
              <a:rPr lang="cs-CZ" sz="2400" b="1" dirty="0" smtClean="0"/>
              <a:t>Z tvrdého </a:t>
            </a:r>
            <a:r>
              <a:rPr lang="cs-CZ" sz="2400" b="1" u="sng" dirty="0" smtClean="0">
                <a:hlinkClick r:id="rId2" tooltip="Vosk"/>
              </a:rPr>
              <a:t>vosku</a:t>
            </a:r>
            <a:r>
              <a:rPr lang="cs-CZ" sz="2400" b="1" dirty="0" smtClean="0"/>
              <a:t> se vyrobí trojrozměrný </a:t>
            </a:r>
            <a:r>
              <a:rPr lang="cs-CZ" sz="2400" b="1" u="sng" dirty="0" smtClean="0">
                <a:hlinkClick r:id="rId3" tooltip="Pozitiv"/>
              </a:rPr>
              <a:t>pozitiv</a:t>
            </a:r>
            <a:r>
              <a:rPr lang="cs-CZ" sz="2400" b="1" dirty="0" smtClean="0"/>
              <a:t> odlévaného předmětu.</a:t>
            </a:r>
          </a:p>
          <a:p>
            <a:pPr lvl="0">
              <a:buFont typeface="Arial" pitchFamily="34" charset="0"/>
              <a:buChar char="•"/>
            </a:pPr>
            <a:r>
              <a:rPr lang="cs-CZ" sz="2400" b="1" dirty="0" smtClean="0"/>
              <a:t>Pozitiv se pak nastříká tenkou </a:t>
            </a:r>
            <a:r>
              <a:rPr lang="cs-CZ" sz="2400" b="1" u="sng" dirty="0" smtClean="0">
                <a:hlinkClick r:id="rId4" tooltip="Cementace"/>
              </a:rPr>
              <a:t>cementační</a:t>
            </a:r>
            <a:r>
              <a:rPr lang="cs-CZ" sz="2400" b="1" dirty="0" smtClean="0"/>
              <a:t> vrstvou a poté několikrát namáčí ve speciální keramice a nechá se zaschnout, dokud nevznikne masivní forma.</a:t>
            </a:r>
          </a:p>
          <a:p>
            <a:pPr lvl="0">
              <a:buFont typeface="Arial" pitchFamily="34" charset="0"/>
              <a:buChar char="•"/>
            </a:pPr>
            <a:r>
              <a:rPr lang="cs-CZ" sz="2400" b="1" dirty="0" smtClean="0"/>
              <a:t>Potom se nechá vosk roztát a vylije se z formy. Nevadí když něco zůstane uvnitř.</a:t>
            </a:r>
          </a:p>
          <a:p>
            <a:pPr lvl="0">
              <a:buFont typeface="Arial" pitchFamily="34" charset="0"/>
              <a:buChar char="•"/>
            </a:pPr>
            <a:r>
              <a:rPr lang="cs-CZ" sz="2400" b="1" dirty="0" smtClean="0"/>
              <a:t>Potom se forma pomalu nažhaví na tavnou teplotu. </a:t>
            </a:r>
          </a:p>
          <a:p>
            <a:pPr lvl="0">
              <a:buFont typeface="Arial" pitchFamily="34" charset="0"/>
              <a:buChar char="•"/>
            </a:pPr>
            <a:r>
              <a:rPr lang="cs-CZ" sz="2400" b="1" dirty="0" smtClean="0"/>
              <a:t>Někdy v téže peci jako tavenina. Zbytky vosku se jednoduše vypaří.</a:t>
            </a:r>
          </a:p>
          <a:p>
            <a:pPr lvl="0">
              <a:buFont typeface="Arial" pitchFamily="34" charset="0"/>
              <a:buChar char="•"/>
            </a:pPr>
            <a:r>
              <a:rPr lang="cs-CZ" sz="2400" b="1" dirty="0" smtClean="0"/>
              <a:t>Potom se do formy nalije tavenina.</a:t>
            </a:r>
          </a:p>
          <a:p>
            <a:pPr lvl="0">
              <a:buFont typeface="Arial" pitchFamily="34" charset="0"/>
              <a:buChar char="•"/>
            </a:pPr>
            <a:r>
              <a:rPr lang="cs-CZ" sz="2400" b="1" dirty="0" smtClean="0"/>
              <a:t>Tavenina (odlitek) se nechá ztuhnout.</a:t>
            </a:r>
          </a:p>
          <a:p>
            <a:pPr lvl="0">
              <a:buFont typeface="Arial" pitchFamily="34" charset="0"/>
              <a:buChar char="•"/>
            </a:pPr>
            <a:r>
              <a:rPr lang="cs-CZ" sz="2400" b="1" dirty="0" smtClean="0"/>
              <a:t>Když je odlitek ztuhlý, forma se rozbije a práce je hotová.</a:t>
            </a:r>
            <a:endParaRPr lang="cs-CZ"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562074"/>
          </a:xfrm>
        </p:spPr>
        <p:txBody>
          <a:bodyPr/>
          <a:lstStyle/>
          <a:p>
            <a:r>
              <a:rPr lang="cs-CZ" sz="3200" dirty="0" smtClean="0">
                <a:solidFill>
                  <a:srgbClr val="FF0000"/>
                </a:solidFill>
                <a:latin typeface="Arial Black" pitchFamily="34" charset="0"/>
              </a:rPr>
              <a:t>Odlévání  kovů „na ztracený vosk“ 2</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25</a:t>
            </a:fld>
            <a:endParaRPr lang="sk-SK"/>
          </a:p>
        </p:txBody>
      </p:sp>
      <p:pic>
        <p:nvPicPr>
          <p:cNvPr id="7" name="Obrázek 6" descr="https://upload.wikimedia.org/wikipedia/commons/thumb/f/f1/Lost_Wax-Model_of_apple_in_wax.jpg/120px-Lost_Wax-Model_of_apple_in_wax.jpg">
            <a:hlinkClick r:id="rId2"/>
          </p:cNvPr>
          <p:cNvPicPr/>
          <p:nvPr/>
        </p:nvPicPr>
        <p:blipFill>
          <a:blip r:embed="rId3" cstate="print"/>
          <a:srcRect/>
          <a:stretch>
            <a:fillRect/>
          </a:stretch>
        </p:blipFill>
        <p:spPr bwMode="auto">
          <a:xfrm>
            <a:off x="467544" y="1124744"/>
            <a:ext cx="1147445" cy="1147445"/>
          </a:xfrm>
          <a:prstGeom prst="rect">
            <a:avLst/>
          </a:prstGeom>
          <a:noFill/>
          <a:ln w="9525">
            <a:noFill/>
            <a:miter lim="800000"/>
            <a:headEnd/>
            <a:tailEnd/>
          </a:ln>
        </p:spPr>
      </p:pic>
      <p:pic>
        <p:nvPicPr>
          <p:cNvPr id="8" name="Obrázek 7" descr="https://upload.wikimedia.org/wikipedia/commons/thumb/9/9f/Lost_Wax-Model_of_apple_in_plaster.jpg/120px-Lost_Wax-Model_of_apple_in_plaster.jpg">
            <a:hlinkClick r:id="rId4"/>
          </p:cNvPr>
          <p:cNvPicPr/>
          <p:nvPr/>
        </p:nvPicPr>
        <p:blipFill>
          <a:blip r:embed="rId5" cstate="print"/>
          <a:srcRect/>
          <a:stretch>
            <a:fillRect/>
          </a:stretch>
        </p:blipFill>
        <p:spPr bwMode="auto">
          <a:xfrm>
            <a:off x="1763688" y="2348880"/>
            <a:ext cx="1147445" cy="1147445"/>
          </a:xfrm>
          <a:prstGeom prst="rect">
            <a:avLst/>
          </a:prstGeom>
          <a:noFill/>
          <a:ln w="9525">
            <a:noFill/>
            <a:miter lim="800000"/>
            <a:headEnd/>
            <a:tailEnd/>
          </a:ln>
        </p:spPr>
      </p:pic>
      <p:pic>
        <p:nvPicPr>
          <p:cNvPr id="9" name="Obrázek 8" descr="https://upload.wikimedia.org/wikipedia/commons/thumb/f/fc/Lost_Wax-Model_of_apple_in_paraffine.jpg/120px-Lost_Wax-Model_of_apple_in_paraffine.jpg">
            <a:hlinkClick r:id="rId6"/>
          </p:cNvPr>
          <p:cNvPicPr/>
          <p:nvPr/>
        </p:nvPicPr>
        <p:blipFill>
          <a:blip r:embed="rId7" cstate="print"/>
          <a:srcRect/>
          <a:stretch>
            <a:fillRect/>
          </a:stretch>
        </p:blipFill>
        <p:spPr bwMode="auto">
          <a:xfrm>
            <a:off x="4211960" y="4869160"/>
            <a:ext cx="1147445" cy="1147445"/>
          </a:xfrm>
          <a:prstGeom prst="rect">
            <a:avLst/>
          </a:prstGeom>
          <a:noFill/>
          <a:ln w="9525">
            <a:noFill/>
            <a:miter lim="800000"/>
            <a:headEnd/>
            <a:tailEnd/>
          </a:ln>
        </p:spPr>
      </p:pic>
      <p:pic>
        <p:nvPicPr>
          <p:cNvPr id="10" name="Obrázek 9" descr="https://upload.wikimedia.org/wikipedia/commons/thumb/f/fa/Lost_Wax-Moldmaking_of_an_apple.jpg/120px-Lost_Wax-Moldmaking_of_an_apple.jpg">
            <a:hlinkClick r:id="rId8"/>
          </p:cNvPr>
          <p:cNvPicPr/>
          <p:nvPr/>
        </p:nvPicPr>
        <p:blipFill>
          <a:blip r:embed="rId9" cstate="print"/>
          <a:srcRect/>
          <a:stretch>
            <a:fillRect/>
          </a:stretch>
        </p:blipFill>
        <p:spPr bwMode="auto">
          <a:xfrm>
            <a:off x="2987824" y="3573016"/>
            <a:ext cx="1147445" cy="1147445"/>
          </a:xfrm>
          <a:prstGeom prst="rect">
            <a:avLst/>
          </a:prstGeom>
          <a:noFill/>
          <a:ln w="9525">
            <a:noFill/>
            <a:miter lim="800000"/>
            <a:headEnd/>
            <a:tailEnd/>
          </a:ln>
        </p:spPr>
      </p:pic>
      <p:pic>
        <p:nvPicPr>
          <p:cNvPr id="11" name="Obrázek 10" descr="https://upload.wikimedia.org/wikipedia/commons/thumb/a/a2/Lost_Wax-Apple_in_bronze.jpg/120px-Lost_Wax-Apple_in_bronze.jpg">
            <a:hlinkClick r:id="rId10"/>
          </p:cNvPr>
          <p:cNvPicPr/>
          <p:nvPr/>
        </p:nvPicPr>
        <p:blipFill>
          <a:blip r:embed="rId11" cstate="print"/>
          <a:srcRect/>
          <a:stretch>
            <a:fillRect/>
          </a:stretch>
        </p:blipFill>
        <p:spPr bwMode="auto">
          <a:xfrm>
            <a:off x="5940152" y="4869160"/>
            <a:ext cx="1147445" cy="1147445"/>
          </a:xfrm>
          <a:prstGeom prst="rect">
            <a:avLst/>
          </a:prstGeom>
          <a:noFill/>
          <a:ln w="9525">
            <a:noFill/>
            <a:miter lim="800000"/>
            <a:headEnd/>
            <a:tailEnd/>
          </a:ln>
        </p:spPr>
      </p:pic>
      <p:sp>
        <p:nvSpPr>
          <p:cNvPr id="12" name="TextovéPole 11"/>
          <p:cNvSpPr txBox="1"/>
          <p:nvPr/>
        </p:nvSpPr>
        <p:spPr>
          <a:xfrm>
            <a:off x="1763688" y="1124744"/>
            <a:ext cx="2232248" cy="369332"/>
          </a:xfrm>
          <a:prstGeom prst="rect">
            <a:avLst/>
          </a:prstGeom>
          <a:noFill/>
        </p:spPr>
        <p:txBody>
          <a:bodyPr wrap="square" rtlCol="0">
            <a:spAutoFit/>
          </a:bodyPr>
          <a:lstStyle/>
          <a:p>
            <a:r>
              <a:rPr lang="cs-CZ" dirty="0" smtClean="0"/>
              <a:t>Model = pozitiv </a:t>
            </a:r>
            <a:endParaRPr lang="cs-CZ" dirty="0"/>
          </a:p>
        </p:txBody>
      </p:sp>
      <p:sp>
        <p:nvSpPr>
          <p:cNvPr id="14" name="TextovéPole 13"/>
          <p:cNvSpPr txBox="1"/>
          <p:nvPr/>
        </p:nvSpPr>
        <p:spPr>
          <a:xfrm>
            <a:off x="3059832" y="2348880"/>
            <a:ext cx="2160240" cy="369332"/>
          </a:xfrm>
          <a:prstGeom prst="rect">
            <a:avLst/>
          </a:prstGeom>
          <a:noFill/>
        </p:spPr>
        <p:txBody>
          <a:bodyPr wrap="square" rtlCol="0">
            <a:spAutoFit/>
          </a:bodyPr>
          <a:lstStyle/>
          <a:p>
            <a:r>
              <a:rPr lang="cs-CZ" dirty="0" smtClean="0"/>
              <a:t>Forma </a:t>
            </a:r>
            <a:endParaRPr lang="cs-CZ" dirty="0"/>
          </a:p>
        </p:txBody>
      </p:sp>
      <p:sp>
        <p:nvSpPr>
          <p:cNvPr id="15" name="TextovéPole 14"/>
          <p:cNvSpPr txBox="1"/>
          <p:nvPr/>
        </p:nvSpPr>
        <p:spPr>
          <a:xfrm>
            <a:off x="1979712" y="5085184"/>
            <a:ext cx="2088232" cy="646331"/>
          </a:xfrm>
          <a:prstGeom prst="rect">
            <a:avLst/>
          </a:prstGeom>
          <a:noFill/>
        </p:spPr>
        <p:txBody>
          <a:bodyPr wrap="square" rtlCol="0">
            <a:spAutoFit/>
          </a:bodyPr>
          <a:lstStyle/>
          <a:p>
            <a:r>
              <a:rPr lang="cs-CZ" dirty="0" smtClean="0"/>
              <a:t>Zkušební voskový odlitek</a:t>
            </a:r>
            <a:endParaRPr lang="cs-CZ" dirty="0"/>
          </a:p>
        </p:txBody>
      </p:sp>
      <p:sp>
        <p:nvSpPr>
          <p:cNvPr id="17" name="TextovéPole 16"/>
          <p:cNvSpPr txBox="1"/>
          <p:nvPr/>
        </p:nvSpPr>
        <p:spPr>
          <a:xfrm>
            <a:off x="4211960" y="3645024"/>
            <a:ext cx="1728192" cy="646331"/>
          </a:xfrm>
          <a:prstGeom prst="rect">
            <a:avLst/>
          </a:prstGeom>
          <a:noFill/>
        </p:spPr>
        <p:txBody>
          <a:bodyPr wrap="square" rtlCol="0">
            <a:spAutoFit/>
          </a:bodyPr>
          <a:lstStyle/>
          <a:p>
            <a:r>
              <a:rPr lang="cs-CZ" dirty="0" smtClean="0"/>
              <a:t>Forma i s několika vtoky</a:t>
            </a:r>
            <a:endParaRPr lang="cs-CZ" dirty="0"/>
          </a:p>
        </p:txBody>
      </p:sp>
      <p:sp>
        <p:nvSpPr>
          <p:cNvPr id="18" name="TextovéPole 17"/>
          <p:cNvSpPr txBox="1"/>
          <p:nvPr/>
        </p:nvSpPr>
        <p:spPr>
          <a:xfrm>
            <a:off x="7164288" y="4653136"/>
            <a:ext cx="1872208" cy="1200329"/>
          </a:xfrm>
          <a:prstGeom prst="rect">
            <a:avLst/>
          </a:prstGeom>
          <a:noFill/>
        </p:spPr>
        <p:txBody>
          <a:bodyPr wrap="square" rtlCol="0">
            <a:spAutoFit/>
          </a:bodyPr>
          <a:lstStyle/>
          <a:p>
            <a:r>
              <a:rPr lang="cs-CZ" dirty="0" smtClean="0"/>
              <a:t>Kovový odlitek před začištěním dělící roviny a stop po vtocích</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smtClean="0">
                <a:solidFill>
                  <a:srgbClr val="FF0000"/>
                </a:solidFill>
                <a:latin typeface="Arial Black" pitchFamily="34" charset="0"/>
              </a:rPr>
              <a:t>Odlévání  kovů „na ztracený vosk“ 3</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26</a:t>
            </a:fld>
            <a:endParaRPr lang="sk-SK"/>
          </a:p>
        </p:txBody>
      </p:sp>
      <p:pic>
        <p:nvPicPr>
          <p:cNvPr id="8" name="Obrázek 7" descr="img642.jpg"/>
          <p:cNvPicPr>
            <a:picLocks noChangeAspect="1"/>
          </p:cNvPicPr>
          <p:nvPr/>
        </p:nvPicPr>
        <p:blipFill>
          <a:blip r:embed="rId2" cstate="print"/>
          <a:stretch>
            <a:fillRect/>
          </a:stretch>
        </p:blipFill>
        <p:spPr>
          <a:xfrm rot="10800000">
            <a:off x="323528" y="836712"/>
            <a:ext cx="8424936" cy="517116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smtClean="0">
                <a:solidFill>
                  <a:srgbClr val="FF0000"/>
                </a:solidFill>
                <a:latin typeface="Arial Black" pitchFamily="34" charset="0"/>
              </a:rPr>
              <a:t>Odlévání  kovů „na ztracený vosk“ 4</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27</a:t>
            </a:fld>
            <a:endParaRPr lang="sk-SK"/>
          </a:p>
        </p:txBody>
      </p:sp>
      <p:pic>
        <p:nvPicPr>
          <p:cNvPr id="7" name="Obrázek 6" descr="img643.jpg"/>
          <p:cNvPicPr>
            <a:picLocks noChangeAspect="1"/>
          </p:cNvPicPr>
          <p:nvPr/>
        </p:nvPicPr>
        <p:blipFill>
          <a:blip r:embed="rId2" cstate="print"/>
          <a:stretch>
            <a:fillRect/>
          </a:stretch>
        </p:blipFill>
        <p:spPr>
          <a:xfrm rot="10800000">
            <a:off x="318851" y="980728"/>
            <a:ext cx="8624209" cy="417646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smtClean="0">
                <a:solidFill>
                  <a:srgbClr val="FF0000"/>
                </a:solidFill>
                <a:latin typeface="Arial Black" pitchFamily="34" charset="0"/>
              </a:rPr>
              <a:t>Odlévání  kovů „na ztracený vosk“ 5</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28</a:t>
            </a:fld>
            <a:endParaRPr lang="sk-SK"/>
          </a:p>
        </p:txBody>
      </p:sp>
      <p:pic>
        <p:nvPicPr>
          <p:cNvPr id="8" name="Obrázek 7" descr="img644.jpg"/>
          <p:cNvPicPr>
            <a:picLocks noChangeAspect="1"/>
          </p:cNvPicPr>
          <p:nvPr/>
        </p:nvPicPr>
        <p:blipFill>
          <a:blip r:embed="rId2" cstate="print"/>
          <a:stretch>
            <a:fillRect/>
          </a:stretch>
        </p:blipFill>
        <p:spPr>
          <a:xfrm rot="10800000">
            <a:off x="179512" y="908720"/>
            <a:ext cx="8772902" cy="424847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29</a:t>
            </a:fld>
            <a:endParaRPr lang="sk-SK"/>
          </a:p>
        </p:txBody>
      </p:sp>
      <p:pic>
        <p:nvPicPr>
          <p:cNvPr id="29698" name="Picture 2"/>
          <p:cNvPicPr>
            <a:picLocks noChangeAspect="1" noChangeArrowheads="1"/>
          </p:cNvPicPr>
          <p:nvPr/>
        </p:nvPicPr>
        <p:blipFill>
          <a:blip r:embed="rId2" cstate="print"/>
          <a:srcRect/>
          <a:stretch>
            <a:fillRect/>
          </a:stretch>
        </p:blipFill>
        <p:spPr bwMode="auto">
          <a:xfrm>
            <a:off x="395536" y="836712"/>
            <a:ext cx="5226119" cy="2592288"/>
          </a:xfrm>
          <a:prstGeom prst="rect">
            <a:avLst/>
          </a:prstGeom>
          <a:noFill/>
          <a:ln w="9525">
            <a:noFill/>
            <a:miter lim="800000"/>
            <a:headEnd/>
            <a:tailEnd/>
          </a:ln>
        </p:spPr>
      </p:pic>
      <p:sp>
        <p:nvSpPr>
          <p:cNvPr id="10" name="TextovéPole 9"/>
          <p:cNvSpPr txBox="1"/>
          <p:nvPr/>
        </p:nvSpPr>
        <p:spPr>
          <a:xfrm>
            <a:off x="467544" y="3501008"/>
            <a:ext cx="5256584" cy="2585323"/>
          </a:xfrm>
          <a:prstGeom prst="rect">
            <a:avLst/>
          </a:prstGeom>
          <a:noFill/>
        </p:spPr>
        <p:txBody>
          <a:bodyPr wrap="square" rtlCol="0">
            <a:spAutoFit/>
          </a:bodyPr>
          <a:lstStyle/>
          <a:p>
            <a:pPr algn="just"/>
            <a:r>
              <a:rPr lang="en-US" dirty="0" smtClean="0"/>
              <a:t>From the 16th century it was</a:t>
            </a:r>
            <a:r>
              <a:rPr lang="cs-CZ" dirty="0" smtClean="0"/>
              <a:t> </a:t>
            </a:r>
            <a:r>
              <a:rPr lang="en-US" dirty="0" smtClean="0"/>
              <a:t>compounded of various proportions </a:t>
            </a:r>
            <a:r>
              <a:rPr lang="en-US" b="1" dirty="0" smtClean="0">
                <a:solidFill>
                  <a:srgbClr val="FF0000"/>
                </a:solidFill>
              </a:rPr>
              <a:t>of shellac, turpentine,</a:t>
            </a:r>
          </a:p>
          <a:p>
            <a:pPr algn="just"/>
            <a:r>
              <a:rPr lang="en-US" b="1" dirty="0" smtClean="0">
                <a:solidFill>
                  <a:srgbClr val="FF0000"/>
                </a:solidFill>
              </a:rPr>
              <a:t>resin, chalk or plaster, and coloring matter </a:t>
            </a:r>
            <a:r>
              <a:rPr lang="en-US" dirty="0" smtClean="0"/>
              <a:t>(often vermilion, or</a:t>
            </a:r>
            <a:r>
              <a:rPr lang="cs-CZ" dirty="0" smtClean="0"/>
              <a:t> </a:t>
            </a:r>
            <a:r>
              <a:rPr lang="en-US" dirty="0" smtClean="0"/>
              <a:t>red lead), but not necessarily beeswax. The proportion of</a:t>
            </a:r>
            <a:r>
              <a:rPr lang="cs-CZ" dirty="0" smtClean="0"/>
              <a:t> </a:t>
            </a:r>
            <a:r>
              <a:rPr lang="en-US" dirty="0" smtClean="0"/>
              <a:t>chalk varied; coarser grades are used to seal wine bottles and</a:t>
            </a:r>
            <a:r>
              <a:rPr lang="cs-CZ" dirty="0" smtClean="0"/>
              <a:t> </a:t>
            </a:r>
            <a:r>
              <a:rPr lang="cs-CZ" dirty="0" err="1" smtClean="0"/>
              <a:t>fruit</a:t>
            </a:r>
            <a:r>
              <a:rPr lang="cs-CZ" dirty="0" smtClean="0"/>
              <a:t> </a:t>
            </a:r>
            <a:r>
              <a:rPr lang="cs-CZ" dirty="0" err="1" smtClean="0"/>
              <a:t>preserves</a:t>
            </a:r>
            <a:r>
              <a:rPr lang="cs-CZ" dirty="0" smtClean="0"/>
              <a:t>, </a:t>
            </a:r>
            <a:r>
              <a:rPr lang="cs-CZ" dirty="0" err="1" smtClean="0"/>
              <a:t>finer</a:t>
            </a:r>
            <a:r>
              <a:rPr lang="cs-CZ" dirty="0" smtClean="0"/>
              <a:t> </a:t>
            </a:r>
            <a:r>
              <a:rPr lang="cs-CZ" dirty="0" err="1" smtClean="0"/>
              <a:t>grades</a:t>
            </a:r>
            <a:r>
              <a:rPr lang="cs-CZ" dirty="0" smtClean="0"/>
              <a:t> </a:t>
            </a:r>
            <a:r>
              <a:rPr lang="cs-CZ" dirty="0" err="1" smtClean="0"/>
              <a:t>for</a:t>
            </a:r>
            <a:r>
              <a:rPr lang="cs-CZ" dirty="0" smtClean="0"/>
              <a:t> </a:t>
            </a:r>
            <a:r>
              <a:rPr lang="cs-CZ" dirty="0" err="1" smtClean="0"/>
              <a:t>documents</a:t>
            </a:r>
            <a:r>
              <a:rPr lang="cs-CZ" dirty="0" smtClean="0"/>
              <a:t>. </a:t>
            </a:r>
            <a:r>
              <a:rPr lang="cs-CZ" b="1" dirty="0" smtClean="0">
                <a:solidFill>
                  <a:srgbClr val="008000"/>
                </a:solidFill>
              </a:rPr>
              <a:t>In</a:t>
            </a:r>
            <a:r>
              <a:rPr lang="cs-CZ" dirty="0" smtClean="0"/>
              <a:t> </a:t>
            </a:r>
            <a:r>
              <a:rPr lang="cs-CZ" b="1" dirty="0" err="1" smtClean="0">
                <a:solidFill>
                  <a:srgbClr val="008000"/>
                </a:solidFill>
              </a:rPr>
              <a:t>some</a:t>
            </a:r>
            <a:r>
              <a:rPr lang="cs-CZ" b="1" dirty="0" smtClean="0">
                <a:solidFill>
                  <a:srgbClr val="008000"/>
                </a:solidFill>
              </a:rPr>
              <a:t> </a:t>
            </a:r>
            <a:r>
              <a:rPr lang="cs-CZ" b="1" dirty="0" err="1" smtClean="0">
                <a:solidFill>
                  <a:srgbClr val="008000"/>
                </a:solidFill>
              </a:rPr>
              <a:t>situations</a:t>
            </a:r>
            <a:r>
              <a:rPr lang="cs-CZ" b="1" dirty="0" smtClean="0">
                <a:solidFill>
                  <a:srgbClr val="008000"/>
                </a:solidFill>
              </a:rPr>
              <a:t>, </a:t>
            </a:r>
            <a:r>
              <a:rPr lang="en-US" b="1" dirty="0" smtClean="0">
                <a:solidFill>
                  <a:srgbClr val="008000"/>
                </a:solidFill>
              </a:rPr>
              <a:t>such as large seals on public documents, beeswax was used.</a:t>
            </a:r>
            <a:endParaRPr lang="cs-CZ" b="1" dirty="0">
              <a:solidFill>
                <a:srgbClr val="008000"/>
              </a:solidFill>
            </a:endParaRPr>
          </a:p>
        </p:txBody>
      </p:sp>
      <p:sp>
        <p:nvSpPr>
          <p:cNvPr id="11" name="TextovéPole 10"/>
          <p:cNvSpPr txBox="1"/>
          <p:nvPr/>
        </p:nvSpPr>
        <p:spPr>
          <a:xfrm>
            <a:off x="5796136" y="404664"/>
            <a:ext cx="3168352" cy="3970318"/>
          </a:xfrm>
          <a:prstGeom prst="rect">
            <a:avLst/>
          </a:prstGeom>
          <a:noFill/>
        </p:spPr>
        <p:txBody>
          <a:bodyPr wrap="square" rtlCol="0">
            <a:spAutoFit/>
          </a:bodyPr>
          <a:lstStyle/>
          <a:p>
            <a:r>
              <a:rPr lang="cs-CZ" sz="2800" b="1" u="sng" dirty="0" smtClean="0">
                <a:solidFill>
                  <a:srgbClr val="008000"/>
                </a:solidFill>
                <a:latin typeface="Arial Black" pitchFamily="34" charset="0"/>
              </a:rPr>
              <a:t>JINÉ SLOŽENÍ</a:t>
            </a:r>
            <a:r>
              <a:rPr lang="cs-CZ" sz="2800" b="1" dirty="0" smtClean="0">
                <a:solidFill>
                  <a:srgbClr val="008000"/>
                </a:solidFill>
                <a:latin typeface="Arial Black" pitchFamily="34" charset="0"/>
              </a:rPr>
              <a:t>:</a:t>
            </a:r>
          </a:p>
          <a:p>
            <a:pPr>
              <a:buFont typeface="Arial" pitchFamily="34" charset="0"/>
              <a:buChar char="•"/>
            </a:pPr>
            <a:r>
              <a:rPr lang="cs-CZ" sz="2800" b="1" dirty="0" smtClean="0">
                <a:solidFill>
                  <a:srgbClr val="0000FF"/>
                </a:solidFill>
              </a:rPr>
              <a:t> VČELÍ VOSK, </a:t>
            </a:r>
          </a:p>
          <a:p>
            <a:pPr>
              <a:buFont typeface="Arial" pitchFamily="34" charset="0"/>
              <a:buChar char="•"/>
            </a:pPr>
            <a:r>
              <a:rPr lang="cs-CZ" sz="2800" b="1" dirty="0" smtClean="0">
                <a:solidFill>
                  <a:srgbClr val="0000FF"/>
                </a:solidFill>
              </a:rPr>
              <a:t> KARNAUBSKÝ VOSK,</a:t>
            </a:r>
          </a:p>
          <a:p>
            <a:pPr>
              <a:buFont typeface="Arial" pitchFamily="34" charset="0"/>
              <a:buChar char="•"/>
            </a:pPr>
            <a:r>
              <a:rPr lang="cs-CZ" sz="2800" b="1" dirty="0" smtClean="0">
                <a:solidFill>
                  <a:srgbClr val="0000FF"/>
                </a:solidFill>
              </a:rPr>
              <a:t> KALAFUNA,</a:t>
            </a:r>
          </a:p>
          <a:p>
            <a:pPr>
              <a:buFont typeface="Arial" pitchFamily="34" charset="0"/>
              <a:buChar char="•"/>
            </a:pPr>
            <a:r>
              <a:rPr lang="cs-CZ" sz="2800" b="1" dirty="0" smtClean="0">
                <a:solidFill>
                  <a:srgbClr val="0000FF"/>
                </a:solidFill>
              </a:rPr>
              <a:t> KŘÍDA,</a:t>
            </a:r>
          </a:p>
          <a:p>
            <a:pPr>
              <a:buFont typeface="Arial" pitchFamily="34" charset="0"/>
              <a:buChar char="•"/>
            </a:pPr>
            <a:r>
              <a:rPr lang="cs-CZ" sz="2800" b="1" dirty="0" smtClean="0">
                <a:solidFill>
                  <a:srgbClr val="0000FF"/>
                </a:solidFill>
              </a:rPr>
              <a:t> Pigmenty anorganické </a:t>
            </a:r>
            <a:r>
              <a:rPr lang="cs-CZ" sz="2800" b="1" dirty="0" smtClean="0">
                <a:solidFill>
                  <a:srgbClr val="FF0000"/>
                </a:solidFill>
              </a:rPr>
              <a:t>(</a:t>
            </a:r>
            <a:r>
              <a:rPr lang="cs-CZ" sz="2800" b="1" u="sng" dirty="0" smtClean="0">
                <a:solidFill>
                  <a:srgbClr val="FF0000"/>
                </a:solidFill>
              </a:rPr>
              <a:t>PROČ?</a:t>
            </a:r>
            <a:r>
              <a:rPr lang="cs-CZ" sz="2800" b="1" dirty="0" smtClean="0">
                <a:solidFill>
                  <a:srgbClr val="FF0000"/>
                </a:solidFill>
              </a:rPr>
              <a:t>)</a:t>
            </a:r>
            <a:endParaRPr lang="cs-CZ" sz="2800" b="1" dirty="0">
              <a:solidFill>
                <a:srgbClr val="FF0000"/>
              </a:solidFill>
            </a:endParaRPr>
          </a:p>
        </p:txBody>
      </p:sp>
      <p:pic>
        <p:nvPicPr>
          <p:cNvPr id="29699" name="Picture 3"/>
          <p:cNvPicPr>
            <a:picLocks noChangeAspect="1" noChangeArrowheads="1"/>
          </p:cNvPicPr>
          <p:nvPr/>
        </p:nvPicPr>
        <p:blipFill>
          <a:blip r:embed="rId3" cstate="print"/>
          <a:srcRect/>
          <a:stretch>
            <a:fillRect/>
          </a:stretch>
        </p:blipFill>
        <p:spPr bwMode="auto">
          <a:xfrm>
            <a:off x="6084168" y="4437112"/>
            <a:ext cx="2160240" cy="2187356"/>
          </a:xfrm>
          <a:prstGeom prst="rect">
            <a:avLst/>
          </a:prstGeom>
          <a:noFill/>
          <a:ln w="9525">
            <a:noFill/>
            <a:miter lim="800000"/>
            <a:headEnd/>
            <a:tailEnd/>
          </a:ln>
        </p:spPr>
      </p:pic>
      <p:sp>
        <p:nvSpPr>
          <p:cNvPr id="14" name="TextovéPole 13"/>
          <p:cNvSpPr txBox="1"/>
          <p:nvPr/>
        </p:nvSpPr>
        <p:spPr>
          <a:xfrm>
            <a:off x="467544" y="188640"/>
            <a:ext cx="4176464" cy="707886"/>
          </a:xfrm>
          <a:prstGeom prst="rect">
            <a:avLst/>
          </a:prstGeom>
          <a:noFill/>
        </p:spPr>
        <p:txBody>
          <a:bodyPr wrap="square" rtlCol="0">
            <a:spAutoFit/>
          </a:bodyPr>
          <a:lstStyle/>
          <a:p>
            <a:pPr algn="ctr"/>
            <a:r>
              <a:rPr lang="cs-CZ" sz="4000" b="1" dirty="0" smtClean="0"/>
              <a:t>Pečetě</a:t>
            </a:r>
            <a:endParaRPr lang="cs-CZ"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052736"/>
          </a:xfrm>
        </p:spPr>
        <p:txBody>
          <a:bodyPr/>
          <a:lstStyle/>
          <a:p>
            <a:r>
              <a:rPr lang="cs-CZ" sz="3600" dirty="0" smtClean="0">
                <a:solidFill>
                  <a:srgbClr val="008000"/>
                </a:solidFill>
                <a:latin typeface="Arial Black" pitchFamily="34" charset="0"/>
              </a:rPr>
              <a:t>AKTUALITA Z OBORU </a:t>
            </a:r>
            <a:br>
              <a:rPr lang="cs-CZ" sz="3600" dirty="0" smtClean="0">
                <a:solidFill>
                  <a:srgbClr val="008000"/>
                </a:solidFill>
                <a:latin typeface="Arial Black" pitchFamily="34" charset="0"/>
              </a:rPr>
            </a:br>
            <a:r>
              <a:rPr lang="cs-CZ" sz="3600" dirty="0" smtClean="0">
                <a:solidFill>
                  <a:srgbClr val="0000FF"/>
                </a:solidFill>
                <a:latin typeface="Arial Black" pitchFamily="34" charset="0"/>
              </a:rPr>
              <a:t>(staženo VČERA)</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a:t>
            </a:fld>
            <a:endParaRPr lang="sk-SK"/>
          </a:p>
        </p:txBody>
      </p:sp>
      <p:pic>
        <p:nvPicPr>
          <p:cNvPr id="7" name="Obrázek 6" descr="GALALIT  z KASEINU002.jpg"/>
          <p:cNvPicPr>
            <a:picLocks noChangeAspect="1"/>
          </p:cNvPicPr>
          <p:nvPr/>
        </p:nvPicPr>
        <p:blipFill>
          <a:blip r:embed="rId2" cstate="print"/>
          <a:stretch>
            <a:fillRect/>
          </a:stretch>
        </p:blipFill>
        <p:spPr>
          <a:xfrm rot="10800000">
            <a:off x="179512" y="980728"/>
            <a:ext cx="8712968" cy="587727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v moderním světě</a:t>
            </a:r>
            <a:endParaRPr lang="cs-CZ" sz="3600" dirty="0"/>
          </a:p>
        </p:txBody>
      </p:sp>
      <p:sp>
        <p:nvSpPr>
          <p:cNvPr id="6" name="Zástupný symbol pro obsah 5"/>
          <p:cNvSpPr>
            <a:spLocks noGrp="1"/>
          </p:cNvSpPr>
          <p:nvPr>
            <p:ph idx="1"/>
          </p:nvPr>
        </p:nvSpPr>
        <p:spPr>
          <a:xfrm>
            <a:off x="467544" y="908720"/>
            <a:ext cx="8229600" cy="5256584"/>
          </a:xfrm>
        </p:spPr>
        <p:txBody>
          <a:bodyPr/>
          <a:lstStyle/>
          <a:p>
            <a:r>
              <a:rPr lang="cs-CZ" sz="2800" b="1" dirty="0" smtClean="0">
                <a:solidFill>
                  <a:srgbClr val="7030A0"/>
                </a:solidFill>
              </a:rPr>
              <a:t>Odlévání  kovů </a:t>
            </a:r>
            <a:r>
              <a:rPr lang="cs-CZ" sz="2800" dirty="0" smtClean="0"/>
              <a:t>„na ztracený vosk“</a:t>
            </a:r>
          </a:p>
          <a:p>
            <a:r>
              <a:rPr lang="cs-CZ" sz="2800" b="1" dirty="0" smtClean="0">
                <a:solidFill>
                  <a:srgbClr val="008000"/>
                </a:solidFill>
              </a:rPr>
              <a:t>Impregnace – díky nasycenosti kyselin neoxiduje</a:t>
            </a:r>
            <a:endParaRPr lang="cs-CZ" sz="2800" dirty="0" smtClean="0"/>
          </a:p>
          <a:p>
            <a:r>
              <a:rPr lang="cs-CZ" sz="2800" b="1" dirty="0" smtClean="0"/>
              <a:t>Leštidla</a:t>
            </a:r>
          </a:p>
          <a:p>
            <a:r>
              <a:rPr lang="cs-CZ" sz="2800" b="1" dirty="0" smtClean="0">
                <a:solidFill>
                  <a:srgbClr val="0000FF"/>
                </a:solidFill>
              </a:rPr>
              <a:t>Potravinářství &amp; farmacie </a:t>
            </a:r>
            <a:r>
              <a:rPr lang="cs-CZ" sz="2800" dirty="0" smtClean="0"/>
              <a:t>– lesklý povrch bonbónů a tablet  </a:t>
            </a:r>
          </a:p>
          <a:p>
            <a:r>
              <a:rPr lang="cs-CZ" sz="2800" b="1" dirty="0" smtClean="0"/>
              <a:t>Konzervace kovů a dřeva </a:t>
            </a:r>
            <a:r>
              <a:rPr lang="cs-CZ" sz="2800" dirty="0" smtClean="0"/>
              <a:t>– zůstává rozpustným po staletí, nízká propustnost pro vodní páry &gt; </a:t>
            </a:r>
            <a:r>
              <a:rPr lang="cs-CZ" sz="2800" b="1" dirty="0" smtClean="0">
                <a:latin typeface="Arial Black" pitchFamily="34" charset="0"/>
              </a:rPr>
              <a:t>politury na nábytek &gt; </a:t>
            </a:r>
            <a:r>
              <a:rPr lang="cs-CZ" sz="2800" b="1" u="sng" dirty="0" smtClean="0">
                <a:solidFill>
                  <a:srgbClr val="FFC000"/>
                </a:solidFill>
                <a:latin typeface="Arial Black" pitchFamily="34" charset="0"/>
              </a:rPr>
              <a:t>pošlu jako samostatný soubor</a:t>
            </a:r>
          </a:p>
          <a:p>
            <a:r>
              <a:rPr lang="cs-CZ" sz="2800" b="1" dirty="0" smtClean="0"/>
              <a:t>Rentoaláž </a:t>
            </a:r>
          </a:p>
          <a:p>
            <a:endParaRPr lang="cs-CZ" sz="2800" dirty="0" smtClean="0"/>
          </a:p>
          <a:p>
            <a:endParaRPr lang="cs-CZ" sz="2800" dirty="0" smtClean="0"/>
          </a:p>
          <a:p>
            <a:endParaRPr lang="cs-CZ" sz="2800" dirty="0"/>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30</a:t>
            </a:fld>
            <a:endParaRPr lang="sk-SK"/>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 kontrola pravosti</a:t>
            </a:r>
            <a:endParaRPr lang="cs-CZ" sz="3600" dirty="0"/>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31</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b="1" dirty="0" smtClean="0">
                <a:solidFill>
                  <a:srgbClr val="008000"/>
                </a:solidFill>
              </a:rPr>
              <a:t>Poměr esterového čísla a čísla  kyselosti </a:t>
            </a:r>
            <a:r>
              <a:rPr lang="cs-CZ" dirty="0" smtClean="0">
                <a:solidFill>
                  <a:srgbClr val="008000"/>
                </a:solidFill>
              </a:rPr>
              <a:t>má být 3,6 – 4,3 </a:t>
            </a:r>
          </a:p>
          <a:p>
            <a:r>
              <a:rPr lang="cs-CZ" b="1" dirty="0" smtClean="0">
                <a:solidFill>
                  <a:srgbClr val="0000FF"/>
                </a:solidFill>
              </a:rPr>
              <a:t>Poměr hlavních složek </a:t>
            </a:r>
            <a:r>
              <a:rPr lang="cs-CZ" dirty="0" err="1" smtClean="0">
                <a:solidFill>
                  <a:srgbClr val="0000FF"/>
                </a:solidFill>
              </a:rPr>
              <a:t>triacontanyl</a:t>
            </a:r>
            <a:r>
              <a:rPr lang="cs-CZ" dirty="0" smtClean="0">
                <a:solidFill>
                  <a:srgbClr val="0000FF"/>
                </a:solidFill>
              </a:rPr>
              <a:t> </a:t>
            </a:r>
            <a:r>
              <a:rPr lang="en-US" dirty="0" err="1" smtClean="0">
                <a:solidFill>
                  <a:srgbClr val="0000FF"/>
                </a:solidFill>
              </a:rPr>
              <a:t>palmitate</a:t>
            </a:r>
            <a:r>
              <a:rPr lang="en-US" dirty="0" smtClean="0">
                <a:solidFill>
                  <a:srgbClr val="0000FF"/>
                </a:solidFill>
              </a:rPr>
              <a:t> CH3(CH2)29O-CO-(CH2)14CH3 to cerotic acid CH3(CH2)24COOH, the two principal components, being</a:t>
            </a:r>
            <a:r>
              <a:rPr lang="cs-CZ" dirty="0" smtClean="0">
                <a:solidFill>
                  <a:srgbClr val="0000FF"/>
                </a:solidFill>
              </a:rPr>
              <a:t> 6:1 &gt; </a:t>
            </a:r>
            <a:r>
              <a:rPr lang="cs-CZ" b="1" u="sng" dirty="0" smtClean="0">
                <a:solidFill>
                  <a:srgbClr val="0000FF"/>
                </a:solidFill>
              </a:rPr>
              <a:t>METODA?</a:t>
            </a:r>
          </a:p>
          <a:p>
            <a:r>
              <a:rPr lang="cs-CZ" b="1" dirty="0" smtClean="0">
                <a:solidFill>
                  <a:srgbClr val="C00000"/>
                </a:solidFill>
              </a:rPr>
              <a:t>Plynová chromatografie (GC) </a:t>
            </a:r>
            <a:r>
              <a:rPr lang="cs-CZ" dirty="0" smtClean="0">
                <a:solidFill>
                  <a:srgbClr val="C00000"/>
                </a:solidFill>
              </a:rPr>
              <a:t>po převedení na </a:t>
            </a:r>
            <a:r>
              <a:rPr lang="cs-CZ" dirty="0" err="1" smtClean="0">
                <a:solidFill>
                  <a:srgbClr val="C00000"/>
                </a:solidFill>
              </a:rPr>
              <a:t>metylestery</a:t>
            </a:r>
            <a:r>
              <a:rPr lang="cs-CZ" dirty="0" smtClean="0">
                <a:solidFill>
                  <a:srgbClr val="C00000"/>
                </a:solidFill>
              </a:rPr>
              <a:t> kyselin </a:t>
            </a:r>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3154362"/>
          </a:xfrm>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dosti netradiční použití</a:t>
            </a:r>
            <a:endParaRPr lang="cs-CZ" sz="3600" dirty="0"/>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32</a:t>
            </a:fld>
            <a:endParaRPr lang="sk-SK"/>
          </a:p>
        </p:txBody>
      </p:sp>
      <p:pic>
        <p:nvPicPr>
          <p:cNvPr id="9" name="Obrázek 8" descr="Včelí vosk obal na rýži 07032016.jpg"/>
          <p:cNvPicPr>
            <a:picLocks noChangeAspect="1"/>
          </p:cNvPicPr>
          <p:nvPr/>
        </p:nvPicPr>
        <p:blipFill>
          <a:blip r:embed="rId2" cstate="print"/>
          <a:stretch>
            <a:fillRect/>
          </a:stretch>
        </p:blipFill>
        <p:spPr>
          <a:xfrm>
            <a:off x="251520" y="260648"/>
            <a:ext cx="5998184" cy="561662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2520280"/>
          </a:xfrm>
        </p:spPr>
        <p:txBody>
          <a:bodyPr/>
          <a:lstStyle/>
          <a:p>
            <a:r>
              <a:rPr lang="cs-CZ" sz="3600" dirty="0" smtClean="0">
                <a:solidFill>
                  <a:srgbClr val="FF0000"/>
                </a:solidFill>
                <a:latin typeface="Arial Black" pitchFamily="34" charset="0"/>
              </a:rPr>
              <a:t>VOSK  dosti netradiční použití</a:t>
            </a:r>
            <a:endParaRPr lang="cs-CZ" sz="3600" dirty="0"/>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33</a:t>
            </a:fld>
            <a:endParaRPr lang="sk-SK"/>
          </a:p>
        </p:txBody>
      </p:sp>
      <p:pic>
        <p:nvPicPr>
          <p:cNvPr id="7" name="Obrázek 6" descr="Obal na olej z karamelu + vosku 07032016.jpg"/>
          <p:cNvPicPr>
            <a:picLocks noChangeAspect="1"/>
          </p:cNvPicPr>
          <p:nvPr/>
        </p:nvPicPr>
        <p:blipFill>
          <a:blip r:embed="rId2" cstate="print"/>
          <a:stretch>
            <a:fillRect/>
          </a:stretch>
        </p:blipFill>
        <p:spPr>
          <a:xfrm>
            <a:off x="395535" y="188640"/>
            <a:ext cx="5712141" cy="5616624"/>
          </a:xfrm>
          <a:prstGeom prst="rect">
            <a:avLst/>
          </a:prstGeom>
        </p:spPr>
      </p:pic>
      <p:sp>
        <p:nvSpPr>
          <p:cNvPr id="8" name="TextovéPole 7"/>
          <p:cNvSpPr txBox="1"/>
          <p:nvPr/>
        </p:nvSpPr>
        <p:spPr>
          <a:xfrm>
            <a:off x="6156176" y="2708920"/>
            <a:ext cx="2664296" cy="2677656"/>
          </a:xfrm>
          <a:prstGeom prst="rect">
            <a:avLst/>
          </a:prstGeom>
          <a:noFill/>
        </p:spPr>
        <p:txBody>
          <a:bodyPr wrap="square" rtlCol="0">
            <a:spAutoFit/>
          </a:bodyPr>
          <a:lstStyle/>
          <a:p>
            <a:r>
              <a:rPr lang="cs-CZ" sz="2400" dirty="0" smtClean="0">
                <a:solidFill>
                  <a:srgbClr val="0000FF"/>
                </a:solidFill>
                <a:latin typeface="Arial Black" pitchFamily="34" charset="0"/>
              </a:rPr>
              <a:t>Není uvedeno o jaký vosk se jedná:</a:t>
            </a:r>
          </a:p>
          <a:p>
            <a:pPr>
              <a:buFont typeface="Arial" pitchFamily="34" charset="0"/>
              <a:buChar char="•"/>
            </a:pPr>
            <a:r>
              <a:rPr lang="cs-CZ" sz="2400" dirty="0" smtClean="0">
                <a:solidFill>
                  <a:srgbClr val="0000FF"/>
                </a:solidFill>
                <a:latin typeface="Arial Black" pitchFamily="34" charset="0"/>
              </a:rPr>
              <a:t> včelí?</a:t>
            </a:r>
          </a:p>
          <a:p>
            <a:pPr>
              <a:buFont typeface="Arial" pitchFamily="34" charset="0"/>
              <a:buChar char="•"/>
            </a:pPr>
            <a:r>
              <a:rPr lang="cs-CZ" sz="2400" dirty="0" smtClean="0">
                <a:solidFill>
                  <a:srgbClr val="0000FF"/>
                </a:solidFill>
                <a:latin typeface="Arial Black" pitchFamily="34" charset="0"/>
              </a:rPr>
              <a:t> parafínový?</a:t>
            </a:r>
          </a:p>
          <a:p>
            <a:pPr>
              <a:buFont typeface="Arial" pitchFamily="34" charset="0"/>
              <a:buChar char="•"/>
            </a:pPr>
            <a:r>
              <a:rPr lang="cs-CZ" sz="2400" dirty="0" smtClean="0">
                <a:solidFill>
                  <a:srgbClr val="0000FF"/>
                </a:solidFill>
                <a:latin typeface="Arial Black" pitchFamily="34" charset="0"/>
              </a:rPr>
              <a:t> jiný přírodní? </a:t>
            </a:r>
          </a:p>
          <a:p>
            <a:endParaRPr lang="cs-CZ" sz="2400" dirty="0">
              <a:solidFill>
                <a:srgbClr val="0000FF"/>
              </a:solidFill>
              <a:latin typeface="Arial Black" pitchFamily="34" charset="0"/>
            </a:endParaRPr>
          </a:p>
        </p:txBody>
      </p:sp>
      <p:sp>
        <p:nvSpPr>
          <p:cNvPr id="10" name="TextovéPole 9"/>
          <p:cNvSpPr txBox="1"/>
          <p:nvPr/>
        </p:nvSpPr>
        <p:spPr>
          <a:xfrm>
            <a:off x="539552" y="5589240"/>
            <a:ext cx="8352928" cy="584775"/>
          </a:xfrm>
          <a:prstGeom prst="rect">
            <a:avLst/>
          </a:prstGeom>
          <a:noFill/>
        </p:spPr>
        <p:txBody>
          <a:bodyPr wrap="square" rtlCol="0">
            <a:spAutoFit/>
          </a:bodyPr>
          <a:lstStyle/>
          <a:p>
            <a:r>
              <a:rPr lang="cs-CZ" sz="3200" dirty="0" smtClean="0">
                <a:solidFill>
                  <a:srgbClr val="008000"/>
                </a:solidFill>
                <a:latin typeface="Arial Black" pitchFamily="34" charset="0"/>
              </a:rPr>
              <a:t>Jaký olej? Co s cukrem a voskem?</a:t>
            </a:r>
            <a:endParaRPr lang="cs-CZ" sz="3200" dirty="0">
              <a:solidFill>
                <a:srgbClr val="008000"/>
              </a:solidFill>
              <a:latin typeface="Arial Black"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74638"/>
            <a:ext cx="8856984" cy="706090"/>
          </a:xfrm>
        </p:spPr>
        <p:txBody>
          <a:bodyPr/>
          <a:lstStyle/>
          <a:p>
            <a:r>
              <a:rPr lang="cs-CZ" sz="3600" b="1" dirty="0" smtClean="0">
                <a:solidFill>
                  <a:srgbClr val="FF0000"/>
                </a:solidFill>
                <a:latin typeface="Arial Black" pitchFamily="34" charset="0"/>
              </a:rPr>
              <a:t>Teď prudce změníme směr zájmu!</a:t>
            </a:r>
            <a:endParaRPr lang="cs-CZ" sz="36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4. 10. 2017</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VOSKY 3 2017</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34</a:t>
            </a:fld>
            <a:endParaRPr lang="sk-SK"/>
          </a:p>
        </p:txBody>
      </p:sp>
      <p:pic>
        <p:nvPicPr>
          <p:cNvPr id="30722" name="Picture 2"/>
          <p:cNvPicPr>
            <a:picLocks noGrp="1" noChangeAspect="1" noChangeArrowheads="1"/>
          </p:cNvPicPr>
          <p:nvPr>
            <p:ph idx="4294967295"/>
          </p:nvPr>
        </p:nvPicPr>
        <p:blipFill>
          <a:blip r:embed="rId2" cstate="print"/>
          <a:srcRect/>
          <a:stretch>
            <a:fillRect/>
          </a:stretch>
        </p:blipFill>
        <p:spPr bwMode="auto">
          <a:xfrm>
            <a:off x="395536" y="1052736"/>
            <a:ext cx="8229600" cy="3429000"/>
          </a:xfrm>
          <a:prstGeom prst="rect">
            <a:avLst/>
          </a:prstGeom>
          <a:noFill/>
          <a:ln w="9525">
            <a:noFill/>
            <a:miter lim="800000"/>
            <a:headEnd/>
            <a:tailEnd/>
          </a:ln>
        </p:spPr>
      </p:pic>
      <p:sp>
        <p:nvSpPr>
          <p:cNvPr id="9" name="TextovéPole 8"/>
          <p:cNvSpPr txBox="1"/>
          <p:nvPr/>
        </p:nvSpPr>
        <p:spPr>
          <a:xfrm>
            <a:off x="611560" y="4725144"/>
            <a:ext cx="7992888" cy="1384995"/>
          </a:xfrm>
          <a:prstGeom prst="rect">
            <a:avLst/>
          </a:prstGeom>
          <a:noFill/>
        </p:spPr>
        <p:txBody>
          <a:bodyPr wrap="square" rtlCol="0">
            <a:spAutoFit/>
          </a:bodyPr>
          <a:lstStyle/>
          <a:p>
            <a:pPr marL="0" lvl="1"/>
            <a:r>
              <a:rPr lang="cs-CZ" sz="2800" b="1" dirty="0" smtClean="0">
                <a:solidFill>
                  <a:srgbClr val="FF0000"/>
                </a:solidFill>
                <a:latin typeface="Arial Black" pitchFamily="34" charset="0"/>
              </a:rPr>
              <a:t>Přírodní produkty &gt; </a:t>
            </a:r>
            <a:r>
              <a:rPr lang="cs-CZ" sz="2800" b="1" dirty="0" smtClean="0">
                <a:solidFill>
                  <a:srgbClr val="C00000"/>
                </a:solidFill>
              </a:rPr>
              <a:t>NEOBNOVITELNÉ ZDROJE &gt; </a:t>
            </a:r>
            <a:r>
              <a:rPr lang="cs-CZ" sz="2800" b="1" dirty="0" smtClean="0">
                <a:solidFill>
                  <a:srgbClr val="008000"/>
                </a:solidFill>
              </a:rPr>
              <a:t>OZOKERIT (ZEMNÍ VOSK – MINERÁLNÍ VOSK – PŘÍRODNÍ </a:t>
            </a:r>
            <a:r>
              <a:rPr lang="cs-CZ" sz="2800" b="1" u="sng" dirty="0" smtClean="0">
                <a:solidFill>
                  <a:srgbClr val="008000"/>
                </a:solidFill>
              </a:rPr>
              <a:t>PARAFÍN</a:t>
            </a:r>
            <a:r>
              <a:rPr lang="cs-CZ" sz="2800" b="1" dirty="0" smtClean="0">
                <a:solidFill>
                  <a:srgbClr val="008000"/>
                </a:solidFill>
              </a:rPr>
              <a:t>)</a:t>
            </a:r>
            <a:endParaRPr lang="cs-CZ" sz="2800" dirty="0">
              <a:solidFill>
                <a:srgbClr val="008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smtClean="0">
                <a:solidFill>
                  <a:srgbClr val="FF0000"/>
                </a:solidFill>
                <a:latin typeface="Arial Black" pitchFamily="34" charset="0"/>
              </a:rPr>
              <a:t>Ozokerit v historii</a:t>
            </a:r>
            <a:endParaRPr lang="cs-CZ" sz="3600" dirty="0"/>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35</a:t>
            </a:fld>
            <a:endParaRPr lang="sk-SK"/>
          </a:p>
        </p:txBody>
      </p:sp>
      <p:sp>
        <p:nvSpPr>
          <p:cNvPr id="7" name="Zástupný symbol pro obsah 6"/>
          <p:cNvSpPr>
            <a:spLocks noGrp="1"/>
          </p:cNvSpPr>
          <p:nvPr>
            <p:ph idx="1"/>
          </p:nvPr>
        </p:nvSpPr>
        <p:spPr>
          <a:xfrm>
            <a:off x="457200" y="1052736"/>
            <a:ext cx="8229600" cy="5073427"/>
          </a:xfrm>
        </p:spPr>
        <p:txBody>
          <a:bodyPr/>
          <a:lstStyle/>
          <a:p>
            <a:r>
              <a:rPr lang="cs-CZ" b="1" dirty="0" smtClean="0">
                <a:solidFill>
                  <a:srgbClr val="0000FF"/>
                </a:solidFill>
              </a:rPr>
              <a:t>Čištění přetavením a filtrací</a:t>
            </a:r>
          </a:p>
          <a:p>
            <a:r>
              <a:rPr lang="cs-CZ" b="1" dirty="0" smtClean="0">
                <a:solidFill>
                  <a:srgbClr val="0000FF"/>
                </a:solidFill>
              </a:rPr>
              <a:t>Čištění H</a:t>
            </a:r>
            <a:r>
              <a:rPr lang="cs-CZ" b="1" baseline="-25000" dirty="0" smtClean="0">
                <a:solidFill>
                  <a:srgbClr val="0000FF"/>
                </a:solidFill>
              </a:rPr>
              <a:t>2</a:t>
            </a:r>
            <a:r>
              <a:rPr lang="cs-CZ" b="1" dirty="0" smtClean="0">
                <a:solidFill>
                  <a:srgbClr val="0000FF"/>
                </a:solidFill>
              </a:rPr>
              <a:t>SO</a:t>
            </a:r>
            <a:r>
              <a:rPr lang="cs-CZ" b="1" baseline="-25000" dirty="0" smtClean="0">
                <a:solidFill>
                  <a:srgbClr val="0000FF"/>
                </a:solidFill>
              </a:rPr>
              <a:t>4</a:t>
            </a:r>
            <a:r>
              <a:rPr lang="cs-CZ" b="1" dirty="0" smtClean="0">
                <a:solidFill>
                  <a:srgbClr val="0000FF"/>
                </a:solidFill>
              </a:rPr>
              <a:t> a pak aktivním uhlím</a:t>
            </a:r>
          </a:p>
          <a:p>
            <a:r>
              <a:rPr lang="cs-CZ" b="1" dirty="0" smtClean="0">
                <a:solidFill>
                  <a:srgbClr val="0000FF"/>
                </a:solidFill>
              </a:rPr>
              <a:t>Zlepšení barvy a odstranění netavitelných příměsí</a:t>
            </a:r>
          </a:p>
          <a:p>
            <a:pPr algn="ctr">
              <a:buNone/>
            </a:pPr>
            <a:r>
              <a:rPr lang="cs-CZ" b="1" dirty="0" smtClean="0">
                <a:solidFill>
                  <a:srgbClr val="008000"/>
                </a:solidFill>
              </a:rPr>
              <a:t>ROZDESTILOVÁNÍ</a:t>
            </a:r>
          </a:p>
          <a:p>
            <a:r>
              <a:rPr lang="cs-CZ" b="1" dirty="0" smtClean="0">
                <a:solidFill>
                  <a:srgbClr val="008000"/>
                </a:solidFill>
              </a:rPr>
              <a:t>CERESIN &gt; svíčky, ŘEDĚNÍ VČELÍHO VOSKU</a:t>
            </a:r>
          </a:p>
          <a:p>
            <a:r>
              <a:rPr lang="cs-CZ" b="1" dirty="0" smtClean="0">
                <a:solidFill>
                  <a:srgbClr val="008000"/>
                </a:solidFill>
              </a:rPr>
              <a:t>VAZELÍNA &gt; mazivo, báze mastí,</a:t>
            </a:r>
          </a:p>
          <a:p>
            <a:endParaRPr lang="cs-CZ" b="1" dirty="0" smtClean="0">
              <a:solidFill>
                <a:srgbClr val="008000"/>
              </a:solidFill>
            </a:endParaRPr>
          </a:p>
          <a:p>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smtClean="0">
                <a:solidFill>
                  <a:srgbClr val="FF0000"/>
                </a:solidFill>
                <a:latin typeface="Arial Black" pitchFamily="34" charset="0"/>
              </a:rPr>
              <a:t>Ozokerit v současnosti</a:t>
            </a:r>
            <a:endParaRPr lang="cs-CZ" sz="3600" dirty="0"/>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36</a:t>
            </a:fld>
            <a:endParaRPr lang="sk-SK"/>
          </a:p>
        </p:txBody>
      </p:sp>
      <p:sp>
        <p:nvSpPr>
          <p:cNvPr id="8" name="Zástupný symbol pro obsah 7"/>
          <p:cNvSpPr>
            <a:spLocks noGrp="1"/>
          </p:cNvSpPr>
          <p:nvPr>
            <p:ph idx="1"/>
          </p:nvPr>
        </p:nvSpPr>
        <p:spPr/>
        <p:txBody>
          <a:bodyPr/>
          <a:lstStyle/>
          <a:p>
            <a:r>
              <a:rPr lang="cs-CZ" b="1" dirty="0" smtClean="0"/>
              <a:t>Spíše mineralogická kuriozita</a:t>
            </a:r>
          </a:p>
          <a:p>
            <a:r>
              <a:rPr lang="cs-CZ" b="1" dirty="0" smtClean="0">
                <a:solidFill>
                  <a:srgbClr val="0000FF"/>
                </a:solidFill>
              </a:rPr>
              <a:t>Nahrazen většinou výrobky z ropy  - levné</a:t>
            </a:r>
          </a:p>
          <a:p>
            <a:r>
              <a:rPr lang="cs-CZ" b="1" dirty="0" smtClean="0">
                <a:solidFill>
                  <a:srgbClr val="008000"/>
                </a:solidFill>
              </a:rPr>
              <a:t>Nahrazen </a:t>
            </a:r>
            <a:r>
              <a:rPr lang="cs-CZ" b="1" dirty="0" err="1" smtClean="0">
                <a:solidFill>
                  <a:srgbClr val="008000"/>
                </a:solidFill>
              </a:rPr>
              <a:t>metallocenovými</a:t>
            </a:r>
            <a:r>
              <a:rPr lang="cs-CZ" b="1" dirty="0" smtClean="0">
                <a:solidFill>
                  <a:srgbClr val="008000"/>
                </a:solidFill>
              </a:rPr>
              <a:t> vosky – možnost přesného nastavení vlastností, ale dražší </a:t>
            </a:r>
            <a:endParaRPr lang="cs-CZ" b="1" dirty="0">
              <a:solidFill>
                <a:srgbClr val="008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1</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37</a:t>
            </a:fld>
            <a:endParaRPr lang="sk-SK"/>
          </a:p>
        </p:txBody>
      </p:sp>
      <p:sp>
        <p:nvSpPr>
          <p:cNvPr id="8" name="Zástupný symbol pro obsah 7"/>
          <p:cNvSpPr>
            <a:spLocks noGrp="1"/>
          </p:cNvSpPr>
          <p:nvPr>
            <p:ph idx="1"/>
          </p:nvPr>
        </p:nvSpPr>
        <p:spPr>
          <a:xfrm>
            <a:off x="457200" y="1124744"/>
            <a:ext cx="8229600" cy="5001419"/>
          </a:xfrm>
        </p:spPr>
        <p:txBody>
          <a:bodyPr/>
          <a:lstStyle/>
          <a:p>
            <a:r>
              <a:rPr lang="cs-CZ" b="1" dirty="0" smtClean="0"/>
              <a:t>Původně vyráběn přečištěním (chemické &amp; fyzikální) OZOKERITU</a:t>
            </a:r>
          </a:p>
          <a:p>
            <a:r>
              <a:rPr lang="cs-CZ" b="1" dirty="0" smtClean="0">
                <a:solidFill>
                  <a:srgbClr val="0000FF"/>
                </a:solidFill>
              </a:rPr>
              <a:t>NYNÍ hlavně mísením různých produktů z ropy &gt;levné</a:t>
            </a:r>
          </a:p>
          <a:p>
            <a:r>
              <a:rPr lang="cs-CZ" b="1" dirty="0" smtClean="0">
                <a:solidFill>
                  <a:srgbClr val="008000"/>
                </a:solidFill>
              </a:rPr>
              <a:t>Na rozdíl od parafínu obsahuje rozvětvené a cyklické struktury &gt; plasticita </a:t>
            </a:r>
            <a:r>
              <a:rPr lang="cs-CZ" b="1" u="sng" dirty="0" smtClean="0">
                <a:solidFill>
                  <a:srgbClr val="008000"/>
                </a:solidFill>
              </a:rPr>
              <a:t>za snížené teploty, protože má menší sklon ke krystalizaci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38</a:t>
            </a:fld>
            <a:endParaRPr lang="sk-SK"/>
          </a:p>
        </p:txBody>
      </p:sp>
      <p:sp>
        <p:nvSpPr>
          <p:cNvPr id="7" name="Zástupný symbol pro obsah 6"/>
          <p:cNvSpPr>
            <a:spLocks noGrp="1"/>
          </p:cNvSpPr>
          <p:nvPr>
            <p:ph idx="1"/>
          </p:nvPr>
        </p:nvSpPr>
        <p:spPr>
          <a:xfrm>
            <a:off x="467544" y="980728"/>
            <a:ext cx="8229600" cy="5256584"/>
          </a:xfrm>
        </p:spPr>
        <p:txBody>
          <a:bodyPr/>
          <a:lstStyle/>
          <a:p>
            <a:r>
              <a:rPr lang="cs-CZ" sz="3000" b="1" dirty="0" smtClean="0"/>
              <a:t>Bobtnání v rozpouštědlech a olejích &gt;  VOSKOVÉ PASTY</a:t>
            </a:r>
          </a:p>
          <a:p>
            <a:r>
              <a:rPr lang="cs-CZ" sz="3000" b="1" dirty="0" smtClean="0"/>
              <a:t>BOD TÁNÍ cca. 60 – 70 °C</a:t>
            </a:r>
          </a:p>
          <a:p>
            <a:pPr algn="ctr">
              <a:buNone/>
            </a:pPr>
            <a:r>
              <a:rPr lang="cs-CZ" sz="3600" b="1" dirty="0" smtClean="0">
                <a:solidFill>
                  <a:srgbClr val="FF0000"/>
                </a:solidFill>
                <a:latin typeface="Arial Black" pitchFamily="34" charset="0"/>
              </a:rPr>
              <a:t>ROZPUSTNOST</a:t>
            </a:r>
            <a:endParaRPr lang="cs-CZ" sz="3000" b="1" dirty="0" smtClean="0">
              <a:solidFill>
                <a:srgbClr val="FF0000"/>
              </a:solidFill>
              <a:latin typeface="Arial Black" pitchFamily="34" charset="0"/>
            </a:endParaRPr>
          </a:p>
          <a:p>
            <a:r>
              <a:rPr lang="cs-CZ" sz="3000" b="1" dirty="0" smtClean="0">
                <a:solidFill>
                  <a:srgbClr val="FF0000"/>
                </a:solidFill>
              </a:rPr>
              <a:t>Terpentýn,</a:t>
            </a:r>
          </a:p>
          <a:p>
            <a:r>
              <a:rPr lang="cs-CZ" sz="3000" b="1" dirty="0" smtClean="0">
                <a:solidFill>
                  <a:srgbClr val="FF0000"/>
                </a:solidFill>
              </a:rPr>
              <a:t>Benzen (nyní „na indexu“), </a:t>
            </a:r>
            <a:r>
              <a:rPr lang="cs-CZ" sz="3000" b="1" i="1" u="sng" dirty="0" smtClean="0">
                <a:solidFill>
                  <a:srgbClr val="7030A0"/>
                </a:solidFill>
              </a:rPr>
              <a:t>snad</a:t>
            </a:r>
            <a:r>
              <a:rPr lang="cs-CZ" sz="3000" b="1" dirty="0" smtClean="0">
                <a:solidFill>
                  <a:srgbClr val="FF0000"/>
                </a:solidFill>
              </a:rPr>
              <a:t> i toluen</a:t>
            </a:r>
          </a:p>
          <a:p>
            <a:r>
              <a:rPr lang="cs-CZ" sz="3000" b="1" dirty="0" smtClean="0">
                <a:solidFill>
                  <a:srgbClr val="FF0000"/>
                </a:solidFill>
              </a:rPr>
              <a:t>Chloroform,</a:t>
            </a:r>
          </a:p>
          <a:p>
            <a:r>
              <a:rPr lang="cs-CZ" sz="3000" b="1" dirty="0" smtClean="0">
                <a:solidFill>
                  <a:srgbClr val="FF0000"/>
                </a:solidFill>
              </a:rPr>
              <a:t>Benzín,</a:t>
            </a:r>
          </a:p>
          <a:p>
            <a:r>
              <a:rPr lang="cs-CZ" sz="3000" b="1" u="sng" dirty="0" err="1" smtClean="0">
                <a:solidFill>
                  <a:srgbClr val="0000FF"/>
                </a:solidFill>
              </a:rPr>
              <a:t>Petroléter</a:t>
            </a:r>
            <a:r>
              <a:rPr lang="cs-CZ" sz="3000" b="1" dirty="0" smtClean="0">
                <a:solidFill>
                  <a:srgbClr val="0000FF"/>
                </a:solidFill>
              </a:rPr>
              <a:t> (</a:t>
            </a:r>
            <a:r>
              <a:rPr lang="cs-CZ" sz="2800" b="1" dirty="0" smtClean="0">
                <a:solidFill>
                  <a:srgbClr val="0000FF"/>
                </a:solidFill>
              </a:rPr>
              <a:t>uhlovodíky s délkou řetězce C</a:t>
            </a:r>
            <a:r>
              <a:rPr lang="cs-CZ" sz="2800" b="1" baseline="-25000" dirty="0" smtClean="0">
                <a:solidFill>
                  <a:srgbClr val="0000FF"/>
                </a:solidFill>
              </a:rPr>
              <a:t>5–7</a:t>
            </a:r>
            <a:r>
              <a:rPr lang="cs-CZ" sz="2800" b="1" dirty="0" smtClean="0">
                <a:solidFill>
                  <a:srgbClr val="0000FF"/>
                </a:solidFill>
              </a:rPr>
              <a:t> (</a:t>
            </a:r>
            <a:r>
              <a:rPr lang="cs-CZ" sz="2800" b="1" i="1" dirty="0" err="1" smtClean="0">
                <a:solidFill>
                  <a:srgbClr val="0000FF"/>
                </a:solidFill>
              </a:rPr>
              <a:t>t</a:t>
            </a:r>
            <a:r>
              <a:rPr lang="cs-CZ" sz="2800" b="1" i="1" baseline="-25000" dirty="0" err="1" smtClean="0">
                <a:solidFill>
                  <a:srgbClr val="0000FF"/>
                </a:solidFill>
              </a:rPr>
              <a:t>v</a:t>
            </a:r>
            <a:r>
              <a:rPr lang="cs-CZ" sz="2800" b="1" dirty="0" smtClean="0">
                <a:solidFill>
                  <a:srgbClr val="0000FF"/>
                </a:solidFill>
              </a:rPr>
              <a:t> asi 30–70 °C)</a:t>
            </a:r>
            <a:endParaRPr lang="cs-CZ" sz="3000" b="1" dirty="0">
              <a:solidFill>
                <a:srgbClr val="0000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3 - použití</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39</a:t>
            </a:fld>
            <a:endParaRPr lang="sk-SK"/>
          </a:p>
        </p:txBody>
      </p:sp>
      <p:sp>
        <p:nvSpPr>
          <p:cNvPr id="8" name="Zástupný symbol pro obsah 7"/>
          <p:cNvSpPr>
            <a:spLocks noGrp="1"/>
          </p:cNvSpPr>
          <p:nvPr>
            <p:ph idx="1"/>
          </p:nvPr>
        </p:nvSpPr>
        <p:spPr/>
        <p:txBody>
          <a:bodyPr/>
          <a:lstStyle/>
          <a:p>
            <a:r>
              <a:rPr lang="cs-CZ" b="1" dirty="0" smtClean="0"/>
              <a:t>Konzervování (</a:t>
            </a:r>
            <a:r>
              <a:rPr lang="cs-CZ" b="1" dirty="0" err="1" smtClean="0"/>
              <a:t>tukování</a:t>
            </a:r>
            <a:r>
              <a:rPr lang="cs-CZ" b="1" dirty="0" smtClean="0"/>
              <a:t>) usní</a:t>
            </a:r>
          </a:p>
          <a:p>
            <a:r>
              <a:rPr lang="cs-CZ" b="1" dirty="0" smtClean="0">
                <a:solidFill>
                  <a:srgbClr val="0000FF"/>
                </a:solidFill>
              </a:rPr>
              <a:t>Všeobecně jako prostředek povrchové ochrany, a to nejen kovů</a:t>
            </a:r>
          </a:p>
          <a:p>
            <a:r>
              <a:rPr lang="cs-CZ" b="1" dirty="0" smtClean="0">
                <a:solidFill>
                  <a:srgbClr val="C00000"/>
                </a:solidFill>
              </a:rPr>
              <a:t>Voskové pasty na modelování atd.</a:t>
            </a:r>
          </a:p>
          <a:p>
            <a:r>
              <a:rPr lang="cs-CZ" b="1" dirty="0" smtClean="0">
                <a:solidFill>
                  <a:srgbClr val="008000"/>
                </a:solidFill>
              </a:rPr>
              <a:t>Náhrada včelího vosku nebo jeho ředění</a:t>
            </a:r>
          </a:p>
          <a:p>
            <a:endParaRPr lang="cs-CZ"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994122"/>
          </a:xfrm>
          <a:solidFill>
            <a:srgbClr val="FFFF99"/>
          </a:solidFill>
        </p:spPr>
        <p:txBody>
          <a:bodyPr/>
          <a:lstStyle/>
          <a:p>
            <a:r>
              <a:rPr lang="cs-CZ" sz="4000" b="1" u="sng" dirty="0" smtClean="0">
                <a:solidFill>
                  <a:srgbClr val="FF0000"/>
                </a:solidFill>
                <a:latin typeface="Arial Black" pitchFamily="34" charset="0"/>
              </a:rPr>
              <a:t>Tuky – jen pro oživení paměti z minulé přednášky</a:t>
            </a:r>
            <a:endParaRPr lang="cs-CZ" sz="3600" b="1" u="sng" dirty="0">
              <a:solidFill>
                <a:srgbClr val="FF0000"/>
              </a:solidFill>
              <a:latin typeface="Arial Black" pitchFamily="34" charset="0"/>
            </a:endParaRPr>
          </a:p>
        </p:txBody>
      </p:sp>
      <p:sp>
        <p:nvSpPr>
          <p:cNvPr id="11" name="Zástupný symbol pro obsah 10"/>
          <p:cNvSpPr>
            <a:spLocks noGrp="1"/>
          </p:cNvSpPr>
          <p:nvPr>
            <p:ph idx="1"/>
          </p:nvPr>
        </p:nvSpPr>
        <p:spPr>
          <a:xfrm>
            <a:off x="457200" y="1268760"/>
            <a:ext cx="8229600" cy="4857403"/>
          </a:xfrm>
        </p:spPr>
        <p:txBody>
          <a:bodyPr/>
          <a:lstStyle/>
          <a:p>
            <a:r>
              <a:rPr lang="cs-CZ" sz="4800" b="1" dirty="0" smtClean="0">
                <a:solidFill>
                  <a:srgbClr val="0000FF"/>
                </a:solidFill>
                <a:latin typeface="Arial Black" pitchFamily="34" charset="0"/>
              </a:rPr>
              <a:t>Rostlinné tuky (oleje)</a:t>
            </a:r>
          </a:p>
          <a:p>
            <a:pPr lvl="1"/>
            <a:r>
              <a:rPr lang="cs-CZ" b="1" dirty="0" smtClean="0">
                <a:solidFill>
                  <a:srgbClr val="0000FF"/>
                </a:solidFill>
              </a:rPr>
              <a:t>Glyceridy</a:t>
            </a:r>
          </a:p>
          <a:p>
            <a:pPr lvl="1"/>
            <a:r>
              <a:rPr lang="cs-CZ" b="1" dirty="0" smtClean="0">
                <a:solidFill>
                  <a:srgbClr val="0000FF"/>
                </a:solidFill>
              </a:rPr>
              <a:t>Vyšší mastné kyseliny (&gt; 10 C)</a:t>
            </a:r>
          </a:p>
          <a:p>
            <a:pPr lvl="2"/>
            <a:r>
              <a:rPr lang="cs-CZ" b="1" dirty="0" smtClean="0">
                <a:solidFill>
                  <a:srgbClr val="FF0000"/>
                </a:solidFill>
              </a:rPr>
              <a:t>Nasycené</a:t>
            </a:r>
          </a:p>
          <a:p>
            <a:pPr lvl="2"/>
            <a:r>
              <a:rPr lang="cs-CZ" b="1" u="sng" dirty="0" smtClean="0">
                <a:solidFill>
                  <a:srgbClr val="008000"/>
                </a:solidFill>
              </a:rPr>
              <a:t>Nenasycené</a:t>
            </a:r>
          </a:p>
          <a:p>
            <a:pPr lvl="3"/>
            <a:r>
              <a:rPr lang="cs-CZ" b="1" dirty="0" smtClean="0">
                <a:solidFill>
                  <a:srgbClr val="008000"/>
                </a:solidFill>
              </a:rPr>
              <a:t>Jedna dvojná vazba</a:t>
            </a:r>
          </a:p>
          <a:p>
            <a:pPr lvl="3"/>
            <a:r>
              <a:rPr lang="cs-CZ" b="1" dirty="0" smtClean="0">
                <a:solidFill>
                  <a:srgbClr val="008000"/>
                </a:solidFill>
              </a:rPr>
              <a:t>Více dvojných vazeb</a:t>
            </a:r>
          </a:p>
          <a:p>
            <a:pPr lvl="4"/>
            <a:r>
              <a:rPr lang="cs-CZ" b="1" dirty="0" smtClean="0">
                <a:solidFill>
                  <a:srgbClr val="008000"/>
                </a:solidFill>
              </a:rPr>
              <a:t>Izolované</a:t>
            </a:r>
          </a:p>
          <a:p>
            <a:pPr lvl="4"/>
            <a:r>
              <a:rPr lang="cs-CZ" b="1" dirty="0" smtClean="0">
                <a:solidFill>
                  <a:srgbClr val="008000"/>
                </a:solidFill>
              </a:rPr>
              <a:t>Konjugované</a:t>
            </a:r>
          </a:p>
          <a:p>
            <a:pPr lvl="4"/>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pic>
        <p:nvPicPr>
          <p:cNvPr id="13" name="Obrázek 12" descr="img480.jpg"/>
          <p:cNvPicPr>
            <a:picLocks noChangeAspect="1"/>
          </p:cNvPicPr>
          <p:nvPr/>
        </p:nvPicPr>
        <p:blipFill>
          <a:blip r:embed="rId2" cstate="print"/>
          <a:stretch>
            <a:fillRect/>
          </a:stretch>
        </p:blipFill>
        <p:spPr>
          <a:xfrm rot="16200000">
            <a:off x="5616116" y="3104964"/>
            <a:ext cx="3240360" cy="316835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solidFill>
                  <a:srgbClr val="FF0000"/>
                </a:solidFill>
                <a:latin typeface="Arial Black" pitchFamily="34" charset="0"/>
              </a:rPr>
              <a:t>PARAFÍN </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40</a:t>
            </a:fld>
            <a:endParaRPr lang="sk-SK"/>
          </a:p>
        </p:txBody>
      </p:sp>
      <p:pic>
        <p:nvPicPr>
          <p:cNvPr id="31746" name="Picture 2"/>
          <p:cNvPicPr>
            <a:picLocks noChangeAspect="1" noChangeArrowheads="1"/>
          </p:cNvPicPr>
          <p:nvPr/>
        </p:nvPicPr>
        <p:blipFill>
          <a:blip r:embed="rId2" cstate="print"/>
          <a:srcRect/>
          <a:stretch>
            <a:fillRect/>
          </a:stretch>
        </p:blipFill>
        <p:spPr bwMode="auto">
          <a:xfrm>
            <a:off x="611559" y="1124744"/>
            <a:ext cx="4210823" cy="3456384"/>
          </a:xfrm>
          <a:prstGeom prst="rect">
            <a:avLst/>
          </a:prstGeom>
          <a:noFill/>
          <a:ln w="9525">
            <a:noFill/>
            <a:miter lim="800000"/>
            <a:headEnd/>
            <a:tailEnd/>
          </a:ln>
        </p:spPr>
      </p:pic>
      <p:sp>
        <p:nvSpPr>
          <p:cNvPr id="9" name="TextovéPole 8"/>
          <p:cNvSpPr txBox="1"/>
          <p:nvPr/>
        </p:nvSpPr>
        <p:spPr>
          <a:xfrm>
            <a:off x="539552" y="4581128"/>
            <a:ext cx="8208912" cy="400110"/>
          </a:xfrm>
          <a:prstGeom prst="rect">
            <a:avLst/>
          </a:prstGeom>
          <a:noFill/>
        </p:spPr>
        <p:txBody>
          <a:bodyPr wrap="square" rtlCol="0">
            <a:spAutoFit/>
          </a:bodyPr>
          <a:lstStyle/>
          <a:p>
            <a:r>
              <a:rPr lang="en-US" sz="2000" b="1" dirty="0" smtClean="0">
                <a:solidFill>
                  <a:srgbClr val="FF0000"/>
                </a:solidFill>
              </a:rPr>
              <a:t>The hydrocarbon C31H64 is a typical component of paraffin wax.</a:t>
            </a:r>
            <a:endParaRPr lang="cs-CZ" sz="2000" b="1" dirty="0">
              <a:solidFill>
                <a:srgbClr val="FF0000"/>
              </a:solidFill>
            </a:endParaRPr>
          </a:p>
        </p:txBody>
      </p:sp>
      <p:pic>
        <p:nvPicPr>
          <p:cNvPr id="11" name="Obrázek 10" descr="Paraffin wax 774px-Hentriacontane_svg.png"/>
          <p:cNvPicPr>
            <a:picLocks noChangeAspect="1"/>
          </p:cNvPicPr>
          <p:nvPr/>
        </p:nvPicPr>
        <p:blipFill>
          <a:blip r:embed="rId3" cstate="print"/>
          <a:stretch>
            <a:fillRect/>
          </a:stretch>
        </p:blipFill>
        <p:spPr>
          <a:xfrm>
            <a:off x="611560" y="5013176"/>
            <a:ext cx="7848872" cy="1152525"/>
          </a:xfrm>
          <a:prstGeom prst="rect">
            <a:avLst/>
          </a:prstGeom>
        </p:spPr>
      </p:pic>
      <p:sp>
        <p:nvSpPr>
          <p:cNvPr id="12" name="TextovéPole 11"/>
          <p:cNvSpPr txBox="1"/>
          <p:nvPr/>
        </p:nvSpPr>
        <p:spPr>
          <a:xfrm>
            <a:off x="5076056" y="1412776"/>
            <a:ext cx="3672408" cy="2308324"/>
          </a:xfrm>
          <a:prstGeom prst="rect">
            <a:avLst/>
          </a:prstGeom>
          <a:noFill/>
        </p:spPr>
        <p:txBody>
          <a:bodyPr wrap="square" rtlCol="0">
            <a:spAutoFit/>
          </a:bodyPr>
          <a:lstStyle/>
          <a:p>
            <a:r>
              <a:rPr lang="cs-CZ" sz="3600" b="1" dirty="0" smtClean="0">
                <a:solidFill>
                  <a:srgbClr val="008000"/>
                </a:solidFill>
              </a:rPr>
              <a:t>Podobně ale vypadá i HDPE a LDPE &gt; PROČ?</a:t>
            </a:r>
            <a:endParaRPr lang="cs-CZ" sz="3600" b="1" dirty="0">
              <a:solidFill>
                <a:srgbClr val="008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41</a:t>
            </a:fld>
            <a:endParaRPr lang="sk-SK"/>
          </a:p>
        </p:txBody>
      </p:sp>
      <p:sp>
        <p:nvSpPr>
          <p:cNvPr id="8" name="Zástupný symbol pro obsah 7"/>
          <p:cNvSpPr>
            <a:spLocks noGrp="1"/>
          </p:cNvSpPr>
          <p:nvPr>
            <p:ph idx="1"/>
          </p:nvPr>
        </p:nvSpPr>
        <p:spPr>
          <a:xfrm>
            <a:off x="467544" y="908720"/>
            <a:ext cx="8229600" cy="5328592"/>
          </a:xfrm>
        </p:spPr>
        <p:txBody>
          <a:bodyPr/>
          <a:lstStyle/>
          <a:p>
            <a:r>
              <a:rPr lang="cs-CZ" sz="2800" b="1" dirty="0" smtClean="0">
                <a:solidFill>
                  <a:srgbClr val="008000"/>
                </a:solidFill>
              </a:rPr>
              <a:t>Obsahuje hlavně LINEÁRNÍ STRUKTURY</a:t>
            </a:r>
          </a:p>
          <a:p>
            <a:r>
              <a:rPr lang="cs-CZ" sz="2800" b="1" u="sng" dirty="0" smtClean="0">
                <a:solidFill>
                  <a:srgbClr val="008000"/>
                </a:solidFill>
              </a:rPr>
              <a:t>PARAFÍN = vyšší </a:t>
            </a:r>
            <a:r>
              <a:rPr lang="cs-CZ" sz="2800" b="1" u="sng" dirty="0" err="1" smtClean="0">
                <a:solidFill>
                  <a:srgbClr val="008000"/>
                </a:solidFill>
              </a:rPr>
              <a:t>alkan</a:t>
            </a:r>
            <a:r>
              <a:rPr lang="cs-CZ" sz="2800" b="1" u="sng" dirty="0" smtClean="0">
                <a:solidFill>
                  <a:srgbClr val="008000"/>
                </a:solidFill>
              </a:rPr>
              <a:t>, </a:t>
            </a:r>
            <a:r>
              <a:rPr lang="cs-CZ" sz="2800" b="1" dirty="0" smtClean="0">
                <a:solidFill>
                  <a:srgbClr val="008000"/>
                </a:solidFill>
              </a:rPr>
              <a:t>cca. Od C</a:t>
            </a:r>
            <a:r>
              <a:rPr lang="cs-CZ" sz="2800" b="1" baseline="-25000" dirty="0" smtClean="0">
                <a:solidFill>
                  <a:srgbClr val="008000"/>
                </a:solidFill>
              </a:rPr>
              <a:t>26</a:t>
            </a:r>
            <a:r>
              <a:rPr lang="cs-CZ" sz="2800" b="1" dirty="0" smtClean="0">
                <a:solidFill>
                  <a:srgbClr val="008000"/>
                </a:solidFill>
              </a:rPr>
              <a:t> výše </a:t>
            </a:r>
          </a:p>
          <a:p>
            <a:r>
              <a:rPr lang="cs-CZ" sz="2800" b="1" dirty="0" smtClean="0">
                <a:solidFill>
                  <a:srgbClr val="008000"/>
                </a:solidFill>
              </a:rPr>
              <a:t>Body tání jsou cca. 45 – 70 °C</a:t>
            </a:r>
          </a:p>
          <a:p>
            <a:r>
              <a:rPr lang="cs-CZ" sz="2800" b="1" dirty="0" smtClean="0">
                <a:solidFill>
                  <a:srgbClr val="008000"/>
                </a:solidFill>
              </a:rPr>
              <a:t>Body varu okolo 300 °C &gt; vakuová destilace produktů z ropy &gt; krystalizace ze směsi s oleji</a:t>
            </a:r>
          </a:p>
          <a:p>
            <a:r>
              <a:rPr lang="cs-CZ" sz="2800" b="1" dirty="0" smtClean="0">
                <a:solidFill>
                  <a:srgbClr val="008000"/>
                </a:solidFill>
              </a:rPr>
              <a:t>Hustota cca. 900 kg/m</a:t>
            </a:r>
            <a:r>
              <a:rPr lang="cs-CZ" sz="2800" b="1" baseline="-25000" dirty="0" smtClean="0">
                <a:solidFill>
                  <a:srgbClr val="008000"/>
                </a:solidFill>
              </a:rPr>
              <a:t>3</a:t>
            </a:r>
            <a:r>
              <a:rPr lang="cs-CZ" sz="2800" b="1" dirty="0" smtClean="0">
                <a:solidFill>
                  <a:srgbClr val="008000"/>
                </a:solidFill>
              </a:rPr>
              <a:t>, podobně jako HDPE &gt; PROČ?</a:t>
            </a:r>
          </a:p>
          <a:p>
            <a:r>
              <a:rPr lang="cs-CZ" sz="2800" b="1" dirty="0" smtClean="0">
                <a:solidFill>
                  <a:srgbClr val="008000"/>
                </a:solidFill>
              </a:rPr>
              <a:t>VÝBORNÉ ELEKTROIZOLAČNÍ VLASTNOSTI</a:t>
            </a:r>
          </a:p>
          <a:p>
            <a:r>
              <a:rPr lang="cs-CZ" sz="2800" b="1" dirty="0" smtClean="0">
                <a:solidFill>
                  <a:srgbClr val="008000"/>
                </a:solidFill>
              </a:rPr>
              <a:t>Výborná chemická odolnost i proti HF &gt; preparace skleněných lahví na </a:t>
            </a:r>
            <a:r>
              <a:rPr lang="cs-CZ" sz="2800" b="1" dirty="0" err="1" smtClean="0">
                <a:solidFill>
                  <a:srgbClr val="008000"/>
                </a:solidFill>
              </a:rPr>
              <a:t>kys</a:t>
            </a:r>
            <a:r>
              <a:rPr lang="cs-CZ" sz="2800" b="1" dirty="0" smtClean="0">
                <a:solidFill>
                  <a:srgbClr val="008000"/>
                </a:solidFill>
              </a:rPr>
              <a:t>. HF</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3</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42</a:t>
            </a:fld>
            <a:endParaRPr lang="sk-SK"/>
          </a:p>
        </p:txBody>
      </p:sp>
      <p:sp>
        <p:nvSpPr>
          <p:cNvPr id="8" name="Zástupný symbol pro obsah 7"/>
          <p:cNvSpPr>
            <a:spLocks noGrp="1"/>
          </p:cNvSpPr>
          <p:nvPr>
            <p:ph idx="1"/>
          </p:nvPr>
        </p:nvSpPr>
        <p:spPr>
          <a:xfrm>
            <a:off x="467544" y="908720"/>
            <a:ext cx="8229600" cy="5328592"/>
          </a:xfrm>
        </p:spPr>
        <p:txBody>
          <a:bodyPr/>
          <a:lstStyle/>
          <a:p>
            <a:r>
              <a:rPr lang="cs-CZ" sz="2800" b="1" dirty="0" smtClean="0">
                <a:solidFill>
                  <a:srgbClr val="008000"/>
                </a:solidFill>
              </a:rPr>
              <a:t>Výborná chemická odolnost proti povětrnostním vlivům</a:t>
            </a:r>
          </a:p>
          <a:p>
            <a:r>
              <a:rPr lang="cs-CZ" sz="2800" b="1" dirty="0" smtClean="0">
                <a:solidFill>
                  <a:srgbClr val="008000"/>
                </a:solidFill>
              </a:rPr>
              <a:t>Vodoodpudivé nánosy &gt; dříve kelímky na Pribináček, pivo a limo</a:t>
            </a:r>
          </a:p>
          <a:p>
            <a:r>
              <a:rPr lang="cs-CZ" sz="2800" b="1" dirty="0" smtClean="0">
                <a:solidFill>
                  <a:srgbClr val="008000"/>
                </a:solidFill>
              </a:rPr>
              <a:t>Ředění dražších přírodních vosků, ale nebezpečí rozfázování</a:t>
            </a:r>
          </a:p>
          <a:p>
            <a:r>
              <a:rPr lang="cs-CZ" sz="2800" b="1" dirty="0" smtClean="0">
                <a:solidFill>
                  <a:srgbClr val="008000"/>
                </a:solidFill>
              </a:rPr>
              <a:t>Leštící pasty,</a:t>
            </a:r>
          </a:p>
          <a:p>
            <a:r>
              <a:rPr lang="cs-CZ" sz="2800" b="1" dirty="0" smtClean="0">
                <a:solidFill>
                  <a:srgbClr val="008000"/>
                </a:solidFill>
              </a:rPr>
              <a:t>Svíčky</a:t>
            </a:r>
          </a:p>
          <a:p>
            <a:r>
              <a:rPr lang="cs-CZ" sz="2800" b="1" dirty="0" smtClean="0">
                <a:solidFill>
                  <a:srgbClr val="008000"/>
                </a:solidFill>
              </a:rPr>
              <a:t>Lyžařské vosky</a:t>
            </a:r>
          </a:p>
          <a:p>
            <a:r>
              <a:rPr lang="cs-CZ" sz="2800" b="1" dirty="0" smtClean="0">
                <a:solidFill>
                  <a:srgbClr val="008000"/>
                </a:solidFill>
              </a:rPr>
              <a:t>Součást odstraňovačů starých nátěrů &gt; brání rychlému odpaření rozpouštědla</a:t>
            </a:r>
          </a:p>
          <a:p>
            <a:endParaRPr lang="cs-CZ" sz="2800" b="1" dirty="0" smtClean="0">
              <a:solidFill>
                <a:srgbClr val="008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4</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43</a:t>
            </a:fld>
            <a:endParaRPr lang="sk-SK"/>
          </a:p>
        </p:txBody>
      </p:sp>
      <p:sp>
        <p:nvSpPr>
          <p:cNvPr id="7" name="Zástupný symbol pro obsah 6"/>
          <p:cNvSpPr>
            <a:spLocks noGrp="1"/>
          </p:cNvSpPr>
          <p:nvPr>
            <p:ph idx="1"/>
          </p:nvPr>
        </p:nvSpPr>
        <p:spPr>
          <a:xfrm>
            <a:off x="457200" y="836712"/>
            <a:ext cx="8229600" cy="5289451"/>
          </a:xfrm>
        </p:spPr>
        <p:txBody>
          <a:bodyPr/>
          <a:lstStyle/>
          <a:p>
            <a:r>
              <a:rPr lang="cs-CZ" sz="2300" b="1" dirty="0" smtClean="0"/>
              <a:t>používá se jako přísada do otrávených návnad pro </a:t>
            </a:r>
            <a:r>
              <a:rPr lang="cs-CZ" sz="2300" b="1" dirty="0" smtClean="0">
                <a:hlinkClick r:id="rId2" tooltip="Hlodavci"/>
              </a:rPr>
              <a:t>hlodavce</a:t>
            </a:r>
            <a:r>
              <a:rPr lang="cs-CZ" sz="2300" b="1" dirty="0" smtClean="0"/>
              <a:t> - (návnadu nadnáší ve vodě)</a:t>
            </a:r>
            <a:r>
              <a:rPr lang="cs-CZ" sz="2300" b="1" baseline="30000" dirty="0" smtClean="0">
                <a:hlinkClick r:id="rId3"/>
              </a:rPr>
              <a:t>[3]</a:t>
            </a:r>
            <a:endParaRPr lang="cs-CZ" sz="2300" b="1" dirty="0" smtClean="0"/>
          </a:p>
          <a:p>
            <a:r>
              <a:rPr lang="cs-CZ" sz="2300" b="1" dirty="0" smtClean="0">
                <a:hlinkClick r:id="rId4" tooltip="Kosmetika"/>
              </a:rPr>
              <a:t>kosmetika</a:t>
            </a:r>
            <a:r>
              <a:rPr lang="cs-CZ" sz="2300" b="1" dirty="0" smtClean="0"/>
              <a:t> - krémy, masti, rtěnky, líčidla</a:t>
            </a:r>
          </a:p>
          <a:p>
            <a:r>
              <a:rPr lang="cs-CZ" sz="2300" b="1" dirty="0" smtClean="0">
                <a:hlinkClick r:id="rId5" tooltip="Lázeňství"/>
              </a:rPr>
              <a:t>lázeňství</a:t>
            </a:r>
            <a:r>
              <a:rPr lang="cs-CZ" sz="2300" b="1" dirty="0" smtClean="0"/>
              <a:t> - zábaly</a:t>
            </a:r>
          </a:p>
          <a:p>
            <a:r>
              <a:rPr lang="cs-CZ" sz="2300" b="1" dirty="0" smtClean="0"/>
              <a:t>výroba hydroizolačních či kluzných </a:t>
            </a:r>
            <a:r>
              <a:rPr lang="cs-CZ" sz="2300" b="1" dirty="0" smtClean="0">
                <a:hlinkClick r:id="rId6" tooltip="Vosk"/>
              </a:rPr>
              <a:t>vosků</a:t>
            </a:r>
            <a:r>
              <a:rPr lang="cs-CZ" sz="2300" b="1" dirty="0" smtClean="0"/>
              <a:t> či krémů (</a:t>
            </a:r>
            <a:r>
              <a:rPr lang="cs-CZ" sz="2300" b="1" dirty="0" smtClean="0">
                <a:hlinkClick r:id="rId7" tooltip="Lyžařský vosk (stránka neexistuje)"/>
              </a:rPr>
              <a:t>lyžařských</a:t>
            </a:r>
            <a:r>
              <a:rPr lang="cs-CZ" sz="2300" b="1" dirty="0" smtClean="0"/>
              <a:t>, </a:t>
            </a:r>
            <a:r>
              <a:rPr lang="cs-CZ" sz="2300" b="1" dirty="0" smtClean="0">
                <a:hlinkClick r:id="rId8" tooltip="Automobil"/>
              </a:rPr>
              <a:t>automobilových</a:t>
            </a:r>
            <a:r>
              <a:rPr lang="cs-CZ" sz="2300" b="1" dirty="0" smtClean="0"/>
              <a:t>, na </a:t>
            </a:r>
            <a:r>
              <a:rPr lang="cs-CZ" sz="2300" b="1" dirty="0" smtClean="0">
                <a:hlinkClick r:id="rId9" tooltip="Bota"/>
              </a:rPr>
              <a:t>obuv</a:t>
            </a:r>
            <a:r>
              <a:rPr lang="cs-CZ" sz="2300" b="1" dirty="0" smtClean="0"/>
              <a:t>, </a:t>
            </a:r>
            <a:r>
              <a:rPr lang="cs-CZ" sz="2300" b="1" dirty="0" err="1" smtClean="0"/>
              <a:t>štěpařských</a:t>
            </a:r>
            <a:r>
              <a:rPr lang="cs-CZ" sz="2300" b="1" dirty="0" smtClean="0"/>
              <a:t>,</a:t>
            </a:r>
          </a:p>
          <a:p>
            <a:r>
              <a:rPr lang="cs-CZ" sz="2300" b="1" dirty="0" smtClean="0"/>
              <a:t>přesné odlévání kovů či jiných materiálů</a:t>
            </a:r>
          </a:p>
          <a:p>
            <a:r>
              <a:rPr lang="cs-CZ" sz="2300" b="1" dirty="0" smtClean="0">
                <a:hlinkClick r:id="rId10" tooltip="Impregnace dřeva (stránka neexistuje)"/>
              </a:rPr>
              <a:t>impregnace dřeva</a:t>
            </a:r>
            <a:endParaRPr lang="cs-CZ" sz="2300" b="1" dirty="0" smtClean="0"/>
          </a:p>
          <a:p>
            <a:r>
              <a:rPr lang="cs-CZ" sz="2300" b="1" dirty="0" err="1" smtClean="0">
                <a:hlinkClick r:id="rId11" tooltip="Stavebnicví (stránka neexistuje)"/>
              </a:rPr>
              <a:t>stavebnicví</a:t>
            </a:r>
            <a:r>
              <a:rPr lang="cs-CZ" sz="2300" b="1" dirty="0" smtClean="0"/>
              <a:t> - </a:t>
            </a:r>
            <a:r>
              <a:rPr lang="cs-CZ" sz="2300" b="1" dirty="0" smtClean="0">
                <a:hlinkClick r:id="rId12" tooltip="Injektáž (stránka neexistuje)"/>
              </a:rPr>
              <a:t>injektáže</a:t>
            </a:r>
            <a:r>
              <a:rPr lang="cs-CZ" sz="2300" b="1" dirty="0" smtClean="0"/>
              <a:t> do zdiva, impregnace stavebních prvků</a:t>
            </a:r>
          </a:p>
          <a:p>
            <a:r>
              <a:rPr lang="cs-CZ" sz="2300" b="1" dirty="0" smtClean="0"/>
              <a:t>ochrana </a:t>
            </a:r>
            <a:r>
              <a:rPr lang="cs-CZ" sz="2300" b="1" dirty="0" smtClean="0">
                <a:hlinkClick r:id="rId13" tooltip="Střelivo"/>
              </a:rPr>
              <a:t>střeliva</a:t>
            </a:r>
            <a:r>
              <a:rPr lang="cs-CZ" sz="2300" b="1" dirty="0" smtClean="0"/>
              <a:t> například </a:t>
            </a:r>
            <a:r>
              <a:rPr lang="cs-CZ" sz="2300" b="1" dirty="0" smtClean="0">
                <a:hlinkClick r:id="rId14" tooltip="Dynamit"/>
              </a:rPr>
              <a:t>dynamitových</a:t>
            </a:r>
            <a:r>
              <a:rPr lang="cs-CZ" sz="2300" b="1" dirty="0" smtClean="0"/>
              <a:t> patron před </a:t>
            </a:r>
            <a:r>
              <a:rPr lang="cs-CZ" sz="2300" b="1" dirty="0" smtClean="0">
                <a:hlinkClick r:id="rId15" tooltip="Vlhkost"/>
              </a:rPr>
              <a:t>vlhkostí</a:t>
            </a:r>
            <a:r>
              <a:rPr lang="cs-CZ" sz="2300" b="1" baseline="30000" dirty="0" smtClean="0">
                <a:hlinkClick r:id="rId3"/>
              </a:rPr>
              <a:t>[3]</a:t>
            </a:r>
            <a:endParaRPr lang="cs-CZ" sz="2300" b="1" dirty="0" smtClean="0"/>
          </a:p>
          <a:p>
            <a:r>
              <a:rPr lang="cs-CZ" sz="2300" b="1" dirty="0" smtClean="0"/>
              <a:t>zalévání do tkání při přípravě preparátu v </a:t>
            </a:r>
            <a:r>
              <a:rPr lang="cs-CZ" sz="2300" b="1" dirty="0" smtClean="0">
                <a:hlinkClick r:id="rId16" tooltip="Histologie"/>
              </a:rPr>
              <a:t>histologii</a:t>
            </a:r>
            <a:endParaRPr lang="cs-CZ" sz="2300" b="1" dirty="0" smtClean="0"/>
          </a:p>
          <a:p>
            <a:endParaRPr lang="cs-CZ" sz="23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634082"/>
          </a:xfrm>
        </p:spPr>
        <p:txBody>
          <a:bodyPr/>
          <a:lstStyle/>
          <a:p>
            <a:r>
              <a:rPr lang="cs-CZ" sz="3600" b="1" dirty="0" smtClean="0">
                <a:solidFill>
                  <a:srgbClr val="FF0000"/>
                </a:solidFill>
                <a:latin typeface="Arial Black" pitchFamily="34" charset="0"/>
              </a:rPr>
              <a:t>PARAFÍN 5</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44</a:t>
            </a:fld>
            <a:endParaRPr lang="sk-SK"/>
          </a:p>
        </p:txBody>
      </p:sp>
      <p:sp>
        <p:nvSpPr>
          <p:cNvPr id="8" name="Zástupný symbol pro obsah 7"/>
          <p:cNvSpPr>
            <a:spLocks noGrp="1"/>
          </p:cNvSpPr>
          <p:nvPr>
            <p:ph idx="1"/>
          </p:nvPr>
        </p:nvSpPr>
        <p:spPr>
          <a:xfrm>
            <a:off x="539552" y="764704"/>
            <a:ext cx="8229600" cy="5400600"/>
          </a:xfrm>
        </p:spPr>
        <p:txBody>
          <a:bodyPr/>
          <a:lstStyle/>
          <a:p>
            <a:r>
              <a:rPr lang="cs-CZ" sz="2400" b="1" dirty="0" smtClean="0">
                <a:solidFill>
                  <a:srgbClr val="C00000"/>
                </a:solidFill>
              </a:rPr>
              <a:t>Parafín se dodává buď ve formě šupinek, pecek anebo desek. </a:t>
            </a:r>
          </a:p>
          <a:p>
            <a:r>
              <a:rPr lang="cs-CZ" sz="2400" dirty="0" smtClean="0">
                <a:solidFill>
                  <a:srgbClr val="FF0000"/>
                </a:solidFill>
              </a:rPr>
              <a:t>Cena obyčejného parafínu se dlouhodobě pohybuje kolem 30 Kč/kg (</a:t>
            </a:r>
            <a:r>
              <a:rPr lang="cs-CZ" sz="2400" dirty="0" smtClean="0">
                <a:solidFill>
                  <a:srgbClr val="FF0000"/>
                </a:solidFill>
                <a:hlinkClick r:id="rId2" tooltip="2006"/>
              </a:rPr>
              <a:t>2006</a:t>
            </a:r>
            <a:r>
              <a:rPr lang="cs-CZ" sz="2400" dirty="0" smtClean="0">
                <a:solidFill>
                  <a:srgbClr val="FF0000"/>
                </a:solidFill>
              </a:rPr>
              <a:t> - </a:t>
            </a:r>
            <a:r>
              <a:rPr lang="cs-CZ" sz="2400" dirty="0" smtClean="0">
                <a:solidFill>
                  <a:srgbClr val="FF0000"/>
                </a:solidFill>
                <a:hlinkClick r:id="rId3" tooltip="2008"/>
              </a:rPr>
              <a:t>2008</a:t>
            </a:r>
            <a:r>
              <a:rPr lang="cs-CZ" sz="2400" dirty="0" smtClean="0">
                <a:solidFill>
                  <a:srgbClr val="FF0000"/>
                </a:solidFill>
              </a:rPr>
              <a:t>). </a:t>
            </a:r>
            <a:r>
              <a:rPr lang="cs-CZ" sz="2400" b="1" dirty="0" smtClean="0">
                <a:solidFill>
                  <a:srgbClr val="FF0000"/>
                </a:solidFill>
              </a:rPr>
              <a:t>HDPE i LDPE jsou nyní za cca. 35 Kč/kg</a:t>
            </a:r>
          </a:p>
          <a:p>
            <a:r>
              <a:rPr lang="cs-CZ" sz="2400" dirty="0" smtClean="0"/>
              <a:t>Označení parafínu (např. </a:t>
            </a:r>
            <a:r>
              <a:rPr lang="cs-CZ" sz="2400" b="1" dirty="0" smtClean="0">
                <a:solidFill>
                  <a:srgbClr val="0000FF"/>
                </a:solidFill>
              </a:rPr>
              <a:t>60/62</a:t>
            </a:r>
            <a:r>
              <a:rPr lang="cs-CZ" sz="2400" dirty="0" smtClean="0"/>
              <a:t> nebo </a:t>
            </a:r>
            <a:r>
              <a:rPr lang="cs-CZ" sz="2400" b="1" dirty="0" smtClean="0">
                <a:solidFill>
                  <a:srgbClr val="0000FF"/>
                </a:solidFill>
              </a:rPr>
              <a:t>50/52</a:t>
            </a:r>
            <a:r>
              <a:rPr lang="cs-CZ" sz="2400" dirty="0" smtClean="0"/>
              <a:t>) značí teplotu </a:t>
            </a:r>
            <a:r>
              <a:rPr lang="cs-CZ" sz="2400" b="1" dirty="0" smtClean="0">
                <a:solidFill>
                  <a:srgbClr val="0000FF"/>
                </a:solidFill>
              </a:rPr>
              <a:t>TUHNUTÍ</a:t>
            </a:r>
            <a:r>
              <a:rPr lang="cs-CZ" sz="2400" dirty="0" smtClean="0"/>
              <a:t> </a:t>
            </a:r>
            <a:r>
              <a:rPr lang="cs-CZ" sz="2400" b="1" dirty="0" smtClean="0">
                <a:solidFill>
                  <a:srgbClr val="0000FF"/>
                </a:solidFill>
              </a:rPr>
              <a:t>KROUŽEK – KULIČKA</a:t>
            </a:r>
            <a:r>
              <a:rPr lang="cs-CZ" sz="2400" dirty="0" smtClean="0"/>
              <a:t>,  nikoli bod tání!.</a:t>
            </a:r>
          </a:p>
          <a:p>
            <a:pPr algn="ctr">
              <a:buNone/>
            </a:pPr>
            <a:r>
              <a:rPr lang="cs-CZ" sz="2400" b="1" dirty="0" smtClean="0">
                <a:solidFill>
                  <a:srgbClr val="FF0000"/>
                </a:solidFill>
                <a:latin typeface="Arial Black" pitchFamily="34" charset="0"/>
              </a:rPr>
              <a:t>VÝROBCE PARAFÍNŮ V TUZEMSKU</a:t>
            </a:r>
          </a:p>
          <a:p>
            <a:r>
              <a:rPr lang="cs-CZ" sz="2400" dirty="0" smtClean="0"/>
              <a:t> </a:t>
            </a:r>
            <a:r>
              <a:rPr lang="cs-CZ" u="sng" dirty="0" smtClean="0">
                <a:solidFill>
                  <a:srgbClr val="FF0000"/>
                </a:solidFill>
                <a:latin typeface="Arial Black" pitchFamily="34" charset="0"/>
              </a:rPr>
              <a:t>BYLO</a:t>
            </a:r>
            <a:r>
              <a:rPr lang="cs-CZ" dirty="0" smtClean="0"/>
              <a:t> </a:t>
            </a:r>
            <a:r>
              <a:rPr lang="cs-CZ" sz="2400" dirty="0" smtClean="0"/>
              <a:t>PARAMO, a.s., Pardubice </a:t>
            </a:r>
            <a:r>
              <a:rPr lang="cs-CZ" sz="2400" dirty="0" smtClean="0">
                <a:hlinkClick r:id="rId4"/>
              </a:rPr>
              <a:t>www.</a:t>
            </a:r>
            <a:r>
              <a:rPr lang="cs-CZ" sz="2400" dirty="0" err="1" smtClean="0">
                <a:hlinkClick r:id="rId4"/>
              </a:rPr>
              <a:t>paramo.cz</a:t>
            </a:r>
            <a:r>
              <a:rPr lang="cs-CZ" sz="2400" dirty="0" smtClean="0"/>
              <a:t> </a:t>
            </a:r>
          </a:p>
          <a:p>
            <a:r>
              <a:rPr lang="cs-CZ" sz="2400" dirty="0" smtClean="0"/>
              <a:t>Sedm typů s teplotou </a:t>
            </a:r>
            <a:r>
              <a:rPr lang="cs-CZ" sz="2400" b="1" dirty="0" smtClean="0">
                <a:solidFill>
                  <a:srgbClr val="0000FF"/>
                </a:solidFill>
              </a:rPr>
              <a:t>TUHNUTÍ</a:t>
            </a:r>
            <a:r>
              <a:rPr lang="cs-CZ" sz="2400" dirty="0" smtClean="0"/>
              <a:t> </a:t>
            </a:r>
            <a:r>
              <a:rPr lang="cs-CZ" sz="2400" b="1" dirty="0" smtClean="0">
                <a:solidFill>
                  <a:srgbClr val="0000FF"/>
                </a:solidFill>
              </a:rPr>
              <a:t>KROUŽEK – KULIČKA 50/52 až 62/64 °C (ČSN 65 7115)</a:t>
            </a:r>
          </a:p>
          <a:p>
            <a:r>
              <a:rPr lang="cs-CZ" sz="2400" b="1" dirty="0" smtClean="0">
                <a:solidFill>
                  <a:srgbClr val="008000"/>
                </a:solidFill>
              </a:rPr>
              <a:t>Popel cca. 0,02 % hmot. &gt; velmi čisté</a:t>
            </a:r>
            <a:endParaRPr lang="cs-CZ" sz="2400" dirty="0">
              <a:solidFill>
                <a:srgbClr val="008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6 </a:t>
            </a:r>
            <a:r>
              <a:rPr lang="cs-CZ" sz="3600" b="1" dirty="0" smtClean="0">
                <a:solidFill>
                  <a:srgbClr val="0000FF"/>
                </a:solidFill>
              </a:rPr>
              <a:t>ČSN 65 7115</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45</a:t>
            </a:fld>
            <a:endParaRPr lang="sk-SK"/>
          </a:p>
        </p:txBody>
      </p:sp>
      <p:sp>
        <p:nvSpPr>
          <p:cNvPr id="7" name="Zástupný symbol pro obsah 6"/>
          <p:cNvSpPr>
            <a:spLocks noGrp="1"/>
          </p:cNvSpPr>
          <p:nvPr>
            <p:ph idx="1"/>
          </p:nvPr>
        </p:nvSpPr>
        <p:spPr>
          <a:xfrm>
            <a:off x="611560" y="980728"/>
            <a:ext cx="8229600" cy="5112568"/>
          </a:xfrm>
        </p:spPr>
        <p:txBody>
          <a:bodyPr/>
          <a:lstStyle/>
          <a:p>
            <a:pPr>
              <a:buNone/>
            </a:pPr>
            <a:r>
              <a:rPr lang="cs-CZ" sz="2800" b="1" u="sng" dirty="0" smtClean="0">
                <a:solidFill>
                  <a:srgbClr val="0000FF"/>
                </a:solidFill>
                <a:latin typeface="Arial Black" pitchFamily="34" charset="0"/>
              </a:rPr>
              <a:t>Parafiny a </a:t>
            </a:r>
            <a:r>
              <a:rPr lang="cs-CZ" sz="2800" b="1" u="sng" dirty="0" err="1" smtClean="0">
                <a:solidFill>
                  <a:srgbClr val="0000FF"/>
                </a:solidFill>
                <a:latin typeface="Arial Black" pitchFamily="34" charset="0"/>
              </a:rPr>
              <a:t>cereziny</a:t>
            </a:r>
            <a:r>
              <a:rPr lang="cs-CZ" sz="2800" b="1" u="sng" dirty="0" smtClean="0">
                <a:solidFill>
                  <a:srgbClr val="0000FF"/>
                </a:solidFill>
                <a:latin typeface="Arial Black" pitchFamily="34" charset="0"/>
              </a:rPr>
              <a:t> </a:t>
            </a:r>
            <a:r>
              <a:rPr lang="cs-CZ" sz="2800" b="1" dirty="0" smtClean="0">
                <a:solidFill>
                  <a:srgbClr val="0000FF"/>
                </a:solidFill>
              </a:rPr>
              <a:t>- Stanovení teploty tuhnutí na otáčejícím se teploměru</a:t>
            </a:r>
          </a:p>
          <a:p>
            <a:pPr algn="ctr">
              <a:buNone/>
            </a:pPr>
            <a:r>
              <a:rPr lang="cs-CZ" sz="2800" b="1" u="sng" dirty="0" smtClean="0">
                <a:solidFill>
                  <a:srgbClr val="0000FF"/>
                </a:solidFill>
              </a:rPr>
              <a:t>Anotace obsahu</a:t>
            </a:r>
          </a:p>
          <a:p>
            <a:r>
              <a:rPr lang="cs-CZ" sz="2800" dirty="0" smtClean="0"/>
              <a:t>Tato norma určuje postup pro stanovení teploty tuhnutí pevných uhlovodíků, parafinů, </a:t>
            </a:r>
            <a:r>
              <a:rPr lang="cs-CZ" sz="2800" dirty="0" err="1" smtClean="0"/>
              <a:t>cerezinů</a:t>
            </a:r>
            <a:r>
              <a:rPr lang="cs-CZ" sz="2800" dirty="0" smtClean="0"/>
              <a:t>, vosků a jiných podobných výrobků.</a:t>
            </a:r>
            <a:br>
              <a:rPr lang="cs-CZ" sz="2800" dirty="0" smtClean="0"/>
            </a:br>
            <a:r>
              <a:rPr lang="cs-CZ" sz="2800" b="1" dirty="0" smtClean="0"/>
              <a:t>Z roztaveného vzorku se teploměrovou nádobkou nabere kapka vzorku. Vzorek se ochlazuje na otáčejícím se teploměru a zaznamená se teplota, při které se kapka začne otáčet s teploměrovou nádobkou.</a:t>
            </a:r>
          </a:p>
          <a:p>
            <a:pPr>
              <a:buNone/>
            </a:pPr>
            <a:endParaRPr lang="cs-CZ" sz="2800" b="1" dirty="0" smtClean="0"/>
          </a:p>
          <a:p>
            <a:pPr>
              <a:buNone/>
            </a:pPr>
            <a:endParaRPr lang="cs-CZ"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714202"/>
          </a:xfrm>
        </p:spPr>
        <p:txBody>
          <a:bodyPr/>
          <a:lstStyle/>
          <a:p>
            <a:r>
              <a:rPr lang="cs-CZ" sz="3600" b="1" dirty="0" smtClean="0">
                <a:solidFill>
                  <a:srgbClr val="FF0000"/>
                </a:solidFill>
                <a:latin typeface="Arial Black" pitchFamily="34" charset="0"/>
              </a:rPr>
              <a:t>Mikrokrystalický vosk</a:t>
            </a:r>
            <a:br>
              <a:rPr lang="cs-CZ" sz="3600" b="1" dirty="0" smtClean="0">
                <a:solidFill>
                  <a:srgbClr val="FF0000"/>
                </a:solidFill>
                <a:latin typeface="Arial Black" pitchFamily="34" charset="0"/>
              </a:rPr>
            </a:br>
            <a:r>
              <a:rPr lang="cs-CZ" sz="3200" b="1" dirty="0" smtClean="0">
                <a:solidFill>
                  <a:srgbClr val="FF0000"/>
                </a:solidFill>
                <a:latin typeface="Arial Black" pitchFamily="34" charset="0"/>
              </a:rPr>
              <a:t>Opět produkt získávaný při destilaci ropy</a:t>
            </a:r>
            <a:r>
              <a:rPr lang="cs-CZ" sz="3600" b="1" dirty="0" smtClean="0">
                <a:solidFill>
                  <a:srgbClr val="FF0000"/>
                </a:solidFill>
                <a:latin typeface="Arial Black" pitchFamily="34" charset="0"/>
              </a:rPr>
              <a:t>  </a:t>
            </a:r>
            <a:endParaRPr lang="cs-CZ" sz="3600" dirty="0">
              <a:solidFill>
                <a:srgbClr val="FF0000"/>
              </a:solidFill>
              <a:latin typeface="Arial Black" pitchFamily="34" charset="0"/>
            </a:endParaRPr>
          </a:p>
        </p:txBody>
      </p:sp>
      <p:sp>
        <p:nvSpPr>
          <p:cNvPr id="13" name="Zástupný symbol pro text 12"/>
          <p:cNvSpPr>
            <a:spLocks noGrp="1"/>
          </p:cNvSpPr>
          <p:nvPr>
            <p:ph type="body" idx="1"/>
          </p:nvPr>
        </p:nvSpPr>
        <p:spPr>
          <a:xfrm>
            <a:off x="539552" y="1988840"/>
            <a:ext cx="4040188" cy="639762"/>
          </a:xfrm>
        </p:spPr>
        <p:txBody>
          <a:bodyPr/>
          <a:lstStyle/>
          <a:p>
            <a:pPr algn="ctr"/>
            <a:r>
              <a:rPr lang="cs-CZ" dirty="0" smtClean="0">
                <a:solidFill>
                  <a:srgbClr val="0000FF"/>
                </a:solidFill>
                <a:latin typeface="Arial Black" pitchFamily="34" charset="0"/>
              </a:rPr>
              <a:t>Parafín</a:t>
            </a:r>
            <a:endParaRPr lang="cs-CZ" dirty="0">
              <a:solidFill>
                <a:srgbClr val="0000FF"/>
              </a:solidFill>
              <a:latin typeface="Arial Black" pitchFamily="34" charset="0"/>
            </a:endParaRPr>
          </a:p>
        </p:txBody>
      </p:sp>
      <p:sp>
        <p:nvSpPr>
          <p:cNvPr id="10" name="Zástupný symbol pro obsah 9"/>
          <p:cNvSpPr>
            <a:spLocks noGrp="1"/>
          </p:cNvSpPr>
          <p:nvPr>
            <p:ph sz="half" idx="2"/>
          </p:nvPr>
        </p:nvSpPr>
        <p:spPr>
          <a:xfrm>
            <a:off x="539552" y="2636912"/>
            <a:ext cx="4040188" cy="3273227"/>
          </a:xfrm>
        </p:spPr>
        <p:txBody>
          <a:bodyPr/>
          <a:lstStyle/>
          <a:p>
            <a:r>
              <a:rPr lang="cs-CZ" b="1" dirty="0" smtClean="0">
                <a:solidFill>
                  <a:srgbClr val="0000FF"/>
                </a:solidFill>
              </a:rPr>
              <a:t>Obsahuje hlavně LINEÁRNÍ STRUKTURY</a:t>
            </a:r>
          </a:p>
          <a:p>
            <a:r>
              <a:rPr lang="cs-CZ" b="1" dirty="0" smtClean="0">
                <a:solidFill>
                  <a:srgbClr val="0000FF"/>
                </a:solidFill>
              </a:rPr>
              <a:t>Bezbarvý</a:t>
            </a:r>
          </a:p>
          <a:p>
            <a:r>
              <a:rPr lang="cs-CZ" b="1" dirty="0" smtClean="0">
                <a:solidFill>
                  <a:srgbClr val="0000FF"/>
                </a:solidFill>
              </a:rPr>
              <a:t>Od C</a:t>
            </a:r>
            <a:r>
              <a:rPr lang="cs-CZ" b="1" baseline="-25000" dirty="0" smtClean="0">
                <a:solidFill>
                  <a:srgbClr val="0000FF"/>
                </a:solidFill>
              </a:rPr>
              <a:t>26</a:t>
            </a:r>
            <a:r>
              <a:rPr lang="cs-CZ" b="1" dirty="0" smtClean="0">
                <a:solidFill>
                  <a:srgbClr val="0000FF"/>
                </a:solidFill>
              </a:rPr>
              <a:t> výše</a:t>
            </a:r>
          </a:p>
          <a:p>
            <a:r>
              <a:rPr lang="cs-CZ" b="1" smtClean="0">
                <a:solidFill>
                  <a:srgbClr val="0000FF"/>
                </a:solidFill>
              </a:rPr>
              <a:t>Téměř transparentní</a:t>
            </a:r>
            <a:endParaRPr lang="cs-CZ" dirty="0" smtClean="0">
              <a:solidFill>
                <a:srgbClr val="0000FF"/>
              </a:solidFill>
            </a:endParaRPr>
          </a:p>
          <a:p>
            <a:endParaRPr lang="cs-CZ" dirty="0"/>
          </a:p>
        </p:txBody>
      </p:sp>
      <p:sp>
        <p:nvSpPr>
          <p:cNvPr id="14" name="Zástupný symbol pro text 13"/>
          <p:cNvSpPr>
            <a:spLocks noGrp="1"/>
          </p:cNvSpPr>
          <p:nvPr>
            <p:ph type="body" sz="quarter" idx="3"/>
          </p:nvPr>
        </p:nvSpPr>
        <p:spPr>
          <a:xfrm>
            <a:off x="4716016" y="1988840"/>
            <a:ext cx="4041775" cy="639762"/>
          </a:xfrm>
        </p:spPr>
        <p:txBody>
          <a:bodyPr/>
          <a:lstStyle/>
          <a:p>
            <a:r>
              <a:rPr lang="cs-CZ" dirty="0" smtClean="0">
                <a:solidFill>
                  <a:srgbClr val="FF0000"/>
                </a:solidFill>
                <a:latin typeface="Arial Black" pitchFamily="34" charset="0"/>
              </a:rPr>
              <a:t>Mikrokrystalický vosk</a:t>
            </a:r>
            <a:endParaRPr lang="cs-CZ" dirty="0"/>
          </a:p>
        </p:txBody>
      </p:sp>
      <p:sp>
        <p:nvSpPr>
          <p:cNvPr id="15" name="Zástupný symbol pro obsah 14"/>
          <p:cNvSpPr>
            <a:spLocks noGrp="1"/>
          </p:cNvSpPr>
          <p:nvPr>
            <p:ph sz="quarter" idx="4"/>
          </p:nvPr>
        </p:nvSpPr>
        <p:spPr>
          <a:xfrm>
            <a:off x="4645025" y="2564905"/>
            <a:ext cx="4498975" cy="3561258"/>
          </a:xfrm>
        </p:spPr>
        <p:txBody>
          <a:bodyPr/>
          <a:lstStyle/>
          <a:p>
            <a:r>
              <a:rPr lang="cs-CZ" b="1" dirty="0" smtClean="0">
                <a:solidFill>
                  <a:srgbClr val="FF0000"/>
                </a:solidFill>
              </a:rPr>
              <a:t>Obsahuje hlavně </a:t>
            </a:r>
            <a:r>
              <a:rPr lang="cs-CZ" b="1" i="1" u="sng" dirty="0" smtClean="0">
                <a:solidFill>
                  <a:srgbClr val="FF0000"/>
                </a:solidFill>
                <a:latin typeface="Arial Black" pitchFamily="34" charset="0"/>
              </a:rPr>
              <a:t>LINEÁRNÍ, rozvětvené i cyklické STRUKTURY</a:t>
            </a:r>
          </a:p>
          <a:p>
            <a:r>
              <a:rPr lang="cs-CZ" b="1" dirty="0" smtClean="0">
                <a:solidFill>
                  <a:srgbClr val="FF0000"/>
                </a:solidFill>
              </a:rPr>
              <a:t>Většinou nažloutlý až nahnědlý, bezbarvý jen po rafinaci</a:t>
            </a:r>
          </a:p>
          <a:p>
            <a:r>
              <a:rPr lang="cs-CZ" b="1" dirty="0" smtClean="0">
                <a:solidFill>
                  <a:srgbClr val="FF0000"/>
                </a:solidFill>
              </a:rPr>
              <a:t>Od C</a:t>
            </a:r>
            <a:r>
              <a:rPr lang="cs-CZ" b="1" baseline="-25000" dirty="0" smtClean="0">
                <a:solidFill>
                  <a:srgbClr val="FF0000"/>
                </a:solidFill>
              </a:rPr>
              <a:t>50</a:t>
            </a:r>
            <a:r>
              <a:rPr lang="cs-CZ" b="1" dirty="0" smtClean="0">
                <a:solidFill>
                  <a:srgbClr val="FF0000"/>
                </a:solidFill>
              </a:rPr>
              <a:t> výše</a:t>
            </a:r>
          </a:p>
          <a:p>
            <a:r>
              <a:rPr lang="cs-CZ" b="1" dirty="0" err="1" smtClean="0">
                <a:solidFill>
                  <a:srgbClr val="FF0000"/>
                </a:solidFill>
              </a:rPr>
              <a:t>Opalescentní</a:t>
            </a:r>
            <a:endParaRPr lang="cs-CZ" dirty="0">
              <a:solidFill>
                <a:srgbClr val="FF0000"/>
              </a:solidFill>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46</a:t>
            </a:fld>
            <a:endParaRPr lang="sk-SK"/>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solidFill>
                  <a:srgbClr val="FF0000"/>
                </a:solidFill>
                <a:latin typeface="Arial Black" pitchFamily="34" charset="0"/>
              </a:rPr>
              <a:t>Mikrokrystalický vosk</a:t>
            </a:r>
            <a:br>
              <a:rPr lang="cs-CZ" sz="3600" b="1" dirty="0" smtClean="0">
                <a:solidFill>
                  <a:srgbClr val="FF0000"/>
                </a:solidFill>
                <a:latin typeface="Arial Black" pitchFamily="34" charset="0"/>
              </a:rPr>
            </a:br>
            <a:r>
              <a:rPr lang="cs-CZ" sz="3600" b="1" dirty="0" smtClean="0">
                <a:solidFill>
                  <a:srgbClr val="FF0000"/>
                </a:solidFill>
                <a:latin typeface="Arial Black" pitchFamily="34" charset="0"/>
              </a:rPr>
              <a:t>použití – podobné jako parafín</a:t>
            </a:r>
            <a:endParaRPr lang="cs-CZ" sz="3600" dirty="0">
              <a:solidFill>
                <a:srgbClr val="FF0000"/>
              </a:solidFill>
              <a:latin typeface="Arial Black" pitchFamily="34" charset="0"/>
            </a:endParaRPr>
          </a:p>
        </p:txBody>
      </p:sp>
      <p:sp>
        <p:nvSpPr>
          <p:cNvPr id="18" name="Zástupný symbol pro obsah 17"/>
          <p:cNvSpPr>
            <a:spLocks noGrp="1"/>
          </p:cNvSpPr>
          <p:nvPr>
            <p:ph idx="1"/>
          </p:nvPr>
        </p:nvSpPr>
        <p:spPr/>
        <p:txBody>
          <a:bodyPr/>
          <a:lstStyle/>
          <a:p>
            <a:r>
              <a:rPr lang="cs-CZ" dirty="0" smtClean="0"/>
              <a:t>Je lepivější &gt; lepší na nánosy</a:t>
            </a:r>
          </a:p>
          <a:p>
            <a:r>
              <a:rPr lang="cs-CZ" dirty="0" smtClean="0"/>
              <a:t>Směsi s jinými vosky, kterým dodává tvárnost</a:t>
            </a:r>
          </a:p>
          <a:p>
            <a:r>
              <a:rPr lang="cs-CZ" dirty="0" smtClean="0"/>
              <a:t>Ostatní podobně jako parafín</a:t>
            </a:r>
          </a:p>
          <a:p>
            <a:endParaRPr lang="cs-CZ" dirty="0" smtClean="0"/>
          </a:p>
          <a:p>
            <a:endParaRPr lang="cs-CZ" dirty="0"/>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47</a:t>
            </a:fld>
            <a:endParaRPr lang="sk-SK"/>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354162"/>
          </a:xfrm>
        </p:spPr>
        <p:txBody>
          <a:bodyPr/>
          <a:lstStyle/>
          <a:p>
            <a:r>
              <a:rPr lang="cs-CZ" sz="4800" b="1" dirty="0" smtClean="0">
                <a:solidFill>
                  <a:srgbClr val="FF0000"/>
                </a:solidFill>
                <a:latin typeface="Arial Black" pitchFamily="34" charset="0"/>
              </a:rPr>
              <a:t>MŮJ OBLÍBENÝ VOSK </a:t>
            </a:r>
            <a:r>
              <a:rPr lang="cs-CZ" sz="3600" b="1" dirty="0" smtClean="0">
                <a:solidFill>
                  <a:srgbClr val="FF0000"/>
                </a:solidFill>
                <a:latin typeface="Arial Black" pitchFamily="34" charset="0"/>
              </a:rPr>
              <a:t/>
            </a:r>
            <a:br>
              <a:rPr lang="cs-CZ" sz="3600" b="1" dirty="0" smtClean="0">
                <a:solidFill>
                  <a:srgbClr val="FF0000"/>
                </a:solidFill>
                <a:latin typeface="Arial Black" pitchFamily="34" charset="0"/>
              </a:rPr>
            </a:br>
            <a:r>
              <a:rPr lang="cs-CZ" sz="6000" b="1" dirty="0" smtClean="0">
                <a:solidFill>
                  <a:srgbClr val="0000FF"/>
                </a:solidFill>
                <a:latin typeface="Arial Black" pitchFamily="34" charset="0"/>
              </a:rPr>
              <a:t>MONTÁNNÍ VOSK</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48</a:t>
            </a:fld>
            <a:endParaRPr lang="sk-SK"/>
          </a:p>
        </p:txBody>
      </p:sp>
      <p:sp>
        <p:nvSpPr>
          <p:cNvPr id="8" name="Zástupný symbol pro obsah 7"/>
          <p:cNvSpPr>
            <a:spLocks noGrp="1"/>
          </p:cNvSpPr>
          <p:nvPr>
            <p:ph idx="1"/>
          </p:nvPr>
        </p:nvSpPr>
        <p:spPr>
          <a:xfrm>
            <a:off x="457200" y="2060848"/>
            <a:ext cx="8229600" cy="4065315"/>
          </a:xfrm>
        </p:spPr>
        <p:txBody>
          <a:bodyPr/>
          <a:lstStyle/>
          <a:p>
            <a:r>
              <a:rPr lang="cs-CZ" b="1" dirty="0" smtClean="0">
                <a:solidFill>
                  <a:srgbClr val="FF0000"/>
                </a:solidFill>
                <a:latin typeface="Arial Black" pitchFamily="34" charset="0"/>
              </a:rPr>
              <a:t>Přírodní produkty &gt; </a:t>
            </a:r>
            <a:r>
              <a:rPr lang="cs-CZ" b="1" dirty="0" smtClean="0">
                <a:solidFill>
                  <a:srgbClr val="C00000"/>
                </a:solidFill>
              </a:rPr>
              <a:t>NEOBNOVITELNÉ ZDROJE &gt; </a:t>
            </a:r>
            <a:r>
              <a:rPr lang="cs-CZ" b="1" dirty="0" smtClean="0">
                <a:solidFill>
                  <a:srgbClr val="008000"/>
                </a:solidFill>
              </a:rPr>
              <a:t>EXTRAKCE LIGNITU NEBO HNĚDÉHO UHLÍ</a:t>
            </a:r>
          </a:p>
          <a:p>
            <a:r>
              <a:rPr lang="cs-CZ" dirty="0" smtClean="0"/>
              <a:t>Montánní pryskyřice</a:t>
            </a:r>
          </a:p>
          <a:p>
            <a:r>
              <a:rPr lang="cs-CZ" b="1" dirty="0" smtClean="0">
                <a:solidFill>
                  <a:srgbClr val="0000FF"/>
                </a:solidFill>
                <a:latin typeface="Arial Black" pitchFamily="34" charset="0"/>
              </a:rPr>
              <a:t>Montánní vosk</a:t>
            </a:r>
          </a:p>
          <a:p>
            <a:r>
              <a:rPr lang="cs-CZ" dirty="0" smtClean="0"/>
              <a:t>Asfalt </a:t>
            </a: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MONTÁNNÍ VOSK 1</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49</a:t>
            </a:fld>
            <a:endParaRPr lang="sk-SK"/>
          </a:p>
        </p:txBody>
      </p:sp>
      <p:pic>
        <p:nvPicPr>
          <p:cNvPr id="9" name="Obrázek 8" descr="512px-Montanic_acid_svg.png"/>
          <p:cNvPicPr>
            <a:picLocks noChangeAspect="1"/>
          </p:cNvPicPr>
          <p:nvPr/>
        </p:nvPicPr>
        <p:blipFill>
          <a:blip r:embed="rId2" cstate="print"/>
          <a:stretch>
            <a:fillRect/>
          </a:stretch>
        </p:blipFill>
        <p:spPr>
          <a:xfrm>
            <a:off x="395536" y="1052736"/>
            <a:ext cx="8208912" cy="1728192"/>
          </a:xfrm>
          <a:prstGeom prst="rect">
            <a:avLst/>
          </a:prstGeom>
        </p:spPr>
      </p:pic>
      <p:sp>
        <p:nvSpPr>
          <p:cNvPr id="10" name="Obdélník 9"/>
          <p:cNvSpPr/>
          <p:nvPr/>
        </p:nvSpPr>
        <p:spPr>
          <a:xfrm>
            <a:off x="539552" y="2852936"/>
            <a:ext cx="8280920" cy="1384995"/>
          </a:xfrm>
          <a:prstGeom prst="rect">
            <a:avLst/>
          </a:prstGeom>
        </p:spPr>
        <p:txBody>
          <a:bodyPr wrap="square">
            <a:spAutoFit/>
          </a:bodyPr>
          <a:lstStyle/>
          <a:p>
            <a:r>
              <a:rPr lang="cs-CZ" sz="2800" b="1" u="sng" dirty="0" err="1" smtClean="0">
                <a:solidFill>
                  <a:srgbClr val="0000FF"/>
                </a:solidFill>
              </a:rPr>
              <a:t>Montanic</a:t>
            </a:r>
            <a:r>
              <a:rPr lang="cs-CZ" sz="2800" b="1" u="sng" dirty="0" smtClean="0">
                <a:solidFill>
                  <a:srgbClr val="0000FF"/>
                </a:solidFill>
              </a:rPr>
              <a:t> </a:t>
            </a:r>
            <a:r>
              <a:rPr lang="cs-CZ" sz="2800" b="1" u="sng" dirty="0" err="1" smtClean="0">
                <a:solidFill>
                  <a:srgbClr val="0000FF"/>
                </a:solidFill>
              </a:rPr>
              <a:t>acid</a:t>
            </a:r>
            <a:r>
              <a:rPr lang="cs-CZ" sz="2800" b="1" u="sng" dirty="0" smtClean="0">
                <a:solidFill>
                  <a:srgbClr val="0000FF"/>
                </a:solidFill>
              </a:rPr>
              <a:t> </a:t>
            </a:r>
            <a:r>
              <a:rPr lang="cs-CZ" sz="2800" b="1" dirty="0" smtClean="0">
                <a:solidFill>
                  <a:srgbClr val="0000FF"/>
                </a:solidFill>
              </a:rPr>
              <a:t>(C</a:t>
            </a:r>
            <a:r>
              <a:rPr lang="cs-CZ" sz="2800" b="1" baseline="-25000" dirty="0" smtClean="0">
                <a:solidFill>
                  <a:srgbClr val="0000FF"/>
                </a:solidFill>
              </a:rPr>
              <a:t>28</a:t>
            </a:r>
            <a:r>
              <a:rPr lang="cs-CZ" sz="2800" b="1" dirty="0" smtClean="0">
                <a:solidFill>
                  <a:srgbClr val="0000FF"/>
                </a:solidFill>
              </a:rPr>
              <a:t>H</a:t>
            </a:r>
            <a:r>
              <a:rPr lang="cs-CZ" sz="2800" b="1" baseline="-25000" dirty="0" smtClean="0">
                <a:solidFill>
                  <a:srgbClr val="0000FF"/>
                </a:solidFill>
              </a:rPr>
              <a:t>56</a:t>
            </a:r>
            <a:r>
              <a:rPr lang="cs-CZ" sz="2800" b="1" dirty="0" smtClean="0">
                <a:solidFill>
                  <a:srgbClr val="0000FF"/>
                </a:solidFill>
              </a:rPr>
              <a:t>O</a:t>
            </a:r>
            <a:r>
              <a:rPr lang="cs-CZ" sz="2800" b="1" baseline="-25000" dirty="0" smtClean="0">
                <a:solidFill>
                  <a:srgbClr val="0000FF"/>
                </a:solidFill>
              </a:rPr>
              <a:t>2</a:t>
            </a:r>
            <a:r>
              <a:rPr lang="cs-CZ" sz="2800" b="1" dirty="0" smtClean="0">
                <a:solidFill>
                  <a:srgbClr val="0000FF"/>
                </a:solidFill>
              </a:rPr>
              <a:t>)&gt; estery &gt; Montánní vosk</a:t>
            </a:r>
          </a:p>
          <a:p>
            <a:r>
              <a:rPr lang="cs-CZ" sz="2800" b="1" dirty="0" smtClean="0">
                <a:solidFill>
                  <a:srgbClr val="0000FF"/>
                </a:solidFill>
              </a:rPr>
              <a:t>Je udáváno C</a:t>
            </a:r>
            <a:r>
              <a:rPr lang="cs-CZ" sz="2800" b="1" baseline="-25000" dirty="0" smtClean="0">
                <a:solidFill>
                  <a:srgbClr val="0000FF"/>
                </a:solidFill>
              </a:rPr>
              <a:t>24</a:t>
            </a:r>
            <a:r>
              <a:rPr lang="cs-CZ" sz="2800" b="1" dirty="0" smtClean="0">
                <a:solidFill>
                  <a:srgbClr val="0000FF"/>
                </a:solidFill>
              </a:rPr>
              <a:t> – C</a:t>
            </a:r>
            <a:r>
              <a:rPr lang="cs-CZ" sz="2800" b="1" baseline="-25000" dirty="0" smtClean="0">
                <a:solidFill>
                  <a:srgbClr val="0000FF"/>
                </a:solidFill>
              </a:rPr>
              <a:t>30</a:t>
            </a:r>
            <a:r>
              <a:rPr lang="cs-CZ" sz="2800" b="1" dirty="0" smtClean="0">
                <a:solidFill>
                  <a:srgbClr val="0000FF"/>
                </a:solidFill>
              </a:rPr>
              <a:t> pro „</a:t>
            </a:r>
            <a:r>
              <a:rPr lang="cs-CZ" sz="2800" b="1" dirty="0" err="1" smtClean="0">
                <a:solidFill>
                  <a:srgbClr val="0000FF"/>
                </a:solidFill>
              </a:rPr>
              <a:t>Montánové</a:t>
            </a:r>
            <a:r>
              <a:rPr lang="cs-CZ" sz="2800" b="1" dirty="0" smtClean="0">
                <a:solidFill>
                  <a:srgbClr val="0000FF"/>
                </a:solidFill>
              </a:rPr>
              <a:t> kyseliny“</a:t>
            </a:r>
            <a:endParaRPr lang="cs-CZ" sz="2800" dirty="0">
              <a:solidFill>
                <a:srgbClr val="0000FF"/>
              </a:solidFill>
            </a:endParaRPr>
          </a:p>
        </p:txBody>
      </p:sp>
      <p:sp>
        <p:nvSpPr>
          <p:cNvPr id="11" name="TextovéPole 10"/>
          <p:cNvSpPr txBox="1"/>
          <p:nvPr/>
        </p:nvSpPr>
        <p:spPr>
          <a:xfrm>
            <a:off x="755576" y="4221088"/>
            <a:ext cx="7776864" cy="1877437"/>
          </a:xfrm>
          <a:prstGeom prst="rect">
            <a:avLst/>
          </a:prstGeom>
          <a:noFill/>
        </p:spPr>
        <p:txBody>
          <a:bodyPr wrap="square" rtlCol="0">
            <a:spAutoFit/>
          </a:bodyPr>
          <a:lstStyle/>
          <a:p>
            <a:r>
              <a:rPr lang="cs-CZ" sz="3200" b="1" dirty="0" smtClean="0">
                <a:solidFill>
                  <a:srgbClr val="008000"/>
                </a:solidFill>
              </a:rPr>
              <a:t>Obsažena v těchto voscích:</a:t>
            </a:r>
          </a:p>
          <a:p>
            <a:pPr>
              <a:buFont typeface="Arial" pitchFamily="34" charset="0"/>
              <a:buChar char="•"/>
            </a:pPr>
            <a:r>
              <a:rPr lang="cs-CZ" sz="2800" b="1" dirty="0" smtClean="0"/>
              <a:t> </a:t>
            </a:r>
            <a:r>
              <a:rPr lang="cs-CZ" sz="2800" b="1" dirty="0" smtClean="0">
                <a:solidFill>
                  <a:srgbClr val="0000FF"/>
                </a:solidFill>
              </a:rPr>
              <a:t>Montánní vosk</a:t>
            </a:r>
          </a:p>
          <a:p>
            <a:pPr>
              <a:buFont typeface="Arial" pitchFamily="34" charset="0"/>
              <a:buChar char="•"/>
            </a:pPr>
            <a:r>
              <a:rPr lang="cs-CZ" sz="2800" b="1" dirty="0" smtClean="0"/>
              <a:t> Čínský vosk</a:t>
            </a:r>
          </a:p>
          <a:p>
            <a:pPr>
              <a:buFont typeface="Arial" pitchFamily="34" charset="0"/>
              <a:buChar char="•"/>
            </a:pPr>
            <a:r>
              <a:rPr lang="cs-CZ" sz="2800" b="1" dirty="0" smtClean="0"/>
              <a:t> Včelí vosk</a:t>
            </a:r>
            <a:endParaRPr lang="cs-CZ"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634082"/>
          </a:xfrm>
        </p:spPr>
        <p:txBody>
          <a:bodyPr/>
          <a:lstStyle/>
          <a:p>
            <a:r>
              <a:rPr lang="cs-CZ" sz="3200" b="1" dirty="0" smtClean="0">
                <a:solidFill>
                  <a:srgbClr val="FF0000"/>
                </a:solidFill>
                <a:latin typeface="Arial Black" pitchFamily="34" charset="0"/>
              </a:rPr>
              <a:t>Jak liší </a:t>
            </a:r>
            <a:r>
              <a:rPr lang="cs-CZ" sz="3200" b="1" dirty="0" smtClean="0">
                <a:solidFill>
                  <a:srgbClr val="0000FF"/>
                </a:solidFill>
                <a:latin typeface="Arial Black" pitchFamily="34" charset="0"/>
              </a:rPr>
              <a:t>oleje</a:t>
            </a:r>
            <a:r>
              <a:rPr lang="cs-CZ" sz="3200" b="1" dirty="0" smtClean="0">
                <a:solidFill>
                  <a:srgbClr val="FF0000"/>
                </a:solidFill>
                <a:latin typeface="Arial Black" pitchFamily="34" charset="0"/>
              </a:rPr>
              <a:t> a vosky?</a:t>
            </a:r>
            <a:endParaRPr lang="cs-CZ" sz="3200" b="1" dirty="0">
              <a:solidFill>
                <a:srgbClr val="FF0000"/>
              </a:solidFill>
              <a:latin typeface="Arial Black" pitchFamily="34" charset="0"/>
            </a:endParaRPr>
          </a:p>
        </p:txBody>
      </p:sp>
      <p:sp>
        <p:nvSpPr>
          <p:cNvPr id="14" name="Zástupný symbol pro text 13"/>
          <p:cNvSpPr>
            <a:spLocks noGrp="1"/>
          </p:cNvSpPr>
          <p:nvPr>
            <p:ph type="body" idx="1"/>
          </p:nvPr>
        </p:nvSpPr>
        <p:spPr>
          <a:xfrm>
            <a:off x="179512" y="1052736"/>
            <a:ext cx="4040188" cy="639762"/>
          </a:xfrm>
          <a:ln w="38100">
            <a:solidFill>
              <a:srgbClr val="0000FF"/>
            </a:solidFill>
          </a:ln>
        </p:spPr>
        <p:txBody>
          <a:bodyPr/>
          <a:lstStyle/>
          <a:p>
            <a:pPr algn="ctr"/>
            <a:r>
              <a:rPr lang="cs-CZ" sz="3200" dirty="0" smtClean="0">
                <a:solidFill>
                  <a:srgbClr val="0000FF"/>
                </a:solidFill>
                <a:latin typeface="Arial Black" pitchFamily="34" charset="0"/>
              </a:rPr>
              <a:t>Oleje</a:t>
            </a:r>
            <a:endParaRPr lang="cs-CZ" sz="3200" dirty="0">
              <a:solidFill>
                <a:srgbClr val="0000FF"/>
              </a:solidFill>
              <a:latin typeface="Arial Black" pitchFamily="34" charset="0"/>
            </a:endParaRPr>
          </a:p>
        </p:txBody>
      </p:sp>
      <p:sp>
        <p:nvSpPr>
          <p:cNvPr id="15" name="Zástupný symbol pro obsah 14"/>
          <p:cNvSpPr>
            <a:spLocks noGrp="1"/>
          </p:cNvSpPr>
          <p:nvPr>
            <p:ph sz="half" idx="2"/>
          </p:nvPr>
        </p:nvSpPr>
        <p:spPr>
          <a:xfrm>
            <a:off x="179512" y="1700808"/>
            <a:ext cx="4040188" cy="3951288"/>
          </a:xfrm>
          <a:ln w="38100">
            <a:solidFill>
              <a:srgbClr val="0000FF"/>
            </a:solidFill>
          </a:ln>
        </p:spPr>
        <p:txBody>
          <a:bodyPr/>
          <a:lstStyle/>
          <a:p>
            <a:r>
              <a:rPr lang="cs-CZ" sz="3200" b="1" dirty="0" smtClean="0">
                <a:solidFill>
                  <a:srgbClr val="0000FF"/>
                </a:solidFill>
              </a:rPr>
              <a:t>Glyceridy</a:t>
            </a:r>
          </a:p>
          <a:p>
            <a:r>
              <a:rPr lang="cs-CZ" sz="3200" b="1" dirty="0" smtClean="0">
                <a:solidFill>
                  <a:srgbClr val="0000FF"/>
                </a:solidFill>
              </a:rPr>
              <a:t>Vyšší mastné kyseliny (&gt; 10 C)</a:t>
            </a:r>
          </a:p>
          <a:p>
            <a:r>
              <a:rPr lang="cs-CZ" sz="3200" b="1" u="sng" dirty="0" smtClean="0">
                <a:solidFill>
                  <a:srgbClr val="008000"/>
                </a:solidFill>
                <a:latin typeface="Arial Black" pitchFamily="34" charset="0"/>
              </a:rPr>
              <a:t>Nenasycené</a:t>
            </a:r>
            <a:endParaRPr lang="cs-CZ" b="1" u="sng" dirty="0" smtClean="0">
              <a:solidFill>
                <a:srgbClr val="008000"/>
              </a:solidFill>
              <a:latin typeface="Arial Black" pitchFamily="34" charset="0"/>
            </a:endParaRPr>
          </a:p>
          <a:p>
            <a:pPr lvl="1"/>
            <a:r>
              <a:rPr lang="cs-CZ" sz="2400" b="1" dirty="0" smtClean="0">
                <a:solidFill>
                  <a:srgbClr val="008000"/>
                </a:solidFill>
              </a:rPr>
              <a:t>Jedna dvojná vazba</a:t>
            </a:r>
          </a:p>
          <a:p>
            <a:pPr lvl="1"/>
            <a:r>
              <a:rPr lang="cs-CZ" sz="2400" b="1" dirty="0" smtClean="0">
                <a:solidFill>
                  <a:srgbClr val="008000"/>
                </a:solidFill>
              </a:rPr>
              <a:t>Více dvojných vazeb</a:t>
            </a:r>
          </a:p>
          <a:p>
            <a:pPr lvl="2"/>
            <a:r>
              <a:rPr lang="cs-CZ" sz="2400" b="1" dirty="0" smtClean="0">
                <a:solidFill>
                  <a:srgbClr val="008000"/>
                </a:solidFill>
              </a:rPr>
              <a:t>Izolované</a:t>
            </a:r>
          </a:p>
          <a:p>
            <a:pPr lvl="2"/>
            <a:r>
              <a:rPr lang="cs-CZ" sz="2400" b="1" dirty="0" smtClean="0">
                <a:solidFill>
                  <a:srgbClr val="008000"/>
                </a:solidFill>
              </a:rPr>
              <a:t>Konjugované</a:t>
            </a:r>
            <a:endParaRPr lang="cs-CZ" sz="4000" dirty="0"/>
          </a:p>
        </p:txBody>
      </p:sp>
      <p:sp>
        <p:nvSpPr>
          <p:cNvPr id="16" name="Zástupný symbol pro text 15"/>
          <p:cNvSpPr>
            <a:spLocks noGrp="1"/>
          </p:cNvSpPr>
          <p:nvPr>
            <p:ph type="body" sz="quarter" idx="3"/>
          </p:nvPr>
        </p:nvSpPr>
        <p:spPr>
          <a:xfrm>
            <a:off x="4283968" y="1052736"/>
            <a:ext cx="4680520" cy="639762"/>
          </a:xfrm>
          <a:ln w="38100">
            <a:solidFill>
              <a:srgbClr val="FF0000"/>
            </a:solidFill>
          </a:ln>
        </p:spPr>
        <p:txBody>
          <a:bodyPr/>
          <a:lstStyle/>
          <a:p>
            <a:pPr algn="ctr"/>
            <a:r>
              <a:rPr lang="cs-CZ" sz="3200" i="1" dirty="0" smtClean="0">
                <a:solidFill>
                  <a:srgbClr val="FF0000"/>
                </a:solidFill>
                <a:latin typeface="Arial Black" pitchFamily="34" charset="0"/>
              </a:rPr>
              <a:t>Vosky </a:t>
            </a:r>
            <a:endParaRPr lang="cs-CZ" sz="3200" i="1" dirty="0">
              <a:solidFill>
                <a:srgbClr val="FF0000"/>
              </a:solidFill>
              <a:latin typeface="Arial Black" pitchFamily="34" charset="0"/>
            </a:endParaRPr>
          </a:p>
        </p:txBody>
      </p:sp>
      <p:sp>
        <p:nvSpPr>
          <p:cNvPr id="17" name="Zástupný symbol pro obsah 16"/>
          <p:cNvSpPr>
            <a:spLocks noGrp="1"/>
          </p:cNvSpPr>
          <p:nvPr>
            <p:ph sz="quarter" idx="4"/>
          </p:nvPr>
        </p:nvSpPr>
        <p:spPr>
          <a:xfrm>
            <a:off x="4283969" y="1700808"/>
            <a:ext cx="4680520" cy="4608512"/>
          </a:xfrm>
          <a:ln w="38100">
            <a:solidFill>
              <a:srgbClr val="FF0000"/>
            </a:solidFill>
          </a:ln>
        </p:spPr>
        <p:txBody>
          <a:bodyPr/>
          <a:lstStyle/>
          <a:p>
            <a:r>
              <a:rPr lang="cs-CZ" sz="3200" b="1" i="1" dirty="0" smtClean="0">
                <a:solidFill>
                  <a:srgbClr val="FF0000"/>
                </a:solidFill>
              </a:rPr>
              <a:t>Alkoholy s delším alifatickým řetězcem (cca. C &gt; 15)</a:t>
            </a:r>
          </a:p>
          <a:p>
            <a:r>
              <a:rPr lang="cs-CZ" sz="3200" b="1" i="1" dirty="0" smtClean="0">
                <a:solidFill>
                  <a:srgbClr val="FF0000"/>
                </a:solidFill>
              </a:rPr>
              <a:t>Vyskytují se i vosky na bázi DIOLŮ</a:t>
            </a:r>
          </a:p>
          <a:p>
            <a:r>
              <a:rPr lang="cs-CZ" sz="3200" b="1" i="1" dirty="0" smtClean="0">
                <a:solidFill>
                  <a:srgbClr val="FF0000"/>
                </a:solidFill>
              </a:rPr>
              <a:t>Vyšší mastné kyseliny (cca. &gt; 15 C), většinou </a:t>
            </a:r>
            <a:r>
              <a:rPr lang="cs-CZ" sz="3200" b="1" i="1" dirty="0" smtClean="0">
                <a:solidFill>
                  <a:srgbClr val="FF0000"/>
                </a:solidFill>
                <a:latin typeface="Arial Black" pitchFamily="34" charset="0"/>
              </a:rPr>
              <a:t>NASYCENÉ</a:t>
            </a:r>
            <a:endParaRPr lang="cs-CZ" b="1" i="1" dirty="0" smtClean="0">
              <a:solidFill>
                <a:srgbClr val="FF0000"/>
              </a:solidFill>
              <a:latin typeface="Arial Black" pitchFamily="34" charset="0"/>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5</a:t>
            </a:fld>
            <a:endParaRPr lang="sk-SK"/>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MONTÁNNÍ VOSK 2</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50</a:t>
            </a:fld>
            <a:endParaRPr lang="sk-SK"/>
          </a:p>
        </p:txBody>
      </p:sp>
      <p:sp>
        <p:nvSpPr>
          <p:cNvPr id="10" name="Obdélník 9"/>
          <p:cNvSpPr/>
          <p:nvPr/>
        </p:nvSpPr>
        <p:spPr>
          <a:xfrm>
            <a:off x="539552" y="1196752"/>
            <a:ext cx="7938115" cy="3046988"/>
          </a:xfrm>
          <a:prstGeom prst="rect">
            <a:avLst/>
          </a:prstGeom>
        </p:spPr>
        <p:txBody>
          <a:bodyPr wrap="square">
            <a:spAutoFit/>
          </a:bodyPr>
          <a:lstStyle/>
          <a:p>
            <a:pPr>
              <a:buFont typeface="Arial" pitchFamily="34" charset="0"/>
              <a:buChar char="•"/>
            </a:pPr>
            <a:r>
              <a:rPr lang="cs-CZ" sz="3200" b="1" dirty="0" smtClean="0">
                <a:solidFill>
                  <a:srgbClr val="0000FF"/>
                </a:solidFill>
              </a:rPr>
              <a:t> Estery – cca. 62- 68 % hmot.</a:t>
            </a:r>
          </a:p>
          <a:p>
            <a:pPr>
              <a:buFont typeface="Arial" pitchFamily="34" charset="0"/>
              <a:buChar char="•"/>
            </a:pPr>
            <a:r>
              <a:rPr lang="cs-CZ" sz="3200" b="1" dirty="0" smtClean="0">
                <a:solidFill>
                  <a:srgbClr val="0000FF"/>
                </a:solidFill>
              </a:rPr>
              <a:t> Volná kyselina </a:t>
            </a:r>
            <a:r>
              <a:rPr lang="cs-CZ" sz="3200" b="1" dirty="0" err="1" smtClean="0">
                <a:solidFill>
                  <a:srgbClr val="0000FF"/>
                </a:solidFill>
              </a:rPr>
              <a:t>montánová</a:t>
            </a:r>
            <a:r>
              <a:rPr lang="cs-CZ" sz="3200" b="1" dirty="0" smtClean="0">
                <a:solidFill>
                  <a:srgbClr val="0000FF"/>
                </a:solidFill>
              </a:rPr>
              <a:t> – cca. 22-26 % hmot.</a:t>
            </a:r>
          </a:p>
          <a:p>
            <a:pPr>
              <a:buFont typeface="Arial" pitchFamily="34" charset="0"/>
              <a:buChar char="•"/>
            </a:pPr>
            <a:r>
              <a:rPr lang="cs-CZ" sz="3200" b="1" dirty="0" smtClean="0">
                <a:solidFill>
                  <a:srgbClr val="0000FF"/>
                </a:solidFill>
              </a:rPr>
              <a:t> Parafíny – 0,5 % hmot.</a:t>
            </a:r>
          </a:p>
          <a:p>
            <a:pPr>
              <a:buFont typeface="Arial" pitchFamily="34" charset="0"/>
              <a:buChar char="•"/>
            </a:pPr>
            <a:r>
              <a:rPr lang="cs-CZ" sz="3200" b="1" dirty="0" smtClean="0">
                <a:solidFill>
                  <a:srgbClr val="0000FF"/>
                </a:solidFill>
              </a:rPr>
              <a:t> </a:t>
            </a:r>
            <a:r>
              <a:rPr lang="cs-CZ" sz="3200" b="1" dirty="0" smtClean="0">
                <a:solidFill>
                  <a:srgbClr val="008000"/>
                </a:solidFill>
              </a:rPr>
              <a:t>Volné vyšší alkoholy, ketony, pryskyřice – zbytek do 100 % hmot.</a:t>
            </a:r>
            <a:endParaRPr lang="cs-CZ" sz="3200" dirty="0">
              <a:solidFill>
                <a:srgbClr val="008000"/>
              </a:solidFill>
            </a:endParaRPr>
          </a:p>
        </p:txBody>
      </p:sp>
      <p:sp>
        <p:nvSpPr>
          <p:cNvPr id="12" name="TextovéPole 11"/>
          <p:cNvSpPr txBox="1"/>
          <p:nvPr/>
        </p:nvSpPr>
        <p:spPr>
          <a:xfrm>
            <a:off x="611560" y="4437112"/>
            <a:ext cx="7920880" cy="1077218"/>
          </a:xfrm>
          <a:prstGeom prst="rect">
            <a:avLst/>
          </a:prstGeom>
          <a:noFill/>
        </p:spPr>
        <p:txBody>
          <a:bodyPr wrap="square" rtlCol="0">
            <a:spAutoFit/>
          </a:bodyPr>
          <a:lstStyle/>
          <a:p>
            <a:r>
              <a:rPr lang="cs-CZ" sz="3200" b="1" dirty="0" smtClean="0">
                <a:solidFill>
                  <a:srgbClr val="FF0000"/>
                </a:solidFill>
              </a:rPr>
              <a:t>Vyšší bod tání – cca. 82 – 95 °C</a:t>
            </a:r>
          </a:p>
          <a:p>
            <a:r>
              <a:rPr lang="cs-CZ" sz="3200" b="1" dirty="0" smtClean="0">
                <a:solidFill>
                  <a:srgbClr val="FF0000"/>
                </a:solidFill>
              </a:rPr>
              <a:t>Dosti tvrdý</a:t>
            </a:r>
            <a:endParaRPr lang="cs-CZ" sz="3200" b="1"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MONTÁNNÍ VOSK 3</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51</a:t>
            </a:fld>
            <a:endParaRPr lang="sk-SK"/>
          </a:p>
        </p:txBody>
      </p:sp>
      <p:sp>
        <p:nvSpPr>
          <p:cNvPr id="10" name="Obdélník 9"/>
          <p:cNvSpPr/>
          <p:nvPr/>
        </p:nvSpPr>
        <p:spPr>
          <a:xfrm>
            <a:off x="539552" y="1196752"/>
            <a:ext cx="7938115" cy="4524315"/>
          </a:xfrm>
          <a:prstGeom prst="rect">
            <a:avLst/>
          </a:prstGeom>
        </p:spPr>
        <p:txBody>
          <a:bodyPr wrap="square">
            <a:spAutoFit/>
          </a:bodyPr>
          <a:lstStyle/>
          <a:p>
            <a:pPr algn="ctr"/>
            <a:r>
              <a:rPr lang="cs-CZ" sz="3200" b="1" dirty="0" smtClean="0">
                <a:solidFill>
                  <a:srgbClr val="0000FF"/>
                </a:solidFill>
              </a:rPr>
              <a:t> </a:t>
            </a:r>
            <a:r>
              <a:rPr lang="cs-CZ" sz="3200" b="1" dirty="0" smtClean="0">
                <a:solidFill>
                  <a:srgbClr val="FF0000"/>
                </a:solidFill>
              </a:rPr>
              <a:t>Možnosti přípravy MODIFIKOVANÝCH PRODUKTŮ</a:t>
            </a:r>
            <a:endParaRPr lang="cs-CZ" sz="3200" b="1" dirty="0" smtClean="0">
              <a:solidFill>
                <a:srgbClr val="0000FF"/>
              </a:solidFill>
            </a:endParaRPr>
          </a:p>
          <a:p>
            <a:pPr>
              <a:buFont typeface="Arial" pitchFamily="34" charset="0"/>
              <a:buChar char="•"/>
            </a:pPr>
            <a:r>
              <a:rPr lang="cs-CZ" sz="3200" b="1" dirty="0" smtClean="0">
                <a:solidFill>
                  <a:srgbClr val="0000FF"/>
                </a:solidFill>
              </a:rPr>
              <a:t> Estery – ZMÝDELNĚNÍ  i částečné</a:t>
            </a:r>
          </a:p>
          <a:p>
            <a:pPr>
              <a:buFont typeface="Arial" pitchFamily="34" charset="0"/>
              <a:buChar char="•"/>
            </a:pPr>
            <a:r>
              <a:rPr lang="cs-CZ" sz="3200" b="1" dirty="0" smtClean="0">
                <a:solidFill>
                  <a:srgbClr val="0000FF"/>
                </a:solidFill>
              </a:rPr>
              <a:t> Volná kyselina </a:t>
            </a:r>
            <a:r>
              <a:rPr lang="cs-CZ" sz="3200" b="1" dirty="0" err="1" smtClean="0">
                <a:solidFill>
                  <a:srgbClr val="0000FF"/>
                </a:solidFill>
              </a:rPr>
              <a:t>montánová</a:t>
            </a:r>
            <a:r>
              <a:rPr lang="cs-CZ" sz="3200" b="1" dirty="0" smtClean="0">
                <a:solidFill>
                  <a:srgbClr val="0000FF"/>
                </a:solidFill>
              </a:rPr>
              <a:t> – vznik solí </a:t>
            </a:r>
            <a:r>
              <a:rPr lang="cs-CZ" sz="3200" b="1" dirty="0" err="1" smtClean="0">
                <a:solidFill>
                  <a:srgbClr val="0000FF"/>
                </a:solidFill>
              </a:rPr>
              <a:t>Me</a:t>
            </a:r>
            <a:r>
              <a:rPr lang="cs-CZ" sz="3200" b="1" baseline="30000" dirty="0" smtClean="0">
                <a:solidFill>
                  <a:srgbClr val="0000FF"/>
                </a:solidFill>
              </a:rPr>
              <a:t>+</a:t>
            </a:r>
            <a:r>
              <a:rPr lang="cs-CZ" sz="3200" b="1" dirty="0" smtClean="0">
                <a:solidFill>
                  <a:srgbClr val="0000FF"/>
                </a:solidFill>
              </a:rPr>
              <a:t> či </a:t>
            </a:r>
            <a:r>
              <a:rPr lang="cs-CZ" sz="3200" b="1" dirty="0" err="1" smtClean="0">
                <a:solidFill>
                  <a:srgbClr val="0000FF"/>
                </a:solidFill>
              </a:rPr>
              <a:t>Me</a:t>
            </a:r>
            <a:r>
              <a:rPr lang="cs-CZ" sz="3200" b="1" baseline="30000" dirty="0" smtClean="0">
                <a:solidFill>
                  <a:srgbClr val="0000FF"/>
                </a:solidFill>
              </a:rPr>
              <a:t>+2</a:t>
            </a:r>
          </a:p>
          <a:p>
            <a:pPr>
              <a:buFont typeface="Arial" pitchFamily="34" charset="0"/>
              <a:buChar char="•"/>
            </a:pPr>
            <a:r>
              <a:rPr lang="cs-CZ" sz="3200" b="1" dirty="0" smtClean="0">
                <a:solidFill>
                  <a:srgbClr val="0000FF"/>
                </a:solidFill>
              </a:rPr>
              <a:t> Volná kyselina </a:t>
            </a:r>
            <a:r>
              <a:rPr lang="cs-CZ" sz="3200" b="1" dirty="0" err="1" smtClean="0">
                <a:solidFill>
                  <a:srgbClr val="0000FF"/>
                </a:solidFill>
              </a:rPr>
              <a:t>montánová</a:t>
            </a:r>
            <a:r>
              <a:rPr lang="cs-CZ" sz="3200" b="1" dirty="0" smtClean="0">
                <a:solidFill>
                  <a:srgbClr val="0000FF"/>
                </a:solidFill>
              </a:rPr>
              <a:t> – esterifikace s dioly (</a:t>
            </a:r>
            <a:r>
              <a:rPr lang="cs-CZ" sz="3200" b="1" dirty="0" err="1" smtClean="0">
                <a:solidFill>
                  <a:srgbClr val="0000FF"/>
                </a:solidFill>
              </a:rPr>
              <a:t>etylénglykol</a:t>
            </a:r>
            <a:r>
              <a:rPr lang="cs-CZ" sz="3200" b="1" dirty="0" smtClean="0">
                <a:solidFill>
                  <a:srgbClr val="0000FF"/>
                </a:solidFill>
              </a:rPr>
              <a:t>) a trioly (glycerin)</a:t>
            </a:r>
          </a:p>
          <a:p>
            <a:pPr>
              <a:buFont typeface="Arial" pitchFamily="34" charset="0"/>
              <a:buChar char="•"/>
            </a:pPr>
            <a:r>
              <a:rPr lang="cs-CZ" sz="3200" b="1" dirty="0" smtClean="0">
                <a:solidFill>
                  <a:srgbClr val="0000FF"/>
                </a:solidFill>
              </a:rPr>
              <a:t> </a:t>
            </a:r>
            <a:r>
              <a:rPr lang="cs-CZ" sz="3200" b="1" dirty="0" smtClean="0">
                <a:solidFill>
                  <a:srgbClr val="008000"/>
                </a:solidFill>
              </a:rPr>
              <a:t>Řada vosků LICOWAX  firmy </a:t>
            </a:r>
            <a:r>
              <a:rPr lang="cs-CZ" sz="3200" b="1" dirty="0" err="1" smtClean="0">
                <a:solidFill>
                  <a:srgbClr val="008000"/>
                </a:solidFill>
              </a:rPr>
              <a:t>Clariant</a:t>
            </a:r>
            <a:endParaRPr lang="cs-CZ" sz="3200" dirty="0">
              <a:solidFill>
                <a:srgbClr val="008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00FF"/>
                </a:solidFill>
                <a:latin typeface="Arial Black" pitchFamily="34" charset="0"/>
              </a:rPr>
              <a:t>MONTÁNNÍ VOSK 4</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52</a:t>
            </a:fld>
            <a:endParaRPr lang="sk-SK"/>
          </a:p>
        </p:txBody>
      </p:sp>
      <p:pic>
        <p:nvPicPr>
          <p:cNvPr id="8" name="Obrázek 7" descr="img504.jpg"/>
          <p:cNvPicPr>
            <a:picLocks noChangeAspect="1"/>
          </p:cNvPicPr>
          <p:nvPr/>
        </p:nvPicPr>
        <p:blipFill>
          <a:blip r:embed="rId2" cstate="print"/>
          <a:stretch>
            <a:fillRect/>
          </a:stretch>
        </p:blipFill>
        <p:spPr>
          <a:xfrm rot="10800000">
            <a:off x="323528" y="836712"/>
            <a:ext cx="8642218" cy="532859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00FF"/>
                </a:solidFill>
                <a:latin typeface="Arial Black" pitchFamily="34" charset="0"/>
              </a:rPr>
              <a:t>MONTÁNNÍ VOSK 5</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53</a:t>
            </a:fld>
            <a:endParaRPr lang="sk-SK"/>
          </a:p>
        </p:txBody>
      </p:sp>
      <p:pic>
        <p:nvPicPr>
          <p:cNvPr id="7" name="Obrázek 6" descr="img505.jpg"/>
          <p:cNvPicPr>
            <a:picLocks noChangeAspect="1"/>
          </p:cNvPicPr>
          <p:nvPr/>
        </p:nvPicPr>
        <p:blipFill>
          <a:blip r:embed="rId2" cstate="print"/>
          <a:stretch>
            <a:fillRect/>
          </a:stretch>
        </p:blipFill>
        <p:spPr>
          <a:xfrm rot="10800000">
            <a:off x="370575" y="830826"/>
            <a:ext cx="8449896" cy="519046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00FF"/>
                </a:solidFill>
                <a:latin typeface="Arial Black" pitchFamily="34" charset="0"/>
              </a:rPr>
              <a:t>MONTÁNNÍ VOSK 6</a:t>
            </a:r>
            <a:endParaRPr lang="cs-CZ" sz="3600" dirty="0">
              <a:solidFill>
                <a:srgbClr val="0000FF"/>
              </a:solidFill>
              <a:latin typeface="Arial Black" pitchFamily="34" charset="0"/>
            </a:endParaRPr>
          </a:p>
        </p:txBody>
      </p:sp>
      <p:sp>
        <p:nvSpPr>
          <p:cNvPr id="8" name="Zástupný symbol pro obsah 7"/>
          <p:cNvSpPr>
            <a:spLocks noGrp="1"/>
          </p:cNvSpPr>
          <p:nvPr>
            <p:ph idx="1"/>
          </p:nvPr>
        </p:nvSpPr>
        <p:spPr>
          <a:xfrm>
            <a:off x="107504" y="1052736"/>
            <a:ext cx="8856984" cy="5073427"/>
          </a:xfrm>
        </p:spPr>
        <p:txBody>
          <a:bodyPr/>
          <a:lstStyle/>
          <a:p>
            <a:r>
              <a:rPr lang="cs-CZ" b="1" dirty="0" smtClean="0"/>
              <a:t>Obecně tam, kde je potřeba lesklý a relativně tvrdý nános (povrch)</a:t>
            </a:r>
          </a:p>
          <a:p>
            <a:pPr lvl="1" algn="just"/>
            <a:r>
              <a:rPr lang="cs-CZ" dirty="0" smtClean="0"/>
              <a:t>Leštěnky na auta – cca. třetina světové spotřeby </a:t>
            </a:r>
          </a:p>
          <a:p>
            <a:pPr lvl="1" algn="just"/>
            <a:r>
              <a:rPr lang="cs-CZ" sz="4000" dirty="0" smtClean="0">
                <a:solidFill>
                  <a:srgbClr val="FF0000"/>
                </a:solidFill>
                <a:latin typeface="Arial Black" pitchFamily="34" charset="0"/>
              </a:rPr>
              <a:t>Krémy na boty</a:t>
            </a:r>
          </a:p>
          <a:p>
            <a:pPr lvl="1" algn="just"/>
            <a:r>
              <a:rPr lang="cs-CZ" sz="4000" dirty="0" smtClean="0">
                <a:solidFill>
                  <a:srgbClr val="008000"/>
                </a:solidFill>
                <a:latin typeface="Arial Black" pitchFamily="34" charset="0"/>
              </a:rPr>
              <a:t>Mazivo při zpracování plastů</a:t>
            </a:r>
          </a:p>
          <a:p>
            <a:pPr lvl="1" algn="just"/>
            <a:r>
              <a:rPr lang="cs-CZ" dirty="0" smtClean="0"/>
              <a:t>Náhrada či modifikace včelího vosku</a:t>
            </a:r>
          </a:p>
          <a:p>
            <a:pPr lvl="1" algn="just"/>
            <a:r>
              <a:rPr lang="cs-CZ" dirty="0" smtClean="0"/>
              <a:t>……………….</a:t>
            </a:r>
            <a:endParaRPr lang="cs-CZ" dirty="0"/>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54</a:t>
            </a:fld>
            <a:endParaRPr lang="sk-SK"/>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38138"/>
          </a:xfrm>
        </p:spPr>
        <p:txBody>
          <a:bodyPr/>
          <a:lstStyle/>
          <a:p>
            <a:r>
              <a:rPr lang="cs-CZ" sz="3600" b="1" dirty="0" smtClean="0">
                <a:solidFill>
                  <a:srgbClr val="008000"/>
                </a:solidFill>
                <a:latin typeface="Arial Black" pitchFamily="34" charset="0"/>
              </a:rPr>
              <a:t>ZPÁTKY K ROSTLINÁM!</a:t>
            </a:r>
            <a:br>
              <a:rPr lang="cs-CZ" sz="3600" b="1" dirty="0" smtClean="0">
                <a:solidFill>
                  <a:srgbClr val="008000"/>
                </a:solidFill>
                <a:latin typeface="Arial Black" pitchFamily="34" charset="0"/>
              </a:rPr>
            </a:br>
            <a:r>
              <a:rPr lang="cs-CZ" sz="3600" b="1" u="sng" dirty="0" smtClean="0">
                <a:solidFill>
                  <a:srgbClr val="008000"/>
                </a:solidFill>
                <a:latin typeface="Arial Black" pitchFamily="34" charset="0"/>
              </a:rPr>
              <a:t>Karnaubský vosk </a:t>
            </a:r>
            <a:r>
              <a:rPr lang="cs-CZ" sz="3600" b="1" dirty="0" smtClean="0">
                <a:solidFill>
                  <a:srgbClr val="008000"/>
                </a:solidFill>
                <a:latin typeface="Arial Black" pitchFamily="34" charset="0"/>
              </a:rPr>
              <a:t>1</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55</a:t>
            </a:fld>
            <a:endParaRPr lang="sk-SK"/>
          </a:p>
        </p:txBody>
      </p:sp>
      <p:sp>
        <p:nvSpPr>
          <p:cNvPr id="8" name="Zástupný symbol pro obsah 7"/>
          <p:cNvSpPr>
            <a:spLocks noGrp="1"/>
          </p:cNvSpPr>
          <p:nvPr>
            <p:ph idx="1"/>
          </p:nvPr>
        </p:nvSpPr>
        <p:spPr>
          <a:xfrm>
            <a:off x="457200" y="1412776"/>
            <a:ext cx="8229600" cy="4824536"/>
          </a:xfrm>
        </p:spPr>
        <p:txBody>
          <a:bodyPr/>
          <a:lstStyle/>
          <a:p>
            <a:r>
              <a:rPr lang="cs-CZ" b="1" dirty="0" smtClean="0">
                <a:solidFill>
                  <a:srgbClr val="FF0000"/>
                </a:solidFill>
                <a:latin typeface="Arial Black" pitchFamily="34" charset="0"/>
              </a:rPr>
              <a:t>Přírodní produkty &gt; </a:t>
            </a:r>
            <a:r>
              <a:rPr lang="cs-CZ" b="1" dirty="0" smtClean="0">
                <a:solidFill>
                  <a:srgbClr val="C00000"/>
                </a:solidFill>
              </a:rPr>
              <a:t>OBNOVITELNÉ ZDROJE &gt; </a:t>
            </a:r>
            <a:r>
              <a:rPr lang="cs-CZ" b="1" dirty="0" smtClean="0">
                <a:solidFill>
                  <a:srgbClr val="008000"/>
                </a:solidFill>
              </a:rPr>
              <a:t>voskovitý povlak na karnaubské palmě, rostoucí v Brazílii</a:t>
            </a:r>
          </a:p>
          <a:p>
            <a:r>
              <a:rPr lang="cs-CZ" b="1" dirty="0" smtClean="0">
                <a:solidFill>
                  <a:srgbClr val="008000"/>
                </a:solidFill>
              </a:rPr>
              <a:t>Usušené listy &gt; mechanické oddělení &gt; přetavení</a:t>
            </a:r>
          </a:p>
          <a:p>
            <a:r>
              <a:rPr lang="cs-CZ" b="1" dirty="0" err="1" smtClean="0">
                <a:solidFill>
                  <a:srgbClr val="0000FF"/>
                </a:solidFill>
              </a:rPr>
              <a:t>Myricil</a:t>
            </a:r>
            <a:r>
              <a:rPr lang="cs-CZ" b="1" dirty="0" err="1" smtClean="0">
                <a:solidFill>
                  <a:srgbClr val="FF0000"/>
                </a:solidFill>
              </a:rPr>
              <a:t>cerotát</a:t>
            </a:r>
            <a:r>
              <a:rPr lang="cs-CZ" b="1" dirty="0" smtClean="0">
                <a:solidFill>
                  <a:srgbClr val="C00000"/>
                </a:solidFill>
              </a:rPr>
              <a:t> – hlavní složka (cca. 80 % hmot.)</a:t>
            </a:r>
          </a:p>
          <a:p>
            <a:r>
              <a:rPr lang="cs-CZ" b="1" dirty="0" smtClean="0">
                <a:solidFill>
                  <a:srgbClr val="0000FF"/>
                </a:solidFill>
              </a:rPr>
              <a:t>C</a:t>
            </a:r>
            <a:r>
              <a:rPr lang="cs-CZ" b="1" baseline="-25000" dirty="0" smtClean="0">
                <a:solidFill>
                  <a:srgbClr val="0000FF"/>
                </a:solidFill>
              </a:rPr>
              <a:t>30</a:t>
            </a:r>
            <a:r>
              <a:rPr lang="cs-CZ" b="1" dirty="0" smtClean="0">
                <a:solidFill>
                  <a:srgbClr val="0000FF"/>
                </a:solidFill>
              </a:rPr>
              <a:t>H</a:t>
            </a:r>
            <a:r>
              <a:rPr lang="cs-CZ" b="1" baseline="-25000" dirty="0" smtClean="0">
                <a:solidFill>
                  <a:srgbClr val="0000FF"/>
                </a:solidFill>
              </a:rPr>
              <a:t>61</a:t>
            </a:r>
            <a:r>
              <a:rPr lang="cs-CZ" b="1" dirty="0" smtClean="0">
                <a:solidFill>
                  <a:srgbClr val="0000FF"/>
                </a:solidFill>
              </a:rPr>
              <a:t>OO</a:t>
            </a:r>
            <a:r>
              <a:rPr lang="cs-CZ" b="1" i="1" dirty="0" smtClean="0">
                <a:solidFill>
                  <a:srgbClr val="FF0000"/>
                </a:solidFill>
              </a:rPr>
              <a:t>C</a:t>
            </a:r>
            <a:r>
              <a:rPr lang="cs-CZ" b="1" i="1" baseline="-25000" dirty="0" smtClean="0">
                <a:solidFill>
                  <a:srgbClr val="FF0000"/>
                </a:solidFill>
              </a:rPr>
              <a:t>25</a:t>
            </a:r>
            <a:r>
              <a:rPr lang="cs-CZ" b="1" i="1" dirty="0" smtClean="0">
                <a:solidFill>
                  <a:srgbClr val="FF0000"/>
                </a:solidFill>
              </a:rPr>
              <a:t>H</a:t>
            </a:r>
            <a:r>
              <a:rPr lang="cs-CZ" b="1" i="1" baseline="-25000" dirty="0" smtClean="0">
                <a:solidFill>
                  <a:srgbClr val="FF0000"/>
                </a:solidFill>
              </a:rPr>
              <a:t>51</a:t>
            </a:r>
            <a:r>
              <a:rPr lang="cs-CZ" b="1" i="1" dirty="0" smtClean="0">
                <a:solidFill>
                  <a:srgbClr val="FF0000"/>
                </a:solidFill>
              </a:rPr>
              <a:t>O </a:t>
            </a:r>
            <a:r>
              <a:rPr lang="cs-CZ" b="1" i="1" u="sng" dirty="0" smtClean="0">
                <a:solidFill>
                  <a:srgbClr val="7030A0"/>
                </a:solidFill>
              </a:rPr>
              <a:t>(ve VČELÍM VOSKU je udávána jak tato kyselina, tak alkohol)</a:t>
            </a:r>
          </a:p>
          <a:p>
            <a:r>
              <a:rPr lang="cs-CZ" b="1" i="1" dirty="0" smtClean="0">
                <a:solidFill>
                  <a:srgbClr val="FF0000"/>
                </a:solidFill>
              </a:rPr>
              <a:t> </a:t>
            </a:r>
            <a:endParaRPr lang="cs-CZ" b="1" dirty="0" smtClean="0">
              <a:solidFill>
                <a:srgbClr val="008000"/>
              </a:solidFill>
            </a:endParaRPr>
          </a:p>
          <a:p>
            <a:endParaRPr lang="cs-CZ" b="1" dirty="0" smtClean="0">
              <a:solidFill>
                <a:srgbClr val="008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3600" b="1" dirty="0" smtClean="0">
                <a:solidFill>
                  <a:srgbClr val="008000"/>
                </a:solidFill>
                <a:latin typeface="Arial Black" pitchFamily="34" charset="0"/>
              </a:rPr>
              <a:t>Karnaubský vosk 2 </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56</a:t>
            </a:fld>
            <a:endParaRPr lang="sk-SK"/>
          </a:p>
        </p:txBody>
      </p:sp>
      <p:sp>
        <p:nvSpPr>
          <p:cNvPr id="7" name="Zástupný symbol pro obsah 6"/>
          <p:cNvSpPr>
            <a:spLocks noGrp="1"/>
          </p:cNvSpPr>
          <p:nvPr>
            <p:ph idx="1"/>
          </p:nvPr>
        </p:nvSpPr>
        <p:spPr>
          <a:xfrm>
            <a:off x="457200" y="1196752"/>
            <a:ext cx="8229600" cy="4929411"/>
          </a:xfrm>
        </p:spPr>
        <p:txBody>
          <a:bodyPr/>
          <a:lstStyle/>
          <a:p>
            <a:r>
              <a:rPr lang="cs-CZ" sz="2400" b="1" dirty="0" smtClean="0"/>
              <a:t>Vysoký bod tání, cca. 81 – 86 °C</a:t>
            </a:r>
          </a:p>
          <a:p>
            <a:r>
              <a:rPr lang="cs-CZ" sz="2400" b="1" dirty="0" smtClean="0"/>
              <a:t>Přídavek zvyšuje </a:t>
            </a:r>
            <a:r>
              <a:rPr lang="cs-CZ" sz="2400" b="1" dirty="0" err="1" smtClean="0"/>
              <a:t>b.t</a:t>
            </a:r>
            <a:r>
              <a:rPr lang="cs-CZ" sz="2400" b="1" dirty="0" smtClean="0"/>
              <a:t>. a tvrdost jiných vosků, podobně jako montánní vosk</a:t>
            </a:r>
          </a:p>
          <a:p>
            <a:r>
              <a:rPr lang="cs-CZ" sz="2400" b="1" dirty="0" smtClean="0"/>
              <a:t>Za normální teploty rozpustný v </a:t>
            </a:r>
            <a:r>
              <a:rPr lang="cs-CZ" sz="2400" b="1" dirty="0" err="1" smtClean="0"/>
              <a:t>diisopropyléteru</a:t>
            </a:r>
            <a:r>
              <a:rPr lang="cs-CZ" sz="2400" b="1" dirty="0" smtClean="0"/>
              <a:t> a chloroformu, za horka v </a:t>
            </a:r>
            <a:r>
              <a:rPr lang="cs-CZ" sz="2400" b="1" dirty="0" err="1" smtClean="0"/>
              <a:t>EtOH</a:t>
            </a:r>
            <a:r>
              <a:rPr lang="cs-CZ" sz="2400" b="1" dirty="0" smtClean="0"/>
              <a:t>, terpentýnu, ketonech, …</a:t>
            </a:r>
          </a:p>
          <a:p>
            <a:r>
              <a:rPr lang="cs-CZ" sz="2400" b="1" dirty="0" smtClean="0">
                <a:solidFill>
                  <a:srgbClr val="FF0000"/>
                </a:solidFill>
              </a:rPr>
              <a:t>Použití pro zvýšení tvrdosti a tepelné odolnosti jiných vosků, např. včelího</a:t>
            </a:r>
          </a:p>
          <a:p>
            <a:r>
              <a:rPr lang="cs-CZ" sz="2400" b="1" dirty="0" smtClean="0">
                <a:solidFill>
                  <a:srgbClr val="FF0000"/>
                </a:solidFill>
              </a:rPr>
              <a:t>Leštidla </a:t>
            </a:r>
          </a:p>
          <a:p>
            <a:r>
              <a:rPr lang="cs-CZ" sz="2400" b="1" dirty="0" smtClean="0">
                <a:solidFill>
                  <a:srgbClr val="FF0000"/>
                </a:solidFill>
              </a:rPr>
              <a:t>Potahy na léčiva</a:t>
            </a:r>
          </a:p>
          <a:p>
            <a:r>
              <a:rPr lang="cs-CZ" sz="2400" b="1" dirty="0" smtClean="0">
                <a:solidFill>
                  <a:srgbClr val="FF0000"/>
                </a:solidFill>
              </a:rPr>
              <a:t>Separační prostředek při zpracování plastů</a:t>
            </a:r>
          </a:p>
          <a:p>
            <a:endParaRPr lang="cs-CZ" sz="2400" dirty="0" smtClean="0"/>
          </a:p>
          <a:p>
            <a:endParaRPr lang="cs-CZ" sz="2400" dirty="0" smtClean="0"/>
          </a:p>
          <a:p>
            <a:endParaRPr lang="cs-CZ"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600" b="1" dirty="0" smtClean="0">
                <a:solidFill>
                  <a:srgbClr val="008000"/>
                </a:solidFill>
                <a:latin typeface="Arial Black" pitchFamily="34" charset="0"/>
              </a:rPr>
              <a:t>Karnaubský vosk 3 </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57</a:t>
            </a:fld>
            <a:endParaRPr lang="sk-SK"/>
          </a:p>
        </p:txBody>
      </p:sp>
      <p:pic>
        <p:nvPicPr>
          <p:cNvPr id="1026" name="Picture 2"/>
          <p:cNvPicPr>
            <a:picLocks noChangeAspect="1" noChangeArrowheads="1"/>
          </p:cNvPicPr>
          <p:nvPr/>
        </p:nvPicPr>
        <p:blipFill>
          <a:blip r:embed="rId3" cstate="print"/>
          <a:srcRect/>
          <a:stretch>
            <a:fillRect/>
          </a:stretch>
        </p:blipFill>
        <p:spPr bwMode="auto">
          <a:xfrm>
            <a:off x="251520" y="1124744"/>
            <a:ext cx="3173445" cy="33123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376292" y="1124744"/>
            <a:ext cx="5518334" cy="4824536"/>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rgbClr val="FF0000"/>
                </a:solidFill>
                <a:latin typeface="Arial Black" pitchFamily="34" charset="0"/>
              </a:rPr>
              <a:t>Další látky řazené mezi vosky</a:t>
            </a:r>
            <a:endParaRPr lang="cs-CZ" sz="3600" dirty="0">
              <a:solidFill>
                <a:srgbClr val="FF0000"/>
              </a:solidFill>
              <a:latin typeface="Arial Black" pitchFamily="34" charset="0"/>
            </a:endParaRPr>
          </a:p>
        </p:txBody>
      </p:sp>
      <p:sp>
        <p:nvSpPr>
          <p:cNvPr id="8" name="Zástupný symbol pro obsah 7"/>
          <p:cNvSpPr>
            <a:spLocks noGrp="1"/>
          </p:cNvSpPr>
          <p:nvPr>
            <p:ph idx="1"/>
          </p:nvPr>
        </p:nvSpPr>
        <p:spPr>
          <a:xfrm>
            <a:off x="179512" y="1340768"/>
            <a:ext cx="8784976" cy="4785395"/>
          </a:xfrm>
        </p:spPr>
        <p:txBody>
          <a:bodyPr/>
          <a:lstStyle/>
          <a:p>
            <a:r>
              <a:rPr lang="cs-CZ" b="1" u="sng" dirty="0" smtClean="0">
                <a:solidFill>
                  <a:srgbClr val="008000"/>
                </a:solidFill>
                <a:latin typeface="Arial Black" pitchFamily="34" charset="0"/>
              </a:rPr>
              <a:t>Lanolín</a:t>
            </a:r>
            <a:r>
              <a:rPr lang="cs-CZ" dirty="0" smtClean="0">
                <a:solidFill>
                  <a:srgbClr val="008000"/>
                </a:solidFill>
                <a:latin typeface="Arial Black" pitchFamily="34" charset="0"/>
              </a:rPr>
              <a:t> – z odpadu po čištění ovčí vlny</a:t>
            </a:r>
          </a:p>
          <a:p>
            <a:r>
              <a:rPr lang="cs-CZ" b="1" u="sng" dirty="0" smtClean="0">
                <a:latin typeface="Arial Black" pitchFamily="34" charset="0"/>
              </a:rPr>
              <a:t>Japonský vosk </a:t>
            </a:r>
            <a:r>
              <a:rPr lang="cs-CZ" dirty="0" smtClean="0"/>
              <a:t>– z plodů stromu</a:t>
            </a:r>
          </a:p>
          <a:p>
            <a:r>
              <a:rPr lang="cs-CZ" b="1" u="sng" dirty="0" smtClean="0">
                <a:solidFill>
                  <a:srgbClr val="FF0000"/>
                </a:solidFill>
                <a:latin typeface="Arial Black" pitchFamily="34" charset="0"/>
              </a:rPr>
              <a:t>Čínský vosk </a:t>
            </a:r>
            <a:r>
              <a:rPr lang="cs-CZ" dirty="0" smtClean="0">
                <a:solidFill>
                  <a:srgbClr val="FF0000"/>
                </a:solidFill>
                <a:latin typeface="Arial Black" pitchFamily="34" charset="0"/>
              </a:rPr>
              <a:t>– sekret hmyzu</a:t>
            </a:r>
          </a:p>
          <a:p>
            <a:r>
              <a:rPr lang="cs-CZ" b="1" u="sng" dirty="0" smtClean="0">
                <a:solidFill>
                  <a:srgbClr val="C00000"/>
                </a:solidFill>
                <a:latin typeface="Arial Black" pitchFamily="34" charset="0"/>
              </a:rPr>
              <a:t>Vorvanina</a:t>
            </a:r>
            <a:r>
              <a:rPr lang="cs-CZ" dirty="0" smtClean="0">
                <a:solidFill>
                  <a:srgbClr val="C00000"/>
                </a:solidFill>
              </a:rPr>
              <a:t> – lebeční dutina vorvaně obrovského</a:t>
            </a:r>
          </a:p>
          <a:p>
            <a:r>
              <a:rPr lang="cs-CZ" b="1" u="sng" dirty="0" err="1" smtClean="0">
                <a:solidFill>
                  <a:srgbClr val="0000FF"/>
                </a:solidFill>
                <a:latin typeface="Arial Black" pitchFamily="34" charset="0"/>
              </a:rPr>
              <a:t>Espartový</a:t>
            </a:r>
            <a:r>
              <a:rPr lang="cs-CZ" b="1" u="sng" dirty="0" smtClean="0">
                <a:solidFill>
                  <a:srgbClr val="0000FF"/>
                </a:solidFill>
                <a:latin typeface="Arial Black" pitchFamily="34" charset="0"/>
              </a:rPr>
              <a:t> vosk </a:t>
            </a:r>
            <a:r>
              <a:rPr lang="cs-CZ" dirty="0" smtClean="0">
                <a:solidFill>
                  <a:srgbClr val="0000FF"/>
                </a:solidFill>
              </a:rPr>
              <a:t>– ochranný povlak na trávě </a:t>
            </a:r>
            <a:r>
              <a:rPr lang="cs-CZ" dirty="0" err="1" smtClean="0">
                <a:solidFill>
                  <a:srgbClr val="0000FF"/>
                </a:solidFill>
              </a:rPr>
              <a:t>espartové</a:t>
            </a:r>
            <a:endParaRPr lang="cs-CZ" dirty="0" smtClean="0">
              <a:solidFill>
                <a:srgbClr val="0000FF"/>
              </a:solidFill>
            </a:endParaRPr>
          </a:p>
          <a:p>
            <a:r>
              <a:rPr lang="cs-CZ" dirty="0" smtClean="0"/>
              <a:t>………………..</a:t>
            </a:r>
          </a:p>
          <a:p>
            <a:endParaRPr lang="cs-CZ" dirty="0" smtClean="0"/>
          </a:p>
          <a:p>
            <a:endParaRPr lang="cs-CZ" dirty="0" smtClean="0"/>
          </a:p>
          <a:p>
            <a:endParaRPr lang="cs-CZ" dirty="0"/>
          </a:p>
        </p:txBody>
      </p:sp>
      <p:sp>
        <p:nvSpPr>
          <p:cNvPr id="3" name="Zástupný symbol pro datum 2"/>
          <p:cNvSpPr>
            <a:spLocks noGrp="1"/>
          </p:cNvSpPr>
          <p:nvPr>
            <p:ph type="dt" sz="half" idx="10"/>
          </p:nvPr>
        </p:nvSpPr>
        <p:spPr/>
        <p:txBody>
          <a:bodyPr/>
          <a:lstStyle/>
          <a:p>
            <a:pPr>
              <a:defRPr/>
            </a:pPr>
            <a:r>
              <a:rPr lang="cs-CZ" smtClean="0"/>
              <a:t>4. 10. 2017</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2017</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58</a:t>
            </a:fld>
            <a:endParaRPr lang="sk-SK"/>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smtClean="0">
                <a:solidFill>
                  <a:schemeClr val="tx1"/>
                </a:solidFill>
              </a:rPr>
              <a:t>Proč jsou asi </a:t>
            </a:r>
            <a:r>
              <a:rPr lang="cs-CZ" sz="3200" b="1" dirty="0" smtClean="0">
                <a:solidFill>
                  <a:srgbClr val="0000FF"/>
                </a:solidFill>
              </a:rPr>
              <a:t>oleje kapalné </a:t>
            </a:r>
            <a:r>
              <a:rPr lang="cs-CZ" sz="3200" b="1" dirty="0" smtClean="0">
                <a:solidFill>
                  <a:srgbClr val="FF0000"/>
                </a:solidFill>
              </a:rPr>
              <a:t>a vosky tuhé </a:t>
            </a:r>
            <a:r>
              <a:rPr lang="cs-CZ" sz="3200" b="1" dirty="0" smtClean="0">
                <a:solidFill>
                  <a:schemeClr val="tx1"/>
                </a:solidFill>
              </a:rPr>
              <a:t>(za normální teploty)?</a:t>
            </a:r>
            <a:endParaRPr lang="cs-CZ" sz="3200" b="1" dirty="0">
              <a:solidFill>
                <a:schemeClr val="tx1"/>
              </a:solidFill>
            </a:endParaRPr>
          </a:p>
        </p:txBody>
      </p:sp>
      <p:sp>
        <p:nvSpPr>
          <p:cNvPr id="14" name="Zástupný symbol pro text 13"/>
          <p:cNvSpPr>
            <a:spLocks noGrp="1"/>
          </p:cNvSpPr>
          <p:nvPr>
            <p:ph type="body" idx="1"/>
          </p:nvPr>
        </p:nvSpPr>
        <p:spPr>
          <a:ln w="38100">
            <a:solidFill>
              <a:srgbClr val="0000FF"/>
            </a:solidFill>
          </a:ln>
        </p:spPr>
        <p:txBody>
          <a:bodyPr/>
          <a:lstStyle/>
          <a:p>
            <a:pPr algn="ctr"/>
            <a:r>
              <a:rPr lang="cs-CZ" sz="3200" dirty="0" smtClean="0">
                <a:solidFill>
                  <a:srgbClr val="0000FF"/>
                </a:solidFill>
                <a:latin typeface="Arial Black" pitchFamily="34" charset="0"/>
              </a:rPr>
              <a:t>Oleje</a:t>
            </a:r>
            <a:endParaRPr lang="cs-CZ" sz="3200" dirty="0">
              <a:solidFill>
                <a:srgbClr val="0000FF"/>
              </a:solidFill>
              <a:latin typeface="Arial Black" pitchFamily="34" charset="0"/>
            </a:endParaRPr>
          </a:p>
        </p:txBody>
      </p:sp>
      <p:sp>
        <p:nvSpPr>
          <p:cNvPr id="15" name="Zástupný symbol pro obsah 14"/>
          <p:cNvSpPr>
            <a:spLocks noGrp="1"/>
          </p:cNvSpPr>
          <p:nvPr>
            <p:ph sz="half" idx="2"/>
          </p:nvPr>
        </p:nvSpPr>
        <p:spPr>
          <a:ln w="38100">
            <a:solidFill>
              <a:srgbClr val="0000FF"/>
            </a:solidFill>
          </a:ln>
        </p:spPr>
        <p:txBody>
          <a:bodyPr/>
          <a:lstStyle/>
          <a:p>
            <a:r>
              <a:rPr lang="cs-CZ" b="1" u="sng" dirty="0" smtClean="0">
                <a:solidFill>
                  <a:srgbClr val="0000FF"/>
                </a:solidFill>
              </a:rPr>
              <a:t>Nenasycené</a:t>
            </a:r>
          </a:p>
          <a:p>
            <a:pPr lvl="1"/>
            <a:r>
              <a:rPr lang="cs-CZ" sz="2400" b="1" dirty="0" smtClean="0">
                <a:solidFill>
                  <a:srgbClr val="0000FF"/>
                </a:solidFill>
              </a:rPr>
              <a:t>Jedna dvojná vazba</a:t>
            </a:r>
          </a:p>
          <a:p>
            <a:pPr lvl="1"/>
            <a:r>
              <a:rPr lang="cs-CZ" sz="2400" b="1" dirty="0" smtClean="0">
                <a:solidFill>
                  <a:srgbClr val="0000FF"/>
                </a:solidFill>
              </a:rPr>
              <a:t>Více dvojných vazeb</a:t>
            </a:r>
          </a:p>
          <a:p>
            <a:pPr lvl="2"/>
            <a:r>
              <a:rPr lang="cs-CZ" sz="2400" b="1" dirty="0" smtClean="0">
                <a:solidFill>
                  <a:srgbClr val="0000FF"/>
                </a:solidFill>
              </a:rPr>
              <a:t>Izolované</a:t>
            </a:r>
          </a:p>
          <a:p>
            <a:pPr lvl="2"/>
            <a:r>
              <a:rPr lang="cs-CZ" sz="2400" b="1" dirty="0" smtClean="0">
                <a:solidFill>
                  <a:srgbClr val="0000FF"/>
                </a:solidFill>
              </a:rPr>
              <a:t>Konjugované</a:t>
            </a:r>
          </a:p>
          <a:p>
            <a:r>
              <a:rPr lang="cs-CZ" b="1" dirty="0" smtClean="0">
                <a:solidFill>
                  <a:srgbClr val="008000"/>
                </a:solidFill>
              </a:rPr>
              <a:t>Jaká je pohyblivost okolo DVOJNÉ vazby?</a:t>
            </a:r>
          </a:p>
          <a:p>
            <a:r>
              <a:rPr lang="cs-CZ" b="1" dirty="0" smtClean="0">
                <a:solidFill>
                  <a:srgbClr val="008000"/>
                </a:solidFill>
              </a:rPr>
              <a:t>Jak toto ovlivní možnost krystalizace?</a:t>
            </a:r>
            <a:endParaRPr lang="cs-CZ" b="1" dirty="0">
              <a:solidFill>
                <a:srgbClr val="008000"/>
              </a:solidFill>
            </a:endParaRPr>
          </a:p>
        </p:txBody>
      </p:sp>
      <p:sp>
        <p:nvSpPr>
          <p:cNvPr id="16" name="Zástupný symbol pro text 15"/>
          <p:cNvSpPr>
            <a:spLocks noGrp="1"/>
          </p:cNvSpPr>
          <p:nvPr>
            <p:ph type="body" sz="quarter" idx="3"/>
          </p:nvPr>
        </p:nvSpPr>
        <p:spPr>
          <a:ln w="38100">
            <a:solidFill>
              <a:srgbClr val="FF0000"/>
            </a:solidFill>
          </a:ln>
        </p:spPr>
        <p:txBody>
          <a:bodyPr/>
          <a:lstStyle/>
          <a:p>
            <a:pPr algn="ctr"/>
            <a:r>
              <a:rPr lang="cs-CZ" sz="3200" i="1" dirty="0" smtClean="0">
                <a:solidFill>
                  <a:srgbClr val="FF0000"/>
                </a:solidFill>
                <a:latin typeface="Arial Black" pitchFamily="34" charset="0"/>
              </a:rPr>
              <a:t>Vosky </a:t>
            </a:r>
            <a:endParaRPr lang="cs-CZ" sz="3200" i="1" dirty="0">
              <a:solidFill>
                <a:srgbClr val="FF0000"/>
              </a:solidFill>
              <a:latin typeface="Arial Black" pitchFamily="34" charset="0"/>
            </a:endParaRPr>
          </a:p>
        </p:txBody>
      </p:sp>
      <p:sp>
        <p:nvSpPr>
          <p:cNvPr id="17" name="Zástupný symbol pro obsah 16"/>
          <p:cNvSpPr>
            <a:spLocks noGrp="1"/>
          </p:cNvSpPr>
          <p:nvPr>
            <p:ph sz="quarter" idx="4"/>
          </p:nvPr>
        </p:nvSpPr>
        <p:spPr>
          <a:ln w="38100">
            <a:solidFill>
              <a:srgbClr val="FF0000"/>
            </a:solidFill>
          </a:ln>
        </p:spPr>
        <p:txBody>
          <a:bodyPr/>
          <a:lstStyle/>
          <a:p>
            <a:r>
              <a:rPr lang="cs-CZ" b="1" i="1" dirty="0" smtClean="0">
                <a:solidFill>
                  <a:srgbClr val="FF0000"/>
                </a:solidFill>
              </a:rPr>
              <a:t>Vyšší mastné kyseliny (cca. &gt; 15 C), většinou NASYCENÉ</a:t>
            </a:r>
          </a:p>
          <a:p>
            <a:r>
              <a:rPr lang="cs-CZ" b="1" i="1" dirty="0" smtClean="0">
                <a:solidFill>
                  <a:srgbClr val="C00000"/>
                </a:solidFill>
              </a:rPr>
              <a:t>Jaká je pohyblivost okolo JEDNODUCHÉ vazby?</a:t>
            </a:r>
          </a:p>
          <a:p>
            <a:r>
              <a:rPr lang="cs-CZ" b="1" i="1" dirty="0" smtClean="0">
                <a:solidFill>
                  <a:srgbClr val="C00000"/>
                </a:solidFill>
              </a:rPr>
              <a:t>Jak toto ovlivní možnost krystalizace?</a:t>
            </a:r>
          </a:p>
          <a:p>
            <a:r>
              <a:rPr lang="cs-CZ" b="1" i="1" dirty="0" smtClean="0">
                <a:solidFill>
                  <a:srgbClr val="C00000"/>
                </a:solidFill>
                <a:latin typeface="Arial Black" pitchFamily="34" charset="0"/>
              </a:rPr>
              <a:t>JAK KRYSTALIZUJÍ POLYOLEFINY ?</a:t>
            </a:r>
          </a:p>
          <a:p>
            <a:endParaRPr lang="cs-CZ" b="1" dirty="0" smtClean="0">
              <a:solidFill>
                <a:srgbClr val="FF0000"/>
              </a:solidFill>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6</a:t>
            </a:fld>
            <a:endParaRPr lang="sk-S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smtClean="0">
                <a:solidFill>
                  <a:srgbClr val="FF0000"/>
                </a:solidFill>
                <a:latin typeface="Arial Black" pitchFamily="34" charset="0"/>
              </a:rPr>
              <a:t>Od </a:t>
            </a:r>
            <a:r>
              <a:rPr lang="cs-CZ" sz="3200" b="1" dirty="0" smtClean="0">
                <a:solidFill>
                  <a:srgbClr val="0000FF"/>
                </a:solidFill>
                <a:latin typeface="Arial Black" pitchFamily="34" charset="0"/>
              </a:rPr>
              <a:t>OLEJE</a:t>
            </a:r>
            <a:r>
              <a:rPr lang="cs-CZ" sz="3200" b="1" dirty="0" smtClean="0">
                <a:solidFill>
                  <a:srgbClr val="FF0000"/>
                </a:solidFill>
                <a:latin typeface="Arial Black" pitchFamily="34" charset="0"/>
              </a:rPr>
              <a:t> k </a:t>
            </a:r>
            <a:r>
              <a:rPr lang="cs-CZ" sz="3200" b="1" dirty="0" smtClean="0">
                <a:solidFill>
                  <a:srgbClr val="C00000"/>
                </a:solidFill>
                <a:latin typeface="Arial Black" pitchFamily="34" charset="0"/>
              </a:rPr>
              <a:t>VOSKU</a:t>
            </a:r>
            <a:r>
              <a:rPr lang="cs-CZ" sz="3200" b="1" dirty="0" smtClean="0">
                <a:solidFill>
                  <a:srgbClr val="FF0000"/>
                </a:solidFill>
                <a:latin typeface="Arial Black" pitchFamily="34" charset="0"/>
              </a:rPr>
              <a:t/>
            </a:r>
            <a:br>
              <a:rPr lang="cs-CZ" sz="3200" b="1" dirty="0" smtClean="0">
                <a:solidFill>
                  <a:srgbClr val="FF0000"/>
                </a:solidFill>
                <a:latin typeface="Arial Black" pitchFamily="34" charset="0"/>
              </a:rPr>
            </a:br>
            <a:r>
              <a:rPr lang="cs-CZ" sz="3200" b="1" dirty="0" smtClean="0">
                <a:solidFill>
                  <a:srgbClr val="FF0000"/>
                </a:solidFill>
                <a:latin typeface="Arial Black" pitchFamily="34" charset="0"/>
              </a:rPr>
              <a:t>RICINOVÝ OLEJ </a:t>
            </a:r>
            <a:r>
              <a:rPr lang="cs-CZ" sz="2800" b="1" dirty="0" smtClean="0">
                <a:solidFill>
                  <a:srgbClr val="FF0000"/>
                </a:solidFill>
                <a:latin typeface="Arial Black" pitchFamily="34" charset="0"/>
              </a:rPr>
              <a:t>(</a:t>
            </a:r>
            <a:r>
              <a:rPr lang="sk-SK" sz="2800" b="1" i="1" kern="1200" dirty="0" err="1" smtClean="0">
                <a:solidFill>
                  <a:srgbClr val="0000FF"/>
                </a:solidFill>
                <a:latin typeface="Arial Black" pitchFamily="34" charset="0"/>
                <a:ea typeface="Times New Roman"/>
                <a:cs typeface="Times New Roman"/>
              </a:rPr>
              <a:t>eng</a:t>
            </a:r>
            <a:r>
              <a:rPr lang="sk-SK" sz="2800" b="1" i="1" kern="1200" dirty="0" smtClean="0">
                <a:solidFill>
                  <a:srgbClr val="0000FF"/>
                </a:solidFill>
                <a:latin typeface="Arial Black" pitchFamily="34" charset="0"/>
                <a:ea typeface="Times New Roman"/>
                <a:cs typeface="Times New Roman"/>
              </a:rPr>
              <a:t>. </a:t>
            </a:r>
            <a:r>
              <a:rPr lang="sk-SK" sz="2800" b="1" i="1" kern="1200" dirty="0" err="1" smtClean="0">
                <a:solidFill>
                  <a:srgbClr val="0000FF"/>
                </a:solidFill>
                <a:latin typeface="Arial Black" pitchFamily="34" charset="0"/>
                <a:ea typeface="Times New Roman"/>
                <a:cs typeface="Times New Roman"/>
              </a:rPr>
              <a:t>Castor</a:t>
            </a:r>
            <a:r>
              <a:rPr lang="sk-SK" sz="2800" b="1" i="1" kern="1200" dirty="0" smtClean="0">
                <a:solidFill>
                  <a:srgbClr val="0000FF"/>
                </a:solidFill>
                <a:latin typeface="Arial Black" pitchFamily="34" charset="0"/>
                <a:ea typeface="Times New Roman"/>
                <a:cs typeface="Times New Roman"/>
              </a:rPr>
              <a:t> </a:t>
            </a:r>
            <a:r>
              <a:rPr lang="sk-SK" sz="2800" b="1" i="1" kern="1200" dirty="0" err="1" smtClean="0">
                <a:solidFill>
                  <a:srgbClr val="0000FF"/>
                </a:solidFill>
                <a:latin typeface="Arial Black" pitchFamily="34" charset="0"/>
                <a:ea typeface="Times New Roman"/>
                <a:cs typeface="Times New Roman"/>
              </a:rPr>
              <a:t>Oil</a:t>
            </a:r>
            <a:r>
              <a:rPr lang="sk-SK" sz="2800" b="1" kern="1200" dirty="0" smtClean="0">
                <a:solidFill>
                  <a:srgbClr val="FF0000"/>
                </a:solidFill>
                <a:latin typeface="Arial Black" pitchFamily="34" charset="0"/>
                <a:ea typeface="Times New Roman"/>
                <a:cs typeface="Times New Roman"/>
              </a:rPr>
              <a:t>)</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7</a:t>
            </a:fld>
            <a:endParaRPr lang="sk-SK"/>
          </a:p>
        </p:txBody>
      </p:sp>
      <p:pic>
        <p:nvPicPr>
          <p:cNvPr id="2050" name="Picture 2"/>
          <p:cNvPicPr>
            <a:picLocks noChangeAspect="1" noChangeArrowheads="1"/>
          </p:cNvPicPr>
          <p:nvPr/>
        </p:nvPicPr>
        <p:blipFill>
          <a:blip r:embed="rId2" cstate="print"/>
          <a:srcRect/>
          <a:stretch>
            <a:fillRect/>
          </a:stretch>
        </p:blipFill>
        <p:spPr bwMode="auto">
          <a:xfrm rot="16200000">
            <a:off x="1487824" y="176473"/>
            <a:ext cx="2063709" cy="4536316"/>
          </a:xfrm>
          <a:prstGeom prst="rect">
            <a:avLst/>
          </a:prstGeom>
          <a:noFill/>
          <a:ln w="9525">
            <a:noFill/>
            <a:miter lim="800000"/>
            <a:headEnd/>
            <a:tailEnd/>
          </a:ln>
        </p:spPr>
      </p:pic>
      <p:sp>
        <p:nvSpPr>
          <p:cNvPr id="11" name="TextovéPole 10"/>
          <p:cNvSpPr txBox="1"/>
          <p:nvPr/>
        </p:nvSpPr>
        <p:spPr>
          <a:xfrm>
            <a:off x="5076056" y="1412776"/>
            <a:ext cx="3744416" cy="523220"/>
          </a:xfrm>
          <a:prstGeom prst="rect">
            <a:avLst/>
          </a:prstGeom>
          <a:noFill/>
        </p:spPr>
        <p:txBody>
          <a:bodyPr wrap="square" rtlCol="0">
            <a:spAutoFit/>
          </a:bodyPr>
          <a:lstStyle/>
          <a:p>
            <a:r>
              <a:rPr lang="cs-CZ" sz="2800" b="1" dirty="0" smtClean="0">
                <a:solidFill>
                  <a:srgbClr val="0000FF"/>
                </a:solidFill>
              </a:rPr>
              <a:t>TŘI DVOJNÉ VAZBY</a:t>
            </a:r>
            <a:endParaRPr lang="cs-CZ" sz="2800" b="1" dirty="0">
              <a:solidFill>
                <a:srgbClr val="0000FF"/>
              </a:solidFill>
            </a:endParaRPr>
          </a:p>
        </p:txBody>
      </p:sp>
      <p:cxnSp>
        <p:nvCxnSpPr>
          <p:cNvPr id="13" name="Přímá spojovací šipka 12"/>
          <p:cNvCxnSpPr/>
          <p:nvPr/>
        </p:nvCxnSpPr>
        <p:spPr>
          <a:xfrm>
            <a:off x="6804248" y="19888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292080" y="3284984"/>
            <a:ext cx="3672408" cy="523220"/>
          </a:xfrm>
          <a:prstGeom prst="rect">
            <a:avLst/>
          </a:prstGeom>
          <a:noFill/>
        </p:spPr>
        <p:txBody>
          <a:bodyPr wrap="square" rtlCol="0">
            <a:spAutoFit/>
          </a:bodyPr>
          <a:lstStyle/>
          <a:p>
            <a:r>
              <a:rPr lang="cs-CZ" sz="2800" b="1" dirty="0" smtClean="0">
                <a:solidFill>
                  <a:srgbClr val="008000"/>
                </a:solidFill>
              </a:rPr>
              <a:t>HYDROGENACE</a:t>
            </a:r>
            <a:endParaRPr lang="cs-CZ" sz="3200" b="1" dirty="0">
              <a:solidFill>
                <a:srgbClr val="008000"/>
              </a:solidFill>
            </a:endParaRPr>
          </a:p>
        </p:txBody>
      </p:sp>
      <p:cxnSp>
        <p:nvCxnSpPr>
          <p:cNvPr id="16" name="Přímá spojovací šipka 15"/>
          <p:cNvCxnSpPr/>
          <p:nvPr/>
        </p:nvCxnSpPr>
        <p:spPr>
          <a:xfrm>
            <a:off x="6804248" y="37890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3275856" y="5013176"/>
            <a:ext cx="5688632" cy="646331"/>
          </a:xfrm>
          <a:prstGeom prst="rect">
            <a:avLst/>
          </a:prstGeom>
          <a:noFill/>
        </p:spPr>
        <p:txBody>
          <a:bodyPr wrap="square" rtlCol="0">
            <a:spAutoFit/>
          </a:bodyPr>
          <a:lstStyle/>
          <a:p>
            <a:r>
              <a:rPr lang="cs-CZ" sz="3600" b="1" dirty="0" smtClean="0">
                <a:solidFill>
                  <a:srgbClr val="C00000"/>
                </a:solidFill>
                <a:latin typeface="Arial Black" pitchFamily="34" charset="0"/>
              </a:rPr>
              <a:t>VOSK</a:t>
            </a:r>
            <a:r>
              <a:rPr lang="cs-CZ" sz="3600" b="1" dirty="0" smtClean="0">
                <a:solidFill>
                  <a:srgbClr val="C00000"/>
                </a:solidFill>
              </a:rPr>
              <a:t> </a:t>
            </a:r>
            <a:r>
              <a:rPr lang="sk-SK" sz="3600" b="1" i="1" dirty="0" err="1" smtClean="0">
                <a:solidFill>
                  <a:srgbClr val="0000FF"/>
                </a:solidFill>
                <a:ea typeface="Times New Roman"/>
                <a:cs typeface="Times New Roman"/>
              </a:rPr>
              <a:t>eng</a:t>
            </a:r>
            <a:r>
              <a:rPr lang="sk-SK" sz="3600" b="1" i="1" dirty="0" smtClean="0">
                <a:solidFill>
                  <a:srgbClr val="0000FF"/>
                </a:solidFill>
                <a:ea typeface="Times New Roman"/>
                <a:cs typeface="Times New Roman"/>
              </a:rPr>
              <a:t>. </a:t>
            </a:r>
            <a:r>
              <a:rPr lang="sk-SK" sz="3600" b="1" i="1" dirty="0" err="1" smtClean="0">
                <a:solidFill>
                  <a:srgbClr val="0000FF"/>
                </a:solidFill>
                <a:ea typeface="Times New Roman"/>
                <a:cs typeface="Times New Roman"/>
              </a:rPr>
              <a:t>Castor</a:t>
            </a:r>
            <a:r>
              <a:rPr lang="sk-SK" sz="3600" b="1" i="1" dirty="0" smtClean="0">
                <a:solidFill>
                  <a:srgbClr val="0000FF"/>
                </a:solidFill>
                <a:ea typeface="Times New Roman"/>
                <a:cs typeface="Times New Roman"/>
              </a:rPr>
              <a:t>  </a:t>
            </a:r>
            <a:r>
              <a:rPr lang="sk-SK" sz="3600" b="1" i="1" dirty="0" err="1" smtClean="0">
                <a:solidFill>
                  <a:srgbClr val="0000FF"/>
                </a:solidFill>
                <a:ea typeface="Times New Roman"/>
                <a:cs typeface="Times New Roman"/>
              </a:rPr>
              <a:t>Wax</a:t>
            </a:r>
            <a:r>
              <a:rPr lang="cs-CZ" sz="3600" b="1" dirty="0" smtClean="0">
                <a:solidFill>
                  <a:srgbClr val="C00000"/>
                </a:solidFill>
              </a:rPr>
              <a:t> </a:t>
            </a:r>
            <a:endParaRPr lang="cs-CZ" sz="3600" dirty="0"/>
          </a:p>
        </p:txBody>
      </p:sp>
      <p:sp>
        <p:nvSpPr>
          <p:cNvPr id="18" name="TextovéPole 17"/>
          <p:cNvSpPr txBox="1"/>
          <p:nvPr/>
        </p:nvSpPr>
        <p:spPr>
          <a:xfrm>
            <a:off x="683568" y="3789040"/>
            <a:ext cx="4104456" cy="400110"/>
          </a:xfrm>
          <a:prstGeom prst="rect">
            <a:avLst/>
          </a:prstGeom>
          <a:noFill/>
        </p:spPr>
        <p:txBody>
          <a:bodyPr wrap="square" rtlCol="0">
            <a:spAutoFit/>
          </a:bodyPr>
          <a:lstStyle/>
          <a:p>
            <a:r>
              <a:rPr lang="cs-CZ" sz="2000" b="1" dirty="0" smtClean="0">
                <a:solidFill>
                  <a:srgbClr val="008000"/>
                </a:solidFill>
              </a:rPr>
              <a:t>Volné –OH skupiny zůstávají </a:t>
            </a:r>
            <a:endParaRPr lang="cs-CZ" sz="2000" b="1" dirty="0">
              <a:solidFill>
                <a:srgbClr val="008000"/>
              </a:solidFill>
            </a:endParaRPr>
          </a:p>
        </p:txBody>
      </p:sp>
      <p:cxnSp>
        <p:nvCxnSpPr>
          <p:cNvPr id="19" name="Přímá spojovací šipka 18"/>
          <p:cNvCxnSpPr/>
          <p:nvPr/>
        </p:nvCxnSpPr>
        <p:spPr>
          <a:xfrm flipV="1">
            <a:off x="4355976" y="3717032"/>
            <a:ext cx="93610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smtClean="0">
                <a:solidFill>
                  <a:srgbClr val="FF0000"/>
                </a:solidFill>
                <a:latin typeface="Arial Black" pitchFamily="34" charset="0"/>
              </a:rPr>
              <a:t>Něco mezi  </a:t>
            </a:r>
            <a:r>
              <a:rPr lang="cs-CZ" sz="3200" b="1" dirty="0" smtClean="0">
                <a:solidFill>
                  <a:srgbClr val="0000FF"/>
                </a:solidFill>
                <a:latin typeface="Arial Black" pitchFamily="34" charset="0"/>
              </a:rPr>
              <a:t>OLEJEM</a:t>
            </a:r>
            <a:r>
              <a:rPr lang="cs-CZ" sz="3200" b="1" dirty="0" smtClean="0">
                <a:solidFill>
                  <a:srgbClr val="FF0000"/>
                </a:solidFill>
                <a:latin typeface="Arial Black" pitchFamily="34" charset="0"/>
              </a:rPr>
              <a:t> a </a:t>
            </a:r>
            <a:r>
              <a:rPr lang="cs-CZ" sz="3200" b="1" dirty="0" smtClean="0">
                <a:solidFill>
                  <a:srgbClr val="C00000"/>
                </a:solidFill>
                <a:latin typeface="Arial Black" pitchFamily="34" charset="0"/>
              </a:rPr>
              <a:t>VOSKEM</a:t>
            </a:r>
            <a:r>
              <a:rPr lang="cs-CZ" sz="3200" b="1" dirty="0" smtClean="0">
                <a:solidFill>
                  <a:srgbClr val="FF0000"/>
                </a:solidFill>
                <a:latin typeface="Arial Black" pitchFamily="34" charset="0"/>
              </a:rPr>
              <a:t/>
            </a:r>
            <a:br>
              <a:rPr lang="cs-CZ" sz="3200" b="1" dirty="0" smtClean="0">
                <a:solidFill>
                  <a:srgbClr val="FF0000"/>
                </a:solidFill>
                <a:latin typeface="Arial Black" pitchFamily="34" charset="0"/>
              </a:rPr>
            </a:br>
            <a:r>
              <a:rPr lang="cs-CZ" sz="3200" b="1" dirty="0" smtClean="0">
                <a:solidFill>
                  <a:srgbClr val="FF0000"/>
                </a:solidFill>
                <a:latin typeface="Arial Black" pitchFamily="34" charset="0"/>
              </a:rPr>
              <a:t>LŮJ </a:t>
            </a:r>
            <a:r>
              <a:rPr lang="cs-CZ" sz="2800" b="1" dirty="0" smtClean="0">
                <a:solidFill>
                  <a:srgbClr val="FF0000"/>
                </a:solidFill>
                <a:latin typeface="Arial Black" pitchFamily="34" charset="0"/>
              </a:rPr>
              <a:t>(</a:t>
            </a:r>
            <a:r>
              <a:rPr lang="sk-SK" sz="2800" b="1" i="1" kern="1200" dirty="0" err="1" smtClean="0">
                <a:solidFill>
                  <a:srgbClr val="0000FF"/>
                </a:solidFill>
                <a:latin typeface="Arial Black" pitchFamily="34" charset="0"/>
                <a:ea typeface="Times New Roman"/>
                <a:cs typeface="Times New Roman"/>
              </a:rPr>
              <a:t>eng.Tallow</a:t>
            </a:r>
            <a:r>
              <a:rPr lang="sk-SK" sz="2800" b="1" i="1" kern="1200" dirty="0" smtClean="0">
                <a:solidFill>
                  <a:srgbClr val="0000FF"/>
                </a:solidFill>
                <a:latin typeface="Arial Black" pitchFamily="34" charset="0"/>
                <a:ea typeface="Times New Roman"/>
                <a:cs typeface="Times New Roman"/>
              </a:rPr>
              <a:t>, </a:t>
            </a:r>
            <a:r>
              <a:rPr lang="sk-SK" sz="2800" b="1" i="1" kern="1200" dirty="0" err="1" smtClean="0">
                <a:solidFill>
                  <a:srgbClr val="0000FF"/>
                </a:solidFill>
                <a:latin typeface="Arial Black" pitchFamily="34" charset="0"/>
                <a:ea typeface="Times New Roman"/>
                <a:cs typeface="Times New Roman"/>
              </a:rPr>
              <a:t>Suet</a:t>
            </a:r>
            <a:r>
              <a:rPr lang="sk-SK" sz="2800" b="1" kern="1200" dirty="0" smtClean="0">
                <a:solidFill>
                  <a:srgbClr val="FF0000"/>
                </a:solidFill>
                <a:latin typeface="Arial Black" pitchFamily="34" charset="0"/>
                <a:ea typeface="Times New Roman"/>
                <a:cs typeface="Times New Roman"/>
              </a:rPr>
              <a:t>)</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8</a:t>
            </a:fld>
            <a:endParaRPr lang="sk-SK"/>
          </a:p>
        </p:txBody>
      </p:sp>
      <p:sp>
        <p:nvSpPr>
          <p:cNvPr id="11" name="TextovéPole 10"/>
          <p:cNvSpPr txBox="1"/>
          <p:nvPr/>
        </p:nvSpPr>
        <p:spPr>
          <a:xfrm>
            <a:off x="395536" y="1412776"/>
            <a:ext cx="8424936" cy="954107"/>
          </a:xfrm>
          <a:prstGeom prst="rect">
            <a:avLst/>
          </a:prstGeom>
          <a:noFill/>
        </p:spPr>
        <p:txBody>
          <a:bodyPr wrap="square" rtlCol="0">
            <a:spAutoFit/>
          </a:bodyPr>
          <a:lstStyle/>
          <a:p>
            <a:r>
              <a:rPr lang="cs-CZ" sz="2800" b="1" dirty="0" smtClean="0">
                <a:solidFill>
                  <a:srgbClr val="0000FF"/>
                </a:solidFill>
              </a:rPr>
              <a:t>JEDNA DVOJNÁ VAZBA ( </a:t>
            </a:r>
            <a:r>
              <a:rPr lang="cs-CZ" sz="2800" b="1" dirty="0" err="1" smtClean="0">
                <a:solidFill>
                  <a:srgbClr val="0000FF"/>
                </a:solidFill>
              </a:rPr>
              <a:t>kys</a:t>
            </a:r>
            <a:r>
              <a:rPr lang="cs-CZ" sz="2800" b="1" dirty="0" smtClean="0">
                <a:solidFill>
                  <a:srgbClr val="0000FF"/>
                </a:solidFill>
              </a:rPr>
              <a:t>. Olejová) + dvě nasycené mastné kyseliny (</a:t>
            </a:r>
            <a:r>
              <a:rPr lang="cs-CZ" sz="2800" b="1" dirty="0" err="1" smtClean="0">
                <a:solidFill>
                  <a:srgbClr val="0000FF"/>
                </a:solidFill>
              </a:rPr>
              <a:t>kys</a:t>
            </a:r>
            <a:r>
              <a:rPr lang="cs-CZ" sz="2800" b="1" dirty="0" smtClean="0">
                <a:solidFill>
                  <a:srgbClr val="0000FF"/>
                </a:solidFill>
              </a:rPr>
              <a:t>. Stearová)</a:t>
            </a:r>
            <a:endParaRPr lang="cs-CZ" sz="2800" b="1" dirty="0">
              <a:solidFill>
                <a:srgbClr val="0000FF"/>
              </a:solidFill>
            </a:endParaRPr>
          </a:p>
        </p:txBody>
      </p:sp>
      <p:pic>
        <p:nvPicPr>
          <p:cNvPr id="1026" name="Picture 2"/>
          <p:cNvPicPr>
            <a:picLocks noChangeAspect="1" noChangeArrowheads="1"/>
          </p:cNvPicPr>
          <p:nvPr/>
        </p:nvPicPr>
        <p:blipFill>
          <a:blip r:embed="rId2" cstate="print"/>
          <a:srcRect/>
          <a:stretch>
            <a:fillRect/>
          </a:stretch>
        </p:blipFill>
        <p:spPr bwMode="auto">
          <a:xfrm>
            <a:off x="755576" y="2348880"/>
            <a:ext cx="7128792" cy="2916864"/>
          </a:xfrm>
          <a:prstGeom prst="rect">
            <a:avLst/>
          </a:prstGeom>
          <a:noFill/>
          <a:ln w="9525">
            <a:noFill/>
            <a:miter lim="800000"/>
            <a:headEnd/>
            <a:tailEnd/>
          </a:ln>
        </p:spPr>
      </p:pic>
      <p:sp>
        <p:nvSpPr>
          <p:cNvPr id="15" name="TextovéPole 14"/>
          <p:cNvSpPr txBox="1"/>
          <p:nvPr/>
        </p:nvSpPr>
        <p:spPr>
          <a:xfrm>
            <a:off x="395536" y="5301208"/>
            <a:ext cx="8496944" cy="954107"/>
          </a:xfrm>
          <a:prstGeom prst="rect">
            <a:avLst/>
          </a:prstGeom>
          <a:solidFill>
            <a:schemeClr val="bg1">
              <a:lumMod val="85000"/>
            </a:schemeClr>
          </a:solidFill>
        </p:spPr>
        <p:txBody>
          <a:bodyPr wrap="square" rtlCol="0">
            <a:spAutoFit/>
          </a:bodyPr>
          <a:lstStyle/>
          <a:p>
            <a:pPr algn="ctr"/>
            <a:r>
              <a:rPr lang="cs-CZ" sz="2800" b="1" dirty="0" smtClean="0">
                <a:solidFill>
                  <a:srgbClr val="008000"/>
                </a:solidFill>
                <a:latin typeface="Arial Black" pitchFamily="34" charset="0"/>
              </a:rPr>
              <a:t>Na co byl používán v minulosti a na co lze použít dnes?</a:t>
            </a:r>
            <a:endParaRPr lang="cs-CZ" sz="2800" b="1" dirty="0">
              <a:solidFill>
                <a:srgbClr val="008000"/>
              </a:solidFill>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67544" y="188640"/>
            <a:ext cx="8229600" cy="778098"/>
          </a:xfrm>
        </p:spPr>
        <p:txBody>
          <a:bodyPr/>
          <a:lstStyle/>
          <a:p>
            <a:r>
              <a:rPr lang="cs-CZ" b="1" dirty="0" smtClean="0">
                <a:solidFill>
                  <a:srgbClr val="FF0000"/>
                </a:solidFill>
                <a:latin typeface="Arial Black" pitchFamily="34" charset="0"/>
              </a:rPr>
              <a:t>VOSKY</a:t>
            </a:r>
            <a:endParaRPr lang="cs-CZ" b="1" dirty="0">
              <a:solidFill>
                <a:srgbClr val="FF0000"/>
              </a:solidFill>
              <a:latin typeface="Arial Black" pitchFamily="34" charset="0"/>
            </a:endParaRPr>
          </a:p>
        </p:txBody>
      </p:sp>
      <p:sp>
        <p:nvSpPr>
          <p:cNvPr id="11" name="Zástupný symbol pro obsah 10"/>
          <p:cNvSpPr>
            <a:spLocks noGrp="1"/>
          </p:cNvSpPr>
          <p:nvPr>
            <p:ph idx="1"/>
          </p:nvPr>
        </p:nvSpPr>
        <p:spPr>
          <a:xfrm>
            <a:off x="467544" y="836712"/>
            <a:ext cx="8496944" cy="5400600"/>
          </a:xfrm>
        </p:spPr>
        <p:txBody>
          <a:bodyPr/>
          <a:lstStyle/>
          <a:p>
            <a:r>
              <a:rPr lang="cs-CZ" b="1" dirty="0" smtClean="0">
                <a:solidFill>
                  <a:srgbClr val="008000"/>
                </a:solidFill>
                <a:latin typeface="Arial Black" pitchFamily="34" charset="0"/>
              </a:rPr>
              <a:t>Přírodní produkty </a:t>
            </a:r>
          </a:p>
          <a:p>
            <a:pPr lvl="1"/>
            <a:r>
              <a:rPr lang="cs-CZ" b="1" dirty="0" smtClean="0">
                <a:solidFill>
                  <a:srgbClr val="008000"/>
                </a:solidFill>
              </a:rPr>
              <a:t>Obnovitelné zdroje</a:t>
            </a:r>
          </a:p>
          <a:p>
            <a:pPr lvl="2"/>
            <a:r>
              <a:rPr lang="cs-CZ" b="1" i="1" dirty="0" smtClean="0">
                <a:solidFill>
                  <a:srgbClr val="008000"/>
                </a:solidFill>
              </a:rPr>
              <a:t>Živočišný původ (výjimečně) </a:t>
            </a:r>
          </a:p>
          <a:p>
            <a:pPr lvl="2"/>
            <a:r>
              <a:rPr lang="cs-CZ" b="1" u="sng" dirty="0" smtClean="0">
                <a:solidFill>
                  <a:srgbClr val="008000"/>
                </a:solidFill>
              </a:rPr>
              <a:t>Rostlinný původ (převažuje)</a:t>
            </a:r>
          </a:p>
          <a:p>
            <a:pPr lvl="1"/>
            <a:r>
              <a:rPr lang="cs-CZ" b="1" dirty="0" smtClean="0">
                <a:solidFill>
                  <a:srgbClr val="7030A0"/>
                </a:solidFill>
              </a:rPr>
              <a:t>NEOBNOVITELNÉ ZDROJE</a:t>
            </a:r>
          </a:p>
          <a:p>
            <a:r>
              <a:rPr lang="cs-CZ" sz="2800" b="1" dirty="0" smtClean="0">
                <a:solidFill>
                  <a:srgbClr val="FFC000"/>
                </a:solidFill>
                <a:latin typeface="Arial Black" pitchFamily="34" charset="0"/>
              </a:rPr>
              <a:t>Modifikované přírodní produkty</a:t>
            </a:r>
          </a:p>
          <a:p>
            <a:pPr algn="ctr">
              <a:buNone/>
            </a:pPr>
            <a:r>
              <a:rPr lang="cs-CZ" sz="2800" b="1" dirty="0" smtClean="0">
                <a:solidFill>
                  <a:srgbClr val="0000FF"/>
                </a:solidFill>
                <a:latin typeface="Arial Black" pitchFamily="34" charset="0"/>
              </a:rPr>
              <a:t>Syntetické produkty</a:t>
            </a:r>
          </a:p>
          <a:p>
            <a:pPr algn="ctr">
              <a:buNone/>
            </a:pPr>
            <a:r>
              <a:rPr lang="cs-CZ" sz="2600" b="1" u="sng" dirty="0" smtClean="0">
                <a:solidFill>
                  <a:srgbClr val="C00000"/>
                </a:solidFill>
                <a:latin typeface="Arial Black" pitchFamily="34" charset="0"/>
              </a:rPr>
              <a:t>Proč zařazujeme i vosky?</a:t>
            </a:r>
          </a:p>
          <a:p>
            <a:pPr algn="ctr">
              <a:buNone/>
            </a:pPr>
            <a:r>
              <a:rPr lang="cs-CZ" sz="2600" b="1" dirty="0" smtClean="0">
                <a:solidFill>
                  <a:srgbClr val="C00000"/>
                </a:solidFill>
              </a:rPr>
              <a:t>Řada z nich má </a:t>
            </a:r>
            <a:r>
              <a:rPr lang="cs-CZ" sz="2600" b="1" u="sng" dirty="0" smtClean="0">
                <a:solidFill>
                  <a:srgbClr val="C00000"/>
                </a:solidFill>
              </a:rPr>
              <a:t>molekulovou hmotnost v oligomerní oblasti </a:t>
            </a:r>
            <a:r>
              <a:rPr lang="cs-CZ" sz="2600" b="1" dirty="0" smtClean="0">
                <a:solidFill>
                  <a:srgbClr val="C00000"/>
                </a:solidFill>
              </a:rPr>
              <a:t>a řadu z nich lze vyrobit </a:t>
            </a:r>
            <a:r>
              <a:rPr lang="cs-CZ" sz="2600" b="1" u="sng" dirty="0" smtClean="0">
                <a:solidFill>
                  <a:srgbClr val="C00000"/>
                </a:solidFill>
              </a:rPr>
              <a:t>polymerací alkenů nebo </a:t>
            </a:r>
            <a:r>
              <a:rPr lang="cs-CZ" sz="2600" b="1" u="sng" cap="all" dirty="0" smtClean="0">
                <a:solidFill>
                  <a:srgbClr val="C00000"/>
                </a:solidFill>
                <a:latin typeface="Arial Black" pitchFamily="34" charset="0"/>
              </a:rPr>
              <a:t>depolymerací</a:t>
            </a:r>
            <a:r>
              <a:rPr lang="cs-CZ" sz="2600" b="1" u="sng" dirty="0" smtClean="0">
                <a:solidFill>
                  <a:srgbClr val="C00000"/>
                </a:solidFill>
                <a:latin typeface="Arial Black" pitchFamily="34" charset="0"/>
              </a:rPr>
              <a:t> POLYOLEFINŮ</a:t>
            </a:r>
          </a:p>
        </p:txBody>
      </p:sp>
      <p:sp>
        <p:nvSpPr>
          <p:cNvPr id="7" name="Zástupný symbol pro datum 6"/>
          <p:cNvSpPr>
            <a:spLocks noGrp="1"/>
          </p:cNvSpPr>
          <p:nvPr>
            <p:ph type="dt" sz="half" idx="10"/>
          </p:nvPr>
        </p:nvSpPr>
        <p:spPr/>
        <p:txBody>
          <a:bodyPr/>
          <a:lstStyle/>
          <a:p>
            <a:pPr>
              <a:defRPr/>
            </a:pPr>
            <a:r>
              <a:rPr lang="cs-CZ" smtClean="0"/>
              <a:t>4. 10. 2017</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2017</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9</a:t>
            </a:fld>
            <a:endParaRPr lang="sk-SK"/>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2889</TotalTime>
  <Words>3204</Words>
  <Application>Microsoft Office PowerPoint</Application>
  <PresentationFormat>Předvádění na obrazovce (4:3)</PresentationFormat>
  <Paragraphs>623</Paragraphs>
  <Slides>58</Slides>
  <Notes>4</Notes>
  <HiddenSlides>0</HiddenSlides>
  <MMClips>0</MMClips>
  <ScaleCrop>false</ScaleCrop>
  <HeadingPairs>
    <vt:vector size="4" baseType="variant">
      <vt:variant>
        <vt:lpstr>Motiv</vt:lpstr>
      </vt:variant>
      <vt:variant>
        <vt:i4>1</vt:i4>
      </vt:variant>
      <vt:variant>
        <vt:lpstr>Nadpisy snímků</vt:lpstr>
      </vt:variant>
      <vt:variant>
        <vt:i4>58</vt:i4>
      </vt:variant>
    </vt:vector>
  </HeadingPairs>
  <TitlesOfParts>
    <vt:vector size="59" baseType="lpstr">
      <vt:lpstr>Default Design</vt:lpstr>
      <vt:lpstr>PŘÍRODNÍ POLYMERY Vosky </vt:lpstr>
      <vt:lpstr>Snímek 2</vt:lpstr>
      <vt:lpstr>AKTUALITA Z OBORU  (staženo VČERA)</vt:lpstr>
      <vt:lpstr>Tuky – jen pro oživení paměti z minulé přednášky</vt:lpstr>
      <vt:lpstr>Jak liší oleje a vosky?</vt:lpstr>
      <vt:lpstr>Proč jsou asi oleje kapalné a vosky tuhé (za normální teploty)?</vt:lpstr>
      <vt:lpstr>Od OLEJE k VOSKU RICINOVÝ OLEJ (eng. Castor Oil)</vt:lpstr>
      <vt:lpstr>Něco mezi  OLEJEM a VOSKEM LŮJ (eng.Tallow, Suet)</vt:lpstr>
      <vt:lpstr>VOSKY</vt:lpstr>
      <vt:lpstr>Srovnání olejů a tuků</vt:lpstr>
      <vt:lpstr>Snímek 11</vt:lpstr>
      <vt:lpstr>Snímek 12</vt:lpstr>
      <vt:lpstr>Snímek 13</vt:lpstr>
      <vt:lpstr>VČELÍ VOSK</vt:lpstr>
      <vt:lpstr>Snímek 15</vt:lpstr>
      <vt:lpstr>Snímek 16</vt:lpstr>
      <vt:lpstr>Snímek 17</vt:lpstr>
      <vt:lpstr>VČELÍ VOSK</vt:lpstr>
      <vt:lpstr>Snímek 19</vt:lpstr>
      <vt:lpstr>Snímek 20</vt:lpstr>
      <vt:lpstr>VČELÍ VOSK  VLASTNOSTI</vt:lpstr>
      <vt:lpstr>VČELÍ VOSK modifikace</vt:lpstr>
      <vt:lpstr>VČELÍ VOSK  v historii</vt:lpstr>
      <vt:lpstr>Odlévání  kovů „na ztracený vosk“ 1</vt:lpstr>
      <vt:lpstr>Odlévání  kovů „na ztracený vosk“ 2</vt:lpstr>
      <vt:lpstr>Odlévání  kovů „na ztracený vosk“ 3</vt:lpstr>
      <vt:lpstr>Odlévání  kovů „na ztracený vosk“ 4</vt:lpstr>
      <vt:lpstr>Odlévání  kovů „na ztracený vosk“ 5</vt:lpstr>
      <vt:lpstr>Snímek 29</vt:lpstr>
      <vt:lpstr>VČELÍ VOSK  v moderním světě</vt:lpstr>
      <vt:lpstr>VČELÍ VOSK - kontrola pravosti</vt:lpstr>
      <vt:lpstr>VČELÍ VOSK  dosti netradiční použití</vt:lpstr>
      <vt:lpstr>VOSK  dosti netradiční použití</vt:lpstr>
      <vt:lpstr>Teď prudce změníme směr zájmu!</vt:lpstr>
      <vt:lpstr>Ozokerit v historii</vt:lpstr>
      <vt:lpstr>Ozokerit v současnosti</vt:lpstr>
      <vt:lpstr>CERESIN 1</vt:lpstr>
      <vt:lpstr>CERESIN 2</vt:lpstr>
      <vt:lpstr>CERESIN 3 - použití</vt:lpstr>
      <vt:lpstr>PARAFÍN </vt:lpstr>
      <vt:lpstr>PARAFÍN 2</vt:lpstr>
      <vt:lpstr>PARAFÍN 3</vt:lpstr>
      <vt:lpstr>PARAFÍN 4</vt:lpstr>
      <vt:lpstr>PARAFÍN 5</vt:lpstr>
      <vt:lpstr>PARAFÍN 6 ČSN 65 7115</vt:lpstr>
      <vt:lpstr>Mikrokrystalický vosk Opět produkt získávaný při destilaci ropy  </vt:lpstr>
      <vt:lpstr>Mikrokrystalický vosk použití – podobné jako parafín</vt:lpstr>
      <vt:lpstr>MŮJ OBLÍBENÝ VOSK  MONTÁNNÍ VOSK</vt:lpstr>
      <vt:lpstr>MONTÁNNÍ VOSK 1</vt:lpstr>
      <vt:lpstr>MONTÁNNÍ VOSK 2</vt:lpstr>
      <vt:lpstr>MONTÁNNÍ VOSK 3</vt:lpstr>
      <vt:lpstr>MONTÁNNÍ VOSK 4</vt:lpstr>
      <vt:lpstr>MONTÁNNÍ VOSK 5</vt:lpstr>
      <vt:lpstr>MONTÁNNÍ VOSK 6</vt:lpstr>
      <vt:lpstr>ZPÁTKY K ROSTLINÁM! Karnaubský vosk 1</vt:lpstr>
      <vt:lpstr>Karnaubský vosk 2 </vt:lpstr>
      <vt:lpstr>Karnaubský vosk 3 </vt:lpstr>
      <vt:lpstr>Další látky řazené mezi vosky</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304</cp:revision>
  <dcterms:created xsi:type="dcterms:W3CDTF">2008-02-10T16:41:08Z</dcterms:created>
  <dcterms:modified xsi:type="dcterms:W3CDTF">2017-10-04T06:49:06Z</dcterms:modified>
</cp:coreProperties>
</file>