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97" r:id="rId3"/>
    <p:sldId id="540" r:id="rId4"/>
    <p:sldId id="398" r:id="rId5"/>
    <p:sldId id="541" r:id="rId6"/>
    <p:sldId id="542" r:id="rId7"/>
    <p:sldId id="543" r:id="rId8"/>
    <p:sldId id="544" r:id="rId9"/>
    <p:sldId id="546" r:id="rId10"/>
    <p:sldId id="545" r:id="rId11"/>
    <p:sldId id="547" r:id="rId12"/>
    <p:sldId id="548" r:id="rId13"/>
    <p:sldId id="549" r:id="rId14"/>
    <p:sldId id="550" r:id="rId15"/>
    <p:sldId id="551" r:id="rId1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66FF"/>
    <a:srgbClr val="FF0000"/>
    <a:srgbClr val="FFFF99"/>
    <a:srgbClr val="FFFF00"/>
    <a:srgbClr val="FF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0" autoAdjust="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s://cs.wikipedia.org/wiki/Kva%C5%A1en%C3%AD" TargetMode="External"/><Relationship Id="rId7" Type="http://schemas.openxmlformats.org/officeDocument/2006/relationships/hyperlink" Target="https://cs.wikipedia.org/wiki/Ethanol" TargetMode="External"/><Relationship Id="rId2" Type="http://schemas.openxmlformats.org/officeDocument/2006/relationships/hyperlink" Target="https://cs.wikipedia.org/wiki/Polysacharidy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/index.php?title=Xanthomonas_campestris&amp;action=edit&amp;redlink=1" TargetMode="External"/><Relationship Id="rId5" Type="http://schemas.openxmlformats.org/officeDocument/2006/relationships/hyperlink" Target="https://cs.wikipedia.org/wiki/Bakterie" TargetMode="External"/><Relationship Id="rId4" Type="http://schemas.openxmlformats.org/officeDocument/2006/relationships/hyperlink" Target="https://cs.wikipedia.org/wiki/Sacharidy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onzervant" TargetMode="External"/><Relationship Id="rId2" Type="http://schemas.openxmlformats.org/officeDocument/2006/relationships/hyperlink" Target="http://www.emulgatory.cz/seznam-ecek/E25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Smrt" TargetMode="External"/><Relationship Id="rId5" Type="http://schemas.openxmlformats.org/officeDocument/2006/relationships/hyperlink" Target="https://cs.wikipedia.org/wiki/Otrava" TargetMode="External"/><Relationship Id="rId4" Type="http://schemas.openxmlformats.org/officeDocument/2006/relationships/hyperlink" Target="https://cs.wikipedia.org/wiki/Gra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Osteopor%C3%B3za" TargetMode="External"/><Relationship Id="rId3" Type="http://schemas.openxmlformats.org/officeDocument/2006/relationships/hyperlink" Target="https://cs.wikipedia.org/wiki/Polyfosf%C3%A1t" TargetMode="External"/><Relationship Id="rId7" Type="http://schemas.openxmlformats.org/officeDocument/2006/relationships/hyperlink" Target="https://cs.wikipedia.org/wiki/Taven%C3%BD_s%C3%BDr" TargetMode="External"/><Relationship Id="rId2" Type="http://schemas.openxmlformats.org/officeDocument/2006/relationships/hyperlink" Target="https://cs.wikipedia.org/wiki/Sol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Potravina" TargetMode="External"/><Relationship Id="rId5" Type="http://schemas.openxmlformats.org/officeDocument/2006/relationships/hyperlink" Target="https://cs.wikipedia.org/wiki/Hnojivo" TargetMode="External"/><Relationship Id="rId10" Type="http://schemas.openxmlformats.org/officeDocument/2006/relationships/hyperlink" Target="http://www.emulgatory.cz/seznam-ecek/E451" TargetMode="External"/><Relationship Id="rId4" Type="http://schemas.openxmlformats.org/officeDocument/2006/relationships/hyperlink" Target="https://cs.wikipedia.org/wiki/Voda" TargetMode="External"/><Relationship Id="rId9" Type="http://schemas.openxmlformats.org/officeDocument/2006/relationships/hyperlink" Target="http://www.emulgatory.cz/seznam-ecek/E450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/index.php?title=Citronan_sodn%C3%BD&amp;action=edit&amp;section=1" TargetMode="External"/><Relationship Id="rId13" Type="http://schemas.openxmlformats.org/officeDocument/2006/relationships/hyperlink" Target="https://cs.wikipedia.org/wiki/Citronan_sodn%C3%BD" TargetMode="External"/><Relationship Id="rId18" Type="http://schemas.openxmlformats.org/officeDocument/2006/relationships/hyperlink" Target="https://cs.wikipedia.org/wiki/Limon%C3%A1da" TargetMode="External"/><Relationship Id="rId3" Type="http://schemas.openxmlformats.org/officeDocument/2006/relationships/hyperlink" Target="https://cs.wikipedia.org/wiki/Kyselina_citronov%C3%A1" TargetMode="External"/><Relationship Id="rId7" Type="http://schemas.openxmlformats.org/officeDocument/2006/relationships/hyperlink" Target="https://cs.wikipedia.org/w/index.php?title=Citronan_sodn%C3%BD&amp;veaction=edit&amp;vesection=1" TargetMode="External"/><Relationship Id="rId12" Type="http://schemas.openxmlformats.org/officeDocument/2006/relationships/hyperlink" Target="https://cs.wikipedia.org/wiki/Darov%C3%A1n%C3%AD_krve" TargetMode="External"/><Relationship Id="rId17" Type="http://schemas.openxmlformats.org/officeDocument/2006/relationships/hyperlink" Target="https://cs.wikipedia.org/wiki/Jed" TargetMode="External"/><Relationship Id="rId2" Type="http://schemas.openxmlformats.org/officeDocument/2006/relationships/hyperlink" Target="https://cs.wikipedia.org/wiki/Soli" TargetMode="External"/><Relationship Id="rId16" Type="http://schemas.openxmlformats.org/officeDocument/2006/relationships/hyperlink" Target="https://cs.wikipedia.org/w/index.php?title=FPSA&amp;action=edit&amp;redlink=1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Molekula" TargetMode="External"/><Relationship Id="rId11" Type="http://schemas.openxmlformats.org/officeDocument/2006/relationships/hyperlink" Target="https://cs.wikipedia.org/wiki/Krev" TargetMode="External"/><Relationship Id="rId5" Type="http://schemas.openxmlformats.org/officeDocument/2006/relationships/hyperlink" Target="https://cs.wikipedia.org/wiki/Atom" TargetMode="External"/><Relationship Id="rId15" Type="http://schemas.openxmlformats.org/officeDocument/2006/relationships/hyperlink" Target="https://cs.wikipedia.org/wiki/In_vitro" TargetMode="External"/><Relationship Id="rId10" Type="http://schemas.openxmlformats.org/officeDocument/2006/relationships/hyperlink" Target="https://cs.wikipedia.org/wiki/Antikoagulans" TargetMode="External"/><Relationship Id="rId19" Type="http://schemas.openxmlformats.org/officeDocument/2006/relationships/hyperlink" Target="https://cs.wikipedia.org/wiki/Pivo" TargetMode="External"/><Relationship Id="rId4" Type="http://schemas.openxmlformats.org/officeDocument/2006/relationships/hyperlink" Target="https://cs.wikipedia.org/wiki/Sod%C3%ADk" TargetMode="External"/><Relationship Id="rId9" Type="http://schemas.openxmlformats.org/officeDocument/2006/relationships/hyperlink" Target="https://cs.wikipedia.org/wiki/Konzervant" TargetMode="External"/><Relationship Id="rId14" Type="http://schemas.openxmlformats.org/officeDocument/2006/relationships/hyperlink" Target="https://cs.wikipedia.org/wiki/Sr%C3%A1%C5%BEen%C3%AD_krve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mulgatory.cz/seznam-ecek/E316" TargetMode="External"/><Relationship Id="rId3" Type="http://schemas.openxmlformats.org/officeDocument/2006/relationships/hyperlink" Target="http://www.emulgatory.cz/seznam-ecek/E250" TargetMode="External"/><Relationship Id="rId7" Type="http://schemas.openxmlformats.org/officeDocument/2006/relationships/hyperlink" Target="http://www.emulgatory.cz/seznam-ecek/E33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emulgatory.cz/seznam-ecek/E407" TargetMode="External"/><Relationship Id="rId5" Type="http://schemas.openxmlformats.org/officeDocument/2006/relationships/hyperlink" Target="http://www.emulgatory.cz/seznam-ecek/E451" TargetMode="External"/><Relationship Id="rId10" Type="http://schemas.openxmlformats.org/officeDocument/2006/relationships/hyperlink" Target="http://www.emulgatory.cz/seznam-ecek/E415" TargetMode="External"/><Relationship Id="rId4" Type="http://schemas.openxmlformats.org/officeDocument/2006/relationships/hyperlink" Target="http://www.emulgatory.cz/seznam-ecek/E450" TargetMode="External"/><Relationship Id="rId9" Type="http://schemas.openxmlformats.org/officeDocument/2006/relationships/hyperlink" Target="http://www.emulgatory.cz/seznam-ecek/E62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Gel" TargetMode="External"/><Relationship Id="rId13" Type="http://schemas.openxmlformats.org/officeDocument/2006/relationships/hyperlink" Target="https://cs.wikipedia.org/wiki/Veganstv%C3%AD" TargetMode="External"/><Relationship Id="rId18" Type="http://schemas.openxmlformats.org/officeDocument/2006/relationships/hyperlink" Target="https://cs.wikipedia.org/wiki/%C5%A0leha%C4%8Dka" TargetMode="External"/><Relationship Id="rId3" Type="http://schemas.openxmlformats.org/officeDocument/2006/relationships/hyperlink" Target="https://cs.wikipedia.org/wiki/Polysacharidy" TargetMode="External"/><Relationship Id="rId21" Type="http://schemas.openxmlformats.org/officeDocument/2006/relationships/hyperlink" Target="https://cs.wikipedia.org/wiki/%C5%BDel%C3%A9" TargetMode="External"/><Relationship Id="rId7" Type="http://schemas.openxmlformats.org/officeDocument/2006/relationships/hyperlink" Target="https://cs.wikipedia.org/w/index.php?title=Fytokoloidy&amp;action=edit&amp;redlink=1" TargetMode="External"/><Relationship Id="rId12" Type="http://schemas.openxmlformats.org/officeDocument/2006/relationships/hyperlink" Target="https://cs.wikipedia.org/wiki/Vegetari%C3%A1nstv%C3%AD" TargetMode="External"/><Relationship Id="rId17" Type="http://schemas.openxmlformats.org/officeDocument/2006/relationships/hyperlink" Target="https://cs.wikipedia.org/wiki/Kr%C3%A9m" TargetMode="External"/><Relationship Id="rId2" Type="http://schemas.openxmlformats.org/officeDocument/2006/relationships/hyperlink" Target="https://cs.wikipedia.org/wiki/S%C3%ADrany" TargetMode="External"/><Relationship Id="rId16" Type="http://schemas.openxmlformats.org/officeDocument/2006/relationships/hyperlink" Target="https://cs.wikipedia.org/wiki/Stabiliz%C3%A1tor" TargetMode="External"/><Relationship Id="rId20" Type="http://schemas.openxmlformats.org/officeDocument/2006/relationships/hyperlink" Target="https://cs.wikipedia.org/wiki/Emulg%C3%A1tor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Agar" TargetMode="External"/><Relationship Id="rId11" Type="http://schemas.openxmlformats.org/officeDocument/2006/relationships/hyperlink" Target="https://cs.wikipedia.org/wiki/Karagenan" TargetMode="External"/><Relationship Id="rId5" Type="http://schemas.openxmlformats.org/officeDocument/2006/relationships/hyperlink" Target="https://cs.wikipedia.org/w/index.php?title=Puchratka_kade%C5%99av%C3%A1&amp;action=edit&amp;redlink=1" TargetMode="External"/><Relationship Id="rId15" Type="http://schemas.openxmlformats.org/officeDocument/2006/relationships/hyperlink" Target="https://cs.wikipedia.org/w/index.php?title=Zahu%C5%A1t%C4%9Bn%C3%AD&amp;action=edit&amp;redlink=1" TargetMode="External"/><Relationship Id="rId10" Type="http://schemas.openxmlformats.org/officeDocument/2006/relationships/hyperlink" Target="https://cs.wikipedia.org/w/index.php?title=Potravinov%C3%BD_dopln%C4%9Bk&amp;action=edit&amp;redlink=1" TargetMode="External"/><Relationship Id="rId19" Type="http://schemas.openxmlformats.org/officeDocument/2006/relationships/hyperlink" Target="https://cs.wikipedia.org/wiki/Zmrzlina" TargetMode="External"/><Relationship Id="rId4" Type="http://schemas.openxmlformats.org/officeDocument/2006/relationships/hyperlink" Target="https://cs.wikipedia.org/wiki/Ruduchy" TargetMode="External"/><Relationship Id="rId9" Type="http://schemas.openxmlformats.org/officeDocument/2006/relationships/hyperlink" Target="https://cs.wikipedia.org/w/index.php?title=Chondrus_crispus&amp;action=edit&amp;redlink=1" TargetMode="External"/><Relationship Id="rId14" Type="http://schemas.openxmlformats.org/officeDocument/2006/relationships/hyperlink" Target="https://cs.wikipedia.org/wiki/%C5%BDelatina" TargetMode="External"/><Relationship Id="rId22" Type="http://schemas.openxmlformats.org/officeDocument/2006/relationships/hyperlink" Target="https://cs.wikipedia.org/wiki/Mou%C4%8Dn%C3%ADk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Aminokyselina" TargetMode="External"/><Relationship Id="rId13" Type="http://schemas.openxmlformats.org/officeDocument/2006/relationships/hyperlink" Target="https://cs.wikipedia.org/w/index.php?title=Hydrolyz%C3%A1t&amp;action=edit&amp;redlink=1" TargetMode="External"/><Relationship Id="rId3" Type="http://schemas.openxmlformats.org/officeDocument/2006/relationships/hyperlink" Target="https://cs.wikipedia.org/wiki/Glutaman_sodn%C3%BD" TargetMode="External"/><Relationship Id="rId7" Type="http://schemas.openxmlformats.org/officeDocument/2006/relationships/hyperlink" Target="https://cs.wikipedia.org/wiki/Kyselina_glutamov%C3%A1" TargetMode="External"/><Relationship Id="rId12" Type="http://schemas.openxmlformats.org/officeDocument/2006/relationships/hyperlink" Target="https://cs.wikipedia.org/wiki/Evropsk%C3%A1_unie" TargetMode="External"/><Relationship Id="rId2" Type="http://schemas.openxmlformats.org/officeDocument/2006/relationships/hyperlink" Target="https://cs.wikipedia.org/wiki/Hydr%C3%A1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Soli" TargetMode="External"/><Relationship Id="rId11" Type="http://schemas.openxmlformats.org/officeDocument/2006/relationships/hyperlink" Target="https://cs.wikipedia.org/wiki/P%C5%99%C3%ADdatn%C3%A9_l%C3%A1tky" TargetMode="External"/><Relationship Id="rId5" Type="http://schemas.openxmlformats.org/officeDocument/2006/relationships/hyperlink" Target="https://cs.wikipedia.org/wiki/Sod%C3%ADk" TargetMode="External"/><Relationship Id="rId10" Type="http://schemas.openxmlformats.org/officeDocument/2006/relationships/hyperlink" Target="https://cs.wikipedia.org/wiki/Organismus" TargetMode="External"/><Relationship Id="rId4" Type="http://schemas.openxmlformats.org/officeDocument/2006/relationships/hyperlink" Target="https://cs.wikipedia.org/wiki/Krystal" TargetMode="External"/><Relationship Id="rId9" Type="http://schemas.openxmlformats.org/officeDocument/2006/relationships/hyperlink" Target="https://cs.wikipedia.org/wiki/%C5%BDivot" TargetMode="Externa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12968" cy="3888432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5400" b="1" kern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br>
              <a:rPr lang="sk-SK" sz="5400" b="1" kern="1200" dirty="0" smtClean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cs-CZ" sz="5400" dirty="0" smtClean="0">
                <a:solidFill>
                  <a:srgbClr val="008000"/>
                </a:solidFill>
                <a:latin typeface="Arial Black" pitchFamily="34" charset="0"/>
                <a:ea typeface="Calibri"/>
                <a:cs typeface="Times New Roman"/>
              </a:rPr>
              <a:t>Tzv. ÉČKA v potravinách &amp; přírodní </a:t>
            </a:r>
            <a:r>
              <a:rPr lang="sk-SK" sz="5400" b="1" kern="1200" dirty="0" err="1" smtClean="0">
                <a:solidFill>
                  <a:srgbClr val="008000"/>
                </a:solidFill>
                <a:latin typeface="Arial Black" pitchFamily="34" charset="0"/>
                <a:ea typeface="Times New Roman"/>
                <a:cs typeface="Times New Roman"/>
              </a:rPr>
              <a:t>polymery</a:t>
            </a:r>
            <a:endParaRPr lang="sk-SK" sz="4000" b="1" dirty="0" smtClean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4365104"/>
            <a:ext cx="7776864" cy="1872208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RNDr. Ladislav Pospíšil, CSc.</a:t>
            </a:r>
          </a:p>
          <a:p>
            <a:pPr eaLnBrk="1" hangingPunct="1"/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UČO:29716</a:t>
            </a:r>
          </a:p>
          <a:p>
            <a:pPr eaLnBrk="1" hangingPunct="1"/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29716@mail.</a:t>
            </a:r>
            <a:r>
              <a:rPr lang="cs-CZ" b="1" dirty="0" err="1" smtClean="0">
                <a:solidFill>
                  <a:srgbClr val="0000FF"/>
                </a:solidFill>
                <a:latin typeface="Arial Black" pitchFamily="34" charset="0"/>
              </a:rPr>
              <a:t>muni.cz</a:t>
            </a:r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endParaRPr lang="sk-SK" b="1" dirty="0" smtClean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X. Y. 2016</a:t>
            </a:r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323528" y="332656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  <a:latin typeface="Arial Black" pitchFamily="34" charset="0"/>
              </a:rPr>
              <a:t>Xanthan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(</a:t>
            </a:r>
            <a:r>
              <a:rPr lang="cs-CZ" sz="2400" dirty="0" err="1" smtClean="0">
                <a:solidFill>
                  <a:srgbClr val="FF0000"/>
                </a:solidFill>
                <a:latin typeface="Arial Black" pitchFamily="34" charset="0"/>
              </a:rPr>
              <a:t>xanthanová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guma) </a:t>
            </a:r>
            <a:r>
              <a:rPr lang="cs-CZ" sz="2400" dirty="0" smtClean="0"/>
              <a:t>je </a:t>
            </a:r>
            <a:r>
              <a:rPr lang="cs-CZ" sz="2400" dirty="0" smtClean="0">
                <a:hlinkClick r:id="rId2" tooltip="Polysacharidy"/>
              </a:rPr>
              <a:t>polysacharid</a:t>
            </a:r>
            <a:r>
              <a:rPr lang="cs-CZ" sz="2400" dirty="0" smtClean="0"/>
              <a:t> s vysokou molekulovou hmotností, který se vyrábí pomocí </a:t>
            </a:r>
            <a:r>
              <a:rPr lang="cs-CZ" sz="2400" dirty="0" smtClean="0">
                <a:hlinkClick r:id="rId3" tooltip="Kvašení"/>
              </a:rPr>
              <a:t>fermentace</a:t>
            </a:r>
            <a:r>
              <a:rPr lang="cs-CZ" sz="2400" dirty="0" smtClean="0"/>
              <a:t> </a:t>
            </a:r>
            <a:r>
              <a:rPr lang="cs-CZ" sz="2400" dirty="0" smtClean="0">
                <a:hlinkClick r:id="rId4" tooltip="Sacharidy"/>
              </a:rPr>
              <a:t>sacharidů</a:t>
            </a:r>
            <a:r>
              <a:rPr lang="cs-CZ" sz="2400" dirty="0" smtClean="0"/>
              <a:t> kulturou </a:t>
            </a:r>
            <a:r>
              <a:rPr lang="cs-CZ" sz="2400" dirty="0" smtClean="0">
                <a:hlinkClick r:id="rId5" tooltip="Bakterie"/>
              </a:rPr>
              <a:t>bakterie</a:t>
            </a:r>
            <a:r>
              <a:rPr lang="cs-CZ" sz="2400" dirty="0" smtClean="0"/>
              <a:t> </a:t>
            </a:r>
            <a:r>
              <a:rPr lang="cs-CZ" sz="2400" dirty="0" err="1" smtClean="0">
                <a:hlinkClick r:id="rId6" tooltip="Xanthomonas campestris (stránka neexistuje)"/>
              </a:rPr>
              <a:t>Xanthomonas</a:t>
            </a:r>
            <a:r>
              <a:rPr lang="cs-CZ" sz="2400" dirty="0" smtClean="0">
                <a:hlinkClick r:id="rId6" tooltip="Xanthomonas campestris (stránka neexistuje)"/>
              </a:rPr>
              <a:t> </a:t>
            </a:r>
            <a:r>
              <a:rPr lang="cs-CZ" sz="2400" dirty="0" err="1" smtClean="0">
                <a:hlinkClick r:id="rId6" tooltip="Xanthomonas campestris (stránka neexistuje)"/>
              </a:rPr>
              <a:t>campestris</a:t>
            </a:r>
            <a:r>
              <a:rPr lang="cs-CZ" sz="2400" dirty="0" smtClean="0"/>
              <a:t>. Produkt se vyčistí </a:t>
            </a:r>
            <a:r>
              <a:rPr lang="cs-CZ" sz="2400" dirty="0" smtClean="0">
                <a:hlinkClick r:id="rId7" tooltip="Ethanol"/>
              </a:rPr>
              <a:t>alkoholem</a:t>
            </a:r>
            <a:r>
              <a:rPr lang="cs-CZ" sz="2400" dirty="0" smtClean="0"/>
              <a:t> a dále vysuší a rozemele. Používá se např. do jogurtů a sýrů jako přídavná látka do potravin (pod názvem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E 415</a:t>
            </a:r>
            <a:r>
              <a:rPr lang="cs-CZ" sz="2400" dirty="0" smtClean="0"/>
              <a:t>).</a:t>
            </a:r>
            <a:endParaRPr lang="cs-CZ" sz="2400" dirty="0"/>
          </a:p>
        </p:txBody>
      </p:sp>
      <p:pic>
        <p:nvPicPr>
          <p:cNvPr id="6" name="Obrázek 5" descr="652px-Xanthan_svg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9552" y="2780928"/>
            <a:ext cx="8136904" cy="33922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251520" y="476672"/>
            <a:ext cx="871296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E250</a:t>
            </a:r>
            <a:r>
              <a:rPr lang="cs-CZ" sz="2000" b="1" dirty="0" smtClean="0">
                <a:solidFill>
                  <a:srgbClr val="FF0000"/>
                </a:solidFill>
                <a:latin typeface="Arial Black" pitchFamily="34" charset="0"/>
              </a:rPr>
              <a:t> – </a:t>
            </a:r>
            <a:r>
              <a:rPr lang="cs-CZ" sz="3600" dirty="0" smtClean="0">
                <a:solidFill>
                  <a:srgbClr val="FF0000"/>
                </a:solidFill>
                <a:latin typeface="Arial Black" pitchFamily="34" charset="0"/>
                <a:hlinkClick r:id="rId2"/>
              </a:rPr>
              <a:t>Dusitan </a:t>
            </a:r>
            <a:r>
              <a:rPr lang="cs-CZ" sz="3600" dirty="0" smtClean="0">
                <a:solidFill>
                  <a:srgbClr val="FF0000"/>
                </a:solidFill>
                <a:latin typeface="Arial Black" pitchFamily="34" charset="0"/>
                <a:hlinkClick r:id="rId2"/>
              </a:rPr>
              <a:t>sodný</a:t>
            </a:r>
            <a:endParaRPr lang="cs-CZ" sz="36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sz="2000" b="1" dirty="0" smtClean="0"/>
              <a:t>Udržuje barvu masa jako růžovou, brání oxidaci</a:t>
            </a:r>
          </a:p>
          <a:p>
            <a:r>
              <a:rPr lang="cs-CZ" sz="3600" b="1" dirty="0" smtClean="0">
                <a:solidFill>
                  <a:srgbClr val="C00000"/>
                </a:solidFill>
              </a:rPr>
              <a:t>Dusitan sodný v </a:t>
            </a:r>
            <a:r>
              <a:rPr lang="cs-CZ" sz="3600" b="1" dirty="0" smtClean="0">
                <a:solidFill>
                  <a:srgbClr val="C00000"/>
                </a:solidFill>
              </a:rPr>
              <a:t>potravinách</a:t>
            </a:r>
            <a:endParaRPr lang="cs-CZ" sz="3600" b="1" dirty="0" smtClean="0">
              <a:solidFill>
                <a:srgbClr val="C00000"/>
              </a:solidFill>
            </a:endParaRPr>
          </a:p>
          <a:p>
            <a:r>
              <a:rPr lang="cs-CZ" sz="2000" dirty="0" smtClean="0"/>
              <a:t>Dusitan sodný (E250) se používá jako </a:t>
            </a:r>
            <a:r>
              <a:rPr lang="cs-CZ" sz="2000" dirty="0" err="1" smtClean="0">
                <a:hlinkClick r:id="rId3" tooltip="Konzervant"/>
              </a:rPr>
              <a:t>konzervant</a:t>
            </a:r>
            <a:r>
              <a:rPr lang="cs-CZ" sz="2000" dirty="0" smtClean="0"/>
              <a:t> v masných výrobcích (především uzeninách), kde má zajistit delší trvanlivost a </a:t>
            </a:r>
            <a:r>
              <a:rPr lang="cs-CZ" sz="2000" b="1" dirty="0" smtClean="0">
                <a:solidFill>
                  <a:srgbClr val="C00000"/>
                </a:solidFill>
              </a:rPr>
              <a:t>stálost barvy</a:t>
            </a:r>
            <a:r>
              <a:rPr lang="cs-CZ" sz="2000" dirty="0" smtClean="0"/>
              <a:t>. </a:t>
            </a:r>
            <a:endParaRPr lang="cs-CZ" sz="2000" b="1" dirty="0" smtClean="0"/>
          </a:p>
          <a:p>
            <a:r>
              <a:rPr lang="cs-CZ" sz="2000" b="1" dirty="0" smtClean="0"/>
              <a:t>Pro zdraví ve větším množství škodlivý &gt;  LIMITY</a:t>
            </a:r>
          </a:p>
          <a:p>
            <a:r>
              <a:rPr lang="en-US" sz="2800" b="1" dirty="0" smtClean="0">
                <a:solidFill>
                  <a:srgbClr val="0000FF"/>
                </a:solidFill>
              </a:rPr>
              <a:t>In the European Union it may be used only as a mixture with salt containing </a:t>
            </a:r>
            <a:r>
              <a:rPr lang="en-US" sz="2800" b="1" u="sng" dirty="0" smtClean="0">
                <a:solidFill>
                  <a:srgbClr val="0000FF"/>
                </a:solidFill>
                <a:latin typeface="Arial Black" pitchFamily="34" charset="0"/>
              </a:rPr>
              <a:t>at most 0.0625% sodium nitrite.</a:t>
            </a:r>
            <a:endParaRPr lang="cs-CZ" sz="2800" b="1" u="sng" dirty="0" smtClean="0">
              <a:solidFill>
                <a:srgbClr val="0000FF"/>
              </a:solidFill>
              <a:latin typeface="Arial Black" pitchFamily="34" charset="0"/>
            </a:endParaRPr>
          </a:p>
          <a:p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Požití 0,5 až 1 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  <a:hlinkClick r:id="rId4" tooltip="Gram"/>
              </a:rPr>
              <a:t>g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dusitanu sodného vyvolává u dospělých osob lehčí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  <a:hlinkClick r:id="rId5" tooltip="Otrava"/>
              </a:rPr>
              <a:t>otravu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, 1 až 2 g těžkou otravu a asi 4 g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  <a:hlinkClick r:id="rId6" tooltip="Smrt"/>
              </a:rPr>
              <a:t>smrt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. </a:t>
            </a:r>
          </a:p>
          <a:p>
            <a:r>
              <a:rPr lang="cs-CZ" sz="3600" u="sng" dirty="0" smtClean="0">
                <a:solidFill>
                  <a:srgbClr val="FF0000"/>
                </a:solidFill>
                <a:latin typeface="Arial Black" pitchFamily="34" charset="0"/>
              </a:rPr>
              <a:t>Hmot. % se BOHUŽEL NEUDÁVÁ!</a:t>
            </a:r>
            <a:endParaRPr lang="cs-CZ" sz="3600" b="1" u="sng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395536" y="197346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 err="1" smtClean="0">
                <a:solidFill>
                  <a:srgbClr val="FF0000"/>
                </a:solidFill>
                <a:latin typeface="Arial Black" pitchFamily="34" charset="0"/>
              </a:rPr>
              <a:t>Polyfosfáty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 (též </a:t>
            </a:r>
            <a:r>
              <a:rPr lang="cs-CZ" sz="2800" dirty="0" err="1" smtClean="0">
                <a:solidFill>
                  <a:srgbClr val="FF0000"/>
                </a:solidFill>
                <a:latin typeface="Arial Black" pitchFamily="34" charset="0"/>
              </a:rPr>
              <a:t>polyfosforečnany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</a:p>
          <a:p>
            <a:r>
              <a:rPr lang="cs-CZ" dirty="0" smtClean="0"/>
              <a:t>jsou </a:t>
            </a:r>
            <a:r>
              <a:rPr lang="cs-CZ" dirty="0" smtClean="0"/>
              <a:t>obvykle sodné </a:t>
            </a:r>
            <a:r>
              <a:rPr lang="cs-CZ" dirty="0" smtClean="0">
                <a:hlinkClick r:id="rId2" tooltip="Soli"/>
              </a:rPr>
              <a:t>soli</a:t>
            </a:r>
            <a:r>
              <a:rPr lang="cs-CZ" dirty="0" smtClean="0"/>
              <a:t> </a:t>
            </a:r>
            <a:r>
              <a:rPr lang="cs-CZ" dirty="0" err="1" smtClean="0"/>
              <a:t>polyfosforečných</a:t>
            </a:r>
            <a:r>
              <a:rPr lang="cs-CZ" dirty="0" smtClean="0"/>
              <a:t> kyselin. Mezi technicky významné </a:t>
            </a:r>
            <a:r>
              <a:rPr lang="cs-CZ" dirty="0" err="1" smtClean="0"/>
              <a:t>polyfosforečnany</a:t>
            </a:r>
            <a:r>
              <a:rPr lang="cs-CZ" dirty="0" smtClean="0"/>
              <a:t> patří </a:t>
            </a:r>
            <a:r>
              <a:rPr lang="cs-CZ" dirty="0" err="1" smtClean="0"/>
              <a:t>dihydrogendifosforečnan</a:t>
            </a:r>
            <a:r>
              <a:rPr lang="cs-CZ" dirty="0" smtClean="0"/>
              <a:t> </a:t>
            </a:r>
            <a:r>
              <a:rPr lang="cs-CZ" dirty="0" err="1" smtClean="0"/>
              <a:t>disodný</a:t>
            </a:r>
            <a:r>
              <a:rPr lang="cs-CZ" dirty="0" smtClean="0"/>
              <a:t> (užívá se jako prášek do pečiva), </a:t>
            </a:r>
            <a:r>
              <a:rPr lang="cs-CZ" dirty="0" err="1" smtClean="0"/>
              <a:t>difosforečnan</a:t>
            </a:r>
            <a:r>
              <a:rPr lang="cs-CZ" dirty="0" smtClean="0"/>
              <a:t> </a:t>
            </a:r>
            <a:r>
              <a:rPr lang="cs-CZ" dirty="0" err="1" smtClean="0"/>
              <a:t>tetrasodný</a:t>
            </a:r>
            <a:r>
              <a:rPr lang="cs-CZ" dirty="0" smtClean="0"/>
              <a:t> (je součástí technických čisticích prostředků) a </a:t>
            </a:r>
            <a:r>
              <a:rPr lang="cs-CZ" dirty="0" err="1" smtClean="0"/>
              <a:t>trifosforečnan</a:t>
            </a:r>
            <a:r>
              <a:rPr lang="cs-CZ" dirty="0" smtClean="0"/>
              <a:t> </a:t>
            </a:r>
            <a:r>
              <a:rPr lang="cs-CZ" dirty="0" err="1" smtClean="0"/>
              <a:t>pentasodný</a:t>
            </a:r>
            <a:r>
              <a:rPr lang="cs-CZ" dirty="0" smtClean="0"/>
              <a:t> (používá se při výrobě pracích prostředků). </a:t>
            </a:r>
            <a:r>
              <a:rPr lang="cs-CZ" baseline="30000" dirty="0" smtClean="0">
                <a:hlinkClick r:id="rId3"/>
              </a:rPr>
              <a:t>[1]</a:t>
            </a:r>
            <a:r>
              <a:rPr lang="cs-CZ" dirty="0" smtClean="0"/>
              <a:t> </a:t>
            </a:r>
            <a:r>
              <a:rPr lang="cs-CZ" dirty="0" err="1" smtClean="0"/>
              <a:t>Polyfosforečnany</a:t>
            </a:r>
            <a:r>
              <a:rPr lang="cs-CZ" dirty="0" smtClean="0"/>
              <a:t> se užívají jako změkčovače </a:t>
            </a:r>
            <a:r>
              <a:rPr lang="cs-CZ" dirty="0" smtClean="0">
                <a:hlinkClick r:id="rId4" tooltip="Voda"/>
              </a:rPr>
              <a:t>vody</a:t>
            </a:r>
            <a:r>
              <a:rPr lang="cs-CZ" dirty="0" smtClean="0"/>
              <a:t>, v zemědělství jako </a:t>
            </a:r>
            <a:r>
              <a:rPr lang="cs-CZ" dirty="0" smtClean="0">
                <a:hlinkClick r:id="rId5" tooltip="Hnojivo"/>
              </a:rPr>
              <a:t>hnojivo</a:t>
            </a:r>
            <a:r>
              <a:rPr lang="cs-CZ" dirty="0" smtClean="0"/>
              <a:t>. </a:t>
            </a:r>
            <a:r>
              <a:rPr lang="cs-CZ" baseline="30000" dirty="0" smtClean="0">
                <a:hlinkClick r:id="rId3"/>
              </a:rPr>
              <a:t>[2]</a:t>
            </a:r>
            <a:r>
              <a:rPr lang="cs-CZ" dirty="0" smtClean="0"/>
              <a:t> </a:t>
            </a:r>
            <a:r>
              <a:rPr lang="cs-CZ" baseline="30000" dirty="0" smtClean="0">
                <a:hlinkClick r:id="rId3"/>
              </a:rPr>
              <a:t>[3]</a:t>
            </a:r>
            <a:endParaRPr lang="cs-CZ" dirty="0" smtClean="0"/>
          </a:p>
          <a:p>
            <a:r>
              <a:rPr lang="cs-CZ" dirty="0" smtClean="0"/>
              <a:t>V </a:t>
            </a:r>
            <a:r>
              <a:rPr lang="cs-CZ" dirty="0" smtClean="0">
                <a:hlinkClick r:id="rId6" tooltip="Potravina"/>
              </a:rPr>
              <a:t>potravinářském</a:t>
            </a:r>
            <a:r>
              <a:rPr lang="cs-CZ" dirty="0" smtClean="0"/>
              <a:t> průmyslu se používají jako zvlhčující látky, tavicí soli, stabilizátory, </a:t>
            </a:r>
            <a:r>
              <a:rPr lang="cs-CZ" dirty="0" err="1" smtClean="0"/>
              <a:t>sekvestranty</a:t>
            </a:r>
            <a:r>
              <a:rPr lang="cs-CZ" dirty="0" smtClean="0"/>
              <a:t>, kypřící látky a emulgátory. </a:t>
            </a:r>
            <a:r>
              <a:rPr lang="cs-CZ" b="1" dirty="0" err="1" smtClean="0">
                <a:solidFill>
                  <a:srgbClr val="0000FF"/>
                </a:solidFill>
              </a:rPr>
              <a:t>Polyfosforečnany</a:t>
            </a:r>
            <a:r>
              <a:rPr lang="cs-CZ" b="1" dirty="0" smtClean="0">
                <a:solidFill>
                  <a:srgbClr val="0000FF"/>
                </a:solidFill>
              </a:rPr>
              <a:t> se přidávají do masných výrobků a ryb, protože mají schopnost vázat a udržovat v nich vodu. </a:t>
            </a:r>
            <a:r>
              <a:rPr lang="cs-CZ" dirty="0" smtClean="0"/>
              <a:t>Užívají se jako tavicí soli v </a:t>
            </a:r>
            <a:r>
              <a:rPr lang="cs-CZ" dirty="0" smtClean="0">
                <a:hlinkClick r:id="rId7" tooltip="Tavený sýr"/>
              </a:rPr>
              <a:t>tavených sýrech</a:t>
            </a:r>
            <a:r>
              <a:rPr lang="cs-CZ" dirty="0" smtClean="0"/>
              <a:t>. V menších dávkách jsou </a:t>
            </a:r>
            <a:r>
              <a:rPr lang="cs-CZ" dirty="0" err="1" smtClean="0"/>
              <a:t>polyfosforečnany</a:t>
            </a:r>
            <a:r>
              <a:rPr lang="cs-CZ" dirty="0" smtClean="0"/>
              <a:t> považovány za bezpečné látky, avšak jejich vysoké dávky může způsobit </a:t>
            </a:r>
            <a:r>
              <a:rPr lang="cs-CZ" dirty="0" smtClean="0">
                <a:hlinkClick r:id="rId8" tooltip="Osteoporóza"/>
              </a:rPr>
              <a:t>odvápnění kostí</a:t>
            </a:r>
            <a:r>
              <a:rPr lang="cs-CZ" dirty="0" smtClean="0"/>
              <a:t>. </a:t>
            </a:r>
            <a:r>
              <a:rPr lang="cs-CZ" baseline="30000" dirty="0" smtClean="0">
                <a:hlinkClick r:id="rId3"/>
              </a:rPr>
              <a:t>[4</a:t>
            </a:r>
            <a:r>
              <a:rPr lang="cs-CZ" baseline="30000" dirty="0" smtClean="0">
                <a:hlinkClick r:id="rId3"/>
              </a:rPr>
              <a:t>]</a:t>
            </a:r>
            <a:endParaRPr lang="cs-CZ" baseline="30000" dirty="0" smtClean="0"/>
          </a:p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E450 – </a:t>
            </a:r>
            <a:r>
              <a:rPr lang="cs-CZ" sz="2800" dirty="0" err="1" smtClean="0">
                <a:solidFill>
                  <a:srgbClr val="FF0000"/>
                </a:solidFill>
                <a:latin typeface="Arial Black" pitchFamily="34" charset="0"/>
                <a:hlinkClick r:id="rId9"/>
              </a:rPr>
              <a:t>Difosforečnany</a:t>
            </a:r>
            <a:endParaRPr lang="cs-CZ" sz="28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E451 – </a:t>
            </a:r>
            <a:r>
              <a:rPr lang="cs-CZ" sz="2800" dirty="0" err="1" smtClean="0">
                <a:solidFill>
                  <a:srgbClr val="FF0000"/>
                </a:solidFill>
                <a:latin typeface="Arial Black" pitchFamily="34" charset="0"/>
                <a:hlinkClick r:id="rId10"/>
              </a:rPr>
              <a:t>Trifosforečnany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  <a:hlinkClick r:id="rId10"/>
              </a:rPr>
              <a:t> - sodný a 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  <a:hlinkClick r:id="rId10"/>
              </a:rPr>
              <a:t>draselný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  <p:sp>
        <p:nvSpPr>
          <p:cNvPr id="13" name="Obdélník 12"/>
          <p:cNvSpPr/>
          <p:nvPr/>
        </p:nvSpPr>
        <p:spPr>
          <a:xfrm>
            <a:off x="323528" y="404664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Citronan </a:t>
            </a: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sodný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(též </a:t>
            </a: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citran sodný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nebo </a:t>
            </a: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citrát sodný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) </a:t>
            </a:r>
            <a:endParaRPr lang="cs-CZ" sz="24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dirty="0" smtClean="0"/>
              <a:t>se </a:t>
            </a:r>
            <a:r>
              <a:rPr lang="cs-CZ" dirty="0" smtClean="0"/>
              <a:t>obvykle označuje </a:t>
            </a:r>
            <a:r>
              <a:rPr lang="cs-CZ" dirty="0" smtClean="0">
                <a:hlinkClick r:id="rId2" tooltip="Soli"/>
              </a:rPr>
              <a:t>sůl</a:t>
            </a:r>
            <a:r>
              <a:rPr lang="cs-CZ" dirty="0" smtClean="0"/>
              <a:t> </a:t>
            </a:r>
            <a:r>
              <a:rPr lang="cs-CZ" dirty="0" smtClean="0">
                <a:hlinkClick r:id="rId3" tooltip="Kyselina citronová"/>
              </a:rPr>
              <a:t>kyseliny citronové</a:t>
            </a:r>
            <a:r>
              <a:rPr lang="cs-CZ" dirty="0" smtClean="0"/>
              <a:t> se třemi </a:t>
            </a:r>
            <a:r>
              <a:rPr lang="cs-CZ" dirty="0" smtClean="0">
                <a:hlinkClick r:id="rId4" tooltip="Sodík"/>
              </a:rPr>
              <a:t>sodíkovými</a:t>
            </a:r>
            <a:r>
              <a:rPr lang="cs-CZ" dirty="0" smtClean="0"/>
              <a:t> </a:t>
            </a:r>
            <a:r>
              <a:rPr lang="cs-CZ" dirty="0" smtClean="0">
                <a:hlinkClick r:id="rId5" tooltip="Atom"/>
              </a:rPr>
              <a:t>atomy</a:t>
            </a:r>
            <a:r>
              <a:rPr lang="cs-CZ" dirty="0" smtClean="0"/>
              <a:t> v </a:t>
            </a:r>
            <a:r>
              <a:rPr lang="cs-CZ" dirty="0" smtClean="0">
                <a:hlinkClick r:id="rId6" tooltip="Molekula"/>
              </a:rPr>
              <a:t>molekule</a:t>
            </a:r>
            <a:r>
              <a:rPr lang="cs-CZ" dirty="0" smtClean="0"/>
              <a:t> (citronan (tri)sodný, C</a:t>
            </a:r>
            <a:r>
              <a:rPr lang="cs-CZ" baseline="-25000" dirty="0" smtClean="0"/>
              <a:t>6</a:t>
            </a:r>
            <a:r>
              <a:rPr lang="cs-CZ" dirty="0" smtClean="0"/>
              <a:t>H</a:t>
            </a:r>
            <a:r>
              <a:rPr lang="cs-CZ" baseline="-25000" dirty="0" smtClean="0"/>
              <a:t>5</a:t>
            </a:r>
            <a:r>
              <a:rPr lang="cs-CZ" dirty="0" smtClean="0"/>
              <a:t>Na</a:t>
            </a:r>
            <a:r>
              <a:rPr lang="cs-CZ" baseline="-25000" dirty="0" smtClean="0"/>
              <a:t>3</a:t>
            </a:r>
            <a:r>
              <a:rPr lang="cs-CZ" dirty="0" smtClean="0"/>
              <a:t>O</a:t>
            </a:r>
            <a:r>
              <a:rPr lang="cs-CZ" baseline="-25000" dirty="0" smtClean="0"/>
              <a:t>7</a:t>
            </a:r>
            <a:r>
              <a:rPr lang="cs-CZ" dirty="0" smtClean="0"/>
              <a:t>), ale může znamenat obecně kteroukoli ze sodných solí kyseliny citronové:</a:t>
            </a:r>
          </a:p>
          <a:p>
            <a:r>
              <a:rPr lang="cs-CZ" b="1" dirty="0" smtClean="0"/>
              <a:t>citronan sodný</a:t>
            </a:r>
            <a:r>
              <a:rPr lang="cs-CZ" dirty="0" smtClean="0"/>
              <a:t> C</a:t>
            </a:r>
            <a:r>
              <a:rPr lang="cs-CZ" baseline="-25000" dirty="0" smtClean="0"/>
              <a:t>6</a:t>
            </a:r>
            <a:r>
              <a:rPr lang="cs-CZ" dirty="0" smtClean="0"/>
              <a:t>H</a:t>
            </a:r>
            <a:r>
              <a:rPr lang="cs-CZ" baseline="-25000" dirty="0" smtClean="0"/>
              <a:t>5</a:t>
            </a:r>
            <a:r>
              <a:rPr lang="cs-CZ" dirty="0" smtClean="0"/>
              <a:t>Na</a:t>
            </a:r>
            <a:r>
              <a:rPr lang="cs-CZ" baseline="-25000" dirty="0" smtClean="0"/>
              <a:t>3</a:t>
            </a:r>
            <a:r>
              <a:rPr lang="cs-CZ" dirty="0" smtClean="0"/>
              <a:t>O</a:t>
            </a:r>
            <a:r>
              <a:rPr lang="cs-CZ" baseline="-25000" dirty="0" smtClean="0"/>
              <a:t>7</a:t>
            </a:r>
            <a:endParaRPr lang="cs-CZ" dirty="0" smtClean="0"/>
          </a:p>
          <a:p>
            <a:r>
              <a:rPr lang="cs-CZ" b="1" dirty="0" err="1" smtClean="0"/>
              <a:t>hydrogencitronan</a:t>
            </a:r>
            <a:r>
              <a:rPr lang="cs-CZ" b="1" dirty="0" smtClean="0"/>
              <a:t> sodný</a:t>
            </a:r>
            <a:r>
              <a:rPr lang="cs-CZ" dirty="0" smtClean="0"/>
              <a:t> C</a:t>
            </a:r>
            <a:r>
              <a:rPr lang="cs-CZ" baseline="-25000" dirty="0" smtClean="0"/>
              <a:t>6</a:t>
            </a:r>
            <a:r>
              <a:rPr lang="cs-CZ" dirty="0" smtClean="0"/>
              <a:t>H</a:t>
            </a:r>
            <a:r>
              <a:rPr lang="cs-CZ" baseline="-25000" dirty="0" smtClean="0"/>
              <a:t>6</a:t>
            </a:r>
            <a:r>
              <a:rPr lang="cs-CZ" dirty="0" smtClean="0"/>
              <a:t>Na</a:t>
            </a:r>
            <a:r>
              <a:rPr lang="cs-CZ" baseline="-25000" dirty="0" smtClean="0"/>
              <a:t>2</a:t>
            </a:r>
            <a:r>
              <a:rPr lang="cs-CZ" dirty="0" smtClean="0"/>
              <a:t>O</a:t>
            </a:r>
            <a:r>
              <a:rPr lang="cs-CZ" baseline="-25000" dirty="0" smtClean="0"/>
              <a:t>7</a:t>
            </a:r>
            <a:endParaRPr lang="cs-CZ" dirty="0" smtClean="0"/>
          </a:p>
          <a:p>
            <a:r>
              <a:rPr lang="cs-CZ" b="1" dirty="0" err="1" smtClean="0"/>
              <a:t>dihydrogencitronan</a:t>
            </a:r>
            <a:r>
              <a:rPr lang="cs-CZ" b="1" dirty="0" smtClean="0"/>
              <a:t> sodný</a:t>
            </a:r>
            <a:r>
              <a:rPr lang="cs-CZ" dirty="0" smtClean="0"/>
              <a:t> C</a:t>
            </a:r>
            <a:r>
              <a:rPr lang="cs-CZ" baseline="-25000" dirty="0" smtClean="0"/>
              <a:t>6</a:t>
            </a:r>
            <a:r>
              <a:rPr lang="cs-CZ" dirty="0" smtClean="0"/>
              <a:t>H</a:t>
            </a:r>
            <a:r>
              <a:rPr lang="cs-CZ" baseline="-25000" dirty="0" smtClean="0"/>
              <a:t>7</a:t>
            </a:r>
            <a:r>
              <a:rPr lang="cs-CZ" dirty="0" smtClean="0"/>
              <a:t>NaO</a:t>
            </a:r>
            <a:r>
              <a:rPr lang="cs-CZ" baseline="-25000" dirty="0" smtClean="0"/>
              <a:t>7</a:t>
            </a:r>
            <a:endParaRPr lang="cs-CZ" dirty="0" smtClean="0"/>
          </a:p>
          <a:p>
            <a:r>
              <a:rPr lang="cs-CZ" b="1" dirty="0" smtClean="0"/>
              <a:t>Využití[</a:t>
            </a:r>
            <a:r>
              <a:rPr lang="cs-CZ" b="1" dirty="0" smtClean="0">
                <a:hlinkClick r:id="rId7" tooltip="Editace sekce: Využití"/>
              </a:rPr>
              <a:t>editovat</a:t>
            </a:r>
            <a:r>
              <a:rPr lang="cs-CZ" b="1" dirty="0" smtClean="0"/>
              <a:t> | </a:t>
            </a:r>
            <a:r>
              <a:rPr lang="cs-CZ" b="1" dirty="0" err="1" smtClean="0">
                <a:hlinkClick r:id="rId8" tooltip="Editace sekce: Využití"/>
              </a:rPr>
              <a:t>editovat</a:t>
            </a:r>
            <a:r>
              <a:rPr lang="cs-CZ" b="1" dirty="0" smtClean="0">
                <a:hlinkClick r:id="rId8" tooltip="Editace sekce: Využití"/>
              </a:rPr>
              <a:t> zdroj</a:t>
            </a:r>
            <a:r>
              <a:rPr lang="cs-CZ" b="1" dirty="0" smtClean="0"/>
              <a:t>]</a:t>
            </a:r>
          </a:p>
          <a:p>
            <a:r>
              <a:rPr lang="cs-CZ" dirty="0" smtClean="0"/>
              <a:t>Citrát sodný je obvyklou součástí většiny </a:t>
            </a:r>
            <a:r>
              <a:rPr lang="cs-CZ" dirty="0" smtClean="0">
                <a:hlinkClick r:id="rId9" tooltip="Konzervant"/>
              </a:rPr>
              <a:t>konzervačních</a:t>
            </a:r>
            <a:r>
              <a:rPr lang="cs-CZ" dirty="0" smtClean="0"/>
              <a:t> a </a:t>
            </a:r>
            <a:r>
              <a:rPr lang="cs-CZ" dirty="0" smtClean="0">
                <a:hlinkClick r:id="rId10" tooltip="Antikoagulans"/>
              </a:rPr>
              <a:t>antikoagulačních</a:t>
            </a:r>
            <a:r>
              <a:rPr lang="cs-CZ" dirty="0" smtClean="0"/>
              <a:t> roztoků používaných v lékařství pro uchovávání </a:t>
            </a:r>
            <a:r>
              <a:rPr lang="cs-CZ" dirty="0" smtClean="0">
                <a:hlinkClick r:id="rId11" tooltip="Krev"/>
              </a:rPr>
              <a:t>krve</a:t>
            </a:r>
            <a:r>
              <a:rPr lang="cs-CZ" dirty="0" smtClean="0"/>
              <a:t> (např. při </a:t>
            </a:r>
            <a:r>
              <a:rPr lang="cs-CZ" dirty="0" smtClean="0">
                <a:hlinkClick r:id="rId12" tooltip="Darování krve"/>
              </a:rPr>
              <a:t>darování krve</a:t>
            </a:r>
            <a:r>
              <a:rPr lang="cs-CZ" dirty="0" smtClean="0"/>
              <a:t>).</a:t>
            </a:r>
            <a:r>
              <a:rPr lang="cs-CZ" baseline="30000" dirty="0" smtClean="0">
                <a:hlinkClick r:id="rId13"/>
              </a:rPr>
              <a:t>[1]</a:t>
            </a:r>
            <a:r>
              <a:rPr lang="cs-CZ" dirty="0" smtClean="0"/>
              <a:t> Také se používá pro zabránění </a:t>
            </a:r>
            <a:r>
              <a:rPr lang="cs-CZ" dirty="0" err="1" smtClean="0">
                <a:hlinkClick r:id="rId14" tooltip="Srážení krve"/>
              </a:rPr>
              <a:t>hemokoagulace</a:t>
            </a:r>
            <a:r>
              <a:rPr lang="cs-CZ" dirty="0" smtClean="0"/>
              <a:t> v podmínkách </a:t>
            </a:r>
            <a:r>
              <a:rPr lang="cs-CZ" dirty="0" smtClean="0">
                <a:hlinkClick r:id="rId15" tooltip="In vitro"/>
              </a:rPr>
              <a:t>in </a:t>
            </a:r>
            <a:r>
              <a:rPr lang="cs-CZ" dirty="0" err="1" smtClean="0">
                <a:hlinkClick r:id="rId15" tooltip="In vitro"/>
              </a:rPr>
              <a:t>vitro</a:t>
            </a:r>
            <a:r>
              <a:rPr lang="cs-CZ" dirty="0" smtClean="0"/>
              <a:t> nebo „pro </a:t>
            </a:r>
            <a:r>
              <a:rPr lang="cs-CZ" dirty="0" err="1" smtClean="0"/>
              <a:t>antikoagulaci</a:t>
            </a:r>
            <a:r>
              <a:rPr lang="cs-CZ" dirty="0" smtClean="0"/>
              <a:t> plné krve v rámci hemodialýzy nebo pro terapii </a:t>
            </a:r>
            <a:r>
              <a:rPr lang="cs-CZ" dirty="0" smtClean="0">
                <a:hlinkClick r:id="rId16" tooltip="FPSA (stránka neexistuje)"/>
              </a:rPr>
              <a:t>FPSA</a:t>
            </a:r>
            <a:r>
              <a:rPr lang="cs-CZ" dirty="0" smtClean="0"/>
              <a:t> (frakcionovaná plazmatická separace a adsorpce).“</a:t>
            </a:r>
            <a:r>
              <a:rPr lang="cs-CZ" baseline="30000" dirty="0" smtClean="0">
                <a:hlinkClick r:id="rId13"/>
              </a:rPr>
              <a:t>[2]</a:t>
            </a:r>
            <a:endParaRPr lang="cs-CZ" dirty="0" smtClean="0"/>
          </a:p>
          <a:p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V malých dávkách není citrát sodný nebezpečný, </a:t>
            </a:r>
            <a:r>
              <a:rPr lang="cs-CZ" dirty="0" smtClean="0"/>
              <a:t>ale ve větším množství může být </a:t>
            </a:r>
            <a:r>
              <a:rPr lang="cs-CZ" dirty="0" smtClean="0">
                <a:hlinkClick r:id="rId17" tooltip="Jed"/>
              </a:rPr>
              <a:t>toxický</a:t>
            </a:r>
            <a:r>
              <a:rPr lang="cs-CZ" baseline="30000" dirty="0" smtClean="0">
                <a:hlinkClick r:id="rId13"/>
              </a:rPr>
              <a:t>[3]</a:t>
            </a:r>
            <a:endParaRPr lang="cs-CZ" dirty="0" smtClean="0"/>
          </a:p>
          <a:p>
            <a:r>
              <a:rPr lang="cs-CZ" b="1" dirty="0" smtClean="0">
                <a:solidFill>
                  <a:srgbClr val="0000FF"/>
                </a:solidFill>
              </a:rPr>
              <a:t>Jako regulátor kyselosti se citrát sodný používá </a:t>
            </a:r>
            <a:r>
              <a:rPr lang="cs-CZ" dirty="0" smtClean="0"/>
              <a:t>v některých </a:t>
            </a:r>
            <a:r>
              <a:rPr lang="cs-CZ" dirty="0" smtClean="0">
                <a:hlinkClick r:id="rId18" tooltip="Limonáda"/>
              </a:rPr>
              <a:t>limonádách</a:t>
            </a:r>
            <a:r>
              <a:rPr lang="cs-CZ" baseline="30000" dirty="0" smtClean="0">
                <a:hlinkClick r:id="rId13"/>
              </a:rPr>
              <a:t>[4]</a:t>
            </a:r>
            <a:r>
              <a:rPr lang="cs-CZ" dirty="0" smtClean="0"/>
              <a:t> nebo ochucených </a:t>
            </a:r>
            <a:r>
              <a:rPr lang="cs-CZ" dirty="0" smtClean="0">
                <a:hlinkClick r:id="rId19" tooltip="Pivo"/>
              </a:rPr>
              <a:t>pivech</a:t>
            </a:r>
            <a:r>
              <a:rPr lang="cs-CZ" baseline="30000" dirty="0" smtClean="0">
                <a:hlinkClick r:id="rId13"/>
              </a:rPr>
              <a:t>[5]</a:t>
            </a:r>
            <a:r>
              <a:rPr lang="cs-CZ" dirty="0" smtClean="0"/>
              <a:t>. V potravinářství má označení 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E331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  <p:pic>
        <p:nvPicPr>
          <p:cNvPr id="5" name="Obrázek 4" descr="Sodium_Citrate_Structural_Formula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36712"/>
            <a:ext cx="7766002" cy="273630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899592" y="4365104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citronan sodný</a:t>
            </a:r>
            <a:r>
              <a:rPr lang="cs-CZ" sz="40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dirty="0" smtClean="0">
                <a:solidFill>
                  <a:srgbClr val="FF0000"/>
                </a:solidFill>
                <a:latin typeface="Arial Black" pitchFamily="34" charset="0"/>
              </a:rPr>
              <a:t>C</a:t>
            </a:r>
            <a:r>
              <a:rPr lang="cs-CZ" sz="4000" baseline="-25000" dirty="0" smtClean="0">
                <a:solidFill>
                  <a:srgbClr val="FF0000"/>
                </a:solidFill>
                <a:latin typeface="Arial Black" pitchFamily="34" charset="0"/>
              </a:rPr>
              <a:t>6</a:t>
            </a:r>
            <a:r>
              <a:rPr lang="cs-CZ" sz="4000" dirty="0" smtClean="0">
                <a:solidFill>
                  <a:srgbClr val="FF0000"/>
                </a:solidFill>
                <a:latin typeface="Arial Black" pitchFamily="34" charset="0"/>
              </a:rPr>
              <a:t>H</a:t>
            </a:r>
            <a:r>
              <a:rPr lang="cs-CZ" sz="4000" baseline="-25000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r>
              <a:rPr lang="cs-CZ" sz="4000" dirty="0" smtClean="0">
                <a:solidFill>
                  <a:srgbClr val="FF0000"/>
                </a:solidFill>
                <a:latin typeface="Arial Black" pitchFamily="34" charset="0"/>
              </a:rPr>
              <a:t>Na</a:t>
            </a:r>
            <a:r>
              <a:rPr lang="cs-CZ" sz="4000" baseline="-25000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r>
              <a:rPr lang="cs-CZ" sz="4000" dirty="0" smtClean="0">
                <a:solidFill>
                  <a:srgbClr val="FF0000"/>
                </a:solidFill>
                <a:latin typeface="Arial Black" pitchFamily="34" charset="0"/>
              </a:rPr>
              <a:t>O</a:t>
            </a:r>
            <a:r>
              <a:rPr lang="cs-CZ" sz="4000" baseline="-25000" dirty="0" smtClean="0">
                <a:solidFill>
                  <a:srgbClr val="FF0000"/>
                </a:solidFill>
                <a:latin typeface="Arial Black" pitchFamily="34" charset="0"/>
              </a:rPr>
              <a:t>7</a:t>
            </a:r>
            <a:endParaRPr lang="cs-CZ" sz="40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200" dirty="0" smtClean="0">
                <a:solidFill>
                  <a:srgbClr val="FF0000"/>
                </a:solidFill>
                <a:latin typeface="Arial Black" pitchFamily="34" charset="0"/>
              </a:rPr>
              <a:t>SHRNUTÍ</a:t>
            </a:r>
            <a:endParaRPr lang="cs-CZ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b="1" dirty="0" smtClean="0">
                <a:solidFill>
                  <a:srgbClr val="0000FF"/>
                </a:solidFill>
              </a:rPr>
              <a:t>NEBEZPEČNOST JE VĚCÍ DÁVKY</a:t>
            </a:r>
          </a:p>
          <a:p>
            <a:r>
              <a:rPr lang="cs-CZ" b="1" dirty="0" smtClean="0">
                <a:solidFill>
                  <a:srgbClr val="008000"/>
                </a:solidFill>
              </a:rPr>
              <a:t>DÁVKA JE RŮZNÁ PRO DĚTI A PRO DOSPĚLÉ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DÁVKA MŮŽE BÝT I VĚCÍ ZDRAVOTNÍHO STAVU, ALERGIE A TĚLESNÉ KONSTITUCE</a:t>
            </a:r>
          </a:p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V masných výrobcích je hlavním nebezpečím NaNO</a:t>
            </a:r>
            <a:r>
              <a:rPr lang="cs-CZ" b="1" baseline="-25000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</a:p>
          <a:p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LITERATURA –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pouze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ta,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obsahující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alespoň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něco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o stanovení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přírodních</a:t>
            </a:r>
            <a:r>
              <a:rPr lang="sk-SK" sz="2800" b="1" kern="1200" dirty="0" smtClean="0">
                <a:solidFill>
                  <a:srgbClr val="FF0000"/>
                </a:solidFill>
                <a:ea typeface="Times New Roman"/>
                <a:cs typeface="Times New Roman"/>
              </a:rPr>
              <a:t> </a:t>
            </a:r>
            <a:r>
              <a:rPr lang="sk-SK" sz="2800" b="1" kern="1200" dirty="0" err="1" smtClean="0">
                <a:solidFill>
                  <a:srgbClr val="FF0000"/>
                </a:solidFill>
                <a:ea typeface="Times New Roman"/>
                <a:cs typeface="Times New Roman"/>
              </a:rPr>
              <a:t>polymerů</a:t>
            </a:r>
            <a:endParaRPr lang="cs-CZ" sz="2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sz="2400" dirty="0" smtClean="0"/>
              <a:t>J. </a:t>
            </a:r>
            <a:r>
              <a:rPr lang="cs-CZ" sz="2400" dirty="0" err="1" smtClean="0"/>
              <a:t>Kodet</a:t>
            </a:r>
            <a:r>
              <a:rPr lang="cs-CZ" sz="2400" dirty="0" smtClean="0"/>
              <a:t>, S. Štěrba, L. Šlechta: </a:t>
            </a:r>
            <a:r>
              <a:rPr lang="cs-CZ" sz="2400" b="1" dirty="0" smtClean="0"/>
              <a:t>Modifikované škroby</a:t>
            </a:r>
            <a:r>
              <a:rPr lang="cs-CZ" sz="2400" dirty="0" smtClean="0"/>
              <a:t>, SNTL Praha, 1982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P. </a:t>
            </a:r>
            <a:r>
              <a:rPr lang="cs-CZ" sz="2400" dirty="0" err="1" smtClean="0">
                <a:solidFill>
                  <a:srgbClr val="FF0000"/>
                </a:solidFill>
              </a:rPr>
              <a:t>Mokrejš</a:t>
            </a:r>
            <a:r>
              <a:rPr lang="cs-CZ" sz="2400" dirty="0" smtClean="0">
                <a:solidFill>
                  <a:srgbClr val="FF0000"/>
                </a:solidFill>
              </a:rPr>
              <a:t>: </a:t>
            </a:r>
            <a:r>
              <a:rPr lang="cs-CZ" sz="2400" b="1" dirty="0" smtClean="0">
                <a:solidFill>
                  <a:srgbClr val="FF0000"/>
                </a:solidFill>
              </a:rPr>
              <a:t>Aplikace přírodních polymerů </a:t>
            </a:r>
            <a:r>
              <a:rPr lang="cs-CZ" sz="2400" dirty="0" smtClean="0">
                <a:solidFill>
                  <a:srgbClr val="FF0000"/>
                </a:solidFill>
              </a:rPr>
              <a:t>– Návody k laboratorním cvičením z předmětu, skripta UTB Zlín, 2008 </a:t>
            </a:r>
          </a:p>
          <a:p>
            <a:r>
              <a:rPr lang="cs-CZ" sz="2400" dirty="0" smtClean="0"/>
              <a:t>Z. </a:t>
            </a:r>
            <a:r>
              <a:rPr lang="cs-CZ" sz="2400" dirty="0" err="1" smtClean="0"/>
              <a:t>Holzbecher</a:t>
            </a:r>
            <a:r>
              <a:rPr lang="cs-CZ" sz="2400" dirty="0" smtClean="0"/>
              <a:t>, J. </a:t>
            </a:r>
            <a:r>
              <a:rPr lang="cs-CZ" sz="2400" dirty="0" err="1" smtClean="0"/>
              <a:t>Churáček</a:t>
            </a:r>
            <a:r>
              <a:rPr lang="cs-CZ" sz="2400" dirty="0" smtClean="0"/>
              <a:t> a kol.: </a:t>
            </a:r>
            <a:r>
              <a:rPr lang="cs-CZ" sz="2400" b="1" dirty="0" smtClean="0"/>
              <a:t>Analytická chemie </a:t>
            </a:r>
            <a:r>
              <a:rPr lang="cs-CZ" sz="2400" dirty="0" smtClean="0"/>
              <a:t>(kap. 13.6), SNTL/ALFA, Praha 1987</a:t>
            </a:r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pic>
        <p:nvPicPr>
          <p:cNvPr id="5" name="Obrázek 4" descr="img27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5" y="260648"/>
            <a:ext cx="4378575" cy="576064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004048" y="260648"/>
            <a:ext cx="3744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Arial Black" pitchFamily="34" charset="0"/>
              </a:rPr>
              <a:t>Obsahuje hodně metod na bílkoviny &amp; aminokyseliny a na dřevo, málo na škrob</a:t>
            </a:r>
            <a:endParaRPr lang="cs-CZ" sz="32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97666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cs-CZ" sz="3600" dirty="0" smtClean="0">
                <a:latin typeface="Arial Black" pitchFamily="34" charset="0"/>
              </a:rPr>
              <a:t>Stanovení dusíku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 smtClean="0">
                <a:latin typeface="Arial Black" pitchFamily="34" charset="0"/>
              </a:rPr>
              <a:t>Škrob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 smtClean="0">
                <a:latin typeface="Arial Black" pitchFamily="34" charset="0"/>
              </a:rPr>
              <a:t>Celulóza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3600" dirty="0" smtClean="0">
                <a:latin typeface="Arial Black" pitchFamily="34" charset="0"/>
              </a:rPr>
              <a:t>Perspektivy stanovení přírodních polymerů</a:t>
            </a:r>
          </a:p>
          <a:p>
            <a:pPr marL="742950" indent="-742950">
              <a:buNone/>
            </a:pPr>
            <a:endParaRPr lang="cs-CZ" sz="3600" dirty="0" smtClean="0">
              <a:latin typeface="Arial Black" pitchFamily="34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cs-CZ" sz="3600" dirty="0" smtClean="0">
                <a:solidFill>
                  <a:srgbClr val="FF0000"/>
                </a:solidFill>
                <a:latin typeface="Arial Black" pitchFamily="34" charset="0"/>
              </a:rPr>
              <a:t>Příklad etikety z masného výrobku</a:t>
            </a:r>
            <a:endParaRPr lang="cs-CZ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865BE-C659-4ABD-A817-DED046766B31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  <p:pic>
        <p:nvPicPr>
          <p:cNvPr id="6" name="Obrázek 5" descr="vzor etikety z masného výrobk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12776"/>
            <a:ext cx="8697524" cy="223428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51520" y="386104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E250 – </a:t>
            </a:r>
            <a:r>
              <a:rPr lang="cs-CZ" dirty="0" smtClean="0">
                <a:hlinkClick r:id="rId3"/>
              </a:rPr>
              <a:t>Dusitan </a:t>
            </a:r>
            <a:r>
              <a:rPr lang="cs-CZ" dirty="0" smtClean="0">
                <a:hlinkClick r:id="rId3"/>
              </a:rPr>
              <a:t>sodný</a:t>
            </a:r>
            <a:endParaRPr lang="cs-CZ" b="1" dirty="0" smtClean="0"/>
          </a:p>
          <a:p>
            <a:r>
              <a:rPr lang="cs-CZ" b="1" dirty="0" smtClean="0"/>
              <a:t>E450 – </a:t>
            </a:r>
            <a:r>
              <a:rPr lang="cs-CZ" dirty="0" err="1" smtClean="0">
                <a:hlinkClick r:id="rId4"/>
              </a:rPr>
              <a:t>Difosforečnany</a:t>
            </a:r>
            <a:endParaRPr lang="cs-CZ" b="1" dirty="0" smtClean="0"/>
          </a:p>
          <a:p>
            <a:r>
              <a:rPr lang="cs-CZ" b="1" dirty="0" smtClean="0"/>
              <a:t>E451 – </a:t>
            </a:r>
            <a:r>
              <a:rPr lang="cs-CZ" dirty="0" err="1" smtClean="0">
                <a:hlinkClick r:id="rId5"/>
              </a:rPr>
              <a:t>Trifosforečnany</a:t>
            </a:r>
            <a:r>
              <a:rPr lang="cs-CZ" dirty="0" smtClean="0">
                <a:hlinkClick r:id="rId5"/>
              </a:rPr>
              <a:t> - sodný a draselný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E407 – 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  <a:hlinkClick r:id="rId6"/>
              </a:rPr>
              <a:t>Karagenan</a:t>
            </a:r>
            <a:endParaRPr lang="cs-CZ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b="1" dirty="0" smtClean="0"/>
              <a:t>E331 – </a:t>
            </a:r>
            <a:r>
              <a:rPr lang="cs-CZ" dirty="0" smtClean="0">
                <a:hlinkClick r:id="rId7"/>
              </a:rPr>
              <a:t>Citronany sodné</a:t>
            </a:r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E316 – </a:t>
            </a:r>
            <a:r>
              <a:rPr lang="cs-CZ" u="sng" dirty="0" err="1" smtClean="0">
                <a:solidFill>
                  <a:srgbClr val="FF0000"/>
                </a:solidFill>
                <a:latin typeface="Arial Black" pitchFamily="34" charset="0"/>
                <a:hlinkClick r:id="rId8"/>
              </a:rPr>
              <a:t>Erythorban</a:t>
            </a:r>
            <a:r>
              <a:rPr lang="cs-CZ" u="sng" dirty="0" smtClean="0">
                <a:solidFill>
                  <a:srgbClr val="FF0000"/>
                </a:solidFill>
                <a:latin typeface="Arial Black" pitchFamily="34" charset="0"/>
                <a:hlinkClick r:id="rId8"/>
              </a:rPr>
              <a:t> sodný</a:t>
            </a:r>
            <a:endParaRPr lang="cs-CZ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E621 – 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  <a:hlinkClick r:id="rId9"/>
              </a:rPr>
              <a:t>L-</a:t>
            </a:r>
            <a:r>
              <a:rPr lang="cs-CZ" dirty="0" err="1" smtClean="0">
                <a:solidFill>
                  <a:srgbClr val="FF0000"/>
                </a:solidFill>
                <a:latin typeface="Arial Black" pitchFamily="34" charset="0"/>
                <a:hlinkClick r:id="rId9"/>
              </a:rPr>
              <a:t>glutaman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  <a:hlinkClick r:id="rId9"/>
              </a:rPr>
              <a:t> sodný</a:t>
            </a:r>
            <a:endParaRPr lang="cs-CZ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E415 – </a:t>
            </a:r>
            <a:r>
              <a:rPr lang="cs-CZ" dirty="0" err="1" smtClean="0">
                <a:solidFill>
                  <a:srgbClr val="FF0000"/>
                </a:solidFill>
                <a:latin typeface="Arial Black" pitchFamily="34" charset="0"/>
                <a:hlinkClick r:id="rId10"/>
              </a:rPr>
              <a:t>Xanthan</a:t>
            </a:r>
            <a:endParaRPr lang="cs-CZ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404664"/>
          <a:ext cx="8208912" cy="3977640"/>
        </p:xfrm>
        <a:graphic>
          <a:graphicData uri="http://schemas.openxmlformats.org/drawingml/2006/table">
            <a:tbl>
              <a:tblPr/>
              <a:tblGrid>
                <a:gridCol w="1224136"/>
                <a:gridCol w="6984776"/>
              </a:tblGrid>
              <a:tr h="19050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latin typeface="Tahoma"/>
                        </a:rPr>
                        <a:t>Kód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E316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latin typeface="Tahoma"/>
                        </a:rPr>
                        <a:t>Název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err="1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Erythorban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 </a:t>
                      </a:r>
                      <a:r>
                        <a:rPr lang="cs-CZ" sz="240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sodný </a:t>
                      </a:r>
                      <a:r>
                        <a:rPr lang="cs-CZ" dirty="0" smtClean="0">
                          <a:solidFill>
                            <a:srgbClr val="979797"/>
                          </a:solidFill>
                          <a:latin typeface="Tahoma"/>
                        </a:rPr>
                        <a:t>(</a:t>
                      </a:r>
                      <a:r>
                        <a:rPr lang="cs-CZ" b="1" dirty="0" smtClean="0"/>
                        <a:t>Alternativní název: </a:t>
                      </a:r>
                      <a:r>
                        <a:rPr lang="cs-CZ" b="1" dirty="0" err="1" smtClean="0"/>
                        <a:t>isoaskorban</a:t>
                      </a:r>
                      <a:r>
                        <a:rPr lang="cs-CZ" b="1" dirty="0" smtClean="0"/>
                        <a:t> sodný, </a:t>
                      </a:r>
                      <a:r>
                        <a:rPr lang="cs-CZ" b="1" dirty="0" err="1" smtClean="0"/>
                        <a:t>isoaskorbát</a:t>
                      </a:r>
                      <a:r>
                        <a:rPr lang="cs-CZ" b="1" dirty="0" smtClean="0"/>
                        <a:t> sodný</a:t>
                      </a:r>
                      <a:r>
                        <a:rPr lang="cs-CZ" dirty="0" smtClean="0"/>
                        <a:t> ) Jedná se o sůl kyseliny </a:t>
                      </a:r>
                      <a:r>
                        <a:rPr lang="cs-CZ" dirty="0" err="1" smtClean="0"/>
                        <a:t>erythorbové</a:t>
                      </a:r>
                      <a:r>
                        <a:rPr lang="cs-CZ" dirty="0" smtClean="0"/>
                        <a:t>, která se získává jako meziprodukt při výrobě </a:t>
                      </a:r>
                      <a:r>
                        <a:rPr lang="cs-CZ" dirty="0" smtClean="0">
                          <a:latin typeface="Arial Black" pitchFamily="34" charset="0"/>
                        </a:rPr>
                        <a:t>kyseliny askorbové</a:t>
                      </a:r>
                      <a:r>
                        <a:rPr lang="cs-CZ" baseline="0" dirty="0" smtClean="0">
                          <a:latin typeface="Arial Black" pitchFamily="34" charset="0"/>
                        </a:rPr>
                        <a:t> (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vitamin C</a:t>
                      </a:r>
                      <a:r>
                        <a:rPr lang="cs-CZ" baseline="0" dirty="0" smtClean="0">
                          <a:latin typeface="Arial Black" pitchFamily="34" charset="0"/>
                        </a:rPr>
                        <a:t>)</a:t>
                      </a:r>
                      <a:endParaRPr lang="cs-CZ" dirty="0">
                        <a:solidFill>
                          <a:srgbClr val="979797"/>
                        </a:solidFill>
                        <a:latin typeface="Arial Black" pitchFamily="34" charset="0"/>
                      </a:endParaRP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latin typeface="Tahoma"/>
                        </a:rPr>
                        <a:t>Kategorie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solidFill>
                            <a:srgbClr val="979797"/>
                          </a:solidFill>
                          <a:latin typeface="Tahoma"/>
                        </a:rPr>
                        <a:t>Antioxidant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latin typeface="Tahoma"/>
                        </a:rPr>
                        <a:t>Vlastnosti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latin typeface="Tahoma"/>
                        </a:rPr>
                        <a:t>Nejsou známy nežádoucí </a:t>
                      </a:r>
                      <a:r>
                        <a:rPr lang="cs-CZ" dirty="0" smtClean="0">
                          <a:latin typeface="Tahoma"/>
                        </a:rPr>
                        <a:t>účinky</a:t>
                      </a:r>
                      <a:endParaRPr lang="cs-CZ" dirty="0">
                        <a:latin typeface="Tahoma"/>
                      </a:endParaRP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latin typeface="Tahoma"/>
                        </a:rPr>
                        <a:t>Použití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solidFill>
                            <a:srgbClr val="979797"/>
                          </a:solidFill>
                          <a:latin typeface="Tahoma"/>
                        </a:rPr>
                        <a:t>Zvyšuje účinnost dusitanů při uzení masných výrobků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latin typeface="Tahoma"/>
                        </a:rPr>
                        <a:t>Účinky</a:t>
                      </a: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rgbClr val="979797"/>
                          </a:solidFill>
                          <a:latin typeface="Tahoma"/>
                        </a:rPr>
                        <a:t>Nejsou známy žádné negativní účinky na lidské zdraví</a:t>
                      </a:r>
                      <a:r>
                        <a:rPr lang="cs-CZ" dirty="0" smtClean="0">
                          <a:solidFill>
                            <a:srgbClr val="979797"/>
                          </a:solidFill>
                          <a:latin typeface="Tahoma"/>
                        </a:rPr>
                        <a:t>. </a:t>
                      </a:r>
                      <a:r>
                        <a:rPr lang="cs-CZ" dirty="0" smtClean="0"/>
                        <a:t>Jedná se o zcela bezpečnou přísadu, která </a:t>
                      </a:r>
                      <a:r>
                        <a:rPr lang="cs-CZ" b="1" dirty="0" smtClean="0">
                          <a:solidFill>
                            <a:srgbClr val="0000FF"/>
                          </a:solidFill>
                        </a:rPr>
                        <a:t>nemá žádné nežádoucí účinky na zdraví člověka,</a:t>
                      </a:r>
                      <a:r>
                        <a:rPr lang="cs-CZ" dirty="0" smtClean="0"/>
                        <a:t> její použití v českém potravinářství je povoleno. Látku obsahuje celá řada potravin, například masné výrobky (především uzeniny), pečivo a různé konzervy.</a:t>
                      </a:r>
                      <a:endParaRPr lang="cs-CZ" dirty="0">
                        <a:solidFill>
                          <a:srgbClr val="979797"/>
                        </a:solidFill>
                        <a:latin typeface="Tahoma"/>
                      </a:endParaRPr>
                    </a:p>
                  </a:txBody>
                  <a:tcPr marL="95250" marR="95250" marT="19050" marB="19050">
                    <a:lnL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Obrázek 5" descr="E316 erytrobran sodn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293096"/>
            <a:ext cx="2103604" cy="1872208"/>
          </a:xfrm>
          <a:prstGeom prst="rect">
            <a:avLst/>
          </a:prstGeom>
        </p:spPr>
      </p:pic>
      <p:pic>
        <p:nvPicPr>
          <p:cNvPr id="7" name="Obrázek 6" descr="220px-L-Ascorbic_acid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77488" y="4437112"/>
            <a:ext cx="3290212" cy="1944216"/>
          </a:xfrm>
          <a:prstGeom prst="rect">
            <a:avLst/>
          </a:prstGeom>
        </p:spPr>
      </p:pic>
      <p:cxnSp>
        <p:nvCxnSpPr>
          <p:cNvPr id="9" name="Přímá spojovací šipka 8"/>
          <p:cNvCxnSpPr/>
          <p:nvPr/>
        </p:nvCxnSpPr>
        <p:spPr>
          <a:xfrm>
            <a:off x="4355976" y="1988840"/>
            <a:ext cx="3168352" cy="273630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323528" y="18864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  <a:latin typeface="Arial Black" pitchFamily="34" charset="0"/>
              </a:rPr>
              <a:t>Karagenan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 (též </a:t>
            </a: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karagen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) </a:t>
            </a:r>
            <a:r>
              <a:rPr lang="cs-CZ" sz="2400" dirty="0" smtClean="0"/>
              <a:t>je skupina lineárně </a:t>
            </a:r>
            <a:r>
              <a:rPr lang="cs-CZ" sz="2400" dirty="0" smtClean="0">
                <a:hlinkClick r:id="rId2" tooltip="Sírany"/>
              </a:rPr>
              <a:t>sulfátových</a:t>
            </a:r>
            <a:r>
              <a:rPr lang="cs-CZ" sz="2400" dirty="0" smtClean="0"/>
              <a:t> </a:t>
            </a:r>
            <a:r>
              <a:rPr lang="cs-CZ" sz="2400" dirty="0" smtClean="0">
                <a:hlinkClick r:id="rId3" tooltip="Polysacharidy"/>
              </a:rPr>
              <a:t>polysacharidů</a:t>
            </a:r>
            <a:r>
              <a:rPr lang="cs-CZ" sz="2400" dirty="0" smtClean="0"/>
              <a:t>, který se získává extrakcí z </a:t>
            </a:r>
            <a:r>
              <a:rPr lang="cs-CZ" sz="2400" dirty="0" smtClean="0">
                <a:hlinkClick r:id="rId4" tooltip="Ruduchy"/>
              </a:rPr>
              <a:t>červených mořských řas</a:t>
            </a:r>
            <a:r>
              <a:rPr lang="cs-CZ" sz="2400" dirty="0" smtClean="0"/>
              <a:t>, nejčastěji z </a:t>
            </a:r>
            <a:r>
              <a:rPr lang="cs-CZ" sz="2400" dirty="0" smtClean="0">
                <a:hlinkClick r:id="rId5" tooltip="Puchratka kadeřavá (stránka neexistuje)"/>
              </a:rPr>
              <a:t>puchratky kadeřavé</a:t>
            </a:r>
            <a:r>
              <a:rPr lang="cs-CZ" sz="2400" dirty="0" smtClean="0"/>
              <a:t>. Jedná se o látku příbuznou </a:t>
            </a:r>
            <a:r>
              <a:rPr lang="cs-CZ" sz="2400" dirty="0" err="1" smtClean="0">
                <a:hlinkClick r:id="rId6" tooltip="Agar"/>
              </a:rPr>
              <a:t>agaru</a:t>
            </a:r>
            <a:r>
              <a:rPr lang="cs-CZ" sz="2400" dirty="0" smtClean="0"/>
              <a:t> ze skupiny </a:t>
            </a:r>
            <a:r>
              <a:rPr lang="cs-CZ" sz="2400" dirty="0" err="1" smtClean="0">
                <a:hlinkClick r:id="rId7" tooltip="Fytokoloidy (stránka neexistuje)"/>
              </a:rPr>
              <a:t>fytokoloidů</a:t>
            </a:r>
            <a:r>
              <a:rPr lang="cs-CZ" sz="2400" dirty="0" smtClean="0"/>
              <a:t>, která nemá schopnost tvořit pevný </a:t>
            </a:r>
            <a:r>
              <a:rPr lang="cs-CZ" sz="2400" dirty="0" smtClean="0">
                <a:hlinkClick r:id="rId8" tooltip="Gel"/>
              </a:rPr>
              <a:t>gel</a:t>
            </a:r>
            <a:r>
              <a:rPr lang="cs-CZ" sz="2400" dirty="0" smtClean="0"/>
              <a:t>.</a:t>
            </a:r>
          </a:p>
          <a:p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</a:rPr>
              <a:t>Želatinový extrakt z řasy </a:t>
            </a:r>
            <a:r>
              <a:rPr lang="cs-CZ" sz="2400" i="1" dirty="0" err="1" smtClean="0">
                <a:solidFill>
                  <a:srgbClr val="0000FF"/>
                </a:solidFill>
                <a:latin typeface="Arial Black" pitchFamily="34" charset="0"/>
                <a:hlinkClick r:id="rId9" tooltip="Chondrus crispus (stránka neexistuje)"/>
              </a:rPr>
              <a:t>Chondrus</a:t>
            </a:r>
            <a:r>
              <a:rPr lang="cs-CZ" sz="2400" i="1" dirty="0" smtClean="0">
                <a:solidFill>
                  <a:srgbClr val="0000FF"/>
                </a:solidFill>
                <a:latin typeface="Arial Black" pitchFamily="34" charset="0"/>
                <a:hlinkClick r:id="rId9" tooltip="Chondrus crispus (stránka neexistuje)"/>
              </a:rPr>
              <a:t> </a:t>
            </a:r>
            <a:r>
              <a:rPr lang="cs-CZ" sz="2400" i="1" dirty="0" err="1" smtClean="0">
                <a:solidFill>
                  <a:srgbClr val="0000FF"/>
                </a:solidFill>
                <a:latin typeface="Arial Black" pitchFamily="34" charset="0"/>
                <a:hlinkClick r:id="rId9" tooltip="Chondrus crispus (stránka neexistuje)"/>
              </a:rPr>
              <a:t>crispus</a:t>
            </a:r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</a:rPr>
              <a:t> se jako </a:t>
            </a:r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  <a:hlinkClick r:id="rId10" tooltip="Potravinový doplněk (stránka neexistuje)"/>
              </a:rPr>
              <a:t>potravinový doplněk</a:t>
            </a:r>
            <a:r>
              <a:rPr lang="cs-CZ" sz="2400" dirty="0" smtClean="0">
                <a:solidFill>
                  <a:srgbClr val="0000FF"/>
                </a:solidFill>
                <a:latin typeface="Arial Black" pitchFamily="34" charset="0"/>
              </a:rPr>
              <a:t> používá po stovky let</a:t>
            </a:r>
            <a:r>
              <a:rPr lang="cs-CZ" sz="2400" dirty="0" smtClean="0"/>
              <a:t>.</a:t>
            </a:r>
            <a:r>
              <a:rPr lang="cs-CZ" sz="2400" baseline="30000" dirty="0" smtClean="0">
                <a:hlinkClick r:id="rId11"/>
              </a:rPr>
              <a:t>[1]</a:t>
            </a:r>
            <a:r>
              <a:rPr lang="cs-CZ" sz="2400" dirty="0" smtClean="0"/>
              <a:t>. </a:t>
            </a:r>
            <a:r>
              <a:rPr lang="cs-CZ" sz="2400" dirty="0" err="1" smtClean="0"/>
              <a:t>Karagenan</a:t>
            </a:r>
            <a:r>
              <a:rPr lang="cs-CZ" sz="2400" dirty="0" smtClean="0"/>
              <a:t> je pro </a:t>
            </a:r>
            <a:r>
              <a:rPr lang="cs-CZ" sz="2400" dirty="0" smtClean="0">
                <a:hlinkClick r:id="rId12" tooltip="Vegetariánství"/>
              </a:rPr>
              <a:t>vegetariány</a:t>
            </a:r>
            <a:r>
              <a:rPr lang="cs-CZ" sz="2400" dirty="0" smtClean="0"/>
              <a:t> a </a:t>
            </a:r>
            <a:r>
              <a:rPr lang="cs-CZ" sz="2400" dirty="0" smtClean="0">
                <a:hlinkClick r:id="rId13" tooltip="Veganství"/>
              </a:rPr>
              <a:t>vegany</a:t>
            </a:r>
            <a:r>
              <a:rPr lang="cs-CZ" sz="2400" dirty="0" smtClean="0"/>
              <a:t> alternativou k živočišné </a:t>
            </a:r>
            <a:r>
              <a:rPr lang="cs-CZ" sz="2400" dirty="0" smtClean="0">
                <a:hlinkClick r:id="rId14" tooltip="Želatina"/>
              </a:rPr>
              <a:t>želatině</a:t>
            </a:r>
            <a:r>
              <a:rPr lang="cs-CZ" sz="2400" dirty="0" smtClean="0"/>
              <a:t>. Používá se na </a:t>
            </a:r>
            <a:r>
              <a:rPr lang="cs-CZ" sz="2400" dirty="0" smtClean="0">
                <a:hlinkClick r:id="rId15" tooltip="Zahuštění (stránka neexistuje)"/>
              </a:rPr>
              <a:t>zahuštění</a:t>
            </a:r>
            <a:r>
              <a:rPr lang="cs-CZ" sz="2400" dirty="0" smtClean="0"/>
              <a:t> a </a:t>
            </a:r>
            <a:r>
              <a:rPr lang="cs-CZ" sz="2400" dirty="0" smtClean="0">
                <a:hlinkClick r:id="rId16" tooltip="Stabilizátor"/>
              </a:rPr>
              <a:t>stabilizaci</a:t>
            </a:r>
            <a:r>
              <a:rPr lang="cs-CZ" sz="2400" dirty="0" smtClean="0"/>
              <a:t> potravinových výrobků (</a:t>
            </a:r>
            <a:r>
              <a:rPr lang="cs-CZ" sz="2400" dirty="0" smtClean="0">
                <a:hlinkClick r:id="rId17" tooltip="Krém"/>
              </a:rPr>
              <a:t>krémy</a:t>
            </a:r>
            <a:r>
              <a:rPr lang="cs-CZ" sz="2400" dirty="0" smtClean="0"/>
              <a:t>, </a:t>
            </a:r>
            <a:r>
              <a:rPr lang="cs-CZ" sz="2400" dirty="0" smtClean="0">
                <a:hlinkClick r:id="rId18" tooltip="Šlehačka"/>
              </a:rPr>
              <a:t>šlehačka</a:t>
            </a:r>
            <a:r>
              <a:rPr lang="cs-CZ" sz="2400" dirty="0" smtClean="0"/>
              <a:t>, </a:t>
            </a:r>
            <a:r>
              <a:rPr lang="cs-CZ" sz="2400" dirty="0" smtClean="0">
                <a:hlinkClick r:id="rId19" tooltip="Zmrzlina"/>
              </a:rPr>
              <a:t>zmrzlina</a:t>
            </a:r>
            <a:r>
              <a:rPr lang="cs-CZ" sz="2400" dirty="0" smtClean="0"/>
              <a:t>) a jako </a:t>
            </a:r>
            <a:r>
              <a:rPr lang="cs-CZ" sz="2400" dirty="0" smtClean="0">
                <a:hlinkClick r:id="rId20" tooltip="Emulgátor"/>
              </a:rPr>
              <a:t>emulgátor</a:t>
            </a:r>
            <a:r>
              <a:rPr lang="cs-CZ" sz="2400" dirty="0" smtClean="0"/>
              <a:t> ve farmaceutickém a textilním průmyslu. Je běžnou součástí dortových </a:t>
            </a:r>
            <a:r>
              <a:rPr lang="cs-CZ" sz="2400" dirty="0" smtClean="0">
                <a:hlinkClick r:id="rId21" tooltip="Želé"/>
              </a:rPr>
              <a:t>želé</a:t>
            </a:r>
            <a:r>
              <a:rPr lang="cs-CZ" sz="2400" dirty="0" smtClean="0"/>
              <a:t>, vytváří slabou vrstvu želé, která zůstává lesklá. Hodí se proto především na zalití ovoce na </a:t>
            </a:r>
            <a:r>
              <a:rPr lang="cs-CZ" sz="2400" dirty="0" smtClean="0">
                <a:hlinkClick r:id="rId22" tooltip="Moučník"/>
              </a:rPr>
              <a:t>moučnících</a:t>
            </a:r>
            <a:r>
              <a:rPr lang="cs-CZ" sz="2400" dirty="0" smtClean="0"/>
              <a:t>. </a:t>
            </a:r>
            <a:r>
              <a:rPr lang="cs-CZ" sz="2400" b="1" dirty="0" smtClean="0">
                <a:solidFill>
                  <a:srgbClr val="FF0000"/>
                </a:solidFill>
                <a:latin typeface="Arial Black" pitchFamily="34" charset="0"/>
              </a:rPr>
              <a:t>E407</a:t>
            </a:r>
            <a:r>
              <a:rPr lang="cs-CZ" sz="2400" b="1" dirty="0" smtClean="0"/>
              <a:t> </a:t>
            </a:r>
            <a:endParaRPr lang="cs-CZ" sz="2400" b="1" dirty="0" smtClean="0">
              <a:latin typeface="Arial Black" pitchFamily="34" charset="0"/>
            </a:endParaRP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1691680" y="6453335"/>
            <a:ext cx="6696744" cy="268139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PŘÍRODNÍ POLYMERY PŘF MU  XY 2016 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pic>
        <p:nvPicPr>
          <p:cNvPr id="5" name="Obrázek 4" descr="800px-Moleculare_structure_of_different_carrageenan_types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8136904" cy="604867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X. Y. 2016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XY 2016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323528" y="332656"/>
            <a:ext cx="86409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L-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Glutaman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 sodný 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monohydrát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, též 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L-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glutamát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 sodný 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mono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  <a:hlinkClick r:id="rId2" tooltip="Hydrát"/>
              </a:rPr>
              <a:t>hydrát</a:t>
            </a:r>
            <a:r>
              <a:rPr lang="cs-CZ" dirty="0" smtClean="0">
                <a:solidFill>
                  <a:srgbClr val="FF0000"/>
                </a:solidFill>
                <a:latin typeface="Arial Black" pitchFamily="34" charset="0"/>
              </a:rPr>
              <a:t>, </a:t>
            </a:r>
            <a:r>
              <a:rPr lang="cs-CZ" dirty="0" smtClean="0"/>
              <a:t>též </a:t>
            </a:r>
            <a:r>
              <a:rPr lang="cs-CZ" b="1" dirty="0" err="1" smtClean="0"/>
              <a:t>Glutasol</a:t>
            </a:r>
            <a:r>
              <a:rPr lang="cs-CZ" dirty="0" smtClean="0"/>
              <a:t> nebo </a:t>
            </a:r>
            <a:r>
              <a:rPr lang="cs-CZ" b="1" dirty="0" err="1" smtClean="0"/>
              <a:t>wei</a:t>
            </a:r>
            <a:r>
              <a:rPr lang="cs-CZ" b="1" dirty="0" smtClean="0"/>
              <a:t>-</a:t>
            </a:r>
            <a:r>
              <a:rPr lang="cs-CZ" b="1" dirty="0" err="1" smtClean="0"/>
              <a:t>su</a:t>
            </a:r>
            <a:r>
              <a:rPr lang="cs-CZ" baseline="30000" dirty="0" smtClean="0">
                <a:hlinkClick r:id="rId3"/>
              </a:rPr>
              <a:t>[1]</a:t>
            </a:r>
            <a:r>
              <a:rPr lang="cs-CZ" dirty="0" smtClean="0"/>
              <a:t> je </a:t>
            </a:r>
            <a:r>
              <a:rPr lang="cs-CZ" dirty="0" smtClean="0">
                <a:hlinkClick r:id="rId4" tooltip="Krystal"/>
              </a:rPr>
              <a:t>krystalická</a:t>
            </a:r>
            <a:r>
              <a:rPr lang="cs-CZ" dirty="0" smtClean="0"/>
              <a:t> forma </a:t>
            </a:r>
            <a:r>
              <a:rPr lang="cs-CZ" dirty="0" smtClean="0">
                <a:hlinkClick r:id="rId5" tooltip="Sodík"/>
              </a:rPr>
              <a:t>sodné</a:t>
            </a:r>
            <a:r>
              <a:rPr lang="cs-CZ" dirty="0" smtClean="0"/>
              <a:t> </a:t>
            </a:r>
            <a:r>
              <a:rPr lang="cs-CZ" dirty="0" smtClean="0">
                <a:hlinkClick r:id="rId6" tooltip="Soli"/>
              </a:rPr>
              <a:t>soli</a:t>
            </a:r>
            <a:r>
              <a:rPr lang="cs-CZ" dirty="0" smtClean="0"/>
              <a:t> </a:t>
            </a:r>
            <a:r>
              <a:rPr lang="cs-CZ" dirty="0" smtClean="0">
                <a:hlinkClick r:id="rId7" tooltip="Kyselina glutamová"/>
              </a:rPr>
              <a:t>kyseliny L-</a:t>
            </a:r>
            <a:r>
              <a:rPr lang="cs-CZ" dirty="0" err="1" smtClean="0">
                <a:hlinkClick r:id="rId7" tooltip="Kyselina glutamová"/>
              </a:rPr>
              <a:t>glutamové</a:t>
            </a:r>
            <a:r>
              <a:rPr lang="cs-CZ" dirty="0" smtClean="0"/>
              <a:t>, jedné z přirozených </a:t>
            </a:r>
            <a:r>
              <a:rPr lang="cs-CZ" dirty="0" smtClean="0">
                <a:hlinkClick r:id="rId8" tooltip="Aminokyselina"/>
              </a:rPr>
              <a:t>aminokyselin</a:t>
            </a:r>
            <a:r>
              <a:rPr lang="cs-CZ" dirty="0" smtClean="0"/>
              <a:t> obsažených v </a:t>
            </a:r>
            <a:r>
              <a:rPr lang="cs-CZ" dirty="0" smtClean="0">
                <a:hlinkClick r:id="rId9" tooltip="Život"/>
              </a:rPr>
              <a:t>živých</a:t>
            </a:r>
            <a:r>
              <a:rPr lang="cs-CZ" dirty="0" smtClean="0"/>
              <a:t> </a:t>
            </a:r>
            <a:r>
              <a:rPr lang="cs-CZ" dirty="0" smtClean="0">
                <a:hlinkClick r:id="rId10" tooltip="Organismus"/>
              </a:rPr>
              <a:t>organismech</a:t>
            </a:r>
            <a:r>
              <a:rPr lang="cs-CZ" dirty="0" smtClean="0"/>
              <a:t>. Je to bezbarvý krystalický prášek bez vůně a mírné masové chuti. Používá se v potravinářském průmyslu jako </a:t>
            </a:r>
            <a:r>
              <a:rPr lang="cs-CZ" dirty="0" smtClean="0">
                <a:hlinkClick r:id="rId11" tooltip="Přídatné látky"/>
              </a:rPr>
              <a:t>přídavná látka</a:t>
            </a:r>
            <a:r>
              <a:rPr lang="cs-CZ" dirty="0" smtClean="0"/>
              <a:t> pro zvýšení intenzity chuti pokrmu. V </a:t>
            </a:r>
            <a:r>
              <a:rPr lang="cs-CZ" dirty="0" smtClean="0">
                <a:hlinkClick r:id="rId12" tooltip="Evropská unie"/>
              </a:rPr>
              <a:t>EU</a:t>
            </a:r>
            <a:r>
              <a:rPr lang="cs-CZ" dirty="0" smtClean="0"/>
              <a:t> se jako přídatná látka v potravinářských výrobcích povinně uvádí pod </a:t>
            </a:r>
            <a:r>
              <a:rPr lang="cs-CZ" dirty="0" smtClean="0">
                <a:hlinkClick r:id="rId11" tooltip="Přídatné látky"/>
              </a:rPr>
              <a:t>kódem</a:t>
            </a:r>
            <a:r>
              <a:rPr lang="cs-CZ" dirty="0" smtClean="0"/>
              <a:t>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 621</a:t>
            </a:r>
            <a:r>
              <a:rPr lang="cs-CZ" dirty="0" smtClean="0"/>
              <a:t>. Množství volného </a:t>
            </a:r>
            <a:r>
              <a:rPr lang="cs-CZ" dirty="0" err="1" smtClean="0"/>
              <a:t>glutamátu</a:t>
            </a:r>
            <a:r>
              <a:rPr lang="cs-CZ" dirty="0" smtClean="0"/>
              <a:t> v potravinách je ovšem možné zvýšit i přidáním </a:t>
            </a:r>
            <a:r>
              <a:rPr lang="cs-CZ" dirty="0" smtClean="0">
                <a:hlinkClick r:id="rId13" tooltip="Hydrolyzát (stránka neexistuje)"/>
              </a:rPr>
              <a:t>hydrolyzátu</a:t>
            </a:r>
            <a:r>
              <a:rPr lang="cs-CZ" dirty="0" smtClean="0"/>
              <a:t> zdroje bohatého na proteiny (a tedy i na kyselinu </a:t>
            </a:r>
            <a:r>
              <a:rPr lang="cs-CZ" dirty="0" err="1" smtClean="0"/>
              <a:t>glutamovou</a:t>
            </a:r>
            <a:r>
              <a:rPr lang="cs-CZ" dirty="0" smtClean="0"/>
              <a:t>), v tomto případě se </a:t>
            </a:r>
            <a:r>
              <a:rPr lang="cs-CZ" dirty="0" err="1" smtClean="0"/>
              <a:t>glutamát</a:t>
            </a:r>
            <a:r>
              <a:rPr lang="cs-CZ" dirty="0" smtClean="0"/>
              <a:t> nemusí označovat jako přidaná látka, nýbrž je zde označen např. jako </a:t>
            </a:r>
            <a:r>
              <a:rPr lang="cs-CZ" b="1" dirty="0" smtClean="0"/>
              <a:t>výtažek z droždí</a:t>
            </a:r>
            <a:r>
              <a:rPr lang="cs-CZ" dirty="0" smtClean="0"/>
              <a:t>, </a:t>
            </a:r>
            <a:r>
              <a:rPr lang="cs-CZ" b="1" dirty="0" smtClean="0"/>
              <a:t>extrakt z pekařského droždí</a:t>
            </a:r>
            <a:r>
              <a:rPr lang="cs-CZ" dirty="0" smtClean="0"/>
              <a:t>, </a:t>
            </a:r>
            <a:r>
              <a:rPr lang="cs-CZ" b="1" dirty="0" smtClean="0"/>
              <a:t>bílkovinný hydrolyzát</a:t>
            </a:r>
            <a:r>
              <a:rPr lang="cs-CZ" dirty="0" smtClean="0"/>
              <a:t>, </a:t>
            </a:r>
            <a:r>
              <a:rPr lang="cs-CZ" b="1" dirty="0" smtClean="0"/>
              <a:t>kvasnicový extrakt</a:t>
            </a:r>
            <a:r>
              <a:rPr lang="cs-CZ" dirty="0" smtClean="0"/>
              <a:t>, </a:t>
            </a:r>
            <a:r>
              <a:rPr lang="cs-CZ" b="1" dirty="0" smtClean="0"/>
              <a:t>kvasnicový výtažek</a:t>
            </a:r>
            <a:r>
              <a:rPr lang="cs-CZ" dirty="0" smtClean="0"/>
              <a:t>, </a:t>
            </a:r>
            <a:r>
              <a:rPr lang="cs-CZ" b="1" dirty="0" smtClean="0"/>
              <a:t>rostlinný bílkovinný hydrolyzát</a:t>
            </a:r>
            <a:r>
              <a:rPr lang="cs-CZ" dirty="0" smtClean="0"/>
              <a:t>, </a:t>
            </a:r>
            <a:r>
              <a:rPr lang="cs-CZ" b="1" dirty="0" smtClean="0"/>
              <a:t>hydrolyzovaná rostlinná bílkovina</a:t>
            </a:r>
            <a:r>
              <a:rPr lang="cs-CZ" dirty="0" smtClean="0"/>
              <a:t>, </a:t>
            </a:r>
            <a:r>
              <a:rPr lang="cs-CZ" b="1" dirty="0" smtClean="0"/>
              <a:t>sojový bílkovinný hydrolyzát</a:t>
            </a:r>
            <a:r>
              <a:rPr lang="cs-CZ" dirty="0" smtClean="0"/>
              <a:t>, </a:t>
            </a:r>
            <a:r>
              <a:rPr lang="cs-CZ" b="1" dirty="0" smtClean="0"/>
              <a:t>sojový hydrolyzát</a:t>
            </a:r>
            <a:r>
              <a:rPr lang="cs-CZ" dirty="0" smtClean="0"/>
              <a:t>, </a:t>
            </a:r>
            <a:r>
              <a:rPr lang="cs-CZ" b="1" dirty="0" smtClean="0"/>
              <a:t>sójový extrakt</a:t>
            </a:r>
            <a:r>
              <a:rPr lang="cs-CZ" dirty="0" smtClean="0"/>
              <a:t>, apod.)</a:t>
            </a:r>
            <a:endParaRPr lang="cs-CZ" dirty="0"/>
          </a:p>
        </p:txBody>
      </p:sp>
      <p:pic>
        <p:nvPicPr>
          <p:cNvPr id="6" name="Obrázek 5" descr="Strukt_vzorec_glutaman-Na-H20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67544" y="4293096"/>
            <a:ext cx="2160240" cy="19442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6287</TotalTime>
  <Words>932</Words>
  <Application>Microsoft Office PowerPoint</Application>
  <PresentationFormat>Předvádění na obrazovce (4:3)</PresentationFormat>
  <Paragraphs>111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Default Design</vt:lpstr>
      <vt:lpstr>PŘÍRODNÍ POLYMERY   Tzv. ÉČKA v potravinách &amp; přírodní polymery</vt:lpstr>
      <vt:lpstr>LITERATURA – pouze ta, obsahující alespoň něco o stanovení přírodních polymerů</vt:lpstr>
      <vt:lpstr>Snímek 3</vt:lpstr>
      <vt:lpstr>Snímek 4</vt:lpstr>
      <vt:lpstr>Příklad etikety z masného výrobku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SHRNUTÍ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ladapospa</cp:lastModifiedBy>
  <cp:revision>740</cp:revision>
  <dcterms:created xsi:type="dcterms:W3CDTF">2008-02-10T16:41:08Z</dcterms:created>
  <dcterms:modified xsi:type="dcterms:W3CDTF">2016-01-28T19:07:19Z</dcterms:modified>
</cp:coreProperties>
</file>