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67" r:id="rId3"/>
    <p:sldId id="266" r:id="rId4"/>
    <p:sldId id="262" r:id="rId5"/>
    <p:sldId id="260" r:id="rId6"/>
    <p:sldId id="265" r:id="rId7"/>
    <p:sldId id="271" r:id="rId8"/>
    <p:sldId id="272" r:id="rId9"/>
    <p:sldId id="263" r:id="rId10"/>
    <p:sldId id="273" r:id="rId11"/>
    <p:sldId id="270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4098C-1920-44DF-88EC-799270950B85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D830E-A88E-40A4-912E-47CD69DB5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5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D830E-A88E-40A4-912E-47CD69DB524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18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68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7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57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59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19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50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85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5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5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28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F8F6-AB0F-43A1-8AA5-CB7CD7CCB7B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846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143000"/>
            <a:ext cx="6705600" cy="933450"/>
          </a:xfrm>
        </p:spPr>
        <p:txBody>
          <a:bodyPr/>
          <a:lstStyle/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ážná elektrochemie</a:t>
            </a: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2286000"/>
            <a:ext cx="1916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Atkins 6.3.3.1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6092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"/>
            <a:ext cx="3957638" cy="57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206" y="1447800"/>
            <a:ext cx="470737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448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76200"/>
            <a:ext cx="6553200" cy="6781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198" name="Picture 6" descr="Výsledek obrázku pro metal redox potenti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137" y="80211"/>
            <a:ext cx="5257800" cy="66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1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How to learn what’s hidden?</a:t>
            </a:r>
            <a:endParaRPr lang="cs-CZ" sz="4000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70" name="Picture 2" descr="Výsledek obrázku pro road mov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615969" cy="371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0200" y="5879812"/>
            <a:ext cx="6305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By exposing the system to a change </a:t>
            </a:r>
            <a:r>
              <a:rPr lang="en-US" sz="3200" dirty="0" smtClean="0"/>
              <a:t>!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147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219200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>
                    <a:solidFill>
                      <a:srgbClr val="FFC000"/>
                    </a:solidFill>
                  </a:rPr>
                  <a:t>8.5 </a:t>
                </a:r>
                <a:r>
                  <a:rPr lang="en-US" dirty="0" err="1" smtClean="0">
                    <a:solidFill>
                      <a:srgbClr val="FFC000"/>
                    </a:solidFill>
                  </a:rPr>
                  <a:t>Jakou</a:t>
                </a:r>
                <a:r>
                  <a:rPr lang="en-US" dirty="0" smtClean="0">
                    <a:solidFill>
                      <a:srgbClr val="FFC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FFC000"/>
                    </a:solidFill>
                  </a:rPr>
                  <a:t>zm</a:t>
                </a:r>
                <a:r>
                  <a:rPr lang="cs-CZ" dirty="0" smtClean="0">
                    <a:solidFill>
                      <a:srgbClr val="FFC000"/>
                    </a:solidFill>
                  </a:rPr>
                  <a:t>ěnu zvolit pro článek, abychom odhalili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  <m:sSup>
                      <m:sSupPr>
                        <m:ctrlP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𝐻</m:t>
                        </m:r>
                      </m:e>
                      <m:sup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cs-CZ" dirty="0" smtClean="0">
                    <a:solidFill>
                      <a:srgbClr val="FFC000"/>
                    </a:solidFill>
                  </a:rPr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  <m:sSup>
                      <m:sSupPr>
                        <m:ctrlPr>
                          <a:rPr lang="cs-CZ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𝑆</m:t>
                        </m:r>
                      </m:e>
                      <m:sup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cs-CZ" dirty="0" smtClean="0">
                    <a:solidFill>
                      <a:srgbClr val="FFC000"/>
                    </a:solidFill>
                  </a:rPr>
                  <a:t> </a:t>
                </a:r>
                <a:r>
                  <a:rPr lang="cs-CZ" dirty="0" smtClean="0">
                    <a:solidFill>
                      <a:srgbClr val="FFC000"/>
                    </a:solidFill>
                  </a:rPr>
                  <a:t>?</a:t>
                </a:r>
                <a:endParaRPr lang="cs-CZ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1219200"/>
                <a:ext cx="8229600" cy="1143000"/>
              </a:xfrm>
              <a:blipFill rotWithShape="1">
                <a:blip r:embed="rId2"/>
                <a:stretch>
                  <a:fillRect t="-17021" b="-297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9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90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solidFill>
                  <a:srgbClr val="FFC000"/>
                </a:solidFill>
              </a:rPr>
              <a:t>Pozn</a:t>
            </a:r>
            <a:r>
              <a:rPr lang="cs-CZ" dirty="0" smtClean="0">
                <a:solidFill>
                  <a:srgbClr val="FFC000"/>
                </a:solidFill>
              </a:rPr>
              <a:t>ámka k látce zadané k samostudiu 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emailem z pátku </a:t>
            </a:r>
            <a:r>
              <a:rPr lang="en-US" dirty="0" smtClean="0">
                <a:solidFill>
                  <a:srgbClr val="FFC000"/>
                </a:solidFill>
              </a:rPr>
              <a:t>3. 11. 2017</a:t>
            </a:r>
            <a:endParaRPr lang="cs-CZ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53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6294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dirty="0" err="1" smtClean="0"/>
              <a:t>Diagramy</a:t>
            </a:r>
            <a:r>
              <a:rPr lang="en-US" dirty="0" smtClean="0"/>
              <a:t> </a:t>
            </a:r>
            <a:r>
              <a:rPr lang="cs-CZ" dirty="0" smtClean="0"/>
              <a:t>T-složení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(Atkins </a:t>
            </a:r>
            <a:r>
              <a:rPr lang="en-US" dirty="0" smtClean="0"/>
              <a:t>5.3.</a:t>
            </a:r>
            <a:r>
              <a:rPr lang="en-US" dirty="0"/>
              <a:t>2</a:t>
            </a:r>
            <a:r>
              <a:rPr lang="en-US" dirty="0" smtClean="0"/>
              <a:t>.) : </a:t>
            </a:r>
          </a:p>
          <a:p>
            <a:pPr algn="ctr"/>
            <a:r>
              <a:rPr lang="cs-CZ" dirty="0" smtClean="0">
                <a:solidFill>
                  <a:srgbClr val="00FF00"/>
                </a:solidFill>
              </a:rPr>
              <a:t>Umět nakreslit </a:t>
            </a:r>
            <a:r>
              <a:rPr lang="cs-CZ" b="1" u="sng" dirty="0" smtClean="0">
                <a:solidFill>
                  <a:srgbClr val="FFC000"/>
                </a:solidFill>
              </a:rPr>
              <a:t>diagram T-složení</a:t>
            </a:r>
            <a:r>
              <a:rPr lang="cs-CZ" dirty="0" smtClean="0">
                <a:solidFill>
                  <a:srgbClr val="00FF00"/>
                </a:solidFill>
              </a:rPr>
              <a:t> pro </a:t>
            </a:r>
            <a:r>
              <a:rPr lang="cs-CZ" b="1" u="sng" dirty="0" smtClean="0">
                <a:solidFill>
                  <a:srgbClr val="FFC000"/>
                </a:solidFill>
              </a:rPr>
              <a:t>ideální případ </a:t>
            </a:r>
            <a:r>
              <a:rPr lang="en-US" dirty="0" smtClean="0"/>
              <a:t>(</a:t>
            </a:r>
            <a:r>
              <a:rPr lang="en-US" dirty="0" err="1" smtClean="0"/>
              <a:t>obr</a:t>
            </a:r>
            <a:r>
              <a:rPr lang="cs-CZ" dirty="0" smtClean="0"/>
              <a:t>. </a:t>
            </a:r>
            <a:r>
              <a:rPr lang="en-US" dirty="0" smtClean="0"/>
              <a:t>5.36) </a:t>
            </a:r>
            <a:r>
              <a:rPr lang="cs-CZ" dirty="0" smtClean="0">
                <a:solidFill>
                  <a:srgbClr val="00FF00"/>
                </a:solidFill>
              </a:rPr>
              <a:t>a </a:t>
            </a:r>
            <a:r>
              <a:rPr lang="cs-CZ" b="1" u="sng" dirty="0" smtClean="0">
                <a:solidFill>
                  <a:srgbClr val="FFC000"/>
                </a:solidFill>
              </a:rPr>
              <a:t>případ s tvorbou azeotropu</a:t>
            </a:r>
            <a:r>
              <a:rPr lang="cs-CZ" dirty="0" smtClean="0">
                <a:solidFill>
                  <a:srgbClr val="00FF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obr</a:t>
            </a:r>
            <a:r>
              <a:rPr lang="en-US" dirty="0" smtClean="0"/>
              <a:t>. 5.38, 5.39)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cs-CZ" dirty="0" smtClean="0">
                <a:solidFill>
                  <a:srgbClr val="00FF00"/>
                </a:solidFill>
              </a:rPr>
              <a:t>a v obou vyznačit postup </a:t>
            </a:r>
            <a:r>
              <a:rPr lang="cs-CZ" b="1" u="sng" dirty="0" smtClean="0">
                <a:solidFill>
                  <a:srgbClr val="FFC000"/>
                </a:solidFill>
              </a:rPr>
              <a:t>frakční destilace</a:t>
            </a:r>
            <a:r>
              <a:rPr lang="cs-CZ" b="1" dirty="0" smtClean="0">
                <a:solidFill>
                  <a:srgbClr val="FFC000"/>
                </a:solidFill>
              </a:rPr>
              <a:t>.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algn="ctr"/>
            <a:r>
              <a:rPr lang="cs-CZ" dirty="0" smtClean="0"/>
              <a:t>Diagramy kapalina-kapalina (Atkins </a:t>
            </a:r>
            <a:r>
              <a:rPr lang="en-US" dirty="0" smtClean="0"/>
              <a:t>5.3.3</a:t>
            </a:r>
            <a:r>
              <a:rPr lang="cs-CZ" dirty="0" smtClean="0"/>
              <a:t>):                </a:t>
            </a:r>
            <a:r>
              <a:rPr lang="cs-CZ" dirty="0" smtClean="0">
                <a:solidFill>
                  <a:srgbClr val="00FF00"/>
                </a:solidFill>
              </a:rPr>
              <a:t>Umět doplnit a vysvětlit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00FF00"/>
                </a:solidFill>
              </a:rPr>
              <a:t>p</a:t>
            </a:r>
            <a:r>
              <a:rPr lang="cs-CZ" dirty="0" smtClean="0">
                <a:solidFill>
                  <a:srgbClr val="00FF00"/>
                </a:solidFill>
              </a:rPr>
              <a:t>ředložený </a:t>
            </a:r>
            <a:r>
              <a:rPr lang="cs-CZ" b="1" u="sng" dirty="0" smtClean="0">
                <a:solidFill>
                  <a:srgbClr val="FFC000"/>
                </a:solidFill>
              </a:rPr>
              <a:t>diagram T-složení pro</a:t>
            </a:r>
            <a:r>
              <a:rPr lang="cs-CZ" dirty="0" smtClean="0"/>
              <a:t> </a:t>
            </a:r>
            <a:r>
              <a:rPr lang="en-US" b="1" u="sng" dirty="0" smtClean="0">
                <a:solidFill>
                  <a:srgbClr val="FFC000"/>
                </a:solidFill>
              </a:rPr>
              <a:t>2-slo</a:t>
            </a:r>
            <a:r>
              <a:rPr lang="cs-CZ" b="1" u="sng" dirty="0" smtClean="0">
                <a:solidFill>
                  <a:srgbClr val="FFC000"/>
                </a:solidFill>
              </a:rPr>
              <a:t>žkový systém s omezenou mísitelností            a tvorbou azeotropu </a:t>
            </a:r>
            <a:r>
              <a:rPr lang="en-US" u="sng" dirty="0" smtClean="0"/>
              <a:t>(</a:t>
            </a:r>
            <a:r>
              <a:rPr lang="en-US" u="sng" dirty="0" err="1" smtClean="0"/>
              <a:t>obr</a:t>
            </a:r>
            <a:r>
              <a:rPr lang="en-US" u="sng" dirty="0" smtClean="0"/>
              <a:t>. 5.48</a:t>
            </a:r>
            <a:r>
              <a:rPr lang="cs-CZ" u="sng" dirty="0" smtClean="0"/>
              <a:t>)</a:t>
            </a:r>
            <a:r>
              <a:rPr lang="en-US" u="sng" dirty="0" smtClean="0"/>
              <a:t>.</a:t>
            </a:r>
            <a:endParaRPr lang="cs-CZ" u="sng" dirty="0" smtClean="0"/>
          </a:p>
          <a:p>
            <a:pPr marL="0" indent="0" algn="ctr">
              <a:buNone/>
            </a:pPr>
            <a:endParaRPr lang="cs-CZ" u="sng" dirty="0" smtClean="0"/>
          </a:p>
          <a:p>
            <a:pPr algn="ctr"/>
            <a:r>
              <a:rPr lang="cs-CZ" dirty="0" smtClean="0"/>
              <a:t>Diagramy kapalina-pevná látka (Atkins </a:t>
            </a:r>
            <a:r>
              <a:rPr lang="en-US" dirty="0" smtClean="0"/>
              <a:t>5.3.4):</a:t>
            </a:r>
            <a:r>
              <a:rPr lang="cs-CZ" dirty="0" smtClean="0"/>
              <a:t>                 </a:t>
            </a:r>
            <a:r>
              <a:rPr lang="cs-CZ" dirty="0" smtClean="0">
                <a:solidFill>
                  <a:srgbClr val="00FF00"/>
                </a:solidFill>
              </a:rPr>
              <a:t>V předloženém fázovém diagramu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cs-CZ" dirty="0" smtClean="0"/>
              <a:t>typu obr. </a:t>
            </a:r>
            <a:r>
              <a:rPr lang="en-US" dirty="0" smtClean="0"/>
              <a:t>5.51) </a:t>
            </a:r>
            <a:r>
              <a:rPr lang="en-US" dirty="0" smtClean="0">
                <a:solidFill>
                  <a:srgbClr val="00FF00"/>
                </a:solidFill>
              </a:rPr>
              <a:t>um</a:t>
            </a:r>
            <a:r>
              <a:rPr lang="cs-CZ" dirty="0" smtClean="0">
                <a:solidFill>
                  <a:srgbClr val="00FF00"/>
                </a:solidFill>
              </a:rPr>
              <a:t>ět konkretizovat</a:t>
            </a:r>
            <a:r>
              <a:rPr lang="cs-CZ" dirty="0" smtClean="0"/>
              <a:t> </a:t>
            </a:r>
            <a:r>
              <a:rPr lang="cs-CZ" b="1" u="sng" dirty="0" smtClean="0">
                <a:solidFill>
                  <a:srgbClr val="FFC000"/>
                </a:solidFill>
              </a:rPr>
              <a:t>(ko)existující fáze</a:t>
            </a:r>
            <a:r>
              <a:rPr lang="cs-CZ" u="sng" dirty="0" smtClean="0"/>
              <a:t>, </a:t>
            </a:r>
            <a:r>
              <a:rPr lang="cs-CZ" dirty="0" smtClean="0">
                <a:solidFill>
                  <a:srgbClr val="00FF00"/>
                </a:solidFill>
              </a:rPr>
              <a:t>vyznačit</a:t>
            </a:r>
            <a:r>
              <a:rPr lang="cs-CZ" u="sng" dirty="0" smtClean="0"/>
              <a:t> </a:t>
            </a:r>
            <a:r>
              <a:rPr lang="cs-CZ" b="1" u="sng" dirty="0" smtClean="0">
                <a:solidFill>
                  <a:srgbClr val="FFC000"/>
                </a:solidFill>
              </a:rPr>
              <a:t>eutektické složení</a:t>
            </a:r>
            <a:r>
              <a:rPr lang="cs-CZ" u="sng" dirty="0" smtClean="0"/>
              <a:t> </a:t>
            </a:r>
            <a:r>
              <a:rPr lang="cs-CZ" dirty="0" smtClean="0">
                <a:solidFill>
                  <a:srgbClr val="00FF00"/>
                </a:solidFill>
              </a:rPr>
              <a:t>a vysvětlit, čím je charakteristické</a:t>
            </a:r>
            <a:r>
              <a:rPr lang="en-US" dirty="0" smtClean="0">
                <a:solidFill>
                  <a:srgbClr val="00FF00"/>
                </a:solidFill>
              </a:rPr>
              <a:t>.</a:t>
            </a:r>
          </a:p>
          <a:p>
            <a:pPr marL="0" indent="0">
              <a:buNone/>
            </a:pP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373031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02804"/>
            <a:ext cx="71481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C000"/>
                </a:solidFill>
              </a:rPr>
              <a:t>Striking </a:t>
            </a:r>
            <a:r>
              <a:rPr lang="cs-CZ" sz="2400" dirty="0" smtClean="0">
                <a:solidFill>
                  <a:srgbClr val="FFC000"/>
                </a:solidFill>
              </a:rPr>
              <a:t>ability of </a:t>
            </a:r>
            <a:r>
              <a:rPr lang="en-US" sz="2400" dirty="0" smtClean="0">
                <a:solidFill>
                  <a:srgbClr val="FFC000"/>
                </a:solidFill>
              </a:rPr>
              <a:t>TD</a:t>
            </a:r>
            <a:r>
              <a:rPr lang="cs-CZ" sz="2400" dirty="0" smtClean="0">
                <a:solidFill>
                  <a:srgbClr val="FFC000"/>
                </a:solidFill>
              </a:rPr>
              <a:t> to relate the apparently unrelated :</a:t>
            </a:r>
          </a:p>
          <a:p>
            <a:pPr algn="ctr"/>
            <a:r>
              <a:rPr lang="en-US" sz="2400" b="1" dirty="0">
                <a:solidFill>
                  <a:srgbClr val="FFC000"/>
                </a:solidFill>
              </a:rPr>
              <a:t>e</a:t>
            </a:r>
            <a:r>
              <a:rPr lang="cs-CZ" sz="2400" b="1" dirty="0" smtClean="0">
                <a:solidFill>
                  <a:srgbClr val="FFC000"/>
                </a:solidFill>
              </a:rPr>
              <a:t>lectrical measurement </a:t>
            </a:r>
            <a:r>
              <a:rPr lang="cs-CZ" sz="2400" dirty="0" smtClean="0">
                <a:solidFill>
                  <a:srgbClr val="FFC000"/>
                </a:solidFill>
                <a:sym typeface="Symbol"/>
              </a:rPr>
              <a:t>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</a:rPr>
              <a:t>thermal properties 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9011" y="6368353"/>
            <a:ext cx="5046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Geraldine McEwan</a:t>
            </a:r>
            <a:r>
              <a:rPr lang="en-US" dirty="0"/>
              <a:t> in Agatha Christie's </a:t>
            </a:r>
            <a:r>
              <a:rPr lang="en-US" dirty="0" smtClean="0"/>
              <a:t>Miss </a:t>
            </a:r>
            <a:r>
              <a:rPr lang="en-US" b="1" dirty="0" err="1" smtClean="0"/>
              <a:t>Marple</a:t>
            </a:r>
            <a:endParaRPr lang="cs-CZ" dirty="0"/>
          </a:p>
        </p:txBody>
      </p:sp>
      <p:pic>
        <p:nvPicPr>
          <p:cNvPr id="3080" name="Picture 8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25" y="925780"/>
            <a:ext cx="8163860" cy="544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89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838200" y="264695"/>
                <a:ext cx="7162800" cy="186890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85000" lnSpcReduction="200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4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8.1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Rovnov</a:t>
                </a:r>
                <a:r>
                  <a:rPr lang="cs-CZ" sz="4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ážné napětí článku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400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cs-CZ" sz="40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∆</m:t>
                        </m:r>
                      </m:e>
                      <m:sub>
                        <m:r>
                          <a:rPr lang="cs-CZ" sz="4000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cs-CZ" sz="4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</a:p>
              <a:p>
                <a:endParaRPr lang="cs-CZ" sz="4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cs-CZ" sz="4000" dirty="0" smtClean="0">
                    <a:solidFill>
                      <a:srgbClr val="FFC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a) Napětí článku</a:t>
                </a:r>
                <a:r>
                  <a:rPr lang="en-US" sz="4000" dirty="0" smtClean="0">
                    <a:solidFill>
                      <a:srgbClr val="FFC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:r>
                  <a:rPr lang="cs-CZ" sz="4000" dirty="0" smtClean="0">
                    <a:solidFill>
                      <a:srgbClr val="FFC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naměřený rozdíl potenciálů elektrod</a:t>
                </a:r>
                <a:endParaRPr lang="cs-CZ" sz="4000" dirty="0">
                  <a:solidFill>
                    <a:srgbClr val="FFC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64695"/>
                <a:ext cx="7162800" cy="1868905"/>
              </a:xfrm>
              <a:prstGeom prst="rect">
                <a:avLst/>
              </a:prstGeom>
              <a:blipFill rotWithShape="1">
                <a:blip r:embed="rId2"/>
                <a:stretch>
                  <a:fillRect t="-6189" b="-87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85874" y="2057400"/>
            <a:ext cx="7896126" cy="457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0" name="Picture 6" descr="Galvanisk kobber-zink celle, som for meste anvendes til undervisningsbrug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74" y="2417151"/>
            <a:ext cx="7896126" cy="421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0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8811" y="228600"/>
            <a:ext cx="8085221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cs-CZ" sz="4000" u="sng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Rovnovážné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napětí článku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definice</a:t>
            </a: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981200"/>
            <a:ext cx="3124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Mohlo by jít o napětí článku, v němž se pro celkovou reakci ustavila chemická </a:t>
            </a:r>
            <a:r>
              <a:rPr lang="cs-CZ" sz="3200" u="sng" dirty="0" smtClean="0"/>
              <a:t>rovnováha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pic>
        <p:nvPicPr>
          <p:cNvPr id="6146" name="Picture 2" descr="Výsledek obrázku pro Gibbs energy extent of rea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447800"/>
            <a:ext cx="4124325" cy="491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27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38400" y="1371600"/>
            <a:ext cx="4953000" cy="5257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cs-CZ" sz="4000" u="sng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Rovnovážné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napětí článku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vztah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(okamžité)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reak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ční Gibbsově energii</a:t>
            </a: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42" name="Picture 2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137" y="1500129"/>
            <a:ext cx="4419600" cy="5000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44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cs-CZ" sz="4000" u="sng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Nernstova rovnice</a:t>
            </a: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11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Výsledek obrázku pro Daniell's cell voltage tim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05" y="1159041"/>
            <a:ext cx="7433790" cy="453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5867400"/>
            <a:ext cx="84582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C000"/>
                </a:solidFill>
              </a:rPr>
              <a:t>Zn(s</a:t>
            </a:r>
            <a:r>
              <a:rPr lang="cs-CZ" sz="2400" b="1" dirty="0">
                <a:solidFill>
                  <a:srgbClr val="FFC000"/>
                </a:solidFill>
              </a:rPr>
              <a:t>) → Zn</a:t>
            </a:r>
            <a:r>
              <a:rPr lang="cs-CZ" sz="2400" b="1" baseline="30000" dirty="0">
                <a:solidFill>
                  <a:srgbClr val="FFC000"/>
                </a:solidFill>
              </a:rPr>
              <a:t>2+</a:t>
            </a:r>
            <a:r>
              <a:rPr lang="cs-CZ" sz="2400" b="1" dirty="0">
                <a:solidFill>
                  <a:srgbClr val="FFC000"/>
                </a:solidFill>
              </a:rPr>
              <a:t>(aq) + 2e</a:t>
            </a:r>
            <a:r>
              <a:rPr lang="cs-CZ" sz="2400" b="1" baseline="30000" dirty="0">
                <a:solidFill>
                  <a:srgbClr val="FFC000"/>
                </a:solidFill>
              </a:rPr>
              <a:t>−</a:t>
            </a:r>
            <a:r>
              <a:rPr lang="cs-CZ" sz="2400" b="1" dirty="0">
                <a:solidFill>
                  <a:srgbClr val="FFC000"/>
                </a:solidFill>
              </a:rPr>
              <a:t> 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</a:rPr>
              <a:t>           </a:t>
            </a:r>
            <a:r>
              <a:rPr lang="cs-CZ" sz="2400" b="1" dirty="0" smtClean="0">
                <a:solidFill>
                  <a:srgbClr val="FFC000"/>
                </a:solidFill>
              </a:rPr>
              <a:t>Cu</a:t>
            </a:r>
            <a:r>
              <a:rPr lang="cs-CZ" sz="2400" b="1" baseline="30000" dirty="0" smtClean="0">
                <a:solidFill>
                  <a:srgbClr val="FFC000"/>
                </a:solidFill>
              </a:rPr>
              <a:t>2</a:t>
            </a:r>
            <a:r>
              <a:rPr lang="cs-CZ" sz="2400" b="1" baseline="30000" dirty="0">
                <a:solidFill>
                  <a:srgbClr val="FFC000"/>
                </a:solidFill>
              </a:rPr>
              <a:t>+</a:t>
            </a:r>
            <a:r>
              <a:rPr lang="cs-CZ" sz="2400" b="1" dirty="0">
                <a:solidFill>
                  <a:srgbClr val="FFC000"/>
                </a:solidFill>
              </a:rPr>
              <a:t>(aq) + 2e</a:t>
            </a:r>
            <a:r>
              <a:rPr lang="cs-CZ" sz="2400" b="1" baseline="30000" dirty="0">
                <a:solidFill>
                  <a:srgbClr val="FFC000"/>
                </a:solidFill>
              </a:rPr>
              <a:t>−</a:t>
            </a:r>
            <a:r>
              <a:rPr lang="cs-CZ" sz="2400" b="1" dirty="0">
                <a:solidFill>
                  <a:srgbClr val="FFC000"/>
                </a:solidFill>
              </a:rPr>
              <a:t> → Cu(s</a:t>
            </a:r>
            <a:r>
              <a:rPr lang="cs-CZ" sz="2400" b="1" dirty="0" smtClean="0">
                <a:solidFill>
                  <a:srgbClr val="FFC000"/>
                </a:solidFill>
              </a:rPr>
              <a:t>) </a:t>
            </a:r>
            <a:r>
              <a:rPr lang="en-US" sz="2400" b="1" dirty="0" smtClean="0">
                <a:solidFill>
                  <a:srgbClr val="FFC000"/>
                </a:solidFill>
              </a:rPr>
              <a:t>   </a:t>
            </a:r>
            <a:r>
              <a:rPr lang="cs-CZ" sz="2400" b="1" dirty="0"/>
              <a:t> </a:t>
            </a:r>
            <a:endParaRPr lang="en-US" sz="2400" b="1" dirty="0" smtClean="0"/>
          </a:p>
          <a:p>
            <a:pPr algn="ctr"/>
            <a:r>
              <a:rPr lang="cs-CZ" sz="2400" b="1" dirty="0" smtClean="0"/>
              <a:t>Joh</a:t>
            </a:r>
            <a:r>
              <a:rPr lang="en-US" sz="2400" b="1" dirty="0" smtClean="0"/>
              <a:t>n</a:t>
            </a:r>
            <a:r>
              <a:rPr lang="cs-CZ" sz="2400" b="1" dirty="0" smtClean="0"/>
              <a:t> Frederic Daniell, </a:t>
            </a:r>
            <a:r>
              <a:rPr lang="en-US" sz="2400" b="1" dirty="0" smtClean="0"/>
              <a:t>1836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5417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7320</TotalTime>
  <Words>255</Words>
  <Application>Microsoft Office PowerPoint</Application>
  <PresentationFormat>On-screen Show (4:3)</PresentationFormat>
  <Paragraphs>26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8. Rovnovážná elektrochemie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c) Rovnovážné napětí článku: vztah k (okamžité) reakční Gibbsově energii</vt:lpstr>
      <vt:lpstr>d) Nernstova rovnice</vt:lpstr>
      <vt:lpstr>PowerPoint Presentation</vt:lpstr>
      <vt:lpstr>PowerPoint Presentation</vt:lpstr>
      <vt:lpstr>PowerPoint Presentation</vt:lpstr>
      <vt:lpstr>8.4 How to learn what’s hidden?</vt:lpstr>
      <vt:lpstr>8.5 Jakou změnu zvolit pro článek, abychom odhalili ∆_r H^o a ∆_r S^o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96</cp:revision>
  <dcterms:created xsi:type="dcterms:W3CDTF">2016-11-04T13:07:18Z</dcterms:created>
  <dcterms:modified xsi:type="dcterms:W3CDTF">2017-11-08T09:53:59Z</dcterms:modified>
</cp:coreProperties>
</file>