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7" r:id="rId3"/>
    <p:sldId id="266" r:id="rId4"/>
    <p:sldId id="262" r:id="rId5"/>
    <p:sldId id="260" r:id="rId6"/>
    <p:sldId id="265" r:id="rId7"/>
    <p:sldId id="271" r:id="rId8"/>
    <p:sldId id="272" r:id="rId9"/>
    <p:sldId id="263" r:id="rId10"/>
    <p:sldId id="273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9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F8F6-AB0F-43A1-8AA5-CB7CD7CCB7B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6705600" cy="933450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ážná elektrochemie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2286000"/>
            <a:ext cx="1916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Atkins 6.3.3.1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3957638" cy="57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206" y="1447800"/>
            <a:ext cx="470737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4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"/>
            <a:ext cx="6553200" cy="678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198" name="Picture 6" descr="Výsledek obrázku pro metal redox potent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37" y="80211"/>
            <a:ext cx="5257800" cy="66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1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to learn what’s hidden?</a:t>
            </a:r>
            <a:endParaRPr lang="cs-CZ" sz="40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 descr="Výsledek obrázku pro road mov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15969" cy="371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5879812"/>
            <a:ext cx="6305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By exposing the system to a change </a:t>
            </a:r>
            <a:r>
              <a:rPr lang="en-US" sz="3200" dirty="0" smtClean="0"/>
              <a:t>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14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219200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rgbClr val="FFC000"/>
                    </a:solidFill>
                  </a:rPr>
                  <a:t>8.5 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Jakou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zm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ěnu zvolit pro článek, abychom odhalili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sSup>
                      <m:sSup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?</a:t>
                </a:r>
                <a:endParaRPr lang="cs-CZ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219200"/>
                <a:ext cx="8229600" cy="1143000"/>
              </a:xfrm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C000"/>
                </a:solidFill>
              </a:rPr>
              <a:t>Pozn</a:t>
            </a:r>
            <a:r>
              <a:rPr lang="cs-CZ" dirty="0" smtClean="0">
                <a:solidFill>
                  <a:srgbClr val="FFC000"/>
                </a:solidFill>
              </a:rPr>
              <a:t>ámka k látce zadané k samostudiu 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emailem z pátku </a:t>
            </a:r>
            <a:r>
              <a:rPr lang="en-US" dirty="0" smtClean="0">
                <a:solidFill>
                  <a:srgbClr val="FFC000"/>
                </a:solidFill>
              </a:rPr>
              <a:t>3. 11. 2017</a:t>
            </a:r>
            <a:endParaRPr lang="cs-CZ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629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err="1" smtClean="0"/>
              <a:t>Diagramy</a:t>
            </a:r>
            <a:r>
              <a:rPr lang="en-US" dirty="0" smtClean="0"/>
              <a:t> </a:t>
            </a:r>
            <a:r>
              <a:rPr lang="cs-CZ" dirty="0" smtClean="0"/>
              <a:t>T-složení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(Atkins </a:t>
            </a:r>
            <a:r>
              <a:rPr lang="en-US" dirty="0" smtClean="0"/>
              <a:t>5.3.</a:t>
            </a:r>
            <a:r>
              <a:rPr lang="en-US" dirty="0"/>
              <a:t>2</a:t>
            </a:r>
            <a:r>
              <a:rPr lang="en-US" dirty="0" smtClean="0"/>
              <a:t>.) : </a:t>
            </a:r>
          </a:p>
          <a:p>
            <a:pPr algn="ctr"/>
            <a:r>
              <a:rPr lang="cs-CZ" dirty="0" smtClean="0">
                <a:solidFill>
                  <a:srgbClr val="00FF00"/>
                </a:solidFill>
              </a:rPr>
              <a:t>Umět nakreslit </a:t>
            </a:r>
            <a:r>
              <a:rPr lang="cs-CZ" b="1" u="sng" dirty="0" smtClean="0">
                <a:solidFill>
                  <a:srgbClr val="FFC000"/>
                </a:solidFill>
              </a:rPr>
              <a:t>diagram T-složení</a:t>
            </a:r>
            <a:r>
              <a:rPr lang="cs-CZ" dirty="0" smtClean="0">
                <a:solidFill>
                  <a:srgbClr val="00FF00"/>
                </a:solidFill>
              </a:rPr>
              <a:t> pro </a:t>
            </a:r>
            <a:r>
              <a:rPr lang="cs-CZ" b="1" u="sng" dirty="0" smtClean="0">
                <a:solidFill>
                  <a:srgbClr val="FFC000"/>
                </a:solidFill>
              </a:rPr>
              <a:t>ideální případ </a:t>
            </a:r>
            <a:r>
              <a:rPr lang="en-US" dirty="0" smtClean="0"/>
              <a:t>(</a:t>
            </a:r>
            <a:r>
              <a:rPr lang="en-US" dirty="0" err="1" smtClean="0"/>
              <a:t>obr</a:t>
            </a:r>
            <a:r>
              <a:rPr lang="cs-CZ" dirty="0" smtClean="0"/>
              <a:t>. </a:t>
            </a:r>
            <a:r>
              <a:rPr lang="en-US" dirty="0" smtClean="0"/>
              <a:t>5.36) </a:t>
            </a:r>
            <a:r>
              <a:rPr lang="cs-CZ" dirty="0" smtClean="0">
                <a:solidFill>
                  <a:srgbClr val="00FF00"/>
                </a:solidFill>
              </a:rPr>
              <a:t>a </a:t>
            </a:r>
            <a:r>
              <a:rPr lang="cs-CZ" b="1" u="sng" dirty="0" smtClean="0">
                <a:solidFill>
                  <a:srgbClr val="FFC000"/>
                </a:solidFill>
              </a:rPr>
              <a:t>případ s tvorbou azeotropu</a:t>
            </a:r>
            <a:r>
              <a:rPr lang="cs-CZ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obr</a:t>
            </a:r>
            <a:r>
              <a:rPr lang="en-US" dirty="0" smtClean="0"/>
              <a:t>. 5.38, 5.39)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cs-CZ" dirty="0" smtClean="0">
                <a:solidFill>
                  <a:srgbClr val="00FF00"/>
                </a:solidFill>
              </a:rPr>
              <a:t>a v obou vyznačit postup </a:t>
            </a:r>
            <a:r>
              <a:rPr lang="cs-CZ" b="1" u="sng" dirty="0" smtClean="0">
                <a:solidFill>
                  <a:srgbClr val="FFC000"/>
                </a:solidFill>
              </a:rPr>
              <a:t>frakční destilace</a:t>
            </a:r>
            <a:r>
              <a:rPr lang="cs-CZ" b="1" dirty="0" smtClean="0">
                <a:solidFill>
                  <a:srgbClr val="FFC000"/>
                </a:solidFill>
              </a:rPr>
              <a:t>.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smtClean="0"/>
              <a:t>Diagramy kapalina-kapalina (Atkins </a:t>
            </a:r>
            <a:r>
              <a:rPr lang="en-US" dirty="0" smtClean="0"/>
              <a:t>5.3.3</a:t>
            </a:r>
            <a:r>
              <a:rPr lang="cs-CZ" dirty="0" smtClean="0"/>
              <a:t>):                </a:t>
            </a:r>
            <a:r>
              <a:rPr lang="cs-CZ" dirty="0" smtClean="0">
                <a:solidFill>
                  <a:srgbClr val="00FF00"/>
                </a:solidFill>
              </a:rPr>
              <a:t>Umět doplnit a vysvětlit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p</a:t>
            </a:r>
            <a:r>
              <a:rPr lang="cs-CZ" dirty="0" smtClean="0">
                <a:solidFill>
                  <a:srgbClr val="00FF00"/>
                </a:solidFill>
              </a:rPr>
              <a:t>ředložený </a:t>
            </a:r>
            <a:r>
              <a:rPr lang="cs-CZ" b="1" u="sng" dirty="0" smtClean="0">
                <a:solidFill>
                  <a:srgbClr val="FFC000"/>
                </a:solidFill>
              </a:rPr>
              <a:t>diagram T-složení pro</a:t>
            </a:r>
            <a:r>
              <a:rPr lang="cs-CZ" dirty="0" smtClean="0"/>
              <a:t> </a:t>
            </a:r>
            <a:r>
              <a:rPr lang="en-US" b="1" u="sng" dirty="0" smtClean="0">
                <a:solidFill>
                  <a:srgbClr val="FFC000"/>
                </a:solidFill>
              </a:rPr>
              <a:t>2-slo</a:t>
            </a:r>
            <a:r>
              <a:rPr lang="cs-CZ" b="1" u="sng" dirty="0" smtClean="0">
                <a:solidFill>
                  <a:srgbClr val="FFC000"/>
                </a:solidFill>
              </a:rPr>
              <a:t>žkový systém s omezenou mísitelností            a tvorbou azeotropu </a:t>
            </a:r>
            <a:r>
              <a:rPr lang="en-US" u="sng" dirty="0" smtClean="0"/>
              <a:t>(</a:t>
            </a:r>
            <a:r>
              <a:rPr lang="en-US" u="sng" dirty="0" err="1" smtClean="0"/>
              <a:t>obr</a:t>
            </a:r>
            <a:r>
              <a:rPr lang="en-US" u="sng" dirty="0" smtClean="0"/>
              <a:t>. 5.48</a:t>
            </a:r>
            <a:r>
              <a:rPr lang="cs-CZ" u="sng" dirty="0" smtClean="0"/>
              <a:t>)</a:t>
            </a:r>
            <a:r>
              <a:rPr lang="en-US" u="sng" dirty="0" smtClean="0"/>
              <a:t>.</a:t>
            </a:r>
            <a:endParaRPr lang="cs-CZ" u="sng" dirty="0" smtClean="0"/>
          </a:p>
          <a:p>
            <a:pPr marL="0" indent="0" algn="ctr">
              <a:buNone/>
            </a:pPr>
            <a:endParaRPr lang="cs-CZ" u="sng" dirty="0" smtClean="0"/>
          </a:p>
          <a:p>
            <a:pPr algn="ctr"/>
            <a:r>
              <a:rPr lang="cs-CZ" dirty="0" smtClean="0"/>
              <a:t>Diagramy kapalina-pevná látka (Atkins </a:t>
            </a:r>
            <a:r>
              <a:rPr lang="en-US" dirty="0" smtClean="0"/>
              <a:t>5.3.4):</a:t>
            </a:r>
            <a:r>
              <a:rPr lang="cs-CZ" dirty="0" smtClean="0"/>
              <a:t>                 </a:t>
            </a:r>
            <a:r>
              <a:rPr lang="cs-CZ" dirty="0" smtClean="0">
                <a:solidFill>
                  <a:srgbClr val="00FF00"/>
                </a:solidFill>
              </a:rPr>
              <a:t>V předloženém fázovém diagramu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typu obr. </a:t>
            </a:r>
            <a:r>
              <a:rPr lang="en-US" dirty="0" smtClean="0"/>
              <a:t>5.51) </a:t>
            </a:r>
            <a:r>
              <a:rPr lang="en-US" dirty="0" smtClean="0">
                <a:solidFill>
                  <a:srgbClr val="00FF00"/>
                </a:solidFill>
              </a:rPr>
              <a:t>um</a:t>
            </a:r>
            <a:r>
              <a:rPr lang="cs-CZ" dirty="0" smtClean="0">
                <a:solidFill>
                  <a:srgbClr val="00FF00"/>
                </a:solidFill>
              </a:rPr>
              <a:t>ět konkretizovat</a:t>
            </a:r>
            <a:r>
              <a:rPr lang="cs-CZ" dirty="0" smtClean="0"/>
              <a:t> </a:t>
            </a:r>
            <a:r>
              <a:rPr lang="cs-CZ" b="1" u="sng" dirty="0" smtClean="0">
                <a:solidFill>
                  <a:srgbClr val="FFC000"/>
                </a:solidFill>
              </a:rPr>
              <a:t>(ko)existující fáze</a:t>
            </a:r>
            <a:r>
              <a:rPr lang="cs-CZ" u="sng" dirty="0" smtClean="0"/>
              <a:t>, </a:t>
            </a:r>
            <a:r>
              <a:rPr lang="cs-CZ" dirty="0" smtClean="0">
                <a:solidFill>
                  <a:srgbClr val="00FF00"/>
                </a:solidFill>
              </a:rPr>
              <a:t>vyznačit</a:t>
            </a:r>
            <a:r>
              <a:rPr lang="cs-CZ" u="sng" dirty="0" smtClean="0"/>
              <a:t> </a:t>
            </a:r>
            <a:r>
              <a:rPr lang="cs-CZ" b="1" u="sng" dirty="0" smtClean="0">
                <a:solidFill>
                  <a:srgbClr val="FFC000"/>
                </a:solidFill>
              </a:rPr>
              <a:t>eutektické složení</a:t>
            </a:r>
            <a:r>
              <a:rPr lang="cs-CZ" u="sng" dirty="0" smtClean="0"/>
              <a:t> </a:t>
            </a:r>
            <a:r>
              <a:rPr lang="cs-CZ" dirty="0" smtClean="0">
                <a:solidFill>
                  <a:srgbClr val="00FF00"/>
                </a:solidFill>
              </a:rPr>
              <a:t>a vysvětlit, čím je charakteristické</a:t>
            </a:r>
            <a:r>
              <a:rPr lang="en-US" dirty="0" smtClean="0">
                <a:solidFill>
                  <a:srgbClr val="00FF00"/>
                </a:solidFill>
              </a:rPr>
              <a:t>.</a:t>
            </a:r>
          </a:p>
          <a:p>
            <a:pPr marL="0" indent="0">
              <a:buNone/>
            </a:pP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73031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02804"/>
            <a:ext cx="71481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Striking </a:t>
            </a:r>
            <a:r>
              <a:rPr lang="cs-CZ" sz="2400" dirty="0" smtClean="0">
                <a:solidFill>
                  <a:srgbClr val="FFC000"/>
                </a:solidFill>
              </a:rPr>
              <a:t>ability of </a:t>
            </a:r>
            <a:r>
              <a:rPr lang="en-US" sz="2400" dirty="0" smtClean="0">
                <a:solidFill>
                  <a:srgbClr val="FFC000"/>
                </a:solidFill>
              </a:rPr>
              <a:t>TD</a:t>
            </a:r>
            <a:r>
              <a:rPr lang="cs-CZ" sz="2400" dirty="0" smtClean="0">
                <a:solidFill>
                  <a:srgbClr val="FFC000"/>
                </a:solidFill>
              </a:rPr>
              <a:t> to relate the apparently unrelated :</a:t>
            </a:r>
          </a:p>
          <a:p>
            <a:pPr algn="ctr"/>
            <a:r>
              <a:rPr lang="en-US" sz="2400" b="1" dirty="0">
                <a:solidFill>
                  <a:srgbClr val="FFC000"/>
                </a:solidFill>
              </a:rPr>
              <a:t>e</a:t>
            </a:r>
            <a:r>
              <a:rPr lang="cs-CZ" sz="2400" b="1" dirty="0" smtClean="0">
                <a:solidFill>
                  <a:srgbClr val="FFC000"/>
                </a:solidFill>
              </a:rPr>
              <a:t>lectrical measurement </a:t>
            </a:r>
            <a:r>
              <a:rPr lang="cs-CZ" sz="2400" dirty="0" smtClean="0">
                <a:solidFill>
                  <a:srgbClr val="FFC00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thermal properties 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9011" y="6368353"/>
            <a:ext cx="504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Geraldine McEwan</a:t>
            </a:r>
            <a:r>
              <a:rPr lang="en-US" dirty="0"/>
              <a:t> in Agatha Christie's </a:t>
            </a:r>
            <a:r>
              <a:rPr lang="en-US" dirty="0" smtClean="0"/>
              <a:t>Miss </a:t>
            </a:r>
            <a:r>
              <a:rPr lang="en-US" b="1" dirty="0" err="1" smtClean="0"/>
              <a:t>Marple</a:t>
            </a:r>
            <a:endParaRPr lang="cs-CZ" dirty="0"/>
          </a:p>
        </p:txBody>
      </p:sp>
      <p:pic>
        <p:nvPicPr>
          <p:cNvPr id="3080" name="Picture 8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25" y="925780"/>
            <a:ext cx="8163860" cy="544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8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838200" y="264695"/>
                <a:ext cx="7162800" cy="186890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0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8.1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Rovnov</a:t>
                </a:r>
                <a:r>
                  <a:rPr lang="cs-CZ" sz="40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ážné napětí článku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400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cs-CZ" sz="4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∆</m:t>
                        </m:r>
                      </m:e>
                      <m:sub>
                        <m:r>
                          <a:rPr lang="cs-CZ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sz="40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</a:t>
                </a:r>
              </a:p>
              <a:p>
                <a:endParaRPr lang="cs-CZ" sz="4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sz="4000" dirty="0" smtClean="0">
                    <a:solidFill>
                      <a:srgbClr val="FFC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a) Napětí článku</a:t>
                </a:r>
                <a:r>
                  <a:rPr lang="en-US" sz="4000" dirty="0" smtClean="0">
                    <a:solidFill>
                      <a:srgbClr val="FFC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cs-CZ" sz="4000" dirty="0" smtClean="0">
                    <a:solidFill>
                      <a:srgbClr val="FFC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naměřený rozdíl potenciálů elektrod</a:t>
                </a:r>
                <a:endParaRPr lang="cs-CZ" sz="4000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4695"/>
                <a:ext cx="7162800" cy="1868905"/>
              </a:xfrm>
              <a:prstGeom prst="rect">
                <a:avLst/>
              </a:prstGeom>
              <a:blipFill rotWithShape="1">
                <a:blip r:embed="rId2"/>
                <a:stretch>
                  <a:fillRect t="-6189" b="-8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5874" y="2057400"/>
            <a:ext cx="7896126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 descr="Galvanisk kobber-zink celle, som for meste anvendes til undervisningsbru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4" y="2417151"/>
            <a:ext cx="7896126" cy="421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0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8811" y="228600"/>
            <a:ext cx="808522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cs-CZ" sz="40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Rovnovážné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napětí článku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Mohlo by jít o napětí článku, v němž se pro celkovou reakci ustavila chemická </a:t>
            </a:r>
            <a:r>
              <a:rPr lang="cs-CZ" sz="3200" u="sng" dirty="0" smtClean="0"/>
              <a:t>rovnováha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pic>
        <p:nvPicPr>
          <p:cNvPr id="6146" name="Picture 2" descr="Výsledek obrázku pro Gibbs energy extent of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447800"/>
            <a:ext cx="4124325" cy="49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1371600"/>
            <a:ext cx="4953000" cy="525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cs-CZ" sz="40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Rovnovážné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napětí článku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vztah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(okamžité)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reak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ční Gibbsově energii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2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137" y="1500129"/>
            <a:ext cx="4419600" cy="500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4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4000" u="sng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Nernstova rovnice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Výsledek obrázku pro Daniell's cell voltage tim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05" y="1159041"/>
            <a:ext cx="7433790" cy="453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867400"/>
            <a:ext cx="8458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C000"/>
                </a:solidFill>
              </a:rPr>
              <a:t>Zn(s</a:t>
            </a:r>
            <a:r>
              <a:rPr lang="cs-CZ" sz="2400" b="1" dirty="0">
                <a:solidFill>
                  <a:srgbClr val="FFC000"/>
                </a:solidFill>
              </a:rPr>
              <a:t>) → Zn</a:t>
            </a:r>
            <a:r>
              <a:rPr lang="cs-CZ" sz="2400" b="1" baseline="30000" dirty="0">
                <a:solidFill>
                  <a:srgbClr val="FFC000"/>
                </a:solidFill>
              </a:rPr>
              <a:t>2+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           </a:t>
            </a:r>
            <a:r>
              <a:rPr lang="cs-CZ" sz="2400" b="1" dirty="0" smtClean="0">
                <a:solidFill>
                  <a:srgbClr val="FFC000"/>
                </a:solidFill>
              </a:rPr>
              <a:t>Cu</a:t>
            </a:r>
            <a:r>
              <a:rPr lang="cs-CZ" sz="2400" b="1" baseline="30000" dirty="0" smtClean="0">
                <a:solidFill>
                  <a:srgbClr val="FFC000"/>
                </a:solidFill>
              </a:rPr>
              <a:t>2</a:t>
            </a:r>
            <a:r>
              <a:rPr lang="cs-CZ" sz="2400" b="1" baseline="30000" dirty="0">
                <a:solidFill>
                  <a:srgbClr val="FFC000"/>
                </a:solidFill>
              </a:rPr>
              <a:t>+</a:t>
            </a:r>
            <a:r>
              <a:rPr lang="cs-CZ" sz="2400" b="1" dirty="0">
                <a:solidFill>
                  <a:srgbClr val="FFC000"/>
                </a:solidFill>
              </a:rPr>
              <a:t>(aq) + 2e</a:t>
            </a:r>
            <a:r>
              <a:rPr lang="cs-CZ" sz="2400" b="1" baseline="30000" dirty="0">
                <a:solidFill>
                  <a:srgbClr val="FFC000"/>
                </a:solidFill>
              </a:rPr>
              <a:t>−</a:t>
            </a:r>
            <a:r>
              <a:rPr lang="cs-CZ" sz="2400" b="1" dirty="0">
                <a:solidFill>
                  <a:srgbClr val="FFC000"/>
                </a:solidFill>
              </a:rPr>
              <a:t> → Cu(s</a:t>
            </a:r>
            <a:r>
              <a:rPr lang="cs-CZ" sz="2400" b="1" dirty="0" smtClean="0">
                <a:solidFill>
                  <a:srgbClr val="FFC000"/>
                </a:solidFill>
              </a:rPr>
              <a:t>) </a:t>
            </a:r>
            <a:r>
              <a:rPr lang="en-US" sz="2400" b="1" dirty="0" smtClean="0">
                <a:solidFill>
                  <a:srgbClr val="FFC000"/>
                </a:solidFill>
              </a:rPr>
              <a:t>   </a:t>
            </a:r>
            <a:r>
              <a:rPr lang="cs-CZ" sz="2400" b="1" dirty="0"/>
              <a:t> </a:t>
            </a:r>
            <a:endParaRPr lang="en-US" sz="2400" b="1" dirty="0" smtClean="0"/>
          </a:p>
          <a:p>
            <a:pPr algn="ctr"/>
            <a:r>
              <a:rPr lang="cs-CZ" sz="2400" b="1" dirty="0" smtClean="0"/>
              <a:t>Joh</a:t>
            </a:r>
            <a:r>
              <a:rPr lang="en-US" sz="2400" b="1" dirty="0" smtClean="0"/>
              <a:t>n</a:t>
            </a:r>
            <a:r>
              <a:rPr lang="cs-CZ" sz="2400" b="1" dirty="0" smtClean="0"/>
              <a:t> Frederic Daniell, </a:t>
            </a:r>
            <a:r>
              <a:rPr lang="en-US" sz="2400" b="1" dirty="0" smtClean="0"/>
              <a:t>1836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541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7320</TotalTime>
  <Words>255</Words>
  <Application>Microsoft Office PowerPoint</Application>
  <PresentationFormat>On-screen Show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8. Rovnovážná elektrochemie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c) Rovnovážné napětí článku: vztah k (okamžité) reakční Gibbsově energii</vt:lpstr>
      <vt:lpstr>d) Nernstova rovnice</vt:lpstr>
      <vt:lpstr>PowerPoint Presentation</vt:lpstr>
      <vt:lpstr>PowerPoint Presentation</vt:lpstr>
      <vt:lpstr>PowerPoint Presentation</vt:lpstr>
      <vt:lpstr>8.4 How to learn what’s hidden?</vt:lpstr>
      <vt:lpstr>8.5 Jakou změnu zvolit pro článek, abychom odhalili ∆_r H^o a ∆_r S^o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96</cp:revision>
  <dcterms:created xsi:type="dcterms:W3CDTF">2016-11-04T13:07:18Z</dcterms:created>
  <dcterms:modified xsi:type="dcterms:W3CDTF">2017-11-08T09:53:59Z</dcterms:modified>
</cp:coreProperties>
</file>