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60" r:id="rId5"/>
    <p:sldId id="261" r:id="rId6"/>
    <p:sldId id="257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7F30D6"/>
    <a:srgbClr val="00FF00"/>
    <a:srgbClr val="3931D5"/>
    <a:srgbClr val="DA2CB5"/>
    <a:srgbClr val="FFCC00"/>
    <a:srgbClr val="FFFF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3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66885-C4A9-4FB6-9A4F-9037C204E669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AC2C-7FE4-48FB-A706-BF7E3E0DD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88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1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88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78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1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10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8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5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08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6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4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5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3B4F3-5BE9-4569-ACDC-D80B86212B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603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" y="-152400"/>
            <a:ext cx="8991600" cy="1470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Př. </a:t>
            </a:r>
            <a:r>
              <a:rPr lang="en-US" sz="2800" dirty="0" smtClean="0"/>
              <a:t>5/MM</a:t>
            </a:r>
            <a:r>
              <a:rPr lang="cs-CZ" sz="2800" dirty="0" smtClean="0"/>
              <a:t>:</a:t>
            </a:r>
            <a:r>
              <a:rPr lang="cs-CZ" sz="2800" dirty="0"/>
              <a:t> </a:t>
            </a:r>
            <a:r>
              <a:rPr lang="cs-CZ" sz="3200" dirty="0" smtClean="0">
                <a:solidFill>
                  <a:srgbClr val="FFC000"/>
                </a:solidFill>
              </a:rPr>
              <a:t>Chemický potenciál </a:t>
            </a:r>
            <a:r>
              <a:rPr lang="en-US" sz="3200" dirty="0" smtClean="0">
                <a:solidFill>
                  <a:srgbClr val="FFC000"/>
                </a:solidFill>
              </a:rPr>
              <a:t>&amp; f</a:t>
            </a:r>
            <a:r>
              <a:rPr lang="cs-CZ" sz="3200" dirty="0" smtClean="0">
                <a:solidFill>
                  <a:srgbClr val="FFC000"/>
                </a:solidFill>
              </a:rPr>
              <a:t>ázové přechody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1900" y="634244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Atkins, de Paula: Podkapitola </a:t>
            </a:r>
            <a:r>
              <a:rPr lang="en-US" sz="2800" dirty="0" smtClean="0"/>
              <a:t>4.2</a:t>
            </a:r>
            <a:r>
              <a:rPr lang="cs-CZ" sz="2800" dirty="0" smtClean="0">
                <a:solidFill>
                  <a:srgbClr val="00FF00"/>
                </a:solidFill>
              </a:rPr>
              <a:t>	</a:t>
            </a:r>
            <a:endParaRPr lang="cs-CZ" sz="2800" dirty="0">
              <a:solidFill>
                <a:srgbClr val="FFCC00"/>
              </a:solidFill>
            </a:endParaRPr>
          </a:p>
        </p:txBody>
      </p:sp>
      <p:pic>
        <p:nvPicPr>
          <p:cNvPr id="1026" name="Picture 2" descr="Výsledek obrázku pro elektrárna dlouhé stráně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49980"/>
            <a:ext cx="71628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0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457200" y="139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5.1 </a:t>
            </a:r>
            <a:r>
              <a:rPr lang="cs-CZ" dirty="0" smtClean="0">
                <a:solidFill>
                  <a:srgbClr val="FFC000"/>
                </a:solidFill>
              </a:rPr>
              <a:t>Chemická potenciální energie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0000" y="1143000"/>
            <a:ext cx="662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FF00"/>
                </a:solidFill>
              </a:rPr>
              <a:t>Zkráceně </a:t>
            </a:r>
            <a:r>
              <a:rPr lang="cs-CZ" sz="2800" b="1" dirty="0" smtClean="0">
                <a:solidFill>
                  <a:srgbClr val="00FF00"/>
                </a:solidFill>
              </a:rPr>
              <a:t>chemický </a:t>
            </a:r>
            <a:r>
              <a:rPr lang="cs-CZ" sz="2800" b="1" dirty="0">
                <a:solidFill>
                  <a:srgbClr val="00FF00"/>
                </a:solidFill>
              </a:rPr>
              <a:t>potenciál (</a:t>
            </a:r>
            <a:r>
              <a:rPr lang="cs-CZ" sz="2800" b="1" dirty="0" smtClean="0">
                <a:solidFill>
                  <a:srgbClr val="00FF00"/>
                </a:solidFill>
              </a:rPr>
              <a:t>látky J), </a:t>
            </a:r>
            <a:r>
              <a:rPr lang="cs-CZ" sz="2800" b="1" dirty="0">
                <a:solidFill>
                  <a:srgbClr val="FFC000"/>
                </a:solidFill>
              </a:rPr>
              <a:t>(</a:t>
            </a:r>
            <a:r>
              <a:rPr lang="el-GR" sz="2800" b="1" dirty="0" smtClean="0">
                <a:solidFill>
                  <a:srgbClr val="FFC000"/>
                </a:solidFill>
              </a:rPr>
              <a:t>μ</a:t>
            </a:r>
            <a:r>
              <a:rPr lang="cs-CZ" sz="2800" b="1" baseline="-25000" dirty="0" smtClean="0">
                <a:solidFill>
                  <a:srgbClr val="FFC000"/>
                </a:solidFill>
              </a:rPr>
              <a:t>J</a:t>
            </a:r>
            <a:r>
              <a:rPr lang="cs-CZ" sz="2800" b="1" dirty="0" smtClean="0">
                <a:solidFill>
                  <a:srgbClr val="FFC000"/>
                </a:solidFill>
              </a:rPr>
              <a:t>)</a:t>
            </a:r>
            <a:endParaRPr lang="cs-CZ" sz="2800" b="1" dirty="0">
              <a:solidFill>
                <a:srgbClr val="00FF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99" y="1847488"/>
            <a:ext cx="6387671" cy="470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541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uvisející obráze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67"/>
          <a:stretch/>
        </p:blipFill>
        <p:spPr bwMode="auto">
          <a:xfrm>
            <a:off x="2438400" y="863601"/>
            <a:ext cx="5207000" cy="583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" y="1"/>
            <a:ext cx="8991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5.</a:t>
            </a:r>
            <a:r>
              <a:rPr lang="en-US" dirty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 Z</a:t>
            </a:r>
            <a:r>
              <a:rPr lang="cs-CZ" dirty="0" smtClean="0">
                <a:solidFill>
                  <a:srgbClr val="FFC000"/>
                </a:solidFill>
              </a:rPr>
              <a:t>ávislost chemického potenicálu na T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2052" name="Picture 4" descr="Související obráze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001" r="58145"/>
          <a:stretch/>
        </p:blipFill>
        <p:spPr bwMode="auto">
          <a:xfrm>
            <a:off x="-12700" y="5943600"/>
            <a:ext cx="388541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59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228600" y="-676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5.3 Z</a:t>
            </a:r>
            <a:r>
              <a:rPr lang="cs-CZ" dirty="0" smtClean="0">
                <a:solidFill>
                  <a:srgbClr val="FFC000"/>
                </a:solidFill>
              </a:rPr>
              <a:t>ávislost </a:t>
            </a:r>
            <a:r>
              <a:rPr lang="en-US" b="1" i="1" dirty="0" smtClean="0"/>
              <a:t>T</a:t>
            </a:r>
            <a:r>
              <a:rPr lang="cs-CZ" b="1" baseline="-25000" dirty="0" smtClean="0"/>
              <a:t>f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na </a:t>
            </a:r>
            <a:r>
              <a:rPr lang="cs-CZ" i="1" dirty="0" smtClean="0"/>
              <a:t>p</a:t>
            </a:r>
            <a:endParaRPr lang="cs-CZ" i="1" dirty="0"/>
          </a:p>
        </p:txBody>
      </p:sp>
      <p:pic>
        <p:nvPicPr>
          <p:cNvPr id="1028" name="Picture 4" descr="Výsledek obrázku pro phase diagram carbon dioxide atkins physical chemist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8" t="9352" r="47777" b="6624"/>
          <a:stretch/>
        </p:blipFill>
        <p:spPr bwMode="auto">
          <a:xfrm>
            <a:off x="381000" y="1561176"/>
            <a:ext cx="3276600" cy="479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764580"/>
            <a:ext cx="893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cs-CZ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603585"/>
            <a:ext cx="944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cs-CZ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8" name="Multiply 7"/>
          <p:cNvSpPr/>
          <p:nvPr/>
        </p:nvSpPr>
        <p:spPr>
          <a:xfrm>
            <a:off x="2057400" y="4572000"/>
            <a:ext cx="228600" cy="228600"/>
          </a:xfrm>
          <a:prstGeom prst="mathMultiply">
            <a:avLst/>
          </a:prstGeom>
          <a:solidFill>
            <a:srgbClr val="7F30D6"/>
          </a:solidFill>
          <a:ln>
            <a:solidFill>
              <a:srgbClr val="7F30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Multiply 11"/>
          <p:cNvSpPr/>
          <p:nvPr/>
        </p:nvSpPr>
        <p:spPr>
          <a:xfrm>
            <a:off x="6375400" y="3429000"/>
            <a:ext cx="228600" cy="228600"/>
          </a:xfrm>
          <a:prstGeom prst="mathMultiply">
            <a:avLst/>
          </a:prstGeom>
          <a:solidFill>
            <a:srgbClr val="7F30D6"/>
          </a:solidFill>
          <a:ln>
            <a:solidFill>
              <a:srgbClr val="7F30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Multiply 12"/>
          <p:cNvSpPr/>
          <p:nvPr/>
        </p:nvSpPr>
        <p:spPr>
          <a:xfrm>
            <a:off x="2971800" y="6464300"/>
            <a:ext cx="228600" cy="228600"/>
          </a:xfrm>
          <a:prstGeom prst="mathMultiply">
            <a:avLst/>
          </a:prstGeom>
          <a:solidFill>
            <a:srgbClr val="7F30D6"/>
          </a:solidFill>
          <a:ln>
            <a:solidFill>
              <a:srgbClr val="7F30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3412834" y="6393934"/>
            <a:ext cx="4582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</a:rPr>
              <a:t>Standardn</a:t>
            </a:r>
            <a:r>
              <a:rPr lang="cs-CZ" sz="2400" b="1" dirty="0" smtClean="0">
                <a:solidFill>
                  <a:srgbClr val="FFC000"/>
                </a:solidFill>
              </a:rPr>
              <a:t>í tlak a pokojová teplota</a:t>
            </a:r>
            <a:endParaRPr lang="cs-CZ" sz="2400" b="1" dirty="0">
              <a:solidFill>
                <a:srgbClr val="FFC000"/>
              </a:solidFill>
            </a:endParaRPr>
          </a:p>
        </p:txBody>
      </p:sp>
      <p:pic>
        <p:nvPicPr>
          <p:cNvPr id="1030" name="Picture 6" descr="Výsledek obrázku pro phase diagram h2o atkin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77" t="26331" r="14814" b="11862"/>
          <a:stretch/>
        </p:blipFill>
        <p:spPr bwMode="auto">
          <a:xfrm>
            <a:off x="4114801" y="1410911"/>
            <a:ext cx="4823690" cy="494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Multiply 15"/>
          <p:cNvSpPr/>
          <p:nvPr/>
        </p:nvSpPr>
        <p:spPr>
          <a:xfrm>
            <a:off x="6629400" y="2895600"/>
            <a:ext cx="228600" cy="228600"/>
          </a:xfrm>
          <a:prstGeom prst="mathMultiply">
            <a:avLst/>
          </a:prstGeom>
          <a:solidFill>
            <a:srgbClr val="7F30D6"/>
          </a:solidFill>
          <a:ln>
            <a:solidFill>
              <a:srgbClr val="7F30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1731201" y="764580"/>
            <a:ext cx="326199" cy="16217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41100" y="703659"/>
            <a:ext cx="662400" cy="1621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44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pressure dependence of the chemical potential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9" b="11263"/>
          <a:stretch/>
        </p:blipFill>
        <p:spPr bwMode="auto">
          <a:xfrm>
            <a:off x="216249" y="1190908"/>
            <a:ext cx="8546751" cy="513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304800" y="2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5.4.a Z</a:t>
            </a:r>
            <a:r>
              <a:rPr lang="cs-CZ" dirty="0" smtClean="0">
                <a:solidFill>
                  <a:srgbClr val="FFC000"/>
                </a:solidFill>
              </a:rPr>
              <a:t>ávislost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f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na </a:t>
            </a:r>
            <a:r>
              <a:rPr lang="cs-CZ" i="1" dirty="0" smtClean="0"/>
              <a:t>p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pro CO</a:t>
            </a:r>
            <a:r>
              <a:rPr lang="en-US" baseline="-25000" dirty="0" smtClean="0">
                <a:solidFill>
                  <a:srgbClr val="FFC000"/>
                </a:solidFill>
              </a:rPr>
              <a:t>2</a:t>
            </a:r>
            <a:endParaRPr lang="cs-CZ" baseline="-25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46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dependence of chemical potential on temperatur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2" b="13501"/>
          <a:stretch/>
        </p:blipFill>
        <p:spPr bwMode="auto">
          <a:xfrm>
            <a:off x="152400" y="1143000"/>
            <a:ext cx="8754451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228600" y="-676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5.4.b Z</a:t>
            </a:r>
            <a:r>
              <a:rPr lang="cs-CZ" dirty="0" smtClean="0">
                <a:solidFill>
                  <a:srgbClr val="FFC000"/>
                </a:solidFill>
              </a:rPr>
              <a:t>ávislost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f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na </a:t>
            </a:r>
            <a:r>
              <a:rPr lang="cs-CZ" i="1" dirty="0" smtClean="0"/>
              <a:t>p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pro H</a:t>
            </a:r>
            <a:r>
              <a:rPr lang="en-US" baseline="-25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O</a:t>
            </a:r>
            <a:endParaRPr lang="cs-CZ" baseline="-25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72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40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5.5a </a:t>
            </a:r>
            <a:r>
              <a:rPr lang="cs-CZ" dirty="0" smtClean="0">
                <a:solidFill>
                  <a:srgbClr val="FFC000"/>
                </a:solidFill>
              </a:rPr>
              <a:t>Clapeyronova rovnice</a:t>
            </a:r>
            <a:endParaRPr lang="cs-CZ" i="1" baseline="-25000" dirty="0"/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4848225" cy="483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400" y="1143000"/>
            <a:ext cx="871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= obecná rovnice pro směrnice koexistenčních křivek ve FD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6498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17035</TotalTime>
  <Words>82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Př. 5/MM: Chemický potenciál &amp; fázové přechody</vt:lpstr>
      <vt:lpstr>5.1 Chemická potenciální energie</vt:lpstr>
      <vt:lpstr>PowerPoint Presentation</vt:lpstr>
      <vt:lpstr>5.3 Závislost Tf na p</vt:lpstr>
      <vt:lpstr>5.4.a Závislost Tf na p pro CO2</vt:lpstr>
      <vt:lpstr>5.4.b Závislost Tf na p pro H2O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Ideální plyn a první věta termodynamiky</dc:title>
  <dc:creator>Marketa</dc:creator>
  <cp:lastModifiedBy>Marketa</cp:lastModifiedBy>
  <cp:revision>403</cp:revision>
  <dcterms:created xsi:type="dcterms:W3CDTF">2017-03-05T10:12:35Z</dcterms:created>
  <dcterms:modified xsi:type="dcterms:W3CDTF">2017-10-24T19:24:59Z</dcterms:modified>
</cp:coreProperties>
</file>