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</p:sldIdLst>
  <p:sldSz cx="6858000" cy="9906000" type="A4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23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9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8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6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2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8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68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6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93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4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1643-8185-43C2-97AA-B835FA60C9A3}" type="datetimeFigureOut">
              <a:rPr lang="cs-CZ" smtClean="0"/>
              <a:t>26.1.2018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8C9-F6ED-464B-85FE-D7E477FA6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5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61698" y="2359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04343" y="1528071"/>
            <a:ext cx="317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</a:t>
            </a:r>
          </a:p>
          <a:p>
            <a:pPr algn="ctr"/>
            <a:r>
              <a:rPr lang="cs-CZ" dirty="0" smtClean="0"/>
              <a:t>Š</a:t>
            </a:r>
          </a:p>
          <a:p>
            <a:pPr algn="ctr"/>
            <a:r>
              <a:rPr lang="cs-CZ" dirty="0" smtClean="0"/>
              <a:t>V</a:t>
            </a:r>
          </a:p>
          <a:p>
            <a:pPr algn="ctr"/>
            <a:r>
              <a:rPr lang="cs-CZ" dirty="0"/>
              <a:t>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4535" y="1805070"/>
            <a:ext cx="333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</a:t>
            </a:r>
          </a:p>
          <a:p>
            <a:pPr algn="ctr"/>
            <a:r>
              <a:rPr lang="cs-CZ" dirty="0" smtClean="0"/>
              <a:t>N</a:t>
            </a:r>
          </a:p>
          <a:p>
            <a:pPr algn="ctr"/>
            <a:r>
              <a:rPr lang="cs-CZ" dirty="0"/>
              <a:t>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60757" y="2035902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J</a:t>
            </a:r>
          </a:p>
          <a:p>
            <a:pPr algn="ctr"/>
            <a:r>
              <a:rPr lang="cs-CZ" dirty="0"/>
              <a:t>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60109" y="2058985"/>
            <a:ext cx="31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</a:t>
            </a:r>
          </a:p>
          <a:p>
            <a:pPr algn="ctr"/>
            <a:r>
              <a:rPr lang="cs-CZ" dirty="0"/>
              <a:t>Z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73157" y="1504987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K</a:t>
            </a:r>
          </a:p>
          <a:p>
            <a:pPr algn="ctr"/>
            <a:r>
              <a:rPr lang="cs-CZ" dirty="0" smtClean="0"/>
              <a:t>K</a:t>
            </a:r>
          </a:p>
          <a:p>
            <a:pPr algn="ctr"/>
            <a:r>
              <a:rPr lang="cs-CZ" dirty="0" smtClean="0"/>
              <a:t>K</a:t>
            </a:r>
          </a:p>
          <a:p>
            <a:pPr algn="ctr"/>
            <a:r>
              <a:rPr lang="cs-CZ" dirty="0"/>
              <a:t>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72509" y="2035901"/>
            <a:ext cx="31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K</a:t>
            </a:r>
          </a:p>
          <a:p>
            <a:pPr algn="ctr"/>
            <a:r>
              <a:rPr lang="cs-CZ" dirty="0"/>
              <a:t>V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109863" y="23821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45967" y="1204904"/>
            <a:ext cx="3818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M</a:t>
            </a:r>
          </a:p>
          <a:p>
            <a:pPr algn="ctr"/>
            <a:r>
              <a:rPr lang="cs-CZ" dirty="0" smtClean="0"/>
              <a:t>I</a:t>
            </a:r>
          </a:p>
          <a:p>
            <a:pPr algn="ctr"/>
            <a:r>
              <a:rPr lang="cs-CZ" dirty="0" smtClean="0"/>
              <a:t>L</a:t>
            </a:r>
          </a:p>
          <a:p>
            <a:pPr algn="ctr"/>
            <a:r>
              <a:rPr lang="cs-CZ" dirty="0" smtClean="0"/>
              <a:t>O</a:t>
            </a:r>
          </a:p>
          <a:p>
            <a:pPr algn="ctr"/>
            <a:r>
              <a:rPr lang="cs-CZ" dirty="0"/>
              <a:t>Š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29147" y="2035900"/>
            <a:ext cx="327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</a:t>
            </a:r>
          </a:p>
          <a:p>
            <a:pPr algn="ctr"/>
            <a:r>
              <a:rPr lang="cs-CZ" dirty="0" smtClean="0"/>
              <a:t>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10081" y="203589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L</a:t>
            </a:r>
          </a:p>
          <a:p>
            <a:pPr algn="ctr"/>
            <a:r>
              <a:rPr lang="cs-CZ" dirty="0"/>
              <a:t>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974686" y="1481901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</a:t>
            </a:r>
          </a:p>
          <a:p>
            <a:pPr algn="ctr"/>
            <a:r>
              <a:rPr lang="cs-CZ" dirty="0" smtClean="0"/>
              <a:t>S</a:t>
            </a:r>
          </a:p>
          <a:p>
            <a:pPr algn="ctr"/>
            <a:r>
              <a:rPr lang="cs-CZ" dirty="0" smtClean="0"/>
              <a:t>K</a:t>
            </a:r>
          </a:p>
          <a:p>
            <a:pPr algn="ctr"/>
            <a:r>
              <a:rPr lang="cs-CZ" dirty="0"/>
              <a:t>P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49135" y="348417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PCR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26021" y="541151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RA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9533" y="762919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RA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68323" y="204630"/>
            <a:ext cx="47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1.5% </a:t>
            </a:r>
            <a:r>
              <a:rPr lang="cs-CZ" sz="2000" b="1" u="sng" dirty="0" err="1" smtClean="0"/>
              <a:t>Agarózový</a:t>
            </a:r>
            <a:r>
              <a:rPr lang="cs-CZ" sz="2000" b="1" u="sng" dirty="0" smtClean="0"/>
              <a:t> gel – Identifikace Václavek</a:t>
            </a:r>
            <a:endParaRPr lang="cs-CZ" sz="2000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0889" y="2751482"/>
            <a:ext cx="5864106" cy="6232861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431773" y="903050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903488" y="900873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38913" y="90087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774338" y="90087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00463" y="90305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198316" y="90231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062275" y="90231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632883" y="90231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940253" y="9030509"/>
            <a:ext cx="3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148764" y="9023167"/>
            <a:ext cx="3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621873" y="9034136"/>
            <a:ext cx="3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57678" y="581656"/>
            <a:ext cx="502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Žebříček – 100,200,300,400,</a:t>
            </a:r>
            <a:r>
              <a:rPr lang="cs-CZ" sz="1400" b="1" dirty="0" smtClean="0"/>
              <a:t>500</a:t>
            </a:r>
            <a:r>
              <a:rPr lang="cs-CZ" sz="1400" dirty="0" smtClean="0"/>
              <a:t>,600,700,800,900,1000,1500,2000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846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19" y="2427514"/>
            <a:ext cx="4674075" cy="47715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68323" y="204630"/>
            <a:ext cx="471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1.5% </a:t>
            </a:r>
            <a:r>
              <a:rPr lang="cs-CZ" sz="2000" b="1" u="sng" dirty="0" err="1" smtClean="0"/>
              <a:t>Agarózový</a:t>
            </a:r>
            <a:r>
              <a:rPr lang="cs-CZ" sz="2000" b="1" u="sng" dirty="0" smtClean="0"/>
              <a:t> gel – Identifikace Václavek</a:t>
            </a:r>
            <a:endParaRPr lang="cs-CZ" sz="2000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904" y="1712686"/>
            <a:ext cx="439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Ukázka separace </a:t>
            </a:r>
            <a:r>
              <a:rPr lang="cs-CZ" dirty="0" smtClean="0"/>
              <a:t>jednotlivých druhů václavek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678" y="581656"/>
            <a:ext cx="502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Žebříček – 100,200,300,400,</a:t>
            </a:r>
            <a:r>
              <a:rPr lang="cs-CZ" sz="1400" b="1" dirty="0" smtClean="0"/>
              <a:t>500</a:t>
            </a:r>
            <a:r>
              <a:rPr lang="cs-CZ" sz="1400" dirty="0" smtClean="0"/>
              <a:t>,600,700,800,900,1000,1500,2000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429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 rot="16200000">
            <a:off x="1286652" y="1388267"/>
            <a:ext cx="64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CTRL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655986" y="1388267"/>
            <a:ext cx="64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CTRL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62792" y="152574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74888" y="152574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64076" y="152574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51012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341048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52296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90478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53580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539015" y="15206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93408" y="1523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114756" y="15206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 rot="16200000">
            <a:off x="5293303" y="1388267"/>
            <a:ext cx="64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CTRL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2013" y="3672942"/>
            <a:ext cx="100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NEGATIV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2012" y="7820167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POZITIV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978125" y="392034"/>
            <a:ext cx="314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Nativní PAGE – aktivita APX </a:t>
            </a:r>
            <a:endParaRPr lang="cs-CZ" sz="20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19106" y="10706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L1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278366" y="10706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L1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427440" y="10706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L2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597050" y="10706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L2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719556" y="10706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L3</a:t>
            </a:r>
            <a:endParaRPr lang="cs-CZ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954508" y="106777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L3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989376" y="106777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L4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210768" y="106777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L4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794047" y="10619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L4</a:t>
            </a:r>
            <a:endParaRPr lang="cs-CZ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490570" y="10746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L1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130546" y="105634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L3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56" y="1897367"/>
            <a:ext cx="4786533" cy="36628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49" y="6181724"/>
            <a:ext cx="4749140" cy="35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8125" y="392034"/>
            <a:ext cx="314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Nativní PAGE – aktivita APX </a:t>
            </a:r>
            <a:endParaRPr lang="cs-CZ" sz="20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557" y="1016000"/>
            <a:ext cx="593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Skupina 2 a 3 měla nižší koncentraci proteinů ve vzorku, z tohoto důvodu je i detekovaná aktivita velmi slabá a řídit se podle skupin 5 a 6 mající stejnou látku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Skupina 8 by měla mít stejný profil jako skupiny 4 a 10, takže se řiďte podle nich.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Níže ukázka nativního gelu barveného na </a:t>
            </a:r>
            <a:r>
              <a:rPr lang="cs-CZ" sz="1600" dirty="0" err="1" smtClean="0"/>
              <a:t>coomasie</a:t>
            </a:r>
            <a:r>
              <a:rPr lang="cs-CZ" sz="1600" dirty="0" smtClean="0"/>
              <a:t>, je vidět, že velké množství proteinů téměř nemigrovalo a je těsně pod rozhraním koncentračního a separačního gelu.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43" y="4102351"/>
            <a:ext cx="1794514" cy="2793498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2675257" y="4889500"/>
            <a:ext cx="4445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6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5" y="1458226"/>
            <a:ext cx="4578739" cy="36219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15" y="5334190"/>
            <a:ext cx="4568505" cy="372583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64161" y="345974"/>
            <a:ext cx="2755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2% </a:t>
            </a:r>
            <a:r>
              <a:rPr lang="cs-CZ" sz="2000" b="1" u="sng" dirty="0" err="1" smtClean="0"/>
              <a:t>Agarózový</a:t>
            </a:r>
            <a:r>
              <a:rPr lang="cs-CZ" sz="2000" b="1" u="sng" dirty="0" smtClean="0"/>
              <a:t> gel – ADH</a:t>
            </a:r>
            <a:endParaRPr lang="cs-CZ" sz="20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50838" y="914218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Hom1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64001" y="914218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Hom2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42119" y="914218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Het</a:t>
            </a:r>
            <a:endParaRPr lang="cs-CZ" b="1" dirty="0"/>
          </a:p>
        </p:txBody>
      </p:sp>
      <p:cxnSp>
        <p:nvCxnSpPr>
          <p:cNvPr id="11" name="Přímá spojnice se šipkou 10"/>
          <p:cNvCxnSpPr>
            <a:stCxn id="5" idx="0"/>
          </p:cNvCxnSpPr>
          <p:nvPr/>
        </p:nvCxnSpPr>
        <p:spPr>
          <a:xfrm flipH="1" flipV="1">
            <a:off x="3126902" y="8572500"/>
            <a:ext cx="1" cy="56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3827364" y="8717129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183418" y="8717129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569500" y="7413755"/>
            <a:ext cx="4272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Sk1    </a:t>
            </a:r>
            <a:r>
              <a:rPr lang="cs-CZ" sz="1100" dirty="0" err="1" smtClean="0"/>
              <a:t>Sk1</a:t>
            </a:r>
            <a:r>
              <a:rPr lang="cs-CZ" sz="1100" dirty="0" smtClean="0"/>
              <a:t>     Sk2      Sk3    Sk4     Sk5    Sk6     Sk7    Sk8    Sk9    Sk10  </a:t>
            </a:r>
            <a:r>
              <a:rPr lang="cs-CZ" sz="1100" dirty="0" err="1" smtClean="0"/>
              <a:t>Sk10</a:t>
            </a:r>
            <a:endParaRPr lang="cs-CZ" sz="1100" dirty="0" smtClean="0"/>
          </a:p>
        </p:txBody>
      </p:sp>
      <p:sp>
        <p:nvSpPr>
          <p:cNvPr id="16" name="TextovéPole 15"/>
          <p:cNvSpPr txBox="1"/>
          <p:nvPr/>
        </p:nvSpPr>
        <p:spPr>
          <a:xfrm>
            <a:off x="1569500" y="5510936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Sk11  </a:t>
            </a:r>
            <a:r>
              <a:rPr lang="cs-CZ" sz="1100" dirty="0" err="1" smtClean="0"/>
              <a:t>Sk11</a:t>
            </a:r>
            <a:endParaRPr lang="cs-CZ" sz="1100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438771" y="1088894"/>
            <a:ext cx="502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Žebříček – 100,200,300,400,</a:t>
            </a:r>
            <a:r>
              <a:rPr lang="cs-CZ" sz="1400" b="1" dirty="0" smtClean="0"/>
              <a:t>500</a:t>
            </a:r>
            <a:r>
              <a:rPr lang="cs-CZ" sz="1400" dirty="0" smtClean="0"/>
              <a:t>,600,700,800,900,1000,1500,2000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20499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222</Words>
  <Application>Microsoft Office PowerPoint</Application>
  <PresentationFormat>A4 (210 × 297 mm)</PresentationFormat>
  <Paragraphs>92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lochik</dc:creator>
  <cp:lastModifiedBy>lochik</cp:lastModifiedBy>
  <cp:revision>10</cp:revision>
  <cp:lastPrinted>2018-01-26T08:08:22Z</cp:lastPrinted>
  <dcterms:created xsi:type="dcterms:W3CDTF">2018-01-18T20:09:53Z</dcterms:created>
  <dcterms:modified xsi:type="dcterms:W3CDTF">2018-01-26T09:15:19Z</dcterms:modified>
</cp:coreProperties>
</file>