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22" r:id="rId3"/>
    <p:sldId id="319" r:id="rId4"/>
    <p:sldId id="329" r:id="rId5"/>
    <p:sldId id="331" r:id="rId6"/>
    <p:sldId id="334" r:id="rId7"/>
    <p:sldId id="332" r:id="rId8"/>
    <p:sldId id="316" r:id="rId9"/>
    <p:sldId id="260" r:id="rId10"/>
    <p:sldId id="258" r:id="rId11"/>
    <p:sldId id="335" r:id="rId12"/>
    <p:sldId id="261" r:id="rId13"/>
    <p:sldId id="288" r:id="rId14"/>
    <p:sldId id="279" r:id="rId15"/>
    <p:sldId id="304" r:id="rId16"/>
    <p:sldId id="293" r:id="rId17"/>
    <p:sldId id="313" r:id="rId18"/>
    <p:sldId id="312" r:id="rId19"/>
    <p:sldId id="311" r:id="rId20"/>
    <p:sldId id="327" r:id="rId21"/>
    <p:sldId id="276" r:id="rId22"/>
    <p:sldId id="314" r:id="rId23"/>
    <p:sldId id="315" r:id="rId24"/>
    <p:sldId id="302" r:id="rId25"/>
    <p:sldId id="330" r:id="rId26"/>
    <p:sldId id="289" r:id="rId27"/>
    <p:sldId id="336" r:id="rId28"/>
    <p:sldId id="290" r:id="rId29"/>
    <p:sldId id="277" r:id="rId30"/>
    <p:sldId id="291" r:id="rId31"/>
    <p:sldId id="317" r:id="rId32"/>
    <p:sldId id="328" r:id="rId33"/>
    <p:sldId id="320" r:id="rId34"/>
    <p:sldId id="321" r:id="rId35"/>
    <p:sldId id="318" r:id="rId36"/>
    <p:sldId id="292" r:id="rId37"/>
    <p:sldId id="294" r:id="rId38"/>
    <p:sldId id="308" r:id="rId39"/>
    <p:sldId id="309" r:id="rId40"/>
    <p:sldId id="295" r:id="rId41"/>
    <p:sldId id="310" r:id="rId42"/>
    <p:sldId id="285" r:id="rId43"/>
    <p:sldId id="307" r:id="rId44"/>
    <p:sldId id="296" r:id="rId45"/>
    <p:sldId id="297" r:id="rId46"/>
    <p:sldId id="298" r:id="rId47"/>
    <p:sldId id="299" r:id="rId48"/>
    <p:sldId id="300" r:id="rId49"/>
    <p:sldId id="303" r:id="rId50"/>
    <p:sldId id="333" r:id="rId51"/>
    <p:sldId id="305" r:id="rId52"/>
    <p:sldId id="306" r:id="rId53"/>
    <p:sldId id="323" r:id="rId54"/>
    <p:sldId id="324" r:id="rId55"/>
    <p:sldId id="325" r:id="rId56"/>
    <p:sldId id="326" r:id="rId57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CC"/>
    <a:srgbClr val="FF00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13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29716@muni.c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9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10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8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be%C5%88" TargetMode="External"/><Relationship Id="rId2" Type="http://schemas.openxmlformats.org/officeDocument/2006/relationships/hyperlink" Target="http://cs.wikipedia.org/wiki/Brno-%C5%BDideni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hyperlink" Target="http://www.c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n.de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cen.e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-global.com/Shop/Publication-Detail/?pid=000000000030097507" TargetMode="External"/><Relationship Id="rId7" Type="http://schemas.openxmlformats.org/officeDocument/2006/relationships/hyperlink" Target="http://www.bsi-global.com/Shop/Publication-Detail/?pid=000000000030097544" TargetMode="External"/><Relationship Id="rId2" Type="http://schemas.openxmlformats.org/officeDocument/2006/relationships/hyperlink" Target="http://www.bsi-global.com/Shop/Publication-Detail/?pid=000000000030097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si-global.com/Shop/Publication-Detail/?pid=000000000030097535" TargetMode="External"/><Relationship Id="rId5" Type="http://schemas.openxmlformats.org/officeDocument/2006/relationships/hyperlink" Target="http://www.bsi-global.com/Shop/Publication-Detail/?pid=000000000030097531" TargetMode="External"/><Relationship Id="rId4" Type="http://schemas.openxmlformats.org/officeDocument/2006/relationships/hyperlink" Target="http://www.bsi-global.com/Shop/Publication-Detail/?pid=000000000030097528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772400" cy="2643187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>RECYKLACE TERMOPLASTŮ, TERMOSETŮ A PRYŽÍ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886200"/>
            <a:ext cx="7560840" cy="62292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159F9-13B7-4B9F-BAF9-1E91E2B4D075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graphicFrame>
        <p:nvGraphicFramePr>
          <p:cNvPr id="7345" name="Group 177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229600" cy="5486400"/>
        </p:xfrm>
        <a:graphic>
          <a:graphicData uri="http://schemas.openxmlformats.org/drawingml/2006/table">
            <a:tbl>
              <a:tblPr/>
              <a:tblGrid>
                <a:gridCol w="500066"/>
                <a:gridCol w="940094"/>
                <a:gridCol w="6789440"/>
              </a:tblGrid>
              <a:tr h="277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18. 9.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Úvod do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předmětu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legislativa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názvosloví, anglická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25. 9.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Sběr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třídění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mokré a na suché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cestě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Zpracovatelské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tavenině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recykláty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termoplastů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termosetů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vulkanizátů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termického rozkladu. Energetické využití.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Problémy a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perspektivy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likvidace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polymerního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versus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biodegradace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4. 12.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Praktické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příklady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praxe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11. 12.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 (PETKA CZ) – dostupné MHD</a:t>
                      </a:r>
                      <a:endParaRPr lang="cs-CZ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Leden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(SPALOVNA BRNO) – dostupné MHD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EXKURZE  III (SVITAP) – 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PODLE ZÁJMU &amp; možností, vlak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EXKURZE  IV (RPG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Recyling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 – 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PODLE ZÁJMU &amp; možností, vlak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F317E-C5B4-4DAB-9674-AFCC279BEA9B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5" name="Obrázek 4" descr="struktura CELULÓZA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971635" cy="558924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18864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">
              <a:defRPr/>
            </a:pPr>
            <a:r>
              <a:rPr lang="sk-SK" sz="3200" i="1" dirty="0" smtClean="0">
                <a:solidFill>
                  <a:srgbClr val="0000FF"/>
                </a:solidFill>
                <a:latin typeface="Arial Black" pitchFamily="34" charset="0"/>
              </a:rPr>
              <a:t>EXKURZE  I </a:t>
            </a:r>
            <a:r>
              <a:rPr lang="sk-SK" sz="3200" i="1" dirty="0" err="1" smtClean="0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lang="sk-SK" sz="3200" i="1" dirty="0" smtClean="0">
                <a:solidFill>
                  <a:srgbClr val="0000FF"/>
                </a:solidFill>
                <a:latin typeface="Arial Black" pitchFamily="34" charset="0"/>
              </a:rPr>
              <a:t> (SPALOVNA BRNO) – dostupné MHD</a:t>
            </a:r>
            <a:endParaRPr lang="sk-SK" sz="40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Rozdělení lekcí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4875739"/>
        </p:xfrm>
        <a:graphic>
          <a:graphicData uri="http://schemas.openxmlformats.org/drawingml/2006/table">
            <a:tbl>
              <a:tblPr/>
              <a:tblGrid>
                <a:gridCol w="5184576"/>
                <a:gridCol w="360040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Technologie nebo téma</a:t>
                      </a:r>
                      <a:endParaRPr lang="cs-CZ" sz="14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Počet přednášek</a:t>
                      </a:r>
                      <a:endParaRPr lang="cs-CZ" sz="14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Legislativa, názvosloví, perspektivy …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Přípravné činnosti, 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aditivace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, zpracovatelské technologie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Mechanická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Chemická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Energetické využití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Recyklace versus biodegradace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PRAKTICKÉ PŘÍKLADY, REZERVA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i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EXKURZE (podle zájmu)</a:t>
                      </a:r>
                      <a:endParaRPr lang="cs-CZ" sz="3200" b="1" i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i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2+2</a:t>
                      </a:r>
                      <a:endParaRPr lang="cs-CZ" sz="3200" b="1" i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CELKEM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Systém studia</a:t>
            </a: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dirty="0" smtClean="0"/>
              <a:t>Přednášky budou zasílány na vaše adresy nebo dávány do studijního systému</a:t>
            </a:r>
            <a:endParaRPr lang="cs-CZ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dirty="0" smtClean="0"/>
              <a:t>Kombinace odborných úloh (4) a překladů z angličtiny (4)(</a:t>
            </a:r>
            <a:r>
              <a:rPr lang="cs-CZ" u="sng" dirty="0" smtClean="0"/>
              <a:t>bude součást hodnocení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E - LEARNING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4056175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Budou zasílány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32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zaslána</a:t>
                      </a:r>
                      <a:endParaRPr lang="cs-CZ" sz="32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3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moji Internetovou adresu</a:t>
                      </a:r>
                      <a:r>
                        <a:rPr lang="cs-CZ" sz="32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hlinkClick r:id="rId2"/>
                        </a:rPr>
                        <a:t>29716@mail.</a:t>
                      </a:r>
                      <a:r>
                        <a:rPr lang="cs-CZ" sz="3200" dirty="0" err="1" smtClean="0">
                          <a:hlinkClick r:id="rId2"/>
                        </a:rPr>
                        <a:t>muni.cz</a:t>
                      </a:r>
                      <a:endParaRPr lang="cs-CZ" sz="3200" b="1" baseline="0" dirty="0" smtClean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&amp; </a:t>
            </a:r>
            <a:r>
              <a:rPr lang="cs-CZ" sz="3200" b="1" i="1" smtClean="0">
                <a:solidFill>
                  <a:srgbClr val="FF0000"/>
                </a:solidFill>
              </a:rPr>
              <a:t>ODPADY</a:t>
            </a:r>
            <a:r>
              <a:rPr lang="cs-CZ" sz="3200" b="1" smtClean="0">
                <a:solidFill>
                  <a:srgbClr val="FF0000"/>
                </a:solidFill>
              </a:rPr>
              <a:t> v umění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800" b="1" u="sng" dirty="0" smtClean="0">
                <a:solidFill>
                  <a:srgbClr val="008000"/>
                </a:solidFill>
                <a:latin typeface="Arial Black" pitchFamily="34" charset="0"/>
              </a:rPr>
              <a:t>Bohumil Hrabal </a:t>
            </a:r>
            <a:r>
              <a:rPr lang="cs-CZ" sz="2800" dirty="0" smtClean="0"/>
              <a:t>se narodil v </a:t>
            </a:r>
            <a:r>
              <a:rPr lang="cs-CZ" sz="2800" dirty="0" smtClean="0">
                <a:hlinkClick r:id="rId2" action="ppaction://hlinkfile" tooltip="Brno-Židenice"/>
              </a:rPr>
              <a:t>Brně-</a:t>
            </a:r>
            <a:r>
              <a:rPr lang="cs-CZ" sz="2800" dirty="0" err="1" smtClean="0">
                <a:hlinkClick r:id="rId2" action="ppaction://hlinkfile" tooltip="Brno-Židenice"/>
              </a:rPr>
              <a:t>Židenicích</a:t>
            </a:r>
            <a:endParaRPr lang="cs-CZ" sz="2800" dirty="0" smtClean="0"/>
          </a:p>
          <a:p>
            <a:r>
              <a:rPr lang="cs-CZ" sz="2800" b="1" dirty="0" smtClean="0">
                <a:solidFill>
                  <a:srgbClr val="008000"/>
                </a:solidFill>
              </a:rPr>
              <a:t>Film „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Skřivánci na niti</a:t>
            </a:r>
            <a:r>
              <a:rPr lang="cs-CZ" sz="2800" b="1" dirty="0" smtClean="0">
                <a:solidFill>
                  <a:srgbClr val="008000"/>
                </a:solidFill>
              </a:rPr>
              <a:t>“ podle jeho knihy &gt; kovy, Kladno</a:t>
            </a:r>
          </a:p>
          <a:p>
            <a:r>
              <a:rPr lang="cs-CZ" sz="2800" dirty="0" smtClean="0"/>
              <a:t>po těžkém úrazu pracoval v </a:t>
            </a:r>
            <a:r>
              <a:rPr lang="cs-CZ" sz="2800" dirty="0" smtClean="0">
                <a:hlinkClick r:id="rId3" action="ppaction://hlinkfile" tooltip="Libeň"/>
              </a:rPr>
              <a:t>libeňských</a:t>
            </a:r>
            <a:r>
              <a:rPr lang="cs-CZ" sz="2800" dirty="0" smtClean="0"/>
              <a:t> sběrných surovinách jako balič </a:t>
            </a:r>
            <a:r>
              <a:rPr lang="cs-CZ" sz="2800" b="1" dirty="0" smtClean="0"/>
              <a:t>starého papíru</a:t>
            </a:r>
          </a:p>
          <a:p>
            <a:r>
              <a:rPr lang="cs-CZ" sz="2800" b="1" u="sng" dirty="0" smtClean="0">
                <a:solidFill>
                  <a:srgbClr val="0000FF"/>
                </a:solidFill>
                <a:latin typeface="Arial Black" pitchFamily="34" charset="0"/>
              </a:rPr>
              <a:t>Jan Neruda </a:t>
            </a:r>
            <a:r>
              <a:rPr lang="cs-CZ" sz="2800" b="1" dirty="0" smtClean="0">
                <a:solidFill>
                  <a:srgbClr val="0000FF"/>
                </a:solidFill>
              </a:rPr>
              <a:t>– povídka „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Kam s ní</a:t>
            </a:r>
            <a:r>
              <a:rPr lang="cs-CZ" sz="2800" b="1" dirty="0" smtClean="0">
                <a:solidFill>
                  <a:srgbClr val="0000FF"/>
                </a:solidFill>
              </a:rPr>
              <a:t>“ líčí potíže s tím, jak naložit se starou matrací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J. &amp; Z. Svěrákovi </a:t>
            </a:r>
            <a:r>
              <a:rPr lang="cs-CZ" sz="2800" b="1" dirty="0" smtClean="0">
                <a:solidFill>
                  <a:srgbClr val="C00000"/>
                </a:solidFill>
              </a:rPr>
              <a:t>– film „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Vratné lahve</a:t>
            </a:r>
            <a:r>
              <a:rPr lang="cs-CZ" sz="2800" b="1" dirty="0" smtClean="0">
                <a:solidFill>
                  <a:srgbClr val="C00000"/>
                </a:solidFill>
              </a:rPr>
              <a:t>“ pracovník „Úlisný“ – lisoval papír a plasty pro RECYKLACI</a:t>
            </a:r>
          </a:p>
        </p:txBody>
      </p:sp>
      <p:sp>
        <p:nvSpPr>
          <p:cNvPr id="1024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024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POLYMER - Plast (TERMOPLAST – 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Termoset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)</a:t>
            </a:r>
            <a:endParaRPr lang="cs-CZ" sz="1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Polymer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Plast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Makromolekulární látka bez dalších příměsí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008000"/>
                          </a:solidFill>
                        </a:rPr>
                        <a:t>Makromolekulární látka (polymer) obsahující příměsi (aditiva) potřené pro zpracování</a:t>
                      </a:r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</a:rPr>
                        <a:t> a plnění funkce výrobku z ní připravené</a:t>
                      </a:r>
                    </a:p>
                    <a:p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EXISTUJÍ VÝJÍMKY!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PLAST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TERMOPLAST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Termoset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Při zpracování dochází k minimální či žádné reakci </a:t>
                      </a:r>
                      <a:r>
                        <a:rPr lang="cs-CZ" sz="2000" b="1" i="0" u="sng" baseline="0" dirty="0" smtClean="0">
                          <a:solidFill>
                            <a:srgbClr val="0000FF"/>
                          </a:solidFill>
                        </a:rPr>
                        <a:t>(vzniku nových vazeb či zániku existujících vazeb) </a:t>
                      </a:r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a hmotu lze znovu roztavit a vyrobit z ní nový (jiný) výrobek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Při zpracování dochází k řadě  reakcí</a:t>
                      </a:r>
                      <a:r>
                        <a:rPr lang="cs-CZ" sz="20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u="sng" baseline="0" dirty="0" smtClean="0">
                          <a:solidFill>
                            <a:srgbClr val="C00000"/>
                          </a:solidFill>
                        </a:rPr>
                        <a:t>(vzniku nových vazeb)</a:t>
                      </a:r>
                      <a:r>
                        <a:rPr lang="cs-CZ" sz="20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a hmotu NELZE znovu roztavit a vyrobit z ní nový (jiný) výrobek</a:t>
                      </a:r>
                    </a:p>
                    <a:p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59769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128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Recyklace plastů,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jsou použité a odložené plastové výrobky, které by se jinak zařadily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do proudu tuhého odpadu, sbírány, tříděny zpracovávány a materiál z nich získaný vrácen do užívání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Třídění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Sorting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Zhodnocování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Valorization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23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5820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31456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Primární recyklace plastů, primární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 z tohoto materiálu, který </a:t>
                      </a:r>
                      <a:r>
                        <a:rPr lang="cs-CZ" sz="20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má STEJNÉ NEBO PODOBNÉ VLASTNOSTI JAKO MATERIÁL ČI VÝROBEK PŮVODNÍ</a:t>
                      </a:r>
                      <a:endParaRPr lang="cs-CZ" sz="2000" b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Primary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i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Sekundární recyklace plastů, sekundární recyklování plastů</a:t>
                      </a:r>
                    </a:p>
                    <a:p>
                      <a:r>
                        <a:rPr lang="cs-CZ" sz="2000" b="0" i="1" dirty="0" smtClean="0">
                          <a:solidFill>
                            <a:srgbClr val="C00000"/>
                          </a:solidFill>
                        </a:rPr>
                        <a:t>Proces, při němž se z plastového odpadu získává materiál či výrobek, jehož </a:t>
                      </a:r>
                      <a:r>
                        <a:rPr lang="cs-CZ" sz="2000" b="0" i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vlastnosti jsou ZNAČNĚ ODLIŠNÉ OD MATERIÁLU PŮVODNÍHO</a:t>
                      </a:r>
                      <a:endParaRPr lang="cs-CZ" sz="2000" b="1" i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i="1" dirty="0" err="1" smtClean="0">
                          <a:solidFill>
                            <a:srgbClr val="C00000"/>
                          </a:solidFill>
                        </a:rPr>
                        <a:t>Secondary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 recycling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2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333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RECYKLACE TERMOPLASTŮ, TERMOSETŮ A PRYŽÍ MU PŘF 1 2017</a:t>
            </a:r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562074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Kdo jsem a odkud přicházím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2014</a:t>
            </a:r>
          </a:p>
          <a:p>
            <a:pPr lvl="1" eaLnBrk="1" hangingPunct="1"/>
            <a:r>
              <a:rPr lang="cs-CZ" b="1" u="sng" dirty="0" smtClean="0">
                <a:solidFill>
                  <a:srgbClr val="0000FF"/>
                </a:solidFill>
              </a:rPr>
              <a:t>POLYMER INSTITUTE BRNO</a:t>
            </a:r>
            <a:r>
              <a:rPr lang="cs-CZ" b="1" dirty="0" smtClean="0">
                <a:solidFill>
                  <a:srgbClr val="0000FF"/>
                </a:solidFill>
              </a:rPr>
              <a:t>, spol. s r.o. </a:t>
            </a:r>
          </a:p>
          <a:p>
            <a:pPr eaLnBrk="1" hangingPunct="1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a.s.,Havířov</a:t>
            </a:r>
          </a:p>
          <a:p>
            <a:pPr lvl="1" eaLnBrk="1" hangingPunct="1"/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od 1. 4. 2012 – dosud</a:t>
            </a:r>
          </a:p>
          <a:p>
            <a:pPr eaLnBrk="1" hangingPunct="1"/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PIPELIFE CZECH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, Otrokovice</a:t>
            </a:r>
          </a:p>
          <a:p>
            <a:pPr eaLnBrk="1" hangingPunct="1"/>
            <a:r>
              <a:rPr lang="cs-CZ" sz="2800" b="1" u="sng" dirty="0" smtClean="0">
                <a:solidFill>
                  <a:srgbClr val="92D050"/>
                </a:solidFill>
                <a:latin typeface="Arial Black" pitchFamily="34" charset="0"/>
              </a:rPr>
              <a:t>PETKA CZ</a:t>
            </a:r>
            <a:r>
              <a:rPr lang="cs-CZ" sz="2800" b="1" dirty="0" smtClean="0">
                <a:solidFill>
                  <a:srgbClr val="92D050"/>
                </a:solidFill>
                <a:latin typeface="Arial Black" pitchFamily="34" charset="0"/>
              </a:rPr>
              <a:t>, </a:t>
            </a:r>
            <a:r>
              <a:rPr lang="cs-CZ" sz="2800" b="1" dirty="0" err="1" smtClean="0">
                <a:solidFill>
                  <a:srgbClr val="92D050"/>
                </a:solidFill>
                <a:latin typeface="Arial Black" pitchFamily="34" charset="0"/>
              </a:rPr>
              <a:t>Modřice</a:t>
            </a:r>
            <a:r>
              <a:rPr lang="cs-CZ" sz="2800" b="1" dirty="0" smtClean="0">
                <a:solidFill>
                  <a:srgbClr val="92D050"/>
                </a:solidFill>
                <a:latin typeface="Arial Black" pitchFamily="34" charset="0"/>
              </a:rPr>
              <a:t> u Brna (RECYKLACE PET)</a:t>
            </a:r>
          </a:p>
          <a:p>
            <a:pPr eaLnBrk="1" hangingPunct="1"/>
            <a:r>
              <a:rPr lang="cs-CZ" sz="2800" b="1" dirty="0" smtClean="0">
                <a:solidFill>
                  <a:srgbClr val="00B0F0"/>
                </a:solidFill>
                <a:latin typeface="Arial Black" pitchFamily="34" charset="0"/>
              </a:rPr>
              <a:t>…………………………………..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Soukromá firma – od roku 2000 – dosud</a:t>
            </a:r>
          </a:p>
          <a:p>
            <a:r>
              <a:rPr lang="cs-CZ" sz="2800" dirty="0" smtClean="0">
                <a:latin typeface="Arial Black" pitchFamily="34" charset="0"/>
              </a:rPr>
              <a:t>Učím na </a:t>
            </a:r>
            <a: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  <a:t>VUT FCH </a:t>
            </a:r>
            <a:r>
              <a:rPr lang="cs-CZ" sz="2800" dirty="0" smtClean="0">
                <a:latin typeface="Arial Black" pitchFamily="34" charset="0"/>
              </a:rPr>
              <a:t>a na </a:t>
            </a:r>
            <a:r>
              <a:rPr lang="cs-CZ" sz="2800" dirty="0" smtClean="0">
                <a:solidFill>
                  <a:srgbClr val="CC00CC"/>
                </a:solidFill>
                <a:latin typeface="Arial Black" pitchFamily="34" charset="0"/>
              </a:rPr>
              <a:t>Přírodovědě MU</a:t>
            </a:r>
            <a:endParaRPr lang="cs-CZ" sz="2800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Primární  X sekundární recyklace plastů</a:t>
            </a:r>
            <a:b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SCHÉMA z SVŠT Bratislava, fakulta chemická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pic>
        <p:nvPicPr>
          <p:cNvPr id="6" name="Obrázek 5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172136"/>
            <a:ext cx="6764815" cy="49931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23728" y="908720"/>
            <a:ext cx="2592288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Materiálová recyklace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72200" y="1124744"/>
            <a:ext cx="2592288" cy="304698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Zde je předpokládáno takové vyčištění a zlepšení vlastností, že je možno RECYKLÁT  použít na původní aplikaci. 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OBVYKLE TOMU TAK NENÍ! 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8" idx="2"/>
          </p:cNvCxnSpPr>
          <p:nvPr/>
        </p:nvCxnSpPr>
        <p:spPr>
          <a:xfrm flipH="1">
            <a:off x="6660232" y="4171732"/>
            <a:ext cx="1008112" cy="11294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4355976" y="5301208"/>
            <a:ext cx="230425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4339" name="Zástupný symbol pro obsah 6"/>
          <p:cNvSpPr>
            <a:spLocks noGrp="1"/>
          </p:cNvSpPr>
          <p:nvPr>
            <p:ph idx="1"/>
          </p:nvPr>
        </p:nvSpPr>
        <p:spPr>
          <a:xfrm>
            <a:off x="179512" y="928688"/>
            <a:ext cx="8784975" cy="5286375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Neznám českou či slovenskou učebnici ani skripta</a:t>
            </a:r>
          </a:p>
          <a:p>
            <a:pPr>
              <a:buFontTx/>
              <a:buAutoNum type="arabicPeriod"/>
            </a:pPr>
            <a:r>
              <a:rPr lang="cs-CZ" sz="2000" dirty="0" err="1" smtClean="0">
                <a:solidFill>
                  <a:srgbClr val="FF0000"/>
                </a:solidFill>
              </a:rPr>
              <a:t>Vannessa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Goodship</a:t>
            </a:r>
            <a:r>
              <a:rPr lang="cs-CZ" sz="2000" dirty="0" smtClean="0">
                <a:solidFill>
                  <a:srgbClr val="FF0000"/>
                </a:solidFill>
              </a:rPr>
              <a:t>: </a:t>
            </a:r>
            <a:r>
              <a:rPr lang="cs-CZ" sz="2000" b="1" dirty="0" err="1" smtClean="0">
                <a:solidFill>
                  <a:srgbClr val="FF0000"/>
                </a:solidFill>
                <a:latin typeface="Arial Black" pitchFamily="34" charset="0"/>
              </a:rPr>
              <a:t>Introduction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 to </a:t>
            </a:r>
            <a:r>
              <a:rPr lang="cs-CZ" sz="2000" b="1" dirty="0" err="1" smtClean="0">
                <a:solidFill>
                  <a:srgbClr val="FF0000"/>
                </a:solidFill>
                <a:latin typeface="Arial Black" pitchFamily="34" charset="0"/>
              </a:rPr>
              <a:t>Plastics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 Recycling</a:t>
            </a:r>
            <a:r>
              <a:rPr lang="cs-CZ" sz="2000" dirty="0" smtClean="0">
                <a:solidFill>
                  <a:srgbClr val="FF0000"/>
                </a:solidFill>
              </a:rPr>
              <a:t>, 2nd </a:t>
            </a:r>
            <a:r>
              <a:rPr lang="cs-CZ" sz="2000" dirty="0" err="1" smtClean="0">
                <a:solidFill>
                  <a:srgbClr val="FF0000"/>
                </a:solidFill>
              </a:rPr>
              <a:t>Edition</a:t>
            </a:r>
            <a:r>
              <a:rPr lang="cs-CZ" sz="2000" dirty="0" smtClean="0">
                <a:solidFill>
                  <a:srgbClr val="FF0000"/>
                </a:solidFill>
              </a:rPr>
              <a:t> (ISBN: 978-1-84735-078-7) – </a:t>
            </a:r>
            <a:r>
              <a:rPr lang="cs-CZ" sz="2000" u="sng" dirty="0" smtClean="0">
                <a:solidFill>
                  <a:srgbClr val="FF0000"/>
                </a:solidFill>
              </a:rPr>
              <a:t>této knihy se budu snažit držet při výuce, vydáno v roce 2007 (</a:t>
            </a:r>
            <a:r>
              <a:rPr lang="cs-CZ" b="1" dirty="0" smtClean="0">
                <a:solidFill>
                  <a:srgbClr val="FF0000"/>
                </a:solidFill>
              </a:rPr>
              <a:t>www. polymer-</a:t>
            </a:r>
            <a:r>
              <a:rPr lang="cs-CZ" b="1" dirty="0" err="1" smtClean="0">
                <a:solidFill>
                  <a:srgbClr val="FF0000"/>
                </a:solidFill>
              </a:rPr>
              <a:t>books.com</a:t>
            </a:r>
            <a:r>
              <a:rPr lang="cs-CZ" sz="2000" u="sng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R.J. </a:t>
            </a:r>
            <a:r>
              <a:rPr lang="cs-CZ" sz="2000" dirty="0" err="1" smtClean="0">
                <a:solidFill>
                  <a:srgbClr val="C00000"/>
                </a:solidFill>
              </a:rPr>
              <a:t>Ehring</a:t>
            </a:r>
            <a:r>
              <a:rPr lang="cs-CZ" sz="2000" dirty="0" smtClean="0">
                <a:solidFill>
                  <a:srgbClr val="C00000"/>
                </a:solidFill>
              </a:rPr>
              <a:t> (Editor): </a:t>
            </a:r>
            <a:r>
              <a:rPr lang="cs-CZ" sz="2000" b="1" dirty="0" err="1" smtClean="0">
                <a:solidFill>
                  <a:srgbClr val="C00000"/>
                </a:solidFill>
                <a:latin typeface="Arial Black" pitchFamily="34" charset="0"/>
              </a:rPr>
              <a:t>Plastics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latin typeface="Arial Black" pitchFamily="34" charset="0"/>
              </a:rPr>
              <a:t>Recycling </a:t>
            </a:r>
            <a:r>
              <a:rPr lang="cs-CZ" sz="2000" dirty="0" smtClean="0">
                <a:solidFill>
                  <a:srgbClr val="C00000"/>
                </a:solidFill>
              </a:rPr>
              <a:t>(ISBN: 3-446-15882-0 </a:t>
            </a:r>
            <a:r>
              <a:rPr lang="cs-CZ" sz="2000" dirty="0" err="1" smtClean="0">
                <a:solidFill>
                  <a:srgbClr val="C00000"/>
                </a:solidFill>
              </a:rPr>
              <a:t>Hanser</a:t>
            </a:r>
            <a:r>
              <a:rPr lang="cs-CZ" sz="2000" dirty="0" smtClean="0">
                <a:solidFill>
                  <a:srgbClr val="C00000"/>
                </a:solidFill>
              </a:rPr>
              <a:t>, 0-19-520934-6 Oxford University </a:t>
            </a:r>
            <a:r>
              <a:rPr lang="cs-CZ" sz="2000" dirty="0" err="1" smtClean="0">
                <a:solidFill>
                  <a:srgbClr val="C00000"/>
                </a:solidFill>
              </a:rPr>
              <a:t>Press</a:t>
            </a:r>
            <a:r>
              <a:rPr lang="cs-CZ" sz="2000" dirty="0" smtClean="0">
                <a:solidFill>
                  <a:srgbClr val="C0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Odborný slovník </a:t>
            </a:r>
            <a:r>
              <a:rPr lang="cs-CZ" sz="2000" dirty="0" err="1" smtClean="0">
                <a:solidFill>
                  <a:srgbClr val="0000FF"/>
                </a:solidFill>
              </a:rPr>
              <a:t>anglicko</a:t>
            </a:r>
            <a:r>
              <a:rPr lang="cs-CZ" sz="2000" dirty="0" smtClean="0">
                <a:solidFill>
                  <a:srgbClr val="0000FF"/>
                </a:solidFill>
              </a:rPr>
              <a:t> – český a </a:t>
            </a:r>
            <a:r>
              <a:rPr lang="cs-CZ" sz="2000" dirty="0" err="1" smtClean="0">
                <a:solidFill>
                  <a:srgbClr val="0000FF"/>
                </a:solidFill>
              </a:rPr>
              <a:t>česko</a:t>
            </a:r>
            <a:r>
              <a:rPr lang="cs-CZ" sz="2000" dirty="0" smtClean="0">
                <a:solidFill>
                  <a:srgbClr val="0000FF"/>
                </a:solidFill>
              </a:rPr>
              <a:t> – anglický „</a:t>
            </a:r>
            <a:r>
              <a:rPr lang="cs-CZ" sz="2000" b="1" dirty="0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000" dirty="0" smtClean="0">
                <a:solidFill>
                  <a:srgbClr val="0000FF"/>
                </a:solidFill>
              </a:rPr>
              <a:t>“ (ISBN: 80-902541-0-1)</a:t>
            </a:r>
          </a:p>
          <a:p>
            <a:pPr>
              <a:buFontTx/>
              <a:buAutoNum type="arabicPeriod"/>
            </a:pPr>
            <a:r>
              <a:rPr lang="cs-CZ" sz="2000" dirty="0" smtClean="0">
                <a:solidFill>
                  <a:srgbClr val="CC00CC"/>
                </a:solidFill>
              </a:rPr>
              <a:t>A.L. </a:t>
            </a:r>
            <a:r>
              <a:rPr lang="cs-CZ" sz="2000" dirty="0" err="1" smtClean="0">
                <a:solidFill>
                  <a:srgbClr val="CC00CC"/>
                </a:solidFill>
              </a:rPr>
              <a:t>Bisio</a:t>
            </a:r>
            <a:r>
              <a:rPr lang="cs-CZ" sz="2000" dirty="0" smtClean="0">
                <a:solidFill>
                  <a:srgbClr val="CC00CC"/>
                </a:solidFill>
              </a:rPr>
              <a:t>, M. </a:t>
            </a:r>
            <a:r>
              <a:rPr lang="cs-CZ" sz="2000" dirty="0" err="1" smtClean="0">
                <a:solidFill>
                  <a:srgbClr val="CC00CC"/>
                </a:solidFill>
              </a:rPr>
              <a:t>Xanthos</a:t>
            </a:r>
            <a:r>
              <a:rPr lang="cs-CZ" sz="2000" dirty="0" smtClean="0">
                <a:solidFill>
                  <a:srgbClr val="CC00CC"/>
                </a:solidFill>
              </a:rPr>
              <a:t> (</a:t>
            </a:r>
            <a:r>
              <a:rPr lang="cs-CZ" sz="2000" dirty="0" err="1" smtClean="0">
                <a:solidFill>
                  <a:srgbClr val="CC00CC"/>
                </a:solidFill>
              </a:rPr>
              <a:t>Editors</a:t>
            </a:r>
            <a:r>
              <a:rPr lang="cs-CZ" sz="2000" dirty="0" smtClean="0">
                <a:solidFill>
                  <a:srgbClr val="CC00CC"/>
                </a:solidFill>
              </a:rPr>
              <a:t>):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How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to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Manage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Plastics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Waste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CC00CC"/>
                </a:solidFill>
              </a:rPr>
              <a:t>(Technology </a:t>
            </a:r>
            <a:r>
              <a:rPr lang="cs-CZ" sz="2000" dirty="0" err="1" smtClean="0">
                <a:solidFill>
                  <a:srgbClr val="CC00CC"/>
                </a:solidFill>
              </a:rPr>
              <a:t>and</a:t>
            </a:r>
            <a:r>
              <a:rPr lang="cs-CZ" sz="2000" dirty="0" smtClean="0">
                <a:solidFill>
                  <a:srgbClr val="CC00CC"/>
                </a:solidFill>
              </a:rPr>
              <a:t> Market </a:t>
            </a:r>
            <a:r>
              <a:rPr lang="cs-CZ" sz="2000" dirty="0" err="1" smtClean="0">
                <a:solidFill>
                  <a:srgbClr val="CC00CC"/>
                </a:solidFill>
              </a:rPr>
              <a:t>Opportunities</a:t>
            </a:r>
            <a:r>
              <a:rPr lang="cs-CZ" sz="2000" dirty="0" smtClean="0">
                <a:solidFill>
                  <a:srgbClr val="CC00CC"/>
                </a:solidFill>
              </a:rPr>
              <a:t>) (ISBN: 1-56990-136-8)</a:t>
            </a:r>
          </a:p>
          <a:p>
            <a:pPr>
              <a:buFontTx/>
              <a:buAutoNum type="arabicPeriod"/>
            </a:pPr>
            <a:r>
              <a:rPr lang="cs-CZ" sz="2400" dirty="0" smtClean="0">
                <a:solidFill>
                  <a:srgbClr val="008000"/>
                </a:solidFill>
              </a:rPr>
              <a:t>J. </a:t>
            </a:r>
            <a:r>
              <a:rPr lang="cs-CZ" sz="2400" dirty="0" err="1" smtClean="0">
                <a:solidFill>
                  <a:srgbClr val="008000"/>
                </a:solidFill>
              </a:rPr>
              <a:t>Schiers</a:t>
            </a:r>
            <a:r>
              <a:rPr lang="cs-CZ" sz="2400" dirty="0" smtClean="0">
                <a:solidFill>
                  <a:srgbClr val="008000"/>
                </a:solidFill>
              </a:rPr>
              <a:t>: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Polymer Recycling </a:t>
            </a:r>
            <a:r>
              <a:rPr lang="cs-CZ" sz="2400" dirty="0" smtClean="0">
                <a:solidFill>
                  <a:srgbClr val="008000"/>
                </a:solidFill>
              </a:rPr>
              <a:t>(ISBN:0-471-97054-9)</a:t>
            </a:r>
          </a:p>
        </p:txBody>
      </p:sp>
      <p:sp>
        <p:nvSpPr>
          <p:cNvPr id="1434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434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15365" name="Obrázek 8" descr="Introduction to Plastics Recycling4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1100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9" descr="Recyklace laborky UTB 20064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404813"/>
            <a:ext cx="4672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179388" y="5732463"/>
            <a:ext cx="4105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začátečníky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427984" y="501317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Odsud jsou vzaty dvě úloha do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laborek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, co budou v jarním semestru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16389" name="Obrázek 6" descr="kniha Hamerton 1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2672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ek 7" descr="kniha Sustainable Development 14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888"/>
            <a:ext cx="39608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ovéPole 6"/>
          <p:cNvSpPr txBox="1">
            <a:spLocks noChangeArrowheads="1"/>
          </p:cNvSpPr>
          <p:nvPr/>
        </p:nvSpPr>
        <p:spPr bwMode="auto">
          <a:xfrm>
            <a:off x="179388" y="5661025"/>
            <a:ext cx="4105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pokročilé</a:t>
            </a:r>
          </a:p>
        </p:txBody>
      </p:sp>
      <p:sp>
        <p:nvSpPr>
          <p:cNvPr id="16392" name="TextovéPole 7"/>
          <p:cNvSpPr txBox="1">
            <a:spLocks noChangeArrowheads="1"/>
          </p:cNvSpPr>
          <p:nvPr/>
        </p:nvSpPr>
        <p:spPr bwMode="auto">
          <a:xfrm>
            <a:off x="4572000" y="5589588"/>
            <a:ext cx="4105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008000"/>
                </a:solidFill>
                <a:latin typeface="Arial Black" pitchFamily="34" charset="0"/>
              </a:rPr>
              <a:t>Pro hodně pokročilé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Literatura a zdroje poznání</a:t>
            </a:r>
          </a:p>
        </p:txBody>
      </p:sp>
      <p:sp>
        <p:nvSpPr>
          <p:cNvPr id="17411" name="Zástupný symbol pro obsah 6"/>
          <p:cNvSpPr>
            <a:spLocks noGrp="1"/>
          </p:cNvSpPr>
          <p:nvPr>
            <p:ph idx="1"/>
          </p:nvPr>
        </p:nvSpPr>
        <p:spPr>
          <a:xfrm>
            <a:off x="428624" y="928688"/>
            <a:ext cx="8535863" cy="52863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Časopis 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ODPADY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(měsíčník, česky, bere se  na ústavu PIB)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Elektronický měsíčník 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WASTE</a:t>
            </a:r>
            <a:r>
              <a:rPr lang="cs-CZ" sz="2000" b="1" dirty="0" smtClean="0">
                <a:solidFill>
                  <a:srgbClr val="0000FF"/>
                </a:solidFill>
              </a:rPr>
              <a:t>  </a:t>
            </a:r>
            <a:r>
              <a:rPr lang="cs-CZ" sz="2000" dirty="0" smtClean="0">
                <a:solidFill>
                  <a:srgbClr val="0000FF"/>
                </a:solidFill>
              </a:rPr>
              <a:t>(jsem abonentem, můžu poslat ukázku)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Polymer </a:t>
            </a:r>
            <a:r>
              <a:rPr lang="cs-CZ" sz="2000" b="1" dirty="0" err="1" smtClean="0">
                <a:solidFill>
                  <a:srgbClr val="0000FF"/>
                </a:solidFill>
                <a:latin typeface="Arial Black" pitchFamily="34" charset="0"/>
              </a:rPr>
              <a:t>Degradation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 Stability </a:t>
            </a:r>
            <a:r>
              <a:rPr lang="cs-CZ" sz="2000" dirty="0" smtClean="0">
                <a:solidFill>
                  <a:srgbClr val="0000FF"/>
                </a:solidFill>
              </a:rPr>
              <a:t>(časopis)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rgbClr val="0000FF"/>
                </a:solidFill>
              </a:rPr>
              <a:t>Části časopisů (</a:t>
            </a:r>
            <a:r>
              <a:rPr lang="cs-CZ" sz="2000" dirty="0" err="1" smtClean="0">
                <a:solidFill>
                  <a:srgbClr val="0000FF"/>
                </a:solidFill>
              </a:rPr>
              <a:t>Plastics</a:t>
            </a:r>
            <a:r>
              <a:rPr lang="cs-CZ" sz="2000" dirty="0" smtClean="0">
                <a:solidFill>
                  <a:srgbClr val="0000FF"/>
                </a:solidFill>
              </a:rPr>
              <a:t> &amp; </a:t>
            </a:r>
            <a:r>
              <a:rPr lang="cs-CZ" sz="2000" dirty="0" err="1" smtClean="0">
                <a:solidFill>
                  <a:srgbClr val="0000FF"/>
                </a:solidFill>
              </a:rPr>
              <a:t>Environment</a:t>
            </a:r>
            <a:r>
              <a:rPr lang="cs-CZ" sz="2000" dirty="0" smtClean="0">
                <a:solidFill>
                  <a:srgbClr val="0000FF"/>
                </a:solidFill>
              </a:rPr>
              <a:t>), např. 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MACPLAS</a:t>
            </a:r>
            <a:r>
              <a:rPr lang="cs-CZ" sz="2000" dirty="0" smtClean="0">
                <a:solidFill>
                  <a:srgbClr val="0000FF"/>
                </a:solidFill>
              </a:rPr>
              <a:t> (anglicky)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rgbClr val="0000FF"/>
                </a:solidFill>
              </a:rPr>
              <a:t>Konference „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ODPADOVÉ FÓRUM</a:t>
            </a:r>
            <a:r>
              <a:rPr lang="cs-CZ" sz="2000" dirty="0" smtClean="0">
                <a:solidFill>
                  <a:srgbClr val="0000FF"/>
                </a:solidFill>
              </a:rPr>
              <a:t>“,  </a:t>
            </a:r>
            <a:r>
              <a:rPr lang="cs-CZ" sz="2000" dirty="0" err="1" smtClean="0">
                <a:solidFill>
                  <a:srgbClr val="0000FF"/>
                </a:solidFill>
              </a:rPr>
              <a:t>Milovy</a:t>
            </a:r>
            <a:r>
              <a:rPr lang="cs-CZ" sz="2000" dirty="0" smtClean="0">
                <a:solidFill>
                  <a:srgbClr val="0000FF"/>
                </a:solidFill>
              </a:rPr>
              <a:t>, každoročně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SVĚT BALENÍ  </a:t>
            </a:r>
            <a:r>
              <a:rPr lang="cs-CZ" sz="2000" dirty="0" smtClean="0">
                <a:solidFill>
                  <a:srgbClr val="0000FF"/>
                </a:solidFill>
              </a:rPr>
              <a:t>(časopis), řada článků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7030A0"/>
                </a:solidFill>
                <a:latin typeface="Arial Black" pitchFamily="34" charset="0"/>
              </a:rPr>
              <a:t>Plasty a kaučuk </a:t>
            </a:r>
            <a:r>
              <a:rPr lang="cs-CZ" sz="2000" dirty="0" smtClean="0">
                <a:solidFill>
                  <a:srgbClr val="7030A0"/>
                </a:solidFill>
                <a:latin typeface="Arial Black" pitchFamily="34" charset="0"/>
              </a:rPr>
              <a:t>(časopis), řada krátkých anotací věnována plastům a plastovým odpadům – časopis </a:t>
            </a:r>
            <a:r>
              <a:rPr lang="cs-CZ" sz="2800" i="1" u="sng" dirty="0" smtClean="0">
                <a:solidFill>
                  <a:srgbClr val="7030A0"/>
                </a:solidFill>
                <a:latin typeface="Arial Black" pitchFamily="34" charset="0"/>
              </a:rPr>
              <a:t>ZANIKNUL KONCEM ROKU 2016</a:t>
            </a:r>
            <a:endParaRPr lang="cs-CZ" sz="2000" i="1" u="sng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PLASTICS RECYCLING WORLD </a:t>
            </a:r>
            <a:r>
              <a:rPr lang="cs-CZ" sz="2800" dirty="0" smtClean="0">
                <a:solidFill>
                  <a:srgbClr val="008000"/>
                </a:solidFill>
              </a:rPr>
              <a:t>– NOVÝ ELEKTRONICKÝ ČASOPIS – MĚ CHODÍ ZDARMA</a:t>
            </a: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741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5" name="Obrázek 4" descr="titulní list časopis RECYK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171" y="0"/>
            <a:ext cx="4985657" cy="685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česká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b="1" i="1" dirty="0" smtClean="0">
                <a:solidFill>
                  <a:srgbClr val="008000"/>
                </a:solidFill>
              </a:rPr>
              <a:t>Bez legislativy to nejde: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Sbírka zákonů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Zákony a podzákonné normy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Zákon o odpadech č. </a:t>
            </a:r>
            <a:r>
              <a:rPr lang="cs-CZ" sz="2400" b="1" dirty="0" smtClean="0">
                <a:solidFill>
                  <a:srgbClr val="FF0000"/>
                </a:solidFill>
              </a:rPr>
              <a:t>185/2001 </a:t>
            </a: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Sb.</a:t>
            </a:r>
          </a:p>
          <a:p>
            <a:pPr lvl="2">
              <a:defRPr/>
            </a:pP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Vyhláška ministerstva životního prostředí č. 381/2001 Sb.: </a:t>
            </a:r>
            <a:r>
              <a:rPr lang="cs-CZ" sz="3600" b="1" dirty="0" smtClean="0">
                <a:solidFill>
                  <a:srgbClr val="FF0000"/>
                </a:solidFill>
                <a:ea typeface="+mn-ea"/>
                <a:cs typeface="+mn-cs"/>
              </a:rPr>
              <a:t>KATALOG ODPADŮ  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cs-CZ" sz="2000" b="1" u="sng" dirty="0" smtClean="0">
                <a:solidFill>
                  <a:srgbClr val="FF0000"/>
                </a:solidFill>
                <a:ea typeface="+mn-ea"/>
                <a:cs typeface="+mn-cs"/>
              </a:rPr>
              <a:t>použit zkrácený název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cs-CZ" sz="2800" b="1" dirty="0" smtClean="0">
                <a:solidFill>
                  <a:srgbClr val="0000FF"/>
                </a:solidFill>
              </a:rPr>
              <a:t>Plasty se v 381/2001 Sb. Vyskytují hned v několika skupinách, z nichž asi </a:t>
            </a:r>
            <a:r>
              <a:rPr lang="cs-CZ" sz="2800" b="1" u="sng" dirty="0" smtClean="0">
                <a:solidFill>
                  <a:srgbClr val="0000FF"/>
                </a:solidFill>
              </a:rPr>
              <a:t>Z HLEDISKA VEŘEJNOSTI </a:t>
            </a:r>
            <a:r>
              <a:rPr lang="cs-CZ" sz="2800" b="1" dirty="0" smtClean="0">
                <a:solidFill>
                  <a:srgbClr val="0000FF"/>
                </a:solidFill>
              </a:rPr>
              <a:t>nejdůležitější je skupina 15 </a:t>
            </a:r>
            <a:r>
              <a:rPr lang="cs-CZ" sz="2800" b="1" u="sng" dirty="0" smtClean="0">
                <a:solidFill>
                  <a:srgbClr val="0000FF"/>
                </a:solidFill>
              </a:rPr>
              <a:t>ODPADNÍ OBALY &gt; </a:t>
            </a:r>
            <a:r>
              <a:rPr lang="cs-CZ" sz="2400" dirty="0" smtClean="0">
                <a:solidFill>
                  <a:srgbClr val="CC00CC"/>
                </a:solidFill>
                <a:latin typeface="Arial Black" pitchFamily="34" charset="0"/>
              </a:rPr>
              <a:t>máte ke Sbírce přístup?</a:t>
            </a:r>
            <a:endParaRPr lang="cs-CZ" sz="2000" dirty="0" smtClean="0">
              <a:solidFill>
                <a:srgbClr val="CC00CC"/>
              </a:solidFill>
              <a:latin typeface="Arial Black" pitchFamily="34" charset="0"/>
            </a:endParaRPr>
          </a:p>
          <a:p>
            <a:pPr>
              <a:buFontTx/>
              <a:buNone/>
              <a:defRPr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94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SKRIPTA ODPADY Juraj Kyzlink VUT F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687048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4048" y="0"/>
            <a:ext cx="39604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Zde najdete poměrně aktuální (vydáno v roce 2014) přehled platné legislativy v České republice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EU</a:t>
            </a:r>
          </a:p>
        </p:txBody>
      </p:sp>
      <p:sp>
        <p:nvSpPr>
          <p:cNvPr id="2048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PŘEHLED LEGISLATIVY ČESKÉ &amp; EU:</a:t>
            </a:r>
          </a:p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Odborný slovník </a:t>
            </a:r>
            <a:r>
              <a:rPr lang="cs-CZ" sz="24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4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400" smtClean="0">
                <a:solidFill>
                  <a:srgbClr val="0000FF"/>
                </a:solidFill>
              </a:rPr>
              <a:t>“ (ISBN: 80-902541-0-1)</a:t>
            </a:r>
          </a:p>
          <a:p>
            <a:r>
              <a:rPr lang="cs-CZ" sz="2400" smtClean="0">
                <a:solidFill>
                  <a:srgbClr val="FF0000"/>
                </a:solidFill>
              </a:rPr>
              <a:t>Council Directive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smtClean="0">
                <a:solidFill>
                  <a:srgbClr val="FF0000"/>
                </a:solidFill>
              </a:rPr>
              <a:t> of 15 July, 1975: „</a:t>
            </a:r>
            <a:r>
              <a:rPr lang="cs-CZ" sz="2400" b="1" smtClean="0">
                <a:solidFill>
                  <a:srgbClr val="FF0000"/>
                </a:solidFill>
              </a:rPr>
              <a:t>Waste – Framework Directive</a:t>
            </a:r>
            <a:r>
              <a:rPr lang="cs-CZ" sz="2400" smtClean="0">
                <a:solidFill>
                  <a:srgbClr val="FF0000"/>
                </a:solidFill>
              </a:rPr>
              <a:t>“</a:t>
            </a:r>
          </a:p>
          <a:p>
            <a:r>
              <a:rPr lang="cs-CZ" sz="2400" smtClean="0">
                <a:solidFill>
                  <a:srgbClr val="008000"/>
                </a:solidFill>
              </a:rPr>
              <a:t>Commission Decision </a:t>
            </a:r>
            <a:r>
              <a:rPr lang="cs-CZ" sz="2400" b="1" smtClean="0">
                <a:solidFill>
                  <a:srgbClr val="008000"/>
                </a:solidFill>
              </a:rPr>
              <a:t>94/3/EC</a:t>
            </a:r>
            <a:r>
              <a:rPr lang="cs-CZ" sz="2400" smtClean="0">
                <a:solidFill>
                  <a:srgbClr val="008000"/>
                </a:solidFill>
              </a:rPr>
              <a:t> of 20 December, 1994: „</a:t>
            </a:r>
            <a:r>
              <a:rPr lang="cs-CZ" sz="2400" b="1" smtClean="0">
                <a:solidFill>
                  <a:srgbClr val="008000"/>
                </a:solidFill>
              </a:rPr>
              <a:t>European List of Wastes </a:t>
            </a:r>
            <a:r>
              <a:rPr lang="cs-CZ" sz="2400" smtClean="0">
                <a:solidFill>
                  <a:srgbClr val="008000"/>
                </a:solidFill>
              </a:rPr>
              <a:t>“ (upřesňuje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b="1" smtClean="0">
                <a:solidFill>
                  <a:srgbClr val="008000"/>
                </a:solidFill>
              </a:rPr>
              <a:t>) je to tedy Katalog odpadů podle EU</a:t>
            </a:r>
            <a:endParaRPr lang="cs-CZ" sz="2400" smtClean="0">
              <a:solidFill>
                <a:srgbClr val="008000"/>
              </a:solidFill>
            </a:endParaRPr>
          </a:p>
          <a:p>
            <a:r>
              <a:rPr lang="cs-CZ" sz="2400" smtClean="0">
                <a:solidFill>
                  <a:srgbClr val="FF0000"/>
                </a:solidFill>
              </a:rPr>
              <a:t>Různé země mají různá specifika ve věci recyklace plastových odpadů, viz např. </a:t>
            </a:r>
            <a:r>
              <a:rPr lang="cs-CZ" sz="2400" b="1" smtClean="0">
                <a:solidFill>
                  <a:srgbClr val="FF0000"/>
                </a:solidFill>
              </a:rPr>
              <a:t>Introduction to Plastics Recycling, </a:t>
            </a:r>
            <a:r>
              <a:rPr lang="cs-CZ" sz="2400" smtClean="0">
                <a:solidFill>
                  <a:srgbClr val="FF0000"/>
                </a:solidFill>
              </a:rPr>
              <a:t>str. 134</a:t>
            </a:r>
          </a:p>
          <a:p>
            <a:pPr>
              <a:buFontTx/>
              <a:buNone/>
            </a:pPr>
            <a:endParaRPr lang="cs-CZ" b="1" smtClean="0">
              <a:solidFill>
                <a:srgbClr val="FF0000"/>
              </a:solidFill>
            </a:endParaRPr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04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Věda nebo technika?</a:t>
            </a: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Recyklace plastů je problém technický </a:t>
            </a:r>
            <a:r>
              <a:rPr lang="cs-CZ" sz="2800" dirty="0" smtClean="0"/>
              <a:t>obsahující v sobě minimálně tři obory (</a:t>
            </a:r>
            <a:r>
              <a:rPr lang="cs-CZ" sz="2800" u="sng" dirty="0" smtClean="0"/>
              <a:t>odbornosti</a:t>
            </a:r>
            <a:r>
              <a:rPr lang="cs-CZ" sz="2800" dirty="0" smtClean="0"/>
              <a:t>):</a:t>
            </a:r>
          </a:p>
          <a:p>
            <a:pPr lvl="1"/>
            <a:r>
              <a:rPr lang="cs-CZ" sz="3600" b="1" dirty="0" smtClean="0">
                <a:solidFill>
                  <a:srgbClr val="008000"/>
                </a:solidFill>
              </a:rPr>
              <a:t>Chemie polymerů </a:t>
            </a:r>
            <a:r>
              <a:rPr lang="cs-CZ" sz="3600" dirty="0" smtClean="0"/>
              <a:t>(makromolekulární chemie)</a:t>
            </a:r>
          </a:p>
          <a:p>
            <a:pPr lvl="1"/>
            <a:r>
              <a:rPr lang="cs-CZ" sz="3600" b="1" dirty="0" smtClean="0">
                <a:solidFill>
                  <a:srgbClr val="0000FF"/>
                </a:solidFill>
              </a:rPr>
              <a:t>Zpracování plastů</a:t>
            </a:r>
          </a:p>
          <a:p>
            <a:pPr lvl="1"/>
            <a:r>
              <a:rPr lang="cs-CZ" sz="3600" b="1" dirty="0" smtClean="0"/>
              <a:t>Mechanické a jiné </a:t>
            </a:r>
            <a:r>
              <a:rPr lang="cs-CZ" sz="3600" dirty="0" smtClean="0"/>
              <a:t>(např. dlouhodobá stabilita) </a:t>
            </a:r>
            <a:r>
              <a:rPr lang="cs-CZ" sz="3600" b="1" dirty="0" smtClean="0"/>
              <a:t>vlastnosti výsledných materiálů</a:t>
            </a:r>
            <a:endParaRPr lang="cs-CZ" sz="3600" b="1" dirty="0" smtClean="0">
              <a:solidFill>
                <a:srgbClr val="FF0000"/>
              </a:solidFill>
            </a:endParaRPr>
          </a:p>
        </p:txBody>
      </p:sp>
      <p:sp>
        <p:nvSpPr>
          <p:cNvPr id="1843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843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Recyklace nezná hranic!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2054" name="Obrázek 4" descr="RECYKLACE PLENEK7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5915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Vzájemné ovlivňování recyklačních aktivit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6" name="Zaoblený obdélník 5"/>
          <p:cNvSpPr/>
          <p:nvPr/>
        </p:nvSpPr>
        <p:spPr>
          <a:xfrm>
            <a:off x="428625" y="2071688"/>
            <a:ext cx="25003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072063" y="2000250"/>
            <a:ext cx="2714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643188" y="4357688"/>
            <a:ext cx="3440980" cy="209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12" name="TextovéPole 8"/>
          <p:cNvSpPr txBox="1">
            <a:spLocks noChangeArrowheads="1"/>
          </p:cNvSpPr>
          <p:nvPr/>
        </p:nvSpPr>
        <p:spPr bwMode="auto">
          <a:xfrm>
            <a:off x="571500" y="24288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rgbClr val="FF0000"/>
                </a:solidFill>
              </a:rPr>
              <a:t>LEGISLATIVA</a:t>
            </a:r>
          </a:p>
        </p:txBody>
      </p:sp>
      <p:sp>
        <p:nvSpPr>
          <p:cNvPr id="21513" name="TextovéPole 9"/>
          <p:cNvSpPr txBox="1">
            <a:spLocks noChangeArrowheads="1"/>
          </p:cNvSpPr>
          <p:nvPr/>
        </p:nvSpPr>
        <p:spPr bwMode="auto">
          <a:xfrm>
            <a:off x="5357813" y="2428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00FF"/>
                </a:solidFill>
              </a:rPr>
              <a:t>„NEVIDITELNÁ RUKA TRHU“</a:t>
            </a:r>
          </a:p>
        </p:txBody>
      </p:sp>
      <p:sp>
        <p:nvSpPr>
          <p:cNvPr id="21514" name="TextovéPole 10"/>
          <p:cNvSpPr txBox="1">
            <a:spLocks noChangeArrowheads="1"/>
          </p:cNvSpPr>
          <p:nvPr/>
        </p:nvSpPr>
        <p:spPr bwMode="auto">
          <a:xfrm>
            <a:off x="3000375" y="4500562"/>
            <a:ext cx="293977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SNAHY (TLAKY) O OCHRANU ŽIVOTNÍHO </a:t>
            </a:r>
            <a:r>
              <a:rPr lang="cs-CZ" b="1" dirty="0" smtClean="0">
                <a:solidFill>
                  <a:srgbClr val="008000"/>
                </a:solidFill>
              </a:rPr>
              <a:t>PROSTŘEDÍ</a:t>
            </a:r>
          </a:p>
          <a:p>
            <a:pPr algn="ctr"/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Občanské iniciativy</a:t>
            </a:r>
            <a:endParaRPr lang="cs-CZ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>
            <a:stCxn id="6" idx="3"/>
            <a:endCxn id="7" idx="1"/>
          </p:cNvCxnSpPr>
          <p:nvPr/>
        </p:nvCxnSpPr>
        <p:spPr>
          <a:xfrm>
            <a:off x="2928938" y="2749550"/>
            <a:ext cx="21431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5286375" y="3502025"/>
            <a:ext cx="1214438" cy="8556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1785937" y="3500438"/>
            <a:ext cx="1000125" cy="8572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pic>
        <p:nvPicPr>
          <p:cNvPr id="5" name="Obrázek 4" descr="SCHÉMA 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2065" y="687057"/>
            <a:ext cx="5548508" cy="526397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58204" cy="524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732"/>
                <a:gridCol w="2169472"/>
              </a:tblGrid>
              <a:tr h="40057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771677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zhodnocení.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S </a:t>
                      </a: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NÁPISEM </a:t>
                      </a: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„PLASTY“</a:t>
                      </a:r>
                      <a:endParaRPr lang="cs-CZ" sz="2000" b="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12322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C00CC"/>
                          </a:solidFill>
                          <a:latin typeface="Arial Black" pitchFamily="34" charset="0"/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CC00CC"/>
                          </a:solidFill>
                        </a:rPr>
                        <a:t>Směs různých plastů, jejichž vlastnosti se mohou navzájem značně lišit.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S </a:t>
                      </a: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NÁPISEM </a:t>
                      </a: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„PLASTY“</a:t>
                      </a:r>
                      <a:endParaRPr lang="cs-CZ" sz="20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1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pic>
        <p:nvPicPr>
          <p:cNvPr id="16" name="Obrázek 15" descr="img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34111" y="281218"/>
            <a:ext cx="4685470" cy="6794669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164288" y="1484784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2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18" name="TextovéPole 17"/>
          <p:cNvSpPr txBox="1"/>
          <p:nvPr/>
        </p:nvSpPr>
        <p:spPr>
          <a:xfrm>
            <a:off x="7164288" y="1412776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" name="Obrázek 7" descr="img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2823" y="-50535"/>
            <a:ext cx="4104456" cy="6887062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pic>
        <p:nvPicPr>
          <p:cNvPr id="6" name="Obrázek 5" descr="SCHÉMA 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67167" y="-953649"/>
            <a:ext cx="5881675" cy="8280922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2699792" y="3284984"/>
            <a:ext cx="1512168" cy="648072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860032" y="4293096"/>
            <a:ext cx="1296144" cy="64807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16016" y="5373216"/>
            <a:ext cx="1512168" cy="648072"/>
          </a:xfrm>
          <a:prstGeom prst="rect">
            <a:avLst/>
          </a:prstGeom>
          <a:noFill/>
          <a:ln w="1270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082675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RECYKLACE na území České republiky z  historického hlediska</a:t>
            </a:r>
          </a:p>
        </p:txBody>
      </p:sp>
      <p:sp>
        <p:nvSpPr>
          <p:cNvPr id="22531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Pokřik „</a:t>
            </a:r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Hadry, kosti, staré železo</a:t>
            </a:r>
            <a:r>
              <a:rPr lang="cs-CZ" sz="2800" b="1" dirty="0" smtClean="0">
                <a:solidFill>
                  <a:srgbClr val="FF0000"/>
                </a:solidFill>
              </a:rPr>
              <a:t>“ se ozýval již po městech a vesnicích </a:t>
            </a:r>
            <a:r>
              <a:rPr lang="cs-CZ" sz="2800" b="1" dirty="0" err="1" smtClean="0">
                <a:solidFill>
                  <a:srgbClr val="FF0000"/>
                </a:solidFill>
              </a:rPr>
              <a:t>c</a:t>
            </a:r>
            <a:r>
              <a:rPr lang="cs-CZ" sz="2800" b="1" dirty="0" smtClean="0">
                <a:solidFill>
                  <a:srgbClr val="FF0000"/>
                </a:solidFill>
              </a:rPr>
              <a:t>.&amp;k. monarchie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Do roku 1989 </a:t>
            </a:r>
            <a:r>
              <a:rPr lang="cs-CZ" sz="2800" b="1" dirty="0" smtClean="0">
                <a:solidFill>
                  <a:srgbClr val="008000"/>
                </a:solidFill>
              </a:rPr>
              <a:t>se sbíraly a recyklovaly hlavně kovy, sklo a papír.  Byly shromažďovány dopravníkové pásy (pryž, PVC)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Recyklace plastů </a:t>
            </a:r>
            <a:r>
              <a:rPr lang="cs-CZ" sz="2800" b="1" u="sng" dirty="0" smtClean="0">
                <a:solidFill>
                  <a:srgbClr val="0000FF"/>
                </a:solidFill>
              </a:rPr>
              <a:t>pocházejících z odpadů domácností</a:t>
            </a:r>
            <a:r>
              <a:rPr lang="cs-CZ" sz="2800" b="1" dirty="0" smtClean="0">
                <a:solidFill>
                  <a:srgbClr val="0000FF"/>
                </a:solidFill>
              </a:rPr>
              <a:t> je záležitostí posledních cca. 18 – 20 let (výjimky např. láhve od motorových olejů, ……..) – např. sáčky od mléka se ale běžně umývaly a dále používaly</a:t>
            </a:r>
          </a:p>
        </p:txBody>
      </p:sp>
      <p:sp>
        <p:nvSpPr>
          <p:cNvPr id="225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25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6604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Je-li na něco norma, pak se ji snažme používat …</a:t>
            </a:r>
          </a:p>
        </p:txBody>
      </p:sp>
      <p:sp>
        <p:nvSpPr>
          <p:cNvPr id="23555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600" b="1" dirty="0" smtClean="0">
                <a:solidFill>
                  <a:srgbClr val="0000FF"/>
                </a:solidFill>
              </a:rPr>
              <a:t>Národní normy ČSN ….. (často je za tím např. ISO, EN &gt; harmonizace s jinými normami) &gt; </a:t>
            </a:r>
            <a:r>
              <a:rPr lang="cs-CZ" sz="2600" b="1" dirty="0" smtClean="0">
                <a:solidFill>
                  <a:srgbClr val="0000FF"/>
                </a:solidFill>
                <a:hlinkClick r:id="rId2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2"/>
              </a:rPr>
              <a:t>cni.cz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Evropské normy ISO, EN &gt; </a:t>
            </a:r>
            <a:r>
              <a:rPr lang="cs-CZ" sz="2600" b="1" dirty="0" smtClean="0">
                <a:solidFill>
                  <a:srgbClr val="0000FF"/>
                </a:solidFill>
                <a:hlinkClick r:id="rId3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3"/>
              </a:rPr>
              <a:t>iso.org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  <a:r>
              <a:rPr lang="cs-CZ" sz="2600" b="1" dirty="0" smtClean="0">
                <a:solidFill>
                  <a:srgbClr val="0000FF"/>
                </a:solidFill>
                <a:hlinkClick r:id="rId4"/>
              </a:rPr>
              <a:t>www.cen.</a:t>
            </a:r>
            <a:r>
              <a:rPr lang="cs-CZ" sz="2600" b="1" dirty="0" err="1" smtClean="0">
                <a:solidFill>
                  <a:srgbClr val="0000FF"/>
                </a:solidFill>
                <a:hlinkClick r:id="rId4"/>
              </a:rPr>
              <a:t>eu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Americké normy ASTM &gt; </a:t>
            </a:r>
            <a:r>
              <a:rPr lang="cs-CZ" sz="2600" b="1" dirty="0" smtClean="0">
                <a:solidFill>
                  <a:srgbClr val="0000FF"/>
                </a:solidFill>
                <a:hlinkClick r:id="rId5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5"/>
              </a:rPr>
              <a:t>astm.org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Německé normy DIN &gt; </a:t>
            </a:r>
            <a:r>
              <a:rPr lang="cs-CZ" sz="2600" b="1" dirty="0" smtClean="0">
                <a:solidFill>
                  <a:srgbClr val="0000FF"/>
                </a:solidFill>
                <a:hlinkClick r:id="rId6"/>
              </a:rPr>
              <a:t>www.din.de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Britské norma BS &gt; </a:t>
            </a:r>
            <a:r>
              <a:rPr lang="cs-CZ" sz="2600" b="1" dirty="0" err="1" smtClean="0">
                <a:solidFill>
                  <a:srgbClr val="008000"/>
                </a:solidFill>
              </a:rPr>
              <a:t>Britisch</a:t>
            </a:r>
            <a:r>
              <a:rPr lang="cs-CZ" sz="2600" b="1" dirty="0" smtClean="0">
                <a:solidFill>
                  <a:srgbClr val="008000"/>
                </a:solidFill>
              </a:rPr>
              <a:t> </a:t>
            </a:r>
            <a:r>
              <a:rPr lang="cs-CZ" sz="2600" b="1" dirty="0" err="1" smtClean="0">
                <a:solidFill>
                  <a:srgbClr val="008000"/>
                </a:solidFill>
              </a:rPr>
              <a:t>Srandard</a:t>
            </a:r>
            <a:r>
              <a:rPr lang="cs-CZ" sz="2600" b="1" dirty="0" smtClean="0">
                <a:solidFill>
                  <a:srgbClr val="008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Bez placené registrace lze získat jen anotaci obsahu!</a:t>
            </a:r>
          </a:p>
          <a:p>
            <a:pPr>
              <a:buFontTx/>
              <a:buNone/>
            </a:pPr>
            <a:r>
              <a:rPr lang="cs-CZ" sz="2600" b="1" dirty="0" smtClean="0">
                <a:solidFill>
                  <a:srgbClr val="008000"/>
                </a:solidFill>
                <a:latin typeface="Arial Black" pitchFamily="34" charset="0"/>
              </a:rPr>
              <a:t>Normy týkající se recyklace a </a:t>
            </a:r>
            <a:r>
              <a:rPr lang="cs-CZ" sz="2600" b="1" dirty="0" err="1" smtClean="0">
                <a:solidFill>
                  <a:srgbClr val="008000"/>
                </a:solidFill>
                <a:latin typeface="Arial Black" pitchFamily="34" charset="0"/>
              </a:rPr>
              <a:t>recyklátů</a:t>
            </a:r>
            <a:r>
              <a:rPr lang="cs-CZ" sz="2600" b="1" dirty="0" smtClean="0">
                <a:solidFill>
                  <a:srgbClr val="008000"/>
                </a:solidFill>
                <a:latin typeface="Arial Black" pitchFamily="34" charset="0"/>
              </a:rPr>
              <a:t> se postupně doplňují!</a:t>
            </a:r>
          </a:p>
          <a:p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2355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355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4579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ISO 472:1988 Plastics – Vocabulary (anglicky + francouzsky)</a:t>
            </a:r>
          </a:p>
          <a:p>
            <a:r>
              <a:rPr lang="en-US" sz="1800" b="1" smtClean="0"/>
              <a:t>EN 15347:2007 Plastics. Recycled Plastics. Characterization of plastics waste </a:t>
            </a:r>
            <a:endParaRPr lang="cs-CZ" sz="1800" b="1" smtClean="0"/>
          </a:p>
          <a:p>
            <a:r>
              <a:rPr lang="cs-CZ" sz="1800" b="1" u="sng" smtClean="0">
                <a:hlinkClick r:id="rId2" action="ppaction://hlinkfile"/>
              </a:rPr>
              <a:t>EN 15342:2007 Plastics. Recycled plastics. Characterization of polystyrene (PS) recyclates</a:t>
            </a:r>
            <a:endParaRPr lang="cs-CZ" sz="1800" b="1" u="sng" smtClean="0"/>
          </a:p>
          <a:p>
            <a:r>
              <a:rPr lang="cs-CZ" sz="1800" b="1" smtClean="0">
                <a:hlinkClick r:id="rId3" action="ppaction://hlinkfile"/>
              </a:rPr>
              <a:t>EN 15343:2007 Plastics. Recycled plastics. Plastics recycling traceability and assessment of conformity and recycled content</a:t>
            </a:r>
            <a:endParaRPr lang="cs-CZ" sz="1800" b="1" smtClean="0"/>
          </a:p>
          <a:p>
            <a:r>
              <a:rPr lang="cs-CZ" sz="1800" b="1" smtClean="0">
                <a:hlinkClick r:id="rId4" action="ppaction://hlinkfile"/>
              </a:rPr>
              <a:t>EN 15344:2007 Plastics. Recycled plastics. Characterization of polyethylene (PE) recyclates</a:t>
            </a:r>
            <a:endParaRPr lang="cs-CZ" sz="1800" b="1" smtClean="0"/>
          </a:p>
          <a:p>
            <a:r>
              <a:rPr lang="cs-CZ" sz="1800" b="1" smtClean="0">
                <a:hlinkClick r:id="rId5" action="ppaction://hlinkfile"/>
              </a:rPr>
              <a:t>EN 15345:2007 Plastics. Recycled plastics. Characterization of polypropylene (PP) recyclates</a:t>
            </a:r>
            <a:endParaRPr lang="cs-CZ" sz="1800" b="1" smtClean="0"/>
          </a:p>
          <a:p>
            <a:r>
              <a:rPr lang="cs-CZ" sz="1800" b="1" smtClean="0">
                <a:hlinkClick r:id="rId6" action="ppaction://hlinkfile"/>
              </a:rPr>
              <a:t>EN 15346:2007 Plastics. Recycled plastics. Characterization of poly(vinyl chloride) (PVC) recyclates</a:t>
            </a:r>
            <a:endParaRPr lang="cs-CZ" sz="1800" b="1" smtClean="0"/>
          </a:p>
          <a:p>
            <a:r>
              <a:rPr lang="cs-CZ" sz="1800" b="1" smtClean="0">
                <a:hlinkClick r:id="rId7" action="ppaction://hlinkfile"/>
              </a:rPr>
              <a:t>EN 15348:2007 Plastics. Recycled plastics. Characterization of poly(ethylene terephthalate) (PET) recyclates</a:t>
            </a:r>
            <a:r>
              <a:rPr lang="cs-CZ" sz="1600" smtClean="0"/>
              <a:t/>
            </a:r>
            <a:br>
              <a:rPr lang="cs-CZ" sz="1600" smtClean="0"/>
            </a:br>
            <a:endParaRPr lang="cs-CZ" sz="1600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597535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458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ČSN 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EN 15347:200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Plast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Recy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klované p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last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Chara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k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teriza</a:t>
            </a:r>
            <a:r>
              <a:rPr lang="cs-CZ" sz="2000" b="1" dirty="0" err="1" smtClean="0">
                <a:solidFill>
                  <a:srgbClr val="FF0000"/>
                </a:solidFill>
                <a:latin typeface="Arial Black" pitchFamily="34" charset="0"/>
              </a:rPr>
              <a:t>ce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plastových odpadů</a:t>
            </a:r>
          </a:p>
        </p:txBody>
      </p:sp>
      <p:sp>
        <p:nvSpPr>
          <p:cNvPr id="25603" name="Zástupný symbol pro obsah 6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/>
          <a:lstStyle/>
          <a:p>
            <a:r>
              <a:rPr lang="cs-CZ" sz="2400" b="1" dirty="0" smtClean="0">
                <a:latin typeface="Arial Black" pitchFamily="34" charset="0"/>
              </a:rPr>
              <a:t>Obsah</a:t>
            </a:r>
          </a:p>
          <a:p>
            <a:r>
              <a:rPr lang="cs-CZ" sz="2400" dirty="0" smtClean="0">
                <a:latin typeface="Arial Black" pitchFamily="34" charset="0"/>
              </a:rPr>
              <a:t>Strana</a:t>
            </a:r>
          </a:p>
          <a:p>
            <a:r>
              <a:rPr lang="cs-CZ" sz="2400" u="sng" dirty="0" smtClean="0">
                <a:latin typeface="Arial Black" pitchFamily="34" charset="0"/>
              </a:rPr>
              <a:t>Předmluva</a:t>
            </a:r>
            <a:r>
              <a:rPr lang="cs-CZ" sz="2400" dirty="0" smtClean="0">
                <a:latin typeface="Arial Black" pitchFamily="34" charset="0"/>
              </a:rPr>
              <a:t>		         5</a:t>
            </a:r>
          </a:p>
          <a:p>
            <a:r>
              <a:rPr lang="cs-CZ" sz="2400" dirty="0" smtClean="0">
                <a:latin typeface="Arial Black" pitchFamily="34" charset="0"/>
              </a:rPr>
              <a:t>Úvod		                  6</a:t>
            </a:r>
          </a:p>
          <a:p>
            <a:r>
              <a:rPr lang="cs-CZ" sz="2400" b="1" dirty="0" smtClean="0">
                <a:latin typeface="Arial Black" pitchFamily="34" charset="0"/>
              </a:rPr>
              <a:t>1	</a:t>
            </a:r>
            <a:r>
              <a:rPr lang="cs-CZ" sz="2400" dirty="0" smtClean="0">
                <a:latin typeface="Arial Black" pitchFamily="34" charset="0"/>
              </a:rPr>
              <a:t>Předmět normy		7</a:t>
            </a:r>
          </a:p>
          <a:p>
            <a:r>
              <a:rPr lang="cs-CZ" sz="2400" b="1" dirty="0" smtClean="0">
                <a:latin typeface="Arial Black" pitchFamily="34" charset="0"/>
              </a:rPr>
              <a:t>2	</a:t>
            </a:r>
            <a:r>
              <a:rPr lang="cs-CZ" sz="2400" dirty="0" smtClean="0">
                <a:latin typeface="Arial Black" pitchFamily="34" charset="0"/>
              </a:rPr>
              <a:t>Citované normativní dokumenty		7</a:t>
            </a:r>
          </a:p>
          <a:p>
            <a:r>
              <a:rPr lang="cs-CZ" sz="2400" b="1" dirty="0" smtClean="0">
                <a:latin typeface="Arial Black" pitchFamily="34" charset="0"/>
              </a:rPr>
              <a:t>3	</a:t>
            </a:r>
            <a:r>
              <a:rPr lang="cs-CZ" sz="2400" dirty="0" smtClean="0">
                <a:latin typeface="Arial Black" pitchFamily="34" charset="0"/>
              </a:rPr>
              <a:t>Termíny, definice a zkratky		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	</a:t>
            </a:r>
            <a:r>
              <a:rPr lang="cs-CZ" sz="2400" dirty="0" smtClean="0">
                <a:latin typeface="Arial Black" pitchFamily="34" charset="0"/>
              </a:rPr>
              <a:t>Požadavky		                  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4.1	</a:t>
            </a:r>
            <a:r>
              <a:rPr lang="cs-CZ" sz="2400" dirty="0" smtClean="0">
                <a:latin typeface="Arial Black" pitchFamily="34" charset="0"/>
              </a:rPr>
              <a:t>Všeobecně		         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4.2	</a:t>
            </a:r>
            <a:r>
              <a:rPr lang="cs-CZ" sz="2400" dirty="0" smtClean="0">
                <a:latin typeface="Arial Black" pitchFamily="34" charset="0"/>
              </a:rPr>
              <a:t>Klasifikační schéma		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5	</a:t>
            </a:r>
            <a:r>
              <a:rPr lang="cs-CZ" sz="2400" dirty="0" smtClean="0">
                <a:latin typeface="Arial Black" pitchFamily="34" charset="0"/>
              </a:rPr>
              <a:t>Prokazování kvality		                  9</a:t>
            </a:r>
          </a:p>
          <a:p>
            <a:r>
              <a:rPr lang="cs-CZ" sz="2400" dirty="0" smtClean="0">
                <a:latin typeface="Arial Black" pitchFamily="34" charset="0"/>
              </a:rPr>
              <a:t>6    Bibliografie		                          10</a:t>
            </a:r>
          </a:p>
          <a:p>
            <a:pPr>
              <a:buNone/>
            </a:pPr>
            <a:r>
              <a:rPr lang="cs-CZ" sz="2400" b="1" dirty="0" smtClean="0">
                <a:latin typeface="Arial Black" pitchFamily="34" charset="0"/>
              </a:rPr>
              <a:t/>
            </a:r>
            <a:br>
              <a:rPr lang="cs-CZ" sz="2400" b="1" dirty="0" smtClean="0">
                <a:latin typeface="Arial Black" pitchFamily="34" charset="0"/>
              </a:rPr>
            </a:br>
            <a:endParaRPr lang="cs-CZ" sz="2400" b="1" dirty="0" smtClean="0">
              <a:latin typeface="Arial Black" pitchFamily="34" charset="0"/>
            </a:endParaRPr>
          </a:p>
          <a:p>
            <a:endParaRPr lang="cs-CZ" sz="40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560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2051720" cy="322637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Spory plast X sklo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X kov neberou konce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6" name="Obrázek 5" descr="img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7056784" cy="6741367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Americká norma ASTM D 5033-00</a:t>
            </a: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pPr>
              <a:buFontTx/>
              <a:buNone/>
            </a:pPr>
            <a:r>
              <a:rPr lang="cs-CZ" b="1" u="sng" dirty="0" err="1" smtClean="0">
                <a:solidFill>
                  <a:srgbClr val="0000FF"/>
                </a:solidFill>
                <a:latin typeface="Arial Black" pitchFamily="34" charset="0"/>
              </a:rPr>
              <a:t>Development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u="sng" dirty="0" err="1" smtClean="0">
                <a:solidFill>
                  <a:srgbClr val="0000FF"/>
                </a:solidFill>
                <a:latin typeface="Arial Black" pitchFamily="34" charset="0"/>
              </a:rPr>
              <a:t>of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 ASTM </a:t>
            </a:r>
            <a:r>
              <a:rPr lang="cs-CZ" b="1" u="sng" dirty="0" err="1" smtClean="0">
                <a:solidFill>
                  <a:srgbClr val="0000FF"/>
                </a:solidFill>
                <a:latin typeface="Arial Black" pitchFamily="34" charset="0"/>
              </a:rPr>
              <a:t>Standards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Relating</a:t>
            </a:r>
            <a:r>
              <a:rPr lang="cs-CZ" b="1" dirty="0" smtClean="0">
                <a:solidFill>
                  <a:srgbClr val="0000FF"/>
                </a:solidFill>
              </a:rPr>
              <a:t> to Recycling </a:t>
            </a:r>
            <a:r>
              <a:rPr lang="cs-CZ" b="1" dirty="0" err="1" smtClean="0">
                <a:solidFill>
                  <a:srgbClr val="0000FF"/>
                </a:solidFill>
              </a:rPr>
              <a:t>and</a:t>
            </a:r>
            <a:r>
              <a:rPr lang="cs-CZ" b="1" dirty="0" smtClean="0">
                <a:solidFill>
                  <a:srgbClr val="0000FF"/>
                </a:solidFill>
              </a:rPr>
              <a:t> Use </a:t>
            </a:r>
            <a:r>
              <a:rPr lang="cs-CZ" b="1" dirty="0" err="1" smtClean="0">
                <a:solidFill>
                  <a:srgbClr val="0000FF"/>
                </a:solidFill>
              </a:rPr>
              <a:t>of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Recycled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Plastics</a:t>
            </a:r>
            <a:r>
              <a:rPr lang="cs-CZ" b="1" dirty="0" smtClean="0">
                <a:solidFill>
                  <a:srgbClr val="0000FF"/>
                </a:solidFill>
              </a:rPr>
              <a:t> –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je to tedy NÁVOD jak, dělat normy pro recyklaci a použití </a:t>
            </a:r>
            <a:r>
              <a:rPr lang="cs-CZ" b="1" dirty="0" err="1" smtClean="0">
                <a:solidFill>
                  <a:srgbClr val="FF0000"/>
                </a:solidFill>
                <a:latin typeface="Arial Black" pitchFamily="34" charset="0"/>
              </a:rPr>
              <a:t>recyklátů</a:t>
            </a:r>
            <a:endParaRPr lang="cs-CZ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</a:endParaRPr>
          </a:p>
          <a:p>
            <a:r>
              <a:rPr lang="cs-CZ" sz="2800" dirty="0" smtClean="0">
                <a:solidFill>
                  <a:srgbClr val="0000FF"/>
                </a:solidFill>
              </a:rPr>
              <a:t>Rozlišují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primární, sekundární, terciární </a:t>
            </a:r>
            <a:r>
              <a:rPr lang="cs-CZ" sz="2800" dirty="0" smtClean="0">
                <a:solidFill>
                  <a:srgbClr val="0000FF"/>
                </a:solidFill>
              </a:rPr>
              <a:t>(výroba paliv) a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kvartérní</a:t>
            </a:r>
            <a:r>
              <a:rPr lang="cs-CZ" sz="2800" dirty="0" smtClean="0">
                <a:solidFill>
                  <a:srgbClr val="0000FF"/>
                </a:solidFill>
              </a:rPr>
              <a:t> (spalování) recyklaci plastů 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Jinak pouze menší odlišnosti od evropských termínů</a:t>
            </a:r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4572000" y="3573016"/>
            <a:ext cx="4071937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1" name="TextovéPole 7"/>
          <p:cNvSpPr txBox="1">
            <a:spLocks noChangeArrowheads="1"/>
          </p:cNvSpPr>
          <p:nvPr/>
        </p:nvSpPr>
        <p:spPr bwMode="auto">
          <a:xfrm>
            <a:off x="4716016" y="3717032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Stejný význam jako v ČSN  64 003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 flipV="1">
            <a:off x="3995936" y="3717032"/>
            <a:ext cx="714375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6372200" y="4005064"/>
            <a:ext cx="85782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Zástupný symbol pro datum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Národní normy ČSN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ČSN 64 0003 Plasty </a:t>
            </a:r>
            <a:r>
              <a:rPr lang="cs-CZ" b="1" dirty="0" smtClean="0">
                <a:solidFill>
                  <a:srgbClr val="0000FF"/>
                </a:solidFill>
              </a:rPr>
              <a:t>– Zhodnocení plastového odpadu – Názvosloví (</a:t>
            </a:r>
            <a:r>
              <a:rPr lang="cs-CZ" b="1" i="1" dirty="0" smtClean="0">
                <a:solidFill>
                  <a:srgbClr val="0000FF"/>
                </a:solidFill>
              </a:rPr>
              <a:t>obsahuje i anglické ekvivalenty a synonyma</a:t>
            </a:r>
            <a:r>
              <a:rPr lang="cs-CZ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ČSN 83 8001 Názvosloví odpadů 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ČSN 64 0001 Plastikářská a gumárenská terminologie </a:t>
            </a:r>
            <a:r>
              <a:rPr lang="cs-CZ" sz="3200" b="1" i="1" u="sng" dirty="0" smtClean="0">
                <a:solidFill>
                  <a:srgbClr val="0000FF"/>
                </a:solidFill>
                <a:latin typeface="Arial Black" pitchFamily="34" charset="0"/>
              </a:rPr>
              <a:t>(norma už není platná, ale je stále užitečná)</a:t>
            </a:r>
          </a:p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2765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765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Physical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Reconstitution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Chemical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recycling – běžně se používá, ale není v této normě</a:t>
                      </a:r>
                      <a:endParaRPr lang="cs-CZ" b="1" i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raw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materials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Feedstock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recycling – běžně se používá, ale není v této normě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Energetické zhodnocení plastů, přeměna plastového odpadu na energii, energetické využití plastového odpadu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Energy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recovery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– běžně se používá, ale není v této normě</a:t>
                      </a:r>
                      <a:endParaRPr lang="cs-CZ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26586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2869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Extruder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neboli VYTLAČOVACÍ STROJ</a:t>
            </a:r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10243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768850"/>
          </a:xfrm>
        </p:spPr>
        <p:txBody>
          <a:bodyPr/>
          <a:lstStyle/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pic>
        <p:nvPicPr>
          <p:cNvPr id="29702" name="Obrázek 5" descr="img2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23938"/>
            <a:ext cx="8040688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Zástupný symbol pro datum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5796136" y="134076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Tady je obvykle ještě filtrace taveniny od nečistot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5652120" y="2492896"/>
            <a:ext cx="216024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Zhodnocení plastového odpadu –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Nenormované, leč používané výrazy</a:t>
            </a:r>
            <a:endParaRPr lang="cs-CZ" sz="16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 norma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Česky n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</a:rPr>
                        <a:t>enormované, leč používané výrazy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Mechanická recyklace</a:t>
                      </a:r>
                      <a:endParaRPr lang="cs-CZ" sz="24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Fyzikální recyklace plastů, fyzikální recyklování plastů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Materiálová recyklace </a:t>
                      </a:r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(pro odlišení od energetického využití plastového odpadu) </a:t>
                      </a:r>
                      <a:endParaRPr lang="cs-CZ" sz="3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074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2400" b="1" smtClean="0">
                <a:solidFill>
                  <a:srgbClr val="FF0000"/>
                </a:solidFill>
              </a:rPr>
              <a:t>Fyzikální recyklace plastů, fyzikální recyklování plastů</a:t>
            </a:r>
            <a:r>
              <a:rPr lang="cs-CZ" sz="2400" smtClean="0">
                <a:solidFill>
                  <a:srgbClr val="FF0000"/>
                </a:solidFill>
              </a:rPr>
              <a:t/>
            </a:r>
            <a:br>
              <a:rPr lang="cs-CZ" sz="2400" smtClean="0">
                <a:solidFill>
                  <a:srgbClr val="FF0000"/>
                </a:solidFill>
              </a:rPr>
            </a:br>
            <a:endParaRPr lang="cs-CZ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785813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Proces, při němž se z plastového odpadu získává nový materiál nebo složky nového materiálu a při němž neprobíhá záměrně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vyvolaná chemická reakce 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Příklad -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Odpadní pytle z LDPE se vyperou, přetaví, tavenina se zfiltruje a  zgranuluje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fyzikální 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31763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3714750"/>
            <a:ext cx="538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Chemická recyklace plastů, chemické recyklování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Chemický nebo tepelný rozklad druhově tříděného plastového odpadu na jednoduché sloučeniny, obvykle monomery, z nichž se chemickými procesy připraví nový materiál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Příklad – chemického recyklování plastů</a:t>
                      </a:r>
                      <a:endParaRPr lang="cs-CZ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chemické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Vtoky a nestandardní výstřiky ze vstřikovacího PMMA se podrtí, přetaví, zgranulují a znovu použijí na vstřikování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8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32787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4000500"/>
            <a:ext cx="538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Surovinové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Přeměna plastového odpadu,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většinou smíšených plastů, na základní suroviny chemického průmyslu nebo na paliva tepelným rozkladem, hydrogenací či podobnými procesy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plastů</a:t>
                      </a:r>
                      <a:endParaRPr lang="cs-CZ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Nízkoteplotní či vysokoteplotní pyrolýza směsných odpadů na kapalné a plynné složky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Spalovny komunálního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381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accent4"/>
                </a:solidFill>
                <a:latin typeface="Arial Black" pitchFamily="34" charset="0"/>
              </a:rPr>
              <a:t>Energetické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1000125"/>
          <a:ext cx="864962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622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Spalování plastového odpadu,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většinou smíšených plastů, a využití energie obsažené v materiálu pro výrobu tepla nebo elektřiny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Energetické zhodnocení </a:t>
                      </a:r>
                      <a:r>
                        <a:rPr lang="cs-CZ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plastů</a:t>
                      </a:r>
                      <a:endParaRPr lang="cs-CZ" b="1" dirty="0">
                        <a:solidFill>
                          <a:schemeClr val="accent4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Spalovny komunálního odpadu &gt;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nová spalovna v Brně &gt; teplo i elektřina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e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nergetické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Skládkování komunálního odpadu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4835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1214438"/>
          <a:ext cx="857818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609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Průmyslový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vnitropodnikových technologických operací, neznehodnocený používáním výrobku; </a:t>
                      </a:r>
                      <a:r>
                        <a:rPr lang="cs-CZ" sz="2000" b="0" u="sng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může obsahovat plast jednoho druhu či typu nebo směs plastů</a:t>
                      </a:r>
                      <a:endParaRPr lang="cs-CZ" sz="2000" b="0" u="sng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Technologický plastový odpad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C0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C00000"/>
                          </a:solidFill>
                        </a:rPr>
                        <a:t> pocházející z technologické operace, neznehodnocený používáním výrobku; obsahuje 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pouze plast jednoho druhu či typu</a:t>
                      </a:r>
                      <a:endParaRPr lang="cs-CZ" sz="2000" b="1" u="sng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single </a:t>
                      </a:r>
                      <a:r>
                        <a:rPr lang="cs-CZ" sz="2000" b="1" u="sng" dirty="0" err="1" smtClean="0">
                          <a:solidFill>
                            <a:srgbClr val="008000"/>
                          </a:solidFill>
                        </a:rPr>
                        <a:t>material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585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POZOR NA SAFARI V KENI!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6" name="Obrázek 5" descr="zákaz plastových obalů KE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12968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58204" cy="524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732"/>
                <a:gridCol w="2169472"/>
              </a:tblGrid>
              <a:tr h="40057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771677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zhodnocení.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S NÁPIEM „PLASTY“</a:t>
                      </a:r>
                      <a:endParaRPr lang="cs-CZ" sz="2000" b="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12322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C00CC"/>
                          </a:solidFill>
                          <a:latin typeface="Arial Black" pitchFamily="34" charset="0"/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CC00CC"/>
                          </a:solidFill>
                        </a:rPr>
                        <a:t>Směs různých plastů, jejichž vlastnosti se mohou navzájem značně lišit.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S NÁPIEM „PLASTY“</a:t>
                      </a:r>
                      <a:endParaRPr lang="cs-CZ" sz="20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Prvotní</a:t>
                      </a:r>
                      <a:r>
                        <a:rPr lang="cs-CZ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plast, panenský plast,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plast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z prvovýroby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Prvotní plasty mimo jakostní interval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, prvotní plasty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-grade, prvotní plasty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spec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spec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- grade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Proplachovací materiál, </a:t>
                      </a:r>
                      <a:r>
                        <a:rPr lang="cs-CZ" sz="2000" b="1" dirty="0" smtClean="0">
                          <a:solidFill>
                            <a:srgbClr val="7030A0"/>
                          </a:solidFill>
                        </a:rPr>
                        <a:t>pročišťovací materiál, </a:t>
                      </a:r>
                      <a:r>
                        <a:rPr lang="cs-CZ" sz="2000" b="1" dirty="0" err="1" smtClean="0">
                          <a:solidFill>
                            <a:srgbClr val="7030A0"/>
                          </a:solidFill>
                        </a:rPr>
                        <a:t>vyjížděcí</a:t>
                      </a:r>
                      <a:r>
                        <a:rPr lang="cs-CZ" sz="2000" b="1" dirty="0" smtClean="0">
                          <a:solidFill>
                            <a:srgbClr val="7030A0"/>
                          </a:solidFill>
                        </a:rPr>
                        <a:t> směs</a:t>
                      </a:r>
                      <a:endParaRPr lang="cs-CZ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7030A0"/>
                          </a:solidFill>
                        </a:rPr>
                        <a:t>Purge</a:t>
                      </a:r>
                      <a:r>
                        <a:rPr lang="cs-CZ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cs-CZ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79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Regenerát versus </a:t>
            </a:r>
            <a:r>
              <a:rPr lang="cs-CZ" sz="3200" b="1" dirty="0" err="1" smtClean="0">
                <a:solidFill>
                  <a:srgbClr val="FF0000"/>
                </a:solidFill>
              </a:rPr>
              <a:t>recyklát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2582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900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Regenerát z vlastních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</a:t>
                      </a:r>
                      <a:r>
                        <a:rPr lang="cs-CZ" sz="2000" b="1" u="sng" dirty="0" smtClean="0">
                          <a:solidFill>
                            <a:srgbClr val="FF0000"/>
                          </a:solidFill>
                        </a:rPr>
                        <a:t>z vlastního technologického</a:t>
                      </a:r>
                      <a:r>
                        <a:rPr lang="cs-CZ" sz="2000" b="1" u="sng" baseline="0" dirty="0" smtClean="0">
                          <a:solidFill>
                            <a:srgbClr val="FF0000"/>
                          </a:solidFill>
                        </a:rPr>
                        <a:t> odpadu,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určený pro použití uvnitř podniku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Reworked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Regenerát z vnějších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0000FF"/>
                          </a:solidFill>
                        </a:rPr>
                        <a:t>Materiál </a:t>
                      </a:r>
                      <a:r>
                        <a:rPr lang="cs-CZ" sz="2000" b="1" u="sng" dirty="0" smtClean="0">
                          <a:solidFill>
                            <a:srgbClr val="0000FF"/>
                          </a:solidFill>
                        </a:rPr>
                        <a:t>z technologického</a:t>
                      </a:r>
                      <a:r>
                        <a:rPr lang="cs-CZ" sz="2000" b="1" u="sng" baseline="0" dirty="0" smtClean="0">
                          <a:solidFill>
                            <a:srgbClr val="0000FF"/>
                          </a:solidFill>
                        </a:rPr>
                        <a:t> odpadu</a:t>
                      </a:r>
                      <a:r>
                        <a:rPr lang="cs-CZ" sz="2000" b="0" baseline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cs-CZ" sz="2000" b="1" u="sng" baseline="0" dirty="0" smtClean="0">
                          <a:solidFill>
                            <a:srgbClr val="0000FF"/>
                          </a:solidFill>
                        </a:rPr>
                        <a:t>zpracovávaný nebo přepracovávaný mimo podnik, v němž vznikl</a:t>
                      </a:r>
                      <a:endParaRPr lang="cs-CZ" sz="20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Reprocessed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Recyklovaný plast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C00000"/>
                          </a:solidFill>
                        </a:rPr>
                        <a:t>Materiál získaný recyklováním UŽIVATELSKÉHO plastového odpadu</a:t>
                      </a:r>
                      <a:r>
                        <a:rPr lang="cs-CZ" sz="2000" b="0" baseline="0" dirty="0" smtClean="0">
                          <a:solidFill>
                            <a:srgbClr val="C00000"/>
                          </a:solidFill>
                        </a:rPr>
                        <a:t>, tento materiál je většinou předmětem  dalších zpracovatelských operací vedoucích k výrobku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Recycled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389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75656" y="6245225"/>
            <a:ext cx="684076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4704"/>
            <a:ext cx="8640960" cy="511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Arial Black" pitchFamily="34" charset="0"/>
              </a:rPr>
              <a:t>ČSN </a:t>
            </a:r>
            <a:r>
              <a:rPr lang="cs-CZ" sz="2800" b="1" u="sng" dirty="0" smtClean="0">
                <a:solidFill>
                  <a:srgbClr val="FFC000"/>
                </a:solidFill>
                <a:latin typeface="Arial Black" pitchFamily="34" charset="0"/>
              </a:rPr>
              <a:t>CR </a:t>
            </a:r>
            <a:r>
              <a:rPr lang="cs-CZ" b="1" u="sng" dirty="0" smtClean="0">
                <a:latin typeface="Arial Black" pitchFamily="34" charset="0"/>
              </a:rPr>
              <a:t>13688 (770151)  </a:t>
            </a:r>
            <a:r>
              <a:rPr lang="cs-CZ" b="1" dirty="0" smtClean="0"/>
              <a:t>Obaly - Recyklace materiálu - Zpráva o požadavcích na látky a materiály pro předcházení trvalému omezování recyklace = </a:t>
            </a:r>
            <a:r>
              <a:rPr lang="cs-CZ" b="1" dirty="0" err="1" smtClean="0"/>
              <a:t>Packaging</a:t>
            </a:r>
            <a:r>
              <a:rPr lang="cs-CZ" b="1" dirty="0" smtClean="0"/>
              <a:t> - </a:t>
            </a:r>
            <a:r>
              <a:rPr lang="cs-CZ" b="1" dirty="0" err="1" smtClean="0"/>
              <a:t>Material</a:t>
            </a:r>
            <a:r>
              <a:rPr lang="cs-CZ" b="1" dirty="0" smtClean="0"/>
              <a:t> recycling - Report on </a:t>
            </a:r>
            <a:r>
              <a:rPr lang="cs-CZ" b="1" dirty="0" err="1" smtClean="0"/>
              <a:t>requirements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substances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materials</a:t>
            </a:r>
            <a:r>
              <a:rPr lang="cs-CZ" b="1" dirty="0" smtClean="0"/>
              <a:t> to </a:t>
            </a:r>
            <a:r>
              <a:rPr lang="cs-CZ" b="1" dirty="0" err="1" smtClean="0"/>
              <a:t>prevent</a:t>
            </a:r>
            <a:r>
              <a:rPr lang="cs-CZ" b="1" dirty="0" smtClean="0"/>
              <a:t> a </a:t>
            </a:r>
            <a:r>
              <a:rPr lang="cs-CZ" b="1" dirty="0" err="1" smtClean="0"/>
              <a:t>sustained</a:t>
            </a:r>
            <a:r>
              <a:rPr lang="cs-CZ" b="1" dirty="0" smtClean="0"/>
              <a:t> </a:t>
            </a:r>
            <a:r>
              <a:rPr lang="cs-CZ" b="1" dirty="0" err="1" smtClean="0"/>
              <a:t>impediment</a:t>
            </a:r>
            <a:r>
              <a:rPr lang="cs-CZ" b="1" dirty="0" smtClean="0"/>
              <a:t> to recycling</a:t>
            </a:r>
          </a:p>
          <a:p>
            <a:r>
              <a:rPr lang="cs-CZ" b="1" i="1" u="sng" dirty="0" smtClean="0">
                <a:solidFill>
                  <a:srgbClr val="FFC000"/>
                </a:solidFill>
                <a:latin typeface="Arial Black" pitchFamily="34" charset="0"/>
              </a:rPr>
              <a:t>CR = Evropská zpráva</a:t>
            </a:r>
            <a:endParaRPr lang="cs-CZ" b="1" i="1" u="sng" dirty="0" smtClean="0"/>
          </a:p>
          <a:p>
            <a:r>
              <a:rPr lang="cs-CZ" b="1" u="sng" dirty="0" smtClean="0">
                <a:latin typeface="Arial Black" pitchFamily="34" charset="0"/>
              </a:rPr>
              <a:t>TNI 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CEN/TR</a:t>
            </a:r>
            <a:r>
              <a:rPr lang="cs-CZ" b="1" u="sng" dirty="0" smtClean="0">
                <a:latin typeface="Arial Black" pitchFamily="34" charset="0"/>
              </a:rPr>
              <a:t> 13688 (770151)  </a:t>
            </a:r>
            <a:r>
              <a:rPr lang="cs-CZ" b="1" dirty="0" smtClean="0"/>
              <a:t>Obaly - Recyklace materiálu - Zpráva o požadavcích na látky a materiály pro předcházení trvalému omezování recyklace  </a:t>
            </a:r>
            <a:r>
              <a:rPr lang="cs-CZ" b="1" i="1" u="sng" dirty="0" smtClean="0">
                <a:solidFill>
                  <a:srgbClr val="0000FF"/>
                </a:solidFill>
                <a:latin typeface="Arial Black" pitchFamily="34" charset="0"/>
              </a:rPr>
              <a:t>CEN = Evropský výbor pro normalizaci , technická zpráva</a:t>
            </a:r>
          </a:p>
          <a:p>
            <a:endParaRPr lang="cs-CZ" b="1" dirty="0" smtClean="0"/>
          </a:p>
          <a:p>
            <a:r>
              <a:rPr lang="cs-CZ" b="1" u="sng" dirty="0" smtClean="0">
                <a:solidFill>
                  <a:srgbClr val="C00000"/>
                </a:solidFill>
                <a:latin typeface="Arial Black" pitchFamily="34" charset="0"/>
              </a:rPr>
              <a:t>ČSN</a:t>
            </a:r>
            <a:r>
              <a:rPr lang="cs-CZ" b="1" u="sng" dirty="0" smtClean="0"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00FF"/>
                </a:solidFill>
                <a:latin typeface="Arial Black" pitchFamily="34" charset="0"/>
              </a:rPr>
              <a:t>EN 13440 </a:t>
            </a:r>
            <a:r>
              <a:rPr lang="cs-CZ" b="1" u="sng" dirty="0" smtClean="0">
                <a:latin typeface="Arial Black" pitchFamily="34" charset="0"/>
              </a:rPr>
              <a:t>(</a:t>
            </a:r>
            <a:r>
              <a:rPr lang="cs-CZ" b="1" u="sng" dirty="0" smtClean="0">
                <a:solidFill>
                  <a:srgbClr val="C00000"/>
                </a:solidFill>
                <a:latin typeface="Arial Black" pitchFamily="34" charset="0"/>
              </a:rPr>
              <a:t>770159</a:t>
            </a:r>
            <a:r>
              <a:rPr lang="cs-CZ" b="1" u="sng" dirty="0" smtClean="0">
                <a:latin typeface="Arial Black" pitchFamily="34" charset="0"/>
              </a:rPr>
              <a:t>)  </a:t>
            </a:r>
            <a:r>
              <a:rPr lang="cs-CZ" b="1" dirty="0" smtClean="0"/>
              <a:t>Obaly - Míra recyklace - Definice a metoda výpočtu = </a:t>
            </a:r>
            <a:r>
              <a:rPr lang="cs-CZ" b="1" dirty="0" err="1" smtClean="0"/>
              <a:t>Packaging</a:t>
            </a:r>
            <a:r>
              <a:rPr lang="cs-CZ" b="1" dirty="0" smtClean="0"/>
              <a:t> - </a:t>
            </a:r>
            <a:r>
              <a:rPr lang="cs-CZ" b="1" dirty="0" err="1" smtClean="0"/>
              <a:t>Rate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recycling - </a:t>
            </a:r>
            <a:r>
              <a:rPr lang="cs-CZ" b="1" dirty="0" err="1" smtClean="0"/>
              <a:t>Definition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method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calculation</a:t>
            </a:r>
            <a:r>
              <a:rPr lang="cs-CZ" b="1" dirty="0" smtClean="0"/>
              <a:t> </a:t>
            </a:r>
            <a:r>
              <a:rPr lang="cs-CZ" b="1" i="1" u="sng" dirty="0" smtClean="0">
                <a:solidFill>
                  <a:srgbClr val="0000FF"/>
                </a:solidFill>
                <a:latin typeface="Arial Black" pitchFamily="34" charset="0"/>
              </a:rPr>
              <a:t>EN = Evropská norma</a:t>
            </a:r>
            <a:endParaRPr lang="cs-CZ" b="1" i="1" u="sng" dirty="0" smtClean="0">
              <a:latin typeface="Arial Black" pitchFamily="34" charset="0"/>
            </a:endParaRPr>
          </a:p>
          <a:p>
            <a:endParaRPr lang="cs-CZ" b="1" dirty="0" smtClean="0"/>
          </a:p>
          <a:p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ČSN EN 13437 (770156)  </a:t>
            </a:r>
            <a:r>
              <a:rPr lang="cs-CZ" b="1" dirty="0" smtClean="0"/>
              <a:t>Recyklace obalů a obalových materiálů - Kritéria recyklačních metod - Popis recyklačních procesů a diagramy materiálových toků = </a:t>
            </a:r>
            <a:r>
              <a:rPr lang="cs-CZ" b="1" dirty="0" err="1" smtClean="0"/>
              <a:t>Packaging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material</a:t>
            </a:r>
            <a:r>
              <a:rPr lang="cs-CZ" b="1" dirty="0" smtClean="0"/>
              <a:t> recycling - </a:t>
            </a:r>
            <a:r>
              <a:rPr lang="cs-CZ" b="1" dirty="0" err="1" smtClean="0"/>
              <a:t>Criteria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recycling </a:t>
            </a:r>
            <a:r>
              <a:rPr lang="cs-CZ" b="1" dirty="0" err="1" smtClean="0"/>
              <a:t>methods</a:t>
            </a:r>
            <a:r>
              <a:rPr lang="cs-CZ" b="1" dirty="0" smtClean="0"/>
              <a:t> - </a:t>
            </a:r>
            <a:r>
              <a:rPr lang="cs-CZ" b="1" dirty="0" err="1" smtClean="0"/>
              <a:t>Description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recycling </a:t>
            </a:r>
            <a:r>
              <a:rPr lang="cs-CZ" b="1" dirty="0" err="1" smtClean="0"/>
              <a:t>processes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flow</a:t>
            </a:r>
            <a:r>
              <a:rPr lang="cs-CZ" b="1" dirty="0" smtClean="0"/>
              <a:t> chart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8772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2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EN 15344 (645803)  </a:t>
            </a:r>
            <a:r>
              <a:rPr lang="cs-CZ" b="1" dirty="0" smtClean="0"/>
              <a:t>Plasty - Recyklované plasty - Charakterizace polyethylenových (PE)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polyethylene</a:t>
            </a:r>
            <a:r>
              <a:rPr lang="cs-CZ" b="1" dirty="0" smtClean="0"/>
              <a:t> (PE)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15345 (645804)  </a:t>
            </a:r>
            <a:r>
              <a:rPr lang="cs-CZ" b="1" dirty="0" smtClean="0"/>
              <a:t>Plasty - Recyklované plasty - Charakterizace polypropylenových (PP)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polypropylene (PP)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15346 (645805)  </a:t>
            </a:r>
            <a:r>
              <a:rPr lang="cs-CZ" b="1" dirty="0" smtClean="0"/>
              <a:t>Plasty - Recyklované plasty - Charakterizace polyvinylchloridových (PVC)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</a:t>
            </a:r>
            <a:r>
              <a:rPr lang="cs-CZ" b="1" dirty="0" smtClean="0"/>
              <a:t>(vinylchloride) (PVC)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15347 (645806)  </a:t>
            </a:r>
            <a:r>
              <a:rPr lang="cs-CZ" b="1" dirty="0" smtClean="0"/>
              <a:t>Plasty - Recyklované plasty - Charakterizace plastových odpadů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Wastes</a:t>
            </a:r>
            <a:endParaRPr lang="cs-CZ" b="1" dirty="0" smtClean="0"/>
          </a:p>
          <a:p>
            <a:endParaRPr lang="cs-CZ" b="1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3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Už </a:t>
            </a:r>
            <a:r>
              <a:rPr lang="cs-CZ" sz="2800" smtClean="0">
                <a:solidFill>
                  <a:srgbClr val="008000"/>
                </a:solidFill>
                <a:latin typeface="Arial Black" pitchFamily="34" charset="0"/>
              </a:rPr>
              <a:t>je PŘELOŽENO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EN 15348 (645807) </a:t>
            </a:r>
            <a:r>
              <a:rPr lang="cs-CZ" b="1" dirty="0" smtClean="0"/>
              <a:t>Plasty - Recyklované plasty - Charakterizace </a:t>
            </a:r>
            <a:r>
              <a:rPr lang="cs-CZ" b="1" dirty="0" err="1" smtClean="0"/>
              <a:t>polyethylentereftalátových</a:t>
            </a:r>
            <a:r>
              <a:rPr lang="cs-CZ" b="1" dirty="0" smtClean="0"/>
              <a:t> (PET)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</a:t>
            </a:r>
            <a:r>
              <a:rPr lang="cs-CZ" b="1" dirty="0" smtClean="0"/>
              <a:t>(</a:t>
            </a:r>
            <a:r>
              <a:rPr lang="cs-CZ" b="1" dirty="0" err="1" smtClean="0"/>
              <a:t>ethylene</a:t>
            </a:r>
            <a:r>
              <a:rPr lang="cs-CZ" b="1" dirty="0" smtClean="0"/>
              <a:t> </a:t>
            </a:r>
            <a:r>
              <a:rPr lang="cs-CZ" b="1" dirty="0" err="1" smtClean="0"/>
              <a:t>terephtalate</a:t>
            </a:r>
            <a:r>
              <a:rPr lang="cs-CZ" b="1" dirty="0" smtClean="0"/>
              <a:t>) (PET)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</a:t>
            </a:r>
            <a:r>
              <a:rPr lang="cs-CZ" sz="2800" b="1" dirty="0" smtClean="0">
                <a:solidFill>
                  <a:srgbClr val="FF0000"/>
                </a:solidFill>
              </a:rPr>
              <a:t>ISO </a:t>
            </a:r>
            <a:r>
              <a:rPr lang="cs-CZ" b="1" dirty="0" smtClean="0">
                <a:solidFill>
                  <a:srgbClr val="FF0000"/>
                </a:solidFill>
              </a:rPr>
              <a:t>16103 (770618) </a:t>
            </a:r>
            <a:r>
              <a:rPr lang="cs-CZ" b="1" dirty="0" smtClean="0"/>
              <a:t>Obaly - Přepravní balení pro nebezpečné věci - Recyklované plastové materiály = </a:t>
            </a:r>
            <a:r>
              <a:rPr lang="cs-CZ" b="1" dirty="0" err="1" smtClean="0"/>
              <a:t>Packaging</a:t>
            </a:r>
            <a:r>
              <a:rPr lang="cs-CZ" b="1" dirty="0" smtClean="0"/>
              <a:t> - Transport </a:t>
            </a:r>
            <a:r>
              <a:rPr lang="cs-CZ" b="1" dirty="0" err="1" smtClean="0"/>
              <a:t>packages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dangerous</a:t>
            </a:r>
            <a:r>
              <a:rPr lang="cs-CZ" b="1" dirty="0" smtClean="0"/>
              <a:t> </a:t>
            </a:r>
            <a:r>
              <a:rPr lang="cs-CZ" b="1" dirty="0" err="1" smtClean="0"/>
              <a:t>goods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material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15343 (645802) </a:t>
            </a:r>
            <a:r>
              <a:rPr lang="cs-CZ" b="1" dirty="0" smtClean="0"/>
              <a:t>Plasty - Recyklované plasty - Sledovatelnost a posuzování shody při recyklaci plastů a stanovení obsahu recyklovaného materiálu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Plastics</a:t>
            </a:r>
            <a:r>
              <a:rPr lang="cs-CZ" b="1" dirty="0" smtClean="0"/>
              <a:t> recycling </a:t>
            </a:r>
            <a:r>
              <a:rPr lang="cs-CZ" b="1" dirty="0" err="1" smtClean="0"/>
              <a:t>traceability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assessment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conformity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content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ISO = </a:t>
            </a:r>
            <a:r>
              <a:rPr lang="cs-CZ" sz="2800" b="1" dirty="0" err="1" smtClean="0">
                <a:solidFill>
                  <a:srgbClr val="7030A0"/>
                </a:solidFill>
                <a:latin typeface="Arial Black" pitchFamily="34" charset="0"/>
              </a:rPr>
              <a:t>International</a:t>
            </a:r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 Standard </a:t>
            </a:r>
            <a:r>
              <a:rPr lang="cs-CZ" sz="2800" b="1" dirty="0" err="1" smtClean="0">
                <a:solidFill>
                  <a:srgbClr val="7030A0"/>
                </a:solidFill>
                <a:latin typeface="Arial Black" pitchFamily="34" charset="0"/>
              </a:rPr>
              <a:t>Organisation</a:t>
            </a:r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cs-CZ" sz="2800" b="1" dirty="0" smtClean="0">
              <a:latin typeface="Arial Black" pitchFamily="34" charset="0"/>
            </a:endParaRPr>
          </a:p>
          <a:p>
            <a:endParaRPr lang="cs-CZ" b="1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4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836712"/>
            <a:ext cx="84969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P CEN/TS 16010 (645810) </a:t>
            </a:r>
            <a:r>
              <a:rPr lang="cs-CZ" b="1" dirty="0" smtClean="0"/>
              <a:t>Plasty - Recyklované plasty - Postupy odběru vzorků pro zkoušení plastových odpadů a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Sampling</a:t>
            </a:r>
            <a:r>
              <a:rPr lang="cs-CZ" b="1" dirty="0" smtClean="0"/>
              <a:t> </a:t>
            </a:r>
            <a:r>
              <a:rPr lang="cs-CZ" b="1" dirty="0" err="1" smtClean="0"/>
              <a:t>procedures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testing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waste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recyclates</a:t>
            </a:r>
            <a:endParaRPr lang="cs-CZ" b="1" dirty="0" smtClean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ČSN P CEN/TS 16011 (645811) </a:t>
            </a:r>
            <a:r>
              <a:rPr lang="cs-CZ" b="1" dirty="0" smtClean="0"/>
              <a:t>Plasty - Recyklované plasty - Příprava vzorků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Sample </a:t>
            </a:r>
            <a:r>
              <a:rPr lang="cs-CZ" b="1" dirty="0" err="1" smtClean="0"/>
              <a:t>preparation</a:t>
            </a:r>
            <a:endParaRPr lang="cs-CZ" b="1" dirty="0" smtClean="0"/>
          </a:p>
          <a:p>
            <a:r>
              <a:rPr lang="cs-CZ" sz="3200" dirty="0" smtClean="0">
                <a:solidFill>
                  <a:srgbClr val="FF3399"/>
                </a:solidFill>
                <a:latin typeface="Arial Black" pitchFamily="34" charset="0"/>
              </a:rPr>
              <a:t>Tato předběžná norma je českou verzí technické specifikace CEN/TS</a:t>
            </a:r>
            <a:endParaRPr lang="cs-CZ" sz="3200" b="1" dirty="0" smtClean="0">
              <a:solidFill>
                <a:srgbClr val="FF3399"/>
              </a:solidFill>
              <a:latin typeface="Arial Black" pitchFamily="34" charset="0"/>
            </a:endParaRPr>
          </a:p>
          <a:p>
            <a:endParaRPr lang="cs-CZ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979712" cy="184482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POZOR NA SAFARI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 KENI!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7" name="Obrázek 6" descr="zákaz plastových obalů KENY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907704" y="138656"/>
            <a:ext cx="7060258" cy="6719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18. 9. 2017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5" name="Obrázek 4" descr="MAPA AFRI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4220" y="1247420"/>
            <a:ext cx="6858000" cy="4363160"/>
          </a:xfrm>
          <a:prstGeom prst="rect">
            <a:avLst/>
          </a:prstGeom>
        </p:spPr>
      </p:pic>
      <p:cxnSp>
        <p:nvCxnSpPr>
          <p:cNvPr id="7" name="Přímá spojovací šipka 6"/>
          <p:cNvCxnSpPr>
            <a:stCxn id="8" idx="1"/>
          </p:cNvCxnSpPr>
          <p:nvPr/>
        </p:nvCxnSpPr>
        <p:spPr>
          <a:xfrm flipH="1">
            <a:off x="4572000" y="2095982"/>
            <a:ext cx="1224136" cy="111699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796136" y="17728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KEŇA</a:t>
            </a:r>
          </a:p>
          <a:p>
            <a:r>
              <a:rPr lang="cs-CZ" i="1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cs-CZ" i="1" dirty="0" err="1" smtClean="0">
                <a:solidFill>
                  <a:srgbClr val="0000FF"/>
                </a:solidFill>
                <a:latin typeface="Arial Black" pitchFamily="34" charset="0"/>
              </a:rPr>
              <a:t>eng</a:t>
            </a:r>
            <a:r>
              <a:rPr lang="cs-CZ" i="1" dirty="0" smtClean="0">
                <a:solidFill>
                  <a:srgbClr val="0000FF"/>
                </a:solidFill>
                <a:latin typeface="Arial Black" pitchFamily="34" charset="0"/>
              </a:rPr>
              <a:t>. KENYA)</a:t>
            </a:r>
            <a:endParaRPr lang="cs-CZ" i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Recyklace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ZAČALA UŽ V 19. STOLETÍ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pic>
        <p:nvPicPr>
          <p:cNvPr id="7" name="Obrázek 6" descr="img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549598" cy="136815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8" y="1628800"/>
            <a:ext cx="74888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299695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Mastikace = snižování MW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mechano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-chemickou degradací, tj. mechanické namáhání za přítomnosti kyslíku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86916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Kaučuk nebyl VULKANIZOVANÝ,  protože vulkanizaci vynalezl Ch.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Goodyear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až v roce 1833 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00192" y="27089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652120" y="2420888"/>
            <a:ext cx="2376264" cy="2880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868144" y="1916832"/>
            <a:ext cx="2808312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2017</a:t>
            </a:r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Předmět kurzu je: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Pochopení</a:t>
            </a:r>
            <a:r>
              <a:rPr lang="cs-CZ" sz="2400" b="1" dirty="0" smtClean="0">
                <a:solidFill>
                  <a:srgbClr val="FF0000"/>
                </a:solidFill>
              </a:rPr>
              <a:t> recyklace a likvidace polymerního odpadu (termoplasty, termosety, vulkanizáty) jako komplexní problematiky zahrnující legislativní, ekonomické a technické požadavky. Probírán je celý proces, počínaje sběrem odpadu a končící využitím s důrazem na minimalizaci skládkování a dopadů na životní prostředí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0000FF"/>
                </a:solidFill>
              </a:rPr>
              <a:t>Součástí výuky je minimálně jedna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exkurze</a:t>
            </a:r>
            <a:r>
              <a:rPr lang="cs-CZ" sz="2400" b="1" dirty="0" smtClean="0">
                <a:solidFill>
                  <a:srgbClr val="0000FF"/>
                </a:solidFill>
              </a:rPr>
              <a:t> do recyklační firmy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008000"/>
                </a:solidFill>
              </a:rPr>
              <a:t>Absolvent by měl získat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základ pro práci v recyklační firmě </a:t>
            </a:r>
            <a:r>
              <a:rPr lang="cs-CZ" sz="2400" b="1" dirty="0" smtClean="0">
                <a:solidFill>
                  <a:srgbClr val="008000"/>
                </a:solidFill>
              </a:rPr>
              <a:t>a být schopen si dále samostatně doplňovat znalosti v této oblasti</a:t>
            </a:r>
            <a:endParaRPr lang="cs-CZ" sz="28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600" b="1" dirty="0" smtClean="0">
              <a:solidFill>
                <a:srgbClr val="008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18. 9. 2017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3937</Words>
  <Application>Microsoft Office PowerPoint</Application>
  <PresentationFormat>Předvádění na obrazovce (4:3)</PresentationFormat>
  <Paragraphs>541</Paragraphs>
  <Slides>56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Default Design</vt:lpstr>
      <vt:lpstr>RECYKLACE TERMOPLASTŮ, TERMOSETŮ A PRYŽÍ</vt:lpstr>
      <vt:lpstr>Kdo jsem a odkud přicházím</vt:lpstr>
      <vt:lpstr>Recyklace nezná hranic!</vt:lpstr>
      <vt:lpstr>Spory plast X sklo  X kov neberou konce</vt:lpstr>
      <vt:lpstr>POZOR NA SAFARI V KENI!</vt:lpstr>
      <vt:lpstr>POZOR NA SAFARI  V KENI!</vt:lpstr>
      <vt:lpstr>Snímek 7</vt:lpstr>
      <vt:lpstr>Recyklace ZAČALA UŽ V 19. STOLETÍ</vt:lpstr>
      <vt:lpstr>Předmět kurzu je:</vt:lpstr>
      <vt:lpstr>Časový plán</vt:lpstr>
      <vt:lpstr>Snímek 11</vt:lpstr>
      <vt:lpstr>Rozdělení lekcí</vt:lpstr>
      <vt:lpstr>Systém studia</vt:lpstr>
      <vt:lpstr>E - LEARNING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RECYKLACE &amp; ODPADY v umění</vt:lpstr>
      <vt:lpstr>POLYMER - Plast (TERMOPLAST – Termoset)</vt:lpstr>
      <vt:lpstr>ČSN 64 0003 Plasty – Zhodnocení plastového odpadu – Názvosloví</vt:lpstr>
      <vt:lpstr>ČSN 64 0003 Plasty – Zhodnocení plastového odpadu – Názvosloví</vt:lpstr>
      <vt:lpstr>Primární  X sekundární recyklace plastů SCHÉMA z SVŠT Bratislava, fakulta chemická</vt:lpstr>
      <vt:lpstr>Literatura a zdroje poznání</vt:lpstr>
      <vt:lpstr>Snímek 22</vt:lpstr>
      <vt:lpstr>Snímek 23</vt:lpstr>
      <vt:lpstr>Literatura a zdroje poznání</vt:lpstr>
      <vt:lpstr>Snímek 25</vt:lpstr>
      <vt:lpstr>Legislativa česká</vt:lpstr>
      <vt:lpstr>Snímek 27</vt:lpstr>
      <vt:lpstr>Legislativa EU</vt:lpstr>
      <vt:lpstr>Věda nebo technika?</vt:lpstr>
      <vt:lpstr>Vzájemné ovlivňování recyklačních aktivit</vt:lpstr>
      <vt:lpstr>Snímek 31</vt:lpstr>
      <vt:lpstr>ČSN 64 0003 Plasty – Zhodnocení plastového odpadu – Názvosloví</vt:lpstr>
      <vt:lpstr>Uživatelský plastový odpad CO MÁ SMYSL Z TOHO RECYKLOVAT 1</vt:lpstr>
      <vt:lpstr>Uživatelský plastový odpad CO MÁ SMYSL Z TOHO RECYKLOVAT 2</vt:lpstr>
      <vt:lpstr>Snímek 35</vt:lpstr>
      <vt:lpstr>RECYKLACE na území České republiky z  historického hlediska</vt:lpstr>
      <vt:lpstr>Je-li na něco norma, pak se ji snažme používat …</vt:lpstr>
      <vt:lpstr>Je-li na něco norma, pak se ji snažme používat …</vt:lpstr>
      <vt:lpstr>ČSN EN 15347:2008 Plasty. Recyklované plasty. Charakterizace plastových odpadů</vt:lpstr>
      <vt:lpstr>Americká norma ASTM D 5033-00</vt:lpstr>
      <vt:lpstr>Národní normy ČSN</vt:lpstr>
      <vt:lpstr>ČSN 64 0003 Plasty – Zhodnocení plastového odpadu – Názvosloví</vt:lpstr>
      <vt:lpstr>Extruder neboli VYTLAČOVACÍ STROJ</vt:lpstr>
      <vt:lpstr>Zhodnocení plastového odpadu – Nenormované, leč používané výrazy</vt:lpstr>
      <vt:lpstr>Fyzikální recyklace plastů, fyzikální recyklování plastů </vt:lpstr>
      <vt:lpstr>Chemická recyklace plastů, chemické recyklování plastů</vt:lpstr>
      <vt:lpstr>Surovinové zhodnocení plastů</vt:lpstr>
      <vt:lpstr>Energetické zhodnocení plastů</vt:lpstr>
      <vt:lpstr>ČSN 64 0003 Plasty – Zhodnocení plastového odpadu – Názvosloví</vt:lpstr>
      <vt:lpstr>ČSN 64 0003 Plasty – Zhodnocení plastového odpadu – Názvosloví</vt:lpstr>
      <vt:lpstr>ČSN 64 0003 Plasty – Zhodnocení plastového odpadu – Názvosloví</vt:lpstr>
      <vt:lpstr>Regenerát versus recyklát </vt:lpstr>
      <vt:lpstr>ČSN  vztahující se k recyklaci plastů 1</vt:lpstr>
      <vt:lpstr>ČSN  vztahující se k recyklaci plastů 2</vt:lpstr>
      <vt:lpstr>ČSN  vztahující se k recyklaci plastů 3 </vt:lpstr>
      <vt:lpstr>ČSN  vztahující se k recyklaci plastů 4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116</cp:revision>
  <dcterms:created xsi:type="dcterms:W3CDTF">2008-02-10T16:41:08Z</dcterms:created>
  <dcterms:modified xsi:type="dcterms:W3CDTF">2017-09-18T16:42:33Z</dcterms:modified>
</cp:coreProperties>
</file>