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82" r:id="rId2"/>
    <p:sldId id="288" r:id="rId3"/>
    <p:sldId id="289" r:id="rId4"/>
    <p:sldId id="301" r:id="rId5"/>
    <p:sldId id="304" r:id="rId6"/>
    <p:sldId id="302" r:id="rId7"/>
    <p:sldId id="293" r:id="rId8"/>
    <p:sldId id="303" r:id="rId9"/>
    <p:sldId id="295" r:id="rId10"/>
    <p:sldId id="305" r:id="rId11"/>
    <p:sldId id="290" r:id="rId12"/>
    <p:sldId id="300" r:id="rId13"/>
    <p:sldId id="298" r:id="rId14"/>
    <p:sldId id="306" r:id="rId15"/>
    <p:sldId id="292" r:id="rId16"/>
    <p:sldId id="291" r:id="rId17"/>
    <p:sldId id="299" r:id="rId18"/>
    <p:sldId id="307" r:id="rId1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2" autoAdjust="0"/>
    <p:restoredTop sz="94624" autoAdjust="0"/>
  </p:normalViewPr>
  <p:slideViewPr>
    <p:cSldViewPr>
      <p:cViewPr varScale="1">
        <p:scale>
          <a:sx n="69" d="100"/>
          <a:sy n="69" d="100"/>
        </p:scale>
        <p:origin x="-690" y="-102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pPr/>
              <a:t>10/20/2017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pPr/>
              <a:t>10/20/2017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/>
          </a:p>
        </p:txBody>
      </p:sp>
    </p:spTree>
    <p:extLst>
      <p:ext uri="{BB962C8B-B14F-4D97-AF65-F5344CB8AC3E}">
        <p14:creationId xmlns=""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10/20/2017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10/20/2017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10/20/2017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=""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cs-CZ"/>
              <a:t>Klepnutím lze upravit styl předlohy nadpisů.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10/20/2017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10/20/2017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10/20/2017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10/20/2017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10/20/2017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cs-CZ"/>
              <a:t>Klepnutím lze upravit styl předlohy nadpisů.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10/20/2017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cs-CZ"/>
              <a:t>Klepnutím lze upravit styl předlohy nadpisů.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10/20/2017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Klepnutím lze upravit styl předlohy nadpisů.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10/20/2017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ŠKOLNÍ PEDAGOGIKA</a:t>
            </a:r>
            <a:b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</a:b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ZÁKLADY PEDAGOGIKY</a:t>
            </a:r>
            <a:b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</a:b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DPS002					PS 2017</a:t>
            </a:r>
            <a:endParaRPr lang="cs-CZ" b="1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4869160"/>
            <a:ext cx="9143999" cy="1584176"/>
          </a:xfrm>
        </p:spPr>
        <p:txBody>
          <a:bodyPr>
            <a:normAutofit/>
          </a:bodyPr>
          <a:lstStyle/>
          <a:p>
            <a:pPr algn="r"/>
            <a:r>
              <a:rPr lang="cs-CZ" sz="3600" b="1" dirty="0" err="1" smtClean="0">
                <a:latin typeface="Garamond" pitchFamily="18" charset="0"/>
              </a:rPr>
              <a:t>cejkova</a:t>
            </a:r>
            <a:r>
              <a:rPr lang="cs-CZ" sz="3600" b="1" dirty="0" smtClean="0">
                <a:latin typeface="Garamond" pitchFamily="18" charset="0"/>
              </a:rPr>
              <a:t>@</a:t>
            </a:r>
            <a:r>
              <a:rPr lang="cs-CZ" sz="3600" b="1" dirty="0" err="1" smtClean="0">
                <a:latin typeface="Garamond" pitchFamily="18" charset="0"/>
              </a:rPr>
              <a:t>phil.muni.cz</a:t>
            </a:r>
            <a:endParaRPr lang="cs-CZ" sz="3600" b="1" dirty="0">
              <a:latin typeface="Garamond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Pedagogika je</a:t>
            </a:r>
            <a:r>
              <a:rPr lang="cs-CZ" sz="5400" dirty="0" smtClean="0">
                <a:solidFill>
                  <a:srgbClr val="FFC000"/>
                </a:solidFill>
                <a:latin typeface="Garamond" pitchFamily="18" charset="0"/>
              </a:rPr>
              <a:t>…</a:t>
            </a:r>
            <a:endParaRPr lang="cs-CZ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3068960"/>
            <a:ext cx="9144000" cy="31032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5400" b="1" dirty="0" smtClean="0">
                <a:latin typeface="Garamond" pitchFamily="18" charset="0"/>
              </a:rPr>
              <a:t>Věda o </a:t>
            </a:r>
            <a:r>
              <a:rPr lang="cs-CZ" sz="5400" b="1" dirty="0" smtClean="0">
                <a:solidFill>
                  <a:srgbClr val="FF0000"/>
                </a:solidFill>
                <a:latin typeface="Garamond" pitchFamily="18" charset="0"/>
              </a:rPr>
              <a:t>výchově </a:t>
            </a:r>
            <a:r>
              <a:rPr lang="cs-CZ" sz="5400" b="1" dirty="0" smtClean="0">
                <a:latin typeface="Garamond" pitchFamily="18" charset="0"/>
              </a:rPr>
              <a:t>a vzdělávání.</a:t>
            </a:r>
            <a:endParaRPr lang="cs-CZ" sz="5400" b="1" dirty="0">
              <a:latin typeface="Garamond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Výchova je…</a:t>
            </a:r>
            <a:endParaRPr lang="cs-CZ" sz="5400" b="1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522414" y="2060848"/>
            <a:ext cx="9144000" cy="4111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dirty="0" smtClean="0">
                <a:latin typeface="Garamond" pitchFamily="18" charset="0"/>
              </a:rPr>
              <a:t>	… proces záměrného a cílevědomého vytváření a ovlivňování podmínek umožňujících optimální rozvoj každého jedince v souladu s jeho individuálními dispozicemi a stimulujících jeho vlastní snahu stát se autentickou vnitřně integrovanou a socializovanou osobností.</a:t>
            </a:r>
          </a:p>
          <a:p>
            <a:pPr>
              <a:buNone/>
            </a:pPr>
            <a:endParaRPr lang="cs-CZ" sz="3200" b="1" dirty="0" smtClean="0">
              <a:latin typeface="Garamond" pitchFamily="18" charset="0"/>
            </a:endParaRPr>
          </a:p>
          <a:p>
            <a:pPr algn="r">
              <a:buNone/>
            </a:pPr>
            <a:r>
              <a:rPr lang="cs-CZ" sz="3200" b="1" dirty="0" smtClean="0">
                <a:latin typeface="Garamond" pitchFamily="18" charset="0"/>
              </a:rPr>
              <a:t> </a:t>
            </a: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(volně dle Průcha, </a:t>
            </a:r>
            <a:r>
              <a:rPr lang="cs-CZ" b="1" dirty="0" err="1" smtClean="0">
                <a:solidFill>
                  <a:srgbClr val="FFC000"/>
                </a:solidFill>
                <a:latin typeface="Garamond" pitchFamily="18" charset="0"/>
              </a:rPr>
              <a:t>Walterová</a:t>
            </a: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, &amp; Mareš, 2003, s. 277 – 278).</a:t>
            </a:r>
            <a:endParaRPr lang="cs-CZ" sz="3200" b="1" dirty="0">
              <a:solidFill>
                <a:srgbClr val="FFC000"/>
              </a:solidFill>
              <a:latin typeface="Garamond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Co je to výchova?</a:t>
            </a:r>
            <a:endParaRPr lang="cs-CZ" sz="5400" b="1" dirty="0">
              <a:solidFill>
                <a:srgbClr val="FFC000"/>
              </a:solidFill>
              <a:latin typeface="Garamond" pitchFamily="18" charset="0"/>
            </a:endParaRPr>
          </a:p>
        </p:txBody>
      </p:sp>
      <p:pic>
        <p:nvPicPr>
          <p:cNvPr id="7" name="Zástupný symbol pro obsah 6" descr="torch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 rot="20950547">
            <a:off x="996016" y="2256282"/>
            <a:ext cx="5214014" cy="3476010"/>
          </a:xfrm>
          <a:ln cap="rnd">
            <a:solidFill>
              <a:srgbClr val="FFC000"/>
            </a:solidFill>
          </a:ln>
        </p:spPr>
      </p:pic>
      <p:pic>
        <p:nvPicPr>
          <p:cNvPr id="8" name="Zástupný symbol pro obsah 7" descr="Tapety_Príroda_Strom_3278.jpg.large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 rot="840857">
            <a:off x="6617276" y="2398911"/>
            <a:ext cx="4984571" cy="3323047"/>
          </a:xfrm>
          <a:ln>
            <a:solidFill>
              <a:srgbClr val="FFC000"/>
            </a:solidFill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Výchova jako…</a:t>
            </a:r>
            <a:endParaRPr lang="cs-CZ" sz="5400" b="1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b="1" dirty="0" smtClean="0">
                <a:solidFill>
                  <a:srgbClr val="FFC000"/>
                </a:solidFill>
                <a:latin typeface="Garamond" pitchFamily="18" charset="0"/>
              </a:rPr>
              <a:t>	A) Rozvoj přirozených vloh: </a:t>
            </a:r>
            <a:r>
              <a:rPr lang="cs-CZ" sz="2800" b="1" dirty="0" smtClean="0">
                <a:latin typeface="Garamond" pitchFamily="18" charset="0"/>
              </a:rPr>
              <a:t>výchova rozvíjí potence jedince -svobodný rozvoj dětské přirozenosti bez společenských zásahů a nátlaku -„Vše vychází dobré z rukou stvořitelových, vše se kazí v rukou člověka.“ </a:t>
            </a:r>
            <a:r>
              <a:rPr lang="cs-CZ" sz="2800" b="1" dirty="0" smtClean="0">
                <a:solidFill>
                  <a:srgbClr val="FFC000"/>
                </a:solidFill>
                <a:latin typeface="Garamond" pitchFamily="18" charset="0"/>
              </a:rPr>
              <a:t>(Rousseau) </a:t>
            </a:r>
          </a:p>
          <a:p>
            <a:pPr>
              <a:buNone/>
            </a:pPr>
            <a:r>
              <a:rPr lang="cs-CZ" sz="2800" b="1" dirty="0" smtClean="0">
                <a:solidFill>
                  <a:srgbClr val="FFC000"/>
                </a:solidFill>
                <a:latin typeface="Garamond" pitchFamily="18" charset="0"/>
              </a:rPr>
              <a:t>	B) Překonávání přirozených sklonů a jejich nahrazování návyky:</a:t>
            </a:r>
            <a:r>
              <a:rPr lang="cs-CZ" sz="2800" b="1" dirty="0" smtClean="0">
                <a:latin typeface="Garamond" pitchFamily="18" charset="0"/>
              </a:rPr>
              <a:t> výchova je formativní činnost - výchova je konverze lidské přirozenosti (dětská nehotovost) a vše, co člověka dělá člověkem, je společenského původu </a:t>
            </a:r>
            <a:r>
              <a:rPr lang="cs-CZ" sz="2800" b="1" dirty="0" smtClean="0">
                <a:solidFill>
                  <a:srgbClr val="FFC000"/>
                </a:solidFill>
                <a:latin typeface="Garamond" pitchFamily="18" charset="0"/>
              </a:rPr>
              <a:t>(</a:t>
            </a:r>
            <a:r>
              <a:rPr lang="cs-CZ" sz="2800" b="1" dirty="0" err="1" smtClean="0">
                <a:solidFill>
                  <a:srgbClr val="FFC000"/>
                </a:solidFill>
                <a:latin typeface="Garamond" pitchFamily="18" charset="0"/>
              </a:rPr>
              <a:t>Durkheim</a:t>
            </a:r>
            <a:r>
              <a:rPr lang="cs-CZ" sz="2800" b="1" dirty="0" smtClean="0">
                <a:solidFill>
                  <a:srgbClr val="FFC000"/>
                </a:solidFill>
                <a:latin typeface="Garamond" pitchFamily="18" charset="0"/>
              </a:rPr>
              <a:t>)</a:t>
            </a:r>
            <a:endParaRPr lang="cs-CZ" sz="2800" b="1" dirty="0">
              <a:solidFill>
                <a:srgbClr val="FFC000"/>
              </a:solidFill>
              <a:latin typeface="Garamond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Pedagogika je</a:t>
            </a:r>
            <a:r>
              <a:rPr lang="cs-CZ" sz="5400" dirty="0" smtClean="0">
                <a:solidFill>
                  <a:srgbClr val="FFC000"/>
                </a:solidFill>
                <a:latin typeface="Garamond" pitchFamily="18" charset="0"/>
              </a:rPr>
              <a:t>…</a:t>
            </a:r>
            <a:endParaRPr lang="cs-CZ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3068960"/>
            <a:ext cx="9144000" cy="31032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5400" b="1" dirty="0" smtClean="0">
                <a:latin typeface="Garamond" pitchFamily="18" charset="0"/>
              </a:rPr>
              <a:t>Věda o výchově a </a:t>
            </a:r>
            <a:r>
              <a:rPr lang="cs-CZ" sz="5400" b="1" dirty="0" smtClean="0">
                <a:solidFill>
                  <a:srgbClr val="FF0000"/>
                </a:solidFill>
                <a:latin typeface="Garamond" pitchFamily="18" charset="0"/>
              </a:rPr>
              <a:t>vzdělávání</a:t>
            </a:r>
            <a:r>
              <a:rPr lang="cs-CZ" sz="5400" b="1" dirty="0" smtClean="0">
                <a:latin typeface="Garamond" pitchFamily="18" charset="0"/>
              </a:rPr>
              <a:t>.</a:t>
            </a:r>
            <a:endParaRPr lang="cs-CZ" sz="5400" b="1" dirty="0">
              <a:latin typeface="Garamond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Vzdělávání je…</a:t>
            </a:r>
            <a:endParaRPr lang="cs-CZ" sz="5400" b="1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3200" b="1" dirty="0" smtClean="0">
                <a:latin typeface="Garamond" pitchFamily="18" charset="0"/>
              </a:rPr>
              <a:t>	</a:t>
            </a:r>
          </a:p>
          <a:p>
            <a:pPr>
              <a:buNone/>
            </a:pPr>
            <a:r>
              <a:rPr lang="cs-CZ" sz="3200" b="1" dirty="0" smtClean="0">
                <a:latin typeface="Garamond" pitchFamily="18" charset="0"/>
              </a:rPr>
              <a:t>… je proces záměrného získávání a osvojování vědomostí, dovednosti a postojů v dlouhodobém časovém horizontu.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algn="r">
              <a:buNone/>
            </a:pP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(volně dle Průcha, </a:t>
            </a:r>
            <a:r>
              <a:rPr lang="cs-CZ" b="1" dirty="0" err="1" smtClean="0">
                <a:solidFill>
                  <a:srgbClr val="FFC000"/>
                </a:solidFill>
                <a:latin typeface="Garamond" pitchFamily="18" charset="0"/>
              </a:rPr>
              <a:t>Walterová</a:t>
            </a: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, &amp; Mareš, 2003, s. 277 – 278).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Neplést si vzdělávání s…</a:t>
            </a:r>
            <a:endParaRPr lang="cs-CZ" sz="5400" b="1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Vzdělanost: </a:t>
            </a:r>
            <a:r>
              <a:rPr lang="cs-CZ" b="1" dirty="0" smtClean="0">
                <a:latin typeface="Garamond" pitchFamily="18" charset="0"/>
              </a:rPr>
              <a:t>celkový stav vzdělání v sociální skupině.</a:t>
            </a:r>
          </a:p>
          <a:p>
            <a:pPr>
              <a:buNone/>
            </a:pP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Vzdělání: </a:t>
            </a:r>
            <a:r>
              <a:rPr lang="cs-CZ" b="1" dirty="0" smtClean="0">
                <a:latin typeface="Garamond" pitchFamily="18" charset="0"/>
              </a:rPr>
              <a:t>osvojené vědomosti, dovednosti, postoje.</a:t>
            </a:r>
          </a:p>
          <a:p>
            <a:pPr>
              <a:buNone/>
            </a:pP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Vzdělavatelnost</a:t>
            </a:r>
            <a:r>
              <a:rPr lang="cs-CZ" b="1" dirty="0" smtClean="0">
                <a:latin typeface="Garamond" pitchFamily="18" charset="0"/>
              </a:rPr>
              <a:t>: souhrn předpokladů s nimiž člověk vstupuje do procesu vzdělávání, neboli schopnost jedince vzdělávat se.</a:t>
            </a:r>
          </a:p>
          <a:p>
            <a:pPr>
              <a:buNone/>
            </a:pP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Vyučování</a:t>
            </a:r>
            <a:r>
              <a:rPr lang="cs-CZ" b="1" dirty="0" smtClean="0">
                <a:latin typeface="Garamond" pitchFamily="18" charset="0"/>
              </a:rPr>
              <a:t>: organizační struktura vyznačující se cílevědomostí, systematičností a plánovitostí.</a:t>
            </a:r>
          </a:p>
          <a:p>
            <a:pPr>
              <a:buNone/>
            </a:pP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Výuka: </a:t>
            </a:r>
            <a:r>
              <a:rPr lang="cs-CZ" b="1" dirty="0" smtClean="0">
                <a:latin typeface="Garamond" pitchFamily="18" charset="0"/>
              </a:rPr>
              <a:t>cílevědomý, záměrný, organizovaný a plánovitý proces, při kterém dochází ke zprostředkování poznání, k rozvoji schopností a dovedností.</a:t>
            </a:r>
          </a:p>
          <a:p>
            <a:pPr>
              <a:buNone/>
            </a:pP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Učení: </a:t>
            </a:r>
            <a:r>
              <a:rPr lang="cs-CZ" b="1" dirty="0" smtClean="0">
                <a:latin typeface="Garamond" pitchFamily="18" charset="0"/>
              </a:rPr>
              <a:t>záměrně navozovaná činnost s cílem systematicky získávat jisté vědomosti, dovednosti, návyky, ale také formy chování a osobních vlastností.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Co je vzdělávání?</a:t>
            </a:r>
            <a:endParaRPr lang="cs-CZ" sz="5400" b="1" dirty="0">
              <a:solidFill>
                <a:srgbClr val="FFC000"/>
              </a:solidFill>
              <a:latin typeface="Garamond" pitchFamily="18" charset="0"/>
            </a:endParaRPr>
          </a:p>
        </p:txBody>
      </p:sp>
      <p:pic>
        <p:nvPicPr>
          <p:cNvPr id="9" name="Zástupný symbol pro obsah 8" descr="EDISON-led-bulb-4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 rot="20394966">
            <a:off x="1053876" y="2503447"/>
            <a:ext cx="4853137" cy="3375869"/>
          </a:xfrm>
          <a:ln>
            <a:solidFill>
              <a:srgbClr val="FFC000"/>
            </a:solidFill>
          </a:ln>
        </p:spPr>
      </p:pic>
      <p:pic>
        <p:nvPicPr>
          <p:cNvPr id="10" name="Zástupný symbol pro obsah 9" descr="stažený soubor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 rot="799705">
            <a:off x="6130675" y="2255912"/>
            <a:ext cx="5215773" cy="3422852"/>
          </a:xfrm>
          <a:ln>
            <a:solidFill>
              <a:srgbClr val="FFC000"/>
            </a:solidFill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Vzdělávání jako…</a:t>
            </a:r>
            <a:endParaRPr lang="cs-CZ" sz="5400" b="1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522414" y="3284984"/>
            <a:ext cx="9144000" cy="28872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b="1" dirty="0" smtClean="0">
                <a:latin typeface="Garamond" pitchFamily="18" charset="0"/>
              </a:rPr>
              <a:t>... to </a:t>
            </a:r>
            <a:r>
              <a:rPr lang="cs-CZ" sz="6000" b="1" dirty="0" err="1" smtClean="0">
                <a:latin typeface="Garamond" pitchFamily="18" charset="0"/>
              </a:rPr>
              <a:t>be</a:t>
            </a:r>
            <a:r>
              <a:rPr lang="cs-CZ" sz="6000" b="1" dirty="0" smtClean="0">
                <a:latin typeface="Garamond" pitchFamily="18" charset="0"/>
              </a:rPr>
              <a:t> </a:t>
            </a:r>
            <a:r>
              <a:rPr lang="cs-CZ" sz="6000" b="1" dirty="0" err="1" smtClean="0">
                <a:latin typeface="Garamond" pitchFamily="18" charset="0"/>
              </a:rPr>
              <a:t>continued</a:t>
            </a:r>
            <a:r>
              <a:rPr lang="cs-CZ" sz="6000" b="1" dirty="0" smtClean="0">
                <a:latin typeface="Garamond" pitchFamily="18" charset="0"/>
              </a:rPr>
              <a:t> …</a:t>
            </a:r>
            <a:endParaRPr lang="cs-CZ" sz="6000" b="1" dirty="0">
              <a:latin typeface="Garamond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CO JE TO PEDAGOGIKA?</a:t>
            </a:r>
            <a:endParaRPr lang="cs-CZ" b="1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Výsledek obrázku pro jiří bab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-14037"/>
            <a:ext cx="12188825" cy="688576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Pedagogika je</a:t>
            </a:r>
            <a:r>
              <a:rPr lang="cs-CZ" sz="5400" dirty="0" smtClean="0">
                <a:solidFill>
                  <a:srgbClr val="FFC000"/>
                </a:solidFill>
                <a:latin typeface="Garamond" pitchFamily="18" charset="0"/>
              </a:rPr>
              <a:t>…</a:t>
            </a:r>
            <a:endParaRPr lang="cs-CZ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3068960"/>
            <a:ext cx="9144000" cy="31032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5400" b="1" dirty="0" smtClean="0">
                <a:latin typeface="Garamond" pitchFamily="18" charset="0"/>
              </a:rPr>
              <a:t>Věda o výchově a vzdělávání.</a:t>
            </a:r>
            <a:endParaRPr lang="cs-CZ" sz="5400" b="1" dirty="0">
              <a:latin typeface="Garamond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Pedagogika je</a:t>
            </a:r>
            <a:r>
              <a:rPr lang="cs-CZ" sz="5400" dirty="0" smtClean="0">
                <a:solidFill>
                  <a:srgbClr val="FFC000"/>
                </a:solidFill>
                <a:latin typeface="Garamond" pitchFamily="18" charset="0"/>
              </a:rPr>
              <a:t>…</a:t>
            </a:r>
            <a:endParaRPr lang="cs-CZ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3068960"/>
            <a:ext cx="9144000" cy="31032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5400" b="1" dirty="0" smtClean="0">
                <a:solidFill>
                  <a:srgbClr val="FF0000"/>
                </a:solidFill>
                <a:latin typeface="Garamond" pitchFamily="18" charset="0"/>
              </a:rPr>
              <a:t>Věda</a:t>
            </a:r>
            <a:r>
              <a:rPr lang="cs-CZ" sz="5400" b="1" dirty="0" smtClean="0">
                <a:latin typeface="Garamond" pitchFamily="18" charset="0"/>
              </a:rPr>
              <a:t> o výchově a vzdělávání.</a:t>
            </a:r>
            <a:endParaRPr lang="cs-CZ" sz="5400" b="1" dirty="0">
              <a:latin typeface="Garamond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Věda je…</a:t>
            </a:r>
            <a:endParaRPr lang="cs-CZ" sz="5400" b="1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3068960"/>
            <a:ext cx="9144000" cy="31032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4000" b="1" dirty="0" smtClean="0">
                <a:latin typeface="Garamond" pitchFamily="18" charset="0"/>
              </a:rPr>
              <a:t>Systematické poznávání reality.</a:t>
            </a:r>
            <a:endParaRPr lang="cs-CZ" sz="4000" b="1" dirty="0">
              <a:latin typeface="Garamond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Pedagogika jako věda</a:t>
            </a:r>
            <a:endParaRPr lang="cs-CZ" sz="5400" b="1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latin typeface="Garamond" pitchFamily="18" charset="0"/>
              </a:rPr>
              <a:t>	Má-li být pedagogika vědou, neobejde se bez teorie a musí se opírat i o výzkum. </a:t>
            </a:r>
          </a:p>
          <a:p>
            <a:pPr>
              <a:buNone/>
            </a:pPr>
            <a:r>
              <a:rPr lang="cs-CZ" b="1" dirty="0" smtClean="0">
                <a:latin typeface="Garamond" pitchFamily="18" charset="0"/>
              </a:rPr>
              <a:t>Pedagogika má charakter</a:t>
            </a:r>
          </a:p>
          <a:p>
            <a:pPr>
              <a:buNone/>
            </a:pP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a) Explorativní: </a:t>
            </a:r>
            <a:r>
              <a:rPr lang="cs-CZ" b="1" dirty="0" smtClean="0">
                <a:solidFill>
                  <a:srgbClr val="FF0000"/>
                </a:solidFill>
                <a:latin typeface="Garamond" pitchFamily="18" charset="0"/>
              </a:rPr>
              <a:t>jaké to je:</a:t>
            </a:r>
            <a:r>
              <a:rPr lang="cs-CZ" b="1" dirty="0" smtClean="0">
                <a:latin typeface="Garamond" pitchFamily="18" charset="0"/>
              </a:rPr>
              <a:t> poskytuje data a zdůvodnění pro popis a explanaci</a:t>
            </a:r>
          </a:p>
          <a:p>
            <a:pPr>
              <a:buNone/>
            </a:pP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b) Explanační : </a:t>
            </a:r>
            <a:r>
              <a:rPr lang="cs-CZ" b="1" dirty="0" smtClean="0">
                <a:solidFill>
                  <a:srgbClr val="FF0000"/>
                </a:solidFill>
                <a:latin typeface="Garamond" pitchFamily="18" charset="0"/>
              </a:rPr>
              <a:t>proč je to takové:</a:t>
            </a:r>
            <a:r>
              <a:rPr lang="cs-CZ" b="1" dirty="0" smtClean="0">
                <a:latin typeface="Garamond" pitchFamily="18" charset="0"/>
              </a:rPr>
              <a:t> objasňování procesů a jevů edukační reality</a:t>
            </a:r>
          </a:p>
          <a:p>
            <a:pPr>
              <a:buNone/>
            </a:pP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c) Normativní: </a:t>
            </a:r>
            <a:r>
              <a:rPr lang="cs-CZ" b="1" dirty="0" smtClean="0">
                <a:solidFill>
                  <a:srgbClr val="FF0000"/>
                </a:solidFill>
                <a:latin typeface="Garamond" pitchFamily="18" charset="0"/>
              </a:rPr>
              <a:t>jaké by to mělo být: </a:t>
            </a:r>
            <a:r>
              <a:rPr lang="cs-CZ" b="1" dirty="0" smtClean="0">
                <a:latin typeface="Garamond" pitchFamily="18" charset="0"/>
              </a:rPr>
              <a:t>normy, ideály, vzory, doporučení, jak realizovat edukaci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Pedagogický výzkum</a:t>
            </a:r>
            <a:endParaRPr lang="cs-CZ" sz="5400" b="1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sz="3600" b="1" dirty="0" smtClean="0">
                <a:solidFill>
                  <a:srgbClr val="FFC000"/>
                </a:solidFill>
                <a:latin typeface="Garamond" pitchFamily="18" charset="0"/>
              </a:rPr>
              <a:t>Kvalitativní výzkum</a:t>
            </a:r>
          </a:p>
          <a:p>
            <a:pPr algn="ctr">
              <a:buNone/>
            </a:pPr>
            <a:r>
              <a:rPr lang="cs-CZ" sz="2800" b="1" dirty="0" smtClean="0">
                <a:solidFill>
                  <a:srgbClr val="FF0000"/>
                </a:solidFill>
                <a:latin typeface="Garamond" pitchFamily="18" charset="0"/>
              </a:rPr>
              <a:t>Objevování neobjeveného</a:t>
            </a:r>
          </a:p>
          <a:p>
            <a:pPr algn="ctr">
              <a:buFontTx/>
              <a:buChar char="-"/>
            </a:pPr>
            <a:r>
              <a:rPr lang="cs-CZ" sz="2800" b="1" dirty="0" smtClean="0">
                <a:latin typeface="Garamond" pitchFamily="18" charset="0"/>
              </a:rPr>
              <a:t>Rozhovory</a:t>
            </a:r>
          </a:p>
          <a:p>
            <a:pPr algn="ctr">
              <a:buFontTx/>
              <a:buChar char="-"/>
            </a:pPr>
            <a:r>
              <a:rPr lang="cs-CZ" sz="2800" b="1" dirty="0" smtClean="0">
                <a:latin typeface="Garamond" pitchFamily="18" charset="0"/>
              </a:rPr>
              <a:t>Pozorování</a:t>
            </a:r>
          </a:p>
          <a:p>
            <a:pPr algn="ctr">
              <a:buFontTx/>
              <a:buChar char="-"/>
            </a:pPr>
            <a:r>
              <a:rPr lang="cs-CZ" sz="2800" b="1" dirty="0" smtClean="0">
                <a:latin typeface="Garamond" pitchFamily="18" charset="0"/>
              </a:rPr>
              <a:t>Experiment</a:t>
            </a:r>
          </a:p>
          <a:p>
            <a:pPr algn="ctr">
              <a:buFontTx/>
              <a:buChar char="-"/>
            </a:pPr>
            <a:r>
              <a:rPr lang="cs-CZ" sz="2800" b="1" dirty="0" smtClean="0">
                <a:latin typeface="Garamond" pitchFamily="18" charset="0"/>
              </a:rPr>
              <a:t>…</a:t>
            </a:r>
          </a:p>
          <a:p>
            <a:pPr>
              <a:buFontTx/>
              <a:buChar char="-"/>
            </a:pPr>
            <a:endParaRPr lang="cs-CZ" sz="2800" b="1" dirty="0" smtClean="0">
              <a:latin typeface="Garamond" pitchFamily="18" charset="0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cs-CZ" sz="3600" b="1" dirty="0" smtClean="0">
                <a:solidFill>
                  <a:srgbClr val="FFC000"/>
                </a:solidFill>
                <a:latin typeface="Garamond" pitchFamily="18" charset="0"/>
              </a:rPr>
              <a:t>Kvantitativní výzkum</a:t>
            </a:r>
          </a:p>
          <a:p>
            <a:pPr algn="ctr">
              <a:buNone/>
            </a:pPr>
            <a:r>
              <a:rPr lang="cs-CZ" sz="2800" b="1" dirty="0" smtClean="0">
                <a:solidFill>
                  <a:srgbClr val="FF0000"/>
                </a:solidFill>
                <a:latin typeface="Garamond" pitchFamily="18" charset="0"/>
              </a:rPr>
              <a:t>Ověřování objeveného</a:t>
            </a:r>
          </a:p>
          <a:p>
            <a:pPr algn="ctr">
              <a:buFontTx/>
              <a:buChar char="-"/>
            </a:pPr>
            <a:r>
              <a:rPr lang="cs-CZ" sz="2800" b="1" dirty="0" smtClean="0">
                <a:latin typeface="Garamond" pitchFamily="18" charset="0"/>
              </a:rPr>
              <a:t>Dotazníky</a:t>
            </a:r>
          </a:p>
          <a:p>
            <a:pPr algn="ctr">
              <a:buFontTx/>
              <a:buChar char="-"/>
            </a:pPr>
            <a:r>
              <a:rPr lang="cs-CZ" sz="2800" b="1" dirty="0" smtClean="0">
                <a:latin typeface="Garamond" pitchFamily="18" charset="0"/>
              </a:rPr>
              <a:t>Pozorování</a:t>
            </a:r>
          </a:p>
          <a:p>
            <a:pPr algn="ctr">
              <a:buFontTx/>
              <a:buChar char="-"/>
            </a:pPr>
            <a:r>
              <a:rPr lang="cs-CZ" sz="2800" b="1" dirty="0" smtClean="0">
                <a:latin typeface="Garamond" pitchFamily="18" charset="0"/>
              </a:rPr>
              <a:t>Experiment</a:t>
            </a:r>
          </a:p>
          <a:p>
            <a:pPr algn="ctr">
              <a:buFontTx/>
              <a:buChar char="-"/>
            </a:pPr>
            <a:r>
              <a:rPr lang="cs-CZ" sz="2800" b="1" dirty="0" smtClean="0">
                <a:latin typeface="Garamond" pitchFamily="18" charset="0"/>
              </a:rPr>
              <a:t>…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Dělení </a:t>
            </a:r>
            <a:r>
              <a:rPr lang="cs-CZ" sz="5400" b="1" dirty="0" err="1" smtClean="0">
                <a:solidFill>
                  <a:srgbClr val="FFC000"/>
                </a:solidFill>
                <a:latin typeface="Garamond" pitchFamily="18" charset="0"/>
              </a:rPr>
              <a:t>pg</a:t>
            </a:r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 disciplín</a:t>
            </a:r>
            <a:endParaRPr lang="cs-CZ" sz="5400" b="1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Základní</a:t>
            </a:r>
          </a:p>
          <a:p>
            <a:pPr>
              <a:buNone/>
            </a:pPr>
            <a:r>
              <a:rPr lang="cs-CZ" b="1" dirty="0" smtClean="0">
                <a:latin typeface="Garamond" pitchFamily="18" charset="0"/>
              </a:rPr>
              <a:t>- např. obecná pedagogika, dějiny pedagogiky, metodologie </a:t>
            </a:r>
            <a:r>
              <a:rPr lang="cs-CZ" b="1" dirty="0" err="1" smtClean="0">
                <a:latin typeface="Garamond" pitchFamily="18" charset="0"/>
              </a:rPr>
              <a:t>pg</a:t>
            </a:r>
            <a:r>
              <a:rPr lang="cs-CZ" b="1" dirty="0" smtClean="0">
                <a:latin typeface="Garamond" pitchFamily="18" charset="0"/>
              </a:rPr>
              <a:t> výzkumu, srovnávací pedagogika, pedagogické teorie, obecná didaktika…</a:t>
            </a:r>
          </a:p>
          <a:p>
            <a:pPr>
              <a:buNone/>
            </a:pP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Aplikované</a:t>
            </a:r>
          </a:p>
          <a:p>
            <a:pPr>
              <a:buNone/>
            </a:pPr>
            <a:r>
              <a:rPr lang="cs-CZ" b="1" dirty="0" smtClean="0">
                <a:latin typeface="Garamond" pitchFamily="18" charset="0"/>
              </a:rPr>
              <a:t>- např. předškolní pedagogika, školní pedagogika, andragogika, </a:t>
            </a:r>
            <a:r>
              <a:rPr lang="cs-CZ" b="1" dirty="0" err="1" smtClean="0">
                <a:latin typeface="Garamond" pitchFamily="18" charset="0"/>
              </a:rPr>
              <a:t>gerontopedagogika</a:t>
            </a:r>
            <a:r>
              <a:rPr lang="cs-CZ" b="1" dirty="0" smtClean="0">
                <a:latin typeface="Garamond" pitchFamily="18" charset="0"/>
              </a:rPr>
              <a:t>, muzejní pedagogika, </a:t>
            </a:r>
            <a:r>
              <a:rPr lang="cs-CZ" b="1" dirty="0" err="1" smtClean="0">
                <a:latin typeface="Garamond" pitchFamily="18" charset="0"/>
              </a:rPr>
              <a:t>pedagogika</a:t>
            </a:r>
            <a:r>
              <a:rPr lang="cs-CZ" b="1" dirty="0" smtClean="0">
                <a:latin typeface="Garamond" pitchFamily="18" charset="0"/>
              </a:rPr>
              <a:t> volného času, pedagogika rodiny, speciální pedagogika, oborové didaktiky…</a:t>
            </a:r>
          </a:p>
          <a:p>
            <a:pPr>
              <a:buNone/>
            </a:pP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Hraniční</a:t>
            </a:r>
          </a:p>
          <a:p>
            <a:pPr>
              <a:buNone/>
            </a:pPr>
            <a:r>
              <a:rPr lang="cs-CZ" b="1" dirty="0" smtClean="0">
                <a:latin typeface="Garamond" pitchFamily="18" charset="0"/>
              </a:rPr>
              <a:t>- např. sociální pedagogika, filozofie výchovy, vzdělávací politika,  pedagogická psychologie…</a:t>
            </a:r>
          </a:p>
          <a:p>
            <a:pPr>
              <a:buNone/>
            </a:pPr>
            <a:endParaRPr lang="cs-CZ" b="1" dirty="0" smtClean="0">
              <a:latin typeface="Garamond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f02804846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tf02804846</Template>
  <TotalTime>650</TotalTime>
  <Words>271</Words>
  <Application>Microsoft Office PowerPoint</Application>
  <PresentationFormat>Vlastní</PresentationFormat>
  <Paragraphs>64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tf02804846</vt:lpstr>
      <vt:lpstr>ŠKOLNÍ PEDAGOGIKA ZÁKLADY PEDAGOGIKY DPS002     PS 2017</vt:lpstr>
      <vt:lpstr>CO JE TO PEDAGOGIKA?</vt:lpstr>
      <vt:lpstr>Snímek 3</vt:lpstr>
      <vt:lpstr>Pedagogika je…</vt:lpstr>
      <vt:lpstr>Pedagogika je…</vt:lpstr>
      <vt:lpstr>Věda je…</vt:lpstr>
      <vt:lpstr>Pedagogika jako věda</vt:lpstr>
      <vt:lpstr>Pedagogický výzkum</vt:lpstr>
      <vt:lpstr>Dělení pg disciplín</vt:lpstr>
      <vt:lpstr>Pedagogika je…</vt:lpstr>
      <vt:lpstr>Výchova je…</vt:lpstr>
      <vt:lpstr>Co je to výchova?</vt:lpstr>
      <vt:lpstr>Výchova jako…</vt:lpstr>
      <vt:lpstr>Pedagogika je…</vt:lpstr>
      <vt:lpstr>Vzdělávání je…</vt:lpstr>
      <vt:lpstr>Neplést si vzdělávání s…</vt:lpstr>
      <vt:lpstr>Co je vzdělávání?</vt:lpstr>
      <vt:lpstr>Vzdělávání jako…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Výukové cíle</dc:title>
  <dc:creator>Ingrid Čejková</dc:creator>
  <cp:lastModifiedBy>Ingrid Čejková</cp:lastModifiedBy>
  <cp:revision>61</cp:revision>
  <dcterms:created xsi:type="dcterms:W3CDTF">2017-02-26T14:27:59Z</dcterms:created>
  <dcterms:modified xsi:type="dcterms:W3CDTF">2017-10-20T12:50:57Z</dcterms:modified>
</cp:coreProperties>
</file>