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69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3A538-9BA2-4572-8ECB-A404B4A9D9D0}" type="datetimeFigureOut">
              <a:rPr lang="cs-CZ" smtClean="0"/>
              <a:t>24.04.2017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E128B-5B33-4357-89DD-1136FDF46F1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16980-B497-42B1-A056-10FB34890E2C}" type="slidenum">
              <a:rPr lang="cs-CZ" altLang="cs-CZ" smtClean="0"/>
              <a:pPr/>
              <a:t>14</a:t>
            </a:fld>
            <a:endParaRPr lang="cs-CZ" alt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647FA-E463-4C72-8C38-8F1F6610FADE}" type="slidenum">
              <a:rPr lang="cs-CZ" altLang="cs-CZ" smtClean="0"/>
              <a:pPr/>
              <a:t>23</a:t>
            </a:fld>
            <a:endParaRPr lang="cs-CZ" alt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19A18-54FD-4B90-870C-6353D1C0A881}" type="slidenum">
              <a:rPr lang="cs-CZ" altLang="cs-CZ" smtClean="0"/>
              <a:pPr/>
              <a:t>24</a:t>
            </a:fld>
            <a:endParaRPr lang="cs-CZ" altLang="cs-CZ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2F9CF-24B7-48D8-84CC-B53F6FC44A4A}" type="slidenum">
              <a:rPr lang="cs-CZ" altLang="cs-CZ" smtClean="0"/>
              <a:pPr/>
              <a:t>25</a:t>
            </a:fld>
            <a:endParaRPr lang="cs-CZ" altLang="cs-CZ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D7ED5-E462-44C9-AF52-079A48F73667}" type="slidenum">
              <a:rPr lang="cs-CZ" altLang="cs-CZ" smtClean="0"/>
              <a:pPr/>
              <a:t>26</a:t>
            </a:fld>
            <a:endParaRPr lang="cs-CZ" altLang="cs-CZ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C4376-BEE7-4669-94E2-0D27E5EC5AC3}" type="slidenum">
              <a:rPr lang="cs-CZ" altLang="cs-CZ" smtClean="0"/>
              <a:pPr/>
              <a:t>27</a:t>
            </a:fld>
            <a:endParaRPr lang="cs-CZ" alt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0BF8D-1E84-4D1E-B0E5-E149AFC7872A}" type="slidenum">
              <a:rPr lang="cs-CZ" altLang="cs-CZ" smtClean="0"/>
              <a:pPr/>
              <a:t>28</a:t>
            </a:fld>
            <a:endParaRPr lang="cs-CZ" alt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CEE521-4FA0-4C4E-AC3C-037EC372BADD}" type="slidenum">
              <a:rPr lang="cs-CZ" altLang="cs-CZ" smtClean="0"/>
              <a:pPr/>
              <a:t>29</a:t>
            </a:fld>
            <a:endParaRPr lang="cs-CZ" alt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59BD6-CACD-41F3-89C7-9B87F55D905C}" type="slidenum">
              <a:rPr lang="cs-CZ" altLang="cs-CZ" smtClean="0"/>
              <a:pPr/>
              <a:t>30</a:t>
            </a:fld>
            <a:endParaRPr lang="cs-CZ" altLang="cs-CZ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053BF-6C8F-497E-8901-27BA64EC6AED}" type="slidenum">
              <a:rPr lang="cs-CZ" altLang="cs-CZ" smtClean="0"/>
              <a:pPr/>
              <a:t>31</a:t>
            </a:fld>
            <a:endParaRPr lang="cs-CZ" altLang="cs-CZ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29593-6D40-4F2F-8210-32DF5A5CBE14}" type="slidenum">
              <a:rPr lang="cs-CZ" altLang="cs-CZ" smtClean="0"/>
              <a:pPr/>
              <a:t>32</a:t>
            </a:fld>
            <a:endParaRPr lang="cs-CZ" altLang="cs-CZ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5F98FE-7A68-491F-8DCF-35852CB7A11E}" type="slidenum">
              <a:rPr lang="cs-CZ" altLang="cs-CZ" smtClean="0"/>
              <a:pPr/>
              <a:t>15</a:t>
            </a:fld>
            <a:endParaRPr lang="cs-CZ" altLang="cs-CZ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B4B78-DEE6-4CF6-A39B-D936625BDA96}" type="slidenum">
              <a:rPr lang="cs-CZ" altLang="cs-CZ" smtClean="0"/>
              <a:pPr/>
              <a:t>33</a:t>
            </a:fld>
            <a:endParaRPr lang="cs-CZ" altLang="cs-CZ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D134D-90A1-4A0A-95D9-095B030AEF6A}" type="slidenum">
              <a:rPr lang="cs-CZ" altLang="cs-CZ" smtClean="0"/>
              <a:pPr/>
              <a:t>16</a:t>
            </a:fld>
            <a:endParaRPr lang="cs-CZ" alt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13088-16EB-4E40-9AF6-4B9461F00CB9}" type="slidenum">
              <a:rPr lang="cs-CZ" altLang="cs-CZ" smtClean="0"/>
              <a:pPr/>
              <a:t>17</a:t>
            </a:fld>
            <a:endParaRPr lang="cs-CZ" altLang="cs-C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A8A10-7076-4F1A-B32E-B4B6DDBC4BB4}" type="slidenum">
              <a:rPr lang="cs-CZ" altLang="cs-CZ" smtClean="0"/>
              <a:pPr/>
              <a:t>18</a:t>
            </a:fld>
            <a:endParaRPr lang="cs-CZ" alt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DD943-B430-4989-8E58-8B337DB3D09F}" type="slidenum">
              <a:rPr lang="cs-CZ" altLang="cs-CZ" smtClean="0"/>
              <a:pPr/>
              <a:t>19</a:t>
            </a:fld>
            <a:endParaRPr lang="cs-CZ" alt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03BB7-E770-4B5C-8A5A-83350ED15827}" type="slidenum">
              <a:rPr lang="cs-CZ" altLang="cs-CZ" smtClean="0"/>
              <a:pPr/>
              <a:t>20</a:t>
            </a:fld>
            <a:endParaRPr lang="cs-CZ" altLang="cs-CZ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02524-7844-4351-9900-64BE061D62B1}" type="slidenum">
              <a:rPr lang="cs-CZ" altLang="cs-CZ" smtClean="0"/>
              <a:pPr/>
              <a:t>21</a:t>
            </a:fld>
            <a:endParaRPr lang="cs-CZ" altLang="cs-CZ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492F6-5190-49F8-8D12-D2D50483ACD1}" type="slidenum">
              <a:rPr lang="cs-CZ" altLang="cs-CZ" smtClean="0"/>
              <a:pPr/>
              <a:t>22</a:t>
            </a:fld>
            <a:endParaRPr lang="cs-CZ" altLang="cs-CZ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7258151-7A30-44D1-8C8F-AD1EB9022B6F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7258151-7A30-44D1-8C8F-AD1EB9022B6F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4mind.com/personality/EPQ.html" TargetMode="External"/><Relationship Id="rId2" Type="http://schemas.openxmlformats.org/officeDocument/2006/relationships/hyperlink" Target="http://www.learning-styles-online.com/inventor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ite.ebrary.com/lib/masaryk/Top?channelName=masaryk&amp;cpage=1&amp;f00=text&amp;frm=smp.x&amp;hitsPerPage=10&amp;id=5003745&amp;layout=document&amp;p00=learning+styles&amp;sortBy=score&amp;sortOrder=desc" TargetMode="External"/><Relationship Id="rId4" Type="http://schemas.openxmlformats.org/officeDocument/2006/relationships/hyperlink" Target="http://site.ebrary.com/lib/masaryk/Top?channelName=masaryk&amp;cpage=1&amp;f00=text&amp;frm=smp.x&amp;hitsPerPage=10&amp;id=10132662&amp;layout=document&amp;p00=learning+styles&amp;sortBy=score&amp;sortOrder=des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Osobnostní faktory ovlivňující procesy učení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Psychologie výchovy a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27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příběh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Integrace, jednota, </a:t>
            </a:r>
            <a:r>
              <a:rPr lang="cs-CZ" dirty="0"/>
              <a:t>soudržnost dílčích složek, </a:t>
            </a:r>
            <a:r>
              <a:rPr lang="cs-CZ" dirty="0" smtClean="0"/>
              <a:t>celková </a:t>
            </a:r>
            <a:r>
              <a:rPr lang="cs-CZ" dirty="0"/>
              <a:t>zaměřenost osobnosti, její životní směřování, smysl života.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úroveň se týká proměn jedincova „já</a:t>
            </a:r>
            <a:r>
              <a:rPr lang="cs-CZ" dirty="0" smtClean="0"/>
              <a:t>“(</a:t>
            </a:r>
            <a:r>
              <a:rPr lang="cs-CZ" dirty="0" err="1" smtClean="0"/>
              <a:t>self</a:t>
            </a:r>
            <a:r>
              <a:rPr lang="cs-CZ" dirty="0" smtClean="0"/>
              <a:t>), </a:t>
            </a:r>
            <a:r>
              <a:rPr lang="cs-CZ" dirty="0"/>
              <a:t>včetně jeho identity. </a:t>
            </a:r>
            <a:endParaRPr lang="cs-CZ" dirty="0" smtClean="0"/>
          </a:p>
          <a:p>
            <a:r>
              <a:rPr lang="cs-CZ" i="1" dirty="0" smtClean="0"/>
              <a:t>Identita </a:t>
            </a:r>
            <a:r>
              <a:rPr lang="cs-CZ" i="1" dirty="0"/>
              <a:t>je zde chápana jako vnitřní, rozvíjející se příběh, který v sobě integruje rekonstruovanou minulost, vnímanou přítomnost a anticipovanou budoucnost do koherentního, životadárného mýtu; tento životní mýtus posiluje daného člověka</a:t>
            </a:r>
            <a:r>
              <a:rPr lang="cs-CZ" dirty="0"/>
              <a:t> (</a:t>
            </a:r>
            <a:r>
              <a:rPr lang="cs-CZ" dirty="0" err="1"/>
              <a:t>McAdams</a:t>
            </a:r>
            <a:r>
              <a:rPr lang="cs-CZ" dirty="0"/>
              <a:t>, 1994, s. 306)</a:t>
            </a:r>
          </a:p>
        </p:txBody>
      </p:sp>
    </p:spTree>
    <p:extLst>
      <p:ext uri="{BB962C8B-B14F-4D97-AF65-F5344CB8AC3E}">
        <p14:creationId xmlns:p14="http://schemas.microsoft.com/office/powerpoint/2010/main" val="421409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Stabilita a změny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různých složkách osobnosti různé, i z hlediska rychlosti a obsahu (</a:t>
            </a:r>
            <a:r>
              <a:rPr lang="cs-CZ" dirty="0" err="1" smtClean="0"/>
              <a:t>srv</a:t>
            </a:r>
            <a:r>
              <a:rPr lang="cs-CZ" dirty="0" smtClean="0"/>
              <a:t>. novorozenec, kojenec; dospívání…)</a:t>
            </a:r>
          </a:p>
          <a:p>
            <a:r>
              <a:rPr lang="cs-CZ" dirty="0" smtClean="0"/>
              <a:t>Osobnost nemůže být rigidně stabilní; musí reagovat na změny v sociálním (aj.) okolí</a:t>
            </a:r>
          </a:p>
          <a:p>
            <a:pPr lvl="1"/>
            <a:r>
              <a:rPr lang="cs-CZ" dirty="0" smtClean="0"/>
              <a:t>Vývojová, sociální psychologie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612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nezbytné </a:t>
            </a:r>
            <a:r>
              <a:rPr lang="cs-CZ" dirty="0"/>
              <a:t>v případech, kdy se člověk ocitne před novým, závažným adaptačním problémem (</a:t>
            </a:r>
            <a:r>
              <a:rPr lang="cs-CZ" dirty="0" err="1"/>
              <a:t>Weinberger</a:t>
            </a:r>
            <a:r>
              <a:rPr lang="cs-CZ" dirty="0"/>
              <a:t>, 1994, s. 339</a:t>
            </a:r>
            <a:r>
              <a:rPr lang="cs-CZ" dirty="0" smtClean="0"/>
              <a:t>). V zásadě tři možnosti</a:t>
            </a:r>
          </a:p>
          <a:p>
            <a:pPr lvl="1"/>
            <a:r>
              <a:rPr lang="cs-CZ" dirty="0" smtClean="0"/>
              <a:t>systematickým </a:t>
            </a:r>
            <a:r>
              <a:rPr lang="cs-CZ" dirty="0"/>
              <a:t>dlouhodobým úsilím lidí kolem jedince (rodičů, učitelů, psychologů, trenérů)</a:t>
            </a:r>
          </a:p>
          <a:p>
            <a:pPr lvl="1"/>
            <a:r>
              <a:rPr lang="cs-CZ" dirty="0" smtClean="0"/>
              <a:t>jednorázově </a:t>
            </a:r>
            <a:r>
              <a:rPr lang="cs-CZ" dirty="0"/>
              <a:t>- vlivem těžké životní události, zažitého traumatu (nemoc, úraz, vážná nemoc či úmrtí v rodině, dopravní neštěstí, přírodní katastrofa atp.)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iniciativy jedince samotného, který se snaží sám na sobě pracovat</a:t>
            </a:r>
            <a:r>
              <a:rPr lang="cs-CZ" dirty="0" smtClean="0"/>
              <a:t>. </a:t>
            </a:r>
          </a:p>
          <a:p>
            <a:pPr lvl="2"/>
            <a:r>
              <a:rPr lang="cs-CZ" dirty="0" smtClean="0"/>
              <a:t>Když </a:t>
            </a:r>
            <a:r>
              <a:rPr lang="en-US" dirty="0" err="1" smtClean="0"/>
              <a:t>vykrystaliz</a:t>
            </a:r>
            <a:r>
              <a:rPr lang="cs-CZ" dirty="0" err="1" smtClean="0"/>
              <a:t>uje</a:t>
            </a:r>
            <a:r>
              <a:rPr lang="cs-CZ" dirty="0" smtClean="0"/>
              <a:t> jeho</a:t>
            </a:r>
            <a:r>
              <a:rPr lang="en-US" dirty="0" smtClean="0"/>
              <a:t> </a:t>
            </a:r>
            <a:r>
              <a:rPr lang="en-US" dirty="0" err="1"/>
              <a:t>nespokojenost</a:t>
            </a:r>
            <a:r>
              <a:rPr lang="en-US" dirty="0"/>
              <a:t> s </a:t>
            </a:r>
            <a:r>
              <a:rPr lang="en-US" dirty="0" err="1"/>
              <a:t>dosavadním</a:t>
            </a:r>
            <a:r>
              <a:rPr lang="en-US" dirty="0"/>
              <a:t> </a:t>
            </a:r>
            <a:r>
              <a:rPr lang="en-US" dirty="0" err="1"/>
              <a:t>stavem</a:t>
            </a:r>
            <a:r>
              <a:rPr lang="en-US" dirty="0"/>
              <a:t> – crystallization of discontent (</a:t>
            </a:r>
            <a:r>
              <a:rPr lang="en-US" dirty="0" err="1"/>
              <a:t>Baumeister</a:t>
            </a:r>
            <a:r>
              <a:rPr lang="en-US" dirty="0"/>
              <a:t>, 1994)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447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Facilitace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Když jedinec </a:t>
            </a:r>
            <a:r>
              <a:rPr lang="cs-CZ" dirty="0"/>
              <a:t>očekává, že v daném aspektu osobnosti vůbec může dojít ke </a:t>
            </a:r>
            <a:r>
              <a:rPr lang="cs-CZ" dirty="0" smtClean="0"/>
              <a:t>změně</a:t>
            </a:r>
          </a:p>
          <a:p>
            <a:endParaRPr lang="cs-CZ" dirty="0"/>
          </a:p>
          <a:p>
            <a:r>
              <a:rPr lang="cs-CZ" dirty="0" smtClean="0"/>
              <a:t>Otázka subjektivního vnímání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635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Styly učení žáků a studentů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říkáme na otázku „Jak se učíš?“ „Jak to děláš?“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4800"/>
            <a:ext cx="8569325" cy="1216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Co říkáme na otázku: Jak se učit?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001000" cy="4845050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/>
              <a:t>1. Žák </a:t>
            </a:r>
            <a:r>
              <a:rPr lang="cs-CZ" altLang="cs-CZ" sz="2000" i="1" dirty="0" smtClean="0"/>
              <a:t>je </a:t>
            </a:r>
            <a:r>
              <a:rPr lang="cs-CZ" altLang="cs-CZ" sz="2000" u="sng" dirty="0" smtClean="0"/>
              <a:t>vyzýván k učení</a:t>
            </a:r>
            <a:r>
              <a:rPr lang="cs-CZ" altLang="cs-CZ" sz="2000" dirty="0" smtClean="0"/>
              <a:t>, je mu předepisován obsah a rozsah učiva, ale </a:t>
            </a:r>
            <a:r>
              <a:rPr lang="cs-CZ" altLang="cs-CZ" sz="2000" b="1" i="1" dirty="0" smtClean="0"/>
              <a:t>postup</a:t>
            </a:r>
            <a:r>
              <a:rPr lang="cs-CZ" altLang="cs-CZ" sz="2000" dirty="0" smtClean="0"/>
              <a:t> je necháván na něm (učení metodou pokusu a omylu)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/>
              <a:t>2. Žák je </a:t>
            </a:r>
            <a:r>
              <a:rPr lang="cs-CZ" altLang="cs-CZ" sz="2000" u="sng" dirty="0" smtClean="0"/>
              <a:t>vyzýván, aby změnil svůj způsob učení</a:t>
            </a:r>
            <a:r>
              <a:rPr lang="cs-CZ" altLang="cs-CZ" sz="2000" dirty="0" smtClean="0"/>
              <a:t> na středoškolský, vysokoškolský atd.</a:t>
            </a:r>
          </a:p>
          <a:p>
            <a:pPr marL="1524000" lvl="2" indent="-609600" eaLnBrk="1" hangingPunct="1">
              <a:lnSpc>
                <a:spcPct val="80000"/>
              </a:lnSpc>
            </a:pPr>
            <a:r>
              <a:rPr lang="cs-CZ" altLang="cs-CZ" sz="1600" dirty="0" smtClean="0"/>
              <a:t>(učení nápodobou neexistujícího typického žáka na určitém stupni školy podle pokynů učitele)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/>
              <a:t>3. Žák je </a:t>
            </a:r>
            <a:r>
              <a:rPr lang="cs-CZ" altLang="cs-CZ" sz="2000" u="sng" dirty="0" smtClean="0"/>
              <a:t>vyzýván, aby respektoval velmi obecná doporučení</a:t>
            </a:r>
            <a:r>
              <a:rPr lang="cs-CZ" altLang="cs-CZ" sz="2000" dirty="0" smtClean="0"/>
              <a:t>, zásady „univerzálního“ učení, které mohou být mimo jeho kognitivní potřeby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Obtíže současné školy – perspektiva žáka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400" dirty="0" smtClean="0"/>
              <a:t>žákovský odpor k učení 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000" dirty="0" smtClean="0"/>
              <a:t>(negativní zkušenosti se školou – převaha deklarativních poznatků, subjektivní neužitečnost učiva)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400" dirty="0" smtClean="0"/>
              <a:t>žák se většinou nemůže učit „po svém“, ani nemůže spolupracovat se spolužáky</a:t>
            </a:r>
          </a:p>
          <a:p>
            <a:pPr lvl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100" dirty="0" err="1" smtClean="0"/>
              <a:t>Hormadná</a:t>
            </a:r>
            <a:r>
              <a:rPr lang="cs-CZ" altLang="cs-CZ" sz="2100" dirty="0" smtClean="0"/>
              <a:t> výuka </a:t>
            </a:r>
            <a:r>
              <a:rPr lang="cs-CZ" altLang="cs-CZ" sz="2100" dirty="0" err="1" smtClean="0"/>
              <a:t>transmisivního</a:t>
            </a:r>
            <a:r>
              <a:rPr lang="cs-CZ" altLang="cs-CZ" sz="2100" dirty="0" smtClean="0"/>
              <a:t> charakteru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000" dirty="0" smtClean="0"/>
              <a:t>V hromadném vyučování je debata k tématu se spolužákem příkladem tzv. nelegální komunikace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400" dirty="0" smtClean="0"/>
              <a:t>důsledkem - omezenost žákovských představ o procesu vlastního učení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000" dirty="0" smtClean="0"/>
              <a:t>učení chápáno hlavně jako učení se nazpaměť 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000" dirty="0" smtClean="0"/>
              <a:t>ve skutečnosti by mělo jít o konstruování a rekonstruování poznatků, hledání objektivního významu a subjektivního smyslu vědění)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Obtíže současné školy – perspektiva systému / učitele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cs-CZ" altLang="cs-CZ" sz="2400" smtClean="0"/>
              <a:t>těsná vázanost žákovského učení na školu a školní vyučování; </a:t>
            </a:r>
            <a:r>
              <a:rPr lang="cs-CZ" altLang="cs-CZ" sz="2400" i="1" smtClean="0">
                <a:solidFill>
                  <a:schemeClr val="accent2"/>
                </a:solidFill>
              </a:rPr>
              <a:t>versus</a:t>
            </a:r>
            <a:r>
              <a:rPr lang="cs-CZ" altLang="cs-CZ" sz="2400" i="1" smtClean="0"/>
              <a:t> </a:t>
            </a:r>
            <a:r>
              <a:rPr lang="cs-CZ" altLang="cs-CZ" sz="2400" smtClean="0">
                <a:solidFill>
                  <a:schemeClr val="accent2"/>
                </a:solidFill>
              </a:rPr>
              <a:t>učení mimo školu, celoživotní učení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sz="2400" smtClean="0"/>
              <a:t>přeceňování úlohy vyučovacích metod a  vnějšího řízení; </a:t>
            </a:r>
            <a:r>
              <a:rPr lang="cs-CZ" altLang="cs-CZ" sz="2400" i="1" smtClean="0">
                <a:solidFill>
                  <a:schemeClr val="accent2"/>
                </a:solidFill>
              </a:rPr>
              <a:t>versus</a:t>
            </a:r>
            <a:r>
              <a:rPr lang="cs-CZ" altLang="cs-CZ" sz="2400" i="1" smtClean="0"/>
              <a:t> </a:t>
            </a:r>
            <a:r>
              <a:rPr lang="cs-CZ" altLang="cs-CZ" sz="2400" smtClean="0">
                <a:solidFill>
                  <a:schemeClr val="accent2"/>
                </a:solidFill>
              </a:rPr>
              <a:t>autoregulace učení</a:t>
            </a:r>
            <a:r>
              <a:rPr lang="cs-CZ" altLang="cs-CZ" sz="2400" smtClean="0"/>
              <a:t> 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sz="2400" smtClean="0"/>
              <a:t>přeceňování úlohy vzdělávacích technologií, počítačů, internetu; </a:t>
            </a:r>
            <a:r>
              <a:rPr lang="cs-CZ" altLang="cs-CZ" sz="2400" i="1" smtClean="0">
                <a:solidFill>
                  <a:schemeClr val="accent2"/>
                </a:solidFill>
              </a:rPr>
              <a:t>versus</a:t>
            </a:r>
            <a:r>
              <a:rPr lang="cs-CZ" altLang="cs-CZ" sz="2400" i="1" smtClean="0"/>
              <a:t> </a:t>
            </a:r>
            <a:r>
              <a:rPr lang="cs-CZ" altLang="cs-CZ" sz="2400" smtClean="0">
                <a:solidFill>
                  <a:schemeClr val="accent2"/>
                </a:solidFill>
              </a:rPr>
              <a:t>podceňování psychologie řízeného 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7994650" cy="1071563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772400" cy="41148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cs-CZ" altLang="cs-CZ" b="1" dirty="0" smtClean="0"/>
              <a:t>jemné projevy individuality člověka v</a:t>
            </a:r>
            <a:r>
              <a:rPr lang="cs-CZ" altLang="cs-CZ" dirty="0" smtClean="0"/>
              <a:t> mnoha </a:t>
            </a:r>
            <a:r>
              <a:rPr lang="cs-CZ" altLang="cs-CZ" b="1" dirty="0" smtClean="0"/>
              <a:t>situacích učení</a:t>
            </a:r>
            <a:endParaRPr lang="cs-CZ" altLang="cs-CZ" dirty="0" smtClean="0"/>
          </a:p>
          <a:p>
            <a:pPr eaLnBrk="1" hangingPunct="1">
              <a:spcAft>
                <a:spcPct val="30000"/>
              </a:spcAft>
            </a:pPr>
            <a:r>
              <a:rPr lang="cs-CZ" altLang="cs-CZ" dirty="0" smtClean="0"/>
              <a:t>přestavují </a:t>
            </a:r>
            <a:r>
              <a:rPr lang="cs-CZ" altLang="cs-CZ" b="1" i="1" dirty="0" err="1" smtClean="0"/>
              <a:t>metakognitivní</a:t>
            </a:r>
            <a:r>
              <a:rPr lang="cs-CZ" altLang="cs-CZ" b="1" dirty="0" smtClean="0"/>
              <a:t> potenciál</a:t>
            </a:r>
            <a:r>
              <a:rPr lang="cs-CZ" altLang="cs-CZ" dirty="0" smtClean="0"/>
              <a:t> člověka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b="1" dirty="0" smtClean="0"/>
              <a:t>svébytné postupy při učení</a:t>
            </a:r>
            <a:r>
              <a:rPr lang="cs-CZ" altLang="cs-CZ" dirty="0" smtClean="0"/>
              <a:t>, které jedinec v daném období preferuje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pedagogické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vysvětlovat, </a:t>
            </a:r>
            <a:endParaRPr lang="cs-CZ" dirty="0" smtClean="0"/>
          </a:p>
          <a:p>
            <a:r>
              <a:rPr lang="cs-CZ" dirty="0" smtClean="0"/>
              <a:t>ovlivňovat, </a:t>
            </a:r>
          </a:p>
          <a:p>
            <a:r>
              <a:rPr lang="cs-CZ" dirty="0" smtClean="0"/>
              <a:t>projektovat.</a:t>
            </a:r>
          </a:p>
          <a:p>
            <a:endParaRPr lang="cs-CZ" dirty="0"/>
          </a:p>
          <a:p>
            <a:r>
              <a:rPr lang="cs-CZ" i="1" dirty="0" smtClean="0"/>
              <a:t>Hlavním </a:t>
            </a:r>
            <a:r>
              <a:rPr lang="cs-CZ" i="1" dirty="0"/>
              <a:t>poslání oboru </a:t>
            </a:r>
            <a:r>
              <a:rPr lang="cs-CZ" i="1" dirty="0" smtClean="0"/>
              <a:t>tedy není </a:t>
            </a:r>
            <a:r>
              <a:rPr lang="cs-CZ" i="1" dirty="0"/>
              <a:t>objevovat věci jaké jsou, nýbrž jaké by mohly být</a:t>
            </a:r>
            <a:r>
              <a:rPr lang="cs-CZ" i="1" dirty="0" smtClean="0"/>
              <a:t>. </a:t>
            </a:r>
            <a:r>
              <a:rPr lang="cs-CZ" dirty="0" smtClean="0"/>
              <a:t>(</a:t>
            </a:r>
            <a:r>
              <a:rPr lang="cs-CZ" dirty="0" err="1" smtClean="0"/>
              <a:t>Salomon</a:t>
            </a:r>
            <a:r>
              <a:rPr lang="cs-CZ" dirty="0" smtClean="0"/>
              <a:t>, 2000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50542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848600" cy="1371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799387" cy="4460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400" smtClean="0"/>
              <a:t>jsou svébytné svou: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motivovaností </a:t>
            </a:r>
            <a:r>
              <a:rPr lang="cs-CZ" altLang="cs-CZ" sz="2000" i="1" smtClean="0"/>
              <a:t>(vnější, vnitřní)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strukturou </a:t>
            </a:r>
            <a:r>
              <a:rPr lang="cs-CZ" altLang="cs-CZ" sz="2000" i="1" smtClean="0"/>
              <a:t>(strategie, taktiky)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posloupností </a:t>
            </a:r>
            <a:r>
              <a:rPr lang="cs-CZ" altLang="cs-CZ" sz="2000" i="1" smtClean="0"/>
              <a:t>(pořadí činností)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hloubkou (povrchový </a:t>
            </a:r>
            <a:r>
              <a:rPr lang="cs-CZ" altLang="cs-CZ" sz="2000" i="1" smtClean="0"/>
              <a:t>versus</a:t>
            </a:r>
            <a:r>
              <a:rPr lang="cs-CZ" altLang="cs-CZ" sz="2000" smtClean="0"/>
              <a:t> hloubkový styl)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propracovaností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pružností aplikace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35000"/>
              </a:spcAft>
            </a:pPr>
            <a:r>
              <a:rPr lang="cs-CZ" altLang="cs-CZ" dirty="0" smtClean="0"/>
              <a:t>vyvíjejí se </a:t>
            </a:r>
            <a:r>
              <a:rPr lang="cs-CZ" altLang="cs-CZ" b="1" dirty="0" smtClean="0"/>
              <a:t>z vrozeného základu</a:t>
            </a:r>
            <a:r>
              <a:rPr lang="cs-CZ" altLang="cs-CZ" dirty="0" smtClean="0"/>
              <a:t> (tj. z kognitivních stylů), ale proměňují se během života jak záměrně, tak bezděčně</a:t>
            </a:r>
          </a:p>
          <a:p>
            <a:pPr eaLnBrk="1" hangingPunct="1">
              <a:spcAft>
                <a:spcPct val="35000"/>
              </a:spcAft>
            </a:pPr>
            <a:r>
              <a:rPr lang="cs-CZ" altLang="cs-CZ" dirty="0" smtClean="0"/>
              <a:t>jedinec je užívá ve většině </a:t>
            </a:r>
            <a:r>
              <a:rPr lang="cs-CZ" altLang="cs-CZ" b="1" dirty="0" smtClean="0"/>
              <a:t>situací pedagogického typu</a:t>
            </a:r>
          </a:p>
          <a:p>
            <a:pPr eaLnBrk="1" hangingPunct="1">
              <a:spcAft>
                <a:spcPct val="35000"/>
              </a:spcAft>
            </a:pPr>
            <a:r>
              <a:rPr lang="cs-CZ" altLang="cs-CZ" dirty="0" smtClean="0"/>
              <a:t>jsou </a:t>
            </a:r>
            <a:r>
              <a:rPr lang="cs-CZ" altLang="cs-CZ" b="1" dirty="0" smtClean="0"/>
              <a:t>relativně nezávislé na obsahu učiva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7994650" cy="1071563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4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875587" cy="4689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dirty="0" smtClean="0"/>
              <a:t>mají charakter </a:t>
            </a:r>
            <a:r>
              <a:rPr lang="cs-CZ" altLang="cs-CZ" sz="2000" i="1" dirty="0" err="1" smtClean="0"/>
              <a:t>metastrategie</a:t>
            </a:r>
            <a:r>
              <a:rPr lang="cs-CZ" altLang="cs-CZ" sz="2000" i="1" dirty="0" smtClean="0"/>
              <a:t> </a:t>
            </a:r>
            <a:r>
              <a:rPr lang="cs-CZ" altLang="cs-CZ" sz="2000" dirty="0" smtClean="0"/>
              <a:t>učení </a:t>
            </a:r>
            <a:r>
              <a:rPr lang="cs-CZ" altLang="cs-CZ" sz="2000" i="1" dirty="0" smtClean="0"/>
              <a:t>(sdružují učební strategie – učební taktiky – učební operace)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dirty="0" smtClean="0"/>
              <a:t>vedou k výsledkům určitého typu, ale komplikují nebo zabraňují dosažení výsledků jiných typů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dirty="0" smtClean="0"/>
              <a:t>jedinec si je zpravidla neuvědomuje </a:t>
            </a:r>
          </a:p>
          <a:p>
            <a:pPr lvl="1">
              <a:lnSpc>
                <a:spcPct val="90000"/>
              </a:lnSpc>
              <a:spcAft>
                <a:spcPct val="30000"/>
              </a:spcAft>
            </a:pPr>
            <a:r>
              <a:rPr lang="cs-CZ" altLang="cs-CZ" sz="1700" dirty="0" smtClean="0"/>
              <a:t>jsou mu „samozřejmé“</a:t>
            </a:r>
          </a:p>
          <a:p>
            <a:pPr lvl="1">
              <a:lnSpc>
                <a:spcPct val="90000"/>
              </a:lnSpc>
              <a:spcAft>
                <a:spcPct val="30000"/>
              </a:spcAft>
            </a:pPr>
            <a:r>
              <a:rPr lang="cs-CZ" altLang="cs-CZ" sz="1700" dirty="0" smtClean="0"/>
              <a:t>jemu vyhovující, </a:t>
            </a:r>
          </a:p>
          <a:p>
            <a:pPr lvl="1">
              <a:lnSpc>
                <a:spcPct val="90000"/>
              </a:lnSpc>
              <a:spcAft>
                <a:spcPct val="30000"/>
              </a:spcAft>
            </a:pPr>
            <a:r>
              <a:rPr lang="cs-CZ" altLang="cs-CZ" sz="1700" dirty="0" smtClean="0"/>
              <a:t>„optimální“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dirty="0" smtClean="0"/>
              <a:t>dají se </a:t>
            </a:r>
            <a:r>
              <a:rPr lang="cs-CZ" altLang="cs-CZ" sz="2000" b="1" dirty="0" smtClean="0">
                <a:solidFill>
                  <a:schemeClr val="accent2"/>
                </a:solidFill>
              </a:rPr>
              <a:t>diagnostikovat</a:t>
            </a:r>
            <a:r>
              <a:rPr lang="cs-CZ" altLang="cs-CZ" sz="2000" dirty="0" smtClean="0"/>
              <a:t> a do jisté míry</a:t>
            </a:r>
            <a:r>
              <a:rPr lang="cs-CZ" altLang="cs-CZ" sz="2000" dirty="0" smtClean="0">
                <a:solidFill>
                  <a:srgbClr val="FFFF00"/>
                </a:solidFill>
              </a:rPr>
              <a:t> </a:t>
            </a:r>
            <a:r>
              <a:rPr lang="cs-CZ" altLang="cs-CZ" sz="2000" b="1" dirty="0" smtClean="0">
                <a:solidFill>
                  <a:schemeClr val="accent2"/>
                </a:solidFill>
              </a:rPr>
              <a:t>měnit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stylu učení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/>
              <a:t>Model „cibule“:</a:t>
            </a:r>
            <a:r>
              <a:rPr lang="cs-CZ" altLang="cs-CZ" dirty="0" smtClean="0"/>
              <a:t> 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bazální charakteristiky osobnosti</a:t>
            </a:r>
          </a:p>
          <a:p>
            <a:pPr marL="1347788" lvl="2" indent="-433388" eaLnBrk="1" hangingPunct="1">
              <a:lnSpc>
                <a:spcPct val="90000"/>
              </a:lnSpc>
            </a:pPr>
            <a:r>
              <a:rPr lang="cs-CZ" altLang="cs-CZ" dirty="0" smtClean="0"/>
              <a:t>Např. </a:t>
            </a:r>
            <a:r>
              <a:rPr lang="cs-CZ" altLang="cs-CZ" dirty="0" err="1" smtClean="0"/>
              <a:t>Eysenck</a:t>
            </a:r>
            <a:r>
              <a:rPr lang="cs-CZ" altLang="cs-CZ" dirty="0" smtClean="0"/>
              <a:t> – EOD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tendence ve způsobu zpracování informací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sociální interakce žáka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učební preference, výuková motivace</a:t>
            </a:r>
          </a:p>
          <a:p>
            <a:pPr marL="1347788" lvl="2" indent="-433388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/>
              <a:t>(</a:t>
            </a:r>
            <a:r>
              <a:rPr lang="cs-CZ" altLang="cs-CZ" dirty="0" err="1" smtClean="0"/>
              <a:t>Curryová</a:t>
            </a:r>
            <a:r>
              <a:rPr lang="cs-CZ" altLang="cs-CZ" dirty="0" smtClean="0"/>
              <a:t>, 1983;</a:t>
            </a:r>
            <a:r>
              <a:rPr lang="cs-CZ" altLang="cs-CZ" dirty="0" err="1" smtClean="0"/>
              <a:t>Claxton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Murrellová</a:t>
            </a:r>
            <a:r>
              <a:rPr lang="cs-CZ" altLang="cs-CZ" dirty="0" smtClean="0"/>
              <a:t>, 1987)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620713"/>
            <a:ext cx="12715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Žákovská pojetí učení (Säljö, 1979)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4" y="1600200"/>
            <a:ext cx="8351713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dirty="0" err="1" smtClean="0"/>
              <a:t>Kvlitativní</a:t>
            </a:r>
            <a:r>
              <a:rPr lang="cs-CZ" altLang="cs-CZ" b="1" dirty="0" smtClean="0"/>
              <a:t> výzkum - „Co to znamená učit se?“ </a:t>
            </a:r>
            <a:r>
              <a:rPr lang="cs-CZ" altLang="cs-CZ" sz="2000" dirty="0" smtClean="0"/>
              <a:t>(řazeno dle četnosti):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získávat stále více znalostí (kvantitativně)</a:t>
            </a:r>
          </a:p>
          <a:p>
            <a:pPr eaLnBrk="1" hangingPunct="1"/>
            <a:r>
              <a:rPr lang="cs-CZ" altLang="cs-CZ" dirty="0" smtClean="0"/>
              <a:t>učit se nazpaměť</a:t>
            </a:r>
          </a:p>
          <a:p>
            <a:pPr eaLnBrk="1" hangingPunct="1"/>
            <a:r>
              <a:rPr lang="cs-CZ" altLang="cs-CZ" dirty="0" smtClean="0"/>
              <a:t>získávat fakta, metody, které člověk může použít, až je bude potřebovat</a:t>
            </a:r>
          </a:p>
          <a:p>
            <a:pPr eaLnBrk="1" hangingPunct="1"/>
            <a:r>
              <a:rPr lang="cs-CZ" altLang="cs-CZ" dirty="0" smtClean="0"/>
              <a:t>objevovat (abstraktní) smysl</a:t>
            </a:r>
          </a:p>
          <a:p>
            <a:pPr eaLnBrk="1" hangingPunct="1"/>
            <a:r>
              <a:rPr lang="cs-CZ" altLang="cs-CZ" dirty="0" smtClean="0"/>
              <a:t>interpretovat naučené, aby člověk porozuměl světu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4800"/>
            <a:ext cx="8304212" cy="1252538"/>
          </a:xfrm>
        </p:spPr>
        <p:txBody>
          <a:bodyPr/>
          <a:lstStyle/>
          <a:p>
            <a:pPr eaLnBrk="1" hangingPunct="1"/>
            <a:r>
              <a:rPr lang="cs-CZ" altLang="cs-CZ" smtClean="0"/>
              <a:t>Vnější determinanty stylů učení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772400" cy="4465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dirty="0" smtClean="0"/>
              <a:t>učitel</a:t>
            </a:r>
            <a:r>
              <a:rPr lang="cs-CZ" altLang="cs-CZ" sz="2400" dirty="0" smtClean="0"/>
              <a:t> sám </a:t>
            </a:r>
            <a:r>
              <a:rPr lang="cs-CZ" altLang="cs-CZ" sz="2400" i="1" dirty="0" smtClean="0"/>
              <a:t>(jeho osobnostní zvláštnosti, vyučovací styl, </a:t>
            </a:r>
            <a:r>
              <a:rPr lang="cs-CZ" altLang="cs-CZ" sz="2400" i="1" dirty="0" err="1" smtClean="0"/>
              <a:t>styl</a:t>
            </a:r>
            <a:r>
              <a:rPr lang="cs-CZ" altLang="cs-CZ" sz="2400" i="1" dirty="0" smtClean="0"/>
              <a:t> učení, pojetí výuky)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dirty="0" smtClean="0"/>
              <a:t>podmínky </a:t>
            </a:r>
            <a:r>
              <a:rPr lang="cs-CZ" altLang="cs-CZ" sz="2400" dirty="0" smtClean="0"/>
              <a:t>pro žákovo učení </a:t>
            </a:r>
            <a:r>
              <a:rPr lang="cs-CZ" altLang="cs-CZ" sz="2400" i="1" dirty="0" smtClean="0"/>
              <a:t>(místo, čas, pomůcky)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dirty="0" smtClean="0"/>
              <a:t>sociální situace </a:t>
            </a:r>
            <a:r>
              <a:rPr lang="cs-CZ" altLang="cs-CZ" sz="2400" i="1" dirty="0" smtClean="0"/>
              <a:t>(sám-společně, spolupráce-soupeření)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dirty="0" smtClean="0"/>
              <a:t>koncepce výuky </a:t>
            </a:r>
            <a:r>
              <a:rPr lang="cs-CZ" altLang="cs-CZ" sz="2400" i="1" dirty="0" smtClean="0"/>
              <a:t>(tradiční, alternativní)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dirty="0" smtClean="0"/>
              <a:t>učivo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/>
              <a:t>(volitelnost, relevantnost, operační struktura úloh)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dirty="0" smtClean="0"/>
              <a:t>způsob</a:t>
            </a:r>
            <a:r>
              <a:rPr lang="cs-CZ" altLang="cs-CZ" sz="2400" dirty="0" smtClean="0"/>
              <a:t> </a:t>
            </a:r>
            <a:r>
              <a:rPr lang="cs-CZ" altLang="cs-CZ" sz="2400" b="1" dirty="0" smtClean="0">
                <a:solidFill>
                  <a:schemeClr val="accent2"/>
                </a:solidFill>
              </a:rPr>
              <a:t>zkoušení a hodnocení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i="1" dirty="0" smtClean="0"/>
              <a:t>Viz </a:t>
            </a:r>
            <a:r>
              <a:rPr lang="cs-CZ" altLang="cs-CZ" sz="2400" i="1" dirty="0" err="1" smtClean="0"/>
              <a:t>nampř</a:t>
            </a:r>
            <a:r>
              <a:rPr lang="cs-CZ" altLang="cs-CZ" sz="2400" i="1" dirty="0" smtClean="0"/>
              <a:t>. </a:t>
            </a:r>
            <a:r>
              <a:rPr lang="cs-CZ" altLang="cs-CZ" sz="2400" i="1" dirty="0" err="1" smtClean="0"/>
              <a:t>muny.cz</a:t>
            </a:r>
            <a:r>
              <a:rPr lang="cs-CZ" altLang="cs-CZ" sz="2400" i="1" dirty="0" smtClean="0"/>
              <a:t> 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Diagnostika stylů učení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Aft>
                <a:spcPct val="45000"/>
              </a:spcAft>
              <a:buFont typeface="Wingdings" pitchFamily="2" charset="2"/>
              <a:buNone/>
            </a:pPr>
            <a:r>
              <a:rPr lang="cs-CZ" altLang="cs-CZ" sz="1400" b="1" smtClean="0"/>
              <a:t>Metody přímé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učení pomocí počítače</a:t>
            </a:r>
            <a:r>
              <a:rPr lang="cs-CZ" altLang="cs-CZ" sz="1200" smtClean="0"/>
              <a:t> (procesuální diagnostika – Pask, 1976; Kulič,1992)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pozorování průběhu žákova učení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etnografické pozorování</a:t>
            </a:r>
            <a:r>
              <a:rPr lang="cs-CZ" altLang="cs-CZ" sz="1200" smtClean="0"/>
              <a:t>, analýza </a:t>
            </a:r>
            <a:r>
              <a:rPr lang="cs-CZ" altLang="cs-CZ" sz="1200" i="1" smtClean="0"/>
              <a:t>in situ</a:t>
            </a:r>
            <a:r>
              <a:rPr lang="cs-CZ" altLang="cs-CZ" sz="1200" smtClean="0"/>
              <a:t>, tj. v přirozené situaci (Fleming, 1987; PSŠE)</a:t>
            </a:r>
          </a:p>
          <a:p>
            <a:pPr eaLnBrk="1" hangingPunct="1">
              <a:lnSpc>
                <a:spcPct val="8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cs-CZ" altLang="cs-CZ" sz="1400" b="1" smtClean="0"/>
              <a:t>Metody nepřímé – kvalitativní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analýza dílčích žákovských produktů</a:t>
            </a:r>
            <a:r>
              <a:rPr lang="cs-CZ" altLang="cs-CZ" sz="1200" smtClean="0"/>
              <a:t> (koncept, osnova, náčrtek, poznámky)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analýza žákovského portfolia</a:t>
            </a:r>
            <a:r>
              <a:rPr lang="cs-CZ" altLang="cs-CZ" sz="1200" smtClean="0"/>
              <a:t> 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polostandardizovaný rozhovor</a:t>
            </a:r>
            <a:r>
              <a:rPr lang="cs-CZ" altLang="cs-CZ" sz="1200" smtClean="0"/>
              <a:t> se žákem a/nebo jeho učitelem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fenomenografický rozhovor</a:t>
            </a:r>
            <a:r>
              <a:rPr lang="cs-CZ" altLang="cs-CZ" sz="1200" smtClean="0"/>
              <a:t> (Marton, Säljö)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volné písemné odpovědi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itchFamily="2" charset="2"/>
              <a:buChar char="§"/>
            </a:pPr>
            <a:r>
              <a:rPr lang="cs-CZ" altLang="cs-CZ" sz="1200" b="1" smtClean="0"/>
              <a:t>projektivní grafické techniky</a:t>
            </a:r>
            <a:r>
              <a:rPr lang="cs-CZ" altLang="cs-CZ" sz="1200" smtClean="0"/>
              <a:t>, např. dynamická, akční kresba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400" b="1" smtClean="0"/>
              <a:t>Metody nepřímé – kvantitativní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1200" smtClean="0"/>
              <a:t>dotazníky a posuzovací škály</a:t>
            </a:r>
          </a:p>
          <a:p>
            <a:pPr lvl="1" eaLnBrk="1" hangingPunct="1">
              <a:lnSpc>
                <a:spcPct val="80000"/>
              </a:lnSpc>
              <a:buSzPct val="90000"/>
              <a:buFont typeface="Wingdings" pitchFamily="2" charset="2"/>
              <a:buNone/>
            </a:pPr>
            <a:endParaRPr lang="cs-CZ" altLang="cs-CZ" sz="1200" b="1" i="1" smtClean="0"/>
          </a:p>
          <a:p>
            <a:pPr lvl="1" eaLnBrk="1" hangingPunct="1">
              <a:lnSpc>
                <a:spcPct val="80000"/>
              </a:lnSpc>
              <a:buSzPct val="90000"/>
              <a:buFont typeface="Wingdings" pitchFamily="2" charset="2"/>
              <a:buNone/>
            </a:pPr>
            <a:endParaRPr lang="cs-CZ" altLang="cs-CZ" sz="1200" b="1" i="1" smtClean="0"/>
          </a:p>
          <a:p>
            <a:pPr eaLnBrk="1" hangingPunct="1">
              <a:lnSpc>
                <a:spcPct val="80000"/>
              </a:lnSpc>
              <a:buSzPct val="90000"/>
              <a:buFont typeface="Wingdings" pitchFamily="2" charset="2"/>
              <a:buNone/>
            </a:pPr>
            <a:r>
              <a:rPr lang="cs-CZ" altLang="cs-CZ" sz="2000" b="1" i="1" smtClean="0"/>
              <a:t>funkce:</a:t>
            </a:r>
            <a:r>
              <a:rPr lang="cs-CZ" altLang="cs-CZ" sz="2000" smtClean="0"/>
              <a:t> diagnostika a/nebo autodiagnostika</a:t>
            </a:r>
          </a:p>
          <a:p>
            <a:pPr eaLnBrk="1" hangingPunct="1">
              <a:lnSpc>
                <a:spcPct val="80000"/>
              </a:lnSpc>
              <a:buSzPct val="90000"/>
              <a:buFont typeface="Wingdings" pitchFamily="2" charset="2"/>
              <a:buNone/>
            </a:pPr>
            <a:r>
              <a:rPr lang="cs-CZ" altLang="cs-CZ" sz="2000" b="1" i="1" smtClean="0"/>
              <a:t>způsob provedení:</a:t>
            </a:r>
            <a:r>
              <a:rPr lang="cs-CZ" altLang="cs-CZ" sz="2000" smtClean="0"/>
              <a:t> tužka-papír; počítačová diagnostika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45475" cy="1216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České verze zahraničních metod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IASLP (</a:t>
            </a:r>
            <a:r>
              <a:rPr lang="cs-CZ" altLang="cs-CZ" sz="2400" dirty="0" err="1" smtClean="0"/>
              <a:t>Entwistle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Ramsden</a:t>
            </a:r>
            <a:r>
              <a:rPr lang="cs-CZ" altLang="cs-CZ" sz="2400" dirty="0" smtClean="0"/>
              <a:t>, 1984) – 45 položek, čeští vysokoškoláci: 2 072 osob</a:t>
            </a:r>
          </a:p>
          <a:p>
            <a:pPr eaLnBrk="1" hangingPunct="1"/>
            <a:r>
              <a:rPr lang="cs-CZ" altLang="cs-CZ" sz="2400" dirty="0" smtClean="0"/>
              <a:t>ILP (</a:t>
            </a:r>
            <a:r>
              <a:rPr lang="cs-CZ" altLang="cs-CZ" sz="2400" dirty="0" err="1" smtClean="0"/>
              <a:t>Schmeck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al</a:t>
            </a:r>
            <a:r>
              <a:rPr lang="cs-CZ" altLang="cs-CZ" sz="2400" dirty="0" smtClean="0"/>
              <a:t>.,  1983) – 58 položek, čeští vysokoškoláci: 2 016 osob</a:t>
            </a:r>
          </a:p>
          <a:p>
            <a:pPr eaLnBrk="1" hangingPunct="1"/>
            <a:r>
              <a:rPr lang="cs-CZ" altLang="cs-CZ" sz="2400" dirty="0" smtClean="0"/>
              <a:t>ILS (</a:t>
            </a:r>
            <a:r>
              <a:rPr lang="cs-CZ" altLang="cs-CZ" sz="2400" dirty="0" err="1" smtClean="0"/>
              <a:t>Vermunt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at</a:t>
            </a:r>
            <a:r>
              <a:rPr lang="cs-CZ" altLang="cs-CZ" sz="2400" dirty="0" smtClean="0"/>
              <a:t> el., 1987) – 120 položek, čeští vysokoškoláci: 126 osob</a:t>
            </a:r>
          </a:p>
          <a:p>
            <a:pPr eaLnBrk="1" hangingPunct="1"/>
            <a:r>
              <a:rPr lang="cs-CZ" altLang="cs-CZ" sz="2400" dirty="0" smtClean="0"/>
              <a:t>LSI </a:t>
            </a:r>
            <a:r>
              <a:rPr lang="cs-CZ" altLang="cs-CZ" sz="2400" dirty="0" err="1" smtClean="0"/>
              <a:t>IIa</a:t>
            </a: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Kolb</a:t>
            </a:r>
            <a:r>
              <a:rPr lang="cs-CZ" altLang="cs-CZ" sz="2400" dirty="0" smtClean="0"/>
              <a:t>, 1984)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i="1" dirty="0" smtClean="0"/>
              <a:t>Většinou nereflektují posuny v posledních letech (elektronické zdroje, sociální sítě atd.)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7994650" cy="1071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500" smtClean="0"/>
              <a:t>Dotazník</a:t>
            </a:r>
            <a:r>
              <a:rPr lang="cs-CZ" altLang="cs-CZ" sz="3700" smtClean="0"/>
              <a:t> </a:t>
            </a:r>
            <a:r>
              <a:rPr lang="cs-CZ" altLang="cs-CZ" sz="4500" smtClean="0"/>
              <a:t>stylů učení - LSI</a:t>
            </a:r>
            <a:r>
              <a:rPr lang="cs-CZ" altLang="cs-CZ" sz="3700" smtClean="0"/>
              <a:t> </a:t>
            </a:r>
            <a:br>
              <a:rPr lang="cs-CZ" altLang="cs-CZ" sz="3700" smtClean="0"/>
            </a:br>
            <a:r>
              <a:rPr lang="cs-CZ" altLang="cs-CZ" sz="2700" i="1" smtClean="0"/>
              <a:t>(Dunnová, Dunn, Price, 1989)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určen pro žáky 3.-12. ročníku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jazykové verze: francouzská, španělská, arabská, hindská, hebrejská, česká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původně 104 položek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česká verze ověřena u 891 žáka ZŠ a 402 žáků středních škol (gymnázií, středních odborných škol a SOU)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–1.část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Preferované prostředí při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zvuky </a:t>
            </a:r>
            <a:r>
              <a:rPr lang="cs-CZ" altLang="cs-CZ" i="1" smtClean="0"/>
              <a:t>(ticho, hluk)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teplota </a:t>
            </a:r>
            <a:r>
              <a:rPr lang="cs-CZ" altLang="cs-CZ" i="1" smtClean="0"/>
              <a:t>(chladno, teplo)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osvětlení </a:t>
            </a:r>
            <a:r>
              <a:rPr lang="cs-CZ" altLang="cs-CZ" i="1" smtClean="0"/>
              <a:t>(málo, hodně)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pracovní nábytek </a:t>
            </a:r>
            <a:r>
              <a:rPr lang="cs-CZ" altLang="cs-CZ" i="1" smtClean="0"/>
              <a:t>(stůl + židle, křeslo, gauč, postel)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možnosti ovlivnění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Empirické údaje a jejich uplatnění si snadněji představíme u změn</a:t>
            </a:r>
          </a:p>
          <a:p>
            <a:pPr lvl="1"/>
            <a:r>
              <a:rPr lang="cs-CZ" dirty="0" smtClean="0"/>
              <a:t>školního </a:t>
            </a:r>
            <a:r>
              <a:rPr lang="cs-CZ" dirty="0"/>
              <a:t>kurikula, učebních úloh, vyučovacích metod, učebnic, </a:t>
            </a:r>
            <a:r>
              <a:rPr lang="cs-CZ" dirty="0" smtClean="0"/>
              <a:t>e-</a:t>
            </a:r>
            <a:r>
              <a:rPr lang="cs-CZ" dirty="0" err="1" smtClean="0"/>
              <a:t>learningu</a:t>
            </a:r>
            <a:r>
              <a:rPr lang="cs-CZ" dirty="0" smtClean="0"/>
              <a:t> a ICT…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Jak je to s osobností?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099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2.část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3238" y="1622425"/>
            <a:ext cx="7994650" cy="436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5000"/>
              </a:spcAft>
            </a:pPr>
            <a:r>
              <a:rPr lang="cs-CZ" altLang="cs-CZ" smtClean="0"/>
              <a:t>Preferované emocionální potřeby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cs-CZ" altLang="cs-CZ" smtClean="0"/>
              <a:t>vnitřně motivován/nemotivován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cs-CZ" altLang="cs-CZ" smtClean="0"/>
              <a:t>vnější motivace – rodiče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cs-CZ" altLang="cs-CZ" smtClean="0"/>
              <a:t>vnější motivace - učitel	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cs-CZ" altLang="cs-CZ" smtClean="0"/>
              <a:t>vytrvalost v učení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cs-CZ" altLang="cs-CZ" smtClean="0"/>
              <a:t>odpovědnost za výsledky učení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cs-CZ" altLang="cs-CZ" smtClean="0"/>
              <a:t>struktura/flexibilita postupu při učení	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3.část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Sociální potřeby při učení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učit se sám – učit se s kamarády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variovat sociální podmínky podle situace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dosažitelnost autority při učení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4.část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mtClean="0"/>
              <a:t>Preferované kognitivní potřeby při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auditivní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vizuální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taktilní, kinestetické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zážitkové učení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5.část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mtClean="0"/>
              <a:t>Preferované tělesné potřeby při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konzumování něčeho při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potřeba pohybu při učení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preferování ranního/večerního učení </a:t>
            </a:r>
          </a:p>
          <a:p>
            <a:pPr lvl="2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(„sova“ / „skřivánek“)</a:t>
            </a:r>
          </a:p>
          <a:p>
            <a:pPr lvl="1" eaLnBrk="1" hangingPunct="1">
              <a:buSzPct val="130000"/>
              <a:buFont typeface="Wingdings" pitchFamily="2" charset="2"/>
              <a:buChar char="§"/>
            </a:pPr>
            <a:r>
              <a:rPr lang="cs-CZ" altLang="cs-CZ" smtClean="0"/>
              <a:t>preferování dopoledního/odpoledního učení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err="1" smtClean="0"/>
              <a:t>Drapela</a:t>
            </a:r>
            <a:r>
              <a:rPr lang="cs-CZ" dirty="0" smtClean="0"/>
              <a:t>, V.J. </a:t>
            </a:r>
            <a:r>
              <a:rPr lang="cs-CZ" i="1" dirty="0"/>
              <a:t>Přehled teorií osobnosti</a:t>
            </a:r>
            <a:r>
              <a:rPr lang="cs-CZ" dirty="0"/>
              <a:t>. </a:t>
            </a:r>
            <a:r>
              <a:rPr lang="cs-CZ" dirty="0" smtClean="0"/>
              <a:t>Praha: Portál, 1997.</a:t>
            </a:r>
          </a:p>
          <a:p>
            <a:r>
              <a:rPr lang="cs-CZ" dirty="0"/>
              <a:t>Smékal, </a:t>
            </a:r>
            <a:r>
              <a:rPr lang="cs-CZ" dirty="0" smtClean="0"/>
              <a:t>V. </a:t>
            </a:r>
            <a:r>
              <a:rPr lang="cs-CZ" i="1" dirty="0"/>
              <a:t>Pozvání do psychologie osobnosti. Člověk v zrcadle vědomí a jednání.</a:t>
            </a:r>
            <a:r>
              <a:rPr lang="cs-CZ" dirty="0"/>
              <a:t> 2., opravené vydání. Brno 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2004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MAREŠ, J. Styly učení žáků a studentů. Praha: Portál, 1998. ISBN 80-7178-246-7 </a:t>
            </a:r>
          </a:p>
          <a:p>
            <a:endParaRPr lang="cs-CZ" dirty="0" smtClean="0"/>
          </a:p>
          <a:p>
            <a:r>
              <a:rPr lang="cs-CZ" dirty="0" smtClean="0"/>
              <a:t>Ukázka</a:t>
            </a:r>
          </a:p>
          <a:p>
            <a:pPr lvl="1"/>
            <a:r>
              <a:rPr lang="cs-CZ" dirty="0" smtClean="0"/>
              <a:t>Free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styles</a:t>
            </a:r>
            <a:r>
              <a:rPr lang="cs-CZ" dirty="0" smtClean="0"/>
              <a:t> </a:t>
            </a:r>
            <a:r>
              <a:rPr lang="cs-CZ" dirty="0" err="1" smtClean="0"/>
              <a:t>inventory</a:t>
            </a:r>
            <a:r>
              <a:rPr lang="cs-CZ" dirty="0" smtClean="0"/>
              <a:t>,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graphical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endParaRPr lang="cs-CZ" dirty="0" smtClean="0"/>
          </a:p>
          <a:p>
            <a:pPr lvl="2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learning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styles</a:t>
            </a:r>
            <a:r>
              <a:rPr lang="cs-CZ" dirty="0" smtClean="0">
                <a:hlinkClick r:id="rId2"/>
              </a:rPr>
              <a:t>-online.</a:t>
            </a:r>
            <a:r>
              <a:rPr lang="cs-CZ" dirty="0" err="1" smtClean="0">
                <a:hlinkClick r:id="rId2"/>
              </a:rPr>
              <a:t>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inventory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EPQ</a:t>
            </a:r>
          </a:p>
          <a:p>
            <a:pPr lvl="2"/>
            <a:r>
              <a:rPr lang="cs-CZ" dirty="0" smtClean="0">
                <a:hlinkClick r:id="rId3"/>
              </a:rPr>
              <a:t>http://www.trans4mind.com/personality/</a:t>
            </a:r>
            <a:r>
              <a:rPr lang="cs-CZ" dirty="0" err="1" smtClean="0">
                <a:hlinkClick r:id="rId3"/>
              </a:rPr>
              <a:t>EPQ.html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eBrary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– výběr:</a:t>
            </a:r>
          </a:p>
          <a:p>
            <a:pPr lvl="1"/>
            <a:r>
              <a:rPr lang="cs-CZ" dirty="0" err="1" smtClean="0"/>
              <a:t>Sadler</a:t>
            </a:r>
            <a:r>
              <a:rPr lang="cs-CZ" dirty="0" smtClean="0"/>
              <a:t>-</a:t>
            </a:r>
            <a:r>
              <a:rPr lang="cs-CZ" dirty="0" err="1" smtClean="0"/>
              <a:t>Smith</a:t>
            </a:r>
            <a:r>
              <a:rPr lang="cs-CZ" dirty="0" smtClean="0"/>
              <a:t>, E.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Styles</a:t>
            </a:r>
            <a:r>
              <a:rPr lang="cs-CZ" dirty="0" smtClean="0"/>
              <a:t> in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. (2006)</a:t>
            </a:r>
          </a:p>
          <a:p>
            <a:pPr lvl="2"/>
            <a:r>
              <a:rPr lang="cs-CZ" dirty="0" smtClean="0">
                <a:hlinkClick r:id="rId4"/>
              </a:rPr>
              <a:t>http://site.ebrary.com/lib/masaryk/Top?channelName=masaryk&amp;cpage=1&amp;f00=text&amp;frm=smp.x&amp;hitsPerPage=10&amp;id=10132662&amp;layout=document&amp;p00=learning+styles&amp;sortBy=score&amp;sortOrder=desc</a:t>
            </a:r>
            <a:r>
              <a:rPr lang="cs-CZ" dirty="0" smtClean="0"/>
              <a:t>     </a:t>
            </a:r>
          </a:p>
          <a:p>
            <a:pPr lvl="1"/>
            <a:r>
              <a:rPr lang="cs-CZ" dirty="0" err="1" smtClean="0"/>
              <a:t>Crozier</a:t>
            </a:r>
            <a:r>
              <a:rPr lang="cs-CZ" dirty="0" smtClean="0"/>
              <a:t>, R.W.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r>
              <a:rPr lang="cs-CZ" dirty="0" smtClean="0"/>
              <a:t> : Personality </a:t>
            </a:r>
            <a:r>
              <a:rPr lang="cs-CZ" dirty="0" err="1" smtClean="0"/>
              <a:t>Differences</a:t>
            </a:r>
            <a:r>
              <a:rPr lang="cs-CZ" dirty="0" smtClean="0"/>
              <a:t> in </a:t>
            </a:r>
            <a:r>
              <a:rPr lang="cs-CZ" dirty="0" err="1" smtClean="0"/>
              <a:t>Education</a:t>
            </a:r>
            <a:r>
              <a:rPr lang="cs-CZ" dirty="0" smtClean="0"/>
              <a:t>. (1996)</a:t>
            </a:r>
          </a:p>
          <a:p>
            <a:pPr lvl="2"/>
            <a:r>
              <a:rPr lang="cs-CZ" dirty="0" smtClean="0">
                <a:hlinkClick r:id="rId5"/>
              </a:rPr>
              <a:t>http://site.ebrary.com/lib/masaryk/Top?channelName=masaryk&amp;cpage=1&amp;f00=text&amp;frm=smp.x&amp;hitsPerPage=10&amp;id=5003745&amp;layout=document&amp;p00=learning+styles&amp;sortBy=score&amp;sortOrder=desc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10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Může se osobnost člověka vůbec měnit?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principu tři možné odpovědi: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/>
              <a:t>Osobnost se nemění, je stabilní; proto </a:t>
            </a:r>
            <a:r>
              <a:rPr lang="cs-CZ" dirty="0" smtClean="0"/>
              <a:t>v psychologii používáme pojem osobnost.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se mění po celý život, vyvíjí se. </a:t>
            </a:r>
            <a:r>
              <a:rPr lang="cs-CZ" dirty="0" smtClean="0"/>
              <a:t>V některých obdobích rychleji a výrazně, v jiných pomalu a téměř nepozorovaně. 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má </a:t>
            </a:r>
            <a:r>
              <a:rPr lang="cs-CZ" dirty="0" smtClean="0"/>
              <a:t>z hlediska struktury různé </a:t>
            </a:r>
            <a:r>
              <a:rPr lang="cs-CZ" dirty="0"/>
              <a:t>úrovně: některé se příliš nemění, jiné se mění výrazněji</a:t>
            </a:r>
            <a:r>
              <a:rPr lang="cs-CZ" dirty="0" smtClean="0"/>
              <a:t>.</a:t>
            </a:r>
          </a:p>
          <a:p>
            <a:pPr marL="560070" indent="-514350"/>
            <a:r>
              <a:rPr lang="cs-CZ" dirty="0" smtClean="0"/>
              <a:t>Do značné míry i otázka vymezení klíčových pojmů (osobnost, změna, stabilita…)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87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Psychologická pojetí osobnosti – řada různých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Rozdělení podle řady různých kritérií </a:t>
            </a:r>
          </a:p>
          <a:p>
            <a:r>
              <a:rPr lang="cs-CZ" dirty="0" smtClean="0"/>
              <a:t>Podle Smékal (2005) – šest složek osobnosti: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Stavba </a:t>
            </a:r>
            <a:r>
              <a:rPr lang="cs-CZ" dirty="0"/>
              <a:t>těla: </a:t>
            </a:r>
            <a:r>
              <a:rPr lang="cs-CZ" i="1" dirty="0"/>
              <a:t>Jak vypadá?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Temperament</a:t>
            </a:r>
            <a:r>
              <a:rPr lang="cs-CZ" dirty="0"/>
              <a:t>: </a:t>
            </a:r>
            <a:r>
              <a:rPr lang="cs-CZ" i="1" dirty="0"/>
              <a:t>Jak rychle a intenzivně prožívá, reaguje a jedná?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Zaměřenost</a:t>
            </a:r>
            <a:r>
              <a:rPr lang="cs-CZ" dirty="0"/>
              <a:t>: </a:t>
            </a:r>
            <a:r>
              <a:rPr lang="cs-CZ" i="1" dirty="0"/>
              <a:t>Co chce a co nechce, za čím jde a co odmítá?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Schopnosti </a:t>
            </a:r>
            <a:r>
              <a:rPr lang="cs-CZ" dirty="0"/>
              <a:t>a dovednosti: </a:t>
            </a:r>
            <a:r>
              <a:rPr lang="cs-CZ" i="1" dirty="0"/>
              <a:t>Co umí a dovede, co neumí a nedovede?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Charakter</a:t>
            </a:r>
            <a:r>
              <a:rPr lang="cs-CZ" dirty="0"/>
              <a:t>: </a:t>
            </a:r>
            <a:r>
              <a:rPr lang="cs-CZ" i="1" dirty="0"/>
              <a:t>Jaký ten člověk je, co je zač?</a:t>
            </a:r>
            <a:r>
              <a:rPr lang="cs-CZ" dirty="0"/>
              <a:t> (jeho mravní zásady, jeho pocit </a:t>
            </a:r>
            <a:r>
              <a:rPr lang="cs-CZ" dirty="0" smtClean="0"/>
              <a:t>odpovědnosti…)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Životní </a:t>
            </a:r>
            <a:r>
              <a:rPr lang="cs-CZ" dirty="0"/>
              <a:t>dráha: </a:t>
            </a:r>
            <a:r>
              <a:rPr lang="cs-CZ" i="1" dirty="0"/>
              <a:t>Odkud a kam jde?</a:t>
            </a:r>
          </a:p>
          <a:p>
            <a:pPr marL="88011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55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tedy osobnost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běžné mluvě pojem osobnost spíše synonymem úspěchu </a:t>
            </a:r>
          </a:p>
          <a:p>
            <a:endParaRPr lang="cs-CZ" dirty="0"/>
          </a:p>
          <a:p>
            <a:r>
              <a:rPr lang="cs-CZ" dirty="0" err="1" smtClean="0"/>
              <a:t>Drapela</a:t>
            </a:r>
            <a:r>
              <a:rPr lang="cs-CZ" dirty="0" smtClean="0"/>
              <a:t> (1997) subjektivně vnímána jako jednotný a pevný celek; ve skutečnosti spíše proces; dynamický zdroj chování, identity a jedinečnosti</a:t>
            </a:r>
          </a:p>
          <a:p>
            <a:r>
              <a:rPr lang="cs-CZ" dirty="0" err="1" smtClean="0"/>
              <a:t>Helus</a:t>
            </a:r>
            <a:r>
              <a:rPr lang="cs-CZ" dirty="0"/>
              <a:t> (1982) osobností se člověk nerodí, nýbrž </a:t>
            </a:r>
            <a:r>
              <a:rPr lang="cs-CZ" dirty="0" smtClean="0"/>
              <a:t>stává (tzv. potenciální osobnost)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76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Může se tedy osobnost měnit?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Tři úrovně osobnosti (</a:t>
            </a:r>
            <a:r>
              <a:rPr lang="cs-CZ" dirty="0" err="1" smtClean="0"/>
              <a:t>McAdams</a:t>
            </a:r>
            <a:r>
              <a:rPr lang="cs-CZ" dirty="0" smtClean="0"/>
              <a:t>, 1994)</a:t>
            </a:r>
          </a:p>
          <a:p>
            <a:pPr lvl="1"/>
            <a:r>
              <a:rPr lang="cs-CZ" dirty="0"/>
              <a:t>dispoziční rysy (</a:t>
            </a:r>
            <a:r>
              <a:rPr lang="cs-CZ" dirty="0" err="1"/>
              <a:t>dispositional</a:t>
            </a:r>
            <a:r>
              <a:rPr lang="cs-CZ" dirty="0"/>
              <a:t> </a:t>
            </a:r>
            <a:r>
              <a:rPr lang="cs-CZ" dirty="0" err="1"/>
              <a:t>traits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osobní </a:t>
            </a:r>
            <a:r>
              <a:rPr lang="cs-CZ" dirty="0"/>
              <a:t>zaměřenost (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concerns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životní </a:t>
            </a:r>
            <a:r>
              <a:rPr lang="cs-CZ" dirty="0"/>
              <a:t>příběh (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).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Takže – ano i ne.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01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Dispoziční rysy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Relativně nezávislé na vnějších vlivech a kontextu</a:t>
            </a:r>
          </a:p>
          <a:p>
            <a:r>
              <a:rPr lang="cs-CZ" dirty="0" smtClean="0"/>
              <a:t>Zdrojem srovnání lidí mezi sebou</a:t>
            </a:r>
          </a:p>
          <a:p>
            <a:r>
              <a:rPr lang="cs-CZ" dirty="0" smtClean="0"/>
              <a:t>Do jisté míry vrozené, během života relativně stabilní</a:t>
            </a:r>
          </a:p>
          <a:p>
            <a:r>
              <a:rPr lang="cs-CZ" dirty="0" smtClean="0"/>
              <a:t>V psychologii označovány jako </a:t>
            </a:r>
            <a:r>
              <a:rPr lang="cs-CZ" b="1" dirty="0" smtClean="0"/>
              <a:t>rysy osobnosti</a:t>
            </a:r>
          </a:p>
          <a:p>
            <a:pPr lvl="1"/>
            <a:r>
              <a:rPr lang="cs-CZ" dirty="0" smtClean="0"/>
              <a:t>např. Big </a:t>
            </a:r>
            <a:r>
              <a:rPr lang="cs-CZ" dirty="0" err="1" smtClean="0"/>
              <a:t>Five</a:t>
            </a:r>
            <a:r>
              <a:rPr lang="cs-CZ" dirty="0" smtClean="0"/>
              <a:t> (pětifaktorový </a:t>
            </a:r>
            <a:r>
              <a:rPr lang="cs-CZ" dirty="0"/>
              <a:t>model </a:t>
            </a:r>
            <a:r>
              <a:rPr lang="cs-CZ" dirty="0" smtClean="0"/>
              <a:t>osobnosti - dimenze </a:t>
            </a:r>
            <a:r>
              <a:rPr lang="cs-CZ" i="1" dirty="0" err="1"/>
              <a:t>neuroticismus</a:t>
            </a:r>
            <a:r>
              <a:rPr lang="cs-CZ" i="1" dirty="0"/>
              <a:t>, extraverze, otevřenost vůči zkušenosti, přívětivost, </a:t>
            </a:r>
            <a:r>
              <a:rPr lang="cs-CZ" i="1" dirty="0" smtClean="0"/>
              <a:t>svědomitost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163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zaměřenost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Co </a:t>
            </a:r>
            <a:r>
              <a:rPr lang="cs-CZ" dirty="0"/>
              <a:t>čeho chce </a:t>
            </a:r>
            <a:r>
              <a:rPr lang="cs-CZ" dirty="0" smtClean="0"/>
              <a:t>člověk v </a:t>
            </a:r>
            <a:r>
              <a:rPr lang="cs-CZ" dirty="0"/>
              <a:t>určitém období svého života dosáhnout, </a:t>
            </a:r>
            <a:endParaRPr lang="cs-CZ" dirty="0" smtClean="0"/>
          </a:p>
          <a:p>
            <a:r>
              <a:rPr lang="cs-CZ" dirty="0" smtClean="0"/>
              <a:t>Ale </a:t>
            </a:r>
            <a:r>
              <a:rPr lang="cs-CZ" dirty="0"/>
              <a:t>také, co nechce dělat, čemu se chce vyhnout. </a:t>
            </a:r>
            <a:endParaRPr lang="cs-CZ" dirty="0" smtClean="0"/>
          </a:p>
          <a:p>
            <a:r>
              <a:rPr lang="cs-CZ" dirty="0" smtClean="0"/>
              <a:t>Konkretizace v podobě plánů, osobních cílů, i strategií. </a:t>
            </a:r>
          </a:p>
          <a:p>
            <a:endParaRPr lang="cs-CZ" dirty="0"/>
          </a:p>
          <a:p>
            <a:r>
              <a:rPr lang="cs-CZ" dirty="0" smtClean="0"/>
              <a:t>Kontextově ovlivněné i závislé</a:t>
            </a:r>
          </a:p>
          <a:p>
            <a:endParaRPr lang="cs-CZ" dirty="0" smtClean="0"/>
          </a:p>
          <a:p>
            <a:r>
              <a:rPr lang="cs-CZ" dirty="0" smtClean="0"/>
              <a:t>Řada teorií např.: osobní </a:t>
            </a:r>
            <a:r>
              <a:rPr lang="cs-CZ" dirty="0"/>
              <a:t>usilování o něco (</a:t>
            </a:r>
            <a:r>
              <a:rPr lang="cs-CZ" dirty="0" err="1"/>
              <a:t>Emmons</a:t>
            </a:r>
            <a:r>
              <a:rPr lang="cs-CZ" dirty="0"/>
              <a:t>, 1986), perspektivní motivace člověka (Pavelková, 1990, 2002), osobní projekty (</a:t>
            </a:r>
            <a:r>
              <a:rPr lang="cs-CZ" dirty="0" err="1"/>
              <a:t>Palys</a:t>
            </a:r>
            <a:r>
              <a:rPr lang="cs-CZ" dirty="0"/>
              <a:t>, </a:t>
            </a:r>
            <a:r>
              <a:rPr lang="cs-CZ" dirty="0" err="1"/>
              <a:t>Little</a:t>
            </a:r>
            <a:r>
              <a:rPr lang="cs-CZ" dirty="0"/>
              <a:t>, 1983), aktuální životní úkoly (</a:t>
            </a:r>
            <a:r>
              <a:rPr lang="cs-CZ" dirty="0" err="1"/>
              <a:t>Cantor</a:t>
            </a:r>
            <a:r>
              <a:rPr lang="cs-CZ" dirty="0"/>
              <a:t>, 1990)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Ovlivnitelné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0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1820</Words>
  <Application>Microsoft Office PowerPoint</Application>
  <PresentationFormat>Předvádění na obrazovce (4:3)</PresentationFormat>
  <Paragraphs>241</Paragraphs>
  <Slides>34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Calibri</vt:lpstr>
      <vt:lpstr>Tw Cen MT</vt:lpstr>
      <vt:lpstr>Wingdings</vt:lpstr>
      <vt:lpstr>Wingdings 2</vt:lpstr>
      <vt:lpstr>Medián</vt:lpstr>
      <vt:lpstr>Osobnostní faktory ovlivňující procesy učení</vt:lpstr>
      <vt:lpstr>Úkoly pedagogické psychologie</vt:lpstr>
      <vt:lpstr>Jaké jsou možnosti ovlivnění</vt:lpstr>
      <vt:lpstr>Může se osobnost člověka vůbec měnit?</vt:lpstr>
      <vt:lpstr>Psychologická pojetí osobnosti – řada různých pojetí</vt:lpstr>
      <vt:lpstr>Co je tedy osobnost</vt:lpstr>
      <vt:lpstr>Může se tedy osobnost měnit?</vt:lpstr>
      <vt:lpstr>Dispoziční rysy (McAdams)</vt:lpstr>
      <vt:lpstr>Osobní zaměřenost (McAdams)</vt:lpstr>
      <vt:lpstr>Životní příběh (McAdams)</vt:lpstr>
      <vt:lpstr>Stabilita a změny </vt:lpstr>
      <vt:lpstr>Změny osobnosti</vt:lpstr>
      <vt:lpstr>Facilitace změny</vt:lpstr>
      <vt:lpstr>Styly učení žáků a studentů</vt:lpstr>
      <vt:lpstr>Co říkáme na otázku „Jak se učíš?“ „Jak to děláš?“</vt:lpstr>
      <vt:lpstr>Co říkáme na otázku: Jak se učit?</vt:lpstr>
      <vt:lpstr>Obtíže současné školy – perspektiva žáka</vt:lpstr>
      <vt:lpstr>Obtíže současné školy – perspektiva systému / učitele</vt:lpstr>
      <vt:lpstr>Styly učení 1</vt:lpstr>
      <vt:lpstr>Styly učení 2</vt:lpstr>
      <vt:lpstr>Styly učení 3</vt:lpstr>
      <vt:lpstr>Styly učení 4</vt:lpstr>
      <vt:lpstr>Struktura stylu učení</vt:lpstr>
      <vt:lpstr>Žákovská pojetí učení (Säljö, 1979)</vt:lpstr>
      <vt:lpstr>Vnější determinanty stylů učení</vt:lpstr>
      <vt:lpstr>Diagnostika stylů učení</vt:lpstr>
      <vt:lpstr>České verze zahraničních metod</vt:lpstr>
      <vt:lpstr>Dotazník stylů učení - LSI  (Dunnová, Dunn, Price, 1989)</vt:lpstr>
      <vt:lpstr>Struktura dotazníku LSI –1.část</vt:lpstr>
      <vt:lpstr>Struktura dotazníku LSI – 2.část</vt:lpstr>
      <vt:lpstr>Struktura dotazníku LSI – 3.část</vt:lpstr>
      <vt:lpstr>Struktura dotazníku LSI – 4.část</vt:lpstr>
      <vt:lpstr>Struktura dotazníku LSI – 5.část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Osobnostní faktory ovlivňující procesy učení</dc:title>
  <dc:creator>Mares</dc:creator>
  <cp:lastModifiedBy>Bohumíra Lazarová</cp:lastModifiedBy>
  <cp:revision>13</cp:revision>
  <dcterms:created xsi:type="dcterms:W3CDTF">2012-10-16T10:38:35Z</dcterms:created>
  <dcterms:modified xsi:type="dcterms:W3CDTF">2017-04-24T10:43:07Z</dcterms:modified>
</cp:coreProperties>
</file>