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7" r:id="rId4"/>
    <p:sldId id="268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6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12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C09E-2B24-464C-9C8E-F1136E2EA29C}" type="datetimeFigureOut">
              <a:rPr lang="cs-CZ" smtClean="0"/>
              <a:pPr/>
              <a:t>14.9.2017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912-5D2C-43A1-8869-433249854D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918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C09E-2B24-464C-9C8E-F1136E2EA29C}" type="datetimeFigureOut">
              <a:rPr lang="cs-CZ" smtClean="0"/>
              <a:pPr/>
              <a:t>14.9.2017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912-5D2C-43A1-8869-433249854D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959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C09E-2B24-464C-9C8E-F1136E2EA29C}" type="datetimeFigureOut">
              <a:rPr lang="cs-CZ" smtClean="0"/>
              <a:pPr/>
              <a:t>14.9.2017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912-5D2C-43A1-8869-433249854D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038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C09E-2B24-464C-9C8E-F1136E2EA29C}" type="datetimeFigureOut">
              <a:rPr lang="cs-CZ" smtClean="0"/>
              <a:pPr/>
              <a:t>14.9.2017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912-5D2C-43A1-8869-433249854D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593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C09E-2B24-464C-9C8E-F1136E2EA29C}" type="datetimeFigureOut">
              <a:rPr lang="cs-CZ" smtClean="0"/>
              <a:pPr/>
              <a:t>14.9.2017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912-5D2C-43A1-8869-433249854D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384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C09E-2B24-464C-9C8E-F1136E2EA29C}" type="datetimeFigureOut">
              <a:rPr lang="cs-CZ" smtClean="0"/>
              <a:pPr/>
              <a:t>14.9.2017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912-5D2C-43A1-8869-433249854D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759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C09E-2B24-464C-9C8E-F1136E2EA29C}" type="datetimeFigureOut">
              <a:rPr lang="cs-CZ" smtClean="0"/>
              <a:pPr/>
              <a:t>14.9.2017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912-5D2C-43A1-8869-433249854D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75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C09E-2B24-464C-9C8E-F1136E2EA29C}" type="datetimeFigureOut">
              <a:rPr lang="cs-CZ" smtClean="0"/>
              <a:pPr/>
              <a:t>14.9.2017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912-5D2C-43A1-8869-433249854D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089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C09E-2B24-464C-9C8E-F1136E2EA29C}" type="datetimeFigureOut">
              <a:rPr lang="cs-CZ" smtClean="0"/>
              <a:pPr/>
              <a:t>14.9.2017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912-5D2C-43A1-8869-433249854D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587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C09E-2B24-464C-9C8E-F1136E2EA29C}" type="datetimeFigureOut">
              <a:rPr lang="cs-CZ" smtClean="0"/>
              <a:pPr/>
              <a:t>14.9.2017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912-5D2C-43A1-8869-433249854D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6168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C09E-2B24-464C-9C8E-F1136E2EA29C}" type="datetimeFigureOut">
              <a:rPr lang="cs-CZ" smtClean="0"/>
              <a:pPr/>
              <a:t>14.9.2017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912-5D2C-43A1-8869-433249854D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118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312FE"/>
            </a:gs>
            <a:gs pos="24000">
              <a:schemeClr val="accent1">
                <a:tint val="44500"/>
                <a:satMod val="160000"/>
              </a:schemeClr>
            </a:gs>
            <a:gs pos="79000">
              <a:schemeClr val="bg1"/>
            </a:gs>
            <a:gs pos="67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4C09E-2B24-464C-9C8E-F1136E2EA29C}" type="datetimeFigureOut">
              <a:rPr lang="cs-CZ" smtClean="0"/>
              <a:pPr/>
              <a:t>14.9.2017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4A912-5D2C-43A1-8869-433249854D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311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enkaondrackova@mail.muni.cz" TargetMode="External"/><Relationship Id="rId2" Type="http://schemas.openxmlformats.org/officeDocument/2006/relationships/hyperlink" Target="mailto:ston.david@windowslive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s.muni.cz/auth/osoba/7080" TargetMode="External"/><Relationship Id="rId5" Type="http://schemas.openxmlformats.org/officeDocument/2006/relationships/hyperlink" Target="https://is.muni.cz/auth/osoba/2755" TargetMode="External"/><Relationship Id="rId4" Type="http://schemas.openxmlformats.org/officeDocument/2006/relationships/hyperlink" Target="mailto:matej.roman@gmai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kontakty/mistnost?fakulta=1431;obdobi=7004;predmet=974185,974186;typ=msu;format=html;id=7628" TargetMode="External"/><Relationship Id="rId2" Type="http://schemas.openxmlformats.org/officeDocument/2006/relationships/hyperlink" Target="https://is.muni.cz/auth/kontakty/mistnost?id=808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muni.cz/auth/kontakty/mistnost?id=958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928670"/>
            <a:ext cx="9144000" cy="1470025"/>
          </a:xfrm>
        </p:spPr>
        <p:txBody>
          <a:bodyPr>
            <a:noAutofit/>
          </a:bodyPr>
          <a:lstStyle/>
          <a:p>
            <a:r>
              <a:rPr lang="cs-CZ" sz="3200" b="1" dirty="0">
                <a:latin typeface="Cambria" panose="02040503050406030204" pitchFamily="18" charset="0"/>
                <a:cs typeface="Arial" panose="020B0604020202020204" pitchFamily="34" charset="0"/>
              </a:rPr>
              <a:t>FYZICKÁ GEOGRAFIE</a:t>
            </a:r>
            <a:br>
              <a:rPr lang="cs-CZ" sz="3200" b="1" dirty="0"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cs-CZ" sz="2000" b="1" dirty="0">
                <a:latin typeface="Cambria" pitchFamily="18" charset="0"/>
              </a:rPr>
              <a:t>Z0026</a:t>
            </a:r>
            <a:r>
              <a:rPr lang="cs-CZ" sz="3200" b="1" dirty="0"/>
              <a:t/>
            </a:r>
            <a:br>
              <a:rPr lang="cs-CZ" sz="3200" b="1" dirty="0"/>
            </a:br>
            <a:endParaRPr lang="cs-CZ" sz="3200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76180" y="4500570"/>
            <a:ext cx="83529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/>
                </a:solidFill>
                <a:latin typeface="Cambria" pitchFamily="18" charset="0"/>
                <a:cs typeface="Arial" panose="020B0604020202020204" pitchFamily="34" charset="0"/>
              </a:rPr>
              <a:t>Cvičení</a:t>
            </a:r>
          </a:p>
          <a:p>
            <a:pPr algn="ctr"/>
            <a:r>
              <a:rPr lang="cs-CZ" sz="1600" b="1" dirty="0">
                <a:latin typeface="Cambria" pitchFamily="18" charset="0"/>
                <a:cs typeface="Arial" panose="020B0604020202020204" pitchFamily="34" charset="0"/>
              </a:rPr>
              <a:t>Mgr. David </a:t>
            </a:r>
            <a:r>
              <a:rPr lang="cs-CZ" sz="1600" b="1" dirty="0" err="1">
                <a:latin typeface="Cambria" pitchFamily="18" charset="0"/>
                <a:cs typeface="Arial" panose="020B0604020202020204" pitchFamily="34" charset="0"/>
              </a:rPr>
              <a:t>Honek</a:t>
            </a:r>
            <a:endParaRPr lang="cs-CZ" sz="1600" b="1" dirty="0">
              <a:solidFill>
                <a:schemeClr val="tx1"/>
              </a:solidFill>
              <a:latin typeface="Cambria" pitchFamily="18" charset="0"/>
              <a:cs typeface="Arial" panose="020B0604020202020204" pitchFamily="34" charset="0"/>
            </a:endParaRPr>
          </a:p>
          <a:p>
            <a:pPr algn="ctr"/>
            <a:r>
              <a:rPr lang="cs-CZ" sz="1600" i="1" dirty="0">
                <a:latin typeface="Cambria" pitchFamily="18" charset="0"/>
                <a:hlinkClick r:id="rId2"/>
              </a:rPr>
              <a:t>ston.david@windowslive.com</a:t>
            </a:r>
            <a:endParaRPr lang="cs-CZ" sz="1600" i="1" dirty="0">
              <a:latin typeface="Cambria" pitchFamily="18" charset="0"/>
            </a:endParaRPr>
          </a:p>
          <a:p>
            <a:pPr algn="ctr"/>
            <a:r>
              <a:rPr lang="cs-CZ" sz="1600" b="1" dirty="0">
                <a:latin typeface="Cambria" pitchFamily="18" charset="0"/>
                <a:cs typeface="Arial" panose="020B0604020202020204" pitchFamily="34" charset="0"/>
              </a:rPr>
              <a:t>Mgr. Lenka Ondráčková</a:t>
            </a:r>
            <a:endParaRPr lang="cs-CZ" sz="1600" i="1" baseline="30000" dirty="0">
              <a:latin typeface="Cambria" pitchFamily="18" charset="0"/>
              <a:cs typeface="Arial" panose="020B0604020202020204" pitchFamily="34" charset="0"/>
            </a:endParaRPr>
          </a:p>
          <a:p>
            <a:pPr algn="ctr"/>
            <a:r>
              <a:rPr lang="cs-CZ" sz="1600" i="1" dirty="0">
                <a:latin typeface="Cambria" pitchFamily="18" charset="0"/>
                <a:cs typeface="Arial" panose="020B0604020202020204" pitchFamily="34" charset="0"/>
                <a:hlinkClick r:id="rId3"/>
              </a:rPr>
              <a:t>lenkaondrackova@mail.muni.cz</a:t>
            </a:r>
            <a:endParaRPr lang="cs-CZ" sz="1600" i="1" dirty="0">
              <a:latin typeface="Cambria" pitchFamily="18" charset="0"/>
              <a:cs typeface="Arial" panose="020B0604020202020204" pitchFamily="34" charset="0"/>
            </a:endParaRPr>
          </a:p>
          <a:p>
            <a:pPr algn="ctr"/>
            <a:r>
              <a:rPr lang="cs-CZ" sz="1600" b="1" dirty="0">
                <a:latin typeface="Cambria" pitchFamily="18" charset="0"/>
                <a:cs typeface="Arial" panose="020B0604020202020204" pitchFamily="34" charset="0"/>
              </a:rPr>
              <a:t>Mgr. Matěj Roman</a:t>
            </a:r>
            <a:endParaRPr lang="cs-CZ" sz="1600" i="1" baseline="30000" dirty="0">
              <a:solidFill>
                <a:schemeClr val="tx1"/>
              </a:solidFill>
              <a:latin typeface="Cambria" pitchFamily="18" charset="0"/>
              <a:cs typeface="Arial" panose="020B0604020202020204" pitchFamily="34" charset="0"/>
            </a:endParaRPr>
          </a:p>
          <a:p>
            <a:pPr algn="ctr"/>
            <a:r>
              <a:rPr lang="cs-CZ" sz="1600" i="1" dirty="0">
                <a:latin typeface="Cambria" pitchFamily="18" charset="0"/>
                <a:cs typeface="Arial" panose="020B0604020202020204" pitchFamily="34" charset="0"/>
                <a:hlinkClick r:id="rId4"/>
              </a:rPr>
              <a:t>matej.roman@gmail.com</a:t>
            </a:r>
            <a:endParaRPr lang="cs-CZ" sz="1600" i="1" dirty="0">
              <a:latin typeface="Cambria" pitchFamily="18" charset="0"/>
              <a:cs typeface="Arial" panose="020B0604020202020204" pitchFamily="34" charset="0"/>
            </a:endParaRPr>
          </a:p>
          <a:p>
            <a:pPr algn="ctr"/>
            <a:endParaRPr lang="cs-CZ" sz="1400" b="1" dirty="0">
              <a:latin typeface="Cambria" pitchFamily="18" charset="0"/>
            </a:endParaRPr>
          </a:p>
          <a:p>
            <a:pPr algn="ctr"/>
            <a:r>
              <a:rPr lang="cs-CZ" sz="1400" b="1" dirty="0">
                <a:latin typeface="Cambria" pitchFamily="18" charset="0"/>
              </a:rPr>
              <a:t>Podzim 2017</a:t>
            </a:r>
            <a:endParaRPr lang="cs-CZ" sz="1400" b="1" i="1" dirty="0">
              <a:latin typeface="Cambria" pitchFamily="18" charset="0"/>
              <a:cs typeface="Arial" panose="020B0604020202020204" pitchFamily="34" charset="0"/>
            </a:endParaRP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1571604" y="2071678"/>
            <a:ext cx="6400800" cy="2244686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latin typeface="Cambria" pitchFamily="18" charset="0"/>
                <a:hlinkClick r:id="rId5"/>
              </a:rPr>
              <a:t>prof. RNDr. Rudolf Brázdil, DrSc.</a:t>
            </a:r>
            <a:r>
              <a:rPr lang="cs-CZ" b="1" dirty="0">
                <a:latin typeface="Cambria" pitchFamily="18" charset="0"/>
              </a:rPr>
              <a:t> </a:t>
            </a:r>
            <a:r>
              <a:rPr lang="cs-CZ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(přednášející; </a:t>
            </a:r>
            <a:r>
              <a:rPr lang="cs-CZ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brazdil</a:t>
            </a:r>
            <a:r>
              <a:rPr lang="cs-CZ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@</a:t>
            </a:r>
            <a:r>
              <a:rPr lang="cs-CZ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geogr.muni.cz</a:t>
            </a:r>
            <a:r>
              <a:rPr lang="cs-CZ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)</a:t>
            </a:r>
          </a:p>
          <a:p>
            <a:r>
              <a:rPr lang="cs-CZ" dirty="0">
                <a:latin typeface="Cambria" pitchFamily="18" charset="0"/>
              </a:rPr>
              <a:t/>
            </a:r>
            <a:br>
              <a:rPr lang="cs-CZ" dirty="0">
                <a:latin typeface="Cambria" pitchFamily="18" charset="0"/>
              </a:rPr>
            </a:br>
            <a:r>
              <a:rPr lang="cs-CZ" b="1" u="sng" dirty="0" smtClean="0">
                <a:solidFill>
                  <a:srgbClr val="2312FE"/>
                </a:solidFill>
                <a:latin typeface="Cambria" panose="02040503050406030204" pitchFamily="18" charset="0"/>
              </a:rPr>
              <a:t>doc. </a:t>
            </a:r>
            <a:r>
              <a:rPr lang="cs-CZ" b="1" dirty="0" smtClean="0">
                <a:latin typeface="Cambria" pitchFamily="18" charset="0"/>
                <a:hlinkClick r:id="rId6"/>
              </a:rPr>
              <a:t>RNDr</a:t>
            </a:r>
            <a:r>
              <a:rPr lang="cs-CZ" b="1" dirty="0">
                <a:latin typeface="Cambria" pitchFamily="18" charset="0"/>
                <a:hlinkClick r:id="rId6"/>
              </a:rPr>
              <a:t>. Zdeněk Máčka, </a:t>
            </a:r>
            <a:r>
              <a:rPr lang="cs-CZ" b="1" dirty="0" err="1">
                <a:latin typeface="Cambria" pitchFamily="18" charset="0"/>
                <a:hlinkClick r:id="rId6"/>
              </a:rPr>
              <a:t>Ph.D</a:t>
            </a:r>
            <a:r>
              <a:rPr lang="cs-CZ" b="1" dirty="0">
                <a:latin typeface="Cambria" pitchFamily="18" charset="0"/>
                <a:hlinkClick r:id="rId6"/>
              </a:rPr>
              <a:t>.</a:t>
            </a:r>
            <a:r>
              <a:rPr lang="cs-CZ" b="1" dirty="0">
                <a:latin typeface="Cambria" pitchFamily="18" charset="0"/>
              </a:rPr>
              <a:t> </a:t>
            </a:r>
            <a:r>
              <a:rPr lang="cs-CZ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(přednášející; macka@</a:t>
            </a:r>
            <a:r>
              <a:rPr lang="cs-CZ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sci.muni.cz</a:t>
            </a:r>
            <a:r>
              <a:rPr lang="cs-CZ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)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321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7106"/>
          </a:xfrm>
        </p:spPr>
        <p:txBody>
          <a:bodyPr>
            <a:normAutofit/>
          </a:bodyPr>
          <a:lstStyle/>
          <a:p>
            <a:pPr lvl="0"/>
            <a:r>
              <a:rPr lang="cs-CZ" dirty="0">
                <a:latin typeface="Cambria" pitchFamily="18" charset="0"/>
              </a:rPr>
              <a:t>Jak si vylepšit bodový zisk u zápočtových testů?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000240"/>
            <a:ext cx="9144000" cy="4357718"/>
          </a:xfrm>
        </p:spPr>
        <p:txBody>
          <a:bodyPr>
            <a:normAutofit/>
          </a:bodyPr>
          <a:lstStyle/>
          <a:p>
            <a:pPr algn="just"/>
            <a:r>
              <a:rPr lang="cs-CZ" sz="2200" dirty="0">
                <a:latin typeface="Cambria" pitchFamily="18" charset="0"/>
              </a:rPr>
              <a:t>V průběhu semestru na Vás přijde několikrát řada, abyste odpověděli na otázku, kterou Vám položí cvičící doktorand. </a:t>
            </a:r>
          </a:p>
          <a:p>
            <a:pPr algn="just">
              <a:buNone/>
            </a:pPr>
            <a:endParaRPr lang="cs-CZ" sz="2200" dirty="0">
              <a:latin typeface="Cambria" pitchFamily="18" charset="0"/>
            </a:endParaRPr>
          </a:p>
          <a:p>
            <a:pPr algn="just"/>
            <a:r>
              <a:rPr lang="cs-CZ" sz="2200" dirty="0">
                <a:latin typeface="Cambria" pitchFamily="18" charset="0"/>
              </a:rPr>
              <a:t>Pokud přijdete do cvičení připraveni a otázku zodpovíte správně, přibude na Vaše </a:t>
            </a:r>
            <a:r>
              <a:rPr lang="cs-CZ" sz="2200" dirty="0" smtClean="0">
                <a:latin typeface="Cambria" pitchFamily="18" charset="0"/>
              </a:rPr>
              <a:t>konto až </a:t>
            </a:r>
            <a:r>
              <a:rPr lang="cs-CZ" sz="2200" dirty="0">
                <a:latin typeface="Cambria" pitchFamily="18" charset="0"/>
              </a:rPr>
              <a:t>1,5 bodu.  </a:t>
            </a:r>
          </a:p>
          <a:p>
            <a:pPr algn="just">
              <a:buNone/>
            </a:pPr>
            <a:endParaRPr lang="cs-CZ" sz="2200" dirty="0">
              <a:latin typeface="Cambria" pitchFamily="18" charset="0"/>
            </a:endParaRPr>
          </a:p>
          <a:p>
            <a:pPr algn="just"/>
            <a:r>
              <a:rPr lang="cs-CZ" sz="2200" dirty="0">
                <a:latin typeface="Cambria" pitchFamily="18" charset="0"/>
              </a:rPr>
              <a:t>Takto můžete během semestru získat body, které Vám budou přičteny k bodům ze zápočtových testů. </a:t>
            </a:r>
          </a:p>
          <a:p>
            <a:pPr algn="just">
              <a:buNone/>
            </a:pPr>
            <a:endParaRPr lang="cs-CZ" sz="2200" dirty="0">
              <a:latin typeface="Cambria" pitchFamily="18" charset="0"/>
            </a:endParaRPr>
          </a:p>
          <a:p>
            <a:pPr algn="just"/>
            <a:r>
              <a:rPr lang="cs-CZ" sz="2200" dirty="0">
                <a:latin typeface="Cambria" pitchFamily="18" charset="0"/>
              </a:rPr>
              <a:t>Máte tak jistotu, že získáte dostatek bodů a úspěšně absolvujete tento předmět.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942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3224" y="1628800"/>
            <a:ext cx="2026568" cy="796950"/>
          </a:xfrm>
        </p:spPr>
        <p:txBody>
          <a:bodyPr>
            <a:normAutofit fontScale="90000"/>
          </a:bodyPr>
          <a:lstStyle/>
          <a:p>
            <a:r>
              <a:rPr lang="cs-CZ" sz="2500" dirty="0">
                <a:latin typeface="Cambria" pitchFamily="18" charset="0"/>
              </a:rPr>
              <a:t>PODZIM 2016</a:t>
            </a:r>
          </a:p>
        </p:txBody>
      </p:sp>
      <p:sp>
        <p:nvSpPr>
          <p:cNvPr id="4" name="Obdélník 3"/>
          <p:cNvSpPr/>
          <p:nvPr/>
        </p:nvSpPr>
        <p:spPr>
          <a:xfrm>
            <a:off x="107504" y="395790"/>
            <a:ext cx="25922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>
                <a:latin typeface="Cambria" pitchFamily="18" charset="0"/>
              </a:rPr>
              <a:t>Nepodcenit!</a:t>
            </a:r>
            <a:endParaRPr lang="cs-CZ" sz="32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B00633-FCAC-432B-9158-4F06C88FA5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56" y="1654225"/>
            <a:ext cx="5095875" cy="771525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E229DD3-F33B-401A-8AD3-C85300A338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2780928"/>
            <a:ext cx="3990975" cy="2238375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2BFFB7F7-CB86-48DD-BD58-B6CDD7A7C1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4008" y="4365104"/>
            <a:ext cx="3962400" cy="221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975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4319" y="2852936"/>
            <a:ext cx="9144000" cy="1143000"/>
          </a:xfrm>
        </p:spPr>
        <p:txBody>
          <a:bodyPr/>
          <a:lstStyle/>
          <a:p>
            <a:r>
              <a:rPr lang="cs-CZ" b="1" dirty="0">
                <a:latin typeface="Cambria" pitchFamily="18" charset="0"/>
              </a:rPr>
              <a:t>Děkujeme za pozornost!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80727"/>
            <a:ext cx="8496944" cy="5871011"/>
          </a:xfrm>
        </p:spPr>
        <p:txBody>
          <a:bodyPr>
            <a:normAutofit/>
          </a:bodyPr>
          <a:lstStyle/>
          <a:p>
            <a:r>
              <a:rPr lang="cs-CZ" sz="2300" dirty="0">
                <a:latin typeface="Cambria" pitchFamily="18" charset="0"/>
              </a:rPr>
              <a:t>Přednášky: </a:t>
            </a:r>
            <a:r>
              <a:rPr lang="cs-CZ" sz="2300" b="1" dirty="0">
                <a:latin typeface="Cambria" pitchFamily="18" charset="0"/>
              </a:rPr>
              <a:t>Z0026p Fyzická geografie (7 </a:t>
            </a:r>
            <a:r>
              <a:rPr lang="cs-CZ" sz="2300" b="1" dirty="0" err="1">
                <a:latin typeface="Cambria" pitchFamily="18" charset="0"/>
              </a:rPr>
              <a:t>kr.</a:t>
            </a:r>
            <a:r>
              <a:rPr lang="cs-CZ" sz="2300" b="1" dirty="0">
                <a:latin typeface="Cambria" pitchFamily="18" charset="0"/>
              </a:rPr>
              <a:t>, </a:t>
            </a:r>
            <a:r>
              <a:rPr lang="cs-CZ" sz="2300" b="1" dirty="0" err="1">
                <a:latin typeface="Cambria" pitchFamily="18" charset="0"/>
              </a:rPr>
              <a:t>zk</a:t>
            </a:r>
            <a:r>
              <a:rPr lang="cs-CZ" sz="2300" b="1" dirty="0">
                <a:latin typeface="Cambria" pitchFamily="18" charset="0"/>
              </a:rPr>
              <a:t>)</a:t>
            </a:r>
          </a:p>
          <a:p>
            <a:pPr marL="0" indent="0">
              <a:buNone/>
            </a:pPr>
            <a:r>
              <a:rPr lang="cs-CZ" sz="2300" b="1" dirty="0">
                <a:latin typeface="Cambria" pitchFamily="18" charset="0"/>
              </a:rPr>
              <a:t>St</a:t>
            </a:r>
            <a:r>
              <a:rPr lang="it-IT" sz="2300" b="1" dirty="0">
                <a:latin typeface="Cambria" pitchFamily="18" charset="0"/>
              </a:rPr>
              <a:t> </a:t>
            </a:r>
            <a:r>
              <a:rPr lang="cs-CZ" sz="2300" b="1" dirty="0">
                <a:latin typeface="Cambria" pitchFamily="18" charset="0"/>
              </a:rPr>
              <a:t>8</a:t>
            </a:r>
            <a:r>
              <a:rPr lang="it-IT" sz="2300" b="1" dirty="0">
                <a:latin typeface="Cambria" pitchFamily="18" charset="0"/>
              </a:rPr>
              <a:t>:00–</a:t>
            </a:r>
            <a:r>
              <a:rPr lang="cs-CZ" sz="2300" b="1" dirty="0">
                <a:latin typeface="Cambria" pitchFamily="18" charset="0"/>
              </a:rPr>
              <a:t>9</a:t>
            </a:r>
            <a:r>
              <a:rPr lang="it-IT" sz="2300" b="1" dirty="0">
                <a:latin typeface="Cambria" pitchFamily="18" charset="0"/>
              </a:rPr>
              <a:t>:50</a:t>
            </a:r>
            <a:r>
              <a:rPr lang="it-IT" sz="2300" dirty="0">
                <a:latin typeface="Cambria" pitchFamily="18" charset="0"/>
              </a:rPr>
              <a:t> </a:t>
            </a:r>
            <a:r>
              <a:rPr lang="it-IT" sz="2300" dirty="0">
                <a:latin typeface="Cambria" pitchFamily="18" charset="0"/>
                <a:hlinkClick r:id="rId2"/>
              </a:rPr>
              <a:t>A,01026</a:t>
            </a:r>
            <a:r>
              <a:rPr lang="cs-CZ" sz="2300" dirty="0">
                <a:latin typeface="Cambria" pitchFamily="18" charset="0"/>
              </a:rPr>
              <a:t> (aula)</a:t>
            </a:r>
          </a:p>
          <a:p>
            <a:pPr marL="0" indent="0">
              <a:buNone/>
            </a:pPr>
            <a:r>
              <a:rPr lang="cs-CZ" sz="2300" b="1" dirty="0">
                <a:latin typeface="Cambria" pitchFamily="18" charset="0"/>
              </a:rPr>
              <a:t>Čt</a:t>
            </a:r>
            <a:r>
              <a:rPr lang="it-IT" sz="2300" b="1" dirty="0">
                <a:latin typeface="Cambria" pitchFamily="18" charset="0"/>
              </a:rPr>
              <a:t> 1</a:t>
            </a:r>
            <a:r>
              <a:rPr lang="cs-CZ" sz="2300" b="1" dirty="0">
                <a:latin typeface="Cambria" pitchFamily="18" charset="0"/>
              </a:rPr>
              <a:t>4</a:t>
            </a:r>
            <a:r>
              <a:rPr lang="it-IT" sz="2300" b="1" dirty="0">
                <a:latin typeface="Cambria" pitchFamily="18" charset="0"/>
              </a:rPr>
              <a:t>:00–1</a:t>
            </a:r>
            <a:r>
              <a:rPr lang="cs-CZ" sz="2300" b="1" dirty="0">
                <a:latin typeface="Cambria" pitchFamily="18" charset="0"/>
              </a:rPr>
              <a:t>5</a:t>
            </a:r>
            <a:r>
              <a:rPr lang="it-IT" sz="2300" b="1" dirty="0">
                <a:latin typeface="Cambria" pitchFamily="18" charset="0"/>
              </a:rPr>
              <a:t>:50</a:t>
            </a:r>
            <a:r>
              <a:rPr lang="it-IT" sz="2300" dirty="0">
                <a:latin typeface="Cambria" pitchFamily="18" charset="0"/>
              </a:rPr>
              <a:t> </a:t>
            </a:r>
            <a:r>
              <a:rPr lang="it-IT" sz="2300" dirty="0">
                <a:latin typeface="Cambria" pitchFamily="18" charset="0"/>
                <a:hlinkClick r:id="rId2"/>
              </a:rPr>
              <a:t>A,01026</a:t>
            </a:r>
            <a:r>
              <a:rPr lang="cs-CZ" sz="2300" dirty="0">
                <a:latin typeface="Cambria" pitchFamily="18" charset="0"/>
              </a:rPr>
              <a:t> (aula)</a:t>
            </a:r>
          </a:p>
          <a:p>
            <a:endParaRPr lang="cs-CZ" sz="2300" dirty="0">
              <a:latin typeface="Cambria" pitchFamily="18" charset="0"/>
            </a:endParaRPr>
          </a:p>
          <a:p>
            <a:r>
              <a:rPr lang="cs-CZ" sz="2300" dirty="0">
                <a:latin typeface="Cambria" pitchFamily="18" charset="0"/>
              </a:rPr>
              <a:t>Cvičení: </a:t>
            </a:r>
            <a:r>
              <a:rPr lang="cs-CZ" sz="2300" b="1" dirty="0">
                <a:latin typeface="Cambria" pitchFamily="18" charset="0"/>
              </a:rPr>
              <a:t>Z0026c Fyzická geografie - cvičení (2 </a:t>
            </a:r>
            <a:r>
              <a:rPr lang="cs-CZ" sz="2300" b="1" dirty="0" err="1">
                <a:latin typeface="Cambria" pitchFamily="18" charset="0"/>
              </a:rPr>
              <a:t>kr.</a:t>
            </a:r>
            <a:r>
              <a:rPr lang="cs-CZ" sz="2300" b="1" dirty="0">
                <a:latin typeface="Cambria" pitchFamily="18" charset="0"/>
              </a:rPr>
              <a:t>, z)</a:t>
            </a:r>
            <a:endParaRPr lang="cs-CZ" sz="2300" dirty="0">
              <a:latin typeface="Cambria" pitchFamily="18" charset="0"/>
            </a:endParaRPr>
          </a:p>
          <a:p>
            <a:pPr marL="0" indent="0">
              <a:buNone/>
            </a:pPr>
            <a:r>
              <a:rPr lang="cs-CZ" sz="2300" dirty="0">
                <a:latin typeface="Cambria" pitchFamily="18" charset="0"/>
              </a:rPr>
              <a:t>Z0026c/02: </a:t>
            </a:r>
            <a:r>
              <a:rPr lang="cs-CZ" sz="2300" b="1" dirty="0">
                <a:latin typeface="Cambria" pitchFamily="18" charset="0"/>
              </a:rPr>
              <a:t>Po 12:00–12:50</a:t>
            </a:r>
            <a:r>
              <a:rPr lang="cs-CZ" sz="2300" dirty="0">
                <a:latin typeface="Cambria" pitchFamily="18" charset="0"/>
              </a:rPr>
              <a:t> </a:t>
            </a:r>
            <a:r>
              <a:rPr lang="cs-CZ" sz="2300" dirty="0">
                <a:latin typeface="Cambria" panose="02040503050406030204" pitchFamily="18" charset="0"/>
                <a:hlinkClick r:id="rId3"/>
              </a:rPr>
              <a:t>Z4,02028</a:t>
            </a:r>
            <a:r>
              <a:rPr lang="cs-CZ" sz="2300" dirty="0">
                <a:latin typeface="Cambria" pitchFamily="18" charset="0"/>
              </a:rPr>
              <a:t>,</a:t>
            </a:r>
          </a:p>
          <a:p>
            <a:pPr marL="0" indent="0">
              <a:buNone/>
            </a:pPr>
            <a:r>
              <a:rPr lang="cs-CZ" sz="2300" i="1" dirty="0">
                <a:latin typeface="Cambria" pitchFamily="18" charset="0"/>
              </a:rPr>
              <a:t>D. Honek, L. Ondráčková, M. Roman</a:t>
            </a:r>
            <a:r>
              <a:rPr lang="cs-CZ" sz="2300" dirty="0">
                <a:latin typeface="Cambria" pitchFamily="18" charset="0"/>
              </a:rPr>
              <a:t/>
            </a:r>
            <a:br>
              <a:rPr lang="cs-CZ" sz="2300" dirty="0">
                <a:latin typeface="Cambria" pitchFamily="18" charset="0"/>
              </a:rPr>
            </a:br>
            <a:r>
              <a:rPr lang="cs-CZ" sz="2300" dirty="0">
                <a:latin typeface="Cambria" pitchFamily="18" charset="0"/>
              </a:rPr>
              <a:t>Z0026c/03: </a:t>
            </a:r>
            <a:r>
              <a:rPr lang="cs-CZ" sz="2300" b="1" dirty="0">
                <a:latin typeface="Cambria" pitchFamily="18" charset="0"/>
              </a:rPr>
              <a:t>Po 13:00–13:50</a:t>
            </a:r>
            <a:r>
              <a:rPr lang="cs-CZ" sz="2300" dirty="0">
                <a:latin typeface="Cambria" pitchFamily="18" charset="0"/>
              </a:rPr>
              <a:t> </a:t>
            </a:r>
            <a:r>
              <a:rPr lang="cs-CZ" sz="2300" dirty="0">
                <a:latin typeface="Cambria" panose="02040503050406030204" pitchFamily="18" charset="0"/>
                <a:hlinkClick r:id="rId3"/>
              </a:rPr>
              <a:t>Z4,02028</a:t>
            </a:r>
            <a:r>
              <a:rPr lang="cs-CZ" sz="2300" dirty="0">
                <a:latin typeface="Cambria" pitchFamily="18" charset="0"/>
              </a:rPr>
              <a:t>, </a:t>
            </a:r>
          </a:p>
          <a:p>
            <a:pPr marL="0" indent="0">
              <a:buNone/>
            </a:pPr>
            <a:r>
              <a:rPr lang="cs-CZ" sz="2300" i="1" dirty="0">
                <a:latin typeface="Cambria" pitchFamily="18" charset="0"/>
              </a:rPr>
              <a:t>D. Honek, L. Ondráčková, M. Roman</a:t>
            </a:r>
          </a:p>
          <a:p>
            <a:pPr marL="0" indent="0">
              <a:buNone/>
            </a:pPr>
            <a:r>
              <a:rPr lang="cs-CZ" sz="2300" dirty="0">
                <a:latin typeface="Cambria" pitchFamily="18" charset="0"/>
              </a:rPr>
              <a:t>Z0026c/01: </a:t>
            </a:r>
            <a:r>
              <a:rPr lang="cs-CZ" sz="2300" b="1" dirty="0">
                <a:latin typeface="Cambria" pitchFamily="18" charset="0"/>
              </a:rPr>
              <a:t>Út 8:00–8:50</a:t>
            </a:r>
            <a:r>
              <a:rPr lang="cs-CZ" sz="2300" dirty="0">
                <a:latin typeface="Cambria" pitchFamily="18" charset="0"/>
              </a:rPr>
              <a:t> </a:t>
            </a:r>
            <a:r>
              <a:rPr lang="cs-CZ" sz="2300" dirty="0">
                <a:latin typeface="Cambria" pitchFamily="18" charset="0"/>
                <a:hlinkClick r:id="rId4"/>
              </a:rPr>
              <a:t>Z3,02045</a:t>
            </a:r>
            <a:r>
              <a:rPr lang="cs-CZ" sz="2300" dirty="0">
                <a:latin typeface="Cambria" pitchFamily="18" charset="0"/>
              </a:rPr>
              <a:t>, </a:t>
            </a:r>
          </a:p>
          <a:p>
            <a:pPr marL="0" indent="0">
              <a:buNone/>
            </a:pPr>
            <a:r>
              <a:rPr lang="cs-CZ" sz="2300" i="1" dirty="0">
                <a:latin typeface="Cambria" pitchFamily="18" charset="0"/>
              </a:rPr>
              <a:t>D. Honek, L. Ondráčková, M. Roman</a:t>
            </a:r>
            <a:r>
              <a:rPr lang="cs-CZ" sz="2300" dirty="0">
                <a:latin typeface="Cambria" pitchFamily="18" charset="0"/>
              </a:rPr>
              <a:t/>
            </a:r>
            <a:br>
              <a:rPr lang="cs-CZ" sz="2300" dirty="0">
                <a:latin typeface="Cambria" pitchFamily="18" charset="0"/>
              </a:rPr>
            </a:br>
            <a:r>
              <a:rPr lang="cs-CZ" sz="2300" dirty="0">
                <a:latin typeface="Cambria" pitchFamily="18" charset="0"/>
              </a:rPr>
              <a:t>Z0026c/04: </a:t>
            </a:r>
            <a:r>
              <a:rPr lang="cs-CZ" sz="2300" b="1" dirty="0">
                <a:latin typeface="Cambria" pitchFamily="18" charset="0"/>
              </a:rPr>
              <a:t>Út 12:00–12:50</a:t>
            </a:r>
            <a:r>
              <a:rPr lang="cs-CZ" sz="2300" dirty="0">
                <a:latin typeface="Cambria" pitchFamily="18" charset="0"/>
              </a:rPr>
              <a:t> </a:t>
            </a:r>
            <a:r>
              <a:rPr lang="cs-CZ" sz="2300" dirty="0">
                <a:latin typeface="Cambria" pitchFamily="18" charset="0"/>
                <a:hlinkClick r:id="rId4"/>
              </a:rPr>
              <a:t> Z3,02045</a:t>
            </a:r>
            <a:r>
              <a:rPr lang="cs-CZ" sz="2300" dirty="0">
                <a:latin typeface="Cambria" pitchFamily="18" charset="0"/>
              </a:rPr>
              <a:t>, </a:t>
            </a:r>
          </a:p>
          <a:p>
            <a:pPr marL="0" indent="0">
              <a:buNone/>
            </a:pPr>
            <a:r>
              <a:rPr lang="cs-CZ" sz="2300" i="1" dirty="0">
                <a:latin typeface="Cambria" pitchFamily="18" charset="0"/>
              </a:rPr>
              <a:t>D. Honek, L. Ondráčková, M. Roman</a:t>
            </a:r>
            <a:endParaRPr lang="cs-CZ" sz="23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756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cs-CZ" u="sng" dirty="0">
                <a:latin typeface="Cambria" pitchFamily="18" charset="0"/>
              </a:rPr>
              <a:t>Literatura:</a:t>
            </a:r>
            <a:r>
              <a:rPr lang="cs-CZ" dirty="0">
                <a:latin typeface="Cambria" pitchFamily="18" charset="0"/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866" y="620688"/>
            <a:ext cx="8929718" cy="5043510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cs-CZ" sz="2400" i="1" dirty="0">
                <a:latin typeface="Cambria" pitchFamily="18" charset="0"/>
              </a:rPr>
              <a:t>Povinná:</a:t>
            </a:r>
          </a:p>
          <a:p>
            <a:pPr algn="just"/>
            <a:r>
              <a:rPr lang="en-US" sz="2400" dirty="0">
                <a:latin typeface="Cambria" pitchFamily="18" charset="0"/>
              </a:rPr>
              <a:t>STRAHLER, Alan H. </a:t>
            </a:r>
            <a:r>
              <a:rPr lang="en-US" sz="2400" i="1" dirty="0">
                <a:latin typeface="Cambria" pitchFamily="18" charset="0"/>
              </a:rPr>
              <a:t>Introducing Physical Geography</a:t>
            </a:r>
            <a:r>
              <a:rPr lang="en-US" sz="2400" dirty="0">
                <a:latin typeface="Cambria" pitchFamily="18" charset="0"/>
              </a:rPr>
              <a:t>. 5. </a:t>
            </a:r>
            <a:r>
              <a:rPr lang="en-US" sz="2400" dirty="0" err="1">
                <a:latin typeface="Cambria" pitchFamily="18" charset="0"/>
              </a:rPr>
              <a:t>vyd</a:t>
            </a:r>
            <a:r>
              <a:rPr lang="en-US" sz="2400" dirty="0">
                <a:latin typeface="Cambria" pitchFamily="18" charset="0"/>
              </a:rPr>
              <a:t>. : Wiley, 2010. 656 s. ISBN 0-470-13486-0</a:t>
            </a:r>
            <a:endParaRPr lang="cs-CZ" sz="2400" dirty="0">
              <a:latin typeface="Cambria" pitchFamily="18" charset="0"/>
            </a:endParaRPr>
          </a:p>
          <a:p>
            <a:pPr marL="0" indent="0" algn="just">
              <a:buNone/>
            </a:pPr>
            <a:endParaRPr lang="cs-CZ" sz="2400" dirty="0">
              <a:latin typeface="Cambria" pitchFamily="18" charset="0"/>
            </a:endParaRPr>
          </a:p>
          <a:p>
            <a:pPr marL="0" lvl="0" indent="0" algn="just">
              <a:buNone/>
            </a:pPr>
            <a:r>
              <a:rPr lang="cs-CZ" sz="2400" i="1" dirty="0">
                <a:latin typeface="Cambria" pitchFamily="18" charset="0"/>
              </a:rPr>
              <a:t>Doporučená:</a:t>
            </a:r>
          </a:p>
          <a:p>
            <a:pPr lvl="0" algn="just"/>
            <a:r>
              <a:rPr lang="en-US" sz="2400" dirty="0">
                <a:latin typeface="Cambria" pitchFamily="18" charset="0"/>
              </a:rPr>
              <a:t>STRAHLER, Alan H. a Arthur Newell STRAHLER. </a:t>
            </a:r>
            <a:r>
              <a:rPr lang="en-US" sz="2400" i="1" dirty="0">
                <a:latin typeface="Cambria" pitchFamily="18" charset="0"/>
              </a:rPr>
              <a:t>Introducing physical geography</a:t>
            </a:r>
            <a:r>
              <a:rPr lang="en-US" sz="2400" dirty="0">
                <a:latin typeface="Cambria" pitchFamily="18" charset="0"/>
              </a:rPr>
              <a:t>. 3rd ed. New York: John Wiley &amp; Sons, 2003. xix, 684 s. ISBN 0-471-23800-7</a:t>
            </a:r>
            <a:r>
              <a:rPr lang="cs-CZ" sz="2400" dirty="0">
                <a:latin typeface="Cambria" pitchFamily="18" charset="0"/>
              </a:rPr>
              <a:t>. </a:t>
            </a:r>
          </a:p>
          <a:p>
            <a:pPr lvl="0" algn="just"/>
            <a:r>
              <a:rPr lang="cs-CZ" sz="1800" b="1" dirty="0">
                <a:latin typeface="Cambria" pitchFamily="18" charset="0"/>
              </a:rPr>
              <a:t>Rozdíly v obsahu mezi edicemi, </a:t>
            </a:r>
            <a:r>
              <a:rPr lang="cs-CZ" sz="1800" dirty="0">
                <a:latin typeface="Cambria" pitchFamily="18" charset="0"/>
              </a:rPr>
              <a:t>omezený počet výtisků.</a:t>
            </a:r>
            <a:endParaRPr lang="cs-CZ" sz="1800" b="1" dirty="0">
              <a:latin typeface="Cambria" pitchFamily="18" charset="0"/>
            </a:endParaRPr>
          </a:p>
          <a:p>
            <a:pPr lvl="0" algn="just"/>
            <a:r>
              <a:rPr lang="cs-CZ" sz="1800" b="1" dirty="0">
                <a:latin typeface="Cambria" pitchFamily="18" charset="0"/>
              </a:rPr>
              <a:t>Rozhodující je to, co bylo odpřednášeno (rozšířené osnovy a </a:t>
            </a:r>
            <a:r>
              <a:rPr lang="cs-CZ" sz="1800" b="1" dirty="0" err="1">
                <a:latin typeface="Cambria" pitchFamily="18" charset="0"/>
              </a:rPr>
              <a:t>powerpointové</a:t>
            </a:r>
            <a:r>
              <a:rPr lang="cs-CZ" sz="1800" b="1" dirty="0">
                <a:latin typeface="Cambria" pitchFamily="18" charset="0"/>
              </a:rPr>
              <a:t> prezentace poskytované vyučujícími)</a:t>
            </a:r>
          </a:p>
          <a:p>
            <a:pPr marL="0" lvl="0" indent="0" algn="just">
              <a:buNone/>
            </a:pPr>
            <a:endParaRPr lang="cs-CZ" sz="1800" dirty="0">
              <a:latin typeface="Cambria" pitchFamily="18" charset="0"/>
            </a:endParaRPr>
          </a:p>
          <a:p>
            <a:pPr marL="0" indent="0" algn="just">
              <a:buNone/>
            </a:pPr>
            <a:r>
              <a:rPr lang="cs-CZ" sz="2400" i="1" dirty="0">
                <a:latin typeface="Cambria" pitchFamily="18" charset="0"/>
              </a:rPr>
              <a:t>Doplňková literatura:</a:t>
            </a:r>
          </a:p>
          <a:p>
            <a:pPr algn="just"/>
            <a:r>
              <a:rPr lang="cs-CZ" sz="2400" dirty="0">
                <a:latin typeface="Cambria" pitchFamily="18" charset="0"/>
              </a:rPr>
              <a:t>Netopil, R. a kol. (1984): Fyzická geografie I. SPN, Praha, 272 s.</a:t>
            </a:r>
          </a:p>
          <a:p>
            <a:pPr algn="just"/>
            <a:r>
              <a:rPr lang="cs-CZ" sz="2400" dirty="0">
                <a:latin typeface="Cambria" pitchFamily="18" charset="0"/>
              </a:rPr>
              <a:t>Horník, S. a kol. (1986): Fyzická geografie II. SPN, Praha, 319 s.</a:t>
            </a:r>
          </a:p>
          <a:p>
            <a:pPr algn="just"/>
            <a:endParaRPr lang="cs-CZ" sz="24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386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>
                <a:latin typeface="Cambria" pitchFamily="18" charset="0"/>
              </a:rPr>
              <a:t>Studijní materiály:</a:t>
            </a:r>
            <a:r>
              <a:rPr lang="cs-CZ" dirty="0">
                <a:latin typeface="Cambria" pitchFamily="18" charset="0"/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>
            <a:normAutofit/>
          </a:bodyPr>
          <a:lstStyle/>
          <a:p>
            <a:pPr lvl="0" algn="just"/>
            <a:r>
              <a:rPr lang="cs-CZ" sz="2400" dirty="0">
                <a:latin typeface="Cambria" pitchFamily="18" charset="0"/>
              </a:rPr>
              <a:t>K dispozici jsou rozšířené osnovy přednášek, případně další doplňkové zdroje v autentizované části IS.MUNI. </a:t>
            </a:r>
          </a:p>
          <a:p>
            <a:pPr lvl="0" algn="just">
              <a:buNone/>
            </a:pPr>
            <a:endParaRPr lang="cs-CZ" sz="2400" dirty="0">
              <a:latin typeface="Cambria" pitchFamily="18" charset="0"/>
            </a:endParaRPr>
          </a:p>
          <a:p>
            <a:pPr lvl="0" algn="just"/>
            <a:r>
              <a:rPr lang="cs-CZ" sz="2400" dirty="0">
                <a:latin typeface="Cambria" pitchFamily="18" charset="0"/>
              </a:rPr>
              <a:t>Materiály jsou uspořádány v tzv. </a:t>
            </a:r>
            <a:r>
              <a:rPr lang="cs-CZ" sz="2400" b="1" dirty="0">
                <a:latin typeface="Cambria" pitchFamily="18" charset="0"/>
              </a:rPr>
              <a:t>interaktivní osnově </a:t>
            </a:r>
            <a:r>
              <a:rPr lang="cs-CZ" sz="2400" dirty="0">
                <a:latin typeface="Cambria" pitchFamily="18" charset="0"/>
              </a:rPr>
              <a:t>podle přednášených témat. </a:t>
            </a:r>
          </a:p>
          <a:p>
            <a:pPr lvl="0" algn="just">
              <a:buNone/>
            </a:pPr>
            <a:endParaRPr lang="cs-CZ" sz="2400" dirty="0">
              <a:latin typeface="Cambria" pitchFamily="18" charset="0"/>
            </a:endParaRPr>
          </a:p>
          <a:p>
            <a:pPr lvl="0" algn="just"/>
            <a:r>
              <a:rPr lang="cs-CZ" sz="2400" dirty="0">
                <a:latin typeface="Cambria" pitchFamily="18" charset="0"/>
              </a:rPr>
              <a:t>Součástí osnovy jsou rovněž </a:t>
            </a:r>
            <a:r>
              <a:rPr lang="cs-CZ" sz="2400" b="1" dirty="0" err="1">
                <a:latin typeface="Cambria" pitchFamily="18" charset="0"/>
              </a:rPr>
              <a:t>odpovědníky</a:t>
            </a:r>
            <a:r>
              <a:rPr lang="cs-CZ" sz="2400" dirty="0">
                <a:latin typeface="Cambria" pitchFamily="18" charset="0"/>
              </a:rPr>
              <a:t> obsahující sady testových otázek k procvičování. </a:t>
            </a:r>
          </a:p>
          <a:p>
            <a:pPr lvl="0" algn="just">
              <a:buNone/>
            </a:pPr>
            <a:endParaRPr lang="cs-CZ" sz="2400" dirty="0">
              <a:latin typeface="Cambria" pitchFamily="18" charset="0"/>
            </a:endParaRPr>
          </a:p>
          <a:p>
            <a:pPr lvl="0" algn="just"/>
            <a:r>
              <a:rPr lang="cs-CZ" sz="2400" b="1" dirty="0">
                <a:latin typeface="Cambria" pitchFamily="18" charset="0"/>
              </a:rPr>
              <a:t>Po odpřednášení tématu absolvujte příslušný </a:t>
            </a:r>
            <a:r>
              <a:rPr lang="cs-CZ" sz="2400" b="1" dirty="0" err="1">
                <a:latin typeface="Cambria" pitchFamily="18" charset="0"/>
              </a:rPr>
              <a:t>odpovědník</a:t>
            </a:r>
            <a:r>
              <a:rPr lang="cs-CZ" sz="2400" dirty="0">
                <a:latin typeface="Cambria" pitchFamily="18" charset="0"/>
              </a:rPr>
              <a:t>.</a:t>
            </a:r>
          </a:p>
          <a:p>
            <a:pPr algn="just">
              <a:buNone/>
            </a:pPr>
            <a:endParaRPr lang="cs-CZ" sz="24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029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u="sng" dirty="0">
                <a:latin typeface="Cambria" pitchFamily="18" charset="0"/>
              </a:rPr>
              <a:t>Způsob ukončení: 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357298"/>
            <a:ext cx="8929718" cy="550070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>
                <a:latin typeface="Cambria" pitchFamily="18" charset="0"/>
              </a:rPr>
              <a:t>Předmět </a:t>
            </a:r>
            <a:r>
              <a:rPr lang="cs-CZ" sz="3800" b="1" i="1" dirty="0">
                <a:solidFill>
                  <a:srgbClr val="2312FE"/>
                </a:solidFill>
                <a:latin typeface="Cambria" pitchFamily="18" charset="0"/>
              </a:rPr>
              <a:t>Fyzická geografie (Z0026p)</a:t>
            </a:r>
            <a:r>
              <a:rPr lang="cs-CZ" sz="3800" b="1" dirty="0">
                <a:solidFill>
                  <a:srgbClr val="2312FE"/>
                </a:solidFill>
                <a:latin typeface="Cambria" pitchFamily="18" charset="0"/>
              </a:rPr>
              <a:t> </a:t>
            </a:r>
            <a:r>
              <a:rPr lang="cs-CZ" dirty="0">
                <a:latin typeface="Cambria" pitchFamily="18" charset="0"/>
              </a:rPr>
              <a:t>(7 kreditů) je ukončován písemnou zkouškou. </a:t>
            </a:r>
          </a:p>
          <a:p>
            <a:pPr algn="just"/>
            <a:r>
              <a:rPr lang="cs-CZ" dirty="0">
                <a:latin typeface="Cambria" pitchFamily="18" charset="0"/>
              </a:rPr>
              <a:t>Písemka má 17 otázek, které pokrývají všechna přednášená témata. </a:t>
            </a:r>
          </a:p>
          <a:p>
            <a:pPr algn="just"/>
            <a:r>
              <a:rPr lang="cs-CZ" dirty="0">
                <a:latin typeface="Cambria" pitchFamily="18" charset="0"/>
              </a:rPr>
              <a:t>Každá otázka je hodnocena maximálně 2 body (maximální bodový zisk je tedy 34 bodů).</a:t>
            </a:r>
          </a:p>
          <a:p>
            <a:pPr algn="just">
              <a:buNone/>
            </a:pPr>
            <a:endParaRPr lang="cs-CZ" dirty="0">
              <a:latin typeface="Cambria" pitchFamily="18" charset="0"/>
            </a:endParaRPr>
          </a:p>
          <a:p>
            <a:pPr algn="just"/>
            <a:r>
              <a:rPr lang="cs-CZ" dirty="0">
                <a:latin typeface="Cambria" pitchFamily="18" charset="0"/>
              </a:rPr>
              <a:t>Klasifikace zkoušky je následující:</a:t>
            </a:r>
          </a:p>
          <a:p>
            <a:pPr algn="just">
              <a:buNone/>
            </a:pPr>
            <a:r>
              <a:rPr lang="cs-CZ" dirty="0">
                <a:latin typeface="Cambria" pitchFamily="18" charset="0"/>
              </a:rPr>
              <a:t>E </a:t>
            </a:r>
            <a:r>
              <a:rPr lang="cs-CZ" b="1" dirty="0">
                <a:latin typeface="Cambria" pitchFamily="18" charset="0"/>
              </a:rPr>
              <a:t>22,5</a:t>
            </a:r>
            <a:r>
              <a:rPr lang="cs-CZ" dirty="0">
                <a:latin typeface="Cambria" pitchFamily="18" charset="0"/>
              </a:rPr>
              <a:t>-24,8 b</a:t>
            </a:r>
          </a:p>
          <a:p>
            <a:pPr algn="just">
              <a:buNone/>
            </a:pPr>
            <a:r>
              <a:rPr lang="cs-CZ" dirty="0">
                <a:latin typeface="Cambria" pitchFamily="18" charset="0"/>
              </a:rPr>
              <a:t>D 24,81-27,1 b</a:t>
            </a:r>
          </a:p>
          <a:p>
            <a:pPr algn="just">
              <a:buNone/>
            </a:pPr>
            <a:r>
              <a:rPr lang="cs-CZ" dirty="0">
                <a:latin typeface="Cambria" pitchFamily="18" charset="0"/>
              </a:rPr>
              <a:t>C 27,11-29,4 b</a:t>
            </a:r>
          </a:p>
          <a:p>
            <a:pPr algn="just">
              <a:buNone/>
            </a:pPr>
            <a:r>
              <a:rPr lang="cs-CZ" dirty="0">
                <a:latin typeface="Cambria" pitchFamily="18" charset="0"/>
              </a:rPr>
              <a:t>B 29,41-31,7 b</a:t>
            </a:r>
          </a:p>
          <a:p>
            <a:pPr algn="just">
              <a:buNone/>
            </a:pPr>
            <a:r>
              <a:rPr lang="cs-CZ" dirty="0">
                <a:latin typeface="Cambria" pitchFamily="18" charset="0"/>
              </a:rPr>
              <a:t>A 31,71-34 b</a:t>
            </a:r>
          </a:p>
          <a:p>
            <a:pPr algn="just">
              <a:buNone/>
            </a:pPr>
            <a:endParaRPr lang="cs-CZ" dirty="0">
              <a:latin typeface="Cambria" pitchFamily="18" charset="0"/>
            </a:endParaRPr>
          </a:p>
          <a:p>
            <a:pPr algn="just"/>
            <a:r>
              <a:rPr lang="cs-CZ" dirty="0">
                <a:latin typeface="Cambria" pitchFamily="18" charset="0"/>
              </a:rPr>
              <a:t>Termín zkoušky (řádný termín + 1. opravný termín) budou stanoveny během prvních týdnů semestru, 2. opravný termín bude upřesněn během zkouškového období.</a:t>
            </a:r>
          </a:p>
        </p:txBody>
      </p:sp>
    </p:spTree>
    <p:extLst>
      <p:ext uri="{BB962C8B-B14F-4D97-AF65-F5344CB8AC3E}">
        <p14:creationId xmlns:p14="http://schemas.microsoft.com/office/powerpoint/2010/main" val="1726295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>
                <a:latin typeface="Cambria" pitchFamily="18" charset="0"/>
              </a:rPr>
              <a:t>Způsob ukončení: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285860"/>
            <a:ext cx="8572560" cy="5572140"/>
          </a:xfrm>
        </p:spPr>
        <p:txBody>
          <a:bodyPr>
            <a:normAutofit fontScale="92500" lnSpcReduction="10000"/>
          </a:bodyPr>
          <a:lstStyle/>
          <a:p>
            <a:r>
              <a:rPr lang="cs-CZ" sz="2500" dirty="0">
                <a:latin typeface="Cambria" pitchFamily="18" charset="0"/>
              </a:rPr>
              <a:t>Pro úspěšné ukončení </a:t>
            </a:r>
            <a:r>
              <a:rPr lang="cs-CZ" sz="2500" b="1" dirty="0">
                <a:solidFill>
                  <a:srgbClr val="2312FE"/>
                </a:solidFill>
                <a:latin typeface="Cambria" pitchFamily="18" charset="0"/>
              </a:rPr>
              <a:t>předmětu </a:t>
            </a:r>
            <a:r>
              <a:rPr lang="cs-CZ" sz="2500" b="1" i="1" dirty="0">
                <a:solidFill>
                  <a:srgbClr val="2312FE"/>
                </a:solidFill>
                <a:latin typeface="Cambria" pitchFamily="18" charset="0"/>
              </a:rPr>
              <a:t>Fyzická geografie – cvičení (Z0026c)</a:t>
            </a:r>
            <a:r>
              <a:rPr lang="cs-CZ" sz="2500" b="1" dirty="0">
                <a:solidFill>
                  <a:srgbClr val="2312FE"/>
                </a:solidFill>
                <a:latin typeface="Cambria" pitchFamily="18" charset="0"/>
              </a:rPr>
              <a:t> </a:t>
            </a:r>
            <a:r>
              <a:rPr lang="cs-CZ" sz="2500" dirty="0">
                <a:latin typeface="Cambria" pitchFamily="18" charset="0"/>
              </a:rPr>
              <a:t>(2 kredity) </a:t>
            </a:r>
          </a:p>
          <a:p>
            <a:r>
              <a:rPr lang="cs-CZ" sz="2500" dirty="0">
                <a:latin typeface="Cambria" pitchFamily="18" charset="0"/>
              </a:rPr>
              <a:t>je třeba absolvovat </a:t>
            </a:r>
            <a:r>
              <a:rPr lang="cs-CZ" sz="2500" b="1" u="sng" dirty="0">
                <a:latin typeface="Cambria" pitchFamily="18" charset="0"/>
              </a:rPr>
              <a:t>tři zápočtové testy </a:t>
            </a:r>
            <a:r>
              <a:rPr lang="cs-CZ" sz="2500" dirty="0">
                <a:latin typeface="Cambria" pitchFamily="18" charset="0"/>
              </a:rPr>
              <a:t>(píší se ve cvičeních), </a:t>
            </a:r>
          </a:p>
          <a:p>
            <a:r>
              <a:rPr lang="cs-CZ" sz="2500" dirty="0">
                <a:latin typeface="Cambria" pitchFamily="18" charset="0"/>
              </a:rPr>
              <a:t>zodpovědět alespoň s</a:t>
            </a:r>
            <a:r>
              <a:rPr lang="cs-CZ" sz="2500" u="sng" dirty="0">
                <a:latin typeface="Cambria" pitchFamily="18" charset="0"/>
              </a:rPr>
              <a:t> </a:t>
            </a:r>
            <a:r>
              <a:rPr lang="cs-CZ" sz="2500" b="1" u="sng" dirty="0">
                <a:latin typeface="Cambria" pitchFamily="18" charset="0"/>
              </a:rPr>
              <a:t>50% úspěšností všechny </a:t>
            </a:r>
            <a:r>
              <a:rPr lang="cs-CZ" sz="2500" b="1" u="sng" dirty="0" err="1">
                <a:latin typeface="Cambria" pitchFamily="18" charset="0"/>
              </a:rPr>
              <a:t>odpovědníky</a:t>
            </a:r>
            <a:r>
              <a:rPr lang="cs-CZ" sz="2500" dirty="0">
                <a:latin typeface="Cambria" pitchFamily="18" charset="0"/>
              </a:rPr>
              <a:t> </a:t>
            </a:r>
          </a:p>
          <a:p>
            <a:r>
              <a:rPr lang="cs-CZ" sz="2500" dirty="0">
                <a:latin typeface="Cambria" pitchFamily="18" charset="0"/>
              </a:rPr>
              <a:t> </a:t>
            </a:r>
            <a:r>
              <a:rPr lang="cs-CZ" sz="2500" b="1" u="sng" dirty="0">
                <a:latin typeface="Cambria" pitchFamily="18" charset="0"/>
              </a:rPr>
              <a:t>aktivně se účastnit diskuze ve cvičeních</a:t>
            </a:r>
          </a:p>
          <a:p>
            <a:pPr>
              <a:buNone/>
            </a:pPr>
            <a:endParaRPr lang="cs-CZ" sz="2500" dirty="0">
              <a:latin typeface="Cambria" pitchFamily="18" charset="0"/>
            </a:endParaRPr>
          </a:p>
          <a:p>
            <a:pPr algn="just"/>
            <a:r>
              <a:rPr lang="cs-CZ" sz="2500" dirty="0">
                <a:latin typeface="Cambria" pitchFamily="18" charset="0"/>
              </a:rPr>
              <a:t>Termíny testů jsou pro podzimní semestr 2017 následující:</a:t>
            </a:r>
          </a:p>
          <a:p>
            <a:pPr algn="just"/>
            <a:r>
              <a:rPr lang="cs-CZ" sz="2500" b="1" dirty="0">
                <a:solidFill>
                  <a:srgbClr val="FF0000"/>
                </a:solidFill>
                <a:latin typeface="Cambria" pitchFamily="18" charset="0"/>
              </a:rPr>
              <a:t>16. / 17. října </a:t>
            </a:r>
          </a:p>
          <a:p>
            <a:pPr algn="just"/>
            <a:r>
              <a:rPr lang="cs-CZ" sz="2500" b="1" dirty="0">
                <a:solidFill>
                  <a:srgbClr val="FF0000"/>
                </a:solidFill>
                <a:latin typeface="Cambria" pitchFamily="18" charset="0"/>
              </a:rPr>
              <a:t>13. / 14. listopadu </a:t>
            </a:r>
          </a:p>
          <a:p>
            <a:pPr algn="just"/>
            <a:r>
              <a:rPr lang="cs-CZ" sz="2500" b="1" dirty="0">
                <a:solidFill>
                  <a:srgbClr val="FF0000"/>
                </a:solidFill>
                <a:latin typeface="Cambria" pitchFamily="18" charset="0"/>
              </a:rPr>
              <a:t>11. / 12. prosince</a:t>
            </a:r>
          </a:p>
          <a:p>
            <a:pPr algn="just"/>
            <a:r>
              <a:rPr lang="cs-CZ" sz="2500" b="1" dirty="0">
                <a:latin typeface="Cambria" pitchFamily="18" charset="0"/>
              </a:rPr>
              <a:t>Nebudou vypisovány žádné dodatečné či individuální termíny pro zápočtové testy ani zkoušku, případnou neúčast ze závažných důvodů (nemoc) je nutné vysvětlit do pěti dnů!</a:t>
            </a:r>
            <a:endParaRPr lang="cs-CZ" sz="2500" dirty="0">
              <a:latin typeface="Cambria" pitchFamily="18" charset="0"/>
            </a:endParaRPr>
          </a:p>
          <a:p>
            <a:pPr algn="just"/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340490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225536"/>
          </a:xfrm>
        </p:spPr>
        <p:txBody>
          <a:bodyPr>
            <a:normAutofit fontScale="90000"/>
          </a:bodyPr>
          <a:lstStyle/>
          <a:p>
            <a:r>
              <a:rPr lang="cs-CZ" u="sng" dirty="0">
                <a:latin typeface="Cambria" pitchFamily="18" charset="0"/>
              </a:rPr>
              <a:t>ORGANIZACE CVIČENÍ</a:t>
            </a:r>
            <a:br>
              <a:rPr lang="cs-CZ" u="sng" dirty="0">
                <a:latin typeface="Cambria" pitchFamily="18" charset="0"/>
              </a:rPr>
            </a:br>
            <a:r>
              <a:rPr lang="cs-CZ" sz="3100" dirty="0">
                <a:latin typeface="Cambria" pitchFamily="18" charset="0"/>
              </a:rPr>
              <a:t>Mgr. David </a:t>
            </a:r>
            <a:r>
              <a:rPr lang="cs-CZ" sz="3100" dirty="0" err="1">
                <a:latin typeface="Cambria" pitchFamily="18" charset="0"/>
              </a:rPr>
              <a:t>Honek</a:t>
            </a:r>
            <a:r>
              <a:rPr lang="cs-CZ" dirty="0">
                <a:latin typeface="Cambria" pitchFamily="18" charset="0"/>
              </a:rPr>
              <a:t/>
            </a:r>
            <a:br>
              <a:rPr lang="cs-CZ" dirty="0">
                <a:latin typeface="Cambria" pitchFamily="18" charset="0"/>
              </a:rPr>
            </a:br>
            <a:r>
              <a:rPr lang="cs-CZ" sz="3100" dirty="0">
                <a:latin typeface="Cambria" pitchFamily="18" charset="0"/>
              </a:rPr>
              <a:t>Mgr. Lenka Ondráčková</a:t>
            </a:r>
            <a:br>
              <a:rPr lang="cs-CZ" sz="3100" dirty="0">
                <a:latin typeface="Cambria" pitchFamily="18" charset="0"/>
              </a:rPr>
            </a:br>
            <a:r>
              <a:rPr lang="cs-CZ" sz="3100" dirty="0">
                <a:latin typeface="Cambria" pitchFamily="18" charset="0"/>
              </a:rPr>
              <a:t>Mgr. Matěj Roman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2348880"/>
            <a:ext cx="8929718" cy="4723434"/>
          </a:xfrm>
        </p:spPr>
        <p:txBody>
          <a:bodyPr>
            <a:noAutofit/>
          </a:bodyPr>
          <a:lstStyle/>
          <a:p>
            <a:pPr lvl="0"/>
            <a:r>
              <a:rPr lang="cs-CZ" sz="2400" dirty="0">
                <a:latin typeface="Cambria" pitchFamily="18" charset="0"/>
              </a:rPr>
              <a:t>Cvičení jsou </a:t>
            </a:r>
            <a:r>
              <a:rPr lang="cs-CZ" sz="2400" b="1" dirty="0">
                <a:latin typeface="Cambria" pitchFamily="18" charset="0"/>
              </a:rPr>
              <a:t>povinná</a:t>
            </a:r>
            <a:r>
              <a:rPr lang="cs-CZ" sz="2400" dirty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cs-CZ" sz="2400" dirty="0">
                <a:latin typeface="Cambria" pitchFamily="18" charset="0"/>
              </a:rPr>
              <a:t>(na rozdíl od přednášek)</a:t>
            </a:r>
          </a:p>
          <a:p>
            <a:pPr lvl="0"/>
            <a:r>
              <a:rPr lang="cs-CZ" sz="2400" dirty="0">
                <a:latin typeface="Cambria" pitchFamily="18" charset="0"/>
              </a:rPr>
              <a:t>Každou hodinu je vedená prezence</a:t>
            </a:r>
          </a:p>
          <a:p>
            <a:pPr lvl="0"/>
            <a:r>
              <a:rPr lang="cs-CZ" sz="2400" dirty="0">
                <a:latin typeface="Cambria" pitchFamily="18" charset="0"/>
              </a:rPr>
              <a:t>Absence je možná pouze: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>
                <a:latin typeface="Cambria" pitchFamily="18" charset="0"/>
              </a:rPr>
              <a:t>ze zdravotních nebo závažných rodinných důvodů - omluvenky (potvrzení od lékaře) – na studijní oddělení fakulty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>
                <a:latin typeface="Cambria" pitchFamily="18" charset="0"/>
              </a:rPr>
              <a:t>jiná absence není tolerována</a:t>
            </a:r>
          </a:p>
          <a:p>
            <a:pPr lvl="1">
              <a:buNone/>
            </a:pPr>
            <a:endParaRPr lang="cs-CZ" sz="2000" dirty="0">
              <a:latin typeface="Cambria" pitchFamily="18" charset="0"/>
            </a:endParaRPr>
          </a:p>
          <a:p>
            <a:r>
              <a:rPr lang="cs-CZ" sz="2400" dirty="0">
                <a:latin typeface="Cambria" pitchFamily="18" charset="0"/>
              </a:rPr>
              <a:t>Současně informujte o důvodu Vaší absence cvičícího seminární skupiny e-mailem. </a:t>
            </a:r>
          </a:p>
          <a:p>
            <a:r>
              <a:rPr lang="cs-CZ" sz="2400" b="1" dirty="0">
                <a:latin typeface="Cambria" pitchFamily="18" charset="0"/>
              </a:rPr>
              <a:t>Neomluvená účast na cvičeních je důvodem pro neudělení zápočtu</a:t>
            </a:r>
            <a:endParaRPr lang="cs-CZ" sz="2400" dirty="0">
              <a:latin typeface="Cambria" pitchFamily="18" charset="0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95482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lvl="0"/>
            <a:r>
              <a:rPr lang="cs-CZ" u="sng" dirty="0">
                <a:latin typeface="Cambria" pitchFamily="18" charset="0"/>
              </a:rPr>
              <a:t>Forma cvičení: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429288"/>
          </a:xfrm>
        </p:spPr>
        <p:txBody>
          <a:bodyPr>
            <a:normAutofit/>
          </a:bodyPr>
          <a:lstStyle/>
          <a:p>
            <a:pPr lvl="0" algn="just"/>
            <a:r>
              <a:rPr lang="cs-CZ" sz="2500" dirty="0">
                <a:latin typeface="Cambria" pitchFamily="18" charset="0"/>
              </a:rPr>
              <a:t>Opakování a procvičování látky formou diskuze</a:t>
            </a:r>
          </a:p>
          <a:p>
            <a:pPr lvl="0" algn="just"/>
            <a:r>
              <a:rPr lang="cs-CZ" sz="2500" b="1" dirty="0">
                <a:latin typeface="Cambria" pitchFamily="18" charset="0"/>
              </a:rPr>
              <a:t>Cvičící vyvolává konkrétní studenty, kteří odpovídají na předem zadané otázky </a:t>
            </a:r>
            <a:r>
              <a:rPr lang="cs-CZ" sz="2500" dirty="0">
                <a:latin typeface="Cambria" pitchFamily="18" charset="0"/>
              </a:rPr>
              <a:t>–&gt; </a:t>
            </a:r>
            <a:r>
              <a:rPr lang="cs-CZ" sz="2000" dirty="0" err="1">
                <a:latin typeface="Cambria" pitchFamily="18" charset="0"/>
              </a:rPr>
              <a:t>OTÁZKY</a:t>
            </a:r>
            <a:r>
              <a:rPr lang="cs-CZ" sz="2000" dirty="0">
                <a:latin typeface="Cambria" pitchFamily="18" charset="0"/>
              </a:rPr>
              <a:t> MAJÍ PODOBNOU FORMU JAKO PŘI ZKOUŠCE</a:t>
            </a:r>
            <a:endParaRPr lang="cs-CZ" sz="2500" dirty="0">
              <a:latin typeface="Cambria" pitchFamily="18" charset="0"/>
            </a:endParaRPr>
          </a:p>
          <a:p>
            <a:pPr lvl="0" algn="just"/>
            <a:r>
              <a:rPr lang="cs-CZ" sz="2500" dirty="0">
                <a:latin typeface="Cambria" pitchFamily="18" charset="0"/>
              </a:rPr>
              <a:t>Ke každému tématu je k dispozici deset otázek, které cvičící sdělí studentům týden předem</a:t>
            </a:r>
          </a:p>
          <a:p>
            <a:pPr lvl="0" algn="just">
              <a:buNone/>
            </a:pPr>
            <a:endParaRPr lang="cs-CZ" sz="2500" dirty="0">
              <a:latin typeface="Cambria" pitchFamily="18" charset="0"/>
            </a:endParaRPr>
          </a:p>
          <a:p>
            <a:pPr lvl="0" algn="just"/>
            <a:r>
              <a:rPr lang="cs-CZ" sz="2500" dirty="0">
                <a:latin typeface="Cambria" pitchFamily="18" charset="0"/>
              </a:rPr>
              <a:t>Každý student se připraví tak, aby byl ve cvičeních schopen otázky zodpovědět (využijte poznatky získané na přednášce a doporučenou literaturu)</a:t>
            </a:r>
          </a:p>
          <a:p>
            <a:pPr lvl="0" algn="just"/>
            <a:endParaRPr lang="cs-CZ" sz="2500" dirty="0">
              <a:latin typeface="Cambria" pitchFamily="18" charset="0"/>
            </a:endParaRPr>
          </a:p>
          <a:p>
            <a:pPr lvl="0" algn="just"/>
            <a:r>
              <a:rPr lang="cs-CZ" sz="2500" dirty="0">
                <a:latin typeface="Cambria" pitchFamily="18" charset="0"/>
              </a:rPr>
              <a:t>Objem probírané látky je velký, procvičování Vám má pomoci snáze absolvovat zápočtové testy a zkoušku</a:t>
            </a:r>
          </a:p>
          <a:p>
            <a:pPr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2601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868346"/>
          </a:xfrm>
        </p:spPr>
        <p:txBody>
          <a:bodyPr/>
          <a:lstStyle/>
          <a:p>
            <a:r>
              <a:rPr lang="cs-CZ" dirty="0">
                <a:latin typeface="Cambria" pitchFamily="18" charset="0"/>
              </a:rPr>
              <a:t>Předpoklady udělení zápočtu: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cs-CZ" dirty="0">
                <a:latin typeface="Cambria" pitchFamily="18" charset="0"/>
              </a:rPr>
              <a:t>1) Absolvování </a:t>
            </a:r>
            <a:r>
              <a:rPr lang="cs-CZ" b="1" dirty="0">
                <a:solidFill>
                  <a:srgbClr val="FF0000"/>
                </a:solidFill>
                <a:latin typeface="Cambria" pitchFamily="18" charset="0"/>
              </a:rPr>
              <a:t>tří</a:t>
            </a:r>
            <a:r>
              <a:rPr lang="cs-CZ" dirty="0">
                <a:solidFill>
                  <a:srgbClr val="FF0000"/>
                </a:solidFill>
                <a:latin typeface="Cambria" pitchFamily="18" charset="0"/>
              </a:rPr>
              <a:t> písemných testů </a:t>
            </a:r>
            <a:r>
              <a:rPr lang="cs-CZ" dirty="0">
                <a:latin typeface="Cambria" pitchFamily="18" charset="0"/>
              </a:rPr>
              <a:t>v průběhu semestru. </a:t>
            </a:r>
          </a:p>
          <a:p>
            <a:pPr lvl="0" algn="just">
              <a:buNone/>
            </a:pPr>
            <a:r>
              <a:rPr lang="cs-CZ" dirty="0">
                <a:latin typeface="Cambria" pitchFamily="18" charset="0"/>
              </a:rPr>
              <a:t>	- Otázky  - více správných odpovědí, doplňovačky, heslovité odpovědi, kreslení diagramů a schémat</a:t>
            </a:r>
          </a:p>
          <a:p>
            <a:pPr lvl="0" algn="just">
              <a:buNone/>
            </a:pPr>
            <a:endParaRPr lang="cs-CZ" dirty="0">
              <a:latin typeface="Cambria" pitchFamily="18" charset="0"/>
            </a:endParaRPr>
          </a:p>
          <a:p>
            <a:pPr lvl="0" algn="just">
              <a:buNone/>
            </a:pPr>
            <a:r>
              <a:rPr lang="cs-CZ" dirty="0">
                <a:latin typeface="Cambria" pitchFamily="18" charset="0"/>
              </a:rPr>
              <a:t>     - Otázky v jednotlivých testech se vztahují vždy jen k bloku 5 až 6 aktuálně odpřednášených témat. Každému tématu jsou v testu věnovány 4 otázky (každá otázka je hodnocena max. 2 body)</a:t>
            </a:r>
          </a:p>
          <a:p>
            <a:pPr lvl="0" algn="just">
              <a:buNone/>
            </a:pPr>
            <a:endParaRPr lang="cs-CZ" dirty="0">
              <a:latin typeface="Cambria" pitchFamily="18" charset="0"/>
            </a:endParaRPr>
          </a:p>
          <a:p>
            <a:pPr lvl="0" algn="just">
              <a:buNone/>
            </a:pPr>
            <a:r>
              <a:rPr lang="cs-CZ" dirty="0">
                <a:latin typeface="Cambria" pitchFamily="18" charset="0"/>
              </a:rPr>
              <a:t>     -  Celkový bodový zisk ze všech tří testů je 136 bodů. Pro získání zápočtu je třeba získat </a:t>
            </a:r>
            <a:r>
              <a:rPr lang="cs-CZ" dirty="0">
                <a:solidFill>
                  <a:srgbClr val="FF0000"/>
                </a:solidFill>
                <a:latin typeface="Cambria" pitchFamily="18" charset="0"/>
              </a:rPr>
              <a:t>alespoň 81 bodů</a:t>
            </a:r>
          </a:p>
          <a:p>
            <a:pPr lvl="0" algn="just">
              <a:buNone/>
            </a:pPr>
            <a:endParaRPr lang="cs-CZ" dirty="0">
              <a:latin typeface="Cambria" pitchFamily="18" charset="0"/>
            </a:endParaRPr>
          </a:p>
          <a:p>
            <a:pPr lvl="0" algn="just"/>
            <a:r>
              <a:rPr lang="cs-CZ" dirty="0">
                <a:latin typeface="Cambria" pitchFamily="18" charset="0"/>
              </a:rPr>
              <a:t>2) Vyplnění </a:t>
            </a:r>
            <a:r>
              <a:rPr lang="cs-CZ" dirty="0">
                <a:solidFill>
                  <a:srgbClr val="FF0000"/>
                </a:solidFill>
                <a:latin typeface="Cambria" pitchFamily="18" charset="0"/>
              </a:rPr>
              <a:t>všech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latin typeface="Cambria" pitchFamily="18" charset="0"/>
              </a:rPr>
              <a:t>odpovědníků</a:t>
            </a:r>
            <a:r>
              <a:rPr lang="cs-CZ" dirty="0">
                <a:solidFill>
                  <a:srgbClr val="FF0000"/>
                </a:solidFill>
                <a:latin typeface="Cambria" pitchFamily="18" charset="0"/>
              </a:rPr>
              <a:t> v IS.MUNI s úspěšností alespoň 50 %</a:t>
            </a:r>
          </a:p>
          <a:p>
            <a:pPr lvl="0" algn="just">
              <a:buNone/>
            </a:pPr>
            <a:endParaRPr lang="cs-CZ" dirty="0">
              <a:solidFill>
                <a:srgbClr val="FF0000"/>
              </a:solidFill>
              <a:latin typeface="Cambria" pitchFamily="18" charset="0"/>
            </a:endParaRPr>
          </a:p>
          <a:p>
            <a:pPr lvl="0" algn="just"/>
            <a:r>
              <a:rPr lang="cs-CZ" dirty="0">
                <a:latin typeface="Cambria" pitchFamily="18" charset="0"/>
              </a:rPr>
              <a:t>3) </a:t>
            </a:r>
            <a:r>
              <a:rPr lang="cs-CZ" dirty="0">
                <a:solidFill>
                  <a:srgbClr val="FF0000"/>
                </a:solidFill>
                <a:latin typeface="Cambria" pitchFamily="18" charset="0"/>
              </a:rPr>
              <a:t>Osobní </a:t>
            </a:r>
            <a:r>
              <a:rPr lang="cs-CZ" b="1" dirty="0">
                <a:solidFill>
                  <a:srgbClr val="FF0000"/>
                </a:solidFill>
                <a:latin typeface="Cambria" pitchFamily="18" charset="0"/>
              </a:rPr>
              <a:t>aktivní </a:t>
            </a:r>
            <a:r>
              <a:rPr lang="cs-CZ" dirty="0">
                <a:solidFill>
                  <a:srgbClr val="FF0000"/>
                </a:solidFill>
                <a:latin typeface="Cambria" pitchFamily="18" charset="0"/>
              </a:rPr>
              <a:t>účast na cvičeních – </a:t>
            </a:r>
            <a:r>
              <a:rPr lang="cs-CZ" dirty="0">
                <a:latin typeface="Cambria" pitchFamily="18" charset="0"/>
              </a:rPr>
              <a:t>prezence, omluvenky (potvrzení od lékaře) předkládejte na studijním oddělení, email cvičícímu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17135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</TotalTime>
  <Words>366</Words>
  <Application>Microsoft Office PowerPoint</Application>
  <PresentationFormat>Předvádění na obrazovce (4:3)</PresentationFormat>
  <Paragraphs>106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FYZICKÁ GEOGRAFIE Z0026 </vt:lpstr>
      <vt:lpstr>Prezentace aplikace PowerPoint</vt:lpstr>
      <vt:lpstr>Literatura: </vt:lpstr>
      <vt:lpstr>Studijní materiály: </vt:lpstr>
      <vt:lpstr>Způsob ukončení: </vt:lpstr>
      <vt:lpstr>Způsob ukončení: </vt:lpstr>
      <vt:lpstr>ORGANIZACE CVIČENÍ Mgr. David Honek Mgr. Lenka Ondráčková Mgr. Matěj Roman</vt:lpstr>
      <vt:lpstr>Forma cvičení:</vt:lpstr>
      <vt:lpstr>Předpoklady udělení zápočtu:</vt:lpstr>
      <vt:lpstr>Jak si vylepšit bodový zisk u zápočtových testů? </vt:lpstr>
      <vt:lpstr>PODZIM 2016</vt:lpstr>
      <vt:lpstr>Děkujeme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cvika_fyzicka2015_organizace</dc:title>
  <dc:creator>Lenka Ondráčková</dc:creator>
  <cp:lastModifiedBy>Lenka Ondráčková</cp:lastModifiedBy>
  <cp:revision>56</cp:revision>
  <dcterms:created xsi:type="dcterms:W3CDTF">2015-04-13T15:20:54Z</dcterms:created>
  <dcterms:modified xsi:type="dcterms:W3CDTF">2017-09-14T06:57:56Z</dcterms:modified>
</cp:coreProperties>
</file>