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4" r:id="rId3"/>
    <p:sldId id="275" r:id="rId4"/>
    <p:sldId id="270" r:id="rId5"/>
    <p:sldId id="280" r:id="rId6"/>
    <p:sldId id="279" r:id="rId7"/>
    <p:sldId id="281" r:id="rId8"/>
    <p:sldId id="269" r:id="rId9"/>
    <p:sldId id="265" r:id="rId10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9042"/>
    <a:srgbClr val="EE1C25"/>
    <a:srgbClr val="5A5C6C"/>
    <a:srgbClr val="0B4EA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4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10393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0394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173D0532-8826-4B1D-899D-A28B167A3746}" type="datetimeFigureOut">
              <a:rPr lang="cs-CZ" smtClean="0"/>
              <a:pPr/>
              <a:t>20.09.2017</a:t>
            </a:fld>
            <a:endParaRPr lang="cs-CZ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20.09.2017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20.09.2017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20.09.2017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20.09.2017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20.09.2017</a:t>
            </a:fld>
            <a:endParaRPr lang="cs-CZ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20.09.2017</a:t>
            </a:fld>
            <a:endParaRPr lang="cs-CZ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20.09.2017</a:t>
            </a:fld>
            <a:endParaRPr lang="cs-CZ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20.09.2017</a:t>
            </a:fld>
            <a:endParaRPr lang="cs-CZ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20.09.2017</a:t>
            </a:fld>
            <a:endParaRPr lang="cs-CZ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20.09.2017</a:t>
            </a:fld>
            <a:endParaRPr lang="cs-CZ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922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4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92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9369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9370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fld id="{173D0532-8826-4B1D-899D-A28B167A3746}" type="datetimeFigureOut">
              <a:rPr lang="cs-CZ" smtClean="0"/>
              <a:pPr/>
              <a:t>20.09.2017</a:t>
            </a:fld>
            <a:endParaRPr lang="cs-CZ"/>
          </a:p>
        </p:txBody>
      </p:sp>
      <p:sp>
        <p:nvSpPr>
          <p:cNvPr id="9371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9372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373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soc.cas.cz/aktualita/nove-cislo-rocenky-historicka-demografie-30" TargetMode="External"/><Relationship Id="rId7" Type="http://schemas.openxmlformats.org/officeDocument/2006/relationships/hyperlink" Target="http://www.historickageografie.cz/casopisy" TargetMode="External"/><Relationship Id="rId12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hyperlink" Target="https://www.ceeol.com/search/journal-detail?id=744" TargetMode="External"/><Relationship Id="rId5" Type="http://schemas.openxmlformats.org/officeDocument/2006/relationships/hyperlink" Target="http://geography.cz/2014/03/starsi-clanky-z-geografie-sborniku-cgs-vii/" TargetMode="External"/><Relationship Id="rId10" Type="http://schemas.openxmlformats.org/officeDocument/2006/relationships/image" Target="../media/image6.jpeg"/><Relationship Id="rId4" Type="http://schemas.openxmlformats.org/officeDocument/2006/relationships/image" Target="../media/image3.jpeg"/><Relationship Id="rId9" Type="http://schemas.openxmlformats.org/officeDocument/2006/relationships/hyperlink" Target="http://www.geography.sav.sk/sk1/index.php?option=com_content&amp;view=article&amp;id=81&amp;lang=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2"/>
          <p:cNvSpPr txBox="1">
            <a:spLocks/>
          </p:cNvSpPr>
          <p:nvPr/>
        </p:nvSpPr>
        <p:spPr bwMode="auto">
          <a:xfrm>
            <a:off x="4714876" y="5500726"/>
            <a:ext cx="4143372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Podzim 2017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Petr MAREK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2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petrmarek</a:t>
            </a:r>
            <a:r>
              <a:rPr kumimoji="0" lang="cs-CZ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@mail.</a:t>
            </a:r>
            <a:r>
              <a:rPr kumimoji="0" lang="cs-CZ" sz="2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muni.cz</a:t>
            </a:r>
            <a:endParaRPr kumimoji="0" lang="cs-CZ" sz="2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 bwMode="auto">
          <a:xfrm>
            <a:off x="285720" y="71414"/>
            <a:ext cx="86439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Z0043 GEOGRAFIE</a:t>
            </a:r>
            <a:r>
              <a:rPr kumimoji="0" lang="cs-CZ" sz="3300" b="1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OBYVATELSTVA A OSÍDLENÍ 1</a:t>
            </a:r>
            <a:r>
              <a:rPr kumimoji="0" lang="cs-CZ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cs-CZ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cs-CZ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cvičení 1 – úvod</a:t>
            </a:r>
            <a:endParaRPr kumimoji="0" lang="cs-CZ" sz="33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8196" name="Picture 4" descr="D:\Obyvatelstv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428736"/>
            <a:ext cx="9169093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41650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Požadavky k zakončení předmětu (1)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13220"/>
            <a:ext cx="8229600" cy="5284132"/>
          </a:xfrm>
        </p:spPr>
        <p:txBody>
          <a:bodyPr>
            <a:noAutofit/>
          </a:bodyPr>
          <a:lstStyle/>
          <a:p>
            <a:r>
              <a:rPr lang="cs-CZ" sz="2600" dirty="0" smtClean="0">
                <a:effectLst/>
                <a:latin typeface="Calibri" pitchFamily="34" charset="0"/>
              </a:rPr>
              <a:t>1) aktivní účast na cvičeních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diskuze (i o probrané látce na přednáškách)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max. 2 neomluvené absence</a:t>
            </a:r>
          </a:p>
          <a:p>
            <a:r>
              <a:rPr lang="cs-CZ" sz="2600" dirty="0" smtClean="0">
                <a:effectLst/>
                <a:latin typeface="Calibri" pitchFamily="34" charset="0"/>
              </a:rPr>
              <a:t>2) představení odborného vědeckého článku z oboru geografie obyvatelstva / demografie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tvorba prezentace na 7 až 10 minut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důvod výběru článku, představení jednotlivých částí, shrnutí hlavních myšlenek článku, subjektivní zhodnocení článku...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na konci prezentace korektní citace článku (viz níže)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na konci prezentace 1 až 2 otázky do diskuze!!!</a:t>
            </a:r>
          </a:p>
          <a:p>
            <a:pPr lvl="1"/>
            <a:r>
              <a:rPr lang="cs-CZ" sz="2200" u="sng" dirty="0" smtClean="0">
                <a:effectLst/>
                <a:latin typeface="Calibri" pitchFamily="34" charset="0"/>
              </a:rPr>
              <a:t>do příštího cvičení (27. 9. 2017)</a:t>
            </a:r>
            <a:r>
              <a:rPr lang="cs-CZ" sz="2200" dirty="0" smtClean="0">
                <a:effectLst/>
                <a:latin typeface="Calibri" pitchFamily="34" charset="0"/>
              </a:rPr>
              <a:t> si každý vyhledá 1 odborný článek (potom bude stanoven harmonogram prezentací)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název článku i časopisu zapsat do předmětové diskuze...</a:t>
            </a:r>
          </a:p>
          <a:p>
            <a:endParaRPr lang="cs-CZ" sz="2600" dirty="0" smtClean="0">
              <a:effectLst/>
              <a:latin typeface="Calibri" pitchFamily="34" charset="0"/>
            </a:endParaRPr>
          </a:p>
          <a:p>
            <a:pPr lvl="1"/>
            <a:endParaRPr lang="cs-CZ" sz="2200" dirty="0" smtClean="0"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1130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Požadavky k zakončení předmětu (2)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21262"/>
            <a:ext cx="8229600" cy="3071834"/>
          </a:xfrm>
        </p:spPr>
        <p:txBody>
          <a:bodyPr>
            <a:noAutofit/>
          </a:bodyPr>
          <a:lstStyle/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z jakých časopisů je možné čerpat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Demografie: Revue pro výzkum populačního vývoje (vydává ČSÚ)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Historická demografie (Etnologický ústav AV ČR)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Geografie (Sborník České geografické společnosti) (ČGS)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Informace České geografické společnosti (ČGS)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Geografický časopis (SAV)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Sociologický časopis (SOÚ)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a mnoho dalších...</a:t>
            </a:r>
          </a:p>
          <a:p>
            <a:pPr lvl="1"/>
            <a:endParaRPr lang="cs-CZ" sz="2200" dirty="0" smtClean="0">
              <a:effectLst/>
              <a:latin typeface="Calibri" pitchFamily="34" charset="0"/>
            </a:endParaRPr>
          </a:p>
          <a:p>
            <a:endParaRPr lang="cs-CZ" sz="2600" dirty="0" smtClean="0">
              <a:effectLst/>
              <a:latin typeface="Calibri" pitchFamily="34" charset="0"/>
            </a:endParaRPr>
          </a:p>
          <a:p>
            <a:endParaRPr lang="cs-CZ" sz="2600" dirty="0" smtClean="0">
              <a:effectLst/>
              <a:latin typeface="Calibri" pitchFamily="34" charset="0"/>
            </a:endParaRPr>
          </a:p>
          <a:p>
            <a:pPr lvl="1"/>
            <a:endParaRPr lang="cs-CZ" sz="2200" dirty="0" smtClean="0">
              <a:effectLst/>
              <a:latin typeface="Calibri" pitchFamily="34" charset="0"/>
            </a:endParaRPr>
          </a:p>
        </p:txBody>
      </p:sp>
      <p:pic>
        <p:nvPicPr>
          <p:cNvPr id="4" name="Obrázek 3" descr="https://www.czso.cz/documents/10180/28532303/966116463.png/ed85d942-066b-46bf-8eec-dba74a8a0757?version=1.0&amp;t=143393581384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4200768"/>
            <a:ext cx="1386000" cy="19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Výsledek obrázku pro historická demografie časopi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4869160"/>
            <a:ext cx="1366200" cy="1980000"/>
          </a:xfrm>
          <a:prstGeom prst="rect">
            <a:avLst/>
          </a:prstGeom>
          <a:noFill/>
        </p:spPr>
      </p:pic>
      <p:pic>
        <p:nvPicPr>
          <p:cNvPr id="1028" name="Picture 4" descr="Výsledek obrázku pro geografie časopis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55776" y="4200768"/>
            <a:ext cx="2697750" cy="1980000"/>
          </a:xfrm>
          <a:prstGeom prst="rect">
            <a:avLst/>
          </a:prstGeom>
          <a:noFill/>
        </p:spPr>
      </p:pic>
      <p:pic>
        <p:nvPicPr>
          <p:cNvPr id="1030" name="Picture 6" descr="Výsledek obrázku pro informace čgs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13225" y="4869160"/>
            <a:ext cx="1374999" cy="1980000"/>
          </a:xfrm>
          <a:prstGeom prst="rect">
            <a:avLst/>
          </a:prstGeom>
          <a:noFill/>
        </p:spPr>
      </p:pic>
      <p:pic>
        <p:nvPicPr>
          <p:cNvPr id="1034" name="Picture 10" descr="Výsledek obrázku pro Geografický časopis SAV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18168" y="4149080"/>
            <a:ext cx="1366200" cy="1980000"/>
          </a:xfrm>
          <a:prstGeom prst="rect">
            <a:avLst/>
          </a:prstGeom>
          <a:noFill/>
        </p:spPr>
      </p:pic>
      <p:pic>
        <p:nvPicPr>
          <p:cNvPr id="1036" name="Picture 12" descr="Výsledek obrázku pro Sociologický časopis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812360" y="4869160"/>
            <a:ext cx="1336500" cy="198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Požadavky k zakončení předmětu (3)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1783670"/>
          </a:xfrm>
        </p:spPr>
        <p:txBody>
          <a:bodyPr>
            <a:noAutofit/>
          </a:bodyPr>
          <a:lstStyle/>
          <a:p>
            <a:r>
              <a:rPr lang="cs-CZ" sz="2600" dirty="0" smtClean="0">
                <a:effectLst/>
                <a:latin typeface="Calibri" pitchFamily="34" charset="0"/>
              </a:rPr>
              <a:t>3) vypracování seminární práce 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charakteristika obyvatelstva v konkrétním SO ORP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příp. (po domluvě) při nedostupnosti dat v konkrétním okrese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seminárka bude mít následující strukturu: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1259632" y="3068960"/>
            <a:ext cx="756084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1</a:t>
            </a:r>
            <a:r>
              <a:rPr kumimoji="0" lang="cs-CZ" sz="13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  </a:t>
            </a:r>
            <a:r>
              <a:rPr kumimoji="0" lang="cs-CZ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STRUČNÁ GEOGRAFICKÁ CHARAKTERISTIKA ÚZEMÍ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1.1   Poloha a rozloha území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1.2   </a:t>
            </a:r>
            <a:r>
              <a:rPr kumimoji="0" lang="cs-CZ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Fyzickogeografická</a:t>
            </a: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charakteristika území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1.3   Socioekonomická charakteristika území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1.4   Vývoj počtu obyvatel do roku 2011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2</a:t>
            </a:r>
            <a:r>
              <a:rPr kumimoji="0" lang="cs-CZ" sz="13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  </a:t>
            </a:r>
            <a:r>
              <a:rPr kumimoji="0" lang="cs-CZ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ROZMÍSTĚNÍ OBYVATELSTVA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2.1   Hustota zalidnění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2.2   Koncentrace obyvatelstva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3</a:t>
            </a:r>
            <a:r>
              <a:rPr kumimoji="0" lang="cs-CZ" sz="13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  </a:t>
            </a:r>
            <a:r>
              <a:rPr kumimoji="0" lang="cs-CZ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DYNAMIKA OBYVATELSTVA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3.1   Přirozený pohyb obyvatelstva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	3.1.1   Přirozený přírůstek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	3.1.2   Plodnost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	3.1.3   Sňatečnost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	3.1.4   Rozvodovost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	3.1.5   Potratovost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	3.1.6   Mrtvorozenost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	3.1.7   Kojenecká úmrtnost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	3.1.8   Naděje dožití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3.2   Mechanický pohyb obyvatelstva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	3.2.1   Dojížďka do zaměstnání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	3.2.2   Migrační přírůstek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3.3   Celkový pohyb obyvatelstva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4</a:t>
            </a:r>
            <a:r>
              <a:rPr kumimoji="0" lang="cs-CZ" sz="13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  </a:t>
            </a:r>
            <a:r>
              <a:rPr kumimoji="0" lang="cs-CZ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STRUKTURA OBYVATELSTVA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4.1   Struktura obyvatelstva podle pohlaví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4.2   Struktura obyvatelstva podle věku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4.3   Věkové pyramidy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4.4   Struktura obyvatelstva podle religiozity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	4.5   Struktura obyvatelstva podle příslušnosti 	k sektorům národního hospodářství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5</a:t>
            </a:r>
            <a:r>
              <a:rPr kumimoji="0" lang="cs-CZ" sz="13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  </a:t>
            </a:r>
            <a:r>
              <a:rPr kumimoji="0" lang="cs-CZ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ZÁVĚR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cs-CZ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SEZNAM POUŽITÉ LITERATURY A DALŠÍCH PRAMENŮ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Požadavky k zakončení předmětu (4)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Autofit/>
          </a:bodyPr>
          <a:lstStyle/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každý si zvolí 1 SO ORP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ideálně z bývalého Jihomoravského nebo Severomoravského kraje</a:t>
            </a:r>
          </a:p>
          <a:p>
            <a:pPr lvl="3"/>
            <a:r>
              <a:rPr lang="cs-CZ" sz="1800" dirty="0" smtClean="0">
                <a:effectLst/>
                <a:latin typeface="Calibri" pitchFamily="34" charset="0"/>
              </a:rPr>
              <a:t>resp. aby byla data (hlavně pro rok 1991) </a:t>
            </a:r>
            <a:r>
              <a:rPr lang="cs-CZ" sz="1800" dirty="0" err="1" smtClean="0">
                <a:effectLst/>
                <a:latin typeface="Calibri" pitchFamily="34" charset="0"/>
              </a:rPr>
              <a:t>dohledatelná</a:t>
            </a:r>
            <a:r>
              <a:rPr lang="cs-CZ" sz="1800" dirty="0" smtClean="0">
                <a:effectLst/>
                <a:latin typeface="Calibri" pitchFamily="34" charset="0"/>
              </a:rPr>
              <a:t> v knihovně...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váš SO ORP musí mít alespoň 10 obcí, ale zároveň nedoporučuju zpracovávat SO ORP s velkým počtem obcí</a:t>
            </a:r>
          </a:p>
          <a:p>
            <a:pPr lvl="3"/>
            <a:r>
              <a:rPr lang="cs-CZ" sz="1800" dirty="0" smtClean="0">
                <a:effectLst/>
                <a:latin typeface="Calibri" pitchFamily="34" charset="0"/>
              </a:rPr>
              <a:t>vloni měla každá seminárka nakonec rozsah cca 30–70 stran (právě v závislosti na počtu obcí v daném SO ORP)</a:t>
            </a:r>
            <a:endParaRPr lang="cs-CZ" sz="1600" dirty="0" smtClean="0">
              <a:effectLst/>
              <a:latin typeface="Calibri" pitchFamily="34" charset="0"/>
            </a:endParaRPr>
          </a:p>
          <a:p>
            <a:pPr lvl="2"/>
            <a:r>
              <a:rPr lang="cs-CZ" sz="2000" u="sng" dirty="0" smtClean="0">
                <a:effectLst/>
                <a:latin typeface="Calibri" pitchFamily="34" charset="0"/>
              </a:rPr>
              <a:t>do příštího cvičení (27. 9. 2017)</a:t>
            </a:r>
            <a:r>
              <a:rPr lang="cs-CZ" sz="2000" dirty="0" smtClean="0">
                <a:effectLst/>
                <a:latin typeface="Calibri" pitchFamily="34" charset="0"/>
              </a:rPr>
              <a:t> se podívat do knihovny a zapsat svůj SO ORP do předmětové diskuze</a:t>
            </a:r>
          </a:p>
          <a:p>
            <a:pPr lvl="3"/>
            <a:r>
              <a:rPr lang="cs-CZ" sz="1800" dirty="0" smtClean="0">
                <a:effectLst/>
                <a:latin typeface="Calibri" pitchFamily="34" charset="0"/>
              </a:rPr>
              <a:t>čas sice do příštího cvičení, ale „kdo dřív přijde, ten dřív mele“...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průběžné zpracovávání seminární práce (po částech – celkem 5)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vždy 2 týdny na vypracování dílčího zadání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první zadání příští týden...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doprovodný text musí být analytický a </a:t>
            </a:r>
            <a:r>
              <a:rPr lang="cs-CZ" sz="2200" dirty="0" err="1" smtClean="0">
                <a:effectLst/>
                <a:latin typeface="Calibri" pitchFamily="34" charset="0"/>
              </a:rPr>
              <a:t>interpretativní</a:t>
            </a:r>
            <a:endParaRPr lang="cs-CZ" sz="2200" dirty="0" smtClean="0">
              <a:effectLst/>
              <a:latin typeface="Calibri" pitchFamily="34" charset="0"/>
            </a:endParaRP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= nejen popis, ale hlavně zdůvodnění, proč tomu tak je!!!</a:t>
            </a:r>
          </a:p>
          <a:p>
            <a:pPr lvl="2"/>
            <a:endParaRPr lang="cs-CZ" sz="1800" dirty="0" smtClean="0"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Požadavky k zakončení předmětu (5)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Autofit/>
          </a:bodyPr>
          <a:lstStyle/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jednotlivé části seminární práce budou bodované: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1 bod za včasné odevzdání</a:t>
            </a:r>
          </a:p>
          <a:p>
            <a:pPr lvl="3"/>
            <a:r>
              <a:rPr lang="cs-CZ" sz="1800" dirty="0" smtClean="0">
                <a:effectLst/>
                <a:latin typeface="Calibri" pitchFamily="34" charset="0"/>
              </a:rPr>
              <a:t>každé zpoždění o 1 den = 1 trestný bod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1 bod za splnění VŠECH bodů zadání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1 bod za kvalitní doprovodný text (analytický a </a:t>
            </a:r>
            <a:r>
              <a:rPr lang="cs-CZ" sz="2000" dirty="0" err="1" smtClean="0">
                <a:effectLst/>
                <a:latin typeface="Calibri" pitchFamily="34" charset="0"/>
              </a:rPr>
              <a:t>interpretativní</a:t>
            </a:r>
            <a:r>
              <a:rPr lang="cs-CZ" sz="2000" dirty="0" smtClean="0">
                <a:effectLst/>
                <a:latin typeface="Calibri" pitchFamily="34" charset="0"/>
              </a:rPr>
              <a:t>)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1 bod za splnění předepsaných formálních náležitostí (viz níže)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  <a:cs typeface="Calibri" pitchFamily="34" charset="0"/>
                <a:sym typeface="Wingdings"/>
              </a:rPr>
              <a:t> celkem je tedy možné dosáhnout 20 bodů</a:t>
            </a:r>
            <a:endParaRPr lang="cs-CZ" sz="2000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cs-CZ" sz="2200" b="1" dirty="0" smtClean="0">
                <a:effectLst/>
                <a:latin typeface="Calibri" pitchFamily="34" charset="0"/>
              </a:rPr>
              <a:t>pro dosažení zápočtu je podmínkou </a:t>
            </a:r>
            <a:r>
              <a:rPr lang="cs-CZ" sz="2200" dirty="0" smtClean="0">
                <a:effectLst/>
                <a:latin typeface="Calibri" pitchFamily="34" charset="0"/>
              </a:rPr>
              <a:t>(vedle aktivní účasti na cvičeních a prezentace odborného článku – viz výše):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mít odevzdané a uznané všechny části seminární práce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získat alespoň 10 bodů za seminární práci</a:t>
            </a:r>
          </a:p>
          <a:p>
            <a:pPr lvl="2"/>
            <a:r>
              <a:rPr lang="cs-CZ" sz="2000" b="1" dirty="0" smtClean="0">
                <a:effectLst/>
                <a:latin typeface="Calibri" pitchFamily="34" charset="0"/>
              </a:rPr>
              <a:t>maximálně 1 oprava každé části seminárky (!!!)</a:t>
            </a:r>
            <a:endParaRPr lang="cs-CZ" sz="2000" dirty="0" smtClean="0">
              <a:effectLst/>
              <a:latin typeface="Calibri" pitchFamily="34" charset="0"/>
            </a:endParaRPr>
          </a:p>
          <a:p>
            <a:pPr lvl="3"/>
            <a:r>
              <a:rPr lang="cs-CZ" sz="1800" dirty="0" smtClean="0">
                <a:effectLst/>
                <a:latin typeface="Calibri" pitchFamily="34" charset="0"/>
              </a:rPr>
              <a:t>za opravu nejsou </a:t>
            </a:r>
            <a:r>
              <a:rPr lang="cs-CZ" sz="1800" dirty="0" err="1" smtClean="0">
                <a:effectLst/>
                <a:latin typeface="Calibri" pitchFamily="34" charset="0"/>
              </a:rPr>
              <a:t>ztrhávány</a:t>
            </a:r>
            <a:r>
              <a:rPr lang="cs-CZ" sz="1800" dirty="0" smtClean="0">
                <a:effectLst/>
                <a:latin typeface="Calibri" pitchFamily="34" charset="0"/>
              </a:rPr>
              <a:t> body, ale 2. oprava již není možná!!!</a:t>
            </a:r>
          </a:p>
          <a:p>
            <a:pPr lvl="3"/>
            <a:r>
              <a:rPr lang="cs-CZ" sz="1800" dirty="0" smtClean="0">
                <a:effectLst/>
                <a:latin typeface="Calibri" pitchFamily="34" charset="0"/>
              </a:rPr>
              <a:t>na případnou opravu je 1 týden</a:t>
            </a:r>
          </a:p>
          <a:p>
            <a:pPr lvl="3"/>
            <a:r>
              <a:rPr lang="cs-CZ" sz="1800" dirty="0" smtClean="0">
                <a:effectLst/>
                <a:latin typeface="Calibri" pitchFamily="34" charset="0"/>
              </a:rPr>
              <a:t>a opět pozdní odevzdání o 1 den = 1 trestný bod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-49148"/>
            <a:ext cx="8540750" cy="741844"/>
          </a:xfrm>
        </p:spPr>
        <p:txBody>
          <a:bodyPr>
            <a:normAutofit/>
          </a:bodyPr>
          <a:lstStyle/>
          <a:p>
            <a:r>
              <a:rPr lang="cs-CZ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ad) formální </a:t>
            </a:r>
            <a:r>
              <a:rPr lang="cs-CZ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náležitosti</a:t>
            </a:r>
            <a:endParaRPr lang="cs-CZ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6309320"/>
          </a:xfrm>
        </p:spPr>
        <p:txBody>
          <a:bodyPr>
            <a:noAutofit/>
          </a:bodyPr>
          <a:lstStyle/>
          <a:p>
            <a:r>
              <a:rPr lang="cs-CZ" sz="2200" u="sng" dirty="0" smtClean="0">
                <a:effectLst/>
                <a:latin typeface="Calibri" pitchFamily="34" charset="0"/>
              </a:rPr>
              <a:t>nastudovat soubor „</a:t>
            </a:r>
            <a:r>
              <a:rPr lang="pt-BR" sz="2200" u="sng" dirty="0" smtClean="0">
                <a:effectLst/>
                <a:latin typeface="Calibri" pitchFamily="34" charset="0"/>
              </a:rPr>
              <a:t>Seminární práce </a:t>
            </a:r>
            <a:r>
              <a:rPr lang="cs-CZ" sz="2200" u="sng" dirty="0" smtClean="0">
                <a:effectLst/>
                <a:latin typeface="Calibri" pitchFamily="34" charset="0"/>
              </a:rPr>
              <a:t>– </a:t>
            </a:r>
            <a:r>
              <a:rPr lang="pt-BR" sz="2200" u="sng" dirty="0" smtClean="0">
                <a:effectLst/>
                <a:latin typeface="Calibri" pitchFamily="34" charset="0"/>
              </a:rPr>
              <a:t>formální úprava</a:t>
            </a:r>
            <a:r>
              <a:rPr lang="cs-CZ" sz="2200" u="sng" dirty="0" smtClean="0">
                <a:effectLst/>
                <a:latin typeface="Calibri" pitchFamily="34" charset="0"/>
              </a:rPr>
              <a:t>“</a:t>
            </a:r>
            <a:r>
              <a:rPr lang="cs-CZ" sz="2200" dirty="0" smtClean="0">
                <a:effectLst/>
                <a:latin typeface="Calibri" pitchFamily="34" charset="0"/>
              </a:rPr>
              <a:t> (viz Studijní materiály v </a:t>
            </a:r>
            <a:r>
              <a:rPr lang="cs-CZ" sz="2200" dirty="0" err="1" smtClean="0">
                <a:effectLst/>
                <a:latin typeface="Calibri" pitchFamily="34" charset="0"/>
              </a:rPr>
              <a:t>ISu</a:t>
            </a:r>
            <a:r>
              <a:rPr lang="cs-CZ" sz="2200" dirty="0" smtClean="0">
                <a:effectLst/>
                <a:latin typeface="Calibri" pitchFamily="34" charset="0"/>
              </a:rPr>
              <a:t>) – pro naše cvičení je závazný!</a:t>
            </a:r>
          </a:p>
          <a:p>
            <a:pPr lvl="1"/>
            <a:r>
              <a:rPr lang="cs-CZ" sz="2000" dirty="0" smtClean="0">
                <a:effectLst/>
                <a:latin typeface="Calibri" pitchFamily="34" charset="0"/>
              </a:rPr>
              <a:t>případně je možné vycházet z materiálů poskytnutých dr. Burianovou</a:t>
            </a:r>
          </a:p>
          <a:p>
            <a:pPr lvl="2"/>
            <a:r>
              <a:rPr lang="cs-CZ" sz="1600" dirty="0" smtClean="0">
                <a:effectLst/>
                <a:latin typeface="Calibri" pitchFamily="34" charset="0"/>
              </a:rPr>
              <a:t>vše (citace atd.) je ale nutné dodržet v celé seminární práci jednotně!</a:t>
            </a:r>
          </a:p>
          <a:p>
            <a:pPr lvl="1"/>
            <a:r>
              <a:rPr lang="pl-PL" sz="2000" dirty="0" smtClean="0">
                <a:effectLst/>
                <a:latin typeface="Calibri" pitchFamily="34" charset="0"/>
              </a:rPr>
              <a:t>všímejte si ale také citací v odborném článku, který si vyberete (ale pozor na to, že existují právě různé/odlišné možnosti citování...)</a:t>
            </a:r>
          </a:p>
          <a:p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odevzdávat (do </a:t>
            </a:r>
            <a:r>
              <a:rPr lang="cs-CZ" sz="2200" dirty="0" err="1" smtClean="0">
                <a:effectLst/>
                <a:latin typeface="Calibri" pitchFamily="34" charset="0"/>
                <a:cs typeface="Calibri" pitchFamily="34" charset="0"/>
              </a:rPr>
              <a:t>odevzdáváren</a:t>
            </a:r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 v </a:t>
            </a:r>
            <a:r>
              <a:rPr lang="cs-CZ" sz="2200" dirty="0" err="1" smtClean="0">
                <a:effectLst/>
                <a:latin typeface="Calibri" pitchFamily="34" charset="0"/>
                <a:cs typeface="Calibri" pitchFamily="34" charset="0"/>
              </a:rPr>
              <a:t>ISu</a:t>
            </a:r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) ve formátu </a:t>
            </a:r>
            <a:r>
              <a:rPr lang="cs-CZ" sz="2200" dirty="0" err="1" smtClean="0">
                <a:effectLst/>
                <a:latin typeface="Calibri" pitchFamily="34" charset="0"/>
                <a:cs typeface="Calibri" pitchFamily="34" charset="0"/>
              </a:rPr>
              <a:t>pdf</a:t>
            </a:r>
            <a:endParaRPr lang="cs-CZ" sz="2200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cs-CZ" sz="2000" dirty="0" smtClean="0">
                <a:effectLst/>
                <a:latin typeface="Calibri" pitchFamily="34" charset="0"/>
                <a:cs typeface="Calibri" pitchFamily="34" charset="0"/>
              </a:rPr>
              <a:t>chyby budu vyznačovat přímo do souborů, které vám pak pošlu </a:t>
            </a:r>
            <a:r>
              <a:rPr lang="cs-CZ" sz="2000" dirty="0" smtClean="0">
                <a:effectLst/>
                <a:latin typeface="Calibri" pitchFamily="34" charset="0"/>
                <a:cs typeface="Calibri" pitchFamily="34" charset="0"/>
              </a:rPr>
              <a:t>zpět</a:t>
            </a:r>
          </a:p>
          <a:p>
            <a:pPr lvl="2"/>
            <a:r>
              <a:rPr lang="cs-CZ" sz="1600" dirty="0" smtClean="0">
                <a:effectLst/>
                <a:latin typeface="Calibri" pitchFamily="34" charset="0"/>
                <a:cs typeface="Calibri" pitchFamily="34" charset="0"/>
              </a:rPr>
              <a:t>je možné, že si vždy všeho (hned) nevšimnu </a:t>
            </a:r>
            <a:r>
              <a:rPr lang="cs-CZ" sz="1600" dirty="0" smtClean="0">
                <a:effectLst/>
                <a:latin typeface="Calibri" pitchFamily="34" charset="0"/>
                <a:cs typeface="Calibri" pitchFamily="34" charset="0"/>
                <a:sym typeface="Wingdings"/>
              </a:rPr>
              <a:t> neporovnávat seminárky mezi sebou...</a:t>
            </a:r>
            <a:endParaRPr lang="cs-CZ" sz="160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oprava příslušné části seminárky bude nutná, pokud:</a:t>
            </a:r>
          </a:p>
          <a:p>
            <a:pPr lvl="1"/>
            <a:r>
              <a:rPr lang="cs-CZ" sz="2000" dirty="0" smtClean="0">
                <a:effectLst/>
                <a:latin typeface="Calibri" pitchFamily="34" charset="0"/>
                <a:cs typeface="Calibri" pitchFamily="34" charset="0"/>
              </a:rPr>
              <a:t>nebudou splněny všechny body zadání</a:t>
            </a:r>
          </a:p>
          <a:p>
            <a:pPr lvl="1"/>
            <a:r>
              <a:rPr lang="cs-CZ" sz="2000" dirty="0" smtClean="0">
                <a:effectLst/>
                <a:latin typeface="Calibri" pitchFamily="34" charset="0"/>
                <a:cs typeface="Calibri" pitchFamily="34" charset="0"/>
              </a:rPr>
              <a:t>bude obsaženo více než 10 věcných či formálních (a to včetně pravopisných chyb a překlepů!) chyb </a:t>
            </a:r>
          </a:p>
          <a:p>
            <a:pPr lvl="2"/>
            <a:r>
              <a:rPr lang="cs-CZ" sz="1800" dirty="0" smtClean="0">
                <a:effectLst/>
                <a:latin typeface="Calibri" pitchFamily="34" charset="0"/>
                <a:cs typeface="Calibri" pitchFamily="34" charset="0"/>
              </a:rPr>
              <a:t>vyznačené chyby bude nicméně nutno opravit vždy, ale pokud jejich počet nepřesáhne 10, postačí oprava s odevzdáním další části seminárky</a:t>
            </a:r>
            <a:endParaRPr lang="cs-CZ" sz="2600" b="1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3"/>
            <a:r>
              <a:rPr lang="cs-CZ" sz="1600" dirty="0" smtClean="0">
                <a:effectLst/>
                <a:latin typeface="Calibri" pitchFamily="34" charset="0"/>
                <a:cs typeface="Calibri" pitchFamily="34" charset="0"/>
              </a:rPr>
              <a:t>pokud  vyznačené chyby nebudou odstraněny ani do příště, budou se počítat za dvojnásobek (tedy 1 chyba bude počítána za 2, při dalším neopravení za 4 atd.)</a:t>
            </a: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1 bod za splnění předepsaných formálních náležitostí lze získat pouze při maximálním počtu 10 </a:t>
            </a:r>
            <a:r>
              <a:rPr lang="cs-CZ" sz="1800" dirty="0" smtClean="0">
                <a:effectLst/>
                <a:latin typeface="Calibri" pitchFamily="34" charset="0"/>
                <a:cs typeface="Calibri" pitchFamily="34" charset="0"/>
              </a:rPr>
              <a:t>formálních chyb (vč. chyb pravopisných a překlepů)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300038"/>
            <a:ext cx="8143932" cy="1057260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Jaký je rozdíl mezi geografií obyvatelstva a demografií?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572032"/>
          </a:xfrm>
        </p:spPr>
        <p:txBody>
          <a:bodyPr>
            <a:noAutofit/>
          </a:bodyPr>
          <a:lstStyle/>
          <a:p>
            <a:r>
              <a:rPr lang="cs-CZ" sz="2600" dirty="0" smtClean="0">
                <a:effectLst/>
                <a:latin typeface="Calibri" pitchFamily="34" charset="0"/>
              </a:rPr>
              <a:t>DEMOGRAFIE</a:t>
            </a:r>
          </a:p>
          <a:p>
            <a:pPr lvl="1"/>
            <a:r>
              <a:rPr lang="cs-CZ" sz="2000" dirty="0" smtClean="0">
                <a:effectLst/>
                <a:latin typeface="Calibri" pitchFamily="34" charset="0"/>
              </a:rPr>
              <a:t>objekt studia = lidská populace (v rámci ČR např. romská populace...)</a:t>
            </a:r>
          </a:p>
          <a:p>
            <a:pPr lvl="1"/>
            <a:r>
              <a:rPr lang="cs-CZ" sz="2000" dirty="0" smtClean="0">
                <a:effectLst/>
                <a:latin typeface="Calibri" pitchFamily="34" charset="0"/>
              </a:rPr>
              <a:t>předmět studia = demografická / populační reprodukce (tedy pouze rození a umírání)</a:t>
            </a:r>
          </a:p>
          <a:p>
            <a:pPr lvl="1">
              <a:buNone/>
            </a:pPr>
            <a:endParaRPr lang="cs-CZ" sz="1800" dirty="0" smtClean="0">
              <a:effectLst/>
              <a:latin typeface="Calibri" pitchFamily="34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cs-CZ" sz="3000" dirty="0" smtClean="0">
                <a:effectLst/>
                <a:latin typeface="Calibri" pitchFamily="34" charset="0"/>
              </a:rPr>
              <a:t>		     </a:t>
            </a:r>
            <a:r>
              <a:rPr lang="cs-CZ" sz="2600" dirty="0" smtClean="0">
                <a:effectLst/>
                <a:latin typeface="Calibri" pitchFamily="34" charset="0"/>
              </a:rPr>
              <a:t>X</a:t>
            </a:r>
          </a:p>
          <a:p>
            <a:pPr lvl="1">
              <a:spcBef>
                <a:spcPts val="0"/>
              </a:spcBef>
              <a:buNone/>
            </a:pPr>
            <a:endParaRPr lang="cs-CZ" sz="3000" dirty="0" smtClean="0">
              <a:effectLst/>
              <a:latin typeface="Calibri" pitchFamily="34" charset="0"/>
            </a:endParaRPr>
          </a:p>
          <a:p>
            <a:r>
              <a:rPr lang="cs-CZ" sz="2600" dirty="0" smtClean="0">
                <a:effectLst/>
                <a:latin typeface="Calibri" pitchFamily="34" charset="0"/>
              </a:rPr>
              <a:t>GEOGRAFIE OBYVATELSTVA</a:t>
            </a:r>
          </a:p>
          <a:p>
            <a:pPr lvl="1"/>
            <a:r>
              <a:rPr lang="cs-CZ" sz="2000" dirty="0" smtClean="0">
                <a:effectLst/>
                <a:latin typeface="Calibri" pitchFamily="34" charset="0"/>
              </a:rPr>
              <a:t>objekt studia = obyvatelstvo (tj. skupina lidí, která žije na </a:t>
            </a:r>
            <a:r>
              <a:rPr lang="cs-CZ" sz="2000" dirty="0" err="1" smtClean="0">
                <a:effectLst/>
                <a:latin typeface="Calibri" pitchFamily="34" charset="0"/>
              </a:rPr>
              <a:t>urč</a:t>
            </a:r>
            <a:r>
              <a:rPr lang="cs-CZ" sz="2000" dirty="0" smtClean="0">
                <a:effectLst/>
                <a:latin typeface="Calibri" pitchFamily="34" charset="0"/>
              </a:rPr>
              <a:t>. území)</a:t>
            </a:r>
          </a:p>
          <a:p>
            <a:pPr lvl="1"/>
            <a:r>
              <a:rPr lang="cs-CZ" sz="2000" dirty="0" smtClean="0">
                <a:effectLst/>
                <a:latin typeface="Calibri" pitchFamily="34" charset="0"/>
              </a:rPr>
              <a:t>předmět studia = základní znaky a zákonitosti vývoje, velikosti, rozmístění, struktury a dynamiky prostorových struktur (prostorového složení) obyvatelstva (tedy i migrace)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/>
          </p:nvPr>
        </p:nvSpPr>
        <p:spPr>
          <a:xfrm>
            <a:off x="2000232" y="2714620"/>
            <a:ext cx="5857916" cy="684207"/>
          </a:xfrm>
        </p:spPr>
        <p:txBody>
          <a:bodyPr>
            <a:noAutofit/>
          </a:bodyPr>
          <a:lstStyle/>
          <a:p>
            <a:pPr algn="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Děkuju za pozornost :)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mpas">
  <a:themeElements>
    <a:clrScheme name="Kompa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Kompa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ompa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pa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DP_MAREK</Template>
  <TotalTime>2485</TotalTime>
  <Words>427</Words>
  <Application>Microsoft Office PowerPoint</Application>
  <PresentationFormat>Předvádění na obrazovce (4:3)</PresentationFormat>
  <Paragraphs>114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Kompas</vt:lpstr>
      <vt:lpstr>Snímek 1</vt:lpstr>
      <vt:lpstr>Požadavky k zakončení předmětu (1)</vt:lpstr>
      <vt:lpstr>Požadavky k zakončení předmětu (2)</vt:lpstr>
      <vt:lpstr>Požadavky k zakončení předmětu (3)</vt:lpstr>
      <vt:lpstr>Požadavky k zakončení předmětu (4)</vt:lpstr>
      <vt:lpstr>Požadavky k zakončení předmětu (5)</vt:lpstr>
      <vt:lpstr>ad) formální náležitosti</vt:lpstr>
      <vt:lpstr>Jaký je rozdíl mezi geografií obyvatelstva a demografií?</vt:lpstr>
      <vt:lpstr>Děkuju za pozornost :)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Z0046 GEOGRAFIE SLOVENSKA cvičení 1</dc:title>
  <dc:creator>Petr Marek</dc:creator>
  <cp:lastModifiedBy>Petr Marek</cp:lastModifiedBy>
  <cp:revision>165</cp:revision>
  <dcterms:created xsi:type="dcterms:W3CDTF">2015-10-03T21:58:44Z</dcterms:created>
  <dcterms:modified xsi:type="dcterms:W3CDTF">2017-09-20T08:36:25Z</dcterms:modified>
</cp:coreProperties>
</file>