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4" r:id="rId3"/>
    <p:sldId id="280" r:id="rId4"/>
    <p:sldId id="284" r:id="rId5"/>
    <p:sldId id="282" r:id="rId6"/>
    <p:sldId id="287" r:id="rId7"/>
    <p:sldId id="283" r:id="rId8"/>
    <p:sldId id="285" r:id="rId9"/>
    <p:sldId id="286" r:id="rId10"/>
    <p:sldId id="265" r:id="rId11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DE9042"/>
    <a:srgbClr val="EE1C25"/>
    <a:srgbClr val="5A5C6C"/>
    <a:srgbClr val="0B4EA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4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10393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0394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173D0532-8826-4B1D-899D-A28B167A3746}" type="datetimeFigureOut">
              <a:rPr lang="cs-CZ" smtClean="0"/>
              <a:pPr/>
              <a:t>27.09.2017</a:t>
            </a:fld>
            <a:endParaRPr lang="cs-CZ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27.09.2017</a:t>
            </a:fld>
            <a:endParaRPr lang="cs-CZ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27.09.2017</a:t>
            </a:fld>
            <a:endParaRPr lang="cs-CZ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27.09.2017</a:t>
            </a:fld>
            <a:endParaRPr lang="cs-CZ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27.09.2017</a:t>
            </a:fld>
            <a:endParaRPr lang="cs-CZ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27.09.2017</a:t>
            </a:fld>
            <a:endParaRPr lang="cs-CZ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27.09.2017</a:t>
            </a:fld>
            <a:endParaRPr lang="cs-CZ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27.09.2017</a:t>
            </a:fld>
            <a:endParaRPr lang="cs-CZ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27.09.2017</a:t>
            </a:fld>
            <a:endParaRPr lang="cs-CZ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27.09.2017</a:t>
            </a:fld>
            <a:endParaRPr lang="cs-CZ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27.09.2017</a:t>
            </a:fld>
            <a:endParaRPr lang="cs-CZ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9220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1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2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3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4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5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6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7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8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9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0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1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2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4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92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7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8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9369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9370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fld id="{173D0532-8826-4B1D-899D-A28B167A3746}" type="datetimeFigureOut">
              <a:rPr lang="cs-CZ" smtClean="0"/>
              <a:pPr/>
              <a:t>27.09.2017</a:t>
            </a:fld>
            <a:endParaRPr lang="cs-CZ"/>
          </a:p>
        </p:txBody>
      </p:sp>
      <p:sp>
        <p:nvSpPr>
          <p:cNvPr id="9371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9372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373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" TargetMode="External"/><Relationship Id="rId2" Type="http://schemas.openxmlformats.org/officeDocument/2006/relationships/hyperlink" Target="https://www.czso.cz/csu/czso/historicky-lexikon-obci-1869-az-201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worldometers.info/world-population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videacesky.cz/video/7-miliar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2"/>
          <p:cNvSpPr txBox="1">
            <a:spLocks/>
          </p:cNvSpPr>
          <p:nvPr/>
        </p:nvSpPr>
        <p:spPr bwMode="auto">
          <a:xfrm>
            <a:off x="4714876" y="5500726"/>
            <a:ext cx="4143372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r>
              <a:rPr kumimoji="0" lang="cs-CZ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Podzim 2017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r>
              <a:rPr kumimoji="0" lang="cs-CZ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Petr MAREK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r>
              <a:rPr kumimoji="0" lang="cs-CZ" sz="2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petrmarek</a:t>
            </a:r>
            <a:r>
              <a:rPr kumimoji="0" lang="cs-CZ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@mail.</a:t>
            </a:r>
            <a:r>
              <a:rPr kumimoji="0" lang="cs-CZ" sz="2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muni.cz</a:t>
            </a:r>
            <a:endParaRPr kumimoji="0" lang="cs-CZ" sz="2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 bwMode="auto">
          <a:xfrm>
            <a:off x="285720" y="71414"/>
            <a:ext cx="86439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Z0043 GEOGRAFIE</a:t>
            </a:r>
            <a:r>
              <a:rPr kumimoji="0" lang="cs-CZ" sz="3300" b="1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OBYVATELSTVA A OSÍDLENÍ 1</a:t>
            </a:r>
            <a:r>
              <a:rPr kumimoji="0" lang="cs-CZ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cs-CZ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cs-CZ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cvičení 2</a:t>
            </a:r>
            <a:endParaRPr kumimoji="0" lang="cs-CZ" sz="33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8196" name="Picture 4" descr="D:\Obyvatelstv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428736"/>
            <a:ext cx="9169093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sz="quarter"/>
          </p:nvPr>
        </p:nvSpPr>
        <p:spPr>
          <a:xfrm>
            <a:off x="2000232" y="2714620"/>
            <a:ext cx="5857916" cy="684207"/>
          </a:xfrm>
        </p:spPr>
        <p:txBody>
          <a:bodyPr>
            <a:noAutofit/>
          </a:bodyPr>
          <a:lstStyle/>
          <a:p>
            <a:pPr algn="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Děkuju za pozornost :)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71414"/>
            <a:ext cx="8540750" cy="105726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Předběžný harmonogram semestru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643602"/>
          </a:xfrm>
        </p:spPr>
        <p:txBody>
          <a:bodyPr>
            <a:noAutofit/>
          </a:bodyPr>
          <a:lstStyle/>
          <a:p>
            <a:r>
              <a:rPr lang="cs-CZ" sz="2200" dirty="0" smtClean="0">
                <a:effectLst/>
                <a:latin typeface="Calibri" pitchFamily="34" charset="0"/>
              </a:rPr>
              <a:t>20. 9. 2017 – 1. cvičení: úvod</a:t>
            </a:r>
          </a:p>
          <a:p>
            <a:r>
              <a:rPr lang="cs-CZ" sz="2200" dirty="0" smtClean="0">
                <a:effectLst/>
                <a:latin typeface="Calibri" pitchFamily="34" charset="0"/>
              </a:rPr>
              <a:t>27. 9. 2017 – 2. cvičení: zadání 1. části seminární práce (SP)</a:t>
            </a:r>
          </a:p>
          <a:p>
            <a:r>
              <a:rPr lang="cs-CZ" sz="2200" dirty="0" smtClean="0">
                <a:effectLst/>
                <a:latin typeface="Calibri" pitchFamily="34" charset="0"/>
              </a:rPr>
              <a:t>4. 10. 2017 – 3. cvičení: 4 prezentace</a:t>
            </a:r>
          </a:p>
          <a:p>
            <a:r>
              <a:rPr lang="cs-CZ" sz="2200" dirty="0" smtClean="0">
                <a:effectLst/>
                <a:latin typeface="Calibri" pitchFamily="34" charset="0"/>
              </a:rPr>
              <a:t>11. 10. 2017 – 4. cvičení: zadání 2. části SP, 1 prezentace</a:t>
            </a:r>
          </a:p>
          <a:p>
            <a:r>
              <a:rPr lang="cs-CZ" sz="2200" dirty="0" smtClean="0">
                <a:effectLst/>
                <a:latin typeface="Calibri" pitchFamily="34" charset="0"/>
              </a:rPr>
              <a:t>18. 10. 2017 – 5. cvičení: 4 prezentace</a:t>
            </a:r>
          </a:p>
          <a:p>
            <a:r>
              <a:rPr lang="cs-CZ" sz="2200" dirty="0" smtClean="0">
                <a:effectLst/>
                <a:latin typeface="Calibri" pitchFamily="34" charset="0"/>
              </a:rPr>
              <a:t>25. 10. 2017 – 6. cvičení: zadání 3. části SP, 1 prezentace</a:t>
            </a:r>
          </a:p>
          <a:p>
            <a:r>
              <a:rPr lang="cs-CZ" sz="2200" dirty="0" smtClean="0">
                <a:effectLst/>
                <a:latin typeface="Calibri" pitchFamily="34" charset="0"/>
              </a:rPr>
              <a:t>1. 11. 2017 – 7. cvičení: 4 prezentace</a:t>
            </a:r>
          </a:p>
          <a:p>
            <a:r>
              <a:rPr lang="cs-CZ" sz="2200" dirty="0" smtClean="0">
                <a:effectLst/>
                <a:latin typeface="Calibri" pitchFamily="34" charset="0"/>
              </a:rPr>
              <a:t>8. 11. 2017 – 8. cvičení: zadání 4. části SP, 1 prezentace</a:t>
            </a:r>
          </a:p>
          <a:p>
            <a:r>
              <a:rPr lang="cs-CZ" sz="2200" dirty="0" smtClean="0">
                <a:effectLst/>
                <a:latin typeface="Calibri" pitchFamily="34" charset="0"/>
              </a:rPr>
              <a:t>15. 11. 2017 – 9. cvičení: 4 prezentace </a:t>
            </a:r>
            <a:r>
              <a:rPr lang="cs-CZ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Calibri" pitchFamily="34" charset="0"/>
              </a:rPr>
              <a:t>(výjimečně v učebně Z2)</a:t>
            </a:r>
          </a:p>
          <a:p>
            <a:r>
              <a:rPr lang="cs-CZ" sz="2200" dirty="0" smtClean="0">
                <a:effectLst/>
                <a:latin typeface="Calibri" pitchFamily="34" charset="0"/>
              </a:rPr>
              <a:t>22. 11. 2017 – 10. cvičení: zadání 5. části SP, 1 prezentace</a:t>
            </a:r>
          </a:p>
          <a:p>
            <a:r>
              <a:rPr lang="cs-CZ" sz="2200" dirty="0" smtClean="0">
                <a:effectLst/>
                <a:latin typeface="Calibri" pitchFamily="34" charset="0"/>
              </a:rPr>
              <a:t>29. 11. 2017 – 11. cvičení: 3 prezentace</a:t>
            </a:r>
          </a:p>
          <a:p>
            <a:pPr marL="742950" lvl="2" indent="-342900"/>
            <a:r>
              <a:rPr lang="cs-CZ" sz="2000" dirty="0" smtClean="0">
                <a:solidFill>
                  <a:schemeClr val="tx2">
                    <a:lumMod val="90000"/>
                  </a:schemeClr>
                </a:solidFill>
                <a:effectLst/>
                <a:latin typeface="Calibri" pitchFamily="34" charset="0"/>
              </a:rPr>
              <a:t>5. 12. 2017 – odevzdání kompletní verze seminární práce</a:t>
            </a:r>
          </a:p>
          <a:p>
            <a:r>
              <a:rPr lang="cs-CZ" sz="2200" dirty="0" smtClean="0">
                <a:effectLst/>
                <a:latin typeface="Calibri" pitchFamily="34" charset="0"/>
              </a:rPr>
              <a:t>6. 12. 2017 – 12. cvičení: 2 prezentace</a:t>
            </a:r>
          </a:p>
          <a:p>
            <a:r>
              <a:rPr lang="cs-CZ" sz="2200" dirty="0" smtClean="0">
                <a:effectLst/>
                <a:latin typeface="Calibri" pitchFamily="34" charset="0"/>
              </a:rPr>
              <a:t>13. 12. 2017 – 13. cvičení: závěrečné shrnutí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71414"/>
            <a:ext cx="8540750" cy="105726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Zadání 1. části seminární práce (1)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401080" cy="5500726"/>
          </a:xfrm>
        </p:spPr>
        <p:txBody>
          <a:bodyPr>
            <a:noAutofit/>
          </a:bodyPr>
          <a:lstStyle/>
          <a:p>
            <a:r>
              <a:rPr lang="cs-CZ" sz="2600" u="sng" dirty="0" smtClean="0">
                <a:effectLst/>
                <a:latin typeface="Calibri" pitchFamily="34" charset="0"/>
              </a:rPr>
              <a:t>použijte soubor „</a:t>
            </a:r>
            <a:r>
              <a:rPr lang="pt-BR" sz="2600" u="sng" dirty="0" smtClean="0">
                <a:effectLst/>
                <a:latin typeface="Calibri" pitchFamily="34" charset="0"/>
              </a:rPr>
              <a:t>Seminární práce </a:t>
            </a:r>
            <a:r>
              <a:rPr lang="cs-CZ" sz="2600" u="sng" dirty="0" smtClean="0">
                <a:effectLst/>
                <a:latin typeface="Calibri" pitchFamily="34" charset="0"/>
              </a:rPr>
              <a:t>–</a:t>
            </a:r>
            <a:r>
              <a:rPr lang="pt-BR" sz="2600" u="sng" dirty="0" smtClean="0">
                <a:effectLst/>
                <a:latin typeface="Calibri" pitchFamily="34" charset="0"/>
              </a:rPr>
              <a:t> </a:t>
            </a:r>
            <a:r>
              <a:rPr lang="pt-BR" sz="2600" u="sng" dirty="0" smtClean="0">
                <a:effectLst/>
                <a:latin typeface="Calibri" pitchFamily="34" charset="0"/>
                <a:cs typeface="Calibri" pitchFamily="34" charset="0"/>
              </a:rPr>
              <a:t>struktura</a:t>
            </a:r>
            <a:r>
              <a:rPr lang="cs-CZ" sz="2600" u="sng" dirty="0" smtClean="0">
                <a:effectLst/>
                <a:latin typeface="Calibri" pitchFamily="34" charset="0"/>
                <a:cs typeface="Calibri" pitchFamily="34" charset="0"/>
              </a:rPr>
              <a:t>“</a:t>
            </a:r>
          </a:p>
          <a:p>
            <a:pPr>
              <a:spcBef>
                <a:spcPts val="0"/>
              </a:spcBef>
              <a:buNone/>
            </a:pPr>
            <a:r>
              <a:rPr lang="cs-CZ" sz="2600" dirty="0" smtClean="0">
                <a:effectLst/>
                <a:latin typeface="Calibri" pitchFamily="34" charset="0"/>
                <a:cs typeface="Calibri" pitchFamily="34" charset="0"/>
              </a:rPr>
              <a:t>	(viz Studijní materiály v </a:t>
            </a:r>
            <a:r>
              <a:rPr lang="cs-CZ" sz="2600" dirty="0" err="1" smtClean="0">
                <a:effectLst/>
                <a:latin typeface="Calibri" pitchFamily="34" charset="0"/>
                <a:cs typeface="Calibri" pitchFamily="34" charset="0"/>
              </a:rPr>
              <a:t>ISu</a:t>
            </a:r>
            <a:r>
              <a:rPr lang="cs-CZ" sz="2600" dirty="0" smtClean="0">
                <a:effectLst/>
                <a:latin typeface="Calibri" pitchFamily="34" charset="0"/>
                <a:cs typeface="Calibri" pitchFamily="34" charset="0"/>
              </a:rPr>
              <a:t>)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dodržujte prosím předlohu v číslování i pojmenovávání kapitol – tzn., že např. závěrečná kapitola nebude číslovaná a bude se jmenovat „</a:t>
            </a:r>
            <a:r>
              <a:rPr lang="cs-CZ" sz="2200" cap="all" dirty="0" smtClean="0">
                <a:effectLst/>
                <a:latin typeface="Calibri" pitchFamily="34" charset="0"/>
                <a:cs typeface="Calibri" pitchFamily="34" charset="0"/>
              </a:rPr>
              <a:t>Seznam použité literatury a dalších pramenů</a:t>
            </a:r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“</a:t>
            </a:r>
          </a:p>
          <a:p>
            <a:pPr lvl="1"/>
            <a:endParaRPr lang="cs-CZ" sz="100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cs-CZ" sz="2600" u="sng" dirty="0" smtClean="0">
                <a:effectLst/>
                <a:latin typeface="Calibri" pitchFamily="34" charset="0"/>
                <a:cs typeface="Calibri" pitchFamily="34" charset="0"/>
              </a:rPr>
              <a:t>kapitola 1.1</a:t>
            </a:r>
            <a:r>
              <a:rPr lang="cs-CZ" sz="2600" dirty="0" smtClean="0">
                <a:effectLst/>
                <a:latin typeface="Calibri" pitchFamily="34" charset="0"/>
                <a:cs typeface="Calibri" pitchFamily="34" charset="0"/>
              </a:rPr>
              <a:t> (1.1 Poloha a rozloha území)</a:t>
            </a:r>
            <a:endParaRPr lang="cs-CZ" sz="2600" u="sng" dirty="0" smtClean="0">
              <a:effectLst/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poloha (zařazení do okresu(ů) a kraje, sousední regiony, příp. blízkost hranic...) a rozloha území vámi vybraného SO ORP</a:t>
            </a:r>
          </a:p>
          <a:p>
            <a:pPr lvl="2"/>
            <a:r>
              <a:rPr lang="cs-CZ" sz="1800" dirty="0" smtClean="0">
                <a:effectLst/>
                <a:latin typeface="Calibri" pitchFamily="34" charset="0"/>
              </a:rPr>
              <a:t>vč. počtu obcí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vč. vývoje administrativního členění (okresy!) na sledovaném území od roku 1991 (SO ORP totiž vznikly až od 1. 1. 2003)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stačí odstavec textu (tj. alespoň 5 vět)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1 vlastní mapa (přehledně znázornit všechny obce...), jejíž sou-částí bude i přehledová mapka (kde se region nachází v rámci ČR)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71414"/>
            <a:ext cx="8540750" cy="105726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Zadání 1. části seminární práce (2)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401080" cy="5500726"/>
          </a:xfrm>
        </p:spPr>
        <p:txBody>
          <a:bodyPr>
            <a:noAutofit/>
          </a:bodyPr>
          <a:lstStyle/>
          <a:p>
            <a:r>
              <a:rPr lang="cs-CZ" sz="2600" u="sng" dirty="0" smtClean="0">
                <a:effectLst/>
                <a:latin typeface="Calibri" pitchFamily="34" charset="0"/>
                <a:cs typeface="Calibri" pitchFamily="34" charset="0"/>
              </a:rPr>
              <a:t>kapitola 1.2 (</a:t>
            </a:r>
            <a:r>
              <a:rPr lang="cs-CZ" sz="2600" dirty="0" smtClean="0">
                <a:effectLst/>
                <a:latin typeface="Calibri" pitchFamily="34" charset="0"/>
                <a:cs typeface="Calibri" pitchFamily="34" charset="0"/>
              </a:rPr>
              <a:t>1.2 </a:t>
            </a:r>
            <a:r>
              <a:rPr lang="cs-CZ" sz="2600" dirty="0" err="1" smtClean="0">
                <a:effectLst/>
                <a:latin typeface="Calibri" pitchFamily="34" charset="0"/>
                <a:cs typeface="Calibri" pitchFamily="34" charset="0"/>
              </a:rPr>
              <a:t>Fyzickogeografická</a:t>
            </a:r>
            <a:r>
              <a:rPr lang="cs-CZ" sz="2600" dirty="0" smtClean="0">
                <a:effectLst/>
                <a:latin typeface="Calibri" pitchFamily="34" charset="0"/>
                <a:cs typeface="Calibri" pitchFamily="34" charset="0"/>
              </a:rPr>
              <a:t> charakteristika území) </a:t>
            </a:r>
            <a:r>
              <a:rPr lang="cs-CZ" sz="2600" u="sng" dirty="0" smtClean="0">
                <a:effectLst/>
                <a:latin typeface="Calibri" pitchFamily="34" charset="0"/>
                <a:cs typeface="Calibri" pitchFamily="34" charset="0"/>
              </a:rPr>
              <a:t>a kapitola 1.3</a:t>
            </a:r>
            <a:r>
              <a:rPr lang="cs-CZ" sz="2600" dirty="0" smtClean="0">
                <a:effectLst/>
                <a:latin typeface="Calibri" pitchFamily="34" charset="0"/>
                <a:cs typeface="Calibri" pitchFamily="34" charset="0"/>
              </a:rPr>
              <a:t> (1.3 Socioekonomická charakteristika území)</a:t>
            </a:r>
            <a:endParaRPr lang="cs-CZ" sz="2600" u="sng" dirty="0" smtClean="0">
              <a:effectLst/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velmi stručná geografická (FG a SEG/HG) charakteristika SO ORP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využijte </a:t>
            </a:r>
            <a:r>
              <a:rPr lang="cs-CZ" sz="2200" dirty="0" err="1" smtClean="0">
                <a:effectLst/>
                <a:latin typeface="Calibri" pitchFamily="34" charset="0"/>
              </a:rPr>
              <a:t>hettnerovské</a:t>
            </a:r>
            <a:r>
              <a:rPr lang="cs-CZ" sz="2200" dirty="0" smtClean="0">
                <a:effectLst/>
                <a:latin typeface="Calibri" pitchFamily="34" charset="0"/>
              </a:rPr>
              <a:t> schéma (a dodržujte pořadí)</a:t>
            </a:r>
          </a:p>
          <a:p>
            <a:pPr lvl="2"/>
            <a:endParaRPr lang="cs-CZ" sz="1800" dirty="0" smtClean="0">
              <a:effectLst/>
              <a:latin typeface="Calibri" pitchFamily="34" charset="0"/>
            </a:endParaRPr>
          </a:p>
          <a:p>
            <a:pPr lvl="2"/>
            <a:endParaRPr lang="cs-CZ" sz="1800" dirty="0" smtClean="0">
              <a:effectLst/>
              <a:latin typeface="Calibri" pitchFamily="34" charset="0"/>
            </a:endParaRPr>
          </a:p>
          <a:p>
            <a:pPr lvl="2"/>
            <a:endParaRPr lang="cs-CZ" sz="1800" dirty="0" smtClean="0">
              <a:effectLst/>
              <a:latin typeface="Calibri" pitchFamily="34" charset="0"/>
            </a:endParaRPr>
          </a:p>
          <a:p>
            <a:pPr lvl="2"/>
            <a:endParaRPr lang="cs-CZ" sz="1800" dirty="0" smtClean="0">
              <a:effectLst/>
              <a:latin typeface="Calibri" pitchFamily="34" charset="0"/>
            </a:endParaRPr>
          </a:p>
          <a:p>
            <a:pPr lvl="2"/>
            <a:endParaRPr lang="cs-CZ" sz="1800" dirty="0" smtClean="0">
              <a:effectLst/>
              <a:latin typeface="Calibri" pitchFamily="34" charset="0"/>
            </a:endParaRPr>
          </a:p>
          <a:p>
            <a:pPr lvl="2">
              <a:buNone/>
            </a:pPr>
            <a:endParaRPr lang="cs-CZ" sz="1800" dirty="0" smtClean="0">
              <a:effectLst/>
              <a:latin typeface="Calibri" pitchFamily="34" charset="0"/>
            </a:endParaRPr>
          </a:p>
          <a:p>
            <a:pPr lvl="2"/>
            <a:endParaRPr lang="cs-CZ" sz="1800" dirty="0" smtClean="0">
              <a:effectLst/>
              <a:latin typeface="Calibri" pitchFamily="34" charset="0"/>
            </a:endParaRP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max. 2 strany textu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ke každé části </a:t>
            </a:r>
            <a:r>
              <a:rPr lang="cs-CZ" sz="2000" dirty="0" err="1" smtClean="0">
                <a:effectLst/>
                <a:latin typeface="Calibri" pitchFamily="34" charset="0"/>
              </a:rPr>
              <a:t>hettnerovského</a:t>
            </a:r>
            <a:r>
              <a:rPr lang="cs-CZ" sz="2000" dirty="0" smtClean="0">
                <a:effectLst/>
                <a:latin typeface="Calibri" pitchFamily="34" charset="0"/>
              </a:rPr>
              <a:t> schématu uveďte alespoň něco (tj. okomentujte alespoň jednou větou)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hlavně se však soustřeďte na specifika a postavení regionu v ČR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1643042" y="2942044"/>
            <a:ext cx="292895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cs-CZ" sz="2200" dirty="0" smtClean="0">
                <a:latin typeface="Calibri" pitchFamily="34" charset="0"/>
                <a:cs typeface="Calibri" pitchFamily="34" charset="0"/>
              </a:rPr>
              <a:t>FG:</a:t>
            </a:r>
          </a:p>
          <a:p>
            <a:r>
              <a:rPr lang="cs-CZ" sz="2000" dirty="0" smtClean="0">
                <a:latin typeface="Calibri" pitchFamily="34" charset="0"/>
                <a:cs typeface="Calibri" pitchFamily="34" charset="0"/>
              </a:rPr>
              <a:t>- geologické poměry</a:t>
            </a:r>
          </a:p>
          <a:p>
            <a:r>
              <a:rPr lang="cs-CZ" sz="2000" dirty="0" smtClean="0">
                <a:latin typeface="Calibri" pitchFamily="34" charset="0"/>
                <a:cs typeface="Calibri" pitchFamily="34" charset="0"/>
              </a:rPr>
              <a:t>- geomorfologické poměry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Calibri" pitchFamily="34" charset="0"/>
                <a:cs typeface="Calibri" pitchFamily="34" charset="0"/>
              </a:rPr>
              <a:t> klimatické poměry</a:t>
            </a:r>
          </a:p>
          <a:p>
            <a:r>
              <a:rPr lang="cs-CZ" sz="2000" dirty="0" smtClean="0">
                <a:latin typeface="Calibri" pitchFamily="34" charset="0"/>
                <a:cs typeface="Calibri" pitchFamily="34" charset="0"/>
              </a:rPr>
              <a:t>- hydrologické poměry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Calibri" pitchFamily="34" charset="0"/>
                <a:cs typeface="Calibri" pitchFamily="34" charset="0"/>
              </a:rPr>
              <a:t> pedologické poměry</a:t>
            </a:r>
          </a:p>
          <a:p>
            <a:r>
              <a:rPr lang="cs-CZ" sz="2000" dirty="0" smtClean="0">
                <a:latin typeface="Calibri" pitchFamily="34" charset="0"/>
                <a:cs typeface="Calibri" pitchFamily="34" charset="0"/>
              </a:rPr>
              <a:t>- biogeografické poměry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5214942" y="2942044"/>
            <a:ext cx="350046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cs-CZ" sz="2200" dirty="0" smtClean="0">
                <a:latin typeface="Calibri" pitchFamily="34" charset="0"/>
                <a:cs typeface="Calibri" pitchFamily="34" charset="0"/>
              </a:rPr>
              <a:t>SEG/HG:</a:t>
            </a:r>
          </a:p>
          <a:p>
            <a:r>
              <a:rPr lang="cs-CZ" sz="2000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cs-CZ" sz="2000" b="1" dirty="0" smtClean="0">
                <a:latin typeface="Calibri" pitchFamily="34" charset="0"/>
                <a:cs typeface="Calibri" pitchFamily="34" charset="0"/>
              </a:rPr>
              <a:t>obyvatelstvo a osídlení</a:t>
            </a:r>
          </a:p>
          <a:p>
            <a:r>
              <a:rPr lang="cs-CZ" sz="2000" dirty="0" smtClean="0">
                <a:latin typeface="Calibri" pitchFamily="34" charset="0"/>
                <a:cs typeface="Calibri" pitchFamily="34" charset="0"/>
              </a:rPr>
              <a:t>- zemědělství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Calibri" pitchFamily="34" charset="0"/>
                <a:cs typeface="Calibri" pitchFamily="34" charset="0"/>
              </a:rPr>
              <a:t> průmysl</a:t>
            </a:r>
          </a:p>
          <a:p>
            <a:r>
              <a:rPr lang="cs-CZ" sz="2000" dirty="0" smtClean="0">
                <a:latin typeface="Calibri" pitchFamily="34" charset="0"/>
                <a:cs typeface="Calibri" pitchFamily="34" charset="0"/>
              </a:rPr>
              <a:t>- doprava</a:t>
            </a:r>
          </a:p>
          <a:p>
            <a:r>
              <a:rPr lang="cs-CZ" sz="2000" dirty="0" smtClean="0">
                <a:latin typeface="Calibri" pitchFamily="34" charset="0"/>
                <a:cs typeface="Calibri" pitchFamily="34" charset="0"/>
              </a:rPr>
              <a:t>- služby a vybavenost</a:t>
            </a:r>
          </a:p>
          <a:p>
            <a:r>
              <a:rPr lang="cs-CZ" sz="2000" dirty="0" smtClean="0">
                <a:latin typeface="Calibri" pitchFamily="34" charset="0"/>
                <a:cs typeface="Calibri" pitchFamily="34" charset="0"/>
              </a:rPr>
              <a:t>- cestovní ruch, kultura, sport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44624"/>
            <a:ext cx="8540750" cy="864096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Zadání 1. části seminární práce (3)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401080" cy="5877272"/>
          </a:xfrm>
        </p:spPr>
        <p:txBody>
          <a:bodyPr>
            <a:noAutofit/>
          </a:bodyPr>
          <a:lstStyle/>
          <a:p>
            <a:r>
              <a:rPr lang="cs-CZ" sz="2600" u="sng" dirty="0" smtClean="0">
                <a:effectLst/>
                <a:latin typeface="Calibri" pitchFamily="34" charset="0"/>
              </a:rPr>
              <a:t>kapitola 1.4</a:t>
            </a:r>
            <a:r>
              <a:rPr lang="cs-CZ" sz="2600" dirty="0" smtClean="0">
                <a:effectLst/>
                <a:latin typeface="Calibri" pitchFamily="34" charset="0"/>
              </a:rPr>
              <a:t> (1.4 Vývoj počtu obyvatel do roku 2011)</a:t>
            </a:r>
            <a:endParaRPr lang="cs-CZ" sz="2600" u="sng" dirty="0" smtClean="0">
              <a:effectLst/>
              <a:latin typeface="Calibri" pitchFamily="34" charset="0"/>
            </a:endParaRP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stručný komentář (cca půl strany textu) zhodnocující vývoj počtu obyvatel v daném SO ORP do roku 1991</a:t>
            </a:r>
          </a:p>
          <a:p>
            <a:pPr lvl="2"/>
            <a:r>
              <a:rPr lang="cs-CZ" sz="1800" dirty="0" smtClean="0">
                <a:effectLst/>
                <a:latin typeface="Calibri" pitchFamily="34" charset="0"/>
              </a:rPr>
              <a:t>odkdy je na daném území kontinuální osídlení, další mezníky (např. odsun německého obyvatelstva apod.)...</a:t>
            </a:r>
          </a:p>
          <a:p>
            <a:pPr lvl="2"/>
            <a:r>
              <a:rPr lang="cs-CZ" sz="1800" dirty="0" smtClean="0">
                <a:effectLst/>
                <a:latin typeface="Calibri" pitchFamily="34" charset="0"/>
              </a:rPr>
              <a:t>(nejen) pro </a:t>
            </a:r>
            <a:r>
              <a:rPr lang="cs-CZ" sz="1800" dirty="0" smtClean="0">
                <a:effectLst/>
                <a:latin typeface="Calibri" pitchFamily="34" charset="0"/>
              </a:rPr>
              <a:t>roky 1869 až 1991 </a:t>
            </a:r>
            <a:r>
              <a:rPr lang="cs-CZ" sz="1800" dirty="0" smtClean="0">
                <a:effectLst/>
                <a:latin typeface="Calibri" pitchFamily="34" charset="0"/>
              </a:rPr>
              <a:t>viz </a:t>
            </a:r>
            <a:r>
              <a:rPr lang="cs-CZ" sz="1800" dirty="0" smtClean="0">
                <a:effectLst/>
                <a:latin typeface="Calibri" pitchFamily="34" charset="0"/>
              </a:rPr>
              <a:t>Historický lexikon obcí (</a:t>
            </a:r>
            <a:r>
              <a:rPr lang="cs-CZ" sz="1800" dirty="0" smtClean="0">
                <a:effectLst/>
                <a:latin typeface="Calibri" pitchFamily="34" charset="0"/>
                <a:hlinkClick r:id="rId2"/>
              </a:rPr>
              <a:t>https://www.czso.cz/csu/czso/historicky-lexikon-obci-1869-az-2015</a:t>
            </a:r>
            <a:r>
              <a:rPr lang="cs-CZ" sz="1800" dirty="0" smtClean="0">
                <a:effectLst/>
                <a:latin typeface="Calibri" pitchFamily="34" charset="0"/>
              </a:rPr>
              <a:t>)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stručný komentář (cca půl strany textu) zhodnocující vývoj počtu obyvatel v daném SO ORP v letech 1991–2011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pro všechny obce v daném SO ORP vyhledat počet obyvatel zjištěný v rámci SLDB 1991, 2001 a 2011</a:t>
            </a:r>
          </a:p>
          <a:p>
            <a:pPr lvl="3"/>
            <a:r>
              <a:rPr lang="cs-CZ" sz="1800" dirty="0" smtClean="0">
                <a:effectLst/>
                <a:latin typeface="Calibri" pitchFamily="34" charset="0"/>
              </a:rPr>
              <a:t>viz </a:t>
            </a:r>
            <a:r>
              <a:rPr lang="cs-CZ" sz="1800" dirty="0" smtClean="0">
                <a:effectLst/>
                <a:latin typeface="Calibri" pitchFamily="34" charset="0"/>
              </a:rPr>
              <a:t>i stránky </a:t>
            </a:r>
            <a:r>
              <a:rPr lang="cs-CZ" sz="1800" dirty="0" smtClean="0">
                <a:effectLst/>
                <a:latin typeface="Calibri" pitchFamily="34" charset="0"/>
              </a:rPr>
              <a:t>ČSÚ (</a:t>
            </a:r>
            <a:r>
              <a:rPr lang="cs-CZ" sz="1800" dirty="0" smtClean="0">
                <a:effectLst/>
                <a:latin typeface="Calibri" pitchFamily="34" charset="0"/>
                <a:hlinkClick r:id="rId3"/>
              </a:rPr>
              <a:t>https://www.czso.cz/</a:t>
            </a:r>
            <a:r>
              <a:rPr lang="cs-CZ" sz="1800" dirty="0" smtClean="0">
                <a:effectLst/>
                <a:latin typeface="Calibri" pitchFamily="34" charset="0"/>
              </a:rPr>
              <a:t>) či tištěné publikace v knihovně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1 tabulka pro všechny (3) roky a obce + za celý SO ORP</a:t>
            </a:r>
          </a:p>
          <a:p>
            <a:pPr lvl="3"/>
            <a:r>
              <a:rPr lang="cs-CZ" sz="1600" dirty="0" smtClean="0">
                <a:effectLst/>
                <a:latin typeface="Calibri" pitchFamily="34" charset="0"/>
              </a:rPr>
              <a:t>v tabulkách vždy (i v následujících kapitolách!) uvádět součet za celý SO ORP (pokud je to logicky možné)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1 graf vývoje počtu obyvatel v celém SO ORP v letech 1869–2011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nejen popis, ale i interpretace (tj., proč k tomu došlo...)</a:t>
            </a:r>
          </a:p>
          <a:p>
            <a:pPr lvl="2"/>
            <a:endParaRPr lang="cs-CZ" sz="1800" dirty="0" smtClean="0"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71414"/>
            <a:ext cx="8540750" cy="837306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Zadání 1. části seminární práce (4)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323528" y="3501008"/>
            <a:ext cx="893933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folHlink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cs-CZ" sz="2200" kern="0" dirty="0" smtClean="0">
                <a:latin typeface="Calibri" pitchFamily="34" charset="0"/>
                <a:cs typeface="Calibri" pitchFamily="34" charset="0"/>
              </a:rPr>
              <a:t>dnes žije na Zemi více než 7 miliard lidí (</a:t>
            </a:r>
            <a:r>
              <a:rPr kumimoji="0" lang="cs-CZ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hlinkClick r:id="rId2"/>
              </a:rPr>
              <a:t>hrubý odhad pro dnešní den</a:t>
            </a:r>
            <a:r>
              <a:rPr kumimoji="0" lang="cs-CZ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folHlink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cs-CZ" sz="2200" kern="0" dirty="0" smtClean="0">
                <a:latin typeface="Calibri" pitchFamily="34" charset="0"/>
                <a:cs typeface="Calibri" pitchFamily="34" charset="0"/>
              </a:rPr>
              <a:t>individuální vývoj v jednotlivých regionech...</a:t>
            </a:r>
            <a:endParaRPr kumimoji="0" lang="cs-CZ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273" y="891008"/>
            <a:ext cx="3322615" cy="2610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graphicFrame>
        <p:nvGraphicFramePr>
          <p:cNvPr id="6" name="Group 3"/>
          <p:cNvGraphicFramePr>
            <a:graphicFrameLocks noGrp="1"/>
          </p:cNvGraphicFramePr>
          <p:nvPr/>
        </p:nvGraphicFramePr>
        <p:xfrm>
          <a:off x="3635896" y="891008"/>
          <a:ext cx="5256584" cy="2592288"/>
        </p:xfrm>
        <a:graphic>
          <a:graphicData uri="http://schemas.openxmlformats.org/drawingml/2006/table">
            <a:tbl>
              <a:tblPr/>
              <a:tblGrid>
                <a:gridCol w="2380551"/>
                <a:gridCol w="925770"/>
                <a:gridCol w="1950263"/>
              </a:tblGrid>
              <a:tr h="324036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světová populace v mld.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rok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dosaženo za let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1800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–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2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1930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130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3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1960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30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4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1974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14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5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1987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13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6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1999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12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  <a:hlinkClick r:id="rId4"/>
                        </a:rPr>
                        <a:t>7</a:t>
                      </a:r>
                      <a:endParaRPr kumimoji="0" lang="cs-CZ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2012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13</a:t>
                      </a:r>
                    </a:p>
                  </a:txBody>
                  <a:tcPr marL="90000" marR="90000" marT="6267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293097"/>
            <a:ext cx="9150555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71414"/>
            <a:ext cx="8540750" cy="857256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Zadání 1. části seminární práce (5)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28670"/>
            <a:ext cx="8507288" cy="5929330"/>
          </a:xfrm>
        </p:spPr>
        <p:txBody>
          <a:bodyPr>
            <a:noAutofit/>
          </a:bodyPr>
          <a:lstStyle/>
          <a:p>
            <a:r>
              <a:rPr lang="cs-CZ" sz="2600" dirty="0" smtClean="0">
                <a:effectLst/>
                <a:latin typeface="Calibri" pitchFamily="34" charset="0"/>
              </a:rPr>
              <a:t>termín odevzdání 1. části SP: do úterý 10. 10. 2017, 23:59</a:t>
            </a:r>
          </a:p>
          <a:p>
            <a:r>
              <a:rPr lang="cs-CZ" sz="2600" dirty="0" smtClean="0">
                <a:effectLst/>
                <a:latin typeface="Calibri" pitchFamily="34" charset="0"/>
              </a:rPr>
              <a:t>dbejte na pokyny z minulého cvičení!</a:t>
            </a:r>
          </a:p>
          <a:p>
            <a:r>
              <a:rPr lang="cs-CZ" sz="2600" dirty="0" smtClean="0">
                <a:effectLst/>
                <a:latin typeface="Calibri" pitchFamily="34" charset="0"/>
              </a:rPr>
              <a:t>v předmětové diskuzi otevřeno 6 nových diskusních vláken: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formální náležitosti seminární práce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  <a:cs typeface="Calibri" pitchFamily="34" charset="0"/>
              </a:rPr>
              <a:t>případné dotazy ohledně formální úpravy seminární práce (vč. citací)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věcné náležitosti 1.–5. části seminární práce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  <a:cs typeface="Calibri" pitchFamily="34" charset="0"/>
              </a:rPr>
              <a:t>případné dotazy ohledně nejasností se zadáním (příslušné části seminárky) či možné </a:t>
            </a:r>
            <a:r>
              <a:rPr lang="cs-CZ" sz="2000" dirty="0" err="1" smtClean="0">
                <a:effectLst/>
                <a:latin typeface="Calibri" pitchFamily="34" charset="0"/>
                <a:cs typeface="Calibri" pitchFamily="34" charset="0"/>
              </a:rPr>
              <a:t>nedohledatelnosti</a:t>
            </a:r>
            <a:r>
              <a:rPr lang="cs-CZ" sz="2000" dirty="0" smtClean="0">
                <a:effectLst/>
                <a:latin typeface="Calibri" pitchFamily="34" charset="0"/>
                <a:cs typeface="Calibri" pitchFamily="34" charset="0"/>
              </a:rPr>
              <a:t> dat/pramenů</a:t>
            </a:r>
          </a:p>
          <a:p>
            <a:r>
              <a:rPr lang="cs-CZ" sz="2600" dirty="0" smtClean="0">
                <a:effectLst/>
                <a:latin typeface="Calibri" pitchFamily="34" charset="0"/>
                <a:cs typeface="Calibri" pitchFamily="34" charset="0"/>
              </a:rPr>
              <a:t>srovnání letošního cvičení s cvičením v loňském roce:</a:t>
            </a:r>
            <a:endParaRPr lang="cs-CZ" sz="2200" dirty="0" smtClean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643042" y="4437112"/>
            <a:ext cx="2928958" cy="1567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4000" dirty="0" smtClean="0">
                <a:latin typeface="Calibri" pitchFamily="34" charset="0"/>
                <a:cs typeface="Calibri" pitchFamily="34" charset="0"/>
              </a:rPr>
              <a:t>-</a:t>
            </a:r>
          </a:p>
          <a:p>
            <a:pPr>
              <a:spcAft>
                <a:spcPts val="600"/>
              </a:spcAft>
            </a:pPr>
            <a:r>
              <a:rPr lang="cs-CZ" sz="2000" dirty="0" smtClean="0">
                <a:latin typeface="Calibri" pitchFamily="34" charset="0"/>
                <a:cs typeface="Calibri" pitchFamily="34" charset="0"/>
              </a:rPr>
              <a:t>- letos zavedeno bodování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Calibri" pitchFamily="34" charset="0"/>
                <a:cs typeface="Calibri" pitchFamily="34" charset="0"/>
              </a:rPr>
              <a:t> letos možnost opravdu</a:t>
            </a:r>
          </a:p>
          <a:p>
            <a:r>
              <a:rPr lang="cs-CZ" sz="2000" dirty="0" smtClean="0">
                <a:latin typeface="Calibri" pitchFamily="34" charset="0"/>
                <a:cs typeface="Calibri" pitchFamily="34" charset="0"/>
              </a:rPr>
              <a:t>   jen jedné opravy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 bwMode="auto">
          <a:xfrm>
            <a:off x="5214942" y="4797152"/>
            <a:ext cx="350046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4000" dirty="0" smtClean="0">
                <a:latin typeface="Calibri" pitchFamily="34" charset="0"/>
                <a:cs typeface="Calibri" pitchFamily="34" charset="0"/>
              </a:rPr>
              <a:t>+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Calibri" pitchFamily="34" charset="0"/>
                <a:cs typeface="Calibri" pitchFamily="34" charset="0"/>
              </a:rPr>
              <a:t> letos SO ORP s menším</a:t>
            </a:r>
          </a:p>
          <a:p>
            <a:r>
              <a:rPr lang="cs-CZ" sz="2000" dirty="0" smtClean="0">
                <a:latin typeface="Calibri" pitchFamily="34" charset="0"/>
                <a:cs typeface="Calibri" pitchFamily="34" charset="0"/>
              </a:rPr>
              <a:t>   počtem obcí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Calibri" pitchFamily="34" charset="0"/>
                <a:cs typeface="Calibri" pitchFamily="34" charset="0"/>
              </a:rPr>
              <a:t> letos nebude nutné tolik</a:t>
            </a:r>
          </a:p>
          <a:p>
            <a:r>
              <a:rPr lang="cs-CZ" sz="2000" dirty="0" smtClean="0">
                <a:latin typeface="Calibri" pitchFamily="34" charset="0"/>
                <a:cs typeface="Calibri" pitchFamily="34" charset="0"/>
              </a:rPr>
              <a:t>   hledat data...</a:t>
            </a:r>
          </a:p>
          <a:p>
            <a:pPr>
              <a:buFont typeface="Wingdings"/>
              <a:buChar char="ð"/>
            </a:pPr>
            <a:r>
              <a:rPr lang="cs-CZ" sz="2000" dirty="0" smtClean="0">
                <a:latin typeface="Calibri" pitchFamily="34" charset="0"/>
                <a:cs typeface="Calibri" pitchFamily="34" charset="0"/>
                <a:sym typeface="Wingdings"/>
              </a:rPr>
              <a:t> letos více času na formální </a:t>
            </a:r>
          </a:p>
          <a:p>
            <a:r>
              <a:rPr lang="cs-CZ" sz="2000" dirty="0" smtClean="0">
                <a:latin typeface="Calibri" pitchFamily="34" charset="0"/>
                <a:cs typeface="Calibri" pitchFamily="34" charset="0"/>
                <a:sym typeface="Wingdings"/>
              </a:rPr>
              <a:t>     náležitosti</a:t>
            </a:r>
            <a:endParaRPr lang="cs-CZ" sz="20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300038"/>
            <a:ext cx="8143932" cy="105726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Kdo bude kdy prezentovat?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016" y="1714488"/>
            <a:ext cx="8892480" cy="4954872"/>
          </a:xfrm>
        </p:spPr>
        <p:txBody>
          <a:bodyPr>
            <a:noAutofit/>
          </a:bodyPr>
          <a:lstStyle/>
          <a:p>
            <a:r>
              <a:rPr lang="cs-CZ" sz="2100" dirty="0" smtClean="0">
                <a:effectLst/>
                <a:latin typeface="Calibri" pitchFamily="34" charset="0"/>
              </a:rPr>
              <a:t>4. 10. 2017 – 4 prezentace: S. Bučková, L. Kovařík, M. Cabák, P. Kubíček</a:t>
            </a:r>
          </a:p>
          <a:p>
            <a:r>
              <a:rPr lang="cs-CZ" sz="2100" dirty="0" smtClean="0">
                <a:effectLst/>
                <a:latin typeface="Calibri" pitchFamily="34" charset="0"/>
              </a:rPr>
              <a:t>11. 10. 2017 – 1 prezentace: M. </a:t>
            </a:r>
            <a:r>
              <a:rPr lang="cs-CZ" sz="2100" dirty="0" smtClean="0">
                <a:effectLst/>
                <a:latin typeface="Calibri" pitchFamily="34" charset="0"/>
              </a:rPr>
              <a:t>Blatný</a:t>
            </a:r>
            <a:endParaRPr lang="cs-CZ" sz="2100" dirty="0" smtClean="0">
              <a:effectLst/>
              <a:latin typeface="Calibri" pitchFamily="34" charset="0"/>
            </a:endParaRPr>
          </a:p>
          <a:p>
            <a:r>
              <a:rPr lang="cs-CZ" sz="2100" dirty="0" smtClean="0">
                <a:effectLst/>
                <a:latin typeface="Calibri" pitchFamily="34" charset="0"/>
              </a:rPr>
              <a:t>18. 10. 2017 – 4 prezentace: O. Myšák, J. Žáčková, V. Bílková, J. Řehák</a:t>
            </a:r>
          </a:p>
          <a:p>
            <a:r>
              <a:rPr lang="cs-CZ" sz="2100" dirty="0" smtClean="0">
                <a:effectLst/>
                <a:latin typeface="Calibri" pitchFamily="34" charset="0"/>
              </a:rPr>
              <a:t>25. 10. 2017 – 1 prezentace: F. Hermann</a:t>
            </a:r>
          </a:p>
          <a:p>
            <a:r>
              <a:rPr lang="cs-CZ" sz="2100" dirty="0" smtClean="0">
                <a:effectLst/>
                <a:latin typeface="Calibri" pitchFamily="34" charset="0"/>
              </a:rPr>
              <a:t>1. 11. 2017 – 4 prezentace: D. </a:t>
            </a:r>
            <a:r>
              <a:rPr lang="cs-CZ" sz="2100" dirty="0" err="1" smtClean="0">
                <a:effectLst/>
                <a:latin typeface="Calibri" pitchFamily="34" charset="0"/>
              </a:rPr>
              <a:t>Gorný</a:t>
            </a:r>
            <a:r>
              <a:rPr lang="cs-CZ" sz="2100" dirty="0" smtClean="0">
                <a:effectLst/>
                <a:latin typeface="Calibri" pitchFamily="34" charset="0"/>
              </a:rPr>
              <a:t>, L. Semrád, V. </a:t>
            </a:r>
            <a:r>
              <a:rPr lang="cs-CZ" sz="2100" dirty="0" err="1" smtClean="0">
                <a:effectLst/>
                <a:latin typeface="Calibri" pitchFamily="34" charset="0"/>
              </a:rPr>
              <a:t>Posledník</a:t>
            </a:r>
            <a:r>
              <a:rPr lang="cs-CZ" sz="2100" dirty="0" smtClean="0">
                <a:effectLst/>
                <a:latin typeface="Calibri" pitchFamily="34" charset="0"/>
              </a:rPr>
              <a:t>, M. Mikulíková</a:t>
            </a:r>
          </a:p>
          <a:p>
            <a:r>
              <a:rPr lang="cs-CZ" sz="2100" dirty="0" smtClean="0">
                <a:effectLst/>
                <a:latin typeface="Calibri" pitchFamily="34" charset="0"/>
              </a:rPr>
              <a:t>8. 11. 2017 – 1 prezentace: R. </a:t>
            </a:r>
            <a:r>
              <a:rPr lang="cs-CZ" sz="2100" dirty="0" err="1" smtClean="0">
                <a:effectLst/>
                <a:latin typeface="Calibri" pitchFamily="34" charset="0"/>
              </a:rPr>
              <a:t>Ilčík</a:t>
            </a:r>
            <a:endParaRPr lang="cs-CZ" sz="2100" dirty="0" smtClean="0">
              <a:effectLst/>
              <a:latin typeface="Calibri" pitchFamily="34" charset="0"/>
            </a:endParaRPr>
          </a:p>
          <a:p>
            <a:r>
              <a:rPr lang="cs-CZ" sz="2100" dirty="0" smtClean="0">
                <a:solidFill>
                  <a:schemeClr val="tx2">
                    <a:lumMod val="90000"/>
                  </a:schemeClr>
                </a:solidFill>
                <a:effectLst/>
                <a:latin typeface="Calibri" pitchFamily="34" charset="0"/>
              </a:rPr>
              <a:t>15. 11. 2017 – 4 prezentace</a:t>
            </a:r>
            <a:r>
              <a:rPr lang="cs-CZ" sz="2100" dirty="0" smtClean="0">
                <a:effectLst/>
                <a:latin typeface="Calibri" pitchFamily="34" charset="0"/>
              </a:rPr>
              <a:t>: M. Novák, J. Hakl, D. Chovanec, T. </a:t>
            </a:r>
            <a:r>
              <a:rPr lang="cs-CZ" sz="2100" dirty="0" err="1" smtClean="0">
                <a:effectLst/>
                <a:latin typeface="Calibri" pitchFamily="34" charset="0"/>
              </a:rPr>
              <a:t>Štaud</a:t>
            </a:r>
            <a:endParaRPr lang="cs-CZ" sz="2100" dirty="0" smtClean="0">
              <a:solidFill>
                <a:schemeClr val="tx2">
                  <a:lumMod val="90000"/>
                </a:schemeClr>
              </a:solidFill>
              <a:effectLst/>
              <a:latin typeface="Calibri" pitchFamily="34" charset="0"/>
            </a:endParaRPr>
          </a:p>
          <a:p>
            <a:r>
              <a:rPr lang="cs-CZ" sz="2100" dirty="0" smtClean="0">
                <a:effectLst/>
                <a:latin typeface="Calibri" pitchFamily="34" charset="0"/>
              </a:rPr>
              <a:t>22. 11. 2017 – 1 prezentace: T. </a:t>
            </a:r>
            <a:r>
              <a:rPr lang="cs-CZ" sz="2100" dirty="0" err="1" smtClean="0">
                <a:effectLst/>
                <a:latin typeface="Calibri" pitchFamily="34" charset="0"/>
              </a:rPr>
              <a:t>Gracias</a:t>
            </a:r>
            <a:endParaRPr lang="cs-CZ" sz="2100" dirty="0" smtClean="0">
              <a:effectLst/>
              <a:latin typeface="Calibri" pitchFamily="34" charset="0"/>
            </a:endParaRPr>
          </a:p>
          <a:p>
            <a:r>
              <a:rPr lang="cs-CZ" sz="2100" dirty="0" smtClean="0">
                <a:effectLst/>
                <a:latin typeface="Calibri" pitchFamily="34" charset="0"/>
              </a:rPr>
              <a:t>29. 11. 2017 – 3 prezentace: P. Vodička, L. Kocmánek, D. </a:t>
            </a:r>
            <a:r>
              <a:rPr lang="cs-CZ" sz="2100" dirty="0" err="1" smtClean="0">
                <a:effectLst/>
                <a:latin typeface="Calibri" pitchFamily="34" charset="0"/>
              </a:rPr>
              <a:t>Lengal</a:t>
            </a:r>
            <a:endParaRPr lang="cs-CZ" sz="2100" dirty="0" smtClean="0">
              <a:effectLst/>
              <a:latin typeface="Calibri" pitchFamily="34" charset="0"/>
            </a:endParaRPr>
          </a:p>
          <a:p>
            <a:r>
              <a:rPr lang="cs-CZ" sz="2100" dirty="0" smtClean="0">
                <a:effectLst/>
                <a:latin typeface="Calibri" pitchFamily="34" charset="0"/>
              </a:rPr>
              <a:t>6. 12. 2017 – 2 prezentace</a:t>
            </a:r>
            <a:r>
              <a:rPr lang="cs-CZ" sz="2100" dirty="0" smtClean="0">
                <a:effectLst/>
                <a:latin typeface="Calibri" pitchFamily="34" charset="0"/>
              </a:rPr>
              <a:t>: V. Kubík, M. </a:t>
            </a:r>
            <a:r>
              <a:rPr lang="cs-CZ" sz="2100" dirty="0" err="1" smtClean="0">
                <a:effectLst/>
                <a:latin typeface="Calibri" pitchFamily="34" charset="0"/>
              </a:rPr>
              <a:t>Mariánková</a:t>
            </a:r>
            <a:endParaRPr lang="cs-CZ" sz="2100" dirty="0" smtClean="0"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16632"/>
            <a:ext cx="8143932" cy="864096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Pár otázek a odpovědí...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877272"/>
          </a:xfrm>
        </p:spPr>
        <p:txBody>
          <a:bodyPr>
            <a:noAutofit/>
          </a:bodyPr>
          <a:lstStyle/>
          <a:p>
            <a:r>
              <a:rPr lang="cs-CZ" sz="2600" dirty="0" smtClean="0">
                <a:effectLst/>
                <a:latin typeface="Calibri" pitchFamily="34" charset="0"/>
              </a:rPr>
              <a:t>Jaký je rozdíl mezi pojmy „SO ORP“ a „ORP“?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SO ORP je správní obvod (tedy rod mužský), kdežto ORP je jen jedna obec (tedy rod ženský)</a:t>
            </a:r>
          </a:p>
          <a:p>
            <a:r>
              <a:rPr lang="cs-CZ" sz="2600" dirty="0" smtClean="0">
                <a:effectLst/>
                <a:latin typeface="Calibri" pitchFamily="34" charset="0"/>
              </a:rPr>
              <a:t>Jaký je rozdíl mezi pojmy „hustota zalidnění“ a „hustota obyvatelstva“?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jediný správný termín je hustota zalidnění!</a:t>
            </a:r>
          </a:p>
          <a:p>
            <a:r>
              <a:rPr lang="cs-CZ" sz="2600" dirty="0" smtClean="0">
                <a:effectLst/>
                <a:latin typeface="Calibri" pitchFamily="34" charset="0"/>
              </a:rPr>
              <a:t>Kdy vznikly SO ORP a kolik jich je?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SO ORP (205 + Praha) vznikly k 1. 1. 2003</a:t>
            </a:r>
          </a:p>
          <a:p>
            <a:r>
              <a:rPr lang="cs-CZ" sz="2600" dirty="0" smtClean="0">
                <a:effectLst/>
                <a:latin typeface="Calibri" pitchFamily="34" charset="0"/>
              </a:rPr>
              <a:t>Kdy vznikly a kdy zanikly okresy? Opravdu zanikly?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současné okresy vznikly k 1. 7. 1960 a jako správní jednotky zanikly k 1. 1. 2003 (nahrazeny do jisté míry právě SO ORP)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dodnes však plní některé funkce...</a:t>
            </a:r>
          </a:p>
          <a:p>
            <a:r>
              <a:rPr lang="cs-CZ" sz="2600" dirty="0" smtClean="0">
                <a:effectLst/>
                <a:latin typeface="Calibri" pitchFamily="34" charset="0"/>
              </a:rPr>
              <a:t>Kdy vznikly kraje a kolik jich je?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současné kraje (13 + Praha) vznikly k 1. 1. 2000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ompas">
  <a:themeElements>
    <a:clrScheme name="Kompa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Kompa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ompa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mpa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DP_MAREK</Template>
  <TotalTime>2811</TotalTime>
  <Words>895</Words>
  <Application>Microsoft Office PowerPoint</Application>
  <PresentationFormat>Předvádění na obrazovce (4:3)</PresentationFormat>
  <Paragraphs>141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Kompas</vt:lpstr>
      <vt:lpstr>Snímek 1</vt:lpstr>
      <vt:lpstr>Předběžný harmonogram semestru</vt:lpstr>
      <vt:lpstr>Zadání 1. části seminární práce (1)</vt:lpstr>
      <vt:lpstr>Zadání 1. části seminární práce (2)</vt:lpstr>
      <vt:lpstr>Zadání 1. části seminární práce (3)</vt:lpstr>
      <vt:lpstr>Zadání 1. části seminární práce (4)</vt:lpstr>
      <vt:lpstr>Zadání 1. části seminární práce (5)</vt:lpstr>
      <vt:lpstr>Kdo bude kdy prezentovat?</vt:lpstr>
      <vt:lpstr>Pár otázek a odpovědí...</vt:lpstr>
      <vt:lpstr>Děkuju za pozornost :)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Z0046 GEOGRAFIE SLOVENSKA cvičení 1</dc:title>
  <dc:creator>Petr Marek</dc:creator>
  <cp:lastModifiedBy>Petr Marek</cp:lastModifiedBy>
  <cp:revision>192</cp:revision>
  <dcterms:created xsi:type="dcterms:W3CDTF">2015-10-03T21:58:44Z</dcterms:created>
  <dcterms:modified xsi:type="dcterms:W3CDTF">2017-09-27T16:50:24Z</dcterms:modified>
</cp:coreProperties>
</file>