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02" r:id="rId3"/>
    <p:sldId id="307" r:id="rId4"/>
    <p:sldId id="313" r:id="rId5"/>
    <p:sldId id="314" r:id="rId6"/>
    <p:sldId id="284" r:id="rId7"/>
    <p:sldId id="308" r:id="rId8"/>
    <p:sldId id="309" r:id="rId9"/>
    <p:sldId id="310" r:id="rId10"/>
    <p:sldId id="283" r:id="rId11"/>
    <p:sldId id="287" r:id="rId12"/>
    <p:sldId id="311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E9042"/>
    <a:srgbClr val="EE1C25"/>
    <a:srgbClr val="5A5C6C"/>
    <a:srgbClr val="0B4E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4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10393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0394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173D0532-8826-4B1D-899D-A28B167A3746}" type="datetimeFigureOut">
              <a:rPr lang="cs-CZ" smtClean="0"/>
              <a:pPr/>
              <a:t>08.11.2017</a:t>
            </a:fld>
            <a:endParaRPr lang="cs-CZ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08.11.2017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08.11.2017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08.11.2017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08.11.2017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08.11.2017</a:t>
            </a:fld>
            <a:endParaRPr lang="cs-CZ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08.11.2017</a:t>
            </a:fld>
            <a:endParaRPr lang="cs-CZ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08.11.2017</a:t>
            </a:fld>
            <a:endParaRPr lang="cs-CZ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08.11.2017</a:t>
            </a:fld>
            <a:endParaRPr lang="cs-CZ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08.11.2017</a:t>
            </a:fld>
            <a:endParaRPr lang="cs-CZ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08.11.2017</a:t>
            </a:fld>
            <a:endParaRPr lang="cs-CZ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922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4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92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9369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9370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fld id="{173D0532-8826-4B1D-899D-A28B167A3746}" type="datetimeFigureOut">
              <a:rPr lang="cs-CZ" smtClean="0"/>
              <a:pPr/>
              <a:t>08.11.2017</a:t>
            </a:fld>
            <a:endParaRPr lang="cs-CZ"/>
          </a:p>
        </p:txBody>
      </p:sp>
      <p:sp>
        <p:nvSpPr>
          <p:cNvPr id="9371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9372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373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csu/czso/katalog-produktu" TargetMode="External"/><Relationship Id="rId2" Type="http://schemas.openxmlformats.org/officeDocument/2006/relationships/hyperlink" Target="http://geography.cz/sbornik/wp-content/uploads/downloads/2015/10/gcgs032015_hampl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zso.cz/csu/sldb/datove_publika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zso.cz/csu/czso/databaze-demografickych-udaju-za-obce-c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interaktiv.morgenpost.de/europakart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2"/>
          <p:cNvSpPr txBox="1">
            <a:spLocks/>
          </p:cNvSpPr>
          <p:nvPr/>
        </p:nvSpPr>
        <p:spPr bwMode="auto">
          <a:xfrm>
            <a:off x="4714876" y="5500726"/>
            <a:ext cx="4143372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Podzim 2017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Petr MAREK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2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petrmarek</a:t>
            </a:r>
            <a:r>
              <a:rPr kumimoji="0" lang="cs-CZ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@mail.</a:t>
            </a:r>
            <a:r>
              <a:rPr kumimoji="0" lang="cs-CZ" sz="2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muni.cz</a:t>
            </a:r>
            <a:endParaRPr kumimoji="0" lang="cs-CZ" sz="2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 bwMode="auto">
          <a:xfrm>
            <a:off x="285720" y="71414"/>
            <a:ext cx="86439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Z0043 GEOGRAFIE</a:t>
            </a:r>
            <a:r>
              <a:rPr kumimoji="0" lang="cs-CZ" sz="3300" b="1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OBYVATELSTVA A OSÍDLENÍ 1</a:t>
            </a:r>
            <a: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cvičení 8</a:t>
            </a:r>
            <a:endParaRPr kumimoji="0" lang="cs-CZ" sz="33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8196" name="Picture 4" descr="D:\Obyvatelstv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428736"/>
            <a:ext cx="9169093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401080" cy="5072098"/>
          </a:xfrm>
        </p:spPr>
        <p:txBody>
          <a:bodyPr>
            <a:noAutofit/>
          </a:bodyPr>
          <a:lstStyle/>
          <a:p>
            <a:r>
              <a:rPr lang="cs-CZ" sz="2600" dirty="0" smtClean="0">
                <a:effectLst/>
                <a:latin typeface="Calibri" pitchFamily="34" charset="0"/>
              </a:rPr>
              <a:t>termín odevzdání 4. části SP: do </a:t>
            </a:r>
            <a:r>
              <a:rPr lang="cs-CZ" sz="2600" smtClean="0">
                <a:effectLst/>
                <a:latin typeface="Calibri" pitchFamily="34" charset="0"/>
              </a:rPr>
              <a:t>úterý </a:t>
            </a:r>
            <a:r>
              <a:rPr lang="cs-CZ" sz="2600" smtClean="0">
                <a:effectLst/>
                <a:latin typeface="Calibri" pitchFamily="34" charset="0"/>
              </a:rPr>
              <a:t>28. </a:t>
            </a:r>
            <a:r>
              <a:rPr lang="cs-CZ" sz="2600" dirty="0" smtClean="0">
                <a:effectLst/>
                <a:latin typeface="Calibri" pitchFamily="34" charset="0"/>
              </a:rPr>
              <a:t>11. 2016, 23:59</a:t>
            </a:r>
          </a:p>
          <a:p>
            <a:r>
              <a:rPr lang="cs-CZ" sz="2600" dirty="0" smtClean="0">
                <a:effectLst/>
                <a:latin typeface="Calibri" pitchFamily="34" charset="0"/>
                <a:cs typeface="Calibri" pitchFamily="34" charset="0"/>
              </a:rPr>
              <a:t>další části semi</a:t>
            </a:r>
            <a:r>
              <a:rPr lang="cs-CZ" sz="2600" dirty="0" smtClean="0">
                <a:effectLst/>
                <a:latin typeface="Calibri" pitchFamily="34" charset="0"/>
              </a:rPr>
              <a:t>nární práce vkládejte za již hotové (opravené)</a:t>
            </a:r>
          </a:p>
          <a:p>
            <a:pPr lvl="1">
              <a:spcBef>
                <a:spcPts val="300"/>
              </a:spcBef>
            </a:pPr>
            <a:r>
              <a:rPr lang="cs-CZ" sz="2200" dirty="0" smtClean="0">
                <a:effectLst/>
                <a:latin typeface="Calibri" pitchFamily="34" charset="0"/>
              </a:rPr>
              <a:t>průběžné číslování obrázků a tabulek</a:t>
            </a:r>
          </a:p>
          <a:p>
            <a:pPr lvl="1">
              <a:spcBef>
                <a:spcPts val="300"/>
              </a:spcBef>
            </a:pPr>
            <a:r>
              <a:rPr lang="cs-CZ" sz="2200" dirty="0" smtClean="0">
                <a:effectLst/>
                <a:latin typeface="Calibri" pitchFamily="34" charset="0"/>
              </a:rPr>
              <a:t>průběžné přidávání zdrojů</a:t>
            </a:r>
          </a:p>
          <a:p>
            <a:r>
              <a:rPr lang="cs-CZ" sz="2600" dirty="0" smtClean="0">
                <a:effectLst/>
                <a:latin typeface="Calibri" pitchFamily="34" charset="0"/>
              </a:rPr>
              <a:t>problémy budeme řešit opět v předmětové diskuzi...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01625" y="71414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Zadání 4. části seminární práce (9)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71414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Organizační věci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401080" cy="4286280"/>
          </a:xfrm>
        </p:spPr>
        <p:txBody>
          <a:bodyPr>
            <a:noAutofit/>
          </a:bodyPr>
          <a:lstStyle/>
          <a:p>
            <a:r>
              <a:rPr lang="cs-CZ" sz="2600" dirty="0" smtClean="0">
                <a:effectLst/>
                <a:latin typeface="Calibri" pitchFamily="34" charset="0"/>
                <a:cs typeface="Calibri" pitchFamily="34" charset="0"/>
              </a:rPr>
              <a:t>příští cvičení (15. 11.) proběhne výjimečně v učebně Z2!</a:t>
            </a:r>
          </a:p>
          <a:p>
            <a:endParaRPr lang="cs-CZ" sz="2600" dirty="0" smtClean="0"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71414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Máte slovo...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401080" cy="4286280"/>
          </a:xfrm>
        </p:spPr>
        <p:txBody>
          <a:bodyPr>
            <a:noAutofit/>
          </a:bodyPr>
          <a:lstStyle/>
          <a:p>
            <a:r>
              <a:rPr lang="cs-CZ" sz="2600" dirty="0" smtClean="0">
                <a:effectLst/>
                <a:latin typeface="Calibri" pitchFamily="34" charset="0"/>
                <a:cs typeface="Calibri" pitchFamily="34" charset="0"/>
              </a:rPr>
              <a:t>prezentace jednoho odborného článku:</a:t>
            </a:r>
          </a:p>
          <a:p>
            <a:pPr lvl="1"/>
            <a:endParaRPr lang="cs-CZ" sz="2200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Společenská transformace a regionální diferenciace Česka: příklad vývoje rozmístění pracovních míst a obyvatelstva (R. </a:t>
            </a:r>
            <a:r>
              <a:rPr lang="cs-CZ" sz="2200" dirty="0" err="1" smtClean="0">
                <a:effectLst/>
                <a:latin typeface="Calibri" pitchFamily="34" charset="0"/>
                <a:cs typeface="Calibri" pitchFamily="34" charset="0"/>
              </a:rPr>
              <a:t>Ilčík</a:t>
            </a:r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/>
          </p:nvPr>
        </p:nvSpPr>
        <p:spPr>
          <a:xfrm>
            <a:off x="2000232" y="2714620"/>
            <a:ext cx="5857916" cy="684207"/>
          </a:xfrm>
        </p:spPr>
        <p:txBody>
          <a:bodyPr>
            <a:noAutofit/>
          </a:bodyPr>
          <a:lstStyle/>
          <a:p>
            <a:pPr algn="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Děkuju za pozornost :)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71414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Zadání 4. části seminární práce (1)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472518" cy="5643578"/>
          </a:xfrm>
        </p:spPr>
        <p:txBody>
          <a:bodyPr>
            <a:noAutofit/>
          </a:bodyPr>
          <a:lstStyle/>
          <a:p>
            <a:r>
              <a:rPr lang="cs-CZ" sz="2600" dirty="0" smtClean="0">
                <a:effectLst/>
                <a:latin typeface="Calibri" pitchFamily="34" charset="0"/>
                <a:cs typeface="Calibri" pitchFamily="34" charset="0"/>
              </a:rPr>
              <a:t>4 základní typy mechanického pohybu (mobility):</a:t>
            </a:r>
          </a:p>
          <a:p>
            <a:pPr lvl="1"/>
            <a:r>
              <a:rPr lang="cs-CZ" sz="2200" b="1" dirty="0" smtClean="0">
                <a:effectLst/>
                <a:latin typeface="Calibri" pitchFamily="34" charset="0"/>
                <a:cs typeface="Calibri" pitchFamily="34" charset="0"/>
              </a:rPr>
              <a:t>nepravidelné dočasné pohyby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</a:rPr>
              <a:t>CR a rekreace, služby, nákupy, sport, obchodní a služební cesty...</a:t>
            </a:r>
            <a:endParaRPr lang="cs-CZ" sz="1000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cs-CZ" sz="2200" b="1" dirty="0" smtClean="0">
                <a:effectLst/>
                <a:latin typeface="Calibri" pitchFamily="34" charset="0"/>
                <a:cs typeface="Calibri" pitchFamily="34" charset="0"/>
              </a:rPr>
              <a:t>pravidelné pohyby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</a:rPr>
              <a:t>a) dojížďka do zaměstnání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</a:rPr>
              <a:t>b) dojížďka žáků, učňů a studentů do škol</a:t>
            </a:r>
          </a:p>
          <a:p>
            <a:pPr lvl="1"/>
            <a:r>
              <a:rPr lang="cs-CZ" sz="2200" b="1" dirty="0" smtClean="0">
                <a:effectLst/>
                <a:latin typeface="Calibri" pitchFamily="34" charset="0"/>
                <a:cs typeface="Calibri" pitchFamily="34" charset="0"/>
              </a:rPr>
              <a:t>dočasné změny pobytu (sezónní migrace)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</a:rPr>
              <a:t>změny bydliště na určitý vymezený čas (dočasný pobyt)</a:t>
            </a:r>
          </a:p>
          <a:p>
            <a:pPr lvl="1"/>
            <a:r>
              <a:rPr lang="cs-CZ" sz="2200" b="1" dirty="0" smtClean="0">
                <a:effectLst/>
                <a:latin typeface="Calibri" pitchFamily="34" charset="0"/>
                <a:cs typeface="Calibri" pitchFamily="34" charset="0"/>
              </a:rPr>
              <a:t>migrace (stěhování)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</a:rPr>
              <a:t>změna trvalého bydliště + překročení administrativních hranic obce</a:t>
            </a:r>
          </a:p>
          <a:p>
            <a:pPr lvl="3"/>
            <a:r>
              <a:rPr lang="cs-CZ" sz="1600" dirty="0" smtClean="0">
                <a:effectLst/>
                <a:latin typeface="Calibri" pitchFamily="34" charset="0"/>
                <a:cs typeface="Calibri" pitchFamily="34" charset="0"/>
              </a:rPr>
              <a:t>pouze jejím důsledkem vznikají trvalé změny v prostorovém rozmístění </a:t>
            </a:r>
            <a:r>
              <a:rPr lang="cs-CZ" sz="1600" dirty="0" err="1" smtClean="0">
                <a:effectLst/>
                <a:latin typeface="Calibri" pitchFamily="34" charset="0"/>
                <a:cs typeface="Calibri" pitchFamily="34" charset="0"/>
              </a:rPr>
              <a:t>obyv</a:t>
            </a:r>
            <a:r>
              <a:rPr lang="cs-CZ" sz="1600" dirty="0" smtClean="0">
                <a:effectLst/>
                <a:latin typeface="Calibri" pitchFamily="34" charset="0"/>
                <a:cs typeface="Calibri" pitchFamily="34" charset="0"/>
              </a:rPr>
              <a:t>.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</a:rPr>
              <a:t>mezikontinentální, mezistátní, vnitrostátní = na všech úrovních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</a:rPr>
              <a:t>imigrace (přistěhování) X emigrace (vystěhování) X reemigrace (zpětný návrat obyvatel)</a:t>
            </a:r>
          </a:p>
          <a:p>
            <a:pPr lvl="2"/>
            <a:r>
              <a:rPr lang="cs-CZ" sz="2000" dirty="0" err="1" smtClean="0">
                <a:effectLst/>
                <a:latin typeface="Calibri" pitchFamily="34" charset="0"/>
                <a:cs typeface="Calibri" pitchFamily="34" charset="0"/>
              </a:rPr>
              <a:t>push</a:t>
            </a:r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</a:rPr>
              <a:t> faktory X </a:t>
            </a:r>
            <a:r>
              <a:rPr lang="cs-CZ" sz="2000" dirty="0" err="1" smtClean="0">
                <a:effectLst/>
                <a:latin typeface="Calibri" pitchFamily="34" charset="0"/>
                <a:cs typeface="Calibri" pitchFamily="34" charset="0"/>
              </a:rPr>
              <a:t>pull</a:t>
            </a:r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</a:rPr>
              <a:t> faktory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84"/>
            <a:ext cx="8543956" cy="5357826"/>
          </a:xfrm>
        </p:spPr>
        <p:txBody>
          <a:bodyPr>
            <a:noAutofit/>
          </a:bodyPr>
          <a:lstStyle/>
          <a:p>
            <a:r>
              <a:rPr lang="cs-CZ" sz="2600" u="sng" dirty="0" smtClean="0">
                <a:effectLst/>
                <a:latin typeface="Calibri" pitchFamily="34" charset="0"/>
              </a:rPr>
              <a:t>podkapitola 3.2</a:t>
            </a:r>
            <a:r>
              <a:rPr lang="cs-CZ" sz="2600" dirty="0" smtClean="0">
                <a:effectLst/>
                <a:latin typeface="Calibri" pitchFamily="34" charset="0"/>
              </a:rPr>
              <a:t> (3.2 Mechanický pohyb obyvatelstva)</a:t>
            </a:r>
            <a:endParaRPr lang="cs-CZ" sz="2200" dirty="0" smtClean="0">
              <a:effectLst/>
              <a:latin typeface="Calibri" pitchFamily="34" charset="0"/>
            </a:endParaRPr>
          </a:p>
          <a:p>
            <a:r>
              <a:rPr lang="cs-CZ" sz="2600" u="sng" dirty="0" smtClean="0">
                <a:effectLst/>
                <a:latin typeface="Calibri" pitchFamily="34" charset="0"/>
              </a:rPr>
              <a:t>oddíl 3.2.1</a:t>
            </a:r>
            <a:r>
              <a:rPr lang="cs-CZ" sz="2600" dirty="0" smtClean="0">
                <a:effectLst/>
                <a:latin typeface="Calibri" pitchFamily="34" charset="0"/>
              </a:rPr>
              <a:t> (3.2.1 Dojížďka do zaměstnání)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dojížďka do zaměstnání za obce vybraného SO ORP (a za celý SO ORP) v letech 1991, 2001 a 2011</a:t>
            </a:r>
            <a:endParaRPr lang="cs-CZ" sz="2200" u="sng" dirty="0" smtClean="0">
              <a:effectLst/>
              <a:latin typeface="Calibri" pitchFamily="34" charset="0"/>
            </a:endParaRP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3 tabulky pro všechny (3) roky a obce + za celý SO ORP</a:t>
            </a: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pro každou obec bude v tabulce uvedeno: </a:t>
            </a:r>
          </a:p>
          <a:p>
            <a:pPr lvl="3"/>
            <a:r>
              <a:rPr lang="cs-CZ" sz="1800" dirty="0" smtClean="0">
                <a:effectLst/>
                <a:latin typeface="Calibri" pitchFamily="34" charset="0"/>
              </a:rPr>
              <a:t>počet dojíždějících do zaměstnání</a:t>
            </a:r>
          </a:p>
          <a:p>
            <a:pPr lvl="3"/>
            <a:r>
              <a:rPr lang="cs-CZ" sz="1800" dirty="0" smtClean="0">
                <a:effectLst/>
                <a:latin typeface="Calibri" pitchFamily="34" charset="0"/>
              </a:rPr>
              <a:t>počet vyjíždějících do zaměstnání</a:t>
            </a:r>
          </a:p>
          <a:p>
            <a:pPr lvl="4"/>
            <a:r>
              <a:rPr lang="cs-CZ" sz="1600" dirty="0" smtClean="0">
                <a:effectLst/>
                <a:latin typeface="Calibri" pitchFamily="34" charset="0"/>
              </a:rPr>
              <a:t>celkem</a:t>
            </a:r>
          </a:p>
          <a:p>
            <a:pPr lvl="4"/>
            <a:r>
              <a:rPr lang="cs-CZ" sz="1600" dirty="0" smtClean="0">
                <a:effectLst/>
                <a:latin typeface="Calibri" pitchFamily="34" charset="0"/>
              </a:rPr>
              <a:t>z toho muži (v %), z toho ženy (v %)</a:t>
            </a:r>
          </a:p>
          <a:p>
            <a:pPr lvl="3"/>
            <a:r>
              <a:rPr lang="cs-CZ" sz="1800" dirty="0" smtClean="0">
                <a:effectLst/>
                <a:latin typeface="Calibri" pitchFamily="34" charset="0"/>
              </a:rPr>
              <a:t>první dva převládající směry vyjížďky + počet vyjíždějících</a:t>
            </a:r>
          </a:p>
          <a:p>
            <a:pPr lvl="4"/>
            <a:r>
              <a:rPr lang="cs-CZ" sz="1600" dirty="0" smtClean="0">
                <a:effectLst/>
                <a:latin typeface="Calibri" pitchFamily="34" charset="0"/>
              </a:rPr>
              <a:t>vyjíždí v rámci okresu / vyjíždí do jiných okresů kraje / vyjíždí do jiných krajů / vyjíždí mimo ČR</a:t>
            </a:r>
          </a:p>
          <a:p>
            <a:pPr lvl="4"/>
            <a:r>
              <a:rPr lang="cs-CZ" sz="1600" dirty="0" smtClean="0">
                <a:effectLst/>
                <a:latin typeface="Calibri" pitchFamily="34" charset="0"/>
              </a:rPr>
              <a:t>kde bude uvedeno, vypsat </a:t>
            </a:r>
            <a:r>
              <a:rPr lang="cs-CZ" sz="1600" u="sng" dirty="0" smtClean="0">
                <a:effectLst/>
                <a:latin typeface="Calibri" pitchFamily="34" charset="0"/>
              </a:rPr>
              <a:t>místo toho</a:t>
            </a:r>
            <a:r>
              <a:rPr lang="cs-CZ" sz="1600" dirty="0" smtClean="0">
                <a:effectLst/>
                <a:latin typeface="Calibri" pitchFamily="34" charset="0"/>
              </a:rPr>
              <a:t> konkrétní obce dojížďky!</a:t>
            </a:r>
          </a:p>
          <a:p>
            <a:pPr lvl="5"/>
            <a:r>
              <a:rPr lang="cs-CZ" sz="1400" dirty="0" smtClean="0">
                <a:effectLst/>
                <a:latin typeface="Calibri" pitchFamily="34" charset="0"/>
              </a:rPr>
              <a:t>zejména u malých obcí ale uvedeno nebude, nebo bude uvedena pouze 1 obec (pak uvést alespoň tuto obec)</a:t>
            </a: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01625" y="71414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Zadání 4. části seminární práce (2)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84"/>
            <a:ext cx="8329642" cy="5357826"/>
          </a:xfrm>
        </p:spPr>
        <p:txBody>
          <a:bodyPr>
            <a:noAutofit/>
          </a:bodyPr>
          <a:lstStyle/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příklad, jak by mohla vypadat tabulka:</a:t>
            </a:r>
          </a:p>
          <a:p>
            <a:pPr lvl="1"/>
            <a:endParaRPr lang="cs-CZ" sz="2200" dirty="0" smtClean="0">
              <a:effectLst/>
              <a:latin typeface="Calibri" pitchFamily="34" charset="0"/>
            </a:endParaRPr>
          </a:p>
          <a:p>
            <a:pPr lvl="1"/>
            <a:endParaRPr lang="cs-CZ" sz="2200" dirty="0" smtClean="0">
              <a:effectLst/>
              <a:latin typeface="Calibri" pitchFamily="34" charset="0"/>
            </a:endParaRPr>
          </a:p>
          <a:p>
            <a:pPr lvl="1"/>
            <a:endParaRPr lang="cs-CZ" sz="2200" dirty="0" smtClean="0">
              <a:effectLst/>
              <a:latin typeface="Calibri" pitchFamily="34" charset="0"/>
            </a:endParaRPr>
          </a:p>
          <a:p>
            <a:pPr lvl="1"/>
            <a:endParaRPr lang="cs-CZ" sz="2200" dirty="0" smtClean="0">
              <a:effectLst/>
              <a:latin typeface="Calibri" pitchFamily="34" charset="0"/>
            </a:endParaRPr>
          </a:p>
          <a:p>
            <a:pPr lvl="1"/>
            <a:endParaRPr lang="cs-CZ" sz="2200" dirty="0" smtClean="0">
              <a:effectLst/>
              <a:latin typeface="Calibri" pitchFamily="34" charset="0"/>
            </a:endParaRPr>
          </a:p>
          <a:p>
            <a:pPr lvl="1"/>
            <a:endParaRPr lang="cs-CZ" sz="2200" dirty="0" smtClean="0">
              <a:effectLst/>
              <a:latin typeface="Calibri" pitchFamily="34" charset="0"/>
            </a:endParaRPr>
          </a:p>
          <a:p>
            <a:pPr lvl="1"/>
            <a:endParaRPr lang="cs-CZ" sz="2200" dirty="0" smtClean="0">
              <a:effectLst/>
              <a:latin typeface="Calibri" pitchFamily="34" charset="0"/>
            </a:endParaRPr>
          </a:p>
          <a:p>
            <a:pPr lvl="1"/>
            <a:endParaRPr lang="cs-CZ" sz="1000" dirty="0" smtClean="0">
              <a:effectLst/>
              <a:latin typeface="Calibri" pitchFamily="34" charset="0"/>
            </a:endParaRP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komentář zhodnocující vývoj dojížďky do zaměstnání (změna velikosti dojížďky a vyjížďky, změna směrů, změna struktury podle pohlaví atd.) – cca půl strany textu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nejen popis, ale i interpretace (tj., proč tomu tak je...)</a:t>
            </a: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01625" y="71414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Zadání 4. části seminární práce (3)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714488"/>
            <a:ext cx="7610501" cy="291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84"/>
            <a:ext cx="8329642" cy="5572116"/>
          </a:xfrm>
        </p:spPr>
        <p:txBody>
          <a:bodyPr>
            <a:noAutofit/>
          </a:bodyPr>
          <a:lstStyle/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při interpretaci si ale dejte pozor na omezenou srovnatelnost dat z let 2001 a 2011!</a:t>
            </a:r>
          </a:p>
          <a:p>
            <a:pPr lvl="3"/>
            <a:r>
              <a:rPr lang="cs-CZ" sz="1600" dirty="0" smtClean="0">
                <a:effectLst/>
                <a:latin typeface="Calibri" pitchFamily="34" charset="0"/>
              </a:rPr>
              <a:t>v tomto případě lze srovnávat pouze relativní čísla, nikoli hodnoty absolutní!!!</a:t>
            </a:r>
          </a:p>
          <a:p>
            <a:pPr lvl="3"/>
            <a:r>
              <a:rPr lang="cs-CZ" sz="1600" dirty="0" smtClean="0">
                <a:effectLst/>
                <a:latin typeface="Calibri" pitchFamily="34" charset="0"/>
              </a:rPr>
              <a:t>o neúplnosti dat pro rok 2011 se píše např. v metodice článku Hampla a </a:t>
            </a:r>
            <a:r>
              <a:rPr lang="cs-CZ" sz="1600" dirty="0" err="1" smtClean="0">
                <a:effectLst/>
                <a:latin typeface="Calibri" pitchFamily="34" charset="0"/>
              </a:rPr>
              <a:t>Marady</a:t>
            </a:r>
            <a:r>
              <a:rPr lang="cs-CZ" sz="1600" dirty="0" smtClean="0">
                <a:effectLst/>
                <a:latin typeface="Calibri" pitchFamily="34" charset="0"/>
              </a:rPr>
              <a:t> (2015) (</a:t>
            </a:r>
            <a:r>
              <a:rPr lang="cs-CZ" sz="1600" dirty="0" smtClean="0">
                <a:effectLst/>
                <a:latin typeface="Calibri" pitchFamily="34" charset="0"/>
                <a:hlinkClick r:id="rId2"/>
              </a:rPr>
              <a:t>http://geography.cz/sbornik/wp-content/uploads/downloads/2015/10/gcgs032015_hampl.pdf</a:t>
            </a:r>
            <a:r>
              <a:rPr lang="cs-CZ" sz="1600" dirty="0" smtClean="0">
                <a:effectLst/>
                <a:latin typeface="Calibri" pitchFamily="34" charset="0"/>
              </a:rPr>
              <a:t>)</a:t>
            </a:r>
          </a:p>
          <a:p>
            <a:pPr lvl="1">
              <a:spcBef>
                <a:spcPts val="300"/>
              </a:spcBef>
            </a:pPr>
            <a:endParaRPr lang="cs-CZ" sz="1500" dirty="0" smtClean="0">
              <a:effectLst/>
              <a:latin typeface="Calibri" pitchFamily="34" charset="0"/>
            </a:endParaRPr>
          </a:p>
          <a:p>
            <a:pPr lvl="1">
              <a:spcBef>
                <a:spcPts val="300"/>
              </a:spcBef>
            </a:pPr>
            <a:r>
              <a:rPr lang="cs-CZ" sz="2200" dirty="0" smtClean="0">
                <a:effectLst/>
                <a:latin typeface="Calibri" pitchFamily="34" charset="0"/>
              </a:rPr>
              <a:t>jaká data tedy budou potřeba a kde je najdete?</a:t>
            </a:r>
            <a:endParaRPr lang="cs-CZ" sz="1800" dirty="0" smtClean="0">
              <a:effectLst/>
              <a:latin typeface="Calibri" pitchFamily="34" charset="0"/>
            </a:endParaRP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s daty o dojížďce a vyjížďce za rok 2011 není problém</a:t>
            </a:r>
          </a:p>
          <a:p>
            <a:pPr lvl="3"/>
            <a:r>
              <a:rPr lang="cs-CZ" sz="1600" dirty="0" smtClean="0">
                <a:effectLst/>
                <a:latin typeface="Calibri" pitchFamily="34" charset="0"/>
                <a:cs typeface="Calibri" pitchFamily="34" charset="0"/>
              </a:rPr>
              <a:t>lze je dohledat např. přes tento odkaz: </a:t>
            </a:r>
            <a:r>
              <a:rPr lang="cs-CZ" sz="1600" dirty="0" smtClean="0">
                <a:effectLst/>
                <a:latin typeface="Calibri" pitchFamily="34" charset="0"/>
                <a:cs typeface="Calibri" pitchFamily="34" charset="0"/>
                <a:hlinkClick r:id="rId3"/>
              </a:rPr>
              <a:t>https://www.czso.cz/csu/czso/katalog-produktu</a:t>
            </a:r>
            <a:r>
              <a:rPr lang="cs-CZ" sz="1600" dirty="0" smtClean="0">
                <a:effectLst/>
                <a:latin typeface="Calibri" pitchFamily="34" charset="0"/>
                <a:cs typeface="Calibri" pitchFamily="34" charset="0"/>
              </a:rPr>
              <a:t> (stačí napsat do vyhledávání „dojížďka“ a najde vám to odkazy pro všechny kraje, až se </a:t>
            </a:r>
            <a:r>
              <a:rPr lang="cs-CZ" sz="1600" dirty="0" err="1" smtClean="0">
                <a:effectLst/>
                <a:latin typeface="Calibri" pitchFamily="34" charset="0"/>
                <a:cs typeface="Calibri" pitchFamily="34" charset="0"/>
              </a:rPr>
              <a:t>proklikáte</a:t>
            </a:r>
            <a:r>
              <a:rPr lang="cs-CZ" sz="1600" dirty="0" smtClean="0">
                <a:effectLst/>
                <a:latin typeface="Calibri" pitchFamily="34" charset="0"/>
                <a:cs typeface="Calibri" pitchFamily="34" charset="0"/>
              </a:rPr>
              <a:t> k požadovaným tabulkám)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ani s daty o dojížďce a vyjížďce za rok 2001 by neměl být problém</a:t>
            </a:r>
          </a:p>
          <a:p>
            <a:pPr lvl="3"/>
            <a:r>
              <a:rPr lang="cs-CZ" sz="1600" dirty="0" smtClean="0">
                <a:effectLst/>
                <a:latin typeface="Calibri" pitchFamily="34" charset="0"/>
              </a:rPr>
              <a:t>vše potřebné by mělo být dostupné (po </a:t>
            </a:r>
            <a:r>
              <a:rPr lang="cs-CZ" sz="1600" dirty="0" err="1" smtClean="0">
                <a:effectLst/>
                <a:latin typeface="Calibri" pitchFamily="34" charset="0"/>
              </a:rPr>
              <a:t>proklikání</a:t>
            </a:r>
            <a:r>
              <a:rPr lang="cs-CZ" sz="1600" dirty="0" smtClean="0">
                <a:effectLst/>
                <a:latin typeface="Calibri" pitchFamily="34" charset="0"/>
              </a:rPr>
              <a:t> se) např. z tohoto odkazu: </a:t>
            </a:r>
            <a:r>
              <a:rPr lang="cs-CZ" sz="1600" dirty="0" smtClean="0">
                <a:effectLst/>
                <a:latin typeface="Calibri" pitchFamily="34" charset="0"/>
                <a:hlinkClick r:id="rId4"/>
              </a:rPr>
              <a:t>https://www.czso.cz/csu/sldb/datove_publikace</a:t>
            </a:r>
            <a:r>
              <a:rPr lang="cs-CZ" sz="1600" dirty="0" smtClean="0">
                <a:effectLst/>
                <a:latin typeface="Calibri" pitchFamily="34" charset="0"/>
              </a:rPr>
              <a:t> 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s daty o dojížďce a vyjížďce za rok 1991 někdo už mít problém bude</a:t>
            </a:r>
          </a:p>
          <a:p>
            <a:pPr lvl="3"/>
            <a:r>
              <a:rPr lang="cs-CZ" sz="1600" dirty="0" smtClean="0">
                <a:effectLst/>
                <a:latin typeface="Calibri" pitchFamily="34" charset="0"/>
              </a:rPr>
              <a:t>publikace o dojížďce a vyjížďce za rok 1991 za některé okresy (a v nich </a:t>
            </a:r>
            <a:r>
              <a:rPr lang="cs-CZ" sz="1600" dirty="0" err="1" smtClean="0">
                <a:effectLst/>
                <a:latin typeface="Calibri" pitchFamily="34" charset="0"/>
              </a:rPr>
              <a:t>dohledatelná</a:t>
            </a:r>
            <a:r>
              <a:rPr lang="cs-CZ" sz="1600" dirty="0" smtClean="0">
                <a:effectLst/>
                <a:latin typeface="Calibri" pitchFamily="34" charset="0"/>
              </a:rPr>
              <a:t> data za obce) v knihovně k dispozici jsou, za jiné okresy nikoli</a:t>
            </a:r>
          </a:p>
          <a:p>
            <a:pPr lvl="3"/>
            <a:r>
              <a:rPr lang="cs-CZ" sz="1600" dirty="0" smtClean="0">
                <a:effectLst/>
                <a:latin typeface="Calibri" pitchFamily="34" charset="0"/>
              </a:rPr>
              <a:t>kdo požadovanou publikaci v knihovně nenajde, je od roku 1991 osvobozen...</a:t>
            </a:r>
          </a:p>
          <a:p>
            <a:pPr lvl="2"/>
            <a:endParaRPr lang="cs-CZ" sz="1800" dirty="0" smtClean="0">
              <a:effectLst/>
              <a:latin typeface="Calibri" pitchFamily="34" charset="0"/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01625" y="71414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Zadání 4. části seminární práce (4)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84"/>
            <a:ext cx="8543956" cy="5572116"/>
          </a:xfrm>
        </p:spPr>
        <p:txBody>
          <a:bodyPr>
            <a:noAutofit/>
          </a:bodyPr>
          <a:lstStyle/>
          <a:p>
            <a:r>
              <a:rPr lang="cs-CZ" sz="2600" u="sng" dirty="0" smtClean="0">
                <a:effectLst/>
                <a:latin typeface="Calibri" pitchFamily="34" charset="0"/>
              </a:rPr>
              <a:t>oddíl 3.2.2</a:t>
            </a:r>
            <a:r>
              <a:rPr lang="cs-CZ" sz="2600" dirty="0" smtClean="0">
                <a:effectLst/>
                <a:latin typeface="Calibri" pitchFamily="34" charset="0"/>
              </a:rPr>
              <a:t> (3.2.2 Migrační přírůstek)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absolutní a relativní hodnoty migračního salda za obce vybraného SO ORP (a za celý SO ORP) v letech 1991, 2001 a 2011</a:t>
            </a:r>
            <a:endParaRPr lang="cs-CZ" sz="2200" u="sng" dirty="0" smtClean="0">
              <a:effectLst/>
              <a:latin typeface="Calibri" pitchFamily="34" charset="0"/>
            </a:endParaRPr>
          </a:p>
          <a:p>
            <a:pPr lvl="1"/>
            <a:r>
              <a:rPr lang="cs-CZ" sz="2200" b="1" dirty="0" smtClean="0">
                <a:effectLst/>
                <a:latin typeface="Calibri" pitchFamily="34" charset="0"/>
              </a:rPr>
              <a:t>MS = I - E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MS – absolutní migrační saldo, I – počet imigrantů, E – počet emigrantů</a:t>
            </a:r>
          </a:p>
          <a:p>
            <a:pPr lvl="2"/>
            <a:endParaRPr lang="cs-CZ" sz="1200" dirty="0" smtClean="0">
              <a:effectLst/>
              <a:latin typeface="Calibri" pitchFamily="34" charset="0"/>
            </a:endParaRP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 </a:t>
            </a:r>
          </a:p>
          <a:p>
            <a:pPr lvl="2"/>
            <a:endParaRPr lang="cs-CZ" sz="800" dirty="0" smtClean="0">
              <a:effectLst/>
              <a:latin typeface="Calibri" pitchFamily="34" charset="0"/>
            </a:endParaRPr>
          </a:p>
          <a:p>
            <a:pPr lvl="2"/>
            <a:r>
              <a:rPr lang="cs-CZ" sz="1800" dirty="0" err="1" smtClean="0">
                <a:effectLst/>
                <a:latin typeface="Calibri" pitchFamily="34" charset="0"/>
              </a:rPr>
              <a:t>ms</a:t>
            </a:r>
            <a:r>
              <a:rPr lang="cs-CZ" sz="1800" dirty="0" smtClean="0">
                <a:effectLst/>
                <a:latin typeface="Calibri" pitchFamily="34" charset="0"/>
              </a:rPr>
              <a:t> – relativní migrační saldo (</a:t>
            </a:r>
            <a:r>
              <a:rPr lang="cs-CZ" sz="1800" dirty="0" smtClean="0">
                <a:effectLst/>
                <a:latin typeface="Calibri" pitchFamily="34" charset="0"/>
                <a:cs typeface="Calibri" pitchFamily="34" charset="0"/>
              </a:rPr>
              <a:t>‰)</a:t>
            </a:r>
            <a:r>
              <a:rPr lang="cs-CZ" sz="1800" dirty="0" smtClean="0">
                <a:effectLst/>
                <a:latin typeface="Calibri" pitchFamily="34" charset="0"/>
              </a:rPr>
              <a:t>, I – počet imigrantů, E – počet emigrantů, S (s pruhem) </a:t>
            </a:r>
            <a:r>
              <a:rPr lang="cs-CZ" sz="1800" dirty="0" smtClean="0">
                <a:effectLst/>
                <a:latin typeface="Calibri" pitchFamily="34" charset="0"/>
                <a:cs typeface="Calibri" pitchFamily="34" charset="0"/>
              </a:rPr>
              <a:t>– střední stav obyvatelstva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3 tabulky pro všechny (3) roky a obce + za celý SO ORP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bude v nich: S (s pruhem), I, E, MS, </a:t>
            </a:r>
            <a:r>
              <a:rPr lang="cs-CZ" sz="1800" dirty="0" err="1" smtClean="0">
                <a:effectLst/>
                <a:latin typeface="Calibri" pitchFamily="34" charset="0"/>
              </a:rPr>
              <a:t>ms</a:t>
            </a:r>
            <a:endParaRPr lang="cs-CZ" sz="1800" dirty="0" smtClean="0">
              <a:effectLst/>
              <a:latin typeface="Calibri" pitchFamily="34" charset="0"/>
            </a:endParaRP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komentář zhodnocující vývoj MS a </a:t>
            </a:r>
            <a:r>
              <a:rPr lang="cs-CZ" sz="2200" dirty="0" err="1" smtClean="0">
                <a:effectLst/>
                <a:latin typeface="Calibri" pitchFamily="34" charset="0"/>
              </a:rPr>
              <a:t>ms</a:t>
            </a:r>
            <a:r>
              <a:rPr lang="cs-CZ" sz="2200" dirty="0" smtClean="0">
                <a:effectLst/>
                <a:latin typeface="Calibri" pitchFamily="34" charset="0"/>
              </a:rPr>
              <a:t> – cca odstavec textu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nejen popis, ale interpretace (tj., proč tomu tak je...)</a:t>
            </a:r>
          </a:p>
          <a:p>
            <a:pPr lvl="1"/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všechna potřebná data lze nalézt v Databázi demografických údajů </a:t>
            </a:r>
            <a:r>
              <a:rPr lang="cs-CZ" sz="1800" dirty="0" smtClean="0"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cs-CZ" sz="1800" dirty="0" smtClean="0">
                <a:effectLst/>
                <a:latin typeface="Calibri" pitchFamily="34" charset="0"/>
                <a:cs typeface="Calibri" pitchFamily="34" charset="0"/>
                <a:hlinkClick r:id="rId2"/>
              </a:rPr>
              <a:t>https://www.czso.cz/csu/czso/databaze-demografickych-udaju-za-obce-cr</a:t>
            </a:r>
            <a:r>
              <a:rPr lang="cs-CZ" sz="1800" dirty="0" smtClean="0">
                <a:effectLst/>
                <a:latin typeface="Calibri" pitchFamily="34" charset="0"/>
                <a:cs typeface="Calibri" pitchFamily="34" charset="0"/>
              </a:rPr>
              <a:t>)</a:t>
            </a:r>
          </a:p>
          <a:p>
            <a:pPr lvl="2"/>
            <a:endParaRPr lang="cs-CZ" sz="1800" dirty="0" smtClean="0">
              <a:effectLst/>
              <a:latin typeface="Calibri" pitchFamily="34" charset="0"/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01625" y="71414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Zadání 4. části seminární práce (5)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5542" y="3356992"/>
            <a:ext cx="1949136" cy="59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543956" cy="5715016"/>
          </a:xfrm>
        </p:spPr>
        <p:txBody>
          <a:bodyPr>
            <a:noAutofit/>
          </a:bodyPr>
          <a:lstStyle/>
          <a:p>
            <a:r>
              <a:rPr lang="cs-CZ" sz="2600" u="sng" dirty="0" smtClean="0">
                <a:effectLst/>
                <a:latin typeface="Calibri" pitchFamily="34" charset="0"/>
              </a:rPr>
              <a:t>podkapitola 3.3</a:t>
            </a:r>
            <a:r>
              <a:rPr lang="cs-CZ" sz="2600" dirty="0" smtClean="0">
                <a:effectLst/>
                <a:latin typeface="Calibri" pitchFamily="34" charset="0"/>
              </a:rPr>
              <a:t> (3.3 Celkový pohyb obyvatelstva)</a:t>
            </a:r>
            <a:endParaRPr lang="cs-CZ" sz="2200" dirty="0" smtClean="0">
              <a:effectLst/>
              <a:latin typeface="Calibri" pitchFamily="34" charset="0"/>
            </a:endParaRP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absolutní a relativní hodnoty celkového pohybu </a:t>
            </a:r>
            <a:r>
              <a:rPr lang="cs-CZ" sz="2200" dirty="0" err="1" smtClean="0">
                <a:effectLst/>
                <a:latin typeface="Calibri" pitchFamily="34" charset="0"/>
              </a:rPr>
              <a:t>obyv</a:t>
            </a:r>
            <a:r>
              <a:rPr lang="cs-CZ" sz="2200" dirty="0" smtClean="0">
                <a:effectLst/>
                <a:latin typeface="Calibri" pitchFamily="34" charset="0"/>
              </a:rPr>
              <a:t>. za obce vybraného SO ORP (a za celý SO ORP) v letech 1991, 2001 a 2011</a:t>
            </a:r>
            <a:endParaRPr lang="cs-CZ" sz="2200" u="sng" dirty="0" smtClean="0">
              <a:effectLst/>
              <a:latin typeface="Calibri" pitchFamily="34" charset="0"/>
            </a:endParaRPr>
          </a:p>
          <a:p>
            <a:pPr lvl="1"/>
            <a:r>
              <a:rPr lang="cs-CZ" sz="2200" dirty="0" smtClean="0">
                <a:effectLst/>
                <a:latin typeface="Calibri" pitchFamily="34" charset="0"/>
                <a:hlinkClick r:id="rId2"/>
              </a:rPr>
              <a:t>celkový pohyb = přirozený pohyb + mechanický pohyb</a:t>
            </a:r>
            <a:endParaRPr lang="cs-CZ" sz="2200" dirty="0" smtClean="0">
              <a:effectLst/>
              <a:latin typeface="Calibri" pitchFamily="34" charset="0"/>
            </a:endParaRPr>
          </a:p>
          <a:p>
            <a:pPr lvl="2"/>
            <a:r>
              <a:rPr lang="cs-CZ" sz="2000" dirty="0" smtClean="0">
                <a:effectLst/>
                <a:latin typeface="Calibri" pitchFamily="34" charset="0"/>
              </a:rPr>
              <a:t>všechna potřebná data už tedy máte...</a:t>
            </a:r>
          </a:p>
          <a:p>
            <a:pPr lvl="1"/>
            <a:r>
              <a:rPr lang="cs-CZ" sz="2200" b="1" dirty="0" smtClean="0">
                <a:effectLst/>
                <a:latin typeface="Calibri" pitchFamily="34" charset="0"/>
              </a:rPr>
              <a:t>CP = N</a:t>
            </a:r>
            <a:r>
              <a:rPr lang="cs-CZ" sz="2200" b="1" baseline="30000" dirty="0" smtClean="0">
                <a:effectLst/>
                <a:latin typeface="Calibri" pitchFamily="34" charset="0"/>
              </a:rPr>
              <a:t>V</a:t>
            </a:r>
            <a:r>
              <a:rPr lang="cs-CZ" sz="2200" b="1" dirty="0" smtClean="0">
                <a:effectLst/>
                <a:latin typeface="Calibri" pitchFamily="34" charset="0"/>
              </a:rPr>
              <a:t> - M + I - E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CP – absolutní celkový přírůstek či úbytek, N</a:t>
            </a:r>
            <a:r>
              <a:rPr lang="cs-CZ" sz="1800" baseline="30000" dirty="0" smtClean="0">
                <a:effectLst/>
                <a:latin typeface="Calibri" pitchFamily="34" charset="0"/>
              </a:rPr>
              <a:t>V</a:t>
            </a:r>
            <a:r>
              <a:rPr lang="cs-CZ" sz="1800" dirty="0" smtClean="0">
                <a:effectLst/>
                <a:latin typeface="Calibri" pitchFamily="34" charset="0"/>
              </a:rPr>
              <a:t> – počet živě narozených, M – počet zemřelých , I – počet imigrantů, E – počet emigrantů</a:t>
            </a:r>
          </a:p>
          <a:p>
            <a:pPr lvl="2"/>
            <a:endParaRPr lang="cs-CZ" sz="1800" dirty="0" smtClean="0">
              <a:effectLst/>
              <a:latin typeface="Calibri" pitchFamily="34" charset="0"/>
            </a:endParaRP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 </a:t>
            </a:r>
          </a:p>
          <a:p>
            <a:pPr lvl="2"/>
            <a:endParaRPr lang="cs-CZ" sz="800" dirty="0" smtClean="0">
              <a:effectLst/>
              <a:latin typeface="Calibri" pitchFamily="34" charset="0"/>
            </a:endParaRPr>
          </a:p>
          <a:p>
            <a:pPr lvl="2"/>
            <a:r>
              <a:rPr lang="cs-CZ" sz="2000" dirty="0" err="1" smtClean="0">
                <a:effectLst/>
                <a:latin typeface="Calibri" pitchFamily="34" charset="0"/>
              </a:rPr>
              <a:t>cp</a:t>
            </a:r>
            <a:r>
              <a:rPr lang="cs-CZ" sz="2000" dirty="0" smtClean="0">
                <a:effectLst/>
                <a:latin typeface="Calibri" pitchFamily="34" charset="0"/>
              </a:rPr>
              <a:t> – relativní celkový přírůstek či úbytek, N</a:t>
            </a:r>
            <a:r>
              <a:rPr lang="cs-CZ" sz="2000" baseline="30000" dirty="0" smtClean="0">
                <a:effectLst/>
                <a:latin typeface="Calibri" pitchFamily="34" charset="0"/>
              </a:rPr>
              <a:t>V</a:t>
            </a:r>
            <a:r>
              <a:rPr lang="cs-CZ" sz="2000" dirty="0" smtClean="0">
                <a:effectLst/>
                <a:latin typeface="Calibri" pitchFamily="34" charset="0"/>
              </a:rPr>
              <a:t> – počet živě narozených, M – počet zemřelých , I – počet imigrantů, E – počet emigrantů, S (s pruhem) </a:t>
            </a:r>
            <a:r>
              <a:rPr lang="cs-CZ" sz="2000" dirty="0" smtClean="0">
                <a:effectLst/>
                <a:latin typeface="Calibri" pitchFamily="34" charset="0"/>
                <a:cs typeface="Calibri" pitchFamily="34" charset="0"/>
              </a:rPr>
              <a:t>– střední stav obyvatelstva</a:t>
            </a:r>
            <a:endParaRPr lang="cs-CZ" sz="2000" dirty="0" smtClean="0">
              <a:effectLst/>
              <a:latin typeface="Calibri" pitchFamily="34" charset="0"/>
            </a:endParaRPr>
          </a:p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3 tabulky pro všechny (3) roky a obce + za celý SO ORP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bude v nich: S (s pruhem), N</a:t>
            </a:r>
            <a:r>
              <a:rPr lang="cs-CZ" sz="1800" baseline="30000" dirty="0" smtClean="0">
                <a:effectLst/>
                <a:latin typeface="Calibri" pitchFamily="34" charset="0"/>
              </a:rPr>
              <a:t>V</a:t>
            </a:r>
            <a:r>
              <a:rPr lang="cs-CZ" sz="1800" dirty="0" smtClean="0">
                <a:effectLst/>
                <a:latin typeface="Calibri" pitchFamily="34" charset="0"/>
              </a:rPr>
              <a:t>, M, I, E, PP, </a:t>
            </a:r>
            <a:r>
              <a:rPr lang="cs-CZ" sz="1800" dirty="0" err="1" smtClean="0">
                <a:effectLst/>
                <a:latin typeface="Calibri" pitchFamily="34" charset="0"/>
              </a:rPr>
              <a:t>pp</a:t>
            </a:r>
            <a:r>
              <a:rPr lang="cs-CZ" sz="1800" dirty="0" smtClean="0">
                <a:effectLst/>
                <a:latin typeface="Calibri" pitchFamily="34" charset="0"/>
              </a:rPr>
              <a:t>, MS, </a:t>
            </a:r>
            <a:r>
              <a:rPr lang="cs-CZ" sz="1800" dirty="0" err="1" smtClean="0">
                <a:effectLst/>
                <a:latin typeface="Calibri" pitchFamily="34" charset="0"/>
              </a:rPr>
              <a:t>ms</a:t>
            </a:r>
            <a:r>
              <a:rPr lang="cs-CZ" sz="1800" dirty="0" smtClean="0">
                <a:effectLst/>
                <a:latin typeface="Calibri" pitchFamily="34" charset="0"/>
              </a:rPr>
              <a:t>, CP, </a:t>
            </a:r>
            <a:r>
              <a:rPr lang="cs-CZ" sz="1800" dirty="0" err="1" smtClean="0">
                <a:effectLst/>
                <a:latin typeface="Calibri" pitchFamily="34" charset="0"/>
              </a:rPr>
              <a:t>cp</a:t>
            </a:r>
            <a:r>
              <a:rPr lang="cs-CZ" sz="1800" dirty="0" smtClean="0">
                <a:effectLst/>
                <a:latin typeface="Calibri" pitchFamily="34" charset="0"/>
              </a:rPr>
              <a:t> </a:t>
            </a:r>
            <a:r>
              <a:rPr lang="cs-CZ" sz="1600" dirty="0" smtClean="0">
                <a:effectLst/>
                <a:latin typeface="Calibri" pitchFamily="34" charset="0"/>
              </a:rPr>
              <a:t>(opravdu toto vše!)</a:t>
            </a: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01625" y="71414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Zadání 4. části seminární práce (6)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4189198"/>
            <a:ext cx="3071834" cy="739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543956" cy="5857892"/>
          </a:xfrm>
        </p:spPr>
        <p:txBody>
          <a:bodyPr>
            <a:noAutofit/>
          </a:bodyPr>
          <a:lstStyle/>
          <a:p>
            <a:pPr lvl="1"/>
            <a:r>
              <a:rPr lang="cs-CZ" sz="2200" dirty="0" smtClean="0">
                <a:effectLst/>
                <a:latin typeface="Calibri" pitchFamily="34" charset="0"/>
              </a:rPr>
              <a:t>3 x </a:t>
            </a:r>
            <a:r>
              <a:rPr lang="cs-CZ" sz="2200" dirty="0" err="1" smtClean="0">
                <a:effectLst/>
                <a:latin typeface="Calibri" pitchFamily="34" charset="0"/>
              </a:rPr>
              <a:t>Webbův</a:t>
            </a:r>
            <a:r>
              <a:rPr lang="cs-CZ" sz="2200" dirty="0" smtClean="0">
                <a:effectLst/>
                <a:latin typeface="Calibri" pitchFamily="34" charset="0"/>
              </a:rPr>
              <a:t> graf – pro každý rok zvlášť</a:t>
            </a:r>
            <a:endParaRPr lang="cs-CZ" sz="1100" dirty="0" smtClean="0">
              <a:effectLst/>
              <a:latin typeface="Calibri" pitchFamily="34" charset="0"/>
            </a:endParaRP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zachyceny budou všechny obce i celý SO ORP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bodový XY graf (Excel)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osa x = přirozený přírůstek/úbytek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osa y = migrační přírůstek/úbytek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do grafu vynášet relativní hodnoty,</a:t>
            </a:r>
          </a:p>
          <a:p>
            <a:pPr lvl="2">
              <a:buNone/>
            </a:pPr>
            <a:r>
              <a:rPr lang="cs-CZ" sz="1800" dirty="0" smtClean="0">
                <a:effectLst/>
                <a:latin typeface="Calibri" pitchFamily="34" charset="0"/>
              </a:rPr>
              <a:t>	nikoli hodnoty absolutní!!!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8 sektorů:</a:t>
            </a:r>
          </a:p>
          <a:p>
            <a:pPr lvl="3"/>
            <a:r>
              <a:rPr lang="cs-CZ" sz="1400" dirty="0" smtClean="0">
                <a:effectLst/>
                <a:latin typeface="Calibri" pitchFamily="34" charset="0"/>
              </a:rPr>
              <a:t>A, B = dominance přirozeného přírůstku</a:t>
            </a:r>
          </a:p>
          <a:p>
            <a:pPr lvl="3"/>
            <a:r>
              <a:rPr lang="cs-CZ" sz="1400" dirty="0" smtClean="0">
                <a:effectLst/>
                <a:latin typeface="Calibri" pitchFamily="34" charset="0"/>
              </a:rPr>
              <a:t>C, D = dominance migračního přírůstku</a:t>
            </a:r>
          </a:p>
          <a:p>
            <a:pPr lvl="3"/>
            <a:r>
              <a:rPr lang="cs-CZ" sz="1400" dirty="0" smtClean="0">
                <a:effectLst/>
                <a:latin typeface="Calibri" pitchFamily="34" charset="0"/>
              </a:rPr>
              <a:t>E, F = dominance přirozeného úbytku</a:t>
            </a:r>
          </a:p>
          <a:p>
            <a:pPr lvl="3"/>
            <a:r>
              <a:rPr lang="cs-CZ" sz="1400" dirty="0" smtClean="0">
                <a:effectLst/>
                <a:latin typeface="Calibri" pitchFamily="34" charset="0"/>
              </a:rPr>
              <a:t>G, H = dominance migračního úbytku</a:t>
            </a:r>
          </a:p>
          <a:p>
            <a:pPr lvl="2"/>
            <a:r>
              <a:rPr lang="cs-CZ" sz="1800" dirty="0" smtClean="0">
                <a:effectLst/>
                <a:latin typeface="Calibri" pitchFamily="34" charset="0"/>
              </a:rPr>
              <a:t>příklad, jak by to mohlo vypadat:</a:t>
            </a:r>
          </a:p>
          <a:p>
            <a:pPr lvl="3"/>
            <a:r>
              <a:rPr lang="cs-CZ" sz="1800" dirty="0" smtClean="0">
                <a:effectLst/>
                <a:latin typeface="Calibri" pitchFamily="34" charset="0"/>
              </a:rPr>
              <a:t>+ ale popsat v legendě</a:t>
            </a:r>
          </a:p>
          <a:p>
            <a:pPr lvl="3">
              <a:spcBef>
                <a:spcPts val="0"/>
              </a:spcBef>
              <a:buNone/>
            </a:pPr>
            <a:r>
              <a:rPr lang="cs-CZ" sz="1800" dirty="0" smtClean="0">
                <a:effectLst/>
                <a:latin typeface="Calibri" pitchFamily="34" charset="0"/>
              </a:rPr>
              <a:t>	obce (alespoň některé)	</a:t>
            </a:r>
          </a:p>
          <a:p>
            <a:pPr lvl="3">
              <a:spcBef>
                <a:spcPts val="0"/>
              </a:spcBef>
              <a:buNone/>
            </a:pPr>
            <a:r>
              <a:rPr lang="cs-CZ" sz="1800" dirty="0" smtClean="0">
                <a:effectLst/>
                <a:latin typeface="Calibri" pitchFamily="34" charset="0"/>
              </a:rPr>
              <a:t>	např. pomocí zkratek!</a:t>
            </a:r>
          </a:p>
          <a:p>
            <a:pPr lvl="3"/>
            <a:r>
              <a:rPr lang="cs-CZ" sz="1800" dirty="0" smtClean="0">
                <a:effectLst/>
                <a:latin typeface="Calibri" pitchFamily="34" charset="0"/>
              </a:rPr>
              <a:t>+ zvýraznit bod</a:t>
            </a:r>
          </a:p>
          <a:p>
            <a:pPr lvl="3">
              <a:spcBef>
                <a:spcPts val="0"/>
              </a:spcBef>
              <a:buNone/>
            </a:pPr>
            <a:r>
              <a:rPr lang="cs-CZ" sz="1800" dirty="0" smtClean="0">
                <a:effectLst/>
                <a:latin typeface="Calibri" pitchFamily="34" charset="0"/>
              </a:rPr>
              <a:t>	za celý SO ORP!</a:t>
            </a:r>
          </a:p>
          <a:p>
            <a:pPr lvl="3">
              <a:spcBef>
                <a:spcPts val="0"/>
              </a:spcBef>
              <a:buNone/>
            </a:pPr>
            <a:endParaRPr lang="cs-CZ" sz="1800" dirty="0" smtClean="0">
              <a:effectLst/>
              <a:latin typeface="Calibri" pitchFamily="34" charset="0"/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01625" y="71414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Zadání 4. části seminární práce (7)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7976" y="1714488"/>
            <a:ext cx="4000528" cy="237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932" y="4166223"/>
            <a:ext cx="3337532" cy="2691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401080" cy="1785950"/>
          </a:xfrm>
        </p:spPr>
        <p:txBody>
          <a:bodyPr>
            <a:noAutofit/>
          </a:bodyPr>
          <a:lstStyle/>
          <a:p>
            <a:pPr lvl="1">
              <a:spcBef>
                <a:spcPts val="600"/>
              </a:spcBef>
            </a:pPr>
            <a:r>
              <a:rPr lang="cs-CZ" sz="2200" dirty="0" smtClean="0">
                <a:effectLst/>
                <a:latin typeface="Calibri" pitchFamily="34" charset="0"/>
              </a:rPr>
              <a:t>3 mapy zachycující celkový přírůstek / úbytek v jednotlivých obcích SO ORP v letech 1991, 2001 a 2011</a:t>
            </a:r>
          </a:p>
          <a:p>
            <a:pPr lvl="2">
              <a:spcBef>
                <a:spcPts val="600"/>
              </a:spcBef>
            </a:pPr>
            <a:r>
              <a:rPr lang="cs-CZ" sz="1800" dirty="0" smtClean="0">
                <a:effectLst/>
                <a:latin typeface="Calibri" pitchFamily="34" charset="0"/>
                <a:sym typeface="Wingdings" pitchFamily="2" charset="2"/>
              </a:rPr>
              <a:t>u všech 3 map zachovat jednotnou škálu (aby byly mapy porovnatelné!)</a:t>
            </a:r>
          </a:p>
          <a:p>
            <a:pPr lvl="2">
              <a:spcBef>
                <a:spcPts val="600"/>
              </a:spcBef>
            </a:pPr>
            <a:r>
              <a:rPr lang="cs-CZ" sz="1800" dirty="0" smtClean="0">
                <a:effectLst/>
                <a:latin typeface="Calibri" pitchFamily="34" charset="0"/>
              </a:rPr>
              <a:t>zvolit smysluplné kategorie („kulatá čísla“) a jejich rozumný počet!</a:t>
            </a:r>
          </a:p>
          <a:p>
            <a:pPr lvl="2">
              <a:spcBef>
                <a:spcPts val="600"/>
              </a:spcBef>
            </a:pPr>
            <a:r>
              <a:rPr lang="cs-CZ" sz="1800" dirty="0" smtClean="0">
                <a:effectLst/>
                <a:latin typeface="Calibri" pitchFamily="34" charset="0"/>
              </a:rPr>
              <a:t>mohlo by to vypadat</a:t>
            </a:r>
          </a:p>
          <a:p>
            <a:pPr lvl="2">
              <a:spcBef>
                <a:spcPts val="600"/>
              </a:spcBef>
              <a:buNone/>
            </a:pPr>
            <a:r>
              <a:rPr lang="cs-CZ" sz="1800" dirty="0" smtClean="0">
                <a:effectLst/>
                <a:latin typeface="Calibri" pitchFamily="34" charset="0"/>
              </a:rPr>
              <a:t>	podobně (+dodat tiráž):</a:t>
            </a: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01625" y="71414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Zadání 4. části seminární práce (8)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457200" y="3099170"/>
            <a:ext cx="346672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folHlink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+mn-cs"/>
              </a:rPr>
              <a:t>komentář zhodnocující vývoj CP a </a:t>
            </a:r>
            <a:r>
              <a:rPr kumimoji="0" lang="cs-CZ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+mn-cs"/>
              </a:rPr>
              <a:t>cp</a:t>
            </a:r>
            <a:r>
              <a:rPr kumimoji="0" lang="cs-CZ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+mn-cs"/>
              </a:rPr>
              <a:t> (vývoj počtu obcí s celkovým přírůstkem a úbytkem + o jaké obce (co do velikosti, polohy...) se jedná atd.) – cca půl strany textu</a:t>
            </a: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+mn-cs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428596" y="6168724"/>
            <a:ext cx="7000924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+mn-cs"/>
              </a:rPr>
              <a:t>nejen popis, ale interpretace (tj., proč tomu tak je...)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7638" y="2552658"/>
            <a:ext cx="4946850" cy="354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mpas">
  <a:themeElements>
    <a:clrScheme name="Kompa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Kompa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ompa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pa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DP_MAREK</Template>
  <TotalTime>4428</TotalTime>
  <Words>500</Words>
  <Application>Microsoft Office PowerPoint</Application>
  <PresentationFormat>Předvádění na obrazovce (4:3)</PresentationFormat>
  <Paragraphs>125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Kompas</vt:lpstr>
      <vt:lpstr>Snímek 1</vt:lpstr>
      <vt:lpstr>Zadání 4. části seminární práce (1)</vt:lpstr>
      <vt:lpstr>Zadání 4. části seminární práce (2)</vt:lpstr>
      <vt:lpstr>Zadání 4. části seminární práce (3)</vt:lpstr>
      <vt:lpstr>Zadání 4. části seminární práce (4)</vt:lpstr>
      <vt:lpstr>Zadání 4. části seminární práce (5)</vt:lpstr>
      <vt:lpstr>Zadání 4. části seminární práce (6)</vt:lpstr>
      <vt:lpstr>Zadání 4. části seminární práce (7)</vt:lpstr>
      <vt:lpstr>Zadání 4. části seminární práce (8)</vt:lpstr>
      <vt:lpstr>Zadání 4. části seminární práce (9)</vt:lpstr>
      <vt:lpstr>Organizační věci</vt:lpstr>
      <vt:lpstr>Máte slovo...</vt:lpstr>
      <vt:lpstr>Děkuju za pozornost :)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Z0046 GEOGRAFIE SLOVENSKA cvičení 1</dc:title>
  <dc:creator>Petr Marek</dc:creator>
  <cp:lastModifiedBy>Petr Marek</cp:lastModifiedBy>
  <cp:revision>246</cp:revision>
  <dcterms:created xsi:type="dcterms:W3CDTF">2015-10-03T21:58:44Z</dcterms:created>
  <dcterms:modified xsi:type="dcterms:W3CDTF">2017-11-08T17:08:20Z</dcterms:modified>
</cp:coreProperties>
</file>