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70" r:id="rId5"/>
    <p:sldId id="257" r:id="rId6"/>
    <p:sldId id="273" r:id="rId7"/>
    <p:sldId id="259" r:id="rId8"/>
    <p:sldId id="271" r:id="rId9"/>
    <p:sldId id="272" r:id="rId10"/>
    <p:sldId id="264" r:id="rId11"/>
    <p:sldId id="265" r:id="rId12"/>
    <p:sldId id="267" r:id="rId13"/>
    <p:sldId id="266" r:id="rId14"/>
    <p:sldId id="260" r:id="rId15"/>
    <p:sldId id="261" r:id="rId16"/>
    <p:sldId id="268" r:id="rId17"/>
    <p:sldId id="262" r:id="rId18"/>
    <p:sldId id="26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56" autoAdjust="0"/>
    <p:restoredTop sz="9466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99DD-B68C-4553-8463-C4C25A2C4326}" type="datetimeFigureOut">
              <a:rPr lang="cs-CZ" smtClean="0"/>
              <a:t>25.09.2017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8985-D94A-40FB-AAEA-79B9BD5F5B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72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99DD-B68C-4553-8463-C4C25A2C4326}" type="datetimeFigureOut">
              <a:rPr lang="cs-CZ" smtClean="0"/>
              <a:t>25.09.2017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8985-D94A-40FB-AAEA-79B9BD5F5B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75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99DD-B68C-4553-8463-C4C25A2C4326}" type="datetimeFigureOut">
              <a:rPr lang="cs-CZ" smtClean="0"/>
              <a:t>25.09.2017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8985-D94A-40FB-AAEA-79B9BD5F5B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38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99DD-B68C-4553-8463-C4C25A2C4326}" type="datetimeFigureOut">
              <a:rPr lang="cs-CZ" smtClean="0"/>
              <a:t>25.09.2017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8985-D94A-40FB-AAEA-79B9BD5F5B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94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99DD-B68C-4553-8463-C4C25A2C4326}" type="datetimeFigureOut">
              <a:rPr lang="cs-CZ" smtClean="0"/>
              <a:t>25.09.2017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8985-D94A-40FB-AAEA-79B9BD5F5B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38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99DD-B68C-4553-8463-C4C25A2C4326}" type="datetimeFigureOut">
              <a:rPr lang="cs-CZ" smtClean="0"/>
              <a:t>25.09.2017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8985-D94A-40FB-AAEA-79B9BD5F5B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34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99DD-B68C-4553-8463-C4C25A2C4326}" type="datetimeFigureOut">
              <a:rPr lang="cs-CZ" smtClean="0"/>
              <a:t>25.09.2017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8985-D94A-40FB-AAEA-79B9BD5F5B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65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99DD-B68C-4553-8463-C4C25A2C4326}" type="datetimeFigureOut">
              <a:rPr lang="cs-CZ" smtClean="0"/>
              <a:t>25.09.2017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8985-D94A-40FB-AAEA-79B9BD5F5B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1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99DD-B68C-4553-8463-C4C25A2C4326}" type="datetimeFigureOut">
              <a:rPr lang="cs-CZ" smtClean="0"/>
              <a:t>25.09.2017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8985-D94A-40FB-AAEA-79B9BD5F5B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59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99DD-B68C-4553-8463-C4C25A2C4326}" type="datetimeFigureOut">
              <a:rPr lang="cs-CZ" smtClean="0"/>
              <a:t>25.09.2017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8985-D94A-40FB-AAEA-79B9BD5F5B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29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99DD-B68C-4553-8463-C4C25A2C4326}" type="datetimeFigureOut">
              <a:rPr lang="cs-CZ" smtClean="0"/>
              <a:t>25.09.2017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8985-D94A-40FB-AAEA-79B9BD5F5B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32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499DD-B68C-4553-8463-C4C25A2C4326}" type="datetimeFigureOut">
              <a:rPr lang="cs-CZ" smtClean="0"/>
              <a:t>25.09.2017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B8985-D94A-40FB-AAEA-79B9BD5F5B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2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cs-CZ" b="1" dirty="0"/>
              <a:t>Z0059 HYDROLOGIE</a:t>
            </a:r>
            <a:br>
              <a:rPr lang="cs-CZ" b="1" dirty="0"/>
            </a:br>
            <a:r>
              <a:rPr lang="cs-CZ" b="1" dirty="0"/>
              <a:t>Z0059 HYDROLOGY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3168352"/>
          </a:xfrm>
        </p:spPr>
        <p:txBody>
          <a:bodyPr>
            <a:normAutofit/>
          </a:bodyPr>
          <a:lstStyle/>
          <a:p>
            <a:r>
              <a:rPr lang="cs-CZ" sz="2000" i="1" dirty="0">
                <a:solidFill>
                  <a:schemeClr val="tx1"/>
                </a:solidFill>
              </a:rPr>
              <a:t>Cvičení č. 1</a:t>
            </a:r>
          </a:p>
          <a:p>
            <a:r>
              <a:rPr lang="cs-CZ" b="1" dirty="0">
                <a:solidFill>
                  <a:schemeClr val="tx1"/>
                </a:solidFill>
              </a:rPr>
              <a:t>Určení průměrného úhrnu srážek</a:t>
            </a:r>
          </a:p>
          <a:p>
            <a:r>
              <a:rPr lang="cs-CZ" b="1" dirty="0">
                <a:solidFill>
                  <a:schemeClr val="tx1"/>
                </a:solidFill>
              </a:rPr>
              <a:t>v ploše povodí</a:t>
            </a:r>
          </a:p>
          <a:p>
            <a:r>
              <a:rPr lang="cs-CZ" sz="2000" i="1" dirty="0" err="1">
                <a:solidFill>
                  <a:schemeClr val="tx1"/>
                </a:solidFill>
              </a:rPr>
              <a:t>Exercise</a:t>
            </a:r>
            <a:r>
              <a:rPr lang="cs-CZ" sz="2000" i="1" dirty="0">
                <a:solidFill>
                  <a:schemeClr val="tx1"/>
                </a:solidFill>
              </a:rPr>
              <a:t> no. 1</a:t>
            </a:r>
            <a:endParaRPr lang="cs-CZ" sz="2000" b="1" dirty="0">
              <a:solidFill>
                <a:schemeClr val="tx1"/>
              </a:solidFill>
            </a:endParaRPr>
          </a:p>
          <a:p>
            <a:r>
              <a:rPr lang="cs-CZ" b="1" dirty="0" err="1">
                <a:solidFill>
                  <a:schemeClr val="tx1"/>
                </a:solidFill>
              </a:rPr>
              <a:t>Estimation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of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mean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precipitation</a:t>
            </a:r>
            <a:r>
              <a:rPr lang="cs-CZ" b="1" dirty="0">
                <a:solidFill>
                  <a:schemeClr val="tx1"/>
                </a:solidFill>
              </a:rPr>
              <a:t> in a </a:t>
            </a:r>
            <a:r>
              <a:rPr lang="cs-CZ" b="1" dirty="0" err="1">
                <a:solidFill>
                  <a:schemeClr val="tx1"/>
                </a:solidFill>
              </a:rPr>
              <a:t>watershed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3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Metody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b="1" u="sng" dirty="0"/>
              <a:t>Prostý průměr </a:t>
            </a:r>
            <a:r>
              <a:rPr lang="cs-CZ" dirty="0"/>
              <a:t>ze všech úhrnů stanic ležících v povodí…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5436096" y="3933056"/>
                <a:ext cx="2296075" cy="848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933056"/>
                <a:ext cx="2296075" cy="8485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://www.scrigroup.com/files/limba/ceha-slovaca/geografie/8_poze/image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2592288" cy="384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13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Metody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2. </a:t>
            </a:r>
            <a:r>
              <a:rPr lang="cs-CZ" b="1" u="sng" dirty="0" err="1"/>
              <a:t>Thiessenovy</a:t>
            </a:r>
            <a:r>
              <a:rPr lang="cs-CZ" b="1" u="sng" dirty="0"/>
              <a:t> polygony </a:t>
            </a:r>
            <a:r>
              <a:rPr lang="cs-CZ" dirty="0"/>
              <a:t>– plocha povodí a okolí se  rozdělí podle rozmístění stanic na polygony, které beze zbytku pokryjí území celého povodí.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5674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680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Ukázka vymezení  </a:t>
            </a:r>
            <a:r>
              <a:rPr lang="cs-CZ" dirty="0" err="1"/>
              <a:t>Thiessenových</a:t>
            </a:r>
            <a:r>
              <a:rPr lang="cs-CZ" dirty="0"/>
              <a:t> polygonů. </a:t>
            </a:r>
          </a:p>
        </p:txBody>
      </p:sp>
      <p:pic>
        <p:nvPicPr>
          <p:cNvPr id="1026" name="Picture 2" descr="https://web.natur.cuni.cz/~langhamr/lectures/vtfg2/prednasky/mapinfo_2/thiessen/imageRM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2504"/>
            <a:ext cx="5688632" cy="540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051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Metody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3. </a:t>
            </a:r>
            <a:r>
              <a:rPr lang="cs-CZ" b="1" u="sng" dirty="0"/>
              <a:t>Metoda izohyet </a:t>
            </a:r>
            <a:r>
              <a:rPr lang="cs-CZ" dirty="0"/>
              <a:t>– spočívá v rozdělení plochy povodí izohyetami. </a:t>
            </a:r>
          </a:p>
        </p:txBody>
      </p:sp>
      <p:pic>
        <p:nvPicPr>
          <p:cNvPr id="4098" name="Picture 2" descr="http://www.scrigroup.com/files/limba/ceha-slovaca/geografie/8_poze/image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67590"/>
            <a:ext cx="2520280" cy="396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5292080" y="3861048"/>
                <a:ext cx="1742657" cy="699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861048"/>
                <a:ext cx="1742657" cy="6999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29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Výstupy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3 mapy – pro každou použitou metodu 1</a:t>
            </a:r>
          </a:p>
          <a:p>
            <a:r>
              <a:rPr lang="cs-CZ" dirty="0"/>
              <a:t>Uvedení výpočetního vztahu s výsledkem </a:t>
            </a:r>
          </a:p>
          <a:p>
            <a:r>
              <a:rPr lang="cs-CZ" dirty="0"/>
              <a:t>Stručný popis toho, jak ta která metoda funguje</a:t>
            </a:r>
          </a:p>
          <a:p>
            <a:r>
              <a:rPr lang="cs-CZ" dirty="0"/>
              <a:t>Závěr – v čem by mohly spočívat výhody/nevýhody jednotlivých metod… </a:t>
            </a:r>
          </a:p>
          <a:p>
            <a:endParaRPr lang="cs-CZ" dirty="0"/>
          </a:p>
          <a:p>
            <a:pPr lvl="1"/>
            <a:r>
              <a:rPr lang="cs-CZ" dirty="0"/>
              <a:t>Prosím, dodržujte formální náležitosti, jak jste k tomu (snad) od 1. ročníku vedeni – tzn. hlavně se jedná o popisy obrázků  (pod) a tabulek (nad), u map netřeba doplňovat všechny formality, postačí směrovka, měřítko a správná legenda a „mapové vyjadřovací prostředky“ (např. mapu hloubek nevyjadřovat barevnou škálou duhy apod., vrstvy uspořádávat v pořadí polygon, linie, bod), citace není třeba psát podle striktní normy, uveďte jen autora a název knihy, popřípadě funkční odkaz přímo na danou informaci na webu.</a:t>
            </a:r>
          </a:p>
          <a:p>
            <a:pPr lvl="1"/>
            <a:r>
              <a:rPr lang="cs-CZ" dirty="0"/>
              <a:t>Zvlášť prosím o to, abyste každému cvičení dali nějakou úpravu a aby byla přehledná, úplná a správná.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27584" y="551723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TERMÍN ODEVZDÁNÍ:	9. 10. 2017 (včetně)</a:t>
            </a:r>
          </a:p>
        </p:txBody>
      </p:sp>
    </p:spTree>
    <p:extLst>
      <p:ext uri="{BB962C8B-B14F-4D97-AF65-F5344CB8AC3E}">
        <p14:creationId xmlns:p14="http://schemas.microsoft.com/office/powerpoint/2010/main" val="347473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Poznámky k vypracování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Propojení údajů o srážkách se stanicemi:</a:t>
            </a:r>
          </a:p>
          <a:p>
            <a:endParaRPr lang="cs-CZ" dirty="0"/>
          </a:p>
          <a:p>
            <a:pPr lvl="1"/>
            <a:r>
              <a:rPr lang="cs-CZ" dirty="0"/>
              <a:t>Pomocí JOIN – kliknout pravým na danou vrstvu – </a:t>
            </a:r>
            <a:r>
              <a:rPr lang="cs-CZ" dirty="0" err="1"/>
              <a:t>Joins</a:t>
            </a:r>
            <a:r>
              <a:rPr lang="cs-CZ" dirty="0"/>
              <a:t> and </a:t>
            </a:r>
            <a:r>
              <a:rPr lang="cs-CZ" dirty="0" err="1"/>
              <a:t>relates</a:t>
            </a:r>
            <a:r>
              <a:rPr lang="cs-CZ" dirty="0"/>
              <a:t> – pomocí vybraného atributu (sloupce) atributové tabulky se propojí vrstva se zvolenou tabulkou, nebo jinou vrstvou (viz obrázky).</a:t>
            </a:r>
          </a:p>
          <a:p>
            <a:pPr lvl="1"/>
            <a:r>
              <a:rPr lang="cs-CZ" dirty="0"/>
              <a:t>Po provedení </a:t>
            </a:r>
            <a:r>
              <a:rPr lang="cs-CZ" dirty="0" err="1"/>
              <a:t>JOINu</a:t>
            </a:r>
            <a:r>
              <a:rPr lang="cs-CZ" dirty="0"/>
              <a:t> ještě není atributová tabulka pevně daná – pokud chceme vytvořit novou vrstvu s atributovou tabulkou doplněnou o novou (přidanou) část, tak pravým na tu vrstvu – Export.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777119"/>
            <a:ext cx="4172123" cy="417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37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3748" y="229417"/>
            <a:ext cx="4536504" cy="662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34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Poznámky k vypracování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Thiessenovy</a:t>
            </a:r>
            <a:r>
              <a:rPr lang="cs-CZ" dirty="0"/>
              <a:t> polygony:</a:t>
            </a:r>
          </a:p>
          <a:p>
            <a:pPr lvl="1"/>
            <a:r>
              <a:rPr lang="cs-CZ" dirty="0"/>
              <a:t>Pokud budete chtít najít nějaký nástroj z </a:t>
            </a:r>
            <a:r>
              <a:rPr lang="cs-CZ" dirty="0" err="1"/>
              <a:t>toolboxu</a:t>
            </a:r>
            <a:r>
              <a:rPr lang="cs-CZ" dirty="0"/>
              <a:t>, je dobré použít </a:t>
            </a:r>
            <a:r>
              <a:rPr lang="cs-CZ" dirty="0" err="1"/>
              <a:t>Search</a:t>
            </a:r>
            <a:r>
              <a:rPr lang="cs-CZ" dirty="0"/>
              <a:t>: </a:t>
            </a:r>
            <a:r>
              <a:rPr lang="cs-CZ" i="1" dirty="0" err="1"/>
              <a:t>Create</a:t>
            </a:r>
            <a:r>
              <a:rPr lang="cs-CZ" i="1" dirty="0"/>
              <a:t> </a:t>
            </a:r>
            <a:r>
              <a:rPr lang="cs-CZ" i="1" dirty="0" err="1"/>
              <a:t>Thiessen</a:t>
            </a:r>
            <a:r>
              <a:rPr lang="cs-CZ" i="1" dirty="0"/>
              <a:t> </a:t>
            </a:r>
            <a:r>
              <a:rPr lang="cs-CZ" i="1" dirty="0" err="1"/>
              <a:t>Polygons</a:t>
            </a:r>
            <a:endParaRPr lang="cs-CZ" i="1" dirty="0"/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732" y="3501008"/>
            <a:ext cx="4824536" cy="237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10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Poznámky k vypracování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Thiessenovy</a:t>
            </a:r>
            <a:r>
              <a:rPr lang="cs-CZ" dirty="0"/>
              <a:t> polygony vytvoříme pomocí nástroje, do kterého stačí „nasypat“ vrstvu </a:t>
            </a:r>
            <a:r>
              <a:rPr lang="cs-CZ" dirty="0" err="1"/>
              <a:t>srážkoměrných</a:t>
            </a:r>
            <a:r>
              <a:rPr lang="cs-CZ" dirty="0"/>
              <a:t> stanic: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223" y="3212976"/>
            <a:ext cx="4933553" cy="33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6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Motivace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29411"/>
          </a:xfrm>
        </p:spPr>
        <p:txBody>
          <a:bodyPr>
            <a:normAutofit/>
          </a:bodyPr>
          <a:lstStyle/>
          <a:p>
            <a:r>
              <a:rPr lang="cs-CZ" dirty="0"/>
              <a:t>Údaje o srážkách jsou v hydrologii naprosto zásadní sledovanou veličinou. </a:t>
            </a:r>
          </a:p>
          <a:p>
            <a:r>
              <a:rPr lang="cs-CZ" dirty="0"/>
              <a:t>Srážky jsou součástí oběhu vody na celé Zemi a jejich časové a prostorové rozložení je zásadní pro uspořádání téměř celé fyzicko-geografické (krajinné) sféry Země. </a:t>
            </a:r>
          </a:p>
        </p:txBody>
      </p:sp>
      <p:pic>
        <p:nvPicPr>
          <p:cNvPr id="1026" name="Picture 2" descr="Výsledek obrázku pro hydrologic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5160"/>
            <a:ext cx="8237715" cy="51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7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Motivace / </a:t>
            </a:r>
            <a:r>
              <a:rPr lang="cs-CZ" b="1" dirty="0" err="1"/>
              <a:t>Motivation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chceme modelovat odtok z plochy nějakého povodí, jsou údaje o srážkách jedněmi z nedůležitějších. </a:t>
            </a:r>
          </a:p>
          <a:p>
            <a:endParaRPr lang="cs-CZ" dirty="0"/>
          </a:p>
          <a:p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runoff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a </a:t>
            </a:r>
            <a:r>
              <a:rPr lang="cs-CZ" dirty="0" err="1"/>
              <a:t>watershed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modelled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precipitation</a:t>
            </a:r>
            <a:r>
              <a:rPr lang="cs-CZ" dirty="0"/>
              <a:t> data </a:t>
            </a:r>
            <a:r>
              <a:rPr lang="cs-CZ" dirty="0" err="1"/>
              <a:t>account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</a:t>
            </a:r>
            <a:r>
              <a:rPr lang="cs-CZ" dirty="0" err="1"/>
              <a:t>importance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850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Motivace / </a:t>
            </a:r>
            <a:r>
              <a:rPr lang="cs-CZ" b="1" dirty="0" err="1"/>
              <a:t>Motivation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Důležité je sledování časové i prostorové distribuce srážek.</a:t>
            </a:r>
          </a:p>
          <a:p>
            <a:endParaRPr lang="cs-CZ" dirty="0"/>
          </a:p>
          <a:p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spatial</a:t>
            </a:r>
            <a:r>
              <a:rPr lang="cs-CZ" dirty="0"/>
              <a:t> and </a:t>
            </a:r>
            <a:r>
              <a:rPr lang="cs-CZ" dirty="0" err="1"/>
              <a:t>temporal</a:t>
            </a:r>
            <a:r>
              <a:rPr lang="cs-CZ" dirty="0"/>
              <a:t> </a:t>
            </a:r>
            <a:r>
              <a:rPr lang="cs-CZ" dirty="0" err="1"/>
              <a:t>pattern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precipitation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8853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pPr algn="l"/>
            <a:r>
              <a:rPr lang="cs-CZ" b="1" dirty="0"/>
              <a:t>Zadání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Určete hodnotu průměrného srážkového úhrnu v ploše libovolného povodí 3. řádu pomocí tří metod:</a:t>
            </a:r>
          </a:p>
          <a:p>
            <a:pPr marL="514350" indent="-514350">
              <a:buAutoNum type="arabicPeriod"/>
            </a:pPr>
            <a:r>
              <a:rPr lang="cs-CZ" sz="2800" dirty="0"/>
              <a:t>Prostým aritmetickým průměrem,</a:t>
            </a:r>
          </a:p>
          <a:p>
            <a:pPr marL="514350" indent="-514350">
              <a:buAutoNum type="arabicPeriod"/>
            </a:pPr>
            <a:r>
              <a:rPr lang="cs-CZ" sz="2800" dirty="0"/>
              <a:t>metodou </a:t>
            </a:r>
            <a:r>
              <a:rPr lang="cs-CZ" sz="2800" dirty="0" err="1"/>
              <a:t>Thiessenových</a:t>
            </a:r>
            <a:r>
              <a:rPr lang="cs-CZ" sz="2800" dirty="0"/>
              <a:t> polygonů,</a:t>
            </a:r>
          </a:p>
          <a:p>
            <a:pPr marL="514350" indent="-514350">
              <a:buAutoNum type="arabicPeriod"/>
            </a:pPr>
            <a:r>
              <a:rPr lang="cs-CZ" sz="2800" dirty="0"/>
              <a:t>metodou izohyet.</a:t>
            </a:r>
          </a:p>
          <a:p>
            <a:pPr marL="0" indent="0">
              <a:buNone/>
            </a:pPr>
            <a:r>
              <a:rPr lang="cs-CZ" sz="2800" dirty="0"/>
              <a:t>K vypracování využijte data nahraná do studijních materiálů, případně některá můžete stáhnout z internetu (databáze DIBAVOD):</a:t>
            </a:r>
          </a:p>
          <a:p>
            <a:r>
              <a:rPr lang="cs-CZ" sz="2800" dirty="0"/>
              <a:t>vrstva srážkoměrů</a:t>
            </a:r>
          </a:p>
          <a:p>
            <a:r>
              <a:rPr lang="cs-CZ" sz="2800" dirty="0"/>
              <a:t>vrstva povodí 3. řádu</a:t>
            </a:r>
          </a:p>
          <a:p>
            <a:r>
              <a:rPr lang="cs-CZ" sz="2800" dirty="0"/>
              <a:t>tabulky s ročními srážkovými úhrny</a:t>
            </a:r>
          </a:p>
          <a:p>
            <a:r>
              <a:rPr lang="cs-CZ" sz="2800" dirty="0"/>
              <a:t>vrstva izohyet.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13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watershed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hydrological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3)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Arithmetic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514350" indent="-514350">
              <a:buAutoNum type="arabicPeriod"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Thiessen‘s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polygons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514350" indent="-514350">
              <a:buAutoNum type="arabicPeriod"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isohyets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Input data: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geographic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layers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rain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gauges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watersheds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(3rd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isohyets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tables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amounts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95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Data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err="1"/>
              <a:t>Srážkoměrky</a:t>
            </a:r>
            <a:r>
              <a:rPr lang="cs-CZ" sz="2800" dirty="0"/>
              <a:t> – DIBAVOD – sekce J =&gt; máte v </a:t>
            </a:r>
            <a:r>
              <a:rPr lang="cs-CZ" sz="2800" dirty="0" err="1"/>
              <a:t>ISu</a:t>
            </a:r>
            <a:endParaRPr lang="cs-CZ" sz="2800" dirty="0"/>
          </a:p>
          <a:p>
            <a:r>
              <a:rPr lang="cs-CZ" sz="2800" dirty="0"/>
              <a:t>Povodí 3. řádu – DIBAVOD – sekce A</a:t>
            </a:r>
          </a:p>
          <a:p>
            <a:r>
              <a:rPr lang="cs-CZ" sz="2800" dirty="0"/>
              <a:t>Tabulky s úhrny srážek – v </a:t>
            </a:r>
            <a:r>
              <a:rPr lang="cs-CZ" sz="2800" dirty="0" err="1"/>
              <a:t>ISu</a:t>
            </a:r>
            <a:endParaRPr lang="cs-CZ" sz="2800" dirty="0"/>
          </a:p>
          <a:p>
            <a:r>
              <a:rPr lang="cs-CZ" sz="2800" dirty="0"/>
              <a:t>Vrstva izohyet – v </a:t>
            </a:r>
            <a:r>
              <a:rPr lang="cs-CZ" sz="2800" dirty="0" err="1"/>
              <a:t>ISu</a:t>
            </a:r>
            <a:endParaRPr lang="cs-CZ" sz="28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6022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2968"/>
            <a:ext cx="7200800" cy="647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1331640" y="4797152"/>
            <a:ext cx="864096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2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1892"/>
            <a:ext cx="7273932" cy="652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6989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659</Words>
  <Application>Microsoft Office PowerPoint</Application>
  <PresentationFormat>Předvádění na obrazovce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 Math</vt:lpstr>
      <vt:lpstr>Motiv systému Office</vt:lpstr>
      <vt:lpstr>Z0059 HYDROLOGIE Z0059 HYDROLOGY</vt:lpstr>
      <vt:lpstr>Motivace:</vt:lpstr>
      <vt:lpstr>Motivace / Motivation</vt:lpstr>
      <vt:lpstr>Motivace / Motivation</vt:lpstr>
      <vt:lpstr>Zadání:</vt:lpstr>
      <vt:lpstr>Assignment</vt:lpstr>
      <vt:lpstr>Data:</vt:lpstr>
      <vt:lpstr>Prezentace aplikace PowerPoint</vt:lpstr>
      <vt:lpstr>Prezentace aplikace PowerPoint</vt:lpstr>
      <vt:lpstr>Metody:</vt:lpstr>
      <vt:lpstr>Metody:</vt:lpstr>
      <vt:lpstr>Prezentace aplikace PowerPoint</vt:lpstr>
      <vt:lpstr>Metody:</vt:lpstr>
      <vt:lpstr>Výstupy:</vt:lpstr>
      <vt:lpstr>Poznámky k vypracování:</vt:lpstr>
      <vt:lpstr>Prezentace aplikace PowerPoint</vt:lpstr>
      <vt:lpstr>Poznámky k vypracování:</vt:lpstr>
      <vt:lpstr>Poznámky k vypracování: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Z0059 HYDROLOGIE</dc:title>
  <dc:creator>Martin Caletka</dc:creator>
  <cp:lastModifiedBy>Dizertace</cp:lastModifiedBy>
  <cp:revision>22</cp:revision>
  <dcterms:created xsi:type="dcterms:W3CDTF">2015-10-15T18:57:55Z</dcterms:created>
  <dcterms:modified xsi:type="dcterms:W3CDTF">2017-09-25T15:29:35Z</dcterms:modified>
</cp:coreProperties>
</file>