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3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4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6" autoAdjust="0"/>
    <p:restoredTop sz="94660"/>
  </p:normalViewPr>
  <p:slideViewPr>
    <p:cSldViewPr>
      <p:cViewPr varScale="1">
        <p:scale>
          <a:sx n="90" d="100"/>
          <a:sy n="90" d="100"/>
        </p:scale>
        <p:origin x="90" y="13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9.10.2017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9.10.2017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4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9.10.2017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9.10.2017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err="1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Rprr</a:t>
            </a: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– CVIČENÍ 5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81844" y="836712"/>
            <a:ext cx="110892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h) Vymyslete si indikátor sociální soudržnosti nebo zájmu veřejnosti o dění v regionu s dostupnými daty a zpracujte ho za SO ORP.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i) Ke každému bodu (kromě bodu a) uvést krátký komentář. Na konci cvičení uvést (stránkový ! ) souhrn sociologických charakteristik regionu.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 </a:t>
            </a:r>
          </a:p>
          <a:p>
            <a:pPr>
              <a:lnSpc>
                <a:spcPct val="90000"/>
              </a:lnSpc>
            </a:pPr>
            <a:r>
              <a:rPr lang="cs-CZ" sz="2400" b="1" dirty="0" smtClean="0"/>
              <a:t>Výstup</a:t>
            </a:r>
            <a:r>
              <a:rPr lang="cs-CZ" sz="2400" dirty="0" smtClean="0"/>
              <a:t>: Tabulky a grafy (zvážit osobně nejlepší vyjadřovací prostředky).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              Mapy: Průměrná míra nezaměstnanosti za rok 2015 + min. 2 další   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                    mapy podle zvážení. 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Uchovejte si data ve zpracovatelném formátu pro další práci. 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Termín: </a:t>
            </a:r>
            <a:r>
              <a:rPr lang="cs-CZ" sz="2400" b="1" dirty="0" smtClean="0"/>
              <a:t>29. 10. </a:t>
            </a:r>
            <a:r>
              <a:rPr lang="cs-CZ" sz="2400" b="1" dirty="0" smtClean="0"/>
              <a:t>2016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       Příští týden bude zadána další část analýzy, pracujte průběžně.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83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25860" y="1052736"/>
            <a:ext cx="8208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ÚKOL 2.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err="1" smtClean="0"/>
              <a:t>Odpovědník</a:t>
            </a:r>
            <a:r>
              <a:rPr lang="cs-CZ" sz="2400" dirty="0" smtClean="0"/>
              <a:t> ekonomické teorie  - do 15. 10. 2017</a:t>
            </a:r>
          </a:p>
          <a:p>
            <a:pPr>
              <a:lnSpc>
                <a:spcPct val="90000"/>
              </a:lnSpc>
            </a:pPr>
            <a:endParaRPr lang="cs-CZ" sz="2400" b="1" dirty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5538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7788" y="404664"/>
            <a:ext cx="9753600" cy="1138063"/>
          </a:xfrm>
        </p:spPr>
        <p:txBody>
          <a:bodyPr/>
          <a:lstStyle/>
          <a:p>
            <a:r>
              <a:rPr lang="cs-CZ" dirty="0" smtClean="0"/>
              <a:t>J.H. Von </a:t>
            </a:r>
            <a:r>
              <a:rPr lang="cs-CZ" dirty="0" err="1" smtClean="0"/>
              <a:t>thünen</a:t>
            </a:r>
            <a:endParaRPr lang="cs-CZ" dirty="0"/>
          </a:p>
        </p:txBody>
      </p:sp>
      <p:pic>
        <p:nvPicPr>
          <p:cNvPr id="1028" name="Picture 4" descr="Výsledek obrázku pro von thun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80" y="1916832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von thun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2060848"/>
            <a:ext cx="523875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33772" y="6349496"/>
            <a:ext cx="11737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/>
              <a:t>://</a:t>
            </a:r>
            <a:r>
              <a:rPr lang="cs-CZ" sz="1200" dirty="0" smtClean="0"/>
              <a:t>thegreenhorns.files.wordpress.com/2014/08/berglee-fig04_008.jpg,    </a:t>
            </a:r>
            <a:r>
              <a:rPr lang="cs-CZ" sz="1200" dirty="0"/>
              <a:t>https://www.tes.com/lessons/wTr8QC8zWCCulQ/von-thunen-model</a:t>
            </a:r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1214" y="260648"/>
            <a:ext cx="9753600" cy="1325562"/>
          </a:xfrm>
        </p:spPr>
        <p:txBody>
          <a:bodyPr/>
          <a:lstStyle/>
          <a:p>
            <a:r>
              <a:rPr lang="cs-CZ" dirty="0"/>
              <a:t>Alfred Weber</a:t>
            </a:r>
          </a:p>
        </p:txBody>
      </p:sp>
      <p:pic>
        <p:nvPicPr>
          <p:cNvPr id="2052" name="Picture 4" descr="http://teacherweb.ftl.pinecrest.edu/snyderd/APHG/Unit%207/images/weber.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639" y="2348880"/>
            <a:ext cx="45243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022404" y="6237312"/>
            <a:ext cx="609282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Zdroj: http</a:t>
            </a:r>
            <a:r>
              <a:rPr lang="cs-CZ" sz="1200" dirty="0"/>
              <a:t>://teacherweb.ftl.pinecrest.edu/snyderd/APHG/Unit%207/weber.htm</a:t>
            </a: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83906" y="332656"/>
            <a:ext cx="9753600" cy="1325562"/>
          </a:xfrm>
        </p:spPr>
        <p:txBody>
          <a:bodyPr/>
          <a:lstStyle/>
          <a:p>
            <a:r>
              <a:rPr lang="cs-CZ" dirty="0" smtClean="0"/>
              <a:t>Harold </a:t>
            </a:r>
            <a:r>
              <a:rPr lang="cs-CZ" dirty="0" err="1" smtClean="0"/>
              <a:t>hotelling</a:t>
            </a:r>
            <a:endParaRPr lang="cs-CZ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860" y="1916831"/>
            <a:ext cx="4104456" cy="459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0054852" y="6377878"/>
            <a:ext cx="18309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altLang="cs-CZ" sz="1200" dirty="0">
                <a:solidFill>
                  <a:srgbClr val="000000"/>
                </a:solidFill>
              </a:rPr>
              <a:t>Zdroj: </a:t>
            </a:r>
            <a:r>
              <a:rPr lang="sk-SK" altLang="cs-CZ" sz="1200" dirty="0" err="1">
                <a:solidFill>
                  <a:srgbClr val="000000"/>
                </a:solidFill>
              </a:rPr>
              <a:t>Krejčí</a:t>
            </a:r>
            <a:r>
              <a:rPr lang="sk-SK" altLang="cs-CZ" sz="1200" dirty="0">
                <a:solidFill>
                  <a:srgbClr val="000000"/>
                </a:solidFill>
              </a:rPr>
              <a:t> et al. 2010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W. </a:t>
            </a:r>
            <a:r>
              <a:rPr lang="cs-CZ" dirty="0" err="1" smtClean="0"/>
              <a:t>christaller</a:t>
            </a:r>
            <a:endParaRPr lang="cs-CZ" dirty="0"/>
          </a:p>
        </p:txBody>
      </p:sp>
      <p:pic>
        <p:nvPicPr>
          <p:cNvPr id="4098" name="Picture 2" descr="http://is.mendelu.cz/eknihovna/opory/download.pl?objekt=453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20" y="2060848"/>
            <a:ext cx="7897247" cy="317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096000" y="6165304"/>
            <a:ext cx="609282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Zdroj: http</a:t>
            </a:r>
            <a:r>
              <a:rPr lang="cs-CZ" sz="1200" dirty="0"/>
              <a:t>://is.mendelu.cz/eknihovna/opory/zobraz_cast.pl?cast=53959</a:t>
            </a:r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A. </a:t>
            </a:r>
            <a:r>
              <a:rPr lang="cs-CZ" dirty="0" err="1" smtClean="0"/>
              <a:t>Lösch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454453" y="6237312"/>
            <a:ext cx="5734372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200" dirty="0"/>
              <a:t>Zdroj: https://is.mendelu.cz/eknihovna/opory/zobraz_cast.pl?cast=46055</a:t>
            </a:r>
          </a:p>
        </p:txBody>
      </p:sp>
      <p:pic>
        <p:nvPicPr>
          <p:cNvPr id="1026" name="Picture 2" descr="http://is.mendelu.cz/eknihovna/opory/download.pl?objekt=453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68" y="1268760"/>
            <a:ext cx="6257925" cy="479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31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W. </a:t>
            </a:r>
            <a:r>
              <a:rPr lang="cs-CZ" dirty="0" err="1" smtClean="0"/>
              <a:t>Isard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37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Zadání cvičení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1405" y="1484784"/>
            <a:ext cx="8208912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/>
              <a:t>Tvorba strategie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Části strategie: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Analýza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Strategický výběr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Implementace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?? Metody vyhodnocování plnění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ÚKOL 1.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Tvorba části analýzy (1. část)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Jihomoravský kraj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0520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3812" y="-171400"/>
            <a:ext cx="10801200" cy="7737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cs-CZ" sz="2400" dirty="0" smtClean="0"/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Jihomoravský kraj - obyvatelstvo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cs-CZ" sz="2400" dirty="0"/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cs-CZ" sz="2400" dirty="0" smtClean="0"/>
              <a:t>Podíl nezaměstnaných osob v SO ORP za jednotlivé měsíce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od 1.3. 2014 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b) Klouzavý průměr o n=3 z dat bodu a) pro všechna SO ORP. 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To stejné provést za ČR a celý kraj. 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c) Zaměstnanost podle sektorů </a:t>
            </a:r>
            <a:r>
              <a:rPr lang="cs-CZ" sz="2400" dirty="0"/>
              <a:t>ekonomiky pro všechna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SO ORP(aktuální)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d) Vzdělanostní struktura obyvatel za jednotlivé SO ORP (aktuální)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e) Věková struktura SO ORP (aktuální)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Vymyslete ukazatel stárnutí obyvatelstva a zpracujte za SO ORP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f) Přirozený přírůstek za SO ORP (aktuální)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g)  Vymyslete ukazatel vývoje atraktivnosti SO ORP a zpracujte(2010 –2015)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729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323</Words>
  <Application>Microsoft Office PowerPoint</Application>
  <PresentationFormat>Vlastní</PresentationFormat>
  <Paragraphs>74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Continental_Africa_16x9</vt:lpstr>
      <vt:lpstr>Rprr – CVIČENÍ 5</vt:lpstr>
      <vt:lpstr>J.H. Von thünen</vt:lpstr>
      <vt:lpstr>Alfred Weber</vt:lpstr>
      <vt:lpstr>Harold hotelling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2016-10-23T12:28:19Z</dcterms:created>
  <dcterms:modified xsi:type="dcterms:W3CDTF">2017-10-10T10:12:48Z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