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1" r:id="rId4"/>
    <p:sldId id="273" r:id="rId5"/>
    <p:sldId id="270" r:id="rId6"/>
    <p:sldId id="261" r:id="rId7"/>
    <p:sldId id="262" r:id="rId8"/>
    <p:sldId id="263" r:id="rId9"/>
    <p:sldId id="265" r:id="rId10"/>
    <p:sldId id="275" r:id="rId11"/>
    <p:sldId id="259" r:id="rId12"/>
    <p:sldId id="266" r:id="rId13"/>
    <p:sldId id="267" r:id="rId14"/>
    <p:sldId id="268" r:id="rId15"/>
    <p:sldId id="269" r:id="rId16"/>
    <p:sldId id="272" r:id="rId17"/>
    <p:sldId id="276" r:id="rId18"/>
    <p:sldId id="277" r:id="rId19"/>
    <p:sldId id="278" r:id="rId20"/>
    <p:sldId id="283" r:id="rId21"/>
    <p:sldId id="279" r:id="rId22"/>
    <p:sldId id="281" r:id="rId23"/>
    <p:sldId id="282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>
      <p:cViewPr varScale="1">
        <p:scale>
          <a:sx n="57" d="100"/>
          <a:sy n="57" d="100"/>
        </p:scale>
        <p:origin x="-108" y="-3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Základy ekonomie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Magický čtyřúhelník</a:t>
            </a:r>
            <a:endParaRPr lang="cs-CZ" dirty="0"/>
          </a:p>
        </p:txBody>
      </p:sp>
      <p:pic>
        <p:nvPicPr>
          <p:cNvPr id="1026" name="Picture 2" descr="Výsledek obrázku pro magický čtyřúhelní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57" y="1772816"/>
            <a:ext cx="5791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81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763488"/>
          </a:xfrm>
        </p:spPr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268760"/>
            <a:ext cx="9753600" cy="43434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Změna cenové hladiny, Znehodnocení peněz </a:t>
            </a:r>
          </a:p>
          <a:p>
            <a:r>
              <a:rPr lang="cs-CZ" dirty="0" smtClean="0"/>
              <a:t>Měření:</a:t>
            </a:r>
          </a:p>
          <a:p>
            <a:pPr marL="45720" indent="0">
              <a:buNone/>
            </a:pPr>
            <a:r>
              <a:rPr lang="cs-CZ" sz="1800" dirty="0" smtClean="0"/>
              <a:t>Index spotřebitelských cen (CPI)</a:t>
            </a:r>
          </a:p>
          <a:p>
            <a:pPr marL="45720" indent="0">
              <a:buNone/>
            </a:pPr>
            <a:r>
              <a:rPr lang="cs-CZ" sz="1800" dirty="0" smtClean="0"/>
              <a:t>Index cen výrobců (PPI)</a:t>
            </a:r>
          </a:p>
          <a:p>
            <a:pPr marL="45720" indent="0">
              <a:buNone/>
            </a:pPr>
            <a:r>
              <a:rPr lang="cs-CZ" sz="1800" dirty="0" smtClean="0"/>
              <a:t>Deflátor HDP</a:t>
            </a:r>
          </a:p>
          <a:p>
            <a:r>
              <a:rPr lang="cs-CZ" dirty="0" smtClean="0"/>
              <a:t>Časová období:</a:t>
            </a:r>
          </a:p>
          <a:p>
            <a:pPr marL="45720" indent="0">
              <a:buNone/>
            </a:pPr>
            <a:r>
              <a:rPr lang="cs-CZ" sz="1800" dirty="0"/>
              <a:t>Míra inflace vyjádřená přírůstkem průměrného ročního indexu spotřebitelských </a:t>
            </a:r>
            <a:r>
              <a:rPr lang="cs-CZ" sz="1800" dirty="0" smtClean="0"/>
              <a:t>cen</a:t>
            </a:r>
          </a:p>
          <a:p>
            <a:pPr marL="45720" indent="0">
              <a:buNone/>
            </a:pPr>
            <a:r>
              <a:rPr lang="cs-CZ" sz="1800" dirty="0" smtClean="0"/>
              <a:t>Meziroční míra inflace k danému měsíci</a:t>
            </a:r>
          </a:p>
          <a:p>
            <a:pPr marL="45720" indent="0">
              <a:buNone/>
            </a:pPr>
            <a:r>
              <a:rPr lang="cs-CZ" sz="1800" dirty="0" smtClean="0"/>
              <a:t>Změna k předchozímu měsíci</a:t>
            </a:r>
          </a:p>
          <a:p>
            <a:pPr marL="45720" indent="0">
              <a:buNone/>
            </a:pPr>
            <a:endParaRPr lang="cs-CZ" sz="1800" dirty="0" smtClean="0"/>
          </a:p>
          <a:p>
            <a:pPr marL="45720" indent="0">
              <a:buNone/>
            </a:pPr>
            <a:endParaRPr lang="cs-CZ" sz="1800" dirty="0" smtClean="0"/>
          </a:p>
          <a:p>
            <a:pPr marL="4572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508" y="2204864"/>
            <a:ext cx="2676525" cy="4095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508" y="3032550"/>
            <a:ext cx="35337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Rychlost inflace:</a:t>
            </a:r>
          </a:p>
          <a:p>
            <a:pPr marL="45720" indent="0">
              <a:buNone/>
            </a:pPr>
            <a:r>
              <a:rPr lang="cs-CZ" sz="1600" dirty="0" smtClean="0"/>
              <a:t>Mírná</a:t>
            </a:r>
          </a:p>
          <a:p>
            <a:pPr marL="45720" indent="0">
              <a:buNone/>
            </a:pPr>
            <a:r>
              <a:rPr lang="cs-CZ" sz="1600" dirty="0" smtClean="0"/>
              <a:t>Pádivá</a:t>
            </a:r>
          </a:p>
          <a:p>
            <a:pPr marL="45720" indent="0">
              <a:buNone/>
            </a:pPr>
            <a:r>
              <a:rPr lang="cs-CZ" sz="1600" dirty="0" smtClean="0"/>
              <a:t>Hyperinflace</a:t>
            </a:r>
          </a:p>
          <a:p>
            <a:r>
              <a:rPr lang="cs-CZ" sz="2000" dirty="0" smtClean="0"/>
              <a:t>Příčiny inflace:</a:t>
            </a:r>
          </a:p>
          <a:p>
            <a:pPr marL="45720" indent="0">
              <a:buNone/>
            </a:pPr>
            <a:r>
              <a:rPr lang="cs-CZ" sz="1600" dirty="0" smtClean="0"/>
              <a:t>Inflace tažená poptávkou</a:t>
            </a:r>
          </a:p>
          <a:p>
            <a:pPr marL="45720" indent="0">
              <a:buNone/>
            </a:pPr>
            <a:r>
              <a:rPr lang="cs-CZ" sz="1600" dirty="0" smtClean="0"/>
              <a:t>Inflace tažená nabídkou</a:t>
            </a:r>
          </a:p>
          <a:p>
            <a:pPr marL="45720" indent="0">
              <a:buNone/>
            </a:pPr>
            <a:r>
              <a:rPr lang="cs-CZ" sz="2000" dirty="0" smtClean="0"/>
              <a:t>Dopady inflace:</a:t>
            </a:r>
          </a:p>
          <a:p>
            <a:pPr marL="45720" indent="0">
              <a:buNone/>
            </a:pPr>
            <a:r>
              <a:rPr lang="cs-CZ" sz="1600" dirty="0" smtClean="0"/>
              <a:t>Pozitivní: výhoda pro dlužníky, stimulace poptávky, podpora pracovního trhu</a:t>
            </a:r>
          </a:p>
          <a:p>
            <a:pPr marL="45720" indent="0">
              <a:buNone/>
            </a:pPr>
            <a:r>
              <a:rPr lang="cs-CZ" sz="1600" dirty="0" smtClean="0"/>
              <a:t>Negativní: snížení přehlednosti situace v ekonomice, snížení koupěschopnosti, taxflace,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pic>
        <p:nvPicPr>
          <p:cNvPr id="12292" name="Picture 4" descr="https://upload.wikimedia.org/wikipedia/commons/thumb/3/3e/Zimbabwe_%24100_trillion_2009_Obverse.jpg/250px-Zimbabwe_%24100_trillion_2009_Obve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1700808"/>
            <a:ext cx="508120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5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608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Léčba inflace:</a:t>
            </a:r>
          </a:p>
          <a:p>
            <a:pPr marL="45720" indent="0">
              <a:buNone/>
            </a:pPr>
            <a:r>
              <a:rPr lang="cs-CZ" sz="1800" dirty="0" smtClean="0"/>
              <a:t>Monetární politika (expanzivní, restriktivní)</a:t>
            </a:r>
          </a:p>
          <a:p>
            <a:pPr marL="45720" indent="0">
              <a:buNone/>
            </a:pPr>
            <a:r>
              <a:rPr lang="cs-CZ" sz="1800" dirty="0" smtClean="0"/>
              <a:t>Fiskální politika </a:t>
            </a:r>
            <a:r>
              <a:rPr lang="cs-CZ" sz="1800" dirty="0"/>
              <a:t>(expanzivní, restriktivní</a:t>
            </a:r>
            <a:r>
              <a:rPr lang="cs-CZ" sz="1800" dirty="0" smtClean="0"/>
              <a:t>)</a:t>
            </a:r>
            <a:endParaRPr lang="cs-CZ" dirty="0" smtClean="0"/>
          </a:p>
          <a:p>
            <a:r>
              <a:rPr lang="cs-CZ" dirty="0" smtClean="0"/>
              <a:t>Deflace</a:t>
            </a:r>
          </a:p>
          <a:p>
            <a:r>
              <a:rPr lang="cs-CZ" dirty="0" smtClean="0"/>
              <a:t>Cílování inflace</a:t>
            </a:r>
          </a:p>
          <a:p>
            <a:r>
              <a:rPr lang="cs-CZ" dirty="0" smtClean="0"/>
              <a:t>Vztah inflace a nezaměstnanosti  - </a:t>
            </a:r>
            <a:r>
              <a:rPr lang="cs-CZ" dirty="0" err="1" smtClean="0"/>
              <a:t>Phillipsova</a:t>
            </a:r>
            <a:r>
              <a:rPr lang="cs-CZ" dirty="0" smtClean="0"/>
              <a:t> křivka</a:t>
            </a:r>
          </a:p>
          <a:p>
            <a:r>
              <a:rPr lang="cs-CZ" dirty="0" smtClean="0"/>
              <a:t>Setrvačná inflace (očekávání)</a:t>
            </a:r>
          </a:p>
          <a:p>
            <a:r>
              <a:rPr lang="cs-CZ" dirty="0" smtClean="0"/>
              <a:t>Reálná mzda / nominální mzda, reálné úroky/nominální úroky</a:t>
            </a:r>
          </a:p>
          <a:p>
            <a:r>
              <a:rPr lang="cs-CZ" dirty="0" smtClean="0"/>
              <a:t>Fischerova rovnice</a:t>
            </a:r>
          </a:p>
          <a:p>
            <a:endParaRPr lang="cs-CZ" dirty="0"/>
          </a:p>
        </p:txBody>
      </p:sp>
      <p:pic>
        <p:nvPicPr>
          <p:cNvPr id="6146" name="Picture 2" descr="https://upload.wikimedia.org/wikipedia/commons/thumb/d/d4/Philipsus60.png/1024px-Philipsus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92" y="620688"/>
            <a:ext cx="4693754" cy="331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822604" y="583720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i = r + p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94414" y="5837202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r = i – p</a:t>
            </a:r>
          </a:p>
        </p:txBody>
      </p:sp>
      <p:sp>
        <p:nvSpPr>
          <p:cNvPr id="7" name="Obdélník 6"/>
          <p:cNvSpPr/>
          <p:nvPr/>
        </p:nvSpPr>
        <p:spPr>
          <a:xfrm>
            <a:off x="9574838" y="5843488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i = r* + </a:t>
            </a:r>
            <a:r>
              <a:rPr lang="cs-CZ" dirty="0" err="1"/>
              <a:t>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04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Obecná / registrovaná</a:t>
            </a:r>
          </a:p>
          <a:p>
            <a:r>
              <a:rPr lang="cs-CZ" dirty="0" smtClean="0"/>
              <a:t>Frikční, cyklická, strukturální, sezónní, dlouhodobá</a:t>
            </a:r>
          </a:p>
          <a:p>
            <a:r>
              <a:rPr lang="cs-CZ" dirty="0" smtClean="0"/>
              <a:t>Struktura nezaměstnaných </a:t>
            </a:r>
          </a:p>
          <a:p>
            <a:r>
              <a:rPr lang="cs-CZ" dirty="0" smtClean="0"/>
              <a:t>Chování zaměstnavatelů</a:t>
            </a:r>
          </a:p>
          <a:p>
            <a:r>
              <a:rPr lang="cs-CZ" dirty="0" err="1" smtClean="0"/>
              <a:t>Okunův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Hystereze pracovního trhu</a:t>
            </a:r>
          </a:p>
          <a:p>
            <a:r>
              <a:rPr lang="cs-CZ" dirty="0" smtClean="0"/>
              <a:t>Morální hazard</a:t>
            </a:r>
          </a:p>
          <a:p>
            <a:r>
              <a:rPr lang="cs-CZ" dirty="0" smtClean="0"/>
              <a:t>Míra podnikatelské aktivity</a:t>
            </a:r>
          </a:p>
          <a:p>
            <a:r>
              <a:rPr lang="cs-CZ" dirty="0" err="1" smtClean="0"/>
              <a:t>Beverigeova</a:t>
            </a:r>
            <a:r>
              <a:rPr lang="cs-CZ" dirty="0" smtClean="0"/>
              <a:t> křivka</a:t>
            </a:r>
            <a:endParaRPr lang="cs-CZ" dirty="0"/>
          </a:p>
        </p:txBody>
      </p:sp>
      <p:pic>
        <p:nvPicPr>
          <p:cNvPr id="7170" name="Picture 2" descr="Beveridgeova křivka — vztah mezi mírou VPM a mírou nezaměstnanosti ČR 2011–2015 (v %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4" y="2996952"/>
            <a:ext cx="535569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Ztráta mrtvé váhy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4" y="2348880"/>
            <a:ext cx="626469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Rozvojové dokumenty v ČR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27686" y="1484784"/>
            <a:ext cx="9729834" cy="516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Státní úroveň: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STRATEGIE REGIONÁLNÍHO ROZVOJE ČR 2014–2020  </a:t>
            </a:r>
            <a:r>
              <a:rPr lang="cs-CZ" dirty="0" smtClean="0"/>
              <a:t>(SRR)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    č</a:t>
            </a:r>
            <a:r>
              <a:rPr lang="cs-CZ" dirty="0"/>
              <a:t>. 248/2000 Sb., o podpoře regionálního rozvoje</a:t>
            </a:r>
            <a:endParaRPr lang="cs-CZ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POLITIKA ÚZEMNÍHO ROZVOJE (PÚR)</a:t>
            </a:r>
          </a:p>
          <a:p>
            <a:pPr>
              <a:lnSpc>
                <a:spcPct val="90000"/>
              </a:lnSpc>
            </a:pPr>
            <a:r>
              <a:rPr lang="cs-CZ" dirty="0"/>
              <a:t> </a:t>
            </a:r>
            <a:r>
              <a:rPr lang="cs-CZ" dirty="0" smtClean="0"/>
              <a:t>    stavební zákon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Krajská úroveň: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STRATEGIE ROZVOJE KRAJE (různé názvy)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ZÁSADY ÚZERNÍHO ROZVOJE (ZÚR) 1:100 000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Úroveň měst a obcí: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STRATEGICKÝ PLÁN </a:t>
            </a:r>
            <a:r>
              <a:rPr lang="cs-CZ" dirty="0"/>
              <a:t>R</a:t>
            </a:r>
            <a:r>
              <a:rPr lang="cs-CZ" dirty="0" smtClean="0"/>
              <a:t>OZVOJE (různé názvy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ÚZEMNÍ PLÁN, REGULAČNÍ PLÁN (katastrální mapy)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ÚZEMNĚ ANALYTICKÉ PODKLADY, ROZBOR UDRŽITELNÉHO ROZVOJE ÚZEMÍ (RURÚ)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542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852" y="260648"/>
            <a:ext cx="9753600" cy="835496"/>
          </a:xfrm>
        </p:spPr>
        <p:txBody>
          <a:bodyPr/>
          <a:lstStyle/>
          <a:p>
            <a:r>
              <a:rPr lang="cs-CZ" dirty="0" smtClean="0"/>
              <a:t>Struktura strategií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4980" y="1556792"/>
            <a:ext cx="9753600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Strategie / Program rozvoje</a:t>
            </a:r>
          </a:p>
          <a:p>
            <a:r>
              <a:rPr lang="cs-CZ" dirty="0" smtClean="0"/>
              <a:t>Zákon 248/2000 Sb.   http</a:t>
            </a:r>
            <a:r>
              <a:rPr lang="cs-CZ" dirty="0"/>
              <a:t>://www.zakonyprolidi.cz/cs/2000-248</a:t>
            </a:r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r>
              <a:rPr lang="cs-CZ" b="1" dirty="0" smtClean="0"/>
              <a:t>Struktura: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Strategická analýza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Strategický výběr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Implementace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Monitoring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526460" y="3140968"/>
            <a:ext cx="4752528" cy="2238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400" b="1" dirty="0"/>
              <a:t>Úkoly regionálního rozvoje: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Koordinační</a:t>
            </a:r>
            <a:endParaRPr lang="cs-CZ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Stabilizační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Dynamizující</a:t>
            </a:r>
          </a:p>
        </p:txBody>
      </p:sp>
    </p:spTree>
    <p:extLst>
      <p:ext uri="{BB962C8B-B14F-4D97-AF65-F5344CB8AC3E}">
        <p14:creationId xmlns:p14="http://schemas.microsoft.com/office/powerpoint/2010/main" val="71021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164807" y="26064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Strategická analýza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53852" y="1988840"/>
            <a:ext cx="10369152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K jakým docházím změnám v regionu?</a:t>
            </a:r>
          </a:p>
          <a:p>
            <a:r>
              <a:rPr lang="cs-CZ" sz="2000" dirty="0" smtClean="0"/>
              <a:t>Jaké jsou zdroje a kvalifikace, které mohou být základem výhody?</a:t>
            </a:r>
          </a:p>
          <a:p>
            <a:r>
              <a:rPr lang="cs-CZ" sz="2000" dirty="0" smtClean="0"/>
              <a:t>Jaké jsou aspirace aktérů v regionu?</a:t>
            </a:r>
          </a:p>
          <a:p>
            <a:endParaRPr lang="cs-CZ" sz="2000" dirty="0"/>
          </a:p>
          <a:p>
            <a:r>
              <a:rPr lang="cs-CZ" sz="2000" dirty="0" smtClean="0"/>
              <a:t>Účelová, dynamická, problémově orientovaná</a:t>
            </a:r>
          </a:p>
          <a:p>
            <a:r>
              <a:rPr lang="cs-CZ" sz="2000" dirty="0" smtClean="0"/>
              <a:t>Součástí SWOT analýza</a:t>
            </a:r>
          </a:p>
          <a:p>
            <a:pPr marL="45720" indent="0">
              <a:buNone/>
            </a:pPr>
            <a:endParaRPr lang="cs-CZ" sz="2000" dirty="0" smtClean="0"/>
          </a:p>
          <a:p>
            <a:pPr marL="45720" indent="0">
              <a:buNone/>
            </a:pPr>
            <a:r>
              <a:rPr lang="cs-CZ" sz="2000" dirty="0" smtClean="0"/>
              <a:t>Požadavky </a:t>
            </a:r>
            <a:r>
              <a:rPr lang="cs-CZ" sz="2000" dirty="0"/>
              <a:t>na data</a:t>
            </a:r>
            <a:r>
              <a:rPr lang="cs-CZ" sz="2000" dirty="0" smtClean="0"/>
              <a:t>:</a:t>
            </a:r>
            <a:endParaRPr lang="cs-CZ" sz="2000" dirty="0"/>
          </a:p>
          <a:p>
            <a:pPr marL="285750" indent="-285750"/>
            <a:r>
              <a:rPr lang="cs-CZ" sz="2000" dirty="0"/>
              <a:t>Aktuálnost informací.</a:t>
            </a:r>
          </a:p>
          <a:p>
            <a:pPr marL="285750" indent="-285750"/>
            <a:r>
              <a:rPr lang="cs-CZ" sz="2000" dirty="0"/>
              <a:t>Minimalizace duplicity, ale….</a:t>
            </a:r>
          </a:p>
          <a:p>
            <a:pPr marL="285750" indent="-285750"/>
            <a:r>
              <a:rPr lang="cs-CZ" sz="2000" dirty="0"/>
              <a:t>Decentralizace informačních zdrojů</a:t>
            </a:r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21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997" y="476672"/>
            <a:ext cx="9753600" cy="677490"/>
          </a:xfrm>
        </p:spPr>
        <p:txBody>
          <a:bodyPr/>
          <a:lstStyle/>
          <a:p>
            <a:r>
              <a:rPr lang="cs-CZ" dirty="0" smtClean="0"/>
              <a:t>Okruhy analytické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5996" y="1412776"/>
            <a:ext cx="11370805" cy="52565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00" dirty="0" smtClean="0"/>
              <a:t>Region ve vnějších vztazích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Demografická situace, prognóza vývoje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Přírodní zdroje, nerostné suroviny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Doprava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Trh práce, ekonomická situace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Vztah průmyslu k rozvojovým možnostem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Vztah zemědělství k rozvojovým možnostem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Ekologická situace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 smtClean="0"/>
          </a:p>
          <a:p>
            <a:pPr>
              <a:lnSpc>
                <a:spcPct val="100000"/>
              </a:lnSpc>
            </a:pPr>
            <a:r>
              <a:rPr lang="cs-CZ" sz="1600" dirty="0" smtClean="0"/>
              <a:t>Vytvoření různých syntetických ukazatelů, hodnocení stabilizace území, stabilizace sídel, atd.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526460" y="1163492"/>
            <a:ext cx="54203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Cestovní ruch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Rozpočtová a majetková situace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Analýza předchozích zkušeností s realizací rozvoje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Identifikace </a:t>
            </a:r>
            <a:r>
              <a:rPr lang="cs-CZ" sz="1600" dirty="0" smtClean="0"/>
              <a:t>mikroregionů</a:t>
            </a:r>
            <a:endParaRPr lang="cs-CZ" sz="16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Bydlení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Školství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Zdravotnictví, občanská </a:t>
            </a:r>
            <a:r>
              <a:rPr lang="cs-CZ" sz="1600" dirty="0" smtClean="0"/>
              <a:t>vybavenost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Analýza záměrů podnikatel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Sociální soudržnost, vztah k regionu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8477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1844824"/>
            <a:ext cx="9753600" cy="43434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Tržní </a:t>
            </a:r>
            <a:r>
              <a:rPr lang="cs-CZ" dirty="0" smtClean="0"/>
              <a:t>rovnováha</a:t>
            </a:r>
          </a:p>
          <a:p>
            <a:r>
              <a:rPr lang="cs-CZ" dirty="0" smtClean="0"/>
              <a:t>Statek veřejný/soukromý/smíšený</a:t>
            </a:r>
          </a:p>
          <a:p>
            <a:r>
              <a:rPr lang="cs-CZ" sz="1500" dirty="0" smtClean="0"/>
              <a:t>Soukromý:</a:t>
            </a:r>
          </a:p>
          <a:p>
            <a:r>
              <a:rPr lang="cs-CZ" sz="1500" dirty="0" smtClean="0"/>
              <a:t>nedělitelnost </a:t>
            </a:r>
            <a:r>
              <a:rPr lang="cs-CZ" sz="1500" dirty="0"/>
              <a:t>spotřeby,</a:t>
            </a:r>
          </a:p>
          <a:p>
            <a:r>
              <a:rPr lang="cs-CZ" sz="1500" dirty="0" err="1"/>
              <a:t>nevyloučitelnost</a:t>
            </a:r>
            <a:r>
              <a:rPr lang="cs-CZ" sz="1500" dirty="0"/>
              <a:t> ze </a:t>
            </a:r>
            <a:r>
              <a:rPr lang="cs-CZ" sz="1500" dirty="0" smtClean="0"/>
              <a:t>spotřeby</a:t>
            </a:r>
            <a:endParaRPr lang="cs-CZ" sz="1500" dirty="0"/>
          </a:p>
          <a:p>
            <a:r>
              <a:rPr lang="cs-CZ" sz="1500" dirty="0"/>
              <a:t>nulové </a:t>
            </a:r>
            <a:r>
              <a:rPr lang="cs-CZ" sz="1500" dirty="0" smtClean="0"/>
              <a:t>mezní náklady</a:t>
            </a:r>
            <a:r>
              <a:rPr lang="cs-CZ" sz="1500" dirty="0"/>
              <a:t> na spotřebu každého dalšího spotřebitele.</a:t>
            </a:r>
          </a:p>
          <a:p>
            <a:r>
              <a:rPr lang="cs-CZ" dirty="0" smtClean="0"/>
              <a:t>Důchod</a:t>
            </a:r>
          </a:p>
          <a:p>
            <a:r>
              <a:rPr lang="cs-CZ" dirty="0" smtClean="0"/>
              <a:t>Výrobní faktory</a:t>
            </a:r>
          </a:p>
          <a:p>
            <a:r>
              <a:rPr lang="cs-CZ" dirty="0" smtClean="0"/>
              <a:t>Kapitál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Agregátní veličiny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Výsledek obrázku pro rovnováha tr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516" y="1700808"/>
            <a:ext cx="47777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1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126" y="188640"/>
            <a:ext cx="9753600" cy="1325562"/>
          </a:xfrm>
        </p:spPr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772816"/>
            <a:ext cx="11017224" cy="46805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dirty="0" smtClean="0"/>
              <a:t>Univerzální</a:t>
            </a:r>
            <a:r>
              <a:rPr lang="cs-CZ" dirty="0"/>
              <a:t> </a:t>
            </a:r>
            <a:r>
              <a:rPr lang="cs-CZ" dirty="0" smtClean="0"/>
              <a:t>analytická technika</a:t>
            </a:r>
            <a:r>
              <a:rPr lang="cs-CZ" dirty="0"/>
              <a:t> používaná pro zhodnocení </a:t>
            </a:r>
            <a:r>
              <a:rPr lang="cs-CZ" b="1" dirty="0"/>
              <a:t>vnitřních a </a:t>
            </a:r>
            <a:r>
              <a:rPr lang="cs-CZ" b="1" dirty="0" smtClean="0"/>
              <a:t>vnějších </a:t>
            </a:r>
            <a:r>
              <a:rPr lang="cs-CZ" b="1" dirty="0"/>
              <a:t>faktorů</a:t>
            </a:r>
            <a:r>
              <a:rPr lang="cs-CZ" dirty="0"/>
              <a:t> ovlivňujících úspěšnost </a:t>
            </a:r>
            <a:r>
              <a:rPr lang="cs-CZ" dirty="0" smtClean="0"/>
              <a:t>organizace nebo </a:t>
            </a:r>
            <a:r>
              <a:rPr lang="cs-CZ" dirty="0"/>
              <a:t>nějakého konkrétního záměru (například nového produktu či služby). </a:t>
            </a:r>
            <a:endParaRPr lang="cs-CZ" dirty="0" smtClean="0"/>
          </a:p>
          <a:p>
            <a:endParaRPr lang="cs-CZ" dirty="0" smtClean="0"/>
          </a:p>
          <a:p>
            <a:pPr fontAlgn="base"/>
            <a:r>
              <a:rPr lang="cs-CZ" b="1" dirty="0" smtClean="0"/>
              <a:t>Vnitřní:</a:t>
            </a:r>
          </a:p>
          <a:p>
            <a:pPr marL="45720" indent="0" fontAlgn="base">
              <a:buNone/>
            </a:pPr>
            <a:r>
              <a:rPr lang="cs-CZ" dirty="0" err="1" smtClean="0"/>
              <a:t>Strengths</a:t>
            </a:r>
            <a:r>
              <a:rPr lang="cs-CZ" dirty="0"/>
              <a:t> - silné stránky</a:t>
            </a:r>
          </a:p>
          <a:p>
            <a:pPr marL="45720" indent="0" fontAlgn="base">
              <a:buNone/>
            </a:pPr>
            <a:r>
              <a:rPr lang="cs-CZ" dirty="0" err="1"/>
              <a:t>Weaknesses</a:t>
            </a:r>
            <a:r>
              <a:rPr lang="cs-CZ" dirty="0"/>
              <a:t> - slabé </a:t>
            </a:r>
            <a:r>
              <a:rPr lang="cs-CZ" dirty="0" smtClean="0"/>
              <a:t>stránky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 smtClean="0"/>
              <a:t>Vnější:</a:t>
            </a:r>
            <a:endParaRPr lang="cs-CZ" b="1" dirty="0"/>
          </a:p>
          <a:p>
            <a:pPr marL="45720" indent="0" fontAlgn="base">
              <a:buNone/>
            </a:pPr>
            <a:r>
              <a:rPr lang="cs-CZ" dirty="0" err="1"/>
              <a:t>Opportunities</a:t>
            </a:r>
            <a:r>
              <a:rPr lang="cs-CZ" dirty="0"/>
              <a:t> - příležitosti</a:t>
            </a:r>
          </a:p>
          <a:p>
            <a:pPr marL="45720" indent="0" fontAlgn="base">
              <a:buNone/>
            </a:pPr>
            <a:r>
              <a:rPr lang="cs-CZ" dirty="0" err="1"/>
              <a:t>Threats</a:t>
            </a:r>
            <a:r>
              <a:rPr lang="cs-CZ" dirty="0"/>
              <a:t> - hrozby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74432" y="3501008"/>
            <a:ext cx="5616624" cy="2639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klíčové a důležité věci</a:t>
            </a:r>
          </a:p>
          <a:p>
            <a:r>
              <a:rPr lang="cs-CZ" smtClean="0"/>
              <a:t>fakta a objektivní faktory</a:t>
            </a:r>
          </a:p>
          <a:p>
            <a:r>
              <a:rPr lang="cs-CZ" smtClean="0"/>
              <a:t>řadit položky podle priorit</a:t>
            </a:r>
          </a:p>
          <a:p>
            <a:r>
              <a:rPr lang="cs-CZ" smtClean="0"/>
              <a:t>nebýt vágní</a:t>
            </a:r>
          </a:p>
          <a:p>
            <a:r>
              <a:rPr lang="cs-CZ" smtClean="0"/>
              <a:t>nesměšovat vnitřní a vnější atributy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52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SWOT ANALÝZA regionální rozvo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84" y="0"/>
            <a:ext cx="8378535" cy="628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89756" y="6299589"/>
            <a:ext cx="11593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http://www.kr-jihomoravsky.cz/Default.aspx?pubid=16066&amp;TypeID=7&amp;foldid=3772&amp;foldtype=7</a:t>
            </a:r>
          </a:p>
        </p:txBody>
      </p:sp>
    </p:spTree>
    <p:extLst>
      <p:ext uri="{BB962C8B-B14F-4D97-AF65-F5344CB8AC3E}">
        <p14:creationId xmlns:p14="http://schemas.microsoft.com/office/powerpoint/2010/main" val="205748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</a:t>
            </a:r>
            <a:r>
              <a:rPr lang="cs-CZ" dirty="0" smtClean="0"/>
              <a:t>6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818" y="1988840"/>
            <a:ext cx="10729192" cy="4343400"/>
          </a:xfrm>
        </p:spPr>
        <p:txBody>
          <a:bodyPr/>
          <a:lstStyle/>
          <a:p>
            <a:r>
              <a:rPr lang="cs-CZ" dirty="0" smtClean="0"/>
              <a:t>Vytvořte socioekonomickou SWOT analýzu Jihomoravského kraje</a:t>
            </a:r>
          </a:p>
          <a:p>
            <a:r>
              <a:rPr lang="cs-CZ" dirty="0" smtClean="0"/>
              <a:t>Identifikujte na základě vámi zvolených kritérií SO ORP, které zasluhují zvláštní pozornost a stručně okomentujte. </a:t>
            </a:r>
          </a:p>
          <a:p>
            <a:r>
              <a:rPr lang="cs-CZ" dirty="0" smtClean="0"/>
              <a:t>Termín: 12.11. 2017</a:t>
            </a:r>
          </a:p>
          <a:p>
            <a:endParaRPr lang="cs-CZ" dirty="0"/>
          </a:p>
          <a:p>
            <a:r>
              <a:rPr lang="cs-CZ" dirty="0" smtClean="0"/>
              <a:t>Nepovinné, ale doporučuji: nahlédnout do strategií a programů státu, krajů a obcí.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65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1844824"/>
            <a:ext cx="9753600" cy="43434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Mezní produkt</a:t>
            </a:r>
          </a:p>
          <a:p>
            <a:r>
              <a:rPr lang="cs-CZ" dirty="0" smtClean="0"/>
              <a:t>Mezní výnos</a:t>
            </a:r>
          </a:p>
          <a:p>
            <a:r>
              <a:rPr lang="cs-CZ" dirty="0" smtClean="0"/>
              <a:t>Zákon klesajícího výnosu</a:t>
            </a:r>
          </a:p>
          <a:p>
            <a:r>
              <a:rPr lang="cs-CZ" dirty="0" smtClean="0"/>
              <a:t>Externality</a:t>
            </a:r>
          </a:p>
          <a:p>
            <a:r>
              <a:rPr lang="cs-CZ" dirty="0" smtClean="0"/>
              <a:t>Úspory z rozsahu</a:t>
            </a:r>
          </a:p>
          <a:p>
            <a:r>
              <a:rPr lang="cs-CZ" dirty="0" smtClean="0"/>
              <a:t>Aglomerační  </a:t>
            </a:r>
            <a:r>
              <a:rPr lang="cs-CZ" dirty="0"/>
              <a:t>efekty https://is.mendelu.cz/eknihovna/opory/zobraz_cast.pl?cast=46067</a:t>
            </a:r>
            <a:endParaRPr lang="cs-CZ" dirty="0" smtClean="0"/>
          </a:p>
          <a:p>
            <a:r>
              <a:rPr lang="cs-CZ" dirty="0" smtClean="0"/>
              <a:t>Náklady obětované příležitosti</a:t>
            </a:r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4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988840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Sklon k úsporám</a:t>
            </a:r>
          </a:p>
          <a:p>
            <a:r>
              <a:rPr lang="cs-CZ" dirty="0" smtClean="0"/>
              <a:t>Cenová elasticita</a:t>
            </a:r>
          </a:p>
          <a:p>
            <a:r>
              <a:rPr lang="cs-CZ" dirty="0" smtClean="0"/>
              <a:t>Substitut</a:t>
            </a:r>
          </a:p>
          <a:p>
            <a:r>
              <a:rPr lang="cs-CZ" dirty="0" smtClean="0"/>
              <a:t>Běžný účet platební bilance</a:t>
            </a:r>
          </a:p>
          <a:p>
            <a:r>
              <a:rPr lang="cs-CZ" dirty="0" smtClean="0"/>
              <a:t>Domácí </a:t>
            </a:r>
            <a:r>
              <a:rPr lang="cs-CZ" dirty="0" err="1" smtClean="0"/>
              <a:t>absorbce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1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0279" y="332656"/>
            <a:ext cx="9753600" cy="763488"/>
          </a:xfrm>
        </p:spPr>
        <p:txBody>
          <a:bodyPr/>
          <a:lstStyle/>
          <a:p>
            <a:r>
              <a:rPr lang="cs-CZ" dirty="0" err="1" smtClean="0"/>
              <a:t>hdp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778" y="1268760"/>
            <a:ext cx="10563265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Anglicky GDP</a:t>
            </a:r>
          </a:p>
          <a:p>
            <a:r>
              <a:rPr lang="cs-CZ" dirty="0"/>
              <a:t>P</a:t>
            </a:r>
            <a:r>
              <a:rPr lang="cs-CZ" dirty="0" smtClean="0"/>
              <a:t>eněžní </a:t>
            </a:r>
            <a:r>
              <a:rPr lang="cs-CZ" dirty="0"/>
              <a:t>hodnota statků a služeb vytvořená za dané období na určitém </a:t>
            </a:r>
            <a:r>
              <a:rPr lang="cs-CZ" dirty="0" smtClean="0"/>
              <a:t>území</a:t>
            </a:r>
          </a:p>
          <a:p>
            <a:r>
              <a:rPr lang="cs-CZ" dirty="0" smtClean="0"/>
              <a:t>Toková veličina</a:t>
            </a:r>
          </a:p>
          <a:p>
            <a:r>
              <a:rPr lang="cs-CZ" dirty="0" smtClean="0"/>
              <a:t>HDP/hlavu</a:t>
            </a:r>
          </a:p>
          <a:p>
            <a:r>
              <a:rPr lang="cs-CZ" dirty="0" smtClean="0"/>
              <a:t>Běžné ceny / stálé ceny</a:t>
            </a:r>
          </a:p>
          <a:p>
            <a:r>
              <a:rPr lang="cs-CZ" dirty="0" smtClean="0"/>
              <a:t>Výrobní metoda:</a:t>
            </a:r>
          </a:p>
          <a:p>
            <a:r>
              <a:rPr lang="cs-CZ" sz="2200" dirty="0" smtClean="0"/>
              <a:t>Výdajová metoda:</a:t>
            </a:r>
            <a:endParaRPr lang="cs-CZ" sz="2200" dirty="0"/>
          </a:p>
          <a:p>
            <a:r>
              <a:rPr lang="cs-CZ" sz="2200" dirty="0" smtClean="0"/>
              <a:t>Důchodová metoda:</a:t>
            </a:r>
          </a:p>
          <a:p>
            <a:r>
              <a:rPr lang="cs-CZ" sz="2300" dirty="0" smtClean="0"/>
              <a:t>Potíže s měřením </a:t>
            </a:r>
          </a:p>
          <a:p>
            <a:pPr marL="45720" indent="0">
              <a:buNone/>
            </a:pPr>
            <a:endParaRPr lang="cs-CZ" sz="1900" dirty="0" smtClean="0"/>
          </a:p>
          <a:p>
            <a:pPr marL="45720" indent="0">
              <a:buNone/>
            </a:pPr>
            <a:endParaRPr lang="cs-CZ" sz="1900" dirty="0" smtClean="0"/>
          </a:p>
          <a:p>
            <a:pPr marL="4572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091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635" y="620688"/>
            <a:ext cx="9753600" cy="835496"/>
          </a:xfrm>
        </p:spPr>
        <p:txBody>
          <a:bodyPr/>
          <a:lstStyle/>
          <a:p>
            <a:r>
              <a:rPr lang="cs-CZ" dirty="0" smtClean="0"/>
              <a:t>Hospodářský růst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635" y="1988840"/>
            <a:ext cx="9753600" cy="38884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vzestup </a:t>
            </a:r>
            <a:r>
              <a:rPr lang="cs-CZ" dirty="0"/>
              <a:t>hospodářského potenciálu země, ke kterému dochází v souvislosti s kvantitativním zvyšováním (růstem) </a:t>
            </a:r>
            <a:r>
              <a:rPr lang="cs-CZ" dirty="0" smtClean="0"/>
              <a:t>potenciálního HDP. </a:t>
            </a:r>
            <a:r>
              <a:rPr lang="cs-CZ" dirty="0"/>
              <a:t>Při sledování růstu produktu je proto třeba odlišovat dvojí situaci:</a:t>
            </a:r>
          </a:p>
          <a:p>
            <a:r>
              <a:rPr lang="cs-CZ" sz="2000" dirty="0"/>
              <a:t>Jedná se o zvýšení krátkodobé, které je po určité době vystřídané poklesem produktu.</a:t>
            </a:r>
          </a:p>
          <a:p>
            <a:r>
              <a:rPr lang="cs-CZ" sz="2000" dirty="0"/>
              <a:t>Jedná se o dlouhodobý trend spojený obvykle s víceméně plynulým zvyšováním produkčních možností ekonomiky</a:t>
            </a:r>
            <a:r>
              <a:rPr lang="cs-CZ" sz="2000" dirty="0" smtClean="0"/>
              <a:t>.</a:t>
            </a:r>
          </a:p>
          <a:p>
            <a:r>
              <a:rPr lang="cs-CZ" dirty="0" smtClean="0"/>
              <a:t>Intenzivní/ extenzivní</a:t>
            </a:r>
          </a:p>
          <a:p>
            <a:r>
              <a:rPr lang="cs-CZ" dirty="0" smtClean="0"/>
              <a:t>Neoklasická teorie, keynesiánská teorie,….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76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ekonomický cyk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4" y="288426"/>
            <a:ext cx="7920880" cy="59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27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1325562"/>
          </a:xfrm>
        </p:spPr>
        <p:txBody>
          <a:bodyPr/>
          <a:lstStyle/>
          <a:p>
            <a:r>
              <a:rPr lang="cs-CZ" dirty="0" smtClean="0"/>
              <a:t>jiné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1484" y="1844824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HND (HNP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Index mizérie: míra nezaměstnanosti * inflace</a:t>
            </a:r>
          </a:p>
          <a:p>
            <a:r>
              <a:rPr lang="cs-CZ" dirty="0" smtClean="0"/>
              <a:t>Index lidského rozvoje :</a:t>
            </a:r>
          </a:p>
          <a:p>
            <a:r>
              <a:rPr lang="cs-CZ" dirty="0" smtClean="0"/>
              <a:t>Struktura HDP</a:t>
            </a:r>
          </a:p>
          <a:p>
            <a:r>
              <a:rPr lang="cs-CZ" dirty="0" smtClean="0"/>
              <a:t>Magický čtyřúhelník</a:t>
            </a:r>
          </a:p>
          <a:p>
            <a:r>
              <a:rPr lang="cs-CZ" dirty="0" smtClean="0"/>
              <a:t>Rozdělení bohatství, kupní síla (</a:t>
            </a:r>
            <a:r>
              <a:rPr lang="cs-CZ" dirty="0" err="1" smtClean="0"/>
              <a:t>Giniho</a:t>
            </a:r>
            <a:r>
              <a:rPr lang="cs-CZ" dirty="0" smtClean="0"/>
              <a:t> koeficient)</a:t>
            </a:r>
          </a:p>
          <a:p>
            <a:r>
              <a:rPr lang="cs-CZ" dirty="0" smtClean="0"/>
              <a:t>Parita kupní síly a </a:t>
            </a:r>
            <a:r>
              <a:rPr lang="cs-CZ" dirty="0" err="1" smtClean="0"/>
              <a:t>BigMacIndex</a:t>
            </a:r>
            <a:endParaRPr lang="cs-CZ" dirty="0" smtClean="0"/>
          </a:p>
          <a:p>
            <a:r>
              <a:rPr lang="cs-CZ" dirty="0" smtClean="0"/>
              <a:t>Index štěstí ??</a:t>
            </a:r>
          </a:p>
          <a:p>
            <a:r>
              <a:rPr lang="cs-CZ" dirty="0" smtClean="0"/>
              <a:t>…..</a:t>
            </a:r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276" y="2744924"/>
            <a:ext cx="2756878" cy="576064"/>
          </a:xfrm>
          <a:prstGeom prst="rect">
            <a:avLst/>
          </a:prstGeom>
        </p:spPr>
      </p:pic>
      <p:pic>
        <p:nvPicPr>
          <p:cNvPr id="5130" name="Picture 10" descr="https://upload.wikimedia.org/wikipedia/commons/b/b0/Giniho_koefici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869" y="2414293"/>
            <a:ext cx="414886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88" y="32522"/>
            <a:ext cx="10990064" cy="676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695</Words>
  <Application>Microsoft Office PowerPoint</Application>
  <PresentationFormat>Vlastní</PresentationFormat>
  <Paragraphs>195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Continental_Africa_16x9</vt:lpstr>
      <vt:lpstr>Základy ekonomie</vt:lpstr>
      <vt:lpstr>Základní pojmy</vt:lpstr>
      <vt:lpstr>Základní pojmy</vt:lpstr>
      <vt:lpstr>Základní pojmy</vt:lpstr>
      <vt:lpstr>hdp</vt:lpstr>
      <vt:lpstr>Hospodářský růst </vt:lpstr>
      <vt:lpstr>Prezentace aplikace PowerPoint</vt:lpstr>
      <vt:lpstr>jiné ukazatele</vt:lpstr>
      <vt:lpstr>Prezentace aplikace PowerPoint</vt:lpstr>
      <vt:lpstr>Magický čtyřúhelník</vt:lpstr>
      <vt:lpstr>inflace</vt:lpstr>
      <vt:lpstr>inflace</vt:lpstr>
      <vt:lpstr>Inflace</vt:lpstr>
      <vt:lpstr>nezaměstnanost</vt:lpstr>
      <vt:lpstr>Ztráta mrtvé váhy</vt:lpstr>
      <vt:lpstr>Prezentace aplikace PowerPoint</vt:lpstr>
      <vt:lpstr>Struktura strategií </vt:lpstr>
      <vt:lpstr>Prezentace aplikace PowerPoint</vt:lpstr>
      <vt:lpstr>Okruhy analytické části</vt:lpstr>
      <vt:lpstr>Swot analýza</vt:lpstr>
      <vt:lpstr>Prezentace aplikace PowerPoint</vt:lpstr>
      <vt:lpstr>Zadání cvičení 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2016-10-24T15:04:01Z</dcterms:created>
  <dcterms:modified xsi:type="dcterms:W3CDTF">2017-11-01T13:09:26Z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