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71" r:id="rId4"/>
    <p:sldId id="272" r:id="rId5"/>
    <p:sldId id="273" r:id="rId6"/>
    <p:sldId id="263" r:id="rId7"/>
    <p:sldId id="265" r:id="rId8"/>
    <p:sldId id="267" r:id="rId9"/>
    <p:sldId id="275" r:id="rId10"/>
    <p:sldId id="276" r:id="rId11"/>
    <p:sldId id="266" r:id="rId12"/>
    <p:sldId id="274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>
      <p:cViewPr varScale="1">
        <p:scale>
          <a:sx n="89" d="100"/>
          <a:sy n="89" d="100"/>
        </p:scale>
        <p:origin x="120" y="156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20.9.2017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20.9.2017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4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01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6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10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3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2" name="Volný tvar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4" name="Volný tvar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5" name="Volný tvar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6" name="Volný tvar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7" name="Volný tvar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8" name="Volný tvar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9" name="Volný tvar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0" name="Volný tvar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1" name="Volný tvar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2" name="Volný tvar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3" name="Volný tvar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4" name="Volný tvar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" name="Volný tvar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" name="Volný tvar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" name="Volný tvar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" name="Volný tvar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" name="Volný tvar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" name="Volný tvar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" name="Volný tvar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" name="Volný tvar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" name="Volný tvar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" name="Volný tvar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3" name="Volný tvar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4" name="Volný tvar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5" name="Volný tvar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6" name="Volný tvar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7" name="Volný tvar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8" name="Volný tvar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9" name="Volný tvar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0" name="Volný tvar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1" name="Volný tvar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2" name="Volný tvar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3" name="Volný tvar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4" name="Volný tvar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5" name="Volný tvar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6" name="Volný tvar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7" name="Volný tvar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8" name="Volný tvar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9" name="Volný tvar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0" name="Volný tvar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1" name="Volný tvar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2" name="Volný tvar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3" name="Volný tvar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4" name="Volný tvar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5" name="Volný tvar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6" name="Volný tvar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7" name="Volný tvar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8" name="Volný tvar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9" name="Volný tvar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0" name="Volný tvar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1" name="Volný tvar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2" name="Volný tvar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3" name="Volný tvar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4" name="Volný tvar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5" name="Volný tvar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6" name="Volný tvar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7" name="Volný tvar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20.9.2017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20.9.2017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20.9.2017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20.9.2017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20.9.2017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20.9.2017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20.9.2017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20.9.2017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20.9.2017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2237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20.9.2017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20.9.2017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5860" y="1124744"/>
            <a:ext cx="9753600" cy="3048001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Regionální politika a </a:t>
            </a:r>
            <a:br>
              <a:rPr lang="cs-CZ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</a:br>
            <a:r>
              <a:rPr lang="cs-CZ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regionální rozvoj </a:t>
            </a:r>
            <a:br>
              <a:rPr lang="cs-CZ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</a:br>
            <a:r>
              <a:rPr lang="cs-CZ" dirty="0">
                <a:solidFill>
                  <a:srgbClr val="545454">
                    <a:lumMod val="50000"/>
                  </a:srgbClr>
                </a:solidFill>
                <a:latin typeface="Century Gothic"/>
              </a:rPr>
              <a:t/>
            </a:r>
            <a:br>
              <a:rPr lang="cs-CZ" dirty="0">
                <a:solidFill>
                  <a:srgbClr val="545454">
                    <a:lumMod val="50000"/>
                  </a:srgbClr>
                </a:solidFill>
                <a:latin typeface="Century Gothic"/>
              </a:rPr>
            </a:br>
            <a:r>
              <a:rPr lang="cs-CZ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1. Cvičení</a:t>
            </a:r>
            <a:endParaRPr lang="cs-CZ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dirty="0" smtClean="0">
                <a:solidFill>
                  <a:srgbClr val="545454"/>
                </a:solidFill>
              </a:rPr>
              <a:t>Filip Veselý</a:t>
            </a:r>
            <a:endParaRPr lang="cs-CZ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 1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>
              <a:buClr>
                <a:srgbClr val="545454"/>
              </a:buClr>
            </a:pPr>
            <a:endParaRPr lang="cs-CZ" dirty="0" smtClean="0">
              <a:solidFill>
                <a:srgbClr val="545454"/>
              </a:solidFill>
              <a:latin typeface="Century Gothic"/>
            </a:endParaRPr>
          </a:p>
          <a:p>
            <a:pPr marL="45720">
              <a:buClr>
                <a:srgbClr val="545454"/>
              </a:buClr>
            </a:pPr>
            <a:r>
              <a:rPr lang="cs-CZ" b="1" dirty="0" smtClean="0"/>
              <a:t>Úkol č. 2: </a:t>
            </a:r>
          </a:p>
          <a:p>
            <a:pPr marL="45720">
              <a:buClr>
                <a:srgbClr val="545454"/>
              </a:buClr>
            </a:pPr>
            <a:r>
              <a:rPr lang="cs-CZ" u="sng" dirty="0" smtClean="0"/>
              <a:t>Diskuze </a:t>
            </a:r>
            <a:r>
              <a:rPr lang="cs-CZ" u="sng" dirty="0"/>
              <a:t>nad významem regionální politiky a regionálního rozvoje </a:t>
            </a:r>
          </a:p>
          <a:p>
            <a:pPr marL="45720">
              <a:buClr>
                <a:srgbClr val="545454"/>
              </a:buClr>
            </a:pPr>
            <a:r>
              <a:rPr lang="cs-CZ" u="sng" dirty="0" smtClean="0"/>
              <a:t>Práce </a:t>
            </a:r>
            <a:r>
              <a:rPr lang="cs-CZ" u="sng" dirty="0"/>
              <a:t>ve </a:t>
            </a:r>
            <a:r>
              <a:rPr lang="cs-CZ" u="sng" dirty="0" smtClean="0"/>
              <a:t>stejných dvojicích</a:t>
            </a:r>
          </a:p>
          <a:p>
            <a:pPr marL="45720">
              <a:buClr>
                <a:srgbClr val="545454"/>
              </a:buClr>
            </a:pPr>
            <a:r>
              <a:rPr lang="cs-CZ" dirty="0" smtClean="0"/>
              <a:t> </a:t>
            </a:r>
          </a:p>
          <a:p>
            <a:pPr marL="45720">
              <a:buClr>
                <a:srgbClr val="545454"/>
              </a:buClr>
            </a:pPr>
            <a:r>
              <a:rPr lang="cs-CZ" dirty="0" smtClean="0"/>
              <a:t>Odpovězte </a:t>
            </a:r>
            <a:r>
              <a:rPr lang="cs-CZ" dirty="0"/>
              <a:t>na následující </a:t>
            </a:r>
            <a:r>
              <a:rPr lang="cs-CZ" dirty="0" smtClean="0"/>
              <a:t>otázky:</a:t>
            </a:r>
          </a:p>
          <a:p>
            <a:pPr marL="45720">
              <a:buClr>
                <a:srgbClr val="545454"/>
              </a:buClr>
            </a:pPr>
            <a:endParaRPr lang="cs-CZ" dirty="0" smtClean="0"/>
          </a:p>
          <a:p>
            <a:pPr marL="388620" indent="-342900">
              <a:spcBef>
                <a:spcPts val="130"/>
              </a:spcBef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Co </a:t>
            </a:r>
            <a:r>
              <a:rPr lang="cs-CZ" dirty="0"/>
              <a:t>pro vás znamená RPRR </a:t>
            </a:r>
          </a:p>
          <a:p>
            <a:pPr marL="388620" indent="-342900">
              <a:spcBef>
                <a:spcPts val="130"/>
              </a:spcBef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Co </a:t>
            </a:r>
            <a:r>
              <a:rPr lang="cs-CZ" dirty="0"/>
              <a:t>může nabídnout v oblasti RPRR geografie</a:t>
            </a:r>
            <a:r>
              <a:rPr lang="cs-CZ" dirty="0" smtClean="0"/>
              <a:t>?</a:t>
            </a:r>
          </a:p>
          <a:p>
            <a:pPr marL="388620" indent="-342900">
              <a:spcBef>
                <a:spcPts val="130"/>
              </a:spcBef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Jakou </a:t>
            </a:r>
            <a:r>
              <a:rPr lang="cs-CZ" dirty="0"/>
              <a:t>roli hraje v regionálním rozvoji fyzická geografie</a:t>
            </a:r>
            <a:r>
              <a:rPr lang="cs-CZ" dirty="0" smtClean="0"/>
              <a:t>?</a:t>
            </a:r>
          </a:p>
          <a:p>
            <a:pPr marL="388620" indent="-342900">
              <a:spcBef>
                <a:spcPts val="130"/>
              </a:spcBef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Má </a:t>
            </a:r>
            <a:r>
              <a:rPr lang="cs-CZ" dirty="0"/>
              <a:t>význam zkoumat v „globalizujícím se světě“ regionální rozvoj? </a:t>
            </a:r>
          </a:p>
          <a:p>
            <a:pPr marL="388620" indent="-342900">
              <a:spcBef>
                <a:spcPts val="130"/>
              </a:spcBef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Co </a:t>
            </a:r>
            <a:r>
              <a:rPr lang="cs-CZ" dirty="0"/>
              <a:t>víte o regionální politice v </a:t>
            </a:r>
            <a:r>
              <a:rPr lang="cs-CZ" dirty="0" smtClean="0"/>
              <a:t>EU?</a:t>
            </a:r>
            <a:endParaRPr lang="cs-CZ" dirty="0"/>
          </a:p>
          <a:p>
            <a:pPr marL="388620" indent="-342900">
              <a:spcBef>
                <a:spcPts val="130"/>
              </a:spcBef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Je v silách státu nebo samosprávy zásadně změnit rozvoj konkrétních regionů? Rozvoj zespodu/shora</a:t>
            </a:r>
          </a:p>
          <a:p>
            <a:pPr marL="45720">
              <a:buClr>
                <a:srgbClr val="545454"/>
              </a:buClr>
            </a:pPr>
            <a:endParaRPr lang="cs-CZ" dirty="0" smtClean="0"/>
          </a:p>
          <a:p>
            <a:pPr marL="45720">
              <a:buClr>
                <a:srgbClr val="545454"/>
              </a:buClr>
            </a:pPr>
            <a:endParaRPr lang="cs-CZ" dirty="0" smtClean="0"/>
          </a:p>
          <a:p>
            <a:pPr marL="45720">
              <a:buClr>
                <a:srgbClr val="545454"/>
              </a:buClr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 1</a:t>
            </a:r>
          </a:p>
        </p:txBody>
      </p:sp>
      <p:sp>
        <p:nvSpPr>
          <p:cNvPr id="3" name="Obdélník 2"/>
          <p:cNvSpPr/>
          <p:nvPr/>
        </p:nvSpPr>
        <p:spPr>
          <a:xfrm>
            <a:off x="1341884" y="2276872"/>
            <a:ext cx="962933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Úkol č. 2: 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Cílem </a:t>
            </a:r>
            <a:r>
              <a:rPr lang="cs-CZ" dirty="0"/>
              <a:t>konfrontovat názory, argumentovat stanoviska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Cení </a:t>
            </a:r>
            <a:r>
              <a:rPr lang="cs-CZ" dirty="0"/>
              <a:t>se i protikladné názory ve dvojicích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Stačí </a:t>
            </a:r>
            <a:r>
              <a:rPr lang="cs-CZ" dirty="0"/>
              <a:t>v odrážkách, ale vždy s odůvodněním vašeho stanoviska (umět odpovědět na otázku PROČ</a:t>
            </a:r>
            <a:r>
              <a:rPr lang="cs-CZ" dirty="0" smtClean="0"/>
              <a:t>?)</a:t>
            </a:r>
          </a:p>
          <a:p>
            <a:endParaRPr lang="cs-CZ" dirty="0"/>
          </a:p>
          <a:p>
            <a:r>
              <a:rPr lang="cs-CZ" dirty="0" smtClean="0"/>
              <a:t>Poklad </a:t>
            </a:r>
            <a:r>
              <a:rPr lang="cs-CZ" dirty="0"/>
              <a:t>pro následnou diskuzi </a:t>
            </a:r>
            <a:endParaRPr lang="cs-CZ" dirty="0" smtClean="0"/>
          </a:p>
          <a:p>
            <a:r>
              <a:rPr lang="cs-CZ" dirty="0" smtClean="0"/>
              <a:t>Výstupem</a:t>
            </a:r>
            <a:r>
              <a:rPr lang="cs-CZ" dirty="0"/>
              <a:t>: </a:t>
            </a:r>
            <a:r>
              <a:rPr lang="cs-CZ" dirty="0" smtClean="0"/>
              <a:t>Text </a:t>
            </a:r>
            <a:r>
              <a:rPr lang="cs-CZ" dirty="0"/>
              <a:t>(</a:t>
            </a:r>
            <a:r>
              <a:rPr lang="cs-CZ" dirty="0" err="1"/>
              <a:t>Times</a:t>
            </a:r>
            <a:r>
              <a:rPr lang="cs-CZ" dirty="0"/>
              <a:t> New Roman 12, řádkování 1, </a:t>
            </a:r>
            <a:r>
              <a:rPr lang="cs-CZ" dirty="0" smtClean="0"/>
              <a:t>cca. </a:t>
            </a:r>
            <a:r>
              <a:rPr lang="cs-CZ" dirty="0"/>
              <a:t>1 strana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b="1" dirty="0" smtClean="0"/>
              <a:t>Odevzdání</a:t>
            </a:r>
            <a:endParaRPr lang="cs-CZ" b="1" dirty="0"/>
          </a:p>
          <a:p>
            <a:r>
              <a:rPr lang="cs-CZ" dirty="0" smtClean="0"/>
              <a:t>Oba úkoly v 1 PDF</a:t>
            </a:r>
          </a:p>
          <a:p>
            <a:r>
              <a:rPr lang="cs-CZ" dirty="0" smtClean="0"/>
              <a:t>Odevzdat do: </a:t>
            </a:r>
            <a:r>
              <a:rPr lang="cs-CZ" b="1" dirty="0" smtClean="0"/>
              <a:t>24.9. 23:59</a:t>
            </a:r>
          </a:p>
        </p:txBody>
      </p:sp>
    </p:spTree>
    <p:extLst>
      <p:ext uri="{BB962C8B-B14F-4D97-AF65-F5344CB8AC3E}">
        <p14:creationId xmlns:p14="http://schemas.microsoft.com/office/powerpoint/2010/main" val="1104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0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Základní informace o kurzu</a:t>
            </a:r>
            <a:endParaRPr lang="cs-CZ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cs-CZ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Dotace: 2/1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cs-CZ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Kredity: 3+2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cs-CZ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Zakončení: zkouška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cs-CZ" dirty="0" smtClean="0">
                <a:solidFill>
                  <a:srgbClr val="545454"/>
                </a:solidFill>
                <a:latin typeface="Century Gothic"/>
              </a:rPr>
              <a:t>Požadavky k udělení zápočtu: 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cs-CZ" dirty="0" smtClean="0">
                <a:solidFill>
                  <a:srgbClr val="545454"/>
                </a:solidFill>
                <a:latin typeface="Century Gothic"/>
              </a:rPr>
              <a:t>Docházka: max. 2 </a:t>
            </a:r>
            <a:r>
              <a:rPr lang="cs-CZ" u="sng" dirty="0" smtClean="0">
                <a:solidFill>
                  <a:srgbClr val="545454"/>
                </a:solidFill>
                <a:latin typeface="Century Gothic"/>
              </a:rPr>
              <a:t>omluvené</a:t>
            </a:r>
            <a:r>
              <a:rPr lang="cs-CZ" dirty="0" smtClean="0">
                <a:solidFill>
                  <a:srgbClr val="545454"/>
                </a:solidFill>
                <a:latin typeface="Century Gothic"/>
              </a:rPr>
              <a:t> absence (předem emailem) 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cs-CZ" dirty="0" smtClean="0">
                <a:solidFill>
                  <a:srgbClr val="545454"/>
                </a:solidFill>
                <a:latin typeface="Century Gothic"/>
              </a:rPr>
              <a:t>Aktivní účast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cs-CZ" dirty="0" smtClean="0">
                <a:solidFill>
                  <a:srgbClr val="545454"/>
                </a:solidFill>
                <a:latin typeface="Century Gothic"/>
              </a:rPr>
              <a:t>Včasné odevzdávání úkolů/vypracování </a:t>
            </a:r>
            <a:r>
              <a:rPr lang="cs-CZ" dirty="0" err="1" smtClean="0">
                <a:solidFill>
                  <a:srgbClr val="545454"/>
                </a:solidFill>
                <a:latin typeface="Century Gothic"/>
              </a:rPr>
              <a:t>odpovědníků</a:t>
            </a:r>
            <a:r>
              <a:rPr lang="cs-CZ" dirty="0" smtClean="0">
                <a:solidFill>
                  <a:srgbClr val="545454"/>
                </a:solidFill>
                <a:latin typeface="Century Gothic"/>
              </a:rPr>
              <a:t>, tj. do </a:t>
            </a:r>
            <a:r>
              <a:rPr lang="cs-CZ" u="sng" dirty="0" smtClean="0">
                <a:solidFill>
                  <a:srgbClr val="545454"/>
                </a:solidFill>
                <a:latin typeface="Century Gothic"/>
              </a:rPr>
              <a:t>neděle 23:59 </a:t>
            </a:r>
            <a:r>
              <a:rPr lang="cs-CZ" dirty="0" smtClean="0">
                <a:solidFill>
                  <a:srgbClr val="545454"/>
                </a:solidFill>
                <a:latin typeface="Century Gothic"/>
              </a:rPr>
              <a:t>do příslušné </a:t>
            </a:r>
            <a:r>
              <a:rPr lang="cs-CZ" dirty="0" err="1" smtClean="0">
                <a:solidFill>
                  <a:srgbClr val="545454"/>
                </a:solidFill>
                <a:latin typeface="Century Gothic"/>
              </a:rPr>
              <a:t>odevzdávárny</a:t>
            </a:r>
            <a:r>
              <a:rPr lang="cs-CZ" dirty="0" smtClean="0">
                <a:solidFill>
                  <a:srgbClr val="545454"/>
                </a:solidFill>
                <a:latin typeface="Century Gothic"/>
              </a:rPr>
              <a:t> (řádné/ opravy). Opravy do 7 dnů od vrácení.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endParaRPr lang="cs-CZ" dirty="0" smtClean="0">
              <a:solidFill>
                <a:srgbClr val="545454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476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0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Základní informace o kurzu</a:t>
            </a:r>
            <a:endParaRPr lang="cs-CZ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343400"/>
          </a:xfrm>
        </p:spPr>
        <p:txBody>
          <a:bodyPr>
            <a:noAutofit/>
          </a:bodyPr>
          <a:lstStyle/>
          <a:p>
            <a:pPr>
              <a:buClr>
                <a:srgbClr val="545454"/>
              </a:buClr>
            </a:pPr>
            <a:r>
              <a:rPr lang="cs-CZ" sz="2000" dirty="0" smtClean="0">
                <a:solidFill>
                  <a:srgbClr val="545454"/>
                </a:solidFill>
                <a:latin typeface="Century Gothic"/>
              </a:rPr>
              <a:t>Prezentace ze seminářů v </a:t>
            </a:r>
            <a:r>
              <a:rPr lang="cs-CZ" sz="2000" dirty="0" err="1" smtClean="0">
                <a:solidFill>
                  <a:srgbClr val="545454"/>
                </a:solidFill>
                <a:latin typeface="Century Gothic"/>
              </a:rPr>
              <a:t>ISu</a:t>
            </a:r>
            <a:r>
              <a:rPr lang="cs-CZ" sz="2000" dirty="0" smtClean="0">
                <a:solidFill>
                  <a:srgbClr val="545454"/>
                </a:solidFill>
                <a:latin typeface="Century Gothic"/>
              </a:rPr>
              <a:t> po skončení výuky</a:t>
            </a:r>
          </a:p>
          <a:p>
            <a:pPr>
              <a:buClr>
                <a:srgbClr val="545454"/>
              </a:buClr>
            </a:pPr>
            <a:r>
              <a:rPr lang="cs-CZ" sz="2000" dirty="0" smtClean="0">
                <a:solidFill>
                  <a:srgbClr val="545454"/>
                </a:solidFill>
                <a:latin typeface="Century Gothic"/>
              </a:rPr>
              <a:t>Prezentace z přednášek v </a:t>
            </a:r>
            <a:r>
              <a:rPr lang="cs-CZ" sz="2000" dirty="0" err="1" smtClean="0">
                <a:solidFill>
                  <a:srgbClr val="545454"/>
                </a:solidFill>
                <a:latin typeface="Century Gothic"/>
              </a:rPr>
              <a:t>ISu</a:t>
            </a:r>
            <a:r>
              <a:rPr lang="cs-CZ" sz="2000" dirty="0" smtClean="0">
                <a:solidFill>
                  <a:srgbClr val="545454"/>
                </a:solidFill>
                <a:latin typeface="Century Gothic"/>
              </a:rPr>
              <a:t> nebudou. Doporučuji chodit, prezentace z předchozích let nemusí být směrodatné. 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endParaRPr lang="cs-CZ" sz="2000" dirty="0" smtClean="0">
              <a:solidFill>
                <a:srgbClr val="545454"/>
              </a:solidFill>
              <a:latin typeface="Century Gothic"/>
            </a:endParaRP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cs-CZ" sz="2000" b="1" dirty="0" smtClean="0">
                <a:solidFill>
                  <a:srgbClr val="545454"/>
                </a:solidFill>
                <a:latin typeface="Century Gothic"/>
              </a:rPr>
              <a:t>Předběžná osnova: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cs-CZ" sz="2000" dirty="0" smtClean="0">
                <a:solidFill>
                  <a:srgbClr val="545454"/>
                </a:solidFill>
                <a:latin typeface="Century Gothic"/>
              </a:rPr>
              <a:t>1. Obecná část:</a:t>
            </a:r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/>
              <a:t>Úvod do problematiky, cíle RPRR </a:t>
            </a:r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 smtClean="0"/>
              <a:t>Regionální </a:t>
            </a:r>
            <a:r>
              <a:rPr lang="cs-CZ" sz="2000" dirty="0"/>
              <a:t>disparity </a:t>
            </a:r>
            <a:endParaRPr lang="cs-CZ" sz="2000" dirty="0" smtClean="0"/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 smtClean="0"/>
              <a:t>Filozofická východiska</a:t>
            </a:r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 smtClean="0"/>
              <a:t>Ekonomické teorie regionální rozvoje</a:t>
            </a:r>
          </a:p>
          <a:p>
            <a:pPr marL="45720" indent="0">
              <a:buClr>
                <a:srgbClr val="545454"/>
              </a:buClr>
              <a:buNone/>
            </a:pPr>
            <a:endParaRPr lang="cs-CZ" sz="2000" dirty="0"/>
          </a:p>
          <a:p>
            <a:pPr marL="45720" indent="0">
              <a:buClr>
                <a:srgbClr val="545454"/>
              </a:buClr>
              <a:buNone/>
            </a:pPr>
            <a:endParaRPr lang="cs-CZ" sz="2000" dirty="0" smtClean="0"/>
          </a:p>
          <a:p>
            <a:pPr marL="45720" indent="0">
              <a:buClr>
                <a:srgbClr val="545454"/>
              </a:buClr>
              <a:buNone/>
            </a:pPr>
            <a:endParaRPr lang="cs-CZ" sz="2000" dirty="0" smtClean="0"/>
          </a:p>
          <a:p>
            <a:pPr marL="45720" indent="0">
              <a:buClr>
                <a:srgbClr val="545454"/>
              </a:buClr>
              <a:buNone/>
            </a:pPr>
            <a:endParaRPr lang="cs-CZ" sz="2000" dirty="0" smtClean="0">
              <a:solidFill>
                <a:srgbClr val="545454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5503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17614" y="274638"/>
            <a:ext cx="8229598" cy="1325562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0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Základní informace o</a:t>
            </a:r>
            <a:r>
              <a:rPr lang="cs-CZ" sz="4000" b="0" i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kurzu</a:t>
            </a:r>
            <a:endParaRPr lang="cs-CZ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343400"/>
          </a:xfrm>
        </p:spPr>
        <p:txBody>
          <a:bodyPr>
            <a:noAutofit/>
          </a:bodyPr>
          <a:lstStyle/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endParaRPr lang="cs-CZ" sz="2000" dirty="0" smtClean="0">
              <a:solidFill>
                <a:srgbClr val="545454"/>
              </a:solidFill>
              <a:latin typeface="Century Gothic"/>
            </a:endParaRP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cs-CZ" sz="2000" b="1" dirty="0" smtClean="0">
                <a:solidFill>
                  <a:srgbClr val="545454"/>
                </a:solidFill>
                <a:latin typeface="Century Gothic"/>
              </a:rPr>
              <a:t>Předběžná osnova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cs-CZ" sz="2000" dirty="0" smtClean="0">
                <a:solidFill>
                  <a:srgbClr val="545454"/>
                </a:solidFill>
                <a:latin typeface="Century Gothic"/>
              </a:rPr>
              <a:t>2. Aplikovaná část: </a:t>
            </a:r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 smtClean="0"/>
              <a:t>Dokumenty regionálního rozvoje a projekty</a:t>
            </a:r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 smtClean="0"/>
              <a:t>Tvorba strategií (strategická analýza, definice priorit, implementace)</a:t>
            </a:r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 smtClean="0"/>
              <a:t>Tvorba programového dokumentu</a:t>
            </a:r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 smtClean="0"/>
              <a:t>Financování (státní a evropské dotace)</a:t>
            </a:r>
          </a:p>
          <a:p>
            <a:pPr marL="45720" indent="0">
              <a:buClr>
                <a:srgbClr val="545454"/>
              </a:buClr>
              <a:buNone/>
            </a:pPr>
            <a:endParaRPr lang="cs-CZ" sz="2000" dirty="0"/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 smtClean="0"/>
              <a:t>Zbytek podle času</a:t>
            </a:r>
          </a:p>
          <a:p>
            <a:pPr marL="45720" indent="0">
              <a:buClr>
                <a:srgbClr val="545454"/>
              </a:buClr>
              <a:buNone/>
            </a:pPr>
            <a:endParaRPr lang="cs-CZ" sz="2000" dirty="0" smtClean="0"/>
          </a:p>
          <a:p>
            <a:pPr marL="45720" indent="0">
              <a:buClr>
                <a:srgbClr val="545454"/>
              </a:buClr>
              <a:buNone/>
            </a:pPr>
            <a:endParaRPr lang="cs-CZ" sz="2000" dirty="0"/>
          </a:p>
          <a:p>
            <a:pPr marL="45720" indent="0">
              <a:buClr>
                <a:srgbClr val="545454"/>
              </a:buClr>
              <a:buNone/>
            </a:pPr>
            <a:endParaRPr lang="cs-CZ" sz="2000" dirty="0" smtClean="0"/>
          </a:p>
          <a:p>
            <a:pPr marL="45720" indent="0">
              <a:buClr>
                <a:srgbClr val="545454"/>
              </a:buClr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91660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3"/>
          <p:cNvSpPr>
            <a:spLocks noGrp="1"/>
          </p:cNvSpPr>
          <p:nvPr>
            <p:ph type="title"/>
          </p:nvPr>
        </p:nvSpPr>
        <p:spPr>
          <a:xfrm>
            <a:off x="1217614" y="274638"/>
            <a:ext cx="8229598" cy="1325562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0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Kontakt</a:t>
            </a:r>
            <a:endParaRPr lang="cs-CZ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>
              <a:buClr>
                <a:srgbClr val="545454"/>
              </a:buClr>
            </a:pPr>
            <a:endParaRPr lang="cs-CZ" dirty="0" smtClean="0">
              <a:solidFill>
                <a:srgbClr val="545454"/>
              </a:solidFill>
              <a:latin typeface="Century Gothic"/>
            </a:endParaRPr>
          </a:p>
          <a:p>
            <a:pPr marL="45720">
              <a:buClr>
                <a:srgbClr val="545454"/>
              </a:buClr>
            </a:pPr>
            <a:r>
              <a:rPr lang="cs-CZ" dirty="0" smtClean="0">
                <a:solidFill>
                  <a:srgbClr val="545454"/>
                </a:solidFill>
                <a:latin typeface="Century Gothic"/>
              </a:rPr>
              <a:t>Mgr. Filip Veselý</a:t>
            </a:r>
          </a:p>
          <a:p>
            <a:pPr marL="45720">
              <a:buClr>
                <a:srgbClr val="545454"/>
              </a:buClr>
            </a:pPr>
            <a:endParaRPr lang="cs-CZ" dirty="0">
              <a:solidFill>
                <a:srgbClr val="545454"/>
              </a:solidFill>
              <a:latin typeface="Century Gothic"/>
            </a:endParaRPr>
          </a:p>
          <a:p>
            <a:pPr marL="45720">
              <a:buClr>
                <a:srgbClr val="545454"/>
              </a:buClr>
            </a:pPr>
            <a:r>
              <a:rPr lang="cs-CZ" dirty="0" smtClean="0"/>
              <a:t>Kancelář 03020</a:t>
            </a:r>
            <a:r>
              <a:rPr lang="cs-CZ" dirty="0"/>
              <a:t>, pavilon </a:t>
            </a:r>
            <a:r>
              <a:rPr lang="cs-CZ" dirty="0" smtClean="0"/>
              <a:t>4 (2. patro)</a:t>
            </a:r>
          </a:p>
          <a:p>
            <a:pPr marL="45720">
              <a:buClr>
                <a:srgbClr val="545454"/>
              </a:buClr>
            </a:pPr>
            <a:r>
              <a:rPr lang="cs-CZ" dirty="0" smtClean="0">
                <a:solidFill>
                  <a:srgbClr val="545454"/>
                </a:solidFill>
                <a:latin typeface="Century Gothic"/>
              </a:rPr>
              <a:t>Nejlépe po domluvě</a:t>
            </a:r>
          </a:p>
          <a:p>
            <a:pPr marL="45720">
              <a:buClr>
                <a:srgbClr val="545454"/>
              </a:buClr>
            </a:pPr>
            <a:endParaRPr lang="cs-CZ" dirty="0">
              <a:solidFill>
                <a:srgbClr val="545454"/>
              </a:solidFill>
              <a:latin typeface="Century Gothic"/>
            </a:endParaRPr>
          </a:p>
          <a:p>
            <a:pPr marL="45720">
              <a:buClr>
                <a:srgbClr val="545454"/>
              </a:buClr>
            </a:pPr>
            <a:r>
              <a:rPr lang="cs-CZ" dirty="0" smtClean="0">
                <a:solidFill>
                  <a:srgbClr val="545454"/>
                </a:solidFill>
                <a:latin typeface="Century Gothic"/>
              </a:rPr>
              <a:t>Email: 375627</a:t>
            </a:r>
            <a:r>
              <a:rPr lang="en-US" dirty="0" smtClean="0">
                <a:solidFill>
                  <a:srgbClr val="545454"/>
                </a:solidFill>
                <a:latin typeface="Century Gothic"/>
              </a:rPr>
              <a:t>@</a:t>
            </a:r>
            <a:r>
              <a:rPr lang="cs-CZ" dirty="0" smtClean="0">
                <a:solidFill>
                  <a:srgbClr val="545454"/>
                </a:solidFill>
                <a:latin typeface="Century Gothic"/>
              </a:rPr>
              <a:t>mail.muni.cz</a:t>
            </a:r>
          </a:p>
          <a:p>
            <a:pPr marL="45720">
              <a:buClr>
                <a:srgbClr val="545454"/>
              </a:buClr>
            </a:pPr>
            <a:endParaRPr lang="cs-CZ" dirty="0" smtClean="0"/>
          </a:p>
          <a:p>
            <a:pPr marL="45720">
              <a:buClr>
                <a:srgbClr val="545454"/>
              </a:buClr>
            </a:pPr>
            <a:endParaRPr lang="cs-CZ" dirty="0" smtClean="0"/>
          </a:p>
          <a:p>
            <a:pPr marL="45720">
              <a:buClr>
                <a:srgbClr val="545454"/>
              </a:buClr>
            </a:pPr>
            <a:endParaRPr lang="cs-CZ" dirty="0" smtClean="0"/>
          </a:p>
          <a:p>
            <a:pPr marL="45720">
              <a:buClr>
                <a:srgbClr val="545454"/>
              </a:buClr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Diamantová struktura</a:t>
            </a:r>
            <a:endParaRPr lang="cs-CZ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7614" y="1844824"/>
            <a:ext cx="8550734" cy="4608512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1217614" y="908720"/>
            <a:ext cx="9753600" cy="5184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>
              <a:buClr>
                <a:srgbClr val="545454"/>
              </a:buClr>
            </a:pPr>
            <a:endParaRPr lang="cs-CZ" dirty="0" smtClean="0">
              <a:solidFill>
                <a:srgbClr val="545454"/>
              </a:solidFill>
              <a:latin typeface="Century Gothic"/>
            </a:endParaRPr>
          </a:p>
          <a:p>
            <a:pPr marL="45720">
              <a:buClr>
                <a:srgbClr val="545454"/>
              </a:buClr>
            </a:pPr>
            <a:r>
              <a:rPr lang="cs-CZ" b="1" dirty="0" smtClean="0"/>
              <a:t>Úkol č. 1: </a:t>
            </a:r>
          </a:p>
          <a:p>
            <a:pPr marL="45720">
              <a:buClr>
                <a:srgbClr val="545454"/>
              </a:buClr>
            </a:pPr>
            <a:r>
              <a:rPr lang="cs-CZ" u="sng" dirty="0" smtClean="0"/>
              <a:t>Práce </a:t>
            </a:r>
            <a:r>
              <a:rPr lang="cs-CZ" u="sng" dirty="0"/>
              <a:t>ve </a:t>
            </a:r>
            <a:r>
              <a:rPr lang="cs-CZ" u="sng" dirty="0" smtClean="0"/>
              <a:t>dvojicích</a:t>
            </a:r>
          </a:p>
          <a:p>
            <a:pPr marL="45720">
              <a:buClr>
                <a:srgbClr val="545454"/>
              </a:buClr>
            </a:pPr>
            <a:r>
              <a:rPr lang="cs-CZ" dirty="0" smtClean="0"/>
              <a:t> </a:t>
            </a:r>
          </a:p>
          <a:p>
            <a:pPr marL="502920" indent="-457200">
              <a:buClr>
                <a:srgbClr val="545454"/>
              </a:buClr>
              <a:buAutoNum type="arabicPeriod"/>
            </a:pPr>
            <a:r>
              <a:rPr lang="cs-CZ" dirty="0" smtClean="0"/>
              <a:t>Utvořte vlastní diamantovou strukturu problémů z níže uvedeného seznamu problematik. </a:t>
            </a:r>
          </a:p>
          <a:p>
            <a:pPr marL="502920" indent="-457200">
              <a:buClr>
                <a:srgbClr val="545454"/>
              </a:buClr>
              <a:buAutoNum type="arabicPeriod"/>
            </a:pPr>
            <a:endParaRPr lang="cs-CZ" dirty="0"/>
          </a:p>
          <a:p>
            <a:pPr marL="502920" indent="-457200" algn="just">
              <a:buClr>
                <a:srgbClr val="545454"/>
              </a:buClr>
              <a:buAutoNum type="arabicPeriod"/>
            </a:pPr>
            <a:r>
              <a:rPr lang="cs-CZ" dirty="0" smtClean="0"/>
              <a:t>Zkuste vyargumentovat, proč jste zvolili na první místo tuto problematiky a proč dostala přednost před problémy na druhých místech.  Uveďte, zda-</a:t>
            </a:r>
            <a:r>
              <a:rPr lang="cs-CZ" dirty="0" err="1" smtClean="0"/>
              <a:t>li</a:t>
            </a:r>
            <a:r>
              <a:rPr lang="cs-CZ" dirty="0" smtClean="0"/>
              <a:t> může Vámi vybraná problematika na prvním místě negativně ovlivnit některý jiný problém v diamantové struktuře a jak? Dá se tomuto negativnímu dopadu zabránit? </a:t>
            </a:r>
          </a:p>
          <a:p>
            <a:pPr marL="502920" indent="-457200">
              <a:buClr>
                <a:srgbClr val="545454"/>
              </a:buClr>
              <a:buAutoNum type="arabicPeriod"/>
            </a:pPr>
            <a:endParaRPr lang="cs-CZ" dirty="0" smtClean="0"/>
          </a:p>
          <a:p>
            <a:pPr marL="502920" indent="-457200">
              <a:buClr>
                <a:srgbClr val="545454"/>
              </a:buClr>
              <a:buAutoNum type="arabicPeriod"/>
            </a:pPr>
            <a:r>
              <a:rPr lang="cs-CZ" dirty="0" smtClean="0"/>
              <a:t>Zkuste vyargumentovat, proč jste jako poslední zvolili to, co jste zvolili. </a:t>
            </a:r>
          </a:p>
          <a:p>
            <a:pPr marL="502920" indent="-457200">
              <a:buClr>
                <a:srgbClr val="545454"/>
              </a:buClr>
              <a:buAutoNum type="arabicPeriod"/>
            </a:pPr>
            <a:endParaRPr lang="cs-CZ" dirty="0"/>
          </a:p>
          <a:p>
            <a:pPr marL="502920" indent="-457200">
              <a:buClr>
                <a:srgbClr val="545454"/>
              </a:buClr>
              <a:buAutoNum type="arabicPeriod"/>
            </a:pPr>
            <a:r>
              <a:rPr lang="cs-CZ" dirty="0" smtClean="0"/>
              <a:t>Utvořte tabulku problematik a uveďte:</a:t>
            </a:r>
          </a:p>
          <a:p>
            <a:pPr marL="45720">
              <a:buClr>
                <a:srgbClr val="545454"/>
              </a:buClr>
            </a:pPr>
            <a:r>
              <a:rPr lang="cs-CZ" dirty="0" smtClean="0"/>
              <a:t>a) Jaké ukazatele nám mohou indikovat stav dané problematiky</a:t>
            </a:r>
          </a:p>
          <a:p>
            <a:pPr marL="45720">
              <a:buClr>
                <a:srgbClr val="545454"/>
              </a:buClr>
            </a:pPr>
            <a:r>
              <a:rPr lang="cs-CZ" dirty="0" smtClean="0"/>
              <a:t>b) Uveďte stručný seznam kroků, jak zlepšit stav problematiky. </a:t>
            </a:r>
          </a:p>
          <a:p>
            <a:pPr marL="502920" indent="-457200">
              <a:buClr>
                <a:srgbClr val="545454"/>
              </a:buClr>
              <a:buAutoNum type="arabicPeriod"/>
            </a:pPr>
            <a:endParaRPr lang="cs-CZ" dirty="0" smtClean="0"/>
          </a:p>
          <a:p>
            <a:pPr marL="45720">
              <a:buClr>
                <a:srgbClr val="545454"/>
              </a:buClr>
            </a:pPr>
            <a:r>
              <a:rPr lang="cs-CZ" dirty="0" smtClean="0"/>
              <a:t>Rozsah samotného textu: </a:t>
            </a:r>
            <a:r>
              <a:rPr lang="cs-CZ" dirty="0"/>
              <a:t>(</a:t>
            </a:r>
            <a:r>
              <a:rPr lang="cs-CZ" dirty="0" err="1"/>
              <a:t>Times</a:t>
            </a:r>
            <a:r>
              <a:rPr lang="cs-CZ" dirty="0"/>
              <a:t> New Roman 12, řádkování 1, </a:t>
            </a:r>
            <a:r>
              <a:rPr lang="cs-CZ" dirty="0" smtClean="0"/>
              <a:t>cca. 1 </a:t>
            </a:r>
            <a:r>
              <a:rPr lang="cs-CZ" dirty="0"/>
              <a:t>strana)</a:t>
            </a:r>
          </a:p>
          <a:p>
            <a:pPr marL="45720">
              <a:buClr>
                <a:srgbClr val="545454"/>
              </a:buClr>
            </a:pPr>
            <a:endParaRPr lang="cs-CZ" dirty="0" smtClean="0"/>
          </a:p>
          <a:p>
            <a:pPr marL="45720">
              <a:buClr>
                <a:srgbClr val="545454"/>
              </a:buClr>
            </a:pPr>
            <a:endParaRPr lang="cs-CZ" dirty="0" smtClean="0"/>
          </a:p>
        </p:txBody>
      </p:sp>
      <p:sp>
        <p:nvSpPr>
          <p:cNvPr id="3" name="Nadpis 6"/>
          <p:cNvSpPr txBox="1">
            <a:spLocks/>
          </p:cNvSpPr>
          <p:nvPr/>
        </p:nvSpPr>
        <p:spPr>
          <a:xfrm>
            <a:off x="1217614" y="332656"/>
            <a:ext cx="9753600" cy="7060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Zadání cvičení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3771" y="332656"/>
            <a:ext cx="9753600" cy="1080120"/>
          </a:xfrm>
        </p:spPr>
        <p:txBody>
          <a:bodyPr/>
          <a:lstStyle/>
          <a:p>
            <a:r>
              <a:rPr lang="cs-CZ" dirty="0" smtClean="0"/>
              <a:t>Seznam problematik k úkolu 1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83771" y="1844824"/>
            <a:ext cx="7853063" cy="4176464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Růst sociální </a:t>
            </a:r>
            <a:r>
              <a:rPr lang="cs-CZ" sz="2400" dirty="0" smtClean="0"/>
              <a:t>soudržnosti</a:t>
            </a:r>
            <a:endParaRPr lang="cs-CZ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Zvýšení </a:t>
            </a:r>
            <a:r>
              <a:rPr lang="cs-CZ" sz="2400" dirty="0"/>
              <a:t>konkurenceschopnosti firem </a:t>
            </a:r>
            <a:endParaRPr lang="cs-CZ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Snížení </a:t>
            </a:r>
            <a:r>
              <a:rPr lang="cs-CZ" sz="2400" dirty="0"/>
              <a:t>nezaměstnanosti </a:t>
            </a:r>
            <a:endParaRPr lang="cs-CZ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Obrana a ochrana obyvatel</a:t>
            </a:r>
            <a:endParaRPr lang="cs-CZ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Ochrana </a:t>
            </a:r>
            <a:r>
              <a:rPr lang="cs-CZ" sz="2400" dirty="0"/>
              <a:t>životního prostředí </a:t>
            </a:r>
            <a:endParaRPr lang="cs-CZ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Zlepšení </a:t>
            </a:r>
            <a:r>
              <a:rPr lang="cs-CZ" sz="2400" dirty="0"/>
              <a:t>efektivity využití veřejných financí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Dopravní dostupnost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Školství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Zdravotnictví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6897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983771" y="332656"/>
            <a:ext cx="9753600" cy="10801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 zamyšlení (není součástí zadání)</a:t>
            </a:r>
            <a:endParaRPr lang="cs-CZ" dirty="0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idx="1"/>
          </p:nvPr>
        </p:nvSpPr>
        <p:spPr>
          <a:xfrm>
            <a:off x="983771" y="1844824"/>
            <a:ext cx="10007185" cy="417646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Volný trh nebo regulace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Životní prostředí nebo společnost zaměstnávající velké množství obyvatel, ale znečišťující okolí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Ochrana zdraví nebo svoboda podnikání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Přispívat prvoligovému klubu z městské kasy nebo ne?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Nádraží v centru nebo ne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+ Co vás ještě napadá?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8205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f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9EAA3-535C-45B2-A3C5-B16ADBD96C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africký kontinent (širokoúhlá)</Template>
  <TotalTime>0</TotalTime>
  <Words>543</Words>
  <Application>Microsoft Office PowerPoint</Application>
  <PresentationFormat>Vlastní</PresentationFormat>
  <Paragraphs>109</Paragraphs>
  <Slides>11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Continental_Africa_16x9</vt:lpstr>
      <vt:lpstr>Regionální politika a  regionální rozvoj   1. Cvičení</vt:lpstr>
      <vt:lpstr>Základní informace o kurzu</vt:lpstr>
      <vt:lpstr>Základní informace o kurzu</vt:lpstr>
      <vt:lpstr>Základní informace o kurzu</vt:lpstr>
      <vt:lpstr>Kontakt</vt:lpstr>
      <vt:lpstr>Diamantová struktura</vt:lpstr>
      <vt:lpstr>Prezentace aplikace PowerPoint</vt:lpstr>
      <vt:lpstr>Seznam problematik k úkolu 1</vt:lpstr>
      <vt:lpstr>K zamyšlení (není součástí zadání)</vt:lpstr>
      <vt:lpstr>Zadání cvičení 1</vt:lpstr>
      <vt:lpstr>Zadání cvičení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2016-09-20T11:27:30Z</dcterms:created>
  <dcterms:modified xsi:type="dcterms:W3CDTF">2017-09-20T07:04:59Z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