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6" r:id="rId3"/>
    <p:sldId id="286" r:id="rId4"/>
    <p:sldId id="287" r:id="rId5"/>
    <p:sldId id="267" r:id="rId6"/>
    <p:sldId id="288" r:id="rId7"/>
    <p:sldId id="289" r:id="rId8"/>
    <p:sldId id="290" r:id="rId9"/>
    <p:sldId id="298" r:id="rId10"/>
    <p:sldId id="282" r:id="rId11"/>
    <p:sldId id="280" r:id="rId12"/>
    <p:sldId id="283" r:id="rId13"/>
    <p:sldId id="284" r:id="rId14"/>
    <p:sldId id="285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9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353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DBF68-B954-490C-B3C8-F52640939369}" type="datetimeFigureOut">
              <a:rPr lang="cs-CZ" smtClean="0"/>
              <a:t>21. 9. 2016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381CA-83F8-483E-AF83-1DB94FD8C9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18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381CA-83F8-483E-AF83-1DB94FD8C9A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35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381CA-83F8-483E-AF83-1DB94FD8C9A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277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381CA-83F8-483E-AF83-1DB94FD8C9A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360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381CA-83F8-483E-AF83-1DB94FD8C9A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417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381CA-83F8-483E-AF83-1DB94FD8C9A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36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381CA-83F8-483E-AF83-1DB94FD8C9A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0183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381CA-83F8-483E-AF83-1DB94FD8C9A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929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381CA-83F8-483E-AF83-1DB94FD8C9A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224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381CA-83F8-483E-AF83-1DB94FD8C9A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596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381CA-83F8-483E-AF83-1DB94FD8C9A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843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381CA-83F8-483E-AF83-1DB94FD8C9A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045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A5CF9-5659-4AEA-A315-30C1474BD26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728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381CA-83F8-483E-AF83-1DB94FD8C9A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8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41DA-9476-41C8-A85B-C8F0D0C936DE}" type="datetimeFigureOut">
              <a:rPr lang="cs-CZ" smtClean="0"/>
              <a:t>21. 9. 2016</a:t>
            </a:fld>
            <a:endParaRPr lang="cs-C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2282-8631-4806-B2A9-958267ED7790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41DA-9476-41C8-A85B-C8F0D0C936DE}" type="datetimeFigureOut">
              <a:rPr lang="cs-CZ" smtClean="0"/>
              <a:t>21. 9. 2016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2282-8631-4806-B2A9-958267ED779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41DA-9476-41C8-A85B-C8F0D0C936DE}" type="datetimeFigureOut">
              <a:rPr lang="cs-CZ" smtClean="0"/>
              <a:t>21. 9. 2016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2282-8631-4806-B2A9-958267ED779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0913-E138-4266-8079-4CE4996C84B1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21.9.2016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87F4-1A66-4492-85DF-0A103C92327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0575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0913-E138-4266-8079-4CE4996C84B1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21.9.2016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87F4-1A66-4492-85DF-0A103C92327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6297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0913-E138-4266-8079-4CE4996C84B1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21.9.2016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87F4-1A66-4492-85DF-0A103C92327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8669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0913-E138-4266-8079-4CE4996C84B1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21.9.2016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87F4-1A66-4492-85DF-0A103C92327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2678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0913-E138-4266-8079-4CE4996C84B1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21.9.2016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87F4-1A66-4492-85DF-0A103C92327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5796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0913-E138-4266-8079-4CE4996C84B1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21.9.2016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87F4-1A66-4492-85DF-0A103C92327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8095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0913-E138-4266-8079-4CE4996C84B1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21.9.2016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87F4-1A66-4492-85DF-0A103C92327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2312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0913-E138-4266-8079-4CE4996C84B1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21.9.2016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87F4-1A66-4492-85DF-0A103C92327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2924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41DA-9476-41C8-A85B-C8F0D0C936DE}" type="datetimeFigureOut">
              <a:rPr lang="cs-CZ" smtClean="0"/>
              <a:t>21. 9. 2016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2282-8631-4806-B2A9-958267ED779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0913-E138-4266-8079-4CE4996C84B1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21.9.2016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87F4-1A66-4492-85DF-0A103C92327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0751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0913-E138-4266-8079-4CE4996C84B1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21.9.2016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87F4-1A66-4492-85DF-0A103C92327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5960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0913-E138-4266-8079-4CE4996C84B1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21.9.2016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87F4-1A66-4492-85DF-0A103C92327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762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41DA-9476-41C8-A85B-C8F0D0C936DE}" type="datetimeFigureOut">
              <a:rPr lang="cs-CZ" smtClean="0"/>
              <a:t>21. 9. 2016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2282-8631-4806-B2A9-958267ED7790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41DA-9476-41C8-A85B-C8F0D0C936DE}" type="datetimeFigureOut">
              <a:rPr lang="cs-CZ" smtClean="0"/>
              <a:t>21. 9. 2016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2282-8631-4806-B2A9-958267ED779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41DA-9476-41C8-A85B-C8F0D0C936DE}" type="datetimeFigureOut">
              <a:rPr lang="cs-CZ" smtClean="0"/>
              <a:t>21. 9. 2016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2282-8631-4806-B2A9-958267ED779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41DA-9476-41C8-A85B-C8F0D0C936DE}" type="datetimeFigureOut">
              <a:rPr lang="cs-CZ" smtClean="0"/>
              <a:t>21. 9. 2016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2282-8631-4806-B2A9-958267ED779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41DA-9476-41C8-A85B-C8F0D0C936DE}" type="datetimeFigureOut">
              <a:rPr lang="cs-CZ" smtClean="0"/>
              <a:t>21. 9. 2016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2282-8631-4806-B2A9-958267ED779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41DA-9476-41C8-A85B-C8F0D0C936DE}" type="datetimeFigureOut">
              <a:rPr lang="cs-CZ" smtClean="0"/>
              <a:t>21. 9. 2016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2282-8631-4806-B2A9-958267ED779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F41DA-9476-41C8-A85B-C8F0D0C936DE}" type="datetimeFigureOut">
              <a:rPr lang="cs-CZ" smtClean="0"/>
              <a:t>21. 9. 2016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0372282-8631-4806-B2A9-958267ED7790}" type="slidenum">
              <a:rPr lang="cs-CZ" smtClean="0"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70F41DA-9476-41C8-A85B-C8F0D0C936DE}" type="datetimeFigureOut">
              <a:rPr lang="cs-CZ" smtClean="0"/>
              <a:t>21. 9. 2016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0372282-8631-4806-B2A9-958267ED7790}" type="slidenum">
              <a:rPr lang="cs-CZ" smtClean="0"/>
              <a:t>‹#›</a:t>
            </a:fld>
            <a:endParaRPr lang="cs-CZ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50913-E138-4266-8079-4CE4996C84B1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21.9.2016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F87F4-1A66-4492-85DF-0A103C923270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6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ebweb.org/our-publications/teeb-study-reports/synthesis-repor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stainabledevelopment.un.org/?menu=130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41744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Povodí </a:t>
            </a:r>
            <a:r>
              <a:rPr lang="cs-CZ" dirty="0"/>
              <a:t>Svitavy: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terénní </a:t>
            </a:r>
            <a:r>
              <a:rPr lang="cs-CZ" smtClean="0"/>
              <a:t>vzdělávání pro environmentální </a:t>
            </a:r>
            <a:r>
              <a:rPr lang="cs-CZ" dirty="0"/>
              <a:t>management.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3400" y="4221088"/>
            <a:ext cx="7854696" cy="1872208"/>
          </a:xfrm>
        </p:spPr>
        <p:txBody>
          <a:bodyPr>
            <a:normAutofit/>
          </a:bodyPr>
          <a:lstStyle/>
          <a:p>
            <a:r>
              <a:rPr lang="cs-CZ" dirty="0" err="1" smtClean="0"/>
              <a:t>Emerit</a:t>
            </a:r>
            <a:r>
              <a:rPr lang="cs-CZ" dirty="0" smtClean="0"/>
              <a:t>. </a:t>
            </a:r>
            <a:r>
              <a:rPr lang="cs-CZ" dirty="0" err="1" smtClean="0"/>
              <a:t>Doc.A.Hynek</a:t>
            </a:r>
            <a:r>
              <a:rPr lang="cs-CZ" dirty="0"/>
              <a:t>, </a:t>
            </a:r>
            <a:r>
              <a:rPr lang="cs-CZ" dirty="0" smtClean="0"/>
              <a:t>Mgr. et Mgr. </a:t>
            </a:r>
            <a:r>
              <a:rPr lang="cs-CZ" dirty="0" err="1" smtClean="0"/>
              <a:t>G.Novotný</a:t>
            </a:r>
            <a:r>
              <a:rPr lang="cs-CZ" dirty="0" smtClean="0"/>
              <a:t>,          Bc. </a:t>
            </a:r>
            <a:r>
              <a:rPr lang="cs-CZ" dirty="0" err="1" smtClean="0"/>
              <a:t>D.Snopková</a:t>
            </a:r>
            <a:endParaRPr lang="cs-CZ" dirty="0" smtClean="0"/>
          </a:p>
          <a:p>
            <a:r>
              <a:rPr lang="cs-CZ" dirty="0" smtClean="0"/>
              <a:t>Geografický ústav </a:t>
            </a:r>
            <a:r>
              <a:rPr lang="cs-CZ" dirty="0" err="1" smtClean="0"/>
              <a:t>PřF</a:t>
            </a:r>
            <a:r>
              <a:rPr lang="cs-CZ" dirty="0" smtClean="0"/>
              <a:t> MU Brno</a:t>
            </a:r>
          </a:p>
          <a:p>
            <a:r>
              <a:rPr lang="cs-CZ" dirty="0" smtClean="0"/>
              <a:t>TUZVO 22.9.2016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83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27584" y="1268761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i="1" dirty="0"/>
              <a:t>Fasety porozumění</a:t>
            </a:r>
            <a:endParaRPr lang="cs-CZ" sz="3600" dirty="0"/>
          </a:p>
          <a:p>
            <a:r>
              <a:rPr lang="cs-CZ" sz="3600" dirty="0" err="1"/>
              <a:t>Wiggins</a:t>
            </a:r>
            <a:r>
              <a:rPr lang="cs-CZ" sz="3600" dirty="0"/>
              <a:t> &amp; </a:t>
            </a:r>
            <a:r>
              <a:rPr lang="cs-CZ" sz="3600" dirty="0" err="1"/>
              <a:t>McTighe</a:t>
            </a:r>
            <a:r>
              <a:rPr lang="cs-CZ" sz="3600" dirty="0"/>
              <a:t>, 1998, str. 44</a:t>
            </a:r>
          </a:p>
          <a:p>
            <a:r>
              <a:rPr lang="cs-CZ" sz="3600" dirty="0"/>
              <a:t>Když skutečně rozumíme, tak:</a:t>
            </a:r>
          </a:p>
          <a:p>
            <a:pPr marL="1028700" lvl="1" indent="-571500">
              <a:buBlip>
                <a:blip r:embed="rId3"/>
              </a:buBlip>
            </a:pPr>
            <a:r>
              <a:rPr lang="cs-CZ" sz="3600" i="1" dirty="0"/>
              <a:t>můžeme </a:t>
            </a:r>
            <a:r>
              <a:rPr lang="cs-CZ" sz="3600" b="1" i="1" dirty="0"/>
              <a:t>vysvětlit</a:t>
            </a:r>
            <a:endParaRPr lang="cs-CZ" sz="3600" dirty="0"/>
          </a:p>
          <a:p>
            <a:pPr marL="1028700" lvl="1" indent="-571500">
              <a:buBlip>
                <a:blip r:embed="rId3"/>
              </a:buBlip>
            </a:pPr>
            <a:r>
              <a:rPr lang="cs-CZ" sz="3600" i="1" dirty="0"/>
              <a:t>můžeme </a:t>
            </a:r>
            <a:r>
              <a:rPr lang="cs-CZ" sz="3600" b="1" i="1" dirty="0"/>
              <a:t>interpretovat</a:t>
            </a:r>
            <a:endParaRPr lang="cs-CZ" sz="3600" dirty="0"/>
          </a:p>
          <a:p>
            <a:pPr marL="1028700" lvl="1" indent="-571500">
              <a:buBlip>
                <a:blip r:embed="rId3"/>
              </a:buBlip>
            </a:pPr>
            <a:r>
              <a:rPr lang="cs-CZ" sz="3600" i="1" dirty="0"/>
              <a:t>můžeme </a:t>
            </a:r>
            <a:r>
              <a:rPr lang="cs-CZ" sz="3600" b="1" i="1" dirty="0"/>
              <a:t>aplikovat</a:t>
            </a:r>
            <a:endParaRPr lang="cs-CZ" sz="3600" dirty="0"/>
          </a:p>
          <a:p>
            <a:pPr marL="1028700" lvl="1" indent="-571500">
              <a:buBlip>
                <a:blip r:embed="rId3"/>
              </a:buBlip>
            </a:pPr>
            <a:r>
              <a:rPr lang="cs-CZ" sz="3600" dirty="0"/>
              <a:t>máme </a:t>
            </a:r>
            <a:r>
              <a:rPr lang="cs-CZ" sz="3600" b="1" i="1" dirty="0"/>
              <a:t>náhled</a:t>
            </a:r>
            <a:endParaRPr lang="cs-CZ" sz="3600" dirty="0"/>
          </a:p>
          <a:p>
            <a:pPr marL="1028700" lvl="1" indent="-571500">
              <a:buBlip>
                <a:blip r:embed="rId3"/>
              </a:buBlip>
            </a:pPr>
            <a:r>
              <a:rPr lang="cs-CZ" sz="3600" i="1" dirty="0"/>
              <a:t>můžeme </a:t>
            </a:r>
            <a:r>
              <a:rPr lang="cs-CZ" sz="3600" b="1" i="1" dirty="0"/>
              <a:t>zdůrazňovat</a:t>
            </a:r>
            <a:endParaRPr lang="cs-CZ" sz="3600" dirty="0"/>
          </a:p>
          <a:p>
            <a:pPr marL="1028700" lvl="1" indent="-571500">
              <a:buBlip>
                <a:blip r:embed="rId3"/>
              </a:buBlip>
            </a:pPr>
            <a:r>
              <a:rPr lang="cs-CZ" sz="3600" dirty="0"/>
              <a:t>máme </a:t>
            </a:r>
            <a:r>
              <a:rPr lang="cs-CZ" sz="3600" b="1" i="1" dirty="0"/>
              <a:t>sebepoznání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50826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err="1" smtClean="0"/>
              <a:t>M.Young</a:t>
            </a:r>
            <a:r>
              <a:rPr lang="cs-CZ" sz="4000" b="1" dirty="0" smtClean="0"/>
              <a:t> (1998, 2013): </a:t>
            </a:r>
            <a:r>
              <a:rPr lang="cs-CZ" sz="4000" b="1" dirty="0" err="1" smtClean="0"/>
              <a:t>Futures</a:t>
            </a:r>
            <a:r>
              <a:rPr lang="cs-CZ" sz="4000" b="1" dirty="0" smtClean="0"/>
              <a:t> – působivé znalosti/</a:t>
            </a:r>
            <a:r>
              <a:rPr lang="cs-CZ" sz="4000" b="1" dirty="0" err="1" smtClean="0"/>
              <a:t>powerful</a:t>
            </a:r>
            <a:r>
              <a:rPr lang="cs-CZ" sz="4000" b="1" dirty="0" smtClean="0"/>
              <a:t> </a:t>
            </a:r>
            <a:r>
              <a:rPr lang="cs-CZ" sz="4000" b="1" dirty="0" err="1" smtClean="0"/>
              <a:t>knowledge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cs-CZ" sz="3600" dirty="0" smtClean="0"/>
              <a:t>F1: znalosti samy pro sebe, tradiční, populární</a:t>
            </a:r>
          </a:p>
          <a:p>
            <a:pPr>
              <a:buBlip>
                <a:blip r:embed="rId3"/>
              </a:buBlip>
            </a:pPr>
            <a:r>
              <a:rPr lang="cs-CZ" sz="3600" dirty="0" smtClean="0"/>
              <a:t>F2: dovednosti, kompetence, integrovaná témata, ´</a:t>
            </a:r>
            <a:r>
              <a:rPr lang="cs-CZ" sz="3600" dirty="0"/>
              <a:t>ú</a:t>
            </a:r>
            <a:r>
              <a:rPr lang="cs-CZ" sz="3600" dirty="0" smtClean="0"/>
              <a:t>lohy´, trh práce</a:t>
            </a:r>
          </a:p>
          <a:p>
            <a:pPr>
              <a:buBlip>
                <a:blip r:embed="rId3"/>
              </a:buBlip>
            </a:pPr>
            <a:r>
              <a:rPr lang="cs-CZ" sz="3600" dirty="0" smtClean="0"/>
              <a:t>F3: disciplinární epistemická pravidla komunit specialistů překračujících každodenní zkušenost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893128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Vizualita v geografickém vzdělávání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Blip>
                <a:blip r:embed="rId3"/>
              </a:buBlip>
            </a:pPr>
            <a:r>
              <a:rPr lang="cs-CZ" sz="3200" b="1" dirty="0"/>
              <a:t>Je viděné výpovědí?</a:t>
            </a:r>
            <a:endParaRPr lang="cs-CZ" sz="3200" dirty="0"/>
          </a:p>
          <a:p>
            <a:pPr lvl="0">
              <a:buBlip>
                <a:blip r:embed="rId3"/>
              </a:buBlip>
            </a:pPr>
            <a:r>
              <a:rPr lang="cs-CZ" sz="3200" b="1" dirty="0"/>
              <a:t>Jak souvisí s porozuměním a výkladem?</a:t>
            </a:r>
            <a:endParaRPr lang="cs-CZ" sz="3200" dirty="0"/>
          </a:p>
          <a:p>
            <a:pPr lvl="0">
              <a:buBlip>
                <a:blip r:embed="rId3"/>
              </a:buBlip>
            </a:pPr>
            <a:r>
              <a:rPr lang="cs-CZ" sz="3200" b="1" dirty="0"/>
              <a:t>Co je to režim vidění</a:t>
            </a:r>
            <a:r>
              <a:rPr lang="cs-CZ" sz="3200" b="1" dirty="0" smtClean="0"/>
              <a:t>? Co je point?</a:t>
            </a:r>
            <a:endParaRPr lang="cs-CZ" sz="3200" dirty="0"/>
          </a:p>
          <a:p>
            <a:pPr lvl="0">
              <a:buBlip>
                <a:blip r:embed="rId3"/>
              </a:buBlip>
            </a:pPr>
            <a:r>
              <a:rPr lang="cs-CZ" sz="3200" b="1" dirty="0"/>
              <a:t>Co je ´pohled´ ?</a:t>
            </a:r>
            <a:endParaRPr lang="cs-CZ" sz="3200" dirty="0"/>
          </a:p>
          <a:p>
            <a:pPr lvl="0">
              <a:buBlip>
                <a:blip r:embed="rId3"/>
              </a:buBlip>
            </a:pPr>
            <a:r>
              <a:rPr lang="cs-CZ" sz="3200" b="1" dirty="0"/>
              <a:t>Rozdíl: percepce, imaginace, kognice</a:t>
            </a:r>
            <a:endParaRPr lang="cs-CZ" sz="3200" dirty="0"/>
          </a:p>
          <a:p>
            <a:pPr lvl="0">
              <a:buBlip>
                <a:blip r:embed="rId3"/>
              </a:buBlip>
            </a:pPr>
            <a:r>
              <a:rPr lang="cs-CZ" sz="3200" b="1" dirty="0"/>
              <a:t>Co je význam a smysl?</a:t>
            </a:r>
            <a:endParaRPr lang="cs-CZ" sz="3200" dirty="0"/>
          </a:p>
          <a:p>
            <a:pPr lvl="0">
              <a:buBlip>
                <a:blip r:embed="rId3"/>
              </a:buBlip>
            </a:pPr>
            <a:r>
              <a:rPr lang="cs-CZ" sz="3200" b="1" dirty="0" err="1"/>
              <a:t>Zjednávací</a:t>
            </a:r>
            <a:r>
              <a:rPr lang="cs-CZ" sz="3200" b="1" dirty="0"/>
              <a:t> přístup</a:t>
            </a:r>
            <a:endParaRPr lang="cs-CZ" sz="32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512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smtClean="0"/>
              <a:t>(Ne)reprezentační teorie </a:t>
            </a:r>
            <a:br>
              <a:rPr lang="cs-CZ" sz="4000" b="1" dirty="0" smtClean="0"/>
            </a:br>
            <a:r>
              <a:rPr lang="cs-CZ" sz="4000" b="1" dirty="0" smtClean="0"/>
              <a:t>(</a:t>
            </a:r>
            <a:r>
              <a:rPr lang="cs-CZ" sz="4000" b="1" dirty="0" err="1" smtClean="0"/>
              <a:t>Lorimer</a:t>
            </a:r>
            <a:r>
              <a:rPr lang="cs-CZ" sz="4000" b="1" dirty="0" smtClean="0"/>
              <a:t>, </a:t>
            </a:r>
            <a:r>
              <a:rPr lang="cs-CZ" sz="4000" b="1" dirty="0" err="1" smtClean="0"/>
              <a:t>Vannini</a:t>
            </a:r>
            <a:r>
              <a:rPr lang="cs-CZ" sz="4000" b="1" dirty="0" smtClean="0"/>
              <a:t>, 2005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vitalita, hybridita, senzualita</a:t>
            </a:r>
            <a:r>
              <a:rPr lang="cs-CZ" sz="3200" b="1" dirty="0" smtClean="0"/>
              <a:t>,</a:t>
            </a:r>
          </a:p>
          <a:p>
            <a:r>
              <a:rPr lang="cs-CZ" sz="3200" b="1" dirty="0" smtClean="0"/>
              <a:t> </a:t>
            </a:r>
            <a:r>
              <a:rPr lang="cs-CZ" sz="3200" b="1" dirty="0"/>
              <a:t>fluidita, </a:t>
            </a:r>
            <a:r>
              <a:rPr lang="cs-CZ" sz="3200" b="1" dirty="0" err="1"/>
              <a:t>relacionalita</a:t>
            </a:r>
            <a:r>
              <a:rPr lang="cs-CZ" sz="3200" b="1" dirty="0"/>
              <a:t>, </a:t>
            </a:r>
            <a:r>
              <a:rPr lang="cs-CZ" sz="3200" b="1" dirty="0" err="1"/>
              <a:t>performativita</a:t>
            </a:r>
            <a:r>
              <a:rPr lang="cs-CZ" sz="3200" b="1" dirty="0"/>
              <a:t>, </a:t>
            </a:r>
            <a:endParaRPr lang="cs-CZ" sz="3200" b="1" dirty="0" smtClean="0"/>
          </a:p>
          <a:p>
            <a:r>
              <a:rPr lang="cs-CZ" sz="3200" b="1" dirty="0" smtClean="0"/>
              <a:t>tělesnost</a:t>
            </a:r>
            <a:r>
              <a:rPr lang="cs-CZ" sz="3200" b="1" dirty="0"/>
              <a:t>, </a:t>
            </a:r>
            <a:r>
              <a:rPr lang="cs-CZ" sz="3200" b="1" dirty="0" err="1"/>
              <a:t>materialita</a:t>
            </a:r>
            <a:r>
              <a:rPr lang="cs-CZ" sz="3200" b="1" dirty="0"/>
              <a:t>, </a:t>
            </a:r>
            <a:r>
              <a:rPr lang="cs-CZ" sz="3200" b="1" dirty="0" err="1"/>
              <a:t>afirmativita</a:t>
            </a:r>
            <a:r>
              <a:rPr lang="cs-CZ" sz="3200" b="1" dirty="0"/>
              <a:t>, </a:t>
            </a:r>
            <a:endParaRPr lang="cs-CZ" sz="3200" b="1" dirty="0" smtClean="0"/>
          </a:p>
          <a:p>
            <a:r>
              <a:rPr lang="cs-CZ" sz="3200" b="1" dirty="0" smtClean="0"/>
              <a:t>udržitelnost</a:t>
            </a:r>
            <a:r>
              <a:rPr lang="cs-CZ" sz="3200" b="1" dirty="0"/>
              <a:t>, nevýslovnost, </a:t>
            </a:r>
            <a:endParaRPr lang="cs-CZ" sz="3200" b="1" dirty="0" smtClean="0"/>
          </a:p>
          <a:p>
            <a:r>
              <a:rPr lang="cs-CZ" sz="3200" b="1" dirty="0" smtClean="0"/>
              <a:t>potencialita</a:t>
            </a:r>
            <a:r>
              <a:rPr lang="cs-CZ" sz="3200" b="1" dirty="0"/>
              <a:t>, následnost, tvořivost, </a:t>
            </a:r>
            <a:endParaRPr lang="cs-CZ" sz="3200" b="1" dirty="0" smtClean="0"/>
          </a:p>
          <a:p>
            <a:r>
              <a:rPr lang="cs-CZ" sz="3200" b="1" dirty="0" err="1" smtClean="0"/>
              <a:t>multimodalita</a:t>
            </a:r>
            <a:r>
              <a:rPr lang="cs-CZ" sz="3200" b="1" dirty="0"/>
              <a:t>, reflexivita, </a:t>
            </a:r>
            <a:r>
              <a:rPr lang="cs-CZ" sz="3200" b="1" dirty="0" err="1"/>
              <a:t>proximita</a:t>
            </a:r>
            <a:r>
              <a:rPr lang="cs-CZ" sz="3200" b="1" dirty="0"/>
              <a:t>, </a:t>
            </a:r>
            <a:endParaRPr lang="cs-CZ" sz="3200" b="1" dirty="0" smtClean="0"/>
          </a:p>
          <a:p>
            <a:r>
              <a:rPr lang="cs-CZ" sz="3200" b="1" dirty="0" smtClean="0"/>
              <a:t>mobilita</a:t>
            </a:r>
            <a:r>
              <a:rPr lang="cs-CZ" sz="3200" b="1" dirty="0"/>
              <a:t>, bezprostřednost, </a:t>
            </a:r>
            <a:r>
              <a:rPr lang="cs-CZ" sz="3200" b="1" dirty="0" smtClean="0"/>
              <a:t>zaujatost 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07076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Výuka kurzu </a:t>
            </a:r>
            <a:r>
              <a:rPr lang="cs-CZ" i="1" dirty="0" err="1" smtClean="0"/>
              <a:t>Sustainability</a:t>
            </a:r>
            <a:r>
              <a:rPr lang="cs-CZ" i="1" dirty="0" smtClean="0"/>
              <a:t>, trvalá udržitelnost</a:t>
            </a:r>
            <a:r>
              <a:rPr lang="cs-CZ" dirty="0" smtClean="0"/>
              <a:t> - 2014 a 2015</a:t>
            </a:r>
            <a:endParaRPr lang="cs-CZ" dirty="0"/>
          </a:p>
        </p:txBody>
      </p:sp>
      <p:sp>
        <p:nvSpPr>
          <p:cNvPr id="11267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cs-CZ" altLang="cs-CZ" sz="3000" dirty="0" smtClean="0"/>
              <a:t>Podzimní semestr</a:t>
            </a:r>
          </a:p>
          <a:p>
            <a:pPr eaLnBrk="1" hangingPunct="1"/>
            <a:r>
              <a:rPr lang="cs-CZ" altLang="cs-CZ" sz="3000" dirty="0" smtClean="0"/>
              <a:t>2014 - Dolní Svitava – konkrétní povodí, přibližně od Blanska po soutok s řekou Svratkou</a:t>
            </a:r>
          </a:p>
          <a:p>
            <a:pPr lvl="1" eaLnBrk="1" hangingPunct="1"/>
            <a:r>
              <a:rPr lang="cs-CZ" altLang="cs-CZ" sz="2600" dirty="0" smtClean="0"/>
              <a:t>rurální část a urbánní část</a:t>
            </a:r>
          </a:p>
          <a:p>
            <a:pPr lvl="1" eaLnBrk="1" hangingPunct="1"/>
            <a:r>
              <a:rPr lang="cs-CZ" altLang="cs-CZ" sz="2600" dirty="0" smtClean="0"/>
              <a:t>Jaro 2015: Urbánní a rurální studia</a:t>
            </a:r>
          </a:p>
          <a:p>
            <a:pPr eaLnBrk="1" hangingPunct="1"/>
            <a:r>
              <a:rPr lang="cs-CZ" altLang="cs-CZ" sz="3000" dirty="0" smtClean="0"/>
              <a:t>2015 – </a:t>
            </a:r>
            <a:r>
              <a:rPr lang="cs-CZ" altLang="cs-CZ" sz="3000" b="1" dirty="0" smtClean="0"/>
              <a:t>Horní Svitava</a:t>
            </a:r>
          </a:p>
          <a:p>
            <a:pPr lvl="1"/>
            <a:r>
              <a:rPr lang="cs-CZ" altLang="cs-CZ" sz="2600" dirty="0" smtClean="0"/>
              <a:t>unikátní území, koncept ´vrstev krajiny´</a:t>
            </a:r>
            <a:endParaRPr lang="cs-CZ" altLang="cs-CZ" sz="2600" dirty="0"/>
          </a:p>
          <a:p>
            <a:pPr lvl="1"/>
            <a:r>
              <a:rPr lang="cs-CZ" altLang="cs-CZ" sz="2600" dirty="0" smtClean="0"/>
              <a:t>GIS podpora (D. Snopková, 3. ročník)</a:t>
            </a:r>
          </a:p>
          <a:p>
            <a:pPr eaLnBrk="1" hangingPunct="1"/>
            <a:r>
              <a:rPr lang="cs-CZ" altLang="cs-CZ" sz="3000" dirty="0" smtClean="0"/>
              <a:t>Reálný výzkum v terénu zaměřený mj. na percepci, možnost specializovat se na určitý geografický jev</a:t>
            </a:r>
          </a:p>
        </p:txBody>
      </p:sp>
      <p:pic>
        <p:nvPicPr>
          <p:cNvPr id="4" name="Picture 2" descr="C:\Users\Novotny\Desktop\FG konf 2016\Svitava_v_Brnenc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24" y="2852936"/>
            <a:ext cx="3087905" cy="231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96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Sudety a jazykové ostrovy</a:t>
            </a:r>
            <a:endParaRPr lang="cs-CZ" dirty="0" smtClean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510336" y="1600200"/>
            <a:ext cx="4382144" cy="4525963"/>
          </a:xfrm>
        </p:spPr>
        <p:txBody>
          <a:bodyPr/>
          <a:lstStyle/>
          <a:p>
            <a:r>
              <a:rPr lang="cs-CZ" sz="3000" dirty="0"/>
              <a:t>Česká a </a:t>
            </a:r>
            <a:r>
              <a:rPr lang="cs-CZ" sz="3000" dirty="0">
                <a:latin typeface="Arial" charset="0"/>
              </a:rPr>
              <a:t>´</a:t>
            </a:r>
            <a:r>
              <a:rPr lang="cs-CZ" sz="3000" dirty="0"/>
              <a:t>německá</a:t>
            </a:r>
            <a:r>
              <a:rPr lang="cs-CZ" sz="3000" dirty="0">
                <a:latin typeface="Arial" charset="0"/>
              </a:rPr>
              <a:t>´</a:t>
            </a:r>
            <a:r>
              <a:rPr lang="cs-CZ" sz="3000" dirty="0"/>
              <a:t> </a:t>
            </a:r>
            <a:r>
              <a:rPr lang="cs-CZ" sz="3000" dirty="0" smtClean="0"/>
              <a:t>města</a:t>
            </a:r>
          </a:p>
          <a:p>
            <a:r>
              <a:rPr lang="cs-CZ" sz="3000" dirty="0" smtClean="0"/>
              <a:t>S drtivou převahou německého obyv.</a:t>
            </a:r>
          </a:p>
          <a:p>
            <a:pPr lvl="2"/>
            <a:r>
              <a:rPr lang="cs-CZ" sz="2600" dirty="0" smtClean="0">
                <a:latin typeface="Arial" charset="0"/>
              </a:rPr>
              <a:t>Svitavy</a:t>
            </a:r>
          </a:p>
          <a:p>
            <a:pPr lvl="2"/>
            <a:r>
              <a:rPr lang="cs-CZ" sz="2600" dirty="0" smtClean="0">
                <a:latin typeface="Arial" charset="0"/>
              </a:rPr>
              <a:t>Moravská Třebová</a:t>
            </a:r>
          </a:p>
          <a:p>
            <a:pPr lvl="2"/>
            <a:r>
              <a:rPr lang="cs-CZ" sz="2600" dirty="0" smtClean="0">
                <a:latin typeface="Arial" charset="0"/>
              </a:rPr>
              <a:t>Březová </a:t>
            </a:r>
            <a:r>
              <a:rPr lang="cs-CZ" sz="2600" dirty="0">
                <a:latin typeface="Arial" charset="0"/>
              </a:rPr>
              <a:t>n. Svitavou</a:t>
            </a:r>
          </a:p>
          <a:p>
            <a:endParaRPr lang="cs-CZ" dirty="0"/>
          </a:p>
        </p:txBody>
      </p:sp>
      <p:pic>
        <p:nvPicPr>
          <p:cNvPr id="31748" name="Picture 2" descr="http://www.abchistory.cz/pohranici-cr/images/cr-pohranici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180" y="1425730"/>
            <a:ext cx="3826768" cy="215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 descr="Schoenhengstgau_im_14_J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688" y="3958969"/>
            <a:ext cx="336599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upload.wikimedia.org/wikipedia/commons/5/5b/Coat_of_arms_of_schoenhengstga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2" y="4558156"/>
            <a:ext cx="1429617" cy="19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51CWTS2P5A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71958" y="1345609"/>
            <a:ext cx="3246458" cy="484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znak obce Letovic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62274" y="5517232"/>
            <a:ext cx="1168043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znak obce Moravská Třebová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96336" y="5160994"/>
            <a:ext cx="1423350" cy="166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5151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Rectang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>
                <a:latin typeface="Arial" charset="0"/>
              </a:rPr>
              <a:t>(nejen) průmyslová historie Svitavska</a:t>
            </a:r>
          </a:p>
        </p:txBody>
      </p:sp>
      <p:pic>
        <p:nvPicPr>
          <p:cNvPr id="56330" name="Picture 10" descr="Obraz2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6347" y="1417638"/>
            <a:ext cx="3161869" cy="2371402"/>
          </a:xfrm>
        </p:spPr>
      </p:pic>
      <p:pic>
        <p:nvPicPr>
          <p:cNvPr id="56331" name="Picture 11" descr="Obraz2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016" y="1417638"/>
            <a:ext cx="3528392" cy="2646294"/>
          </a:xfrm>
        </p:spPr>
      </p:pic>
      <p:pic>
        <p:nvPicPr>
          <p:cNvPr id="5" name="Obrázek 4" descr="DSC_287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7" y="4059269"/>
            <a:ext cx="3639294" cy="24261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746347" y="6485465"/>
            <a:ext cx="2169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200" dirty="0" smtClean="0">
                <a:solidFill>
                  <a:prstClr val="black"/>
                </a:solidFill>
                <a:latin typeface="Arial" charset="0"/>
              </a:rPr>
              <a:t>autoři: J. Holuša, F. Smola</a:t>
            </a:r>
            <a:endParaRPr lang="cs-CZ" sz="1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4214073"/>
            <a:ext cx="3761044" cy="211658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220072" y="639870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200" dirty="0" smtClean="0">
                <a:solidFill>
                  <a:prstClr val="black"/>
                </a:solidFill>
                <a:latin typeface="Arial" charset="0"/>
              </a:rPr>
              <a:t>Autoři: P. </a:t>
            </a:r>
            <a:r>
              <a:rPr lang="cs-CZ" sz="1200" dirty="0" err="1" smtClean="0">
                <a:solidFill>
                  <a:prstClr val="black"/>
                </a:solidFill>
                <a:latin typeface="Arial" charset="0"/>
              </a:rPr>
              <a:t>Zavodný</a:t>
            </a:r>
            <a:r>
              <a:rPr lang="cs-CZ" sz="1200" dirty="0" smtClean="0">
                <a:solidFill>
                  <a:prstClr val="black"/>
                </a:solidFill>
                <a:latin typeface="Arial" charset="0"/>
              </a:rPr>
              <a:t>, M. Musil</a:t>
            </a:r>
            <a:endParaRPr lang="cs-CZ" sz="12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607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 čím pracujeme?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Y. F. Tuan – </a:t>
            </a:r>
            <a:r>
              <a:rPr lang="cs-CZ" dirty="0" err="1" smtClean="0"/>
              <a:t>sense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place</a:t>
            </a:r>
          </a:p>
          <a:p>
            <a:r>
              <a:rPr lang="cs-CZ" dirty="0" smtClean="0"/>
              <a:t>B. </a:t>
            </a:r>
            <a:r>
              <a:rPr lang="cs-CZ" dirty="0" err="1" smtClean="0"/>
              <a:t>Latour</a:t>
            </a:r>
            <a:r>
              <a:rPr lang="cs-CZ" dirty="0" smtClean="0"/>
              <a:t> – ANT</a:t>
            </a:r>
          </a:p>
          <a:p>
            <a:r>
              <a:rPr lang="cs-CZ" dirty="0" smtClean="0"/>
              <a:t>R. </a:t>
            </a:r>
            <a:r>
              <a:rPr lang="cs-CZ" dirty="0" err="1" smtClean="0"/>
              <a:t>Putnam</a:t>
            </a:r>
            <a:r>
              <a:rPr lang="cs-CZ" dirty="0" smtClean="0"/>
              <a:t>, A. </a:t>
            </a:r>
            <a:r>
              <a:rPr lang="cs-CZ" dirty="0" err="1" smtClean="0"/>
              <a:t>Giddens</a:t>
            </a:r>
            <a:r>
              <a:rPr lang="cs-CZ" dirty="0" smtClean="0"/>
              <a:t> – sociální kapitál</a:t>
            </a:r>
          </a:p>
          <a:p>
            <a:r>
              <a:rPr lang="cs-CZ" dirty="0" smtClean="0"/>
              <a:t>Mentální mapy a různé modifikace</a:t>
            </a:r>
          </a:p>
          <a:p>
            <a:r>
              <a:rPr lang="cs-CZ" dirty="0" smtClean="0"/>
              <a:t>koncept </a:t>
            </a:r>
            <a:r>
              <a:rPr lang="cs-CZ" i="1" dirty="0" err="1" smtClean="0"/>
              <a:t>Sustainability</a:t>
            </a:r>
            <a:r>
              <a:rPr lang="cs-CZ" dirty="0" smtClean="0"/>
              <a:t>, geografické myšlení a význam Geografie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Terénní výzkum</a:t>
            </a:r>
          </a:p>
          <a:p>
            <a:r>
              <a:rPr lang="cs-CZ" dirty="0" smtClean="0"/>
              <a:t>„zasíťování“</a:t>
            </a:r>
          </a:p>
          <a:p>
            <a:pPr lvl="1"/>
            <a:r>
              <a:rPr lang="cs-CZ" dirty="0" smtClean="0"/>
              <a:t>GIS podpora</a:t>
            </a:r>
          </a:p>
          <a:p>
            <a:pPr lvl="1"/>
            <a:r>
              <a:rPr lang="cs-CZ" dirty="0" smtClean="0"/>
              <a:t>Vrstvy krajiny</a:t>
            </a:r>
          </a:p>
          <a:p>
            <a:pPr lvl="1"/>
            <a:r>
              <a:rPr lang="cs-CZ" dirty="0" smtClean="0"/>
              <a:t>Sociální vazby</a:t>
            </a:r>
          </a:p>
          <a:p>
            <a:pPr lvl="1"/>
            <a:r>
              <a:rPr lang="cs-CZ" dirty="0" smtClean="0"/>
              <a:t>Komunikační sítě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856" y="4438381"/>
            <a:ext cx="2721352" cy="233341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797408" y="6088679"/>
            <a:ext cx="116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200" dirty="0" smtClean="0">
                <a:solidFill>
                  <a:prstClr val="black"/>
                </a:solidFill>
                <a:latin typeface="Arial" charset="0"/>
              </a:rPr>
              <a:t>Autoři mapy: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200" dirty="0" smtClean="0">
                <a:solidFill>
                  <a:prstClr val="black"/>
                </a:solidFill>
                <a:latin typeface="Arial" charset="0"/>
              </a:rPr>
              <a:t>P. </a:t>
            </a:r>
            <a:r>
              <a:rPr lang="cs-CZ" sz="1200" dirty="0" err="1" smtClean="0">
                <a:solidFill>
                  <a:prstClr val="black"/>
                </a:solidFill>
                <a:latin typeface="Arial" charset="0"/>
              </a:rPr>
              <a:t>Zavodný</a:t>
            </a:r>
            <a:r>
              <a:rPr lang="cs-CZ" sz="1200" dirty="0" smtClean="0">
                <a:solidFill>
                  <a:prstClr val="black"/>
                </a:solidFill>
                <a:latin typeface="Arial" charset="0"/>
              </a:rPr>
              <a:t>, M. Musil</a:t>
            </a:r>
            <a:endParaRPr lang="cs-CZ" sz="12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362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1763688" y="2492896"/>
            <a:ext cx="4858338" cy="1872208"/>
          </a:xfrm>
        </p:spPr>
        <p:txBody>
          <a:bodyPr>
            <a:normAutofit/>
          </a:bodyPr>
          <a:lstStyle/>
          <a:p>
            <a:r>
              <a:rPr lang="sk-SK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Změny</a:t>
            </a:r>
            <a:r>
              <a:rPr lang="sk-SK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</a:t>
            </a:r>
            <a:r>
              <a:rPr lang="sk-SK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</a:t>
            </a:r>
            <a:endParaRPr lang="sk-SK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395536" y="4941168"/>
            <a:ext cx="8318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i="1" dirty="0" smtClean="0">
                <a:solidFill>
                  <a:prstClr val="black"/>
                </a:solidFill>
                <a:latin typeface="Arial" charset="0"/>
              </a:rPr>
              <a:t>2. vojenské mapování, Zdroj: Geoportal.gov</a:t>
            </a:r>
            <a:endParaRPr lang="sk-SK" i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" name="Zástupný symbol obsah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981"/>
            <a:ext cx="6304090" cy="4729404"/>
          </a:xfr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24" y="728467"/>
            <a:ext cx="6506427" cy="4881198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1555417" y="5609665"/>
            <a:ext cx="8318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i="1" dirty="0" err="1" smtClean="0">
                <a:solidFill>
                  <a:prstClr val="black"/>
                </a:solidFill>
                <a:latin typeface="Arial" charset="0"/>
              </a:rPr>
              <a:t>Ortofoto</a:t>
            </a:r>
            <a:r>
              <a:rPr lang="cs-CZ" i="1" dirty="0" smtClean="0">
                <a:solidFill>
                  <a:prstClr val="black"/>
                </a:solidFill>
                <a:latin typeface="Arial" charset="0"/>
              </a:rPr>
              <a:t> z 50. let, Zdroj: Geoportal.gov</a:t>
            </a:r>
            <a:endParaRPr lang="sk-SK" i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2555776" y="6237312"/>
            <a:ext cx="8318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i="1" dirty="0" smtClean="0">
                <a:solidFill>
                  <a:prstClr val="black"/>
                </a:solidFill>
                <a:latin typeface="Arial" charset="0"/>
              </a:rPr>
              <a:t>Současné </a:t>
            </a:r>
            <a:r>
              <a:rPr lang="cs-CZ" i="1" dirty="0" err="1" smtClean="0">
                <a:solidFill>
                  <a:prstClr val="black"/>
                </a:solidFill>
                <a:latin typeface="Arial" charset="0"/>
              </a:rPr>
              <a:t>ortofoto</a:t>
            </a:r>
            <a:r>
              <a:rPr lang="cs-CZ" i="1" dirty="0" smtClean="0">
                <a:solidFill>
                  <a:prstClr val="black"/>
                </a:solidFill>
                <a:latin typeface="Arial" charset="0"/>
              </a:rPr>
              <a:t>, Zdroj: Geoportal.gov</a:t>
            </a:r>
            <a:endParaRPr lang="sk-SK" i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1412776"/>
            <a:ext cx="643090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84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Studentské výstupy – podzim 2015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4824"/>
            <a:ext cx="4002713" cy="359608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162" y="1612973"/>
            <a:ext cx="3489638" cy="493719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57200" y="5623475"/>
            <a:ext cx="2530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200" dirty="0" smtClean="0">
                <a:solidFill>
                  <a:prstClr val="black"/>
                </a:solidFill>
                <a:latin typeface="Arial" charset="0"/>
              </a:rPr>
              <a:t>Autoři:</a:t>
            </a:r>
            <a:endParaRPr lang="cs-CZ" sz="1200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200" dirty="0" smtClean="0">
                <a:solidFill>
                  <a:prstClr val="black"/>
                </a:solidFill>
                <a:latin typeface="Arial" charset="0"/>
              </a:rPr>
              <a:t>S. Grossmannová, L. Svoboda</a:t>
            </a:r>
            <a:endParaRPr lang="cs-CZ" sz="12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09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Terénní vzdělávací projekt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cs-CZ" dirty="0" smtClean="0"/>
              <a:t> učební předmět Z0131 </a:t>
            </a:r>
            <a:r>
              <a:rPr lang="cs-CZ" dirty="0" err="1" smtClean="0"/>
              <a:t>Sustainabilty</a:t>
            </a:r>
            <a:r>
              <a:rPr lang="cs-CZ" dirty="0" smtClean="0"/>
              <a:t>/Trvalá udržitelnost</a:t>
            </a:r>
          </a:p>
          <a:p>
            <a:pPr>
              <a:buBlip>
                <a:blip r:embed="rId3"/>
              </a:buBlip>
            </a:pPr>
            <a:r>
              <a:rPr lang="cs-CZ" dirty="0"/>
              <a:t>učební předmět </a:t>
            </a:r>
            <a:r>
              <a:rPr lang="cs-CZ" dirty="0" smtClean="0"/>
              <a:t>Z0132 Urbánní a rurální studie</a:t>
            </a:r>
          </a:p>
          <a:p>
            <a:pPr>
              <a:buBlip>
                <a:blip r:embed="rId3"/>
              </a:buBlip>
            </a:pPr>
            <a:r>
              <a:rPr lang="cs-CZ" dirty="0"/>
              <a:t>o</a:t>
            </a:r>
            <a:r>
              <a:rPr lang="cs-CZ" dirty="0" smtClean="0"/>
              <a:t>rientace na mikroregionální rozvoj</a:t>
            </a:r>
          </a:p>
          <a:p>
            <a:pPr>
              <a:buBlip>
                <a:blip r:embed="rId3"/>
              </a:buBlip>
            </a:pPr>
            <a:r>
              <a:rPr lang="cs-CZ" dirty="0" smtClean="0"/>
              <a:t>kurikulum má geograficky obsah</a:t>
            </a:r>
            <a:r>
              <a:rPr lang="cs-CZ" dirty="0"/>
              <a:t> </a:t>
            </a:r>
            <a:r>
              <a:rPr lang="cs-CZ" dirty="0" smtClean="0"/>
              <a:t>i  vzdělávání</a:t>
            </a:r>
          </a:p>
          <a:p>
            <a:pPr>
              <a:buBlip>
                <a:blip r:embed="rId3"/>
              </a:buBlip>
            </a:pPr>
            <a:r>
              <a:rPr lang="cs-CZ" dirty="0"/>
              <a:t>z</a:t>
            </a:r>
            <a:r>
              <a:rPr lang="cs-CZ" dirty="0" smtClean="0"/>
              <a:t>počátku orientace na Jihomoravský kraj</a:t>
            </a:r>
          </a:p>
          <a:p>
            <a:pPr>
              <a:buBlip>
                <a:blip r:embed="rId3"/>
              </a:buBlip>
            </a:pPr>
            <a:r>
              <a:rPr lang="cs-CZ" dirty="0"/>
              <a:t>n</a:t>
            </a:r>
            <a:r>
              <a:rPr lang="cs-CZ" dirty="0" smtClean="0"/>
              <a:t>ásledně na </a:t>
            </a:r>
            <a:r>
              <a:rPr lang="cs-CZ" smtClean="0"/>
              <a:t>povodí Svratky </a:t>
            </a:r>
            <a:r>
              <a:rPr lang="cs-CZ" dirty="0" smtClean="0"/>
              <a:t>a Svitavy</a:t>
            </a:r>
          </a:p>
          <a:p>
            <a:pPr>
              <a:buBlip>
                <a:blip r:embed="rId3"/>
              </a:buBlip>
            </a:pPr>
            <a:r>
              <a:rPr lang="cs-CZ" dirty="0" smtClean="0"/>
              <a:t>Povodí Svitavy – 1 100 km</a:t>
            </a:r>
            <a:r>
              <a:rPr lang="cs-CZ" baseline="30000" dirty="0" smtClean="0"/>
              <a:t>2</a:t>
            </a:r>
            <a:r>
              <a:rPr lang="cs-CZ" dirty="0" smtClean="0"/>
              <a:t> , osa Svitavy-Brno</a:t>
            </a:r>
          </a:p>
          <a:p>
            <a:pPr>
              <a:buBlip>
                <a:blip r:embed="rId3"/>
              </a:buBlip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17437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5363" name="AutoShape 2" descr="https://is.muni.cz/auth/el/1431/podzim2014/Z0131/ode/52001643/Hvezda_Martin-Ment_ma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prstClr val="black"/>
              </a:solidFill>
            </a:endParaRPr>
          </a:p>
        </p:txBody>
      </p:sp>
      <p:pic>
        <p:nvPicPr>
          <p:cNvPr id="15365" name="Picture 3" descr="C:\Documents and Settings\Uzivatel\Plocha\Lhotsky_Jiri-Mentalni_ma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20713"/>
            <a:ext cx="3941763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Uzivatel\Plocha\Rehurkova_Martina-Rehurkov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141412"/>
            <a:ext cx="6512873" cy="4525963"/>
          </a:xfrm>
          <a:noFill/>
        </p:spPr>
      </p:pic>
      <p:pic>
        <p:nvPicPr>
          <p:cNvPr id="8" name="Picture 4" descr="TU--vymezení-č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72" y="2060848"/>
            <a:ext cx="651230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317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757808" y="1052736"/>
            <a:ext cx="7772400" cy="1470025"/>
          </a:xfrm>
        </p:spPr>
        <p:txBody>
          <a:bodyPr/>
          <a:lstStyle/>
          <a:p>
            <a:r>
              <a:rPr lang="cs-CZ" dirty="0" smtClean="0"/>
              <a:t>Děkujeme za pozornost!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subTitle" idx="1"/>
          </p:nvPr>
        </p:nvSpPr>
        <p:spPr>
          <a:xfrm>
            <a:off x="971600" y="2852936"/>
            <a:ext cx="2912368" cy="17526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cs-CZ" sz="2600" b="1" dirty="0" smtClean="0">
                <a:solidFill>
                  <a:schemeClr val="tx1"/>
                </a:solidFill>
              </a:rPr>
              <a:t>Alois HYNEK</a:t>
            </a:r>
          </a:p>
          <a:p>
            <a:r>
              <a:rPr lang="cs-CZ" altLang="en-US" sz="2600" dirty="0" smtClean="0">
                <a:solidFill>
                  <a:schemeClr val="tx1"/>
                </a:solidFill>
              </a:rPr>
              <a:t>Department </a:t>
            </a:r>
            <a:r>
              <a:rPr lang="cs-CZ" altLang="en-US" sz="2600" dirty="0" err="1" smtClean="0">
                <a:solidFill>
                  <a:schemeClr val="tx1"/>
                </a:solidFill>
              </a:rPr>
              <a:t>of</a:t>
            </a:r>
            <a:r>
              <a:rPr lang="cs-CZ" altLang="en-US" sz="2600" dirty="0" smtClean="0">
                <a:solidFill>
                  <a:schemeClr val="tx1"/>
                </a:solidFill>
              </a:rPr>
              <a:t> </a:t>
            </a:r>
            <a:r>
              <a:rPr lang="cs-CZ" altLang="en-US" sz="2600" dirty="0" err="1">
                <a:solidFill>
                  <a:schemeClr val="tx1"/>
                </a:solidFill>
              </a:rPr>
              <a:t>Geography</a:t>
            </a:r>
            <a:endParaRPr lang="cs-CZ" altLang="en-US" sz="2600" dirty="0">
              <a:solidFill>
                <a:schemeClr val="tx1"/>
              </a:solidFill>
            </a:endParaRPr>
          </a:p>
          <a:p>
            <a:r>
              <a:rPr lang="cs-CZ" altLang="en-US" sz="2600" dirty="0">
                <a:solidFill>
                  <a:schemeClr val="tx1"/>
                </a:solidFill>
              </a:rPr>
              <a:t>Science </a:t>
            </a:r>
            <a:r>
              <a:rPr lang="cs-CZ" altLang="en-US" sz="2600" dirty="0" err="1">
                <a:solidFill>
                  <a:schemeClr val="tx1"/>
                </a:solidFill>
              </a:rPr>
              <a:t>Faculty</a:t>
            </a:r>
            <a:endParaRPr lang="cs-CZ" altLang="en-US" sz="2600" dirty="0">
              <a:solidFill>
                <a:schemeClr val="tx1"/>
              </a:solidFill>
            </a:endParaRPr>
          </a:p>
          <a:p>
            <a:r>
              <a:rPr lang="cs-CZ" altLang="en-US" sz="2600" dirty="0">
                <a:solidFill>
                  <a:schemeClr val="tx1"/>
                </a:solidFill>
              </a:rPr>
              <a:t>Masaryk university,</a:t>
            </a:r>
          </a:p>
          <a:p>
            <a:r>
              <a:rPr lang="cs-CZ" altLang="en-US" sz="2600" dirty="0">
                <a:solidFill>
                  <a:schemeClr val="tx1"/>
                </a:solidFill>
              </a:rPr>
              <a:t>Brno, Czech Republic</a:t>
            </a:r>
            <a:endParaRPr lang="en-GB" altLang="en-US" sz="2600" dirty="0">
              <a:solidFill>
                <a:schemeClr val="tx1"/>
              </a:solidFill>
            </a:endParaRPr>
          </a:p>
          <a:p>
            <a:pPr algn="ctr"/>
            <a:endParaRPr lang="cs-CZ" dirty="0"/>
          </a:p>
        </p:txBody>
      </p:sp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4566666" y="2852936"/>
            <a:ext cx="367240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cs-CZ" altLang="en-US" b="1" dirty="0"/>
              <a:t>Gustav </a:t>
            </a:r>
            <a:r>
              <a:rPr lang="cs-CZ" altLang="en-US" b="1" dirty="0" smtClean="0"/>
              <a:t>NOVOTNÝ</a:t>
            </a:r>
          </a:p>
          <a:p>
            <a:pPr algn="ctr" eaLnBrk="1" hangingPunct="1"/>
            <a:r>
              <a:rPr lang="cs-CZ" altLang="en-US" dirty="0" smtClean="0"/>
              <a:t>Department </a:t>
            </a:r>
            <a:r>
              <a:rPr lang="cs-CZ" altLang="en-US" dirty="0" err="1"/>
              <a:t>of</a:t>
            </a:r>
            <a:r>
              <a:rPr lang="cs-CZ" altLang="en-US" dirty="0"/>
              <a:t> </a:t>
            </a:r>
            <a:r>
              <a:rPr lang="cs-CZ" altLang="en-US" dirty="0" err="1"/>
              <a:t>Geography</a:t>
            </a:r>
            <a:endParaRPr lang="cs-CZ" altLang="en-US" dirty="0"/>
          </a:p>
          <a:p>
            <a:pPr algn="ctr" eaLnBrk="1" hangingPunct="1"/>
            <a:r>
              <a:rPr lang="cs-CZ" altLang="en-US" dirty="0"/>
              <a:t>Science </a:t>
            </a:r>
            <a:r>
              <a:rPr lang="cs-CZ" altLang="en-US" dirty="0" err="1"/>
              <a:t>Faculty</a:t>
            </a:r>
            <a:endParaRPr lang="cs-CZ" altLang="en-US" dirty="0"/>
          </a:p>
          <a:p>
            <a:pPr algn="ctr" eaLnBrk="1" hangingPunct="1"/>
            <a:r>
              <a:rPr lang="cs-CZ" altLang="en-US" dirty="0"/>
              <a:t>Masaryk university,</a:t>
            </a:r>
          </a:p>
          <a:p>
            <a:pPr algn="ctr" eaLnBrk="1" hangingPunct="1"/>
            <a:r>
              <a:rPr lang="cs-CZ" altLang="en-US" dirty="0"/>
              <a:t>Brno, Czech Republic</a:t>
            </a:r>
            <a:endParaRPr lang="en-GB" alt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2907686" y="4825232"/>
            <a:ext cx="33179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cs-CZ" altLang="en-US" b="1" dirty="0" err="1" smtClean="0">
                <a:latin typeface="+mj-lt"/>
              </a:rPr>
              <a:t>Dajana</a:t>
            </a:r>
            <a:r>
              <a:rPr lang="cs-CZ" altLang="en-US" b="1" dirty="0" smtClean="0">
                <a:latin typeface="+mj-lt"/>
              </a:rPr>
              <a:t> SNOPKOVÁ</a:t>
            </a:r>
            <a:endParaRPr lang="cs-CZ" altLang="en-US" b="1" dirty="0">
              <a:latin typeface="+mj-lt"/>
            </a:endParaRPr>
          </a:p>
          <a:p>
            <a:pPr algn="ctr" eaLnBrk="1" hangingPunct="1"/>
            <a:r>
              <a:rPr lang="cs-CZ" altLang="en-US" dirty="0" smtClean="0">
                <a:latin typeface="+mj-lt"/>
              </a:rPr>
              <a:t>4. ročník</a:t>
            </a:r>
          </a:p>
          <a:p>
            <a:pPr algn="ctr" eaLnBrk="1" hangingPunct="1"/>
            <a:r>
              <a:rPr lang="cs-CZ" dirty="0" err="1">
                <a:latin typeface="+mj-lt"/>
              </a:rPr>
              <a:t>PřF</a:t>
            </a:r>
            <a:r>
              <a:rPr lang="cs-CZ" dirty="0">
                <a:latin typeface="+mj-lt"/>
              </a:rPr>
              <a:t> KART Geografická kartografie </a:t>
            </a:r>
            <a:endParaRPr lang="cs-CZ" dirty="0" smtClean="0">
              <a:latin typeface="+mj-lt"/>
            </a:endParaRPr>
          </a:p>
          <a:p>
            <a:pPr algn="ctr" eaLnBrk="1" hangingPunct="1"/>
            <a:r>
              <a:rPr lang="cs-CZ" dirty="0" smtClean="0">
                <a:latin typeface="+mj-lt"/>
              </a:rPr>
              <a:t>a </a:t>
            </a:r>
            <a:r>
              <a:rPr lang="cs-CZ" dirty="0" err="1">
                <a:latin typeface="+mj-lt"/>
              </a:rPr>
              <a:t>geoinformatika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7807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Prostorový </a:t>
            </a:r>
            <a:r>
              <a:rPr lang="cs-CZ" dirty="0" err="1" smtClean="0"/>
              <a:t>dispozitiv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Millennium Ecosystem Assessment ( internet – </a:t>
            </a:r>
            <a:r>
              <a:rPr lang="en-US" dirty="0" err="1"/>
              <a:t>sada</a:t>
            </a:r>
            <a:r>
              <a:rPr lang="en-US" dirty="0"/>
              <a:t> pdf)</a:t>
            </a:r>
            <a:endParaRPr lang="cs-CZ" dirty="0"/>
          </a:p>
          <a:p>
            <a:pPr lvl="0"/>
            <a:r>
              <a:rPr lang="en-US" dirty="0"/>
              <a:t>CICES (The Common International Classification of Ecosystem Services)- </a:t>
            </a:r>
            <a:r>
              <a:rPr lang="en-US" dirty="0" err="1"/>
              <a:t>evropský</a:t>
            </a:r>
            <a:r>
              <a:rPr lang="en-US" dirty="0"/>
              <a:t> </a:t>
            </a:r>
            <a:r>
              <a:rPr lang="en-US" dirty="0" err="1"/>
              <a:t>přístup</a:t>
            </a:r>
            <a:r>
              <a:rPr lang="en-US" dirty="0"/>
              <a:t> ( </a:t>
            </a:r>
            <a:r>
              <a:rPr lang="en-US" dirty="0" err="1"/>
              <a:t>překlad:M.Skoupý</a:t>
            </a:r>
            <a:r>
              <a:rPr lang="en-US" dirty="0"/>
              <a:t>)</a:t>
            </a:r>
            <a:endParaRPr lang="cs-CZ" dirty="0"/>
          </a:p>
          <a:p>
            <a:pPr lvl="0"/>
            <a:r>
              <a:rPr lang="en-US" dirty="0"/>
              <a:t>TEEB ( The Economics of Ecosystems and Biodiversity): </a:t>
            </a:r>
            <a:r>
              <a:rPr lang="en-US" u="sng" dirty="0">
                <a:hlinkClick r:id="rId3"/>
              </a:rPr>
              <a:t>http://www.teebweb.org/our-publications/teeb-study-reports/synthesis-report/</a:t>
            </a:r>
            <a:endParaRPr lang="cs-CZ" dirty="0"/>
          </a:p>
          <a:p>
            <a:pPr lvl="0"/>
            <a:r>
              <a:rPr lang="en-US" dirty="0"/>
              <a:t>UNO: sustainable development goals ( 25.9.2015): </a:t>
            </a:r>
            <a:r>
              <a:rPr lang="en-US" u="sng" dirty="0">
                <a:hlinkClick r:id="rId4"/>
              </a:rPr>
              <a:t>https://sustainabledevelopment.un.org/?menu=1300</a:t>
            </a:r>
            <a:endParaRPr lang="cs-CZ" dirty="0"/>
          </a:p>
          <a:p>
            <a:pPr lvl="0"/>
            <a:r>
              <a:rPr lang="en-US" dirty="0"/>
              <a:t>ESPECT ( </a:t>
            </a:r>
            <a:r>
              <a:rPr lang="en-US" dirty="0" err="1"/>
              <a:t>Hynek,Hynek</a:t>
            </a:r>
            <a:r>
              <a:rPr lang="en-US" dirty="0"/>
              <a:t>, 2007)- ecology, society, politics/policy/polity, economy, culture, technology</a:t>
            </a:r>
            <a:endParaRPr lang="cs-CZ" dirty="0"/>
          </a:p>
          <a:p>
            <a:pPr lvl="0"/>
            <a:r>
              <a:rPr lang="cs-CZ" dirty="0"/>
              <a:t>Strategický rámec udržitelného rozvoje</a:t>
            </a:r>
            <a:r>
              <a:rPr lang="en-US" dirty="0"/>
              <a:t> Č</a:t>
            </a:r>
            <a:r>
              <a:rPr lang="cs-CZ" dirty="0" err="1"/>
              <a:t>eské</a:t>
            </a:r>
            <a:r>
              <a:rPr lang="cs-CZ" dirty="0"/>
              <a:t> republiky (od r.2010)</a:t>
            </a:r>
          </a:p>
          <a:p>
            <a:r>
              <a:rPr lang="cs-CZ" dirty="0"/>
              <a:t>Strategie regionálního rozvoje ČR 2014–2020</a:t>
            </a:r>
          </a:p>
          <a:p>
            <a:r>
              <a:rPr lang="cs-CZ" dirty="0"/>
              <a:t>Národní strategický plán leader 2014+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949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 Sustainability 2016\DyjeC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5904656" cy="67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7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 Sustainability 2016\Svitava sustainability 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-48453"/>
            <a:ext cx="4320481" cy="67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6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Fischer a Koch (2011):</a:t>
            </a:r>
            <a:r>
              <a:rPr lang="cs-CZ" sz="4000" dirty="0" err="1" smtClean="0"/>
              <a:t>Erdkunde</a:t>
            </a:r>
            <a:r>
              <a:rPr lang="cs-CZ" sz="4000" dirty="0" smtClean="0"/>
              <a:t>, 53</a:t>
            </a:r>
            <a:endParaRPr lang="cs-CZ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64" y="1935163"/>
            <a:ext cx="5597979" cy="491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8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6" name="Picture 2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2" y="1916832"/>
            <a:ext cx="865761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62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GIS podpora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251520" y="1916832"/>
            <a:ext cx="8712968" cy="2016224"/>
          </a:xfr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cs-CZ" dirty="0" smtClean="0"/>
              <a:t>předpřipravená data v podobě </a:t>
            </a:r>
            <a:r>
              <a:rPr lang="cs-CZ" dirty="0" err="1" smtClean="0"/>
              <a:t>shp</a:t>
            </a:r>
            <a:r>
              <a:rPr lang="cs-CZ" dirty="0" smtClean="0"/>
              <a:t>. a lokalizovaných rastrů (zdroj – mapové portály, DIBAVOD - VÚV T. G. M.)</a:t>
            </a:r>
          </a:p>
          <a:p>
            <a:r>
              <a:rPr lang="cs-CZ" dirty="0" smtClean="0"/>
              <a:t>snadné užití - návod</a:t>
            </a:r>
          </a:p>
          <a:p>
            <a:r>
              <a:rPr lang="cs-CZ" dirty="0" smtClean="0"/>
              <a:t>každý student na GÚ – licence </a:t>
            </a:r>
            <a:r>
              <a:rPr lang="cs-CZ" dirty="0" err="1" smtClean="0"/>
              <a:t>ArcMap</a:t>
            </a:r>
            <a:endParaRPr lang="cs-CZ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251520" y="4509120"/>
            <a:ext cx="8712968" cy="2088232"/>
          </a:xfr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cs-CZ" dirty="0"/>
              <a:t>studenti</a:t>
            </a:r>
            <a:endParaRPr lang="sk-SK" dirty="0"/>
          </a:p>
          <a:p>
            <a:pPr lvl="1"/>
            <a:r>
              <a:rPr lang="cs-CZ" dirty="0"/>
              <a:t>„klasická metoda“ – </a:t>
            </a:r>
            <a:r>
              <a:rPr lang="cs-CZ" dirty="0" smtClean="0"/>
              <a:t>vytištění, překrývání map –</a:t>
            </a:r>
            <a:r>
              <a:rPr lang="cs-CZ" dirty="0"/>
              <a:t> </a:t>
            </a:r>
            <a:r>
              <a:rPr lang="cs-CZ" dirty="0" smtClean="0"/>
              <a:t>porovnání </a:t>
            </a:r>
            <a:r>
              <a:rPr lang="cs-CZ" dirty="0"/>
              <a:t>vrstev krajiny přímo v terénu</a:t>
            </a:r>
          </a:p>
          <a:p>
            <a:pPr lvl="1"/>
            <a:r>
              <a:rPr lang="cs-CZ" dirty="0" smtClean="0"/>
              <a:t>vlastní analýzy v GIS, tvorba různých mapových výstupů, vlastní vizualizace dat</a:t>
            </a:r>
            <a:endParaRPr lang="cs-CZ" dirty="0"/>
          </a:p>
          <a:p>
            <a:endParaRPr lang="sk-SK" sz="2400" dirty="0"/>
          </a:p>
        </p:txBody>
      </p:sp>
      <p:sp>
        <p:nvSpPr>
          <p:cNvPr id="5" name="Šípka dolu 4"/>
          <p:cNvSpPr/>
          <p:nvPr/>
        </p:nvSpPr>
        <p:spPr>
          <a:xfrm>
            <a:off x="4283968" y="3645024"/>
            <a:ext cx="864096" cy="122413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84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224136"/>
          </a:xfrm>
        </p:spPr>
        <p:txBody>
          <a:bodyPr>
            <a:normAutofit/>
          </a:bodyPr>
          <a:lstStyle/>
          <a:p>
            <a:r>
              <a:rPr lang="cs-CZ" sz="3200" b="1" dirty="0" err="1" smtClean="0"/>
              <a:t>Marzano</a:t>
            </a:r>
            <a:r>
              <a:rPr lang="cs-CZ" sz="3200" b="1" dirty="0" smtClean="0"/>
              <a:t> a </a:t>
            </a:r>
            <a:r>
              <a:rPr lang="cs-CZ" sz="3200" b="1" dirty="0" err="1" smtClean="0"/>
              <a:t>Kendall</a:t>
            </a:r>
            <a:r>
              <a:rPr lang="cs-CZ" sz="3200" b="1" dirty="0" smtClean="0"/>
              <a:t> (2007): Taxonomie  vzdělávacích cílů,  česky: J. Vávra, 201</a:t>
            </a:r>
            <a:r>
              <a:rPr lang="cs-CZ" sz="3200" dirty="0" smtClean="0"/>
              <a:t>1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695144"/>
              </p:ext>
            </p:extLst>
          </p:nvPr>
        </p:nvGraphicFramePr>
        <p:xfrm>
          <a:off x="611560" y="2348880"/>
          <a:ext cx="7632849" cy="41363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/>
                <a:gridCol w="3288366"/>
                <a:gridCol w="2544283"/>
              </a:tblGrid>
              <a:tr h="3513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Taxonomické úrovně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Systémy myšlení 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Domény znalostí</a:t>
                      </a:r>
                      <a:endParaRPr lang="cs-CZ" sz="2000" dirty="0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</a:tr>
              <a:tr h="3513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Úroveň 1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Obnovování (Retrieval) </a:t>
                      </a:r>
                      <a:endParaRPr lang="cs-CZ" sz="1800" b="1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I Informace</a:t>
                      </a:r>
                      <a:endParaRPr lang="cs-CZ" sz="1800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</a:tr>
              <a:tr h="3513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Úroveň 2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Pochopení (Comprehension) </a:t>
                      </a:r>
                      <a:endParaRPr lang="cs-CZ" sz="1800" b="1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II Mentální postupy</a:t>
                      </a:r>
                      <a:endParaRPr lang="cs-CZ" sz="1800" b="1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</a:tr>
              <a:tr h="3513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Úroveň 3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Analýza (Analysis) </a:t>
                      </a:r>
                      <a:endParaRPr lang="cs-CZ" sz="1800" b="1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III Psychomotorické postupy</a:t>
                      </a:r>
                      <a:endParaRPr lang="cs-CZ" sz="1800" b="1" dirty="0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</a:tr>
              <a:tr h="683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Úroveň 4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Používání znalostí (Knowledge Utilization) </a:t>
                      </a:r>
                      <a:endParaRPr lang="cs-CZ" sz="1800" b="1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12700" marR="12700" marT="12700" marB="12700" anchor="ctr"/>
                </a:tc>
              </a:tr>
              <a:tr h="683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Úroveň 5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Matakognice (Metacognition) </a:t>
                      </a:r>
                      <a:endParaRPr lang="cs-CZ" sz="1800" b="1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83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Úroveň 6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Přemýšlení o sobě (</a:t>
                      </a:r>
                      <a:r>
                        <a:rPr lang="cs-CZ" sz="1800" b="1" dirty="0" err="1">
                          <a:effectLst/>
                        </a:rPr>
                        <a:t>Self-system</a:t>
                      </a:r>
                      <a:r>
                        <a:rPr lang="cs-CZ" sz="1800" b="1" dirty="0">
                          <a:effectLst/>
                        </a:rPr>
                        <a:t> </a:t>
                      </a:r>
                      <a:r>
                        <a:rPr lang="cs-CZ" sz="1800" b="1" dirty="0" err="1">
                          <a:effectLst/>
                        </a:rPr>
                        <a:t>Thinking</a:t>
                      </a:r>
                      <a:r>
                        <a:rPr lang="cs-CZ" sz="1800" b="1" dirty="0">
                          <a:effectLst/>
                        </a:rPr>
                        <a:t>) </a:t>
                      </a:r>
                      <a:endParaRPr lang="cs-CZ" sz="1800" b="1" dirty="0">
                        <a:effectLst/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00" marR="12700" marT="12700" marB="1270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7547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293</TotalTime>
  <Words>757</Words>
  <Application>Microsoft Office PowerPoint</Application>
  <PresentationFormat>Předvádění na obrazovce (4:3)</PresentationFormat>
  <Paragraphs>144</Paragraphs>
  <Slides>21</Slides>
  <Notes>13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21</vt:i4>
      </vt:variant>
    </vt:vector>
  </HeadingPairs>
  <TitlesOfParts>
    <vt:vector size="23" baseType="lpstr">
      <vt:lpstr>Tok</vt:lpstr>
      <vt:lpstr>Motív Office</vt:lpstr>
      <vt:lpstr>  Povodí Svitavy:  terénní vzdělávání pro environmentální management.</vt:lpstr>
      <vt:lpstr>Terénní vzdělávací projekt</vt:lpstr>
      <vt:lpstr>Prostorový dispozitiv:</vt:lpstr>
      <vt:lpstr>Prezentace aplikace PowerPoint</vt:lpstr>
      <vt:lpstr>Prezentace aplikace PowerPoint</vt:lpstr>
      <vt:lpstr>Fischer a Koch (2011):Erdkunde, 53</vt:lpstr>
      <vt:lpstr>Prezentace aplikace PowerPoint</vt:lpstr>
      <vt:lpstr>GIS podpora</vt:lpstr>
      <vt:lpstr>Marzano a Kendall (2007): Taxonomie  vzdělávacích cílů,  česky: J. Vávra, 2011</vt:lpstr>
      <vt:lpstr>Prezentace aplikace PowerPoint</vt:lpstr>
      <vt:lpstr>M.Young (1998, 2013): Futures – působivé znalosti/powerful knowledge</vt:lpstr>
      <vt:lpstr>Vizualita v geografickém vzdělávání</vt:lpstr>
      <vt:lpstr>(Ne)reprezentační teorie  (Lorimer, Vannini, 2005</vt:lpstr>
      <vt:lpstr>Výuka kurzu Sustainability, trvalá udržitelnost - 2014 a 2015</vt:lpstr>
      <vt:lpstr>Sudety a jazykové ostrovy</vt:lpstr>
      <vt:lpstr>(nejen) průmyslová historie Svitavska</vt:lpstr>
      <vt:lpstr>S čím pracujeme?</vt:lpstr>
      <vt:lpstr>Změny Land Use</vt:lpstr>
      <vt:lpstr>Studentské výstupy – podzim 2015</vt:lpstr>
      <vt:lpstr>Prezentace aplikace PowerPoint</vt:lpstr>
      <vt:lpstr>Děkujeme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hynek Alois</dc:creator>
  <cp:lastModifiedBy>hynek Alois</cp:lastModifiedBy>
  <cp:revision>54</cp:revision>
  <dcterms:created xsi:type="dcterms:W3CDTF">2016-09-03T10:12:05Z</dcterms:created>
  <dcterms:modified xsi:type="dcterms:W3CDTF">2016-09-21T07:11:39Z</dcterms:modified>
</cp:coreProperties>
</file>