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90" r:id="rId4"/>
    <p:sldId id="291" r:id="rId5"/>
    <p:sldId id="293" r:id="rId6"/>
    <p:sldId id="294" r:id="rId7"/>
    <p:sldId id="292" r:id="rId8"/>
    <p:sldId id="277" r:id="rId9"/>
    <p:sldId id="289" r:id="rId10"/>
    <p:sldId id="279" r:id="rId11"/>
    <p:sldId id="295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8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12.10.2017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Z0136 </a:t>
            </a:r>
            <a:endParaRPr lang="cs-CZ" dirty="0"/>
          </a:p>
          <a:p>
            <a:pPr>
              <a:spcBef>
                <a:spcPts val="6"/>
              </a:spcBef>
            </a:pPr>
            <a:r>
              <a:rPr lang="pt-BR" dirty="0"/>
              <a:t>Územní plánování a urbanismus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12. 10. 2017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57E44-C380-4830-8C41-1C5B1F13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281888-DD46-493B-98EC-488F17EF3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http://www.fotohistorie.cz/image.jpg.ashx?photoID=374&amp;photoType=1</a:t>
            </a:r>
          </a:p>
          <a:p>
            <a:r>
              <a:rPr lang="cs-CZ" dirty="0"/>
              <a:t>http://www.fotohistorie.cz/image.jpg.ashx?photoID=6144&amp;photoType=0</a:t>
            </a:r>
          </a:p>
          <a:p>
            <a:r>
              <a:rPr lang="cs-CZ" dirty="0"/>
              <a:t>https://i1.wp.com/writingcities.com/wp-content/uploads/2016/09/81xXRjoPrnL.jpg</a:t>
            </a:r>
          </a:p>
          <a:p>
            <a:r>
              <a:rPr lang="cs-CZ" dirty="0"/>
              <a:t>https://upload.wikimedia.org/wikipedia/commons/3/3d/Garden_City_Concept_by_Howard.jpg</a:t>
            </a:r>
          </a:p>
          <a:p>
            <a:r>
              <a:rPr lang="cs-CZ" dirty="0"/>
              <a:t>mapy.cz</a:t>
            </a:r>
          </a:p>
        </p:txBody>
      </p:sp>
    </p:spTree>
    <p:extLst>
      <p:ext uri="{BB962C8B-B14F-4D97-AF65-F5344CB8AC3E}">
        <p14:creationId xmlns:p14="http://schemas.microsoft.com/office/powerpoint/2010/main" val="12613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73B72-C17F-4D42-8FA2-C5D5EF00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začátek…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96466A-CDF1-4BEF-92EB-E227DA650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10069760" cy="4191000"/>
          </a:xfrm>
        </p:spPr>
        <p:txBody>
          <a:bodyPr/>
          <a:lstStyle/>
          <a:p>
            <a:r>
              <a:rPr lang="cs-CZ" dirty="0"/>
              <a:t>V jakém století docházelo zejména k zakládání měst a k osídlování odlehlejších částí v prostoru dnešní ČR?</a:t>
            </a:r>
          </a:p>
          <a:p>
            <a:r>
              <a:rPr lang="cs-CZ" u="sng" dirty="0"/>
              <a:t>V 13. st</a:t>
            </a:r>
          </a:p>
          <a:p>
            <a:r>
              <a:rPr lang="cs-CZ" dirty="0"/>
              <a:t>Jaká byla funkce lokátora?</a:t>
            </a:r>
          </a:p>
          <a:p>
            <a:r>
              <a:rPr lang="cs-CZ" u="sng" dirty="0"/>
              <a:t>Organizátor a správce nového města (obce)</a:t>
            </a:r>
          </a:p>
          <a:p>
            <a:r>
              <a:rPr lang="cs-CZ" dirty="0"/>
              <a:t>Jaký je nejčastější typ (moravských) zakládaných měst?</a:t>
            </a:r>
          </a:p>
          <a:p>
            <a:r>
              <a:rPr lang="cs-CZ" u="sng" dirty="0"/>
              <a:t>Pravoúhlý typ s ústředním čtvercovým nebo obdélníkovým tržištěm</a:t>
            </a:r>
          </a:p>
          <a:p>
            <a:r>
              <a:rPr lang="cs-CZ" dirty="0"/>
              <a:t>Jak se jmenuje právo, které znemožňuje zakládání města v blízkosti daného města?</a:t>
            </a:r>
          </a:p>
          <a:p>
            <a:r>
              <a:rPr lang="cs-CZ" u="sng" dirty="0"/>
              <a:t>Mílové právo</a:t>
            </a:r>
          </a:p>
        </p:txBody>
      </p:sp>
    </p:spTree>
    <p:extLst>
      <p:ext uri="{BB962C8B-B14F-4D97-AF65-F5344CB8AC3E}">
        <p14:creationId xmlns:p14="http://schemas.microsoft.com/office/powerpoint/2010/main" val="393139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D6BDD-AE47-474B-A5DD-A9F3802C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jaký tvar náměstí jde u Vyškova?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BDDE36-7355-436A-B96F-38EDADFF6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951" y="2492896"/>
            <a:ext cx="3695585" cy="502568"/>
          </a:xfrm>
        </p:spPr>
        <p:txBody>
          <a:bodyPr/>
          <a:lstStyle/>
          <a:p>
            <a:r>
              <a:rPr lang="cs-CZ" u="sng" dirty="0"/>
              <a:t>Klínový, resp. trojúhelníkový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DC6BD4B-373A-4CC5-816C-3ED989CAD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639055"/>
            <a:ext cx="6946739" cy="463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374B3-1FBE-4506-9D49-ADF0C19F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Města v období industrializace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A77664-8C63-4DF3-816C-43F1CA97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828800"/>
            <a:ext cx="9421688" cy="4696544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Nejprve slabý vliv, textilní průmysl</a:t>
            </a:r>
          </a:p>
          <a:p>
            <a:r>
              <a:rPr lang="cs-CZ" sz="2400" dirty="0"/>
              <a:t>Změna s využitím uhlí</a:t>
            </a:r>
          </a:p>
          <a:p>
            <a:r>
              <a:rPr lang="cs-CZ" sz="2400" dirty="0"/>
              <a:t>Rychlý nárůst obyvatelstva</a:t>
            </a:r>
          </a:p>
          <a:p>
            <a:r>
              <a:rPr lang="cs-CZ" sz="2400" dirty="0"/>
              <a:t>Nabídka pracovních míst</a:t>
            </a:r>
          </a:p>
          <a:p>
            <a:r>
              <a:rPr lang="cs-CZ" sz="2400" dirty="0"/>
              <a:t>Nutná pozdější asanace?</a:t>
            </a:r>
          </a:p>
          <a:p>
            <a:r>
              <a:rPr lang="cs-CZ" sz="2400" dirty="0"/>
              <a:t>Hygiena (včetně vzduchu), snížení hustoty zalidnění, nadměrná zastavěnost</a:t>
            </a:r>
          </a:p>
          <a:p>
            <a:r>
              <a:rPr lang="cs-CZ" sz="2400" dirty="0"/>
              <a:t>Někdy značná demolice</a:t>
            </a:r>
          </a:p>
          <a:p>
            <a:r>
              <a:rPr lang="cs-CZ" sz="2400" dirty="0" err="1"/>
              <a:t>Haussmannizace</a:t>
            </a:r>
            <a:r>
              <a:rPr lang="cs-CZ" sz="2400" dirty="0"/>
              <a:t> Paříže (polovina 19. století)</a:t>
            </a:r>
          </a:p>
          <a:p>
            <a:r>
              <a:rPr lang="cs-CZ" sz="2400" dirty="0"/>
              <a:t>Praha - židovské město, Josefov… co Brno? Park?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2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46FB92B-BD9A-4FA2-A34F-2200561DD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980728"/>
            <a:ext cx="7847980" cy="538006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9A99D3-F9FF-4ADC-890F-CE33CDDA1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22" y="0"/>
            <a:ext cx="10658180" cy="6858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D901848-DBC7-4AB5-9D93-97CAF4679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3" y="0"/>
            <a:ext cx="10601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5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629D2-CC89-4DFE-BCC1-78D7D794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19. a počátku 20 st.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65AAAA-4F8C-4455-A09A-E0F943B93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Lineární město - Artura </a:t>
            </a:r>
            <a:r>
              <a:rPr lang="cs-CZ" dirty="0" err="1"/>
              <a:t>Soriay</a:t>
            </a:r>
            <a:r>
              <a:rPr lang="cs-CZ" dirty="0"/>
              <a:t> y Mata</a:t>
            </a:r>
          </a:p>
          <a:p>
            <a:r>
              <a:rPr lang="cs-CZ" dirty="0"/>
              <a:t>Zahradní město - </a:t>
            </a:r>
            <a:r>
              <a:rPr lang="cs-CZ" dirty="0" err="1"/>
              <a:t>Ebenezen</a:t>
            </a:r>
            <a:r>
              <a:rPr lang="cs-CZ" dirty="0"/>
              <a:t> </a:t>
            </a:r>
            <a:r>
              <a:rPr lang="cs-CZ" dirty="0" err="1"/>
              <a:t>Howard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7845478-7DB8-49A4-ACD8-C4A0580B3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828800"/>
            <a:ext cx="4597909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760EC-77B8-4982-B457-4BC5EC92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CDDB6-F256-4FFC-AC0C-1115FDAF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err="1"/>
              <a:t>Camilo</a:t>
            </a:r>
            <a:r>
              <a:rPr lang="cs-CZ" sz="2400" dirty="0"/>
              <a:t> Sitte (17. 4. 1843 – 11. 11. 1903)</a:t>
            </a:r>
          </a:p>
          <a:p>
            <a:r>
              <a:rPr lang="cs-CZ" sz="2400" dirty="0"/>
              <a:t>Kritik vůči modernistickým krokům a asanačním zásahům (</a:t>
            </a:r>
            <a:r>
              <a:rPr lang="cs-CZ" sz="2400" dirty="0" err="1"/>
              <a:t>Ringstrasse</a:t>
            </a:r>
            <a:r>
              <a:rPr lang="cs-CZ" sz="2400" dirty="0"/>
              <a:t>)</a:t>
            </a:r>
          </a:p>
          <a:p>
            <a:r>
              <a:rPr lang="cs-CZ" sz="2400" dirty="0"/>
              <a:t>Zastánce organicky rostlých středověkých měst</a:t>
            </a:r>
          </a:p>
          <a:p>
            <a:r>
              <a:rPr lang="cs-CZ" sz="2400" dirty="0"/>
              <a:t>Obdiv uměleckých hodnot a malebnost</a:t>
            </a:r>
          </a:p>
          <a:p>
            <a:r>
              <a:rPr lang="cs-CZ" sz="2400" dirty="0"/>
              <a:t>Průkopník urbanistické literatury (ne </a:t>
            </a:r>
            <a:r>
              <a:rPr lang="cs-CZ" sz="2400" dirty="0" err="1"/>
              <a:t>tech</a:t>
            </a:r>
            <a:r>
              <a:rPr lang="cs-CZ" sz="2400" dirty="0"/>
              <a:t>.)</a:t>
            </a:r>
          </a:p>
          <a:p>
            <a:r>
              <a:rPr lang="cs-CZ" sz="2400" dirty="0"/>
              <a:t>Olomouc, Brno, Liberec, Norimberk, Mnichov…</a:t>
            </a:r>
          </a:p>
          <a:p>
            <a:endParaRPr lang="cs-CZ" sz="2400" dirty="0"/>
          </a:p>
          <a:p>
            <a:r>
              <a:rPr lang="cs-CZ" sz="2400" dirty="0"/>
              <a:t>Stavba měst podle uměleckých zásad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8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760EC-77B8-4982-B457-4BC5EC92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Zadání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4CDDB6-F256-4FFC-AC0C-1115FDAF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Ve dvojici se v publikaci se zaměřte na:</a:t>
            </a:r>
          </a:p>
          <a:p>
            <a:pPr lvl="1"/>
            <a:r>
              <a:rPr lang="cs-CZ" sz="2400" dirty="0" err="1"/>
              <a:t>Sitteho</a:t>
            </a:r>
            <a:r>
              <a:rPr lang="cs-CZ" sz="2400" dirty="0"/>
              <a:t> poznámky k pozitivním stránkám rostlé městské struktury</a:t>
            </a:r>
          </a:p>
          <a:p>
            <a:pPr lvl="1"/>
            <a:r>
              <a:rPr lang="cs-CZ" sz="2400" dirty="0"/>
              <a:t>několik jeho argumentů hovořících proti moderním systémovým regulacím</a:t>
            </a:r>
          </a:p>
          <a:p>
            <a:r>
              <a:rPr lang="cs-CZ" sz="2400" dirty="0"/>
              <a:t>Rozsah: stručný text asi na ½ až max. na ¾ strany</a:t>
            </a:r>
          </a:p>
          <a:p>
            <a:r>
              <a:rPr lang="cs-CZ" sz="2400" dirty="0"/>
              <a:t>Na začátku příštího cvičení bude krátká diskuze o zjištěních</a:t>
            </a:r>
          </a:p>
          <a:p>
            <a:r>
              <a:rPr lang="cs-CZ" sz="2400" dirty="0"/>
              <a:t>Datum </a:t>
            </a:r>
            <a:r>
              <a:rPr lang="cs-CZ" sz="2400"/>
              <a:t>odevzdání 18. </a:t>
            </a:r>
            <a:r>
              <a:rPr lang="cs-CZ" sz="2400" dirty="0"/>
              <a:t>10.</a:t>
            </a:r>
          </a:p>
          <a:p>
            <a:r>
              <a:rPr lang="cs-CZ" sz="2400" dirty="0"/>
              <a:t>Kniha v </a:t>
            </a:r>
            <a:r>
              <a:rPr lang="cs-CZ" sz="2400" dirty="0" err="1"/>
              <a:t>ISu</a:t>
            </a:r>
            <a:r>
              <a:rPr lang="cs-CZ" sz="2400" dirty="0"/>
              <a:t> ve studijních materiálech</a:t>
            </a:r>
          </a:p>
        </p:txBody>
      </p:sp>
    </p:spTree>
    <p:extLst>
      <p:ext uri="{BB962C8B-B14F-4D97-AF65-F5344CB8AC3E}">
        <p14:creationId xmlns:p14="http://schemas.microsoft.com/office/powerpoint/2010/main" val="333080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4" name="Obrázek 3" descr="81xXRjoPrn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594" y="785794"/>
            <a:ext cx="5786454" cy="57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392</Words>
  <Application>Microsoft Office PowerPoint</Application>
  <PresentationFormat>Vlastní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Franklin Gothic Medium</vt:lpstr>
      <vt:lpstr>Business Contrast 16x9</vt:lpstr>
      <vt:lpstr>Cvičení č. 2</vt:lpstr>
      <vt:lpstr>Na začátek…</vt:lpstr>
      <vt:lpstr>O jaký tvar náměstí jde u Vyškova?</vt:lpstr>
      <vt:lpstr>Města v období industrializace</vt:lpstr>
      <vt:lpstr>Prezentace aplikace PowerPoint</vt:lpstr>
      <vt:lpstr>Koncepce 19. a počátku 20 st.</vt:lpstr>
      <vt:lpstr>Zadání cvičení</vt:lpstr>
      <vt:lpstr>Zadání cvičení</vt:lpstr>
      <vt:lpstr>Díky za pozornost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2017-10-12T08:45:53Z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