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6" r:id="rId4"/>
    <p:sldId id="297" r:id="rId5"/>
    <p:sldId id="301" r:id="rId6"/>
    <p:sldId id="303" r:id="rId7"/>
    <p:sldId id="300" r:id="rId8"/>
    <p:sldId id="307" r:id="rId9"/>
    <p:sldId id="302" r:id="rId10"/>
    <p:sldId id="308" r:id="rId11"/>
    <p:sldId id="304" r:id="rId12"/>
    <p:sldId id="305" r:id="rId13"/>
    <p:sldId id="306" r:id="rId14"/>
    <p:sldId id="298" r:id="rId15"/>
    <p:sldId id="299" r:id="rId16"/>
    <p:sldId id="279" r:id="rId17"/>
    <p:sldId id="295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14" y="-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19.10.2017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19. 10. 2017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1D108C2-ED19-46CB-8B76-9AF2CDAE2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126"/>
            <a:ext cx="12188825" cy="50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41DEE7E-3A23-4785-8ACE-7D30E778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6" y="0"/>
            <a:ext cx="1028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47A820-D95B-4037-BECE-47EE62E1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Marseille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6AC4706F-F99E-45D6-B522-87263261B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32656"/>
            <a:ext cx="4750742" cy="6356495"/>
          </a:xfrm>
        </p:spPr>
      </p:pic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xmlns="" id="{1ED51E52-3CC2-4FCA-AF22-8AC84235226F}"/>
              </a:ext>
            </a:extLst>
          </p:cNvPr>
          <p:cNvSpPr txBox="1">
            <a:spLocks/>
          </p:cNvSpPr>
          <p:nvPr/>
        </p:nvSpPr>
        <p:spPr>
          <a:xfrm>
            <a:off x="1065213" y="1828800"/>
            <a:ext cx="416510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Od 1952</a:t>
            </a:r>
          </a:p>
          <a:p>
            <a:r>
              <a:rPr lang="cs-CZ" dirty="0"/>
              <a:t>Na střeše bazén, zahrada</a:t>
            </a:r>
          </a:p>
          <a:p>
            <a:r>
              <a:rPr lang="cs-CZ" dirty="0"/>
              <a:t>Společné prostory, jesle…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5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464073-45D2-4943-93D4-F3B125C1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78ECC9B-6D65-4C08-9FCF-C7CCC18B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Přečtěte si část textu od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Corbusiera</a:t>
            </a:r>
            <a:r>
              <a:rPr lang="cs-CZ" dirty="0"/>
              <a:t> </a:t>
            </a:r>
            <a:r>
              <a:rPr lang="cs-CZ" i="1" dirty="0"/>
              <a:t>Současné město</a:t>
            </a:r>
            <a:r>
              <a:rPr lang="cs-CZ" dirty="0"/>
              <a:t>, která zachycuje jeho pohledy na moderní uspořádání městského prostoru a městských funkcí.</a:t>
            </a:r>
          </a:p>
          <a:p>
            <a:endParaRPr lang="cs-CZ" dirty="0"/>
          </a:p>
          <a:p>
            <a:r>
              <a:rPr lang="cs-CZ" dirty="0"/>
              <a:t>Na následujícím cvičení (26. 10.) budou dvě skupiny vzájemně diskutovat nad prostudovaným textem.</a:t>
            </a:r>
          </a:p>
        </p:txBody>
      </p:sp>
    </p:spTree>
    <p:extLst>
      <p:ext uri="{BB962C8B-B14F-4D97-AF65-F5344CB8AC3E}">
        <p14:creationId xmlns:p14="http://schemas.microsoft.com/office/powerpoint/2010/main" val="14008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9C5411-BF8D-4F92-A211-A5F75C5B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7758A6F-C040-46B5-8B32-8CD75FC7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skupina by měla v textu hledat a v diskusi obhajovat pozitivní přínosy a pokroková řešení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Corbusierova</a:t>
            </a:r>
            <a:r>
              <a:rPr lang="cs-CZ" dirty="0"/>
              <a:t> přístupu</a:t>
            </a:r>
          </a:p>
          <a:p>
            <a:pPr lvl="1"/>
            <a:r>
              <a:rPr lang="cs-CZ" dirty="0"/>
              <a:t>Boušková až Koubek</a:t>
            </a:r>
          </a:p>
          <a:p>
            <a:endParaRPr lang="cs-CZ" dirty="0"/>
          </a:p>
          <a:p>
            <a:r>
              <a:rPr lang="cs-CZ" dirty="0"/>
              <a:t>Druhá skupina pak bude hrát roli kritiků a soustředí se především na vyzdvižení slabých míst a urbanistických rizik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Corbusierových</a:t>
            </a:r>
            <a:r>
              <a:rPr lang="cs-CZ" dirty="0"/>
              <a:t> koncepcí</a:t>
            </a:r>
          </a:p>
          <a:p>
            <a:pPr lvl="1"/>
            <a:r>
              <a:rPr lang="cs-CZ" dirty="0"/>
              <a:t>Kyselý až Závodný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BF3985F-D84D-4955-95A3-14796CA70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2188825" cy="56267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4055435" cy="706760"/>
          </a:xfrm>
        </p:spPr>
        <p:txBody>
          <a:bodyPr/>
          <a:lstStyle/>
          <a:p>
            <a:r>
              <a:rPr lang="cs-CZ" dirty="0"/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Urbanistická čítanka: vybrané texty urbanistické literatury XX. století. Praha: Česká komora architektů, 2000.</a:t>
            </a:r>
          </a:p>
          <a:p>
            <a:r>
              <a:rPr lang="cs-CZ" dirty="0"/>
              <a:t>https://1gr.cz/fotky/idnes/10/042/org/WEB327cc2_Bata_1.jpg.JPG</a:t>
            </a:r>
          </a:p>
          <a:p>
            <a:r>
              <a:rPr lang="cs-CZ" dirty="0"/>
              <a:t>https://spargelandfraise.files.wordpress.com/2011/05/haussmannparc3ads.jpeg</a:t>
            </a:r>
          </a:p>
          <a:p>
            <a:r>
              <a:rPr lang="cs-CZ" dirty="0"/>
              <a:t>http://bfree.cz/wp-content/gallery/artbanana/lecorbusier2.jpg</a:t>
            </a:r>
          </a:p>
          <a:p>
            <a:r>
              <a:rPr lang="cs-CZ" dirty="0"/>
              <a:t>https://upload.wikimedia.org/wikipedia/commons/d/d6/Chandigarh_Secretariat.jpg</a:t>
            </a:r>
          </a:p>
          <a:p>
            <a:r>
              <a:rPr lang="cs-CZ" dirty="0"/>
              <a:t>https://upload.wikimedia.org/wikipedia/commons/thumb/1/1a/Palace_of_Assembly_Chandigarh_2006.jpg/1920px-Palace_of_Assembly_Chandigarh_2006.jpg</a:t>
            </a:r>
          </a:p>
          <a:p>
            <a:r>
              <a:rPr lang="cs-CZ" dirty="0"/>
              <a:t>https://upload.wikimedia.org/wikipedia/commons/d/d8/Plan_Voisin_model.jpg</a:t>
            </a:r>
          </a:p>
          <a:p>
            <a:r>
              <a:rPr lang="cs-CZ" dirty="0"/>
              <a:t>http://chandigarh.gov.in/sectormap/sec_14.gif</a:t>
            </a:r>
          </a:p>
          <a:p>
            <a:r>
              <a:rPr lang="cs-CZ" dirty="0"/>
              <a:t>http://chandigarh.gov.in/knowchd_map.htm</a:t>
            </a:r>
          </a:p>
          <a:p>
            <a:r>
              <a:rPr lang="cs-CZ" dirty="0"/>
              <a:t>https://i.pinimg.com/736x/76/62/45/7662454a5efb2801ca9b41c61ffa22c8--le-corbusier-architecture-residential-architecture.jpg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E73B72-C17F-4D42-8FA2-C5D5EF00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začátek… přiřaďte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A274014F-634B-48C2-B207-814F3EF5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191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cs-CZ" sz="2800" dirty="0"/>
              <a:t>Lineární město				P. </a:t>
            </a:r>
            <a:r>
              <a:rPr lang="cs-CZ" sz="2800" dirty="0" err="1"/>
              <a:t>Geddes</a:t>
            </a:r>
            <a:endParaRPr lang="cs-CZ" sz="2800" dirty="0"/>
          </a:p>
          <a:p>
            <a:pPr lvl="1">
              <a:lnSpc>
                <a:spcPct val="150000"/>
              </a:lnSpc>
            </a:pPr>
            <a:r>
              <a:rPr lang="cs-CZ" sz="2800" i="1" dirty="0"/>
              <a:t>Garden </a:t>
            </a:r>
            <a:r>
              <a:rPr lang="cs-CZ" sz="2800" i="1" dirty="0" err="1"/>
              <a:t>Cities</a:t>
            </a:r>
            <a:r>
              <a:rPr lang="cs-CZ" sz="2800" i="1" dirty="0"/>
              <a:t> </a:t>
            </a:r>
            <a:r>
              <a:rPr lang="cs-CZ" sz="2800" i="1" dirty="0" err="1"/>
              <a:t>of</a:t>
            </a:r>
            <a:r>
              <a:rPr lang="cs-CZ" sz="2800" i="1" dirty="0"/>
              <a:t> </a:t>
            </a:r>
            <a:r>
              <a:rPr lang="cs-CZ" sz="2800" i="1" dirty="0" err="1"/>
              <a:t>Tomorrow</a:t>
            </a:r>
            <a:r>
              <a:rPr lang="cs-CZ" sz="2800" i="1" dirty="0"/>
              <a:t> 		</a:t>
            </a:r>
            <a:r>
              <a:rPr lang="cs-CZ" sz="2800" dirty="0"/>
              <a:t>E. </a:t>
            </a:r>
            <a:r>
              <a:rPr lang="cs-CZ" sz="2800" dirty="0" err="1"/>
              <a:t>Howard</a:t>
            </a:r>
            <a:endParaRPr lang="cs-CZ" sz="2800" i="1" dirty="0"/>
          </a:p>
          <a:p>
            <a:pPr lvl="1">
              <a:lnSpc>
                <a:spcPct val="150000"/>
              </a:lnSpc>
            </a:pPr>
            <a:r>
              <a:rPr lang="cs-CZ" sz="2800" dirty="0"/>
              <a:t>Generální teorie urbanizace 		I. </a:t>
            </a:r>
            <a:r>
              <a:rPr lang="cs-CZ" sz="2800" dirty="0" err="1"/>
              <a:t>Cerdá</a:t>
            </a:r>
            <a:endParaRPr lang="cs-CZ" sz="2800" dirty="0"/>
          </a:p>
          <a:p>
            <a:pPr lvl="1">
              <a:lnSpc>
                <a:spcPct val="150000"/>
              </a:lnSpc>
            </a:pPr>
            <a:r>
              <a:rPr lang="cs-CZ" sz="2800" i="1" dirty="0" err="1"/>
              <a:t>Cities</a:t>
            </a:r>
            <a:r>
              <a:rPr lang="cs-CZ" sz="2800" i="1" dirty="0"/>
              <a:t> in </a:t>
            </a:r>
            <a:r>
              <a:rPr lang="cs-CZ" sz="2800" i="1" dirty="0" err="1"/>
              <a:t>Evolution</a:t>
            </a:r>
            <a:r>
              <a:rPr lang="cs-CZ" sz="2800" i="1" dirty="0"/>
              <a:t>				</a:t>
            </a:r>
            <a:r>
              <a:rPr lang="cs-CZ" sz="2800" dirty="0"/>
              <a:t>A. S. y Mata</a:t>
            </a:r>
            <a:endParaRPr lang="cs-CZ" sz="2800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xmlns="" id="{E497DAFC-FDF7-49F9-822C-FE0C26D63814}"/>
              </a:ext>
            </a:extLst>
          </p:cNvPr>
          <p:cNvCxnSpPr>
            <a:cxnSpLocks/>
          </p:cNvCxnSpPr>
          <p:nvPr/>
        </p:nvCxnSpPr>
        <p:spPr>
          <a:xfrm>
            <a:off x="5408612" y="2276872"/>
            <a:ext cx="1909936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xmlns="" id="{D5D4BE90-5533-44EE-B181-DA469D9D7062}"/>
              </a:ext>
            </a:extLst>
          </p:cNvPr>
          <p:cNvCxnSpPr>
            <a:cxnSpLocks/>
          </p:cNvCxnSpPr>
          <p:nvPr/>
        </p:nvCxnSpPr>
        <p:spPr>
          <a:xfrm>
            <a:off x="6094412" y="3068960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xmlns="" id="{4CDE4E30-B1EC-47AC-ACAD-8FCCDCF341C9}"/>
              </a:ext>
            </a:extLst>
          </p:cNvPr>
          <p:cNvCxnSpPr>
            <a:cxnSpLocks/>
          </p:cNvCxnSpPr>
          <p:nvPr/>
        </p:nvCxnSpPr>
        <p:spPr>
          <a:xfrm>
            <a:off x="6094412" y="3789040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xmlns="" id="{214919EA-B78A-4DDE-8E19-C021B387D9DF}"/>
              </a:ext>
            </a:extLst>
          </p:cNvPr>
          <p:cNvCxnSpPr/>
          <p:nvPr/>
        </p:nvCxnSpPr>
        <p:spPr>
          <a:xfrm flipV="1">
            <a:off x="5086300" y="2564904"/>
            <a:ext cx="2520280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6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D6316D3-5A2A-4693-B4D6-2E599AB1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/>
        </p:blipFill>
        <p:spPr>
          <a:xfrm>
            <a:off x="1053852" y="476672"/>
            <a:ext cx="100663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18E838-8603-4F49-82A1-C4B7DF8B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Avantgarda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5046DF-6926-49F8-ABFE-7A6213A4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Umělecký směr 1. pol. 20. století</a:t>
            </a:r>
          </a:p>
          <a:p>
            <a:r>
              <a:rPr lang="cs-CZ" dirty="0"/>
              <a:t>Krach (1. sv. válka) i nové ideje (Říjnová revoluce)</a:t>
            </a:r>
          </a:p>
          <a:p>
            <a:r>
              <a:rPr lang="cs-CZ" dirty="0"/>
              <a:t>Válka, rozvoj vědy a technologií, zborcení ideálů humanismu</a:t>
            </a:r>
          </a:p>
          <a:p>
            <a:r>
              <a:rPr lang="cs-CZ" dirty="0"/>
              <a:t>Živná půda i pro </a:t>
            </a:r>
            <a:r>
              <a:rPr lang="cs-CZ" b="1" dirty="0"/>
              <a:t>Futurismus</a:t>
            </a:r>
            <a:r>
              <a:rPr lang="cs-CZ" dirty="0"/>
              <a:t> (Surrealismus, Dadaismus atd.)</a:t>
            </a:r>
          </a:p>
          <a:p>
            <a:pPr lvl="1"/>
            <a:r>
              <a:rPr lang="cs-CZ" dirty="0"/>
              <a:t>Vzniká v Itálii</a:t>
            </a:r>
          </a:p>
          <a:p>
            <a:pPr lvl="1"/>
            <a:r>
              <a:rPr lang="cs-CZ" dirty="0"/>
              <a:t>Úžas v technice (technické civilizaci), odpor k předcházejícím způsobům života (zejména i ke křesťanskému pojetí světa)</a:t>
            </a:r>
          </a:p>
          <a:p>
            <a:pPr lvl="1"/>
            <a:r>
              <a:rPr lang="cs-CZ" dirty="0"/>
              <a:t>Pohyb, díla, rychlost, destrukce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6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BB8195-EC12-45E9-905F-2641EB06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Kazimir</a:t>
            </a:r>
            <a:r>
              <a:rPr lang="cs-CZ" dirty="0"/>
              <a:t> </a:t>
            </a:r>
            <a:r>
              <a:rPr lang="cs-CZ" dirty="0" err="1"/>
              <a:t>Malevič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9B8A6BE-F0F5-4BB2-A58D-419D431EB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764704"/>
            <a:ext cx="5933278" cy="596109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C3B4E8B-3325-4B72-A3E8-79170824DDF1}"/>
              </a:ext>
            </a:extLst>
          </p:cNvPr>
          <p:cNvSpPr txBox="1"/>
          <p:nvPr/>
        </p:nvSpPr>
        <p:spPr>
          <a:xfrm>
            <a:off x="1076799" y="1700808"/>
            <a:ext cx="26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Brusič nože, 1912–1913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B3F10B0-4E67-44BB-8F2A-E6762B1EA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6" y="-4904"/>
            <a:ext cx="6834132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D4B5C95-ECCA-4C90-B910-584069579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5575"/>
            <a:ext cx="6862970" cy="685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E18BF93-2E53-4B69-B9DA-FFC76198B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61" y="-15383"/>
            <a:ext cx="6613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BE670E-9F19-4B1A-B9C2-EEABCC53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</a:t>
            </a:r>
            <a:r>
              <a:rPr lang="cs-CZ" dirty="0"/>
              <a:t> – Charles-</a:t>
            </a:r>
            <a:r>
              <a:rPr lang="cs-CZ" dirty="0" err="1"/>
              <a:t>Édouard</a:t>
            </a:r>
            <a:r>
              <a:rPr lang="cs-CZ" dirty="0"/>
              <a:t> </a:t>
            </a:r>
            <a:r>
              <a:rPr lang="cs-CZ" dirty="0" err="1"/>
              <a:t>Jeanneret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DC64C906-31C8-43BB-B5DC-9FCF6645B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13" y="1916832"/>
            <a:ext cx="4038599" cy="2524124"/>
          </a:xfr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1E2944A4-A224-411E-B3D4-A990CB3B3696}"/>
              </a:ext>
            </a:extLst>
          </p:cNvPr>
          <p:cNvSpPr txBox="1">
            <a:spLocks/>
          </p:cNvSpPr>
          <p:nvPr/>
        </p:nvSpPr>
        <p:spPr>
          <a:xfrm>
            <a:off x="1065213" y="1828800"/>
            <a:ext cx="654136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 letech 1887 – 1965, narozen ve Švýcarsku</a:t>
            </a:r>
          </a:p>
          <a:p>
            <a:r>
              <a:rPr lang="cs-CZ" dirty="0"/>
              <a:t>Působil na mnoha místech, zejména ve Francii</a:t>
            </a:r>
          </a:p>
          <a:p>
            <a:r>
              <a:rPr lang="cs-CZ" dirty="0"/>
              <a:t>„Dům je stroj na bydlení“</a:t>
            </a:r>
          </a:p>
          <a:p>
            <a:r>
              <a:rPr lang="cs-CZ" dirty="0"/>
              <a:t>Racionální a účelné</a:t>
            </a:r>
          </a:p>
          <a:p>
            <a:r>
              <a:rPr lang="cs-CZ" dirty="0"/>
              <a:t>Vliv na plánování měst po II. sv. válce</a:t>
            </a:r>
          </a:p>
          <a:p>
            <a:r>
              <a:rPr lang="cs-CZ" dirty="0"/>
              <a:t>Celková realizace zaostala za vizemi (razantnost)</a:t>
            </a:r>
          </a:p>
          <a:p>
            <a:r>
              <a:rPr lang="cs-CZ" dirty="0"/>
              <a:t>Rozdělení města – kde se má bydlet, kde mají být školy atd.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4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7C1670-9AD4-4BB5-96E1-2BE45FEA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Neuskutečněné projekty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913D841-3DD1-472A-B9EF-241E8AC8B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Přestavby Paříže (1925), Antverp (1933), či Rio de </a:t>
            </a:r>
            <a:r>
              <a:rPr lang="cs-CZ" dirty="0" err="1"/>
              <a:t>Janeira</a:t>
            </a:r>
            <a:r>
              <a:rPr lang="cs-CZ" dirty="0"/>
              <a:t> (1929)</a:t>
            </a:r>
          </a:p>
          <a:p>
            <a:r>
              <a:rPr lang="cs-CZ" dirty="0"/>
              <a:t>Vznikly i návrhy pro firmu Baťa</a:t>
            </a:r>
          </a:p>
          <a:p>
            <a:pPr lvl="1"/>
            <a:r>
              <a:rPr lang="cs-CZ" dirty="0"/>
              <a:t>Např. urbanistický rozvoj Zlína, návrh pavilonu pro světovou výstavu atd.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5780502-7E0C-4DBF-B198-9E95D389B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3068960"/>
            <a:ext cx="4803163" cy="35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3C9B36-AFD1-41BA-89A5-25609DCC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Chandigar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F7FFDCF3-622B-439B-A953-08AF3C204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Město budoucnosti</a:t>
            </a:r>
          </a:p>
          <a:p>
            <a:r>
              <a:rPr lang="cs-CZ" dirty="0"/>
              <a:t>Město jako správní centrum </a:t>
            </a:r>
            <a:r>
              <a:rPr lang="cs-CZ" dirty="0" err="1"/>
              <a:t>Punjabu</a:t>
            </a:r>
            <a:endParaRPr lang="cs-CZ" dirty="0"/>
          </a:p>
          <a:p>
            <a:r>
              <a:rPr lang="cs-CZ" dirty="0"/>
              <a:t>Vycházel ze staršího projektu organického zahradního města</a:t>
            </a:r>
          </a:p>
          <a:p>
            <a:r>
              <a:rPr lang="cs-CZ" dirty="0"/>
              <a:t>Narovnání struktury města</a:t>
            </a:r>
          </a:p>
        </p:txBody>
      </p:sp>
    </p:spTree>
    <p:extLst>
      <p:ext uri="{BB962C8B-B14F-4D97-AF65-F5344CB8AC3E}">
        <p14:creationId xmlns:p14="http://schemas.microsoft.com/office/powerpoint/2010/main" val="2705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50F4170-E245-4640-BC6E-487ED73B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404664"/>
            <a:ext cx="4866915" cy="43204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BC0DA10-DE0B-4675-B44E-4CD1DB194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56490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378</Words>
  <Application>Microsoft Office PowerPoint</Application>
  <PresentationFormat>Vlastní</PresentationFormat>
  <Paragraphs>66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Business Contrast 16x9</vt:lpstr>
      <vt:lpstr>Cvičení č. 3</vt:lpstr>
      <vt:lpstr>Na začátek… přiřaďte</vt:lpstr>
      <vt:lpstr>Prezentace aplikace PowerPoint</vt:lpstr>
      <vt:lpstr>Avantgarda</vt:lpstr>
      <vt:lpstr>Kazimir Malevič</vt:lpstr>
      <vt:lpstr>Le Corbusier – Charles-Édouard Jeanneret</vt:lpstr>
      <vt:lpstr>Neuskutečněné projekty</vt:lpstr>
      <vt:lpstr>Chandigar</vt:lpstr>
      <vt:lpstr>Prezentace aplikace PowerPoint</vt:lpstr>
      <vt:lpstr>Prezentace aplikace PowerPoint</vt:lpstr>
      <vt:lpstr>Prezentace aplikace PowerPoint</vt:lpstr>
      <vt:lpstr>Marseille</vt:lpstr>
      <vt:lpstr>Zadání cvičení</vt:lpstr>
      <vt:lpstr>Zadání cvičení</vt:lpstr>
      <vt:lpstr>Díky za pozornost!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2017-10-19T10:36:18Z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