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312" r:id="rId4"/>
    <p:sldId id="318" r:id="rId5"/>
    <p:sldId id="319" r:id="rId6"/>
    <p:sldId id="320" r:id="rId7"/>
    <p:sldId id="313" r:id="rId8"/>
    <p:sldId id="315" r:id="rId9"/>
    <p:sldId id="316" r:id="rId10"/>
    <p:sldId id="317" r:id="rId11"/>
    <p:sldId id="314" r:id="rId12"/>
    <p:sldId id="321" r:id="rId13"/>
    <p:sldId id="310" r:id="rId14"/>
    <p:sldId id="311" r:id="rId15"/>
    <p:sldId id="279" r:id="rId16"/>
    <p:sldId id="295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8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25.10.2017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YgOCynJ96mlTny9ZC1WcpFvYHMsc_-GEqjWK9pEuHzE/edit?usp=shar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12/90/ce/1290ce5ced5155334ffdc0024270954d--greater-london-plan.jpg" TargetMode="External"/><Relationship Id="rId2" Type="http://schemas.openxmlformats.org/officeDocument/2006/relationships/hyperlink" Target="https://img.blesk.cz/img/1/full/2460557_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26. 10. 2017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2CE4C-6235-47E8-8789-2BED8481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Panelová sídliště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B5E9AF-67D4-43C2-96CF-FF0EE27DC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1" y="1600200"/>
            <a:ext cx="8989641" cy="4507632"/>
          </a:xfrm>
        </p:spPr>
        <p:txBody>
          <a:bodyPr>
            <a:noAutofit/>
          </a:bodyPr>
          <a:lstStyle/>
          <a:p>
            <a:r>
              <a:rPr lang="cs-CZ" dirty="0"/>
              <a:t>Automatizace stavby domů</a:t>
            </a:r>
          </a:p>
          <a:p>
            <a:r>
              <a:rPr lang="cs-CZ" dirty="0"/>
              <a:t>Princip světla, hygieny, zeleně x ulice</a:t>
            </a:r>
          </a:p>
          <a:p>
            <a:r>
              <a:rPr lang="cs-CZ" dirty="0"/>
              <a:t>Město a park</a:t>
            </a:r>
          </a:p>
          <a:p>
            <a:r>
              <a:rPr lang="cs-CZ" dirty="0"/>
              <a:t>Záchody, teplá voda atd., i centrálně řešeno</a:t>
            </a:r>
          </a:p>
          <a:p>
            <a:r>
              <a:rPr lang="cs-CZ" dirty="0"/>
              <a:t>Nizozemsko, Skotsko, Francie, Německo</a:t>
            </a:r>
          </a:p>
          <a:p>
            <a:endParaRPr lang="cs-CZ" dirty="0"/>
          </a:p>
          <a:p>
            <a:r>
              <a:rPr lang="cs-CZ" dirty="0"/>
              <a:t>Úspěch ale zejména na po II. sv. válce za železnou oponou</a:t>
            </a:r>
          </a:p>
          <a:p>
            <a:r>
              <a:rPr lang="cs-CZ" dirty="0"/>
              <a:t>Sovětský svaz  - idea stejnosti</a:t>
            </a:r>
          </a:p>
          <a:p>
            <a:r>
              <a:rPr lang="cs-CZ" dirty="0"/>
              <a:t>V ČSSR zejména v 70. a 80. letech</a:t>
            </a:r>
          </a:p>
          <a:p>
            <a:r>
              <a:rPr lang="cs-CZ" dirty="0"/>
              <a:t>Doprava, funkční vybavení, náklady na údržbu</a:t>
            </a:r>
          </a:p>
        </p:txBody>
      </p:sp>
    </p:spTree>
    <p:extLst>
      <p:ext uri="{BB962C8B-B14F-4D97-AF65-F5344CB8AC3E}">
        <p14:creationId xmlns:p14="http://schemas.microsoft.com/office/powerpoint/2010/main" val="27058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53B5-D7CD-43F6-B804-F7AFF60DD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07" y="3300381"/>
            <a:ext cx="8579518" cy="35730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47C2FF-DC71-4920-8F42-5DB4DEFE1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" y="-99392"/>
            <a:ext cx="6912768" cy="51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2314" y="214290"/>
            <a:ext cx="8686801" cy="781048"/>
          </a:xfrm>
        </p:spPr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8000" y="1071546"/>
            <a:ext cx="8729699" cy="4948254"/>
          </a:xfrm>
        </p:spPr>
        <p:txBody>
          <a:bodyPr>
            <a:noAutofit/>
          </a:bodyPr>
          <a:lstStyle/>
          <a:p>
            <a:r>
              <a:rPr lang="cs-CZ" sz="2400" dirty="0"/>
              <a:t>Každý student si vybere nějaké sídliště v českém městě, na velikosti města úplně nezáleží…</a:t>
            </a:r>
          </a:p>
          <a:p>
            <a:r>
              <a:rPr lang="cs-CZ" sz="2400" dirty="0"/>
              <a:t>Ale sídliště, ne solitérní budova</a:t>
            </a:r>
          </a:p>
          <a:p>
            <a:r>
              <a:rPr lang="cs-CZ" sz="2400" dirty="0"/>
              <a:t>K vypracování:</a:t>
            </a:r>
          </a:p>
          <a:p>
            <a:pPr lvl="1"/>
            <a:r>
              <a:rPr lang="cs-CZ" sz="2400" dirty="0"/>
              <a:t>Obecné informace o vzniku</a:t>
            </a:r>
          </a:p>
          <a:p>
            <a:pPr lvl="1"/>
            <a:r>
              <a:rPr lang="cs-CZ" sz="2400" dirty="0"/>
              <a:t>Velikost sídliště</a:t>
            </a:r>
          </a:p>
          <a:p>
            <a:pPr lvl="1"/>
            <a:r>
              <a:rPr lang="cs-CZ" sz="2400" dirty="0"/>
              <a:t>Míra realizace – skutečně všechny plánované byty?</a:t>
            </a:r>
          </a:p>
          <a:p>
            <a:pPr lvl="1"/>
            <a:r>
              <a:rPr lang="cs-CZ" sz="2400" dirty="0"/>
              <a:t>Podnikové x běžné</a:t>
            </a:r>
          </a:p>
          <a:p>
            <a:pPr lvl="1"/>
            <a:r>
              <a:rPr lang="cs-CZ" sz="2400" dirty="0"/>
              <a:t>Na zelené louce x asanace</a:t>
            </a:r>
          </a:p>
          <a:p>
            <a:pPr lvl="1"/>
            <a:r>
              <a:rPr lang="cs-CZ" sz="2400" dirty="0"/>
              <a:t>Dopravní napojení, pozice ve městě</a:t>
            </a:r>
          </a:p>
          <a:p>
            <a:pPr lvl="1"/>
            <a:r>
              <a:rPr lang="cs-CZ" sz="2400" dirty="0"/>
              <a:t>Osobní hodnocení – je to zvěrstvo, nebo nejlepší projekt v dějinách obce?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Dokument: </a:t>
            </a:r>
            <a:r>
              <a:rPr lang="cs-CZ" sz="2400" dirty="0">
                <a:hlinkClick r:id="rId2"/>
              </a:rPr>
              <a:t>https://docs.google.com/spreadsheets/d/1YgOCynJ96mlTny9ZC1WcpFvYHMsc_-GEqjWK9pEuHzE/edit?usp=sharing</a:t>
            </a:r>
            <a:endParaRPr lang="cs-CZ" sz="2400" dirty="0"/>
          </a:p>
          <a:p>
            <a:r>
              <a:rPr lang="cs-CZ" sz="2400" dirty="0"/>
              <a:t>Rozsah max. 1 A4 + obrázky</a:t>
            </a:r>
          </a:p>
          <a:p>
            <a:r>
              <a:rPr lang="cs-CZ" sz="2400" dirty="0"/>
              <a:t>Odevzdat do 9. 11. 2017 včetně</a:t>
            </a:r>
          </a:p>
          <a:p>
            <a:r>
              <a:rPr lang="cs-CZ" sz="2400" dirty="0"/>
              <a:t>2 studenti prezentaci na 9. 11, na 5 minut</a:t>
            </a:r>
          </a:p>
          <a:p>
            <a:r>
              <a:rPr lang="cs-CZ" sz="2400" dirty="0"/>
              <a:t>Dotazy?</a:t>
            </a:r>
          </a:p>
          <a:p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F8600-3CFB-4EAD-88C6-EC4E986F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0" y="928670"/>
            <a:ext cx="2951140" cy="706760"/>
          </a:xfrm>
        </p:spPr>
        <p:txBody>
          <a:bodyPr>
            <a:normAutofit fontScale="90000"/>
          </a:bodyPr>
          <a:lstStyle/>
          <a:p>
            <a:r>
              <a:rPr lang="cs-CZ" dirty="0"/>
              <a:t>Díky za pozornost!</a:t>
            </a:r>
          </a:p>
        </p:txBody>
      </p:sp>
      <p:pic>
        <p:nvPicPr>
          <p:cNvPr id="4" name="Obrázek 3" descr="2460557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88" y="0"/>
            <a:ext cx="915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https://img.blesk.cz/img/1/full/2460557_.jpg</a:t>
            </a:r>
            <a:endParaRPr lang="cs-CZ" dirty="0"/>
          </a:p>
          <a:p>
            <a:r>
              <a:rPr lang="cs-CZ" dirty="0">
                <a:hlinkClick r:id="rId3"/>
              </a:rPr>
              <a:t>https://i.pinimg.com/736x/12/90/ce/1290ce5ced5155334ffdc0024270954d--greater-london-plan.jpg</a:t>
            </a:r>
            <a:endParaRPr lang="cs-CZ" dirty="0"/>
          </a:p>
          <a:p>
            <a:r>
              <a:rPr lang="cs-CZ" dirty="0"/>
              <a:t>https://upload.wikimedia.org/wikipedia/commons/0/07/Villa-Mueller-Prag-2.jpg</a:t>
            </a:r>
          </a:p>
          <a:p>
            <a:r>
              <a:rPr lang="cs-CZ" dirty="0"/>
              <a:t>https://upload.wikimedia.org/wikipedia/commons/c/c9/Vila_Tugendhat_Brno_2016_5.jpg</a:t>
            </a:r>
          </a:p>
          <a:p>
            <a:r>
              <a:rPr lang="cs-CZ" dirty="0"/>
              <a:t>https://upload.wikimedia.org/wikipedia/commons/f/f9/Haasova_vila%2C_Brno_Lipov%C3%A1_2.jpg</a:t>
            </a:r>
          </a:p>
          <a:p>
            <a:r>
              <a:rPr lang="cs-CZ" dirty="0"/>
              <a:t>http://www.wallpaperup.com/421887/aerial_view_Brasilia_Brazil_Capital_City_Landscape_Distrito_Federal_President.html</a:t>
            </a:r>
          </a:p>
          <a:p>
            <a:r>
              <a:rPr lang="cs-CZ" dirty="0"/>
              <a:t>http://brazilianexperience.com/wp-content/uploads/2015/06/683382a483e9e1d76ebdb98f93699b99.jpg</a:t>
            </a:r>
          </a:p>
          <a:p>
            <a:r>
              <a:rPr lang="cs-CZ" dirty="0"/>
              <a:t>https://upload.wikimedia.org/wikipedia/commons/thumb/e/ee/Catedral_metropol.jpg/1200px-Catedral_metropol.jpg</a:t>
            </a:r>
          </a:p>
          <a:p>
            <a:r>
              <a:rPr lang="cs-CZ" dirty="0"/>
              <a:t>http://www.krhovsky-fotografie.cz/wp-content/gallery/jizni-mesto/panelakovacityscape.jpg</a:t>
            </a:r>
          </a:p>
          <a:p>
            <a:r>
              <a:rPr lang="cs-CZ" dirty="0"/>
              <a:t>https://upload.wikimedia.org/wikipedia/commons/7/7a/Brno_-_Vinohrady_-_High-rise_flat_houses.jpg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začátek…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 co šlo (v krátkosti) u zprávy </a:t>
            </a:r>
            <a:r>
              <a:rPr lang="cs-CZ" sz="2400" dirty="0" err="1"/>
              <a:t>Barlowovy</a:t>
            </a:r>
            <a:r>
              <a:rPr lang="cs-CZ" sz="2400" dirty="0"/>
              <a:t> komise?</a:t>
            </a:r>
          </a:p>
          <a:p>
            <a:endParaRPr lang="cs-CZ" sz="2400" dirty="0"/>
          </a:p>
          <a:p>
            <a:r>
              <a:rPr lang="cs-CZ" sz="2400" dirty="0"/>
              <a:t>Jaká byla situace Londýna?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1290ce5ced5155334ffdc0024270954d--greater-london-p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76" y="2071678"/>
            <a:ext cx="3086106" cy="4615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9423F-2B70-4346-ACE8-6C53FB43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Moderna - </a:t>
            </a:r>
            <a:r>
              <a:rPr lang="cs-CZ" dirty="0" err="1"/>
              <a:t>Brasília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3D4C92-8BC5-4E98-83EC-25437E2CC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Vystavěno na konci 50. let v Brazílii, od 1960 hlavní město</a:t>
            </a:r>
          </a:p>
          <a:p>
            <a:r>
              <a:rPr lang="cs-CZ" sz="2400" dirty="0"/>
              <a:t>Na zelené louce</a:t>
            </a:r>
          </a:p>
          <a:p>
            <a:r>
              <a:rPr lang="cs-CZ" sz="2400" dirty="0"/>
              <a:t>Snaha o rozvoj vnitřní Brazílie</a:t>
            </a:r>
          </a:p>
          <a:p>
            <a:r>
              <a:rPr lang="cs-CZ" sz="2400" dirty="0"/>
              <a:t>Futuristická metropole</a:t>
            </a:r>
          </a:p>
          <a:p>
            <a:endParaRPr lang="cs-CZ" sz="2400" dirty="0"/>
          </a:p>
          <a:p>
            <a:r>
              <a:rPr lang="cs-CZ" sz="2400" dirty="0"/>
              <a:t>Problém růstu města 0,8 – 2 mil.</a:t>
            </a:r>
          </a:p>
          <a:p>
            <a:r>
              <a:rPr lang="cs-CZ" sz="2400" dirty="0"/>
              <a:t>Katastrofa pro chodce…</a:t>
            </a:r>
          </a:p>
        </p:txBody>
      </p:sp>
    </p:spTree>
    <p:extLst>
      <p:ext uri="{BB962C8B-B14F-4D97-AF65-F5344CB8AC3E}">
        <p14:creationId xmlns:p14="http://schemas.microsoft.com/office/powerpoint/2010/main" val="41384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7E85FA1-30D3-443E-9F86-34F781DC6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8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CFDF205-ECC6-4E29-81B1-F76EFF96E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0"/>
            <a:ext cx="10287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4F3CB5-B774-4B2E-9565-7CB835388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951970"/>
            <a:ext cx="3302706" cy="49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Kořeny funkcionalismu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2" y="1828800"/>
            <a:ext cx="9565704" cy="4552528"/>
          </a:xfrm>
        </p:spPr>
        <p:txBody>
          <a:bodyPr>
            <a:normAutofit/>
          </a:bodyPr>
          <a:lstStyle/>
          <a:p>
            <a:r>
              <a:rPr lang="cs-CZ" sz="2400" dirty="0"/>
              <a:t>Už z 19. století, masivní nárůst počtu obyvatel ve městě</a:t>
            </a:r>
          </a:p>
          <a:p>
            <a:r>
              <a:rPr lang="cs-CZ" sz="2400" dirty="0"/>
              <a:t>Pavlačové domy – jeden splachovací klidně pro i 30 lidí, na patře</a:t>
            </a:r>
          </a:p>
          <a:p>
            <a:r>
              <a:rPr lang="cs-CZ" sz="2400" dirty="0"/>
              <a:t>Situace sklepních bytů – plísně, vlhkost, prach, téměř bez světla</a:t>
            </a:r>
          </a:p>
          <a:p>
            <a:r>
              <a:rPr lang="cs-CZ" sz="2400" dirty="0"/>
              <a:t>Bídný standard v počátcích ČSR – např. vodovod</a:t>
            </a:r>
          </a:p>
          <a:p>
            <a:endParaRPr lang="cs-CZ" sz="2400" dirty="0"/>
          </a:p>
          <a:p>
            <a:r>
              <a:rPr lang="cs-CZ" sz="2400" dirty="0"/>
              <a:t>V západním světě také problém, hledání řešení</a:t>
            </a:r>
          </a:p>
          <a:p>
            <a:r>
              <a:rPr lang="cs-CZ" sz="2400" dirty="0"/>
              <a:t>Pronikání moderny – funkcionalismu</a:t>
            </a:r>
          </a:p>
          <a:p>
            <a:r>
              <a:rPr lang="cs-CZ" sz="2400" dirty="0"/>
              <a:t>„Stavíme domy pro majitele, ne pro kolemjdoucí“, reakce na secesi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AC734-A6EA-4DAC-B0CD-3BBF13B8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Müllerova vila od architektů Adolfa </a:t>
            </a:r>
            <a:r>
              <a:rPr lang="cs-CZ" dirty="0" err="1"/>
              <a:t>Loose</a:t>
            </a:r>
            <a:r>
              <a:rPr lang="cs-CZ" dirty="0"/>
              <a:t> a Karla Lhoty na Ořechovce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C00BD02-7854-43B6-A66C-87BACC077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772816"/>
            <a:ext cx="7272808" cy="4830357"/>
          </a:xfrm>
        </p:spPr>
      </p:pic>
    </p:spTree>
    <p:extLst>
      <p:ext uri="{BB962C8B-B14F-4D97-AF65-F5344CB8AC3E}">
        <p14:creationId xmlns:p14="http://schemas.microsoft.com/office/powerpoint/2010/main" val="753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9396A-88DD-4457-BAD8-9A68F19C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Vila </a:t>
            </a:r>
            <a:r>
              <a:rPr lang="cs-CZ" dirty="0" err="1"/>
              <a:t>Tugendhat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F43236C-AB5B-41E3-AAF6-230FC2DB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58" y="1828800"/>
            <a:ext cx="6474509" cy="4191000"/>
          </a:xfrm>
        </p:spPr>
      </p:pic>
    </p:spTree>
    <p:extLst>
      <p:ext uri="{BB962C8B-B14F-4D97-AF65-F5344CB8AC3E}">
        <p14:creationId xmlns:p14="http://schemas.microsoft.com/office/powerpoint/2010/main" val="23137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EA8AA-86BE-4458-AB7B-F1FDBB2F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Funkcionalistické stavby v Brně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34409A-6575-4FDD-9347-D53AA1C9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Např.:</a:t>
            </a:r>
          </a:p>
          <a:p>
            <a:r>
              <a:rPr lang="cs-CZ" sz="2400" dirty="0"/>
              <a:t>Brněnské výstaviště</a:t>
            </a:r>
          </a:p>
          <a:p>
            <a:r>
              <a:rPr lang="cs-CZ" sz="2400" dirty="0"/>
              <a:t>Zemanova kavárna</a:t>
            </a:r>
          </a:p>
          <a:p>
            <a:r>
              <a:rPr lang="cs-CZ" sz="2400" dirty="0" err="1"/>
              <a:t>Hassova</a:t>
            </a:r>
            <a:r>
              <a:rPr lang="cs-CZ" sz="2400" dirty="0"/>
              <a:t> vila</a:t>
            </a:r>
          </a:p>
          <a:p>
            <a:r>
              <a:rPr lang="cs-CZ" sz="2400" dirty="0"/>
              <a:t>Dětská nemocnice</a:t>
            </a:r>
          </a:p>
          <a:p>
            <a:r>
              <a:rPr lang="cs-CZ" sz="2400" dirty="0"/>
              <a:t>A mnohé další</a:t>
            </a:r>
          </a:p>
          <a:p>
            <a:pPr marL="45720" indent="0">
              <a:buNone/>
            </a:pPr>
            <a:endParaRPr lang="cs-CZ" sz="2400" dirty="0"/>
          </a:p>
          <a:p>
            <a:r>
              <a:rPr lang="cs-CZ" sz="2400" dirty="0"/>
              <a:t>Bohuslav Fuchs, Jindřich </a:t>
            </a:r>
            <a:r>
              <a:rPr lang="cs-CZ" sz="2400" dirty="0" err="1"/>
              <a:t>Kumpošt</a:t>
            </a:r>
            <a:r>
              <a:rPr lang="cs-CZ" sz="2400" dirty="0"/>
              <a:t>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92DB94-DB93-4439-8426-2ECE44440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062741"/>
            <a:ext cx="5935588" cy="39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603</Words>
  <Application>Microsoft Office PowerPoint</Application>
  <PresentationFormat>Vlastní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Franklin Gothic Medium</vt:lpstr>
      <vt:lpstr>Business Contrast 16x9</vt:lpstr>
      <vt:lpstr>Cvičení č. 4</vt:lpstr>
      <vt:lpstr>Na začátek…</vt:lpstr>
      <vt:lpstr>Moderna - Brasília</vt:lpstr>
      <vt:lpstr>Prezentace aplikace PowerPoint</vt:lpstr>
      <vt:lpstr>Prezentace aplikace PowerPoint</vt:lpstr>
      <vt:lpstr>Kořeny funkcionalismu</vt:lpstr>
      <vt:lpstr>Müllerova vila od architektů Adolfa Loose a Karla Lhoty na Ořechovce</vt:lpstr>
      <vt:lpstr>Vila Tugendhat</vt:lpstr>
      <vt:lpstr>Funkcionalistické stavby v Brně</vt:lpstr>
      <vt:lpstr>Panelová sídliště</vt:lpstr>
      <vt:lpstr>Prezentace aplikace PowerPoint</vt:lpstr>
      <vt:lpstr>Zadání cvičení</vt:lpstr>
      <vt:lpstr>Zadání cvičení</vt:lpstr>
      <vt:lpstr>Díky za pozornost!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2017-10-25T09:56:00Z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