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316" r:id="rId4"/>
    <p:sldId id="313" r:id="rId5"/>
    <p:sldId id="315" r:id="rId6"/>
    <p:sldId id="311" r:id="rId7"/>
    <p:sldId id="279" r:id="rId8"/>
    <p:sldId id="295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3" d="100"/>
          <a:sy n="63" d="100"/>
        </p:scale>
        <p:origin x="-114" y="-33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23.11.2017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23. 11. 2017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=""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1394525-78A9-4ED1-AFA0-A3B15026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ÚAP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AD0118F-BB8F-4BBF-A0AF-E4BA84C49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Zpracování 1 za 2 roky</a:t>
            </a:r>
          </a:p>
          <a:p>
            <a:r>
              <a:rPr lang="cs-CZ" dirty="0"/>
              <a:t>Podklady pro rozbor udržitelného rozvoje území</a:t>
            </a:r>
          </a:p>
          <a:p>
            <a:pPr lvl="1"/>
            <a:r>
              <a:rPr lang="cs-CZ" dirty="0"/>
              <a:t>Textová a grafická část (hodnoty a limity)</a:t>
            </a:r>
          </a:p>
          <a:p>
            <a:pPr lvl="1"/>
            <a:endParaRPr lang="cs-CZ" dirty="0"/>
          </a:p>
          <a:p>
            <a:r>
              <a:rPr lang="cs-CZ" dirty="0"/>
              <a:t>Rozbor udržitelného rozvoje území</a:t>
            </a:r>
          </a:p>
          <a:p>
            <a:pPr lvl="1"/>
            <a:r>
              <a:rPr lang="cs-CZ" dirty="0"/>
              <a:t>Životní prostředí</a:t>
            </a:r>
          </a:p>
          <a:p>
            <a:pPr lvl="1"/>
            <a:r>
              <a:rPr lang="cs-CZ" dirty="0"/>
              <a:t>Ekonomický rozvoj</a:t>
            </a:r>
          </a:p>
          <a:p>
            <a:pPr lvl="1"/>
            <a:r>
              <a:rPr lang="cs-CZ" dirty="0"/>
              <a:t>Soudržnost společenství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3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AE8A1A7-63B9-4BE1-B5AB-5940BE19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ÚAP Brno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88D72EA-6A45-4C27-BF9C-32D2E842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https://www.brno.cz/sprava-mesta/magistrat-mesta-brna/usek-rozvoje-mesta/odbor-uzemniho-planovani-a-rozvoje/dokumenty/upp/uzemne-analyticke-podklady-2016/</a:t>
            </a:r>
          </a:p>
        </p:txBody>
      </p:sp>
    </p:spTree>
    <p:extLst>
      <p:ext uri="{BB962C8B-B14F-4D97-AF65-F5344CB8AC3E}">
        <p14:creationId xmlns:p14="http://schemas.microsoft.com/office/powerpoint/2010/main" val="423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61634D-5719-466C-BA22-9E59B137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C0A9524-3723-4987-BA40-256CD3C6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Vyberte si problémovou část města, nebo konkrétní jev (např. </a:t>
            </a:r>
            <a:r>
              <a:rPr lang="cs-CZ" sz="2800" dirty="0" err="1"/>
              <a:t>brownfields</a:t>
            </a:r>
            <a:r>
              <a:rPr lang="cs-CZ" sz="2800" dirty="0"/>
              <a:t>)</a:t>
            </a:r>
          </a:p>
          <a:p>
            <a:r>
              <a:rPr lang="cs-CZ" sz="2800" dirty="0"/>
              <a:t>Navrhněte koncept udržitelného rozvoje území, který bude ale kombinovat všechny 3 pilíře</a:t>
            </a:r>
          </a:p>
          <a:p>
            <a:r>
              <a:rPr lang="cs-CZ" sz="2800" dirty="0"/>
              <a:t>Pilíře musí být v souladu</a:t>
            </a:r>
          </a:p>
          <a:p>
            <a:r>
              <a:rPr lang="cs-CZ" sz="2800" dirty="0"/>
              <a:t>Máte neomezený rozpočet</a:t>
            </a:r>
          </a:p>
          <a:p>
            <a:r>
              <a:rPr lang="cs-CZ" sz="2800" dirty="0"/>
              <a:t>Pokuste se </a:t>
            </a:r>
            <a:r>
              <a:rPr lang="cs-CZ" sz="2800" dirty="0" smtClean="0"/>
              <a:t>navrhnout, </a:t>
            </a:r>
            <a:r>
              <a:rPr lang="cs-CZ" sz="2800" dirty="0"/>
              <a:t>jak měřit dosažení kompromisu (všeobecného rozvoje)</a:t>
            </a:r>
          </a:p>
        </p:txBody>
      </p:sp>
    </p:spTree>
    <p:extLst>
      <p:ext uri="{BB962C8B-B14F-4D97-AF65-F5344CB8AC3E}">
        <p14:creationId xmlns:p14="http://schemas.microsoft.com/office/powerpoint/2010/main" val="893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Rozsah max. 1-2 A4, případně obrázky a mapa</a:t>
            </a:r>
          </a:p>
          <a:p>
            <a:r>
              <a:rPr lang="cs-CZ" sz="2800" dirty="0"/>
              <a:t>Odevzdat do 30. 11. 2017 včetně</a:t>
            </a:r>
          </a:p>
          <a:p>
            <a:r>
              <a:rPr lang="cs-CZ" sz="2800" dirty="0"/>
              <a:t>2 studenti prezentaci na 30. 11., na 5 </a:t>
            </a:r>
            <a:r>
              <a:rPr lang="cs-CZ" sz="2800" dirty="0" smtClean="0"/>
              <a:t>minut</a:t>
            </a:r>
          </a:p>
          <a:p>
            <a:pPr lvl="1"/>
            <a:r>
              <a:rPr lang="cs-CZ" sz="2600" dirty="0" smtClean="0"/>
              <a:t>Boušková, </a:t>
            </a:r>
            <a:r>
              <a:rPr lang="cs-CZ" sz="2600" dirty="0" err="1" smtClean="0"/>
              <a:t>Kalianková</a:t>
            </a:r>
            <a:endParaRPr lang="cs-CZ" sz="2600" dirty="0"/>
          </a:p>
          <a:p>
            <a:r>
              <a:rPr lang="cs-CZ" sz="2800" dirty="0"/>
              <a:t>Dotazy?</a:t>
            </a:r>
          </a:p>
          <a:p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1CC0297-DEDF-4F68-BA25-2791A112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="" xmlns:a16="http://schemas.microsoft.com/office/drawing/2014/main" id="{39B45A0F-19AC-4A48-958C-159FFCF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hhttps://cdn.muni.cz/media/2109373/01-brno-se-probouzi-hd.jpg?mode=crop&amp;slimmage=true&amp;rnd=131363180030000000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146</Words>
  <Application>Microsoft Office PowerPoint</Application>
  <PresentationFormat>Vlastní</PresentationFormat>
  <Paragraphs>32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Business Contrast 16x9</vt:lpstr>
      <vt:lpstr>Cvičení č. 7</vt:lpstr>
      <vt:lpstr>ÚAP</vt:lpstr>
      <vt:lpstr>ÚAP Brno</vt:lpstr>
      <vt:lpstr>Zadání cvičení</vt:lpstr>
      <vt:lpstr>Zadání cvičení</vt:lpstr>
      <vt:lpstr>Díky za pozornost!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2017-11-23T11:21:40Z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