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8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21A60-67A8-497D-9229-D6C27AC240FA}" type="datetimeFigureOut">
              <a:rPr lang="cs-CZ" smtClean="0"/>
              <a:t>11. 10. 2017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7337E-418A-4CF9-A390-0B7005F8BE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7250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21A60-67A8-497D-9229-D6C27AC240FA}" type="datetimeFigureOut">
              <a:rPr lang="cs-CZ" smtClean="0"/>
              <a:t>11. 10. 2017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7337E-418A-4CF9-A390-0B7005F8BE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8971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21A60-67A8-497D-9229-D6C27AC240FA}" type="datetimeFigureOut">
              <a:rPr lang="cs-CZ" smtClean="0"/>
              <a:t>11. 10. 2017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7337E-418A-4CF9-A390-0B7005F8BE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0147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21A60-67A8-497D-9229-D6C27AC240FA}" type="datetimeFigureOut">
              <a:rPr lang="cs-CZ" smtClean="0"/>
              <a:t>11. 10. 2017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7337E-418A-4CF9-A390-0B7005F8BE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7823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21A60-67A8-497D-9229-D6C27AC240FA}" type="datetimeFigureOut">
              <a:rPr lang="cs-CZ" smtClean="0"/>
              <a:t>11. 10. 2017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7337E-418A-4CF9-A390-0B7005F8BE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0594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21A60-67A8-497D-9229-D6C27AC240FA}" type="datetimeFigureOut">
              <a:rPr lang="cs-CZ" smtClean="0"/>
              <a:t>11. 10. 2017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7337E-418A-4CF9-A390-0B7005F8BE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0108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21A60-67A8-497D-9229-D6C27AC240FA}" type="datetimeFigureOut">
              <a:rPr lang="cs-CZ" smtClean="0"/>
              <a:t>11. 10. 2017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7337E-418A-4CF9-A390-0B7005F8BE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7361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21A60-67A8-497D-9229-D6C27AC240FA}" type="datetimeFigureOut">
              <a:rPr lang="cs-CZ" smtClean="0"/>
              <a:t>11. 10. 2017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7337E-418A-4CF9-A390-0B7005F8BE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174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21A60-67A8-497D-9229-D6C27AC240FA}" type="datetimeFigureOut">
              <a:rPr lang="cs-CZ" smtClean="0"/>
              <a:t>11. 10. 2017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7337E-418A-4CF9-A390-0B7005F8BE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1019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21A60-67A8-497D-9229-D6C27AC240FA}" type="datetimeFigureOut">
              <a:rPr lang="cs-CZ" smtClean="0"/>
              <a:t>11. 10. 2017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7337E-418A-4CF9-A390-0B7005F8BE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5805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21A60-67A8-497D-9229-D6C27AC240FA}" type="datetimeFigureOut">
              <a:rPr lang="cs-CZ" smtClean="0"/>
              <a:t>11. 10. 2017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7337E-418A-4CF9-A390-0B7005F8BE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7691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21A60-67A8-497D-9229-D6C27AC240FA}" type="datetimeFigureOut">
              <a:rPr lang="cs-CZ" smtClean="0"/>
              <a:t>11. 10. 2017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7337E-418A-4CF9-A390-0B7005F8BE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7596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Humánní geografie - cvičení</a:t>
            </a:r>
            <a:endParaRPr lang="cs-CZ" sz="3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400" dirty="0" smtClean="0">
                <a:solidFill>
                  <a:srgbClr val="FFFF00"/>
                </a:solidFill>
              </a:rPr>
              <a:t>Z3090c</a:t>
            </a:r>
          </a:p>
          <a:p>
            <a:pPr algn="r"/>
            <a:endParaRPr lang="cs-CZ" sz="2400" dirty="0" smtClean="0"/>
          </a:p>
          <a:p>
            <a:pPr algn="r"/>
            <a:endParaRPr lang="cs-CZ" sz="2400" dirty="0" smtClean="0"/>
          </a:p>
          <a:p>
            <a:pPr algn="r"/>
            <a:r>
              <a:rPr lang="cs-CZ" sz="2400" dirty="0" smtClean="0">
                <a:solidFill>
                  <a:srgbClr val="FFFF00"/>
                </a:solidFill>
              </a:rPr>
              <a:t>středa 11.10. 2017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453537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Otázky ke cvičení č. 2</a:t>
            </a:r>
            <a:endParaRPr lang="cs-CZ" sz="3200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96752"/>
          </a:xfrm>
        </p:spPr>
        <p:txBody>
          <a:bodyPr>
            <a:normAutofit/>
          </a:bodyPr>
          <a:lstStyle/>
          <a:p>
            <a:r>
              <a:rPr lang="cs-CZ" sz="2400" dirty="0" smtClean="0">
                <a:solidFill>
                  <a:srgbClr val="FFFF00"/>
                </a:solidFill>
              </a:rPr>
              <a:t>Otázky ke cvičení č. 2? </a:t>
            </a:r>
          </a:p>
          <a:p>
            <a:endParaRPr lang="cs-CZ" sz="2400" dirty="0">
              <a:solidFill>
                <a:srgbClr val="FFFF00"/>
              </a:solidFill>
            </a:endParaRPr>
          </a:p>
          <a:p>
            <a:r>
              <a:rPr lang="cs-CZ" sz="2400" dirty="0" smtClean="0">
                <a:solidFill>
                  <a:srgbClr val="FFFF00"/>
                </a:solidFill>
              </a:rPr>
              <a:t>Zpětná vazba ke cvičení č. 1:    …. </a:t>
            </a:r>
            <a:r>
              <a:rPr lang="cs-CZ" sz="2400" dirty="0">
                <a:solidFill>
                  <a:srgbClr val="FFFF00"/>
                </a:solidFill>
              </a:rPr>
              <a:t>p</a:t>
            </a:r>
            <a:r>
              <a:rPr lang="cs-CZ" sz="2400" dirty="0" smtClean="0">
                <a:solidFill>
                  <a:srgbClr val="FFFF00"/>
                </a:solidFill>
              </a:rPr>
              <a:t>rávě probíhá kontrola ;)</a:t>
            </a:r>
            <a:endParaRPr lang="cs-CZ" sz="2400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996952"/>
            <a:ext cx="4284358" cy="3672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055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Mentální mapa</a:t>
            </a:r>
            <a:endParaRPr lang="cs-CZ" sz="3200" b="1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7805514" cy="5381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892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Co je mentální mapa?</a:t>
            </a:r>
            <a:endParaRPr lang="cs-CZ" sz="3200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solidFill>
                  <a:srgbClr val="FFFF00"/>
                </a:solidFill>
              </a:rPr>
              <a:t>K. Lynch (1960: </a:t>
            </a:r>
            <a:r>
              <a:rPr lang="cs-CZ" sz="2400" dirty="0" err="1" smtClean="0">
                <a:solidFill>
                  <a:srgbClr val="FFFF00"/>
                </a:solidFill>
              </a:rPr>
              <a:t>The</a:t>
            </a:r>
            <a:r>
              <a:rPr lang="cs-CZ" sz="2400" dirty="0" smtClean="0">
                <a:solidFill>
                  <a:srgbClr val="FFFF00"/>
                </a:solidFill>
              </a:rPr>
              <a:t> Image </a:t>
            </a:r>
            <a:r>
              <a:rPr lang="cs-CZ" sz="2400" dirty="0" err="1" smtClean="0">
                <a:solidFill>
                  <a:srgbClr val="FFFF00"/>
                </a:solidFill>
              </a:rPr>
              <a:t>of</a:t>
            </a:r>
            <a:r>
              <a:rPr lang="cs-CZ" sz="2400" dirty="0" smtClean="0">
                <a:solidFill>
                  <a:srgbClr val="FFFF00"/>
                </a:solidFill>
              </a:rPr>
              <a:t> </a:t>
            </a:r>
            <a:r>
              <a:rPr lang="cs-CZ" sz="2400" dirty="0" err="1" smtClean="0">
                <a:solidFill>
                  <a:srgbClr val="FFFF00"/>
                </a:solidFill>
              </a:rPr>
              <a:t>the</a:t>
            </a:r>
            <a:r>
              <a:rPr lang="cs-CZ" sz="2400" dirty="0" smtClean="0">
                <a:solidFill>
                  <a:srgbClr val="FFFF00"/>
                </a:solidFill>
              </a:rPr>
              <a:t> City</a:t>
            </a:r>
          </a:p>
          <a:p>
            <a:r>
              <a:rPr lang="cs-CZ" sz="2400" dirty="0">
                <a:solidFill>
                  <a:srgbClr val="FFFF00"/>
                </a:solidFill>
              </a:rPr>
              <a:t>o</a:t>
            </a:r>
            <a:r>
              <a:rPr lang="cs-CZ" sz="2400" dirty="0" smtClean="0">
                <a:solidFill>
                  <a:srgbClr val="FFFF00"/>
                </a:solidFill>
              </a:rPr>
              <a:t>braz prostředí, jak jej vnímají uživatelé</a:t>
            </a:r>
          </a:p>
          <a:p>
            <a:pPr lvl="1"/>
            <a:r>
              <a:rPr lang="cs-CZ" sz="2000" dirty="0" smtClean="0">
                <a:solidFill>
                  <a:srgbClr val="FFFF00"/>
                </a:solidFill>
              </a:rPr>
              <a:t>bezpečnost</a:t>
            </a:r>
          </a:p>
          <a:p>
            <a:pPr lvl="1"/>
            <a:r>
              <a:rPr lang="cs-CZ" sz="2000" dirty="0">
                <a:solidFill>
                  <a:srgbClr val="FFFF00"/>
                </a:solidFill>
              </a:rPr>
              <a:t>r</a:t>
            </a:r>
            <a:r>
              <a:rPr lang="cs-CZ" sz="2000" dirty="0" smtClean="0">
                <a:solidFill>
                  <a:srgbClr val="FFFF00"/>
                </a:solidFill>
              </a:rPr>
              <a:t>ozvoj města, městské části</a:t>
            </a:r>
          </a:p>
          <a:p>
            <a:pPr lvl="1"/>
            <a:r>
              <a:rPr lang="cs-CZ" sz="2000" dirty="0">
                <a:solidFill>
                  <a:srgbClr val="FFFF00"/>
                </a:solidFill>
              </a:rPr>
              <a:t>i</a:t>
            </a:r>
            <a:r>
              <a:rPr lang="cs-CZ" sz="2000" dirty="0" smtClean="0">
                <a:solidFill>
                  <a:srgbClr val="FFFF00"/>
                </a:solidFill>
              </a:rPr>
              <a:t>mage prostředí</a:t>
            </a:r>
            <a:endParaRPr lang="cs-CZ" sz="2000" dirty="0">
              <a:solidFill>
                <a:srgbClr val="FFFF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667738"/>
            <a:ext cx="3352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933056"/>
            <a:ext cx="2376264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520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Zadání I.</a:t>
            </a:r>
            <a:endParaRPr lang="cs-CZ" sz="3200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solidFill>
                  <a:srgbClr val="FFFF00"/>
                </a:solidFill>
              </a:rPr>
              <a:t>u</a:t>
            </a:r>
            <a:r>
              <a:rPr lang="cs-CZ" sz="2400" dirty="0" smtClean="0">
                <a:solidFill>
                  <a:srgbClr val="FFFF00"/>
                </a:solidFill>
              </a:rPr>
              <a:t>tvořte skupinky (max. 4 členové)</a:t>
            </a:r>
          </a:p>
          <a:p>
            <a:r>
              <a:rPr lang="cs-CZ" sz="2400" dirty="0">
                <a:solidFill>
                  <a:srgbClr val="FFFF00"/>
                </a:solidFill>
              </a:rPr>
              <a:t>k</a:t>
            </a:r>
            <a:r>
              <a:rPr lang="cs-CZ" sz="2400" dirty="0" smtClean="0">
                <a:solidFill>
                  <a:srgbClr val="FFFF00"/>
                </a:solidFill>
              </a:rPr>
              <a:t>onceptualizace celkového obrazu města</a:t>
            </a:r>
          </a:p>
          <a:p>
            <a:r>
              <a:rPr lang="cs-CZ" sz="2400" dirty="0" smtClean="0">
                <a:solidFill>
                  <a:srgbClr val="FFFF00"/>
                </a:solidFill>
              </a:rPr>
              <a:t>nakreslete vlastní (mentální) mapu vybraného města bez použití podkladových map</a:t>
            </a:r>
          </a:p>
          <a:p>
            <a:r>
              <a:rPr lang="cs-CZ" sz="2400" dirty="0">
                <a:solidFill>
                  <a:srgbClr val="FFFF00"/>
                </a:solidFill>
              </a:rPr>
              <a:t>p</a:t>
            </a:r>
            <a:r>
              <a:rPr lang="cs-CZ" sz="2400" dirty="0" smtClean="0">
                <a:solidFill>
                  <a:srgbClr val="FFFF00"/>
                </a:solidFill>
              </a:rPr>
              <a:t>ouze psací potřeby</a:t>
            </a:r>
          </a:p>
          <a:p>
            <a:r>
              <a:rPr lang="cs-CZ" sz="2400" dirty="0">
                <a:solidFill>
                  <a:srgbClr val="FFFF00"/>
                </a:solidFill>
              </a:rPr>
              <a:t>t</a:t>
            </a:r>
            <a:r>
              <a:rPr lang="cs-CZ" sz="2400" dirty="0" smtClean="0">
                <a:solidFill>
                  <a:srgbClr val="FFFF00"/>
                </a:solidFill>
              </a:rPr>
              <a:t>ýmová práce, kooperace</a:t>
            </a:r>
            <a:endParaRPr lang="cs-CZ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55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Zadání II.</a:t>
            </a:r>
            <a:endParaRPr lang="cs-CZ" sz="3200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solidFill>
                  <a:srgbClr val="FFFF00"/>
                </a:solidFill>
              </a:rPr>
              <a:t>v</a:t>
            </a:r>
            <a:r>
              <a:rPr lang="cs-CZ" sz="2400" dirty="0" smtClean="0">
                <a:solidFill>
                  <a:srgbClr val="FFFF00"/>
                </a:solidFill>
              </a:rPr>
              <a:t>yužijte následujících stavebních prvků</a:t>
            </a:r>
          </a:p>
          <a:p>
            <a:r>
              <a:rPr lang="cs-CZ" sz="2400" b="1" u="sng" dirty="0" smtClean="0">
                <a:solidFill>
                  <a:srgbClr val="FFFF00"/>
                </a:solidFill>
                <a:cs typeface="Arial" panose="020B0604020202020204" pitchFamily="34" charset="0"/>
              </a:rPr>
              <a:t>1. </a:t>
            </a:r>
            <a:r>
              <a:rPr lang="cs-CZ" sz="2400" b="1" u="sng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landmarks</a:t>
            </a:r>
            <a:r>
              <a:rPr lang="cs-CZ" sz="2400" b="1" u="sng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cs-CZ" sz="2400" dirty="0" smtClean="0">
                <a:solidFill>
                  <a:srgbClr val="FFFF00"/>
                </a:solidFill>
                <a:cs typeface="Arial" panose="020B0604020202020204" pitchFamily="34" charset="0"/>
              </a:rPr>
              <a:t>– významná (symbolická, orientační) místa ve městě </a:t>
            </a:r>
          </a:p>
          <a:p>
            <a:r>
              <a:rPr lang="cs-CZ" sz="2400" b="1" u="sng" dirty="0" smtClean="0">
                <a:solidFill>
                  <a:srgbClr val="FFFF00"/>
                </a:solidFill>
                <a:cs typeface="Arial" panose="020B0604020202020204" pitchFamily="34" charset="0"/>
              </a:rPr>
              <a:t>2. </a:t>
            </a:r>
            <a:r>
              <a:rPr lang="cs-CZ" sz="2400" b="1" u="sng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paths</a:t>
            </a:r>
            <a:r>
              <a:rPr lang="cs-CZ" sz="2400" b="1" u="sng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cs-CZ" sz="2400" dirty="0" smtClean="0">
                <a:solidFill>
                  <a:srgbClr val="FFFF00"/>
                </a:solidFill>
                <a:cs typeface="Arial" panose="020B0604020202020204" pitchFamily="34" charset="0"/>
              </a:rPr>
              <a:t>– stezky; trasy, dráhy, tj. využívané především pro pohyb, spojující místa </a:t>
            </a:r>
          </a:p>
          <a:p>
            <a:r>
              <a:rPr lang="cs-CZ" sz="2400" b="1" u="sng" dirty="0" smtClean="0">
                <a:solidFill>
                  <a:srgbClr val="FFFF00"/>
                </a:solidFill>
                <a:cs typeface="Arial" panose="020B0604020202020204" pitchFamily="34" charset="0"/>
              </a:rPr>
              <a:t>3. </a:t>
            </a:r>
            <a:r>
              <a:rPr lang="cs-CZ" sz="2400" b="1" u="sng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nodes</a:t>
            </a:r>
            <a:r>
              <a:rPr lang="cs-CZ" sz="2400" b="1" u="sng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cs-CZ" sz="2400" dirty="0" smtClean="0">
                <a:solidFill>
                  <a:srgbClr val="FFFF00"/>
                </a:solidFill>
                <a:cs typeface="Arial" panose="020B0604020202020204" pitchFamily="34" charset="0"/>
              </a:rPr>
              <a:t>– uzly; místa křížení tras </a:t>
            </a:r>
          </a:p>
          <a:p>
            <a:r>
              <a:rPr lang="cs-CZ" sz="2400" b="1" u="sng" dirty="0" smtClean="0">
                <a:solidFill>
                  <a:srgbClr val="FFFF00"/>
                </a:solidFill>
                <a:cs typeface="Arial" panose="020B0604020202020204" pitchFamily="34" charset="0"/>
              </a:rPr>
              <a:t>4. </a:t>
            </a:r>
            <a:r>
              <a:rPr lang="cs-CZ" sz="2400" b="1" u="sng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areas</a:t>
            </a:r>
            <a:r>
              <a:rPr lang="cs-CZ" sz="2400" b="1" u="sng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cs-CZ" sz="2400" dirty="0" smtClean="0">
                <a:solidFill>
                  <a:srgbClr val="FFFF00"/>
                </a:solidFill>
                <a:cs typeface="Arial" panose="020B0604020202020204" pitchFamily="34" charset="0"/>
              </a:rPr>
              <a:t>– oblasti; zóny podobné kvality/významu</a:t>
            </a:r>
          </a:p>
          <a:p>
            <a:r>
              <a:rPr lang="cs-CZ" sz="2400" b="1" u="sng" dirty="0" smtClean="0">
                <a:solidFill>
                  <a:srgbClr val="FFFF00"/>
                </a:solidFill>
                <a:cs typeface="Arial" panose="020B0604020202020204" pitchFamily="34" charset="0"/>
              </a:rPr>
              <a:t>5. </a:t>
            </a:r>
            <a:r>
              <a:rPr lang="cs-CZ" sz="2400" b="1" u="sng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edges</a:t>
            </a:r>
            <a:r>
              <a:rPr lang="cs-CZ" sz="2400" b="1" u="sng" dirty="0" smtClean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cs-CZ" sz="2400" dirty="0" smtClean="0">
                <a:solidFill>
                  <a:srgbClr val="FFFF00"/>
                </a:solidFill>
                <a:cs typeface="Arial" panose="020B0604020202020204" pitchFamily="34" charset="0"/>
              </a:rPr>
              <a:t>– hrany; linie oddělující jednotlivé oblasti, hranice mezi dvěma odlišnými oblastmi </a:t>
            </a:r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35957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Termín odevzdání!</a:t>
            </a:r>
            <a:endParaRPr lang="cs-CZ" sz="3200" b="1" dirty="0">
              <a:solidFill>
                <a:srgbClr val="FFFF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6920583" cy="4898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19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178</Words>
  <Application>Microsoft Office PowerPoint</Application>
  <PresentationFormat>Předvádění na obrazovce (4:3)</PresentationFormat>
  <Paragraphs>30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Motiv systému Office</vt:lpstr>
      <vt:lpstr>Humánní geografie - cvičení</vt:lpstr>
      <vt:lpstr>Otázky ke cvičení č. 2</vt:lpstr>
      <vt:lpstr>Mentální mapa</vt:lpstr>
      <vt:lpstr>Co je mentální mapa?</vt:lpstr>
      <vt:lpstr>Zadání I.</vt:lpstr>
      <vt:lpstr>Zadání II.</vt:lpstr>
      <vt:lpstr>Termín odevzdání!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Humánní geografie - cvičení</dc:title>
  <dc:creator>mu</dc:creator>
  <cp:lastModifiedBy>mu</cp:lastModifiedBy>
  <cp:revision>3</cp:revision>
  <dcterms:created xsi:type="dcterms:W3CDTF">2017-10-11T13:36:01Z</dcterms:created>
  <dcterms:modified xsi:type="dcterms:W3CDTF">2017-10-11T14:01:10Z</dcterms:modified>
</cp:coreProperties>
</file>