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83" r:id="rId4"/>
    <p:sldId id="284" r:id="rId5"/>
    <p:sldId id="281" r:id="rId6"/>
    <p:sldId id="282" r:id="rId7"/>
    <p:sldId id="280" r:id="rId8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336">
          <p15:clr>
            <a:srgbClr val="A4A3A4"/>
          </p15:clr>
        </p15:guide>
        <p15:guide id="5" orient="horz" pos="1920">
          <p15:clr>
            <a:srgbClr val="A4A3A4"/>
          </p15:clr>
        </p15:guide>
        <p15:guide id="6" orient="horz" pos="3984">
          <p15:clr>
            <a:srgbClr val="A4A3A4"/>
          </p15:clr>
        </p15:guide>
        <p15:guide id="7" orient="horz" pos="1152">
          <p15:clr>
            <a:srgbClr val="A4A3A4"/>
          </p15:clr>
        </p15:guide>
        <p15:guide id="8" pos="3839">
          <p15:clr>
            <a:srgbClr val="A4A3A4"/>
          </p15:clr>
        </p15:guide>
        <p15:guide id="9" pos="671">
          <p15:clr>
            <a:srgbClr val="A4A3A4"/>
          </p15:clr>
        </p15:guide>
        <p15:guide id="10" pos="7007">
          <p15:clr>
            <a:srgbClr val="A4A3A4"/>
          </p15:clr>
        </p15:guide>
        <p15:guide id="11" pos="6143">
          <p15:clr>
            <a:srgbClr val="A4A3A4"/>
          </p15:clr>
        </p15:guide>
        <p15:guide id="12" pos="3263">
          <p15:clr>
            <a:srgbClr val="A4A3A4"/>
          </p15:clr>
        </p15:guide>
        <p15:guide id="13" pos="7391">
          <p15:clr>
            <a:srgbClr val="A4A3A4"/>
          </p15:clr>
        </p15:guide>
        <p15:guide id="14" pos="3695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howGuides="1">
      <p:cViewPr varScale="1">
        <p:scale>
          <a:sx n="116" d="100"/>
          <a:sy n="116" d="100"/>
        </p:scale>
        <p:origin x="-336" y="-114"/>
      </p:cViewPr>
      <p:guideLst>
        <p:guide orient="horz" pos="2160"/>
        <p:guide orient="horz" pos="1008"/>
        <p:guide orient="horz" pos="3792"/>
        <p:guide orient="horz" pos="336"/>
        <p:guide orient="horz" pos="1920"/>
        <p:guide orient="horz" pos="3984"/>
        <p:guide orient="horz" pos="1152"/>
        <p:guide pos="3839"/>
        <p:guide pos="671"/>
        <p:guide pos="7007"/>
        <p:guide pos="6143"/>
        <p:guide pos="3263"/>
        <p:guide pos="7391"/>
        <p:guide pos="369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1242" y="6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E221E-83ED-4F6C-BA5F-3F9E6FDB6953}" type="datetimeFigureOut">
              <a:rPr lang="cs-CZ" smtClean="0"/>
              <a:pPr/>
              <a:t>19.10.2017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CBEF8-5CDE-472B-839B-B8BB0C88100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53E5F-CE67-483C-A264-F17AC70E9CA2}" type="datetimeFigureOut">
              <a:rPr lang="cs-CZ" smtClean="0"/>
              <a:pPr/>
              <a:t>19.10.2017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98AFB-CB0D-4DFE-87B9-B4B0D0DE73C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5029200" cy="25146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397000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cs-CZ" smtClean="0"/>
              <a:pPr/>
              <a:t>19.10.2017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6647520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cs-CZ" smtClean="0"/>
              <a:pPr/>
              <a:t>19.10.2017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6680935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cs-CZ" smtClean="0"/>
              <a:pPr/>
              <a:t>19.10.2017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882449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cs-CZ" smtClean="0"/>
              <a:pPr/>
              <a:t>19.10.2017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4291533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 anchor="b">
            <a:normAutofit/>
          </a:bodyPr>
          <a:lstStyle>
            <a:lvl1pPr algn="l">
              <a:defRPr sz="5400" b="1" cap="none" baseline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cs-CZ" smtClean="0"/>
              <a:pPr/>
              <a:t>19.10.2017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013312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64598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cs-CZ" smtClean="0"/>
              <a:pPr/>
              <a:t>19.10.2017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4137094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5211" y="533400"/>
            <a:ext cx="8686802" cy="1066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cs-CZ" smtClean="0"/>
              <a:pPr/>
              <a:t>19.10.2017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007847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cs-CZ" smtClean="0"/>
              <a:pPr/>
              <a:t>19.10.2017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9071586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cs-CZ" smtClean="0"/>
              <a:pPr/>
              <a:t>19.10.2017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4415315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cs-CZ" smtClean="0"/>
              <a:pPr/>
              <a:t>19.10.2017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1017111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Autofit/>
          </a:bodyPr>
          <a:lstStyle>
            <a:lvl1pPr algn="l">
              <a:defRPr sz="36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="" xmlns:p14="http://schemas.microsoft.com/office/powerpoint/2010/main" val="14196082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932612" y="6155267"/>
            <a:ext cx="137160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E0FA9E5-6744-4841-888F-9E7CC0C2B7EC}" type="datetimeFigureOut">
              <a:rPr lang="cs-CZ" smtClean="0"/>
              <a:pPr/>
              <a:t>19.10.2017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065213" y="6155267"/>
            <a:ext cx="565308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532812" y="6155267"/>
            <a:ext cx="12192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59705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ecd.org/site/schoolingfortomorrowknowledgebase/futuresthinking/scenarios/overviewofthesixsftscenarios.htm" TargetMode="External"/><Relationship Id="rId2" Type="http://schemas.openxmlformats.org/officeDocument/2006/relationships/hyperlink" Target="https://ec.europa.eu/commission/sites/beta-political/files/bila_kniha_o_budoucnosti_evropy_cs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5400" b="1" i="0" dirty="0">
                <a:solidFill>
                  <a:srgbClr val="00AEEF"/>
                </a:solidFill>
                <a:latin typeface="Franklin Gothic Medium"/>
                <a:ea typeface="+mj-ea"/>
                <a:cs typeface="+mj-cs"/>
              </a:rPr>
              <a:t>Cvičení č. </a:t>
            </a:r>
            <a:r>
              <a:rPr lang="cs-CZ" sz="5400" b="1" i="0" dirty="0" smtClean="0">
                <a:solidFill>
                  <a:srgbClr val="00AEEF"/>
                </a:solidFill>
                <a:latin typeface="Franklin Gothic Medium"/>
                <a:ea typeface="+mj-ea"/>
                <a:cs typeface="+mj-cs"/>
              </a:rPr>
              <a:t>3</a:t>
            </a:r>
            <a:endParaRPr lang="cs-CZ" sz="5400" b="1" i="0" dirty="0">
              <a:solidFill>
                <a:srgbClr val="00AEEF"/>
              </a:solidFill>
              <a:latin typeface="Franklin Gothic Medium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6"/>
              </a:spcBef>
            </a:pPr>
            <a:r>
              <a:rPr lang="pt-BR" dirty="0"/>
              <a:t>Z4107 Vybrané kapitoly městského a regionálního plánování</a:t>
            </a:r>
            <a:endParaRPr lang="cs-CZ" dirty="0"/>
          </a:p>
          <a:p>
            <a:pPr>
              <a:spcBef>
                <a:spcPts val="6"/>
              </a:spcBef>
            </a:pPr>
            <a:endParaRPr lang="cs-CZ" dirty="0"/>
          </a:p>
          <a:p>
            <a:pPr>
              <a:spcBef>
                <a:spcPts val="6"/>
              </a:spcBef>
            </a:pPr>
            <a:r>
              <a:rPr lang="cs-CZ" dirty="0" smtClean="0"/>
              <a:t>19. </a:t>
            </a:r>
            <a:r>
              <a:rPr lang="cs-CZ" dirty="0"/>
              <a:t>10. 2017  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="" xmlns:a16="http://schemas.microsoft.com/office/drawing/2014/main" id="{6C37501C-F628-4FA8-871B-88EA0EF62CAB}"/>
              </a:ext>
            </a:extLst>
          </p:cNvPr>
          <p:cNvSpPr txBox="1">
            <a:spLocks/>
          </p:cNvSpPr>
          <p:nvPr/>
        </p:nvSpPr>
        <p:spPr>
          <a:xfrm>
            <a:off x="11333541" y="6559827"/>
            <a:ext cx="858459" cy="403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itchFamily="34" charset="0"/>
              <a:buNone/>
              <a:defRPr sz="1800" kern="1200" cap="all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None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None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None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None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None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None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None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None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800" dirty="0">
                <a:solidFill>
                  <a:schemeClr val="bg1"/>
                </a:solidFill>
              </a:rPr>
              <a:t>FG3V</a:t>
            </a:r>
            <a:endParaRPr lang="cs-CZ" sz="800" cap="non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932598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Scénáře rozvoje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5212" y="1828800"/>
            <a:ext cx="9101166" cy="4191000"/>
          </a:xfrm>
        </p:spPr>
        <p:txBody>
          <a:bodyPr/>
          <a:lstStyle/>
          <a:p>
            <a:r>
              <a:rPr lang="cs-CZ" dirty="0" smtClean="0"/>
              <a:t>Intuice, na základě konkrétních podkladů, soustředění se na konkrétní cíle …</a:t>
            </a:r>
          </a:p>
          <a:p>
            <a:r>
              <a:rPr lang="cs-CZ" dirty="0" smtClean="0"/>
              <a:t>Na různě dlouhou dobu</a:t>
            </a:r>
          </a:p>
          <a:p>
            <a:r>
              <a:rPr lang="cs-CZ" dirty="0" smtClean="0"/>
              <a:t>Na různých úrovních</a:t>
            </a:r>
          </a:p>
          <a:p>
            <a:r>
              <a:rPr lang="cs-CZ" dirty="0" smtClean="0"/>
              <a:t>Možné různé varianty – katastrofické, realistické, vizionářské atd.</a:t>
            </a:r>
          </a:p>
          <a:p>
            <a:r>
              <a:rPr lang="cs-CZ" dirty="0" smtClean="0"/>
              <a:t>Různé možnosti </a:t>
            </a:r>
            <a:r>
              <a:rPr lang="cs-CZ" dirty="0" smtClean="0"/>
              <a:t>postupu – postupné zužování </a:t>
            </a:r>
            <a:r>
              <a:rPr lang="cs-CZ" dirty="0" smtClean="0"/>
              <a:t>výběru, pouze jedna varianta atd.</a:t>
            </a:r>
          </a:p>
          <a:p>
            <a:r>
              <a:rPr lang="cs-CZ" dirty="0" smtClean="0"/>
              <a:t>Roztříštěnost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Scénáře vývoje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Např. Bílá </a:t>
            </a:r>
            <a:r>
              <a:rPr lang="cs-CZ" dirty="0" smtClean="0"/>
              <a:t>kniha o budoucnosti Evropy a jejím dalším směřování</a:t>
            </a:r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 smtClean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ec.europa.eu/commission/sites/beta-political/files/bila_kniha_o_budoucnosti_evropy_cs.pdf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OECD a školství</a:t>
            </a:r>
          </a:p>
          <a:p>
            <a:r>
              <a:rPr lang="cs-CZ" dirty="0" smtClean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www.oecd.org/site/schoolingfortomorrowknowledgebase/futuresthinking/scenarios/overviewofthesixsftscenarios.htm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400" dirty="0" smtClean="0"/>
              <a:t>Zkuste navrhnout rozvojový scénář (max. A4 strana), dystopický (katastrofický) a realistický pro následující hypotetické situace </a:t>
            </a:r>
            <a:r>
              <a:rPr lang="cs-CZ" sz="2400" b="1" dirty="0" smtClean="0"/>
              <a:t>(vyberte si jednu z nich</a:t>
            </a:r>
            <a:r>
              <a:rPr lang="cs-CZ" sz="2400" b="1" dirty="0" smtClean="0"/>
              <a:t>):</a:t>
            </a:r>
          </a:p>
          <a:p>
            <a:pPr marL="502920" indent="-457200" algn="just">
              <a:buFont typeface="+mj-lt"/>
              <a:buAutoNum type="arabicPeriod"/>
            </a:pPr>
            <a:r>
              <a:rPr lang="cs-CZ" sz="2400" dirty="0" smtClean="0"/>
              <a:t>Prostorový </a:t>
            </a:r>
            <a:r>
              <a:rPr lang="cs-CZ" sz="2400" dirty="0" smtClean="0"/>
              <a:t>vývoj metropolitní oblasti Brna po skokovém zdražení pohonných hmot na cenovou úroveň 150 Kč za litr </a:t>
            </a:r>
            <a:r>
              <a:rPr lang="cs-CZ" sz="2400" dirty="0" smtClean="0"/>
              <a:t>benzínu</a:t>
            </a:r>
          </a:p>
          <a:p>
            <a:pPr marL="502920" indent="-457200" algn="just">
              <a:buFont typeface="+mj-lt"/>
              <a:buAutoNum type="arabicPeriod"/>
            </a:pPr>
            <a:r>
              <a:rPr lang="cs-CZ" sz="2400" dirty="0" smtClean="0"/>
              <a:t>Ekonomický </a:t>
            </a:r>
            <a:r>
              <a:rPr lang="cs-CZ" sz="2400" dirty="0" smtClean="0"/>
              <a:t>vývoj </a:t>
            </a:r>
            <a:r>
              <a:rPr lang="cs-CZ" sz="2400" dirty="0" err="1" smtClean="0"/>
              <a:t>Kuřimi</a:t>
            </a:r>
            <a:r>
              <a:rPr lang="cs-CZ" sz="2400" dirty="0" smtClean="0"/>
              <a:t> po zprovoznění </a:t>
            </a:r>
            <a:r>
              <a:rPr lang="cs-CZ" sz="2400" dirty="0" smtClean="0"/>
              <a:t>R43</a:t>
            </a:r>
          </a:p>
          <a:p>
            <a:pPr marL="502920" indent="-457200" algn="just">
              <a:buFont typeface="+mj-lt"/>
              <a:buAutoNum type="arabicPeriod"/>
            </a:pPr>
            <a:r>
              <a:rPr lang="cs-CZ" sz="2400" dirty="0" smtClean="0"/>
              <a:t>Ekonomický </a:t>
            </a:r>
            <a:r>
              <a:rPr lang="cs-CZ" sz="2400" dirty="0" smtClean="0"/>
              <a:t>vývoj </a:t>
            </a:r>
            <a:r>
              <a:rPr lang="cs-CZ" sz="2400" dirty="0" smtClean="0"/>
              <a:t>Moravy po její </a:t>
            </a:r>
            <a:r>
              <a:rPr lang="cs-CZ" sz="2400" dirty="0" smtClean="0"/>
              <a:t>odtržení od </a:t>
            </a:r>
            <a:r>
              <a:rPr lang="cs-CZ" sz="2400" dirty="0" smtClean="0"/>
              <a:t>ČR</a:t>
            </a:r>
          </a:p>
          <a:p>
            <a:pPr marL="502920" indent="-457200" algn="just">
              <a:buNone/>
            </a:pPr>
            <a:endParaRPr lang="cs-CZ" sz="24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2920" indent="-457200">
              <a:buFont typeface="+mj-lt"/>
              <a:buAutoNum type="arabicPeriod" startAt="4"/>
            </a:pPr>
            <a:r>
              <a:rPr lang="cs-CZ" sz="2400" dirty="0" smtClean="0"/>
              <a:t>Socioekonomický </a:t>
            </a:r>
            <a:r>
              <a:rPr lang="cs-CZ" sz="2400" dirty="0" smtClean="0"/>
              <a:t>vývoj Brna po vyvlastnění všech ploch </a:t>
            </a:r>
            <a:r>
              <a:rPr lang="cs-CZ" sz="2400" dirty="0" err="1" smtClean="0"/>
              <a:t>brownfields</a:t>
            </a:r>
            <a:r>
              <a:rPr lang="cs-CZ" sz="2400" dirty="0" smtClean="0"/>
              <a:t> a umožnění jejich naprosto volného využití pro jakoukoli </a:t>
            </a:r>
            <a:r>
              <a:rPr lang="cs-CZ" sz="2400" dirty="0" smtClean="0"/>
              <a:t>funkci</a:t>
            </a:r>
          </a:p>
          <a:p>
            <a:pPr marL="502920" lvl="0" indent="-457200">
              <a:buFont typeface="+mj-lt"/>
              <a:buAutoNum type="arabicPeriod" startAt="4"/>
            </a:pPr>
            <a:r>
              <a:rPr lang="cs-CZ" sz="2400" dirty="0" smtClean="0"/>
              <a:t>Vývoj Brna po přijetí 60 000 migrantů z válkou zmítaného </a:t>
            </a:r>
            <a:r>
              <a:rPr lang="cs-CZ" sz="2400" dirty="0" smtClean="0"/>
              <a:t>Rakouska</a:t>
            </a:r>
          </a:p>
          <a:p>
            <a:pPr marL="502920" lvl="0" indent="-457200">
              <a:buFont typeface="+mj-lt"/>
              <a:buAutoNum type="arabicPeriod" startAt="4"/>
            </a:pPr>
            <a:r>
              <a:rPr lang="cs-CZ" sz="2400" dirty="0" smtClean="0"/>
              <a:t>Brno se stane „hlavním městem“ Evropské unie</a:t>
            </a:r>
          </a:p>
          <a:p>
            <a:pPr marL="502920" lvl="0" indent="-457200">
              <a:buFont typeface="+mj-lt"/>
              <a:buAutoNum type="arabicPeriod" startAt="4"/>
            </a:pPr>
            <a:endParaRPr lang="cs-CZ" sz="2400" dirty="0" smtClean="0"/>
          </a:p>
          <a:p>
            <a:pPr marL="502920" lvl="0" indent="-457200">
              <a:buNone/>
            </a:pPr>
            <a:r>
              <a:rPr lang="cs-CZ" sz="2400" dirty="0" smtClean="0"/>
              <a:t>Odevzdání do 26. 10 (včetně)</a:t>
            </a:r>
          </a:p>
          <a:p>
            <a:pPr marL="502920" lvl="0" indent="-457200">
              <a:buFont typeface="+mj-lt"/>
              <a:buAutoNum type="arabicPeriod" startAt="4"/>
            </a:pPr>
            <a:endParaRPr lang="cs-CZ" sz="2400" dirty="0" smtClean="0"/>
          </a:p>
          <a:p>
            <a:pPr marL="502920" lvl="0" indent="-457200">
              <a:buFont typeface="+mj-lt"/>
              <a:buAutoNum type="arabicPeriod" startAt="4"/>
            </a:pPr>
            <a:endParaRPr lang="cs-CZ" sz="2400" dirty="0" smtClean="0"/>
          </a:p>
          <a:p>
            <a:pPr marL="502920" indent="-457200">
              <a:buFont typeface="+mj-lt"/>
              <a:buAutoNum type="arabicPeriod" startAt="4"/>
            </a:pPr>
            <a:endParaRPr lang="cs-CZ" sz="24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Díky za pozornost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usiness Contrast 16x9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usiness_Contrast_16x9_TP102895241.potx" id="{7CCACF51-7E93-4CDB-9CB3-109ACBD2E5B1}" vid="{C9E003EA-4B5C-4669-8AB7-F19B062ABD27}"/>
    </a:ext>
  </a:extLst>
</a:theme>
</file>

<file path=ppt/theme/theme2.xml><?xml version="1.0" encoding="utf-8"?>
<a:theme xmlns:a="http://schemas.openxmlformats.org/drawingml/2006/main" name="Office Them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D182A0E-7F17-4A86-A7C5-8846F54E43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Kontrastní obchodní prezentace (širokoúhlá)</Template>
  <TotalTime>0</TotalTime>
  <Words>174</Words>
  <Application>Microsoft Office PowerPoint</Application>
  <PresentationFormat>Vlastní</PresentationFormat>
  <Paragraphs>31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Business Contrast 16x9</vt:lpstr>
      <vt:lpstr>Cvičení č. 3</vt:lpstr>
      <vt:lpstr>Scénáře rozvoje</vt:lpstr>
      <vt:lpstr>Scénáře vývoje</vt:lpstr>
      <vt:lpstr>Zadání cvičení</vt:lpstr>
      <vt:lpstr>Zadání cvičení</vt:lpstr>
      <vt:lpstr>Díky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2017-10-04T16:11:53Z</dcterms:created>
  <dcterms:modified xsi:type="dcterms:W3CDTF">2017-10-19T11:30:11Z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TC028952669991</vt:lpwstr>
  </property>
</Properties>
</file>