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18"/>
  </p:notesMasterIdLst>
  <p:handoutMasterIdLst>
    <p:handoutMasterId r:id="rId19"/>
  </p:handoutMasterIdLst>
  <p:sldIdLst>
    <p:sldId id="256" r:id="rId2"/>
    <p:sldId id="257" r:id="rId3"/>
    <p:sldId id="260" r:id="rId4"/>
    <p:sldId id="258" r:id="rId5"/>
    <p:sldId id="261" r:id="rId6"/>
    <p:sldId id="262" r:id="rId7"/>
    <p:sldId id="263" r:id="rId8"/>
    <p:sldId id="264" r:id="rId9"/>
    <p:sldId id="265" r:id="rId10"/>
    <p:sldId id="266" r:id="rId11"/>
    <p:sldId id="267" r:id="rId12"/>
    <p:sldId id="268" r:id="rId13"/>
    <p:sldId id="270" r:id="rId14"/>
    <p:sldId id="269" r:id="rId15"/>
    <p:sldId id="271" r:id="rId16"/>
    <p:sldId id="272" r:id="rId1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33" autoAdjust="0"/>
    <p:restoredTop sz="95907" autoAdjust="0"/>
  </p:normalViewPr>
  <p:slideViewPr>
    <p:cSldViewPr snapToGrid="0">
      <p:cViewPr>
        <p:scale>
          <a:sx n="73" d="100"/>
          <a:sy n="73" d="100"/>
        </p:scale>
        <p:origin x="-1272" y="72"/>
      </p:cViewPr>
      <p:guideLst>
        <p:guide orient="horz" pos="1120"/>
        <p:guide orient="horz" pos="1272"/>
        <p:guide orient="horz" pos="715"/>
        <p:guide orient="horz" pos="3861"/>
        <p:guide orient="horz" pos="3944"/>
        <p:guide pos="321"/>
        <p:guide pos="5418"/>
        <p:guide pos="682"/>
        <p:guide pos="2766"/>
        <p:guide pos="2976"/>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Dříve nazýván „</a:t>
            </a:r>
            <a:r>
              <a:rPr lang="cs-CZ" dirty="0" err="1" smtClean="0"/>
              <a:t>Quantum</a:t>
            </a:r>
            <a:r>
              <a:rPr lang="cs-CZ" dirty="0" smtClean="0"/>
              <a:t> GIS“</a:t>
            </a:r>
            <a:endParaRPr lang="en-GB"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4</a:t>
            </a:fld>
            <a:endParaRPr lang="cs-CZ" altLang="cs-CZ"/>
          </a:p>
        </p:txBody>
      </p:sp>
    </p:spTree>
    <p:extLst>
      <p:ext uri="{BB962C8B-B14F-4D97-AF65-F5344CB8AC3E}">
        <p14:creationId xmlns:p14="http://schemas.microsoft.com/office/powerpoint/2010/main" val="1099499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Dříve </a:t>
            </a:r>
            <a:r>
              <a:rPr lang="cs-CZ" smtClean="0"/>
              <a:t>nazýván „Quantum</a:t>
            </a:r>
            <a:r>
              <a:rPr lang="cs-CZ" dirty="0" smtClean="0"/>
              <a:t> GIS“</a:t>
            </a:r>
            <a:endParaRPr lang="en-GB"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6</a:t>
            </a:fld>
            <a:endParaRPr lang="cs-CZ" altLang="cs-CZ"/>
          </a:p>
        </p:txBody>
      </p:sp>
    </p:spTree>
    <p:extLst>
      <p:ext uri="{BB962C8B-B14F-4D97-AF65-F5344CB8AC3E}">
        <p14:creationId xmlns:p14="http://schemas.microsoft.com/office/powerpoint/2010/main" val="1099499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Dříve </a:t>
            </a:r>
            <a:r>
              <a:rPr lang="cs-CZ" smtClean="0"/>
              <a:t>nazýván „Quantum</a:t>
            </a:r>
            <a:r>
              <a:rPr lang="cs-CZ" dirty="0" smtClean="0"/>
              <a:t> GIS“</a:t>
            </a:r>
            <a:endParaRPr lang="en-GB"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7</a:t>
            </a:fld>
            <a:endParaRPr lang="cs-CZ" altLang="cs-CZ"/>
          </a:p>
        </p:txBody>
      </p:sp>
    </p:spTree>
    <p:extLst>
      <p:ext uri="{BB962C8B-B14F-4D97-AF65-F5344CB8AC3E}">
        <p14:creationId xmlns:p14="http://schemas.microsoft.com/office/powerpoint/2010/main" val="10994993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5548" name="Rectangle 12"/>
          <p:cNvSpPr>
            <a:spLocks noGrp="1" noChangeArrowheads="1"/>
          </p:cNvSpPr>
          <p:nvPr>
            <p:ph type="ctrTitle"/>
          </p:nvPr>
        </p:nvSpPr>
        <p:spPr>
          <a:xfrm>
            <a:off x="1082675" y="2565401"/>
            <a:ext cx="7518400" cy="2663825"/>
          </a:xfrm>
        </p:spPr>
        <p:txBody>
          <a:bodyPr tIns="0" bIns="0" anchor="ctr"/>
          <a:lstStyle>
            <a:lvl1pPr>
              <a:defRPr sz="3200"/>
            </a:lvl1pPr>
          </a:lstStyle>
          <a:p>
            <a:pPr lvl="0"/>
            <a:r>
              <a:rPr lang="cs-CZ" altLang="cs-CZ" noProof="0" smtClean="0"/>
              <a:t>Kliknutím lze upravit styl.</a:t>
            </a:r>
            <a:endParaRPr lang="cs-CZ" altLang="cs-CZ" noProof="0" dirty="0" smtClean="0"/>
          </a:p>
        </p:txBody>
      </p:sp>
      <p:sp>
        <p:nvSpPr>
          <p:cNvPr id="7"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cs-CZ" altLang="cs-CZ" dirty="0"/>
              <a:t>Definujte zápatí - název prezentace / pracoviště</a:t>
            </a:r>
          </a:p>
        </p:txBody>
      </p:sp>
      <p:sp>
        <p:nvSpPr>
          <p:cNvPr id="8" name="Rectangle 18"/>
          <p:cNvSpPr>
            <a:spLocks noGrp="1" noChangeArrowheads="1"/>
          </p:cNvSpPr>
          <p:nvPr>
            <p:ph type="sldNum" sz="quarter" idx="4"/>
          </p:nvPr>
        </p:nvSpPr>
        <p:spPr bwMode="auto">
          <a:xfrm>
            <a:off x="6858000" y="6248400"/>
            <a:ext cx="18417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969696"/>
                </a:solidFill>
              </a:defRPr>
            </a:lvl1pPr>
          </a:lstStyle>
          <a:p>
            <a:fld id="{0DE708CC-0C3F-4567-9698-B54C0F35BD31}" type="slidenum">
              <a:rPr lang="cs-CZ" altLang="cs-CZ" smtClean="0"/>
              <a:pPr/>
              <a:t>‹#›</a:t>
            </a:fld>
            <a:endParaRPr lang="cs-CZ" altLang="cs-CZ"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p:txBody>
      </p:sp>
      <p:sp>
        <p:nvSpPr>
          <p:cNvPr id="4" name="Zástupný symbol pro zápatí 3"/>
          <p:cNvSpPr>
            <a:spLocks noGrp="1"/>
          </p:cNvSpPr>
          <p:nvPr>
            <p:ph type="ftr" sz="quarter" idx="10"/>
          </p:nvPr>
        </p:nvSpPr>
        <p:spPr/>
        <p:txBody>
          <a:bodyPr/>
          <a:lstStyle>
            <a:lvl1pPr>
              <a:defRPr/>
            </a:lvl1pPr>
          </a:lstStyle>
          <a:p>
            <a:r>
              <a:rPr lang="cs-CZ" altLang="cs-CZ"/>
              <a:t>Definujte zápatí - název prezentace / pracoviště</a:t>
            </a:r>
          </a:p>
        </p:txBody>
      </p:sp>
      <p:sp>
        <p:nvSpPr>
          <p:cNvPr id="5" name="Zástupný symbol pro číslo snímku 4"/>
          <p:cNvSpPr>
            <a:spLocks noGrp="1"/>
          </p:cNvSpPr>
          <p:nvPr>
            <p:ph type="sldNum" sz="quarter" idx="11"/>
          </p:nvPr>
        </p:nvSpPr>
        <p:spPr/>
        <p:txBody>
          <a:bodyPr/>
          <a:lstStyle>
            <a:lvl1pPr>
              <a:defRPr/>
            </a:lvl1pPr>
          </a:lstStyle>
          <a:p>
            <a:fld id="{BFD44865-E482-4274-BA0A-6D969A5DE30D}" type="slidenum">
              <a:rPr lang="cs-CZ" altLang="cs-CZ"/>
              <a:pPr/>
              <a:t>‹#›</a:t>
            </a:fld>
            <a:endParaRPr lang="cs-CZ" altLang="cs-CZ" dirty="0"/>
          </a:p>
        </p:txBody>
      </p:sp>
    </p:spTree>
    <p:extLst>
      <p:ext uri="{BB962C8B-B14F-4D97-AF65-F5344CB8AC3E}">
        <p14:creationId xmlns:p14="http://schemas.microsoft.com/office/powerpoint/2010/main" val="139061668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897689" y="1125539"/>
            <a:ext cx="1703387" cy="500697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509588" y="1125539"/>
            <a:ext cx="6037861" cy="5006975"/>
          </a:xfrm>
        </p:spPr>
        <p:txBody>
          <a:bodyPr vert="eaVert"/>
          <a:lstStyle/>
          <a:p>
            <a:pPr lvl="0"/>
            <a:r>
              <a:rPr lang="cs-CZ" smtClean="0"/>
              <a:t>Kliknutím lze upravit styly předlohy textu.</a:t>
            </a:r>
          </a:p>
          <a:p>
            <a:pPr lvl="1"/>
            <a:r>
              <a:rPr lang="cs-CZ" smtClean="0"/>
              <a:t>Druhá úroveň</a:t>
            </a:r>
          </a:p>
        </p:txBody>
      </p:sp>
      <p:sp>
        <p:nvSpPr>
          <p:cNvPr id="4" name="Zástupný symbol pro zápatí 3"/>
          <p:cNvSpPr>
            <a:spLocks noGrp="1"/>
          </p:cNvSpPr>
          <p:nvPr>
            <p:ph type="ftr" sz="quarter" idx="10"/>
          </p:nvPr>
        </p:nvSpPr>
        <p:spPr/>
        <p:txBody>
          <a:bodyPr/>
          <a:lstStyle>
            <a:lvl1pPr>
              <a:defRPr/>
            </a:lvl1pPr>
          </a:lstStyle>
          <a:p>
            <a:r>
              <a:rPr lang="cs-CZ" altLang="cs-CZ"/>
              <a:t>Definujte zápatí - název prezentace / pracoviště</a:t>
            </a:r>
          </a:p>
        </p:txBody>
      </p:sp>
      <p:sp>
        <p:nvSpPr>
          <p:cNvPr id="5" name="Zástupný symbol pro číslo snímku 4"/>
          <p:cNvSpPr>
            <a:spLocks noGrp="1"/>
          </p:cNvSpPr>
          <p:nvPr>
            <p:ph type="sldNum" sz="quarter" idx="11"/>
          </p:nvPr>
        </p:nvSpPr>
        <p:spPr/>
        <p:txBody>
          <a:bodyPr/>
          <a:lstStyle>
            <a:lvl1pPr>
              <a:defRPr/>
            </a:lvl1pPr>
          </a:lstStyle>
          <a:p>
            <a:fld id="{67153075-B133-4825-BEAD-9495BA665D34}" type="slidenum">
              <a:rPr lang="cs-CZ" altLang="cs-CZ"/>
              <a:pPr/>
              <a:t>‹#›</a:t>
            </a:fld>
            <a:endParaRPr lang="cs-CZ" altLang="cs-CZ"/>
          </a:p>
        </p:txBody>
      </p:sp>
    </p:spTree>
    <p:extLst>
      <p:ext uri="{BB962C8B-B14F-4D97-AF65-F5344CB8AC3E}">
        <p14:creationId xmlns:p14="http://schemas.microsoft.com/office/powerpoint/2010/main" val="275272741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dirty="0"/>
          </a:p>
        </p:txBody>
      </p:sp>
      <p:sp>
        <p:nvSpPr>
          <p:cNvPr id="3" name="Zástupný symbol pro obsah 2"/>
          <p:cNvSpPr>
            <a:spLocks noGrp="1"/>
          </p:cNvSpPr>
          <p:nvPr>
            <p:ph idx="1"/>
          </p:nvPr>
        </p:nvSpPr>
        <p:spPr/>
        <p:txBody>
          <a:bodyPr/>
          <a:lstStyle>
            <a:lvl1pPr marL="342900" indent="-342900">
              <a:buClr>
                <a:srgbClr val="00287D"/>
              </a:buClr>
              <a:buSzPct val="100000"/>
              <a:buFont typeface="Wingdings" panose="05000000000000000000" pitchFamily="2" charset="2"/>
              <a:buChar char="§"/>
              <a:defRPr/>
            </a:lvl1pPr>
            <a:lvl2pPr marL="742950" indent="-285750">
              <a:buClr>
                <a:srgbClr val="00287D"/>
              </a:buClr>
              <a:buFont typeface="Wingdings" panose="05000000000000000000" pitchFamily="2" charset="2"/>
              <a:buChar char="§"/>
              <a:defRPr/>
            </a:lvl2pPr>
            <a:lvl3pPr marL="914400" indent="0">
              <a:buNone/>
              <a:defRPr/>
            </a:lvl3pPr>
          </a:lstStyle>
          <a:p>
            <a:pPr lvl="0"/>
            <a:r>
              <a:rPr lang="cs-CZ" smtClean="0"/>
              <a:t>Kliknutím lze upravit styly předlohy textu.</a:t>
            </a:r>
          </a:p>
          <a:p>
            <a:pPr lvl="1"/>
            <a:r>
              <a:rPr lang="cs-CZ" smtClean="0"/>
              <a:t>Druhá úroveň</a:t>
            </a:r>
          </a:p>
        </p:txBody>
      </p:sp>
      <p:sp>
        <p:nvSpPr>
          <p:cNvPr id="4" name="Zástupný symbol pro zápatí 3"/>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Tree>
    <p:extLst>
      <p:ext uri="{BB962C8B-B14F-4D97-AF65-F5344CB8AC3E}">
        <p14:creationId xmlns:p14="http://schemas.microsoft.com/office/powerpoint/2010/main" val="26860472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509589" y="4406901"/>
            <a:ext cx="8091487" cy="1362075"/>
          </a:xfrm>
        </p:spPr>
        <p:txBody>
          <a:bodyPr anchor="t"/>
          <a:lstStyle>
            <a:lvl1pPr algn="l">
              <a:defRPr sz="4000" b="1" cap="all"/>
            </a:lvl1pPr>
          </a:lstStyle>
          <a:p>
            <a:r>
              <a:rPr lang="cs-CZ" smtClean="0"/>
              <a:t>Kliknutím lze upravit styl.</a:t>
            </a:r>
            <a:endParaRPr lang="cs-CZ" dirty="0"/>
          </a:p>
        </p:txBody>
      </p:sp>
      <p:sp>
        <p:nvSpPr>
          <p:cNvPr id="3" name="Zástupný symbol pro text 2"/>
          <p:cNvSpPr>
            <a:spLocks noGrp="1"/>
          </p:cNvSpPr>
          <p:nvPr>
            <p:ph type="body" idx="1"/>
          </p:nvPr>
        </p:nvSpPr>
        <p:spPr>
          <a:xfrm>
            <a:off x="509589" y="2906713"/>
            <a:ext cx="809148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Zástupný symbol pro zápatí 3"/>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5" name="Zástupný symbol pro číslo snímku 4"/>
          <p:cNvSpPr>
            <a:spLocks noGrp="1"/>
          </p:cNvSpPr>
          <p:nvPr>
            <p:ph type="sldNum" sz="quarter" idx="11"/>
          </p:nvPr>
        </p:nvSpPr>
        <p:spPr/>
        <p:txBody>
          <a:bodyPr/>
          <a:lstStyle>
            <a:lvl1pPr>
              <a:defRPr/>
            </a:lvl1pPr>
          </a:lstStyle>
          <a:p>
            <a:fld id="{B7F5D36C-8A95-44A1-B2E3-4B4CEE4AA93A}" type="slidenum">
              <a:rPr lang="cs-CZ" altLang="cs-CZ"/>
              <a:pPr/>
              <a:t>‹#›</a:t>
            </a:fld>
            <a:endParaRPr lang="cs-CZ" altLang="cs-CZ" dirty="0"/>
          </a:p>
        </p:txBody>
      </p:sp>
    </p:spTree>
    <p:extLst>
      <p:ext uri="{BB962C8B-B14F-4D97-AF65-F5344CB8AC3E}">
        <p14:creationId xmlns:p14="http://schemas.microsoft.com/office/powerpoint/2010/main" val="25636450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509588" y="2019301"/>
            <a:ext cx="3876944" cy="41105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p:txBody>
      </p:sp>
      <p:sp>
        <p:nvSpPr>
          <p:cNvPr id="4" name="Zástupný symbol pro obsah 3"/>
          <p:cNvSpPr>
            <a:spLocks noGrp="1"/>
          </p:cNvSpPr>
          <p:nvPr>
            <p:ph sz="half" idx="2"/>
          </p:nvPr>
        </p:nvSpPr>
        <p:spPr>
          <a:xfrm>
            <a:off x="4724131" y="2019301"/>
            <a:ext cx="3876944" cy="41105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p:txBody>
      </p:sp>
      <p:sp>
        <p:nvSpPr>
          <p:cNvPr id="5" name="Zástupný symbol pro zápatí 4"/>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6" name="Zástupný symbol pro číslo snímku 5"/>
          <p:cNvSpPr>
            <a:spLocks noGrp="1"/>
          </p:cNvSpPr>
          <p:nvPr>
            <p:ph type="sldNum" sz="quarter" idx="11"/>
          </p:nvPr>
        </p:nvSpPr>
        <p:spPr/>
        <p:txBody>
          <a:bodyPr/>
          <a:lstStyle>
            <a:lvl1pPr>
              <a:defRPr/>
            </a:lvl1pPr>
          </a:lstStyle>
          <a:p>
            <a:fld id="{91152B74-69A5-4C0F-AF65-094CC50B2C3C}" type="slidenum">
              <a:rPr lang="cs-CZ" altLang="cs-CZ"/>
              <a:pPr/>
              <a:t>‹#›</a:t>
            </a:fld>
            <a:endParaRPr lang="cs-CZ" altLang="cs-CZ" dirty="0"/>
          </a:p>
        </p:txBody>
      </p:sp>
    </p:spTree>
    <p:extLst>
      <p:ext uri="{BB962C8B-B14F-4D97-AF65-F5344CB8AC3E}">
        <p14:creationId xmlns:p14="http://schemas.microsoft.com/office/powerpoint/2010/main" val="224004540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09589" y="1134533"/>
            <a:ext cx="8091487" cy="643467"/>
          </a:xfrm>
        </p:spPr>
        <p:txBody>
          <a:bodyPr/>
          <a:lstStyle>
            <a:lvl1pPr>
              <a:defRPr/>
            </a:lvl1pPr>
          </a:lstStyle>
          <a:p>
            <a:r>
              <a:rPr lang="cs-CZ" smtClean="0"/>
              <a:t>Kliknutím lze upravit styl.</a:t>
            </a:r>
            <a:endParaRPr lang="cs-CZ" dirty="0"/>
          </a:p>
        </p:txBody>
      </p:sp>
      <p:sp>
        <p:nvSpPr>
          <p:cNvPr id="3" name="Zástupný symbol pro text 2"/>
          <p:cNvSpPr>
            <a:spLocks noGrp="1"/>
          </p:cNvSpPr>
          <p:nvPr>
            <p:ph type="body" idx="1"/>
          </p:nvPr>
        </p:nvSpPr>
        <p:spPr>
          <a:xfrm>
            <a:off x="512369" y="2019300"/>
            <a:ext cx="387865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509588" y="2915728"/>
            <a:ext cx="3874282" cy="321043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p:txBody>
      </p:sp>
      <p:sp>
        <p:nvSpPr>
          <p:cNvPr id="5" name="Zástupný symbol pro text 4"/>
          <p:cNvSpPr>
            <a:spLocks noGrp="1"/>
          </p:cNvSpPr>
          <p:nvPr>
            <p:ph type="body" sz="quarter" idx="3"/>
          </p:nvPr>
        </p:nvSpPr>
        <p:spPr>
          <a:xfrm>
            <a:off x="4723119" y="2019300"/>
            <a:ext cx="387795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722963" y="2938734"/>
            <a:ext cx="3878113" cy="31911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p:txBody>
      </p:sp>
      <p:sp>
        <p:nvSpPr>
          <p:cNvPr id="7" name="Zástupný symbol pro zápatí 6"/>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8" name="Zástupný symbol pro číslo snímku 7"/>
          <p:cNvSpPr>
            <a:spLocks noGrp="1"/>
          </p:cNvSpPr>
          <p:nvPr>
            <p:ph type="sldNum" sz="quarter" idx="11"/>
          </p:nvPr>
        </p:nvSpPr>
        <p:spPr/>
        <p:txBody>
          <a:bodyPr/>
          <a:lstStyle>
            <a:lvl1pPr>
              <a:defRPr/>
            </a:lvl1pPr>
          </a:lstStyle>
          <a:p>
            <a:fld id="{C595CD6F-6F72-494C-9F75-EA7F2E402090}" type="slidenum">
              <a:rPr lang="cs-CZ" altLang="cs-CZ"/>
              <a:pPr/>
              <a:t>‹#›</a:t>
            </a:fld>
            <a:endParaRPr lang="cs-CZ" altLang="cs-CZ" dirty="0"/>
          </a:p>
        </p:txBody>
      </p:sp>
    </p:spTree>
    <p:extLst>
      <p:ext uri="{BB962C8B-B14F-4D97-AF65-F5344CB8AC3E}">
        <p14:creationId xmlns:p14="http://schemas.microsoft.com/office/powerpoint/2010/main" val="352531730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dirty="0"/>
          </a:p>
        </p:txBody>
      </p:sp>
      <p:sp>
        <p:nvSpPr>
          <p:cNvPr id="3" name="Zástupný symbol pro zápatí 2"/>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4" name="Zástupný symbol pro číslo snímku 3"/>
          <p:cNvSpPr>
            <a:spLocks noGrp="1"/>
          </p:cNvSpPr>
          <p:nvPr>
            <p:ph type="sldNum" sz="quarter" idx="11"/>
          </p:nvPr>
        </p:nvSpPr>
        <p:spPr/>
        <p:txBody>
          <a:bodyPr/>
          <a:lstStyle>
            <a:lvl1pPr>
              <a:defRPr/>
            </a:lvl1pPr>
          </a:lstStyle>
          <a:p>
            <a:fld id="{927DA5A4-BFC5-452F-9F43-ADC3A6F1509E}" type="slidenum">
              <a:rPr lang="cs-CZ" altLang="cs-CZ"/>
              <a:pPr/>
              <a:t>‹#›</a:t>
            </a:fld>
            <a:endParaRPr lang="cs-CZ" altLang="cs-CZ" dirty="0"/>
          </a:p>
        </p:txBody>
      </p:sp>
      <p:sp>
        <p:nvSpPr>
          <p:cNvPr id="5" name="Zástupný symbol pro text 3"/>
          <p:cNvSpPr>
            <a:spLocks noGrp="1"/>
          </p:cNvSpPr>
          <p:nvPr>
            <p:ph type="body" sz="half" idx="2"/>
          </p:nvPr>
        </p:nvSpPr>
        <p:spPr>
          <a:xfrm>
            <a:off x="509588" y="2019300"/>
            <a:ext cx="8091487" cy="41068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Tree>
    <p:extLst>
      <p:ext uri="{BB962C8B-B14F-4D97-AF65-F5344CB8AC3E}">
        <p14:creationId xmlns:p14="http://schemas.microsoft.com/office/powerpoint/2010/main" val="371000297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Tree>
    <p:extLst>
      <p:ext uri="{BB962C8B-B14F-4D97-AF65-F5344CB8AC3E}">
        <p14:creationId xmlns:p14="http://schemas.microsoft.com/office/powerpoint/2010/main" val="295406415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09588" y="1134534"/>
            <a:ext cx="8091487" cy="643465"/>
          </a:xfrm>
        </p:spPr>
        <p:txBody>
          <a:bodyPr/>
          <a:lstStyle>
            <a:lvl1pPr algn="l">
              <a:defRPr sz="2000" b="1"/>
            </a:lvl1pPr>
          </a:lstStyle>
          <a:p>
            <a:r>
              <a:rPr lang="cs-CZ" smtClean="0"/>
              <a:t>Kliknutím lze upravit styl.</a:t>
            </a:r>
            <a:endParaRPr lang="cs-CZ" dirty="0"/>
          </a:p>
        </p:txBody>
      </p:sp>
      <p:sp>
        <p:nvSpPr>
          <p:cNvPr id="3" name="Zástupný symbol pro obsah 2"/>
          <p:cNvSpPr>
            <a:spLocks noGrp="1"/>
          </p:cNvSpPr>
          <p:nvPr>
            <p:ph idx="1"/>
          </p:nvPr>
        </p:nvSpPr>
        <p:spPr>
          <a:xfrm>
            <a:off x="3575051" y="2019300"/>
            <a:ext cx="5026025" cy="41068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p:txBody>
      </p:sp>
      <p:sp>
        <p:nvSpPr>
          <p:cNvPr id="4" name="Zástupný symbol pro text 3"/>
          <p:cNvSpPr>
            <a:spLocks noGrp="1"/>
          </p:cNvSpPr>
          <p:nvPr>
            <p:ph type="body" sz="half" idx="2"/>
          </p:nvPr>
        </p:nvSpPr>
        <p:spPr>
          <a:xfrm>
            <a:off x="509588" y="2019300"/>
            <a:ext cx="2746884" cy="41068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zápatí 4"/>
          <p:cNvSpPr>
            <a:spLocks noGrp="1"/>
          </p:cNvSpPr>
          <p:nvPr>
            <p:ph type="ftr" sz="quarter" idx="10"/>
          </p:nvPr>
        </p:nvSpPr>
        <p:spPr/>
        <p:txBody>
          <a:bodyPr/>
          <a:lstStyle>
            <a:lvl1pPr>
              <a:defRPr/>
            </a:lvl1pPr>
          </a:lstStyle>
          <a:p>
            <a:r>
              <a:rPr lang="cs-CZ" altLang="cs-CZ"/>
              <a:t>Definujte zápatí - název prezentace / pracoviště</a:t>
            </a:r>
          </a:p>
        </p:txBody>
      </p:sp>
      <p:sp>
        <p:nvSpPr>
          <p:cNvPr id="6" name="Zástupný symbol pro číslo snímku 5"/>
          <p:cNvSpPr>
            <a:spLocks noGrp="1"/>
          </p:cNvSpPr>
          <p:nvPr>
            <p:ph type="sldNum" sz="quarter" idx="11"/>
          </p:nvPr>
        </p:nvSpPr>
        <p:spPr/>
        <p:txBody>
          <a:bodyPr/>
          <a:lstStyle>
            <a:lvl1pPr>
              <a:defRPr/>
            </a:lvl1pPr>
          </a:lstStyle>
          <a:p>
            <a:fld id="{EA562BE3-FB3A-4F01-A26A-8D36CDF01ADA}" type="slidenum">
              <a:rPr lang="cs-CZ" altLang="cs-CZ"/>
              <a:pPr/>
              <a:t>‹#›</a:t>
            </a:fld>
            <a:endParaRPr lang="cs-CZ" altLang="cs-CZ" dirty="0"/>
          </a:p>
        </p:txBody>
      </p:sp>
    </p:spTree>
    <p:extLst>
      <p:ext uri="{BB962C8B-B14F-4D97-AF65-F5344CB8AC3E}">
        <p14:creationId xmlns:p14="http://schemas.microsoft.com/office/powerpoint/2010/main" val="23154542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5087507"/>
            <a:ext cx="5486400" cy="566739"/>
          </a:xfrm>
        </p:spPr>
        <p:txBody>
          <a:bodyPr/>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1134533"/>
            <a:ext cx="5486400" cy="38745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cs-CZ" dirty="0"/>
          </a:p>
        </p:txBody>
      </p:sp>
      <p:sp>
        <p:nvSpPr>
          <p:cNvPr id="4" name="Zástupný symbol pro text 3"/>
          <p:cNvSpPr>
            <a:spLocks noGrp="1"/>
          </p:cNvSpPr>
          <p:nvPr>
            <p:ph type="body" sz="half" idx="2"/>
          </p:nvPr>
        </p:nvSpPr>
        <p:spPr>
          <a:xfrm>
            <a:off x="1792288" y="5654246"/>
            <a:ext cx="5486400" cy="4756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zápatí 4"/>
          <p:cNvSpPr>
            <a:spLocks noGrp="1"/>
          </p:cNvSpPr>
          <p:nvPr>
            <p:ph type="ftr" sz="quarter" idx="10"/>
          </p:nvPr>
        </p:nvSpPr>
        <p:spPr/>
        <p:txBody>
          <a:bodyPr/>
          <a:lstStyle>
            <a:lvl1pPr>
              <a:defRPr/>
            </a:lvl1pPr>
          </a:lstStyle>
          <a:p>
            <a:r>
              <a:rPr lang="cs-CZ" altLang="cs-CZ"/>
              <a:t>Definujte zápatí - název prezentace / pracoviště</a:t>
            </a:r>
          </a:p>
        </p:txBody>
      </p:sp>
      <p:sp>
        <p:nvSpPr>
          <p:cNvPr id="6" name="Zástupný symbol pro číslo snímku 5"/>
          <p:cNvSpPr>
            <a:spLocks noGrp="1"/>
          </p:cNvSpPr>
          <p:nvPr>
            <p:ph type="sldNum" sz="quarter" idx="11"/>
          </p:nvPr>
        </p:nvSpPr>
        <p:spPr/>
        <p:txBody>
          <a:bodyPr/>
          <a:lstStyle>
            <a:lvl1pPr>
              <a:defRPr/>
            </a:lvl1pPr>
          </a:lstStyle>
          <a:p>
            <a:fld id="{2268BFBB-FD49-4E22-AEFE-2646EB3E88CA}" type="slidenum">
              <a:rPr lang="cs-CZ" altLang="cs-CZ"/>
              <a:pPr/>
              <a:t>‹#›</a:t>
            </a:fld>
            <a:endParaRPr lang="cs-CZ" altLang="cs-CZ" dirty="0"/>
          </a:p>
        </p:txBody>
      </p:sp>
    </p:spTree>
    <p:extLst>
      <p:ext uri="{BB962C8B-B14F-4D97-AF65-F5344CB8AC3E}">
        <p14:creationId xmlns:p14="http://schemas.microsoft.com/office/powerpoint/2010/main" val="6953200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64521" name="Rectangle 9"/>
          <p:cNvSpPr>
            <a:spLocks noGrp="1" noChangeArrowheads="1"/>
          </p:cNvSpPr>
          <p:nvPr>
            <p:ph type="title"/>
          </p:nvPr>
        </p:nvSpPr>
        <p:spPr bwMode="auto">
          <a:xfrm>
            <a:off x="509589" y="1125539"/>
            <a:ext cx="808663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p>
            <a:pPr lvl="0"/>
            <a:r>
              <a:rPr lang="cs-CZ" altLang="cs-CZ" dirty="0" smtClean="0"/>
              <a:t>Klepnutím lze upravit styl předlohy nadpisů.</a:t>
            </a:r>
          </a:p>
        </p:txBody>
      </p:sp>
      <p:sp>
        <p:nvSpPr>
          <p:cNvPr id="64522" name="Rectangle 10"/>
          <p:cNvSpPr>
            <a:spLocks noGrp="1" noChangeArrowheads="1"/>
          </p:cNvSpPr>
          <p:nvPr>
            <p:ph type="body" idx="1"/>
          </p:nvPr>
        </p:nvSpPr>
        <p:spPr bwMode="auto">
          <a:xfrm>
            <a:off x="509589" y="2017713"/>
            <a:ext cx="8082321"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cs-CZ" altLang="cs-CZ" dirty="0" smtClean="0"/>
              <a:t>Klepnutím lze upravit styly předlohy textu.</a:t>
            </a:r>
          </a:p>
          <a:p>
            <a:pPr lvl="1"/>
            <a:r>
              <a:rPr lang="cs-CZ" altLang="cs-CZ" dirty="0" smtClean="0"/>
              <a:t>Druhá úroveň</a:t>
            </a:r>
          </a:p>
        </p:txBody>
      </p:sp>
      <p:sp>
        <p:nvSpPr>
          <p:cNvPr id="64529"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latin typeface="+mj-lt"/>
              </a:defRPr>
            </a:lvl1pPr>
          </a:lstStyle>
          <a:p>
            <a:r>
              <a:rPr lang="cs-CZ" altLang="cs-CZ" dirty="0" smtClean="0"/>
              <a:t>Definujte zápatí - název prezentace / pracoviště</a:t>
            </a:r>
            <a:endParaRPr lang="cs-CZ" altLang="cs-CZ" dirty="0"/>
          </a:p>
        </p:txBody>
      </p:sp>
      <p:sp>
        <p:nvSpPr>
          <p:cNvPr id="64530" name="Rectangle 18"/>
          <p:cNvSpPr>
            <a:spLocks noGrp="1" noChangeArrowheads="1"/>
          </p:cNvSpPr>
          <p:nvPr>
            <p:ph type="sldNum" sz="quarter" idx="4"/>
          </p:nvPr>
        </p:nvSpPr>
        <p:spPr bwMode="auto">
          <a:xfrm>
            <a:off x="6858000" y="6248400"/>
            <a:ext cx="18417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969696"/>
                </a:solidFill>
                <a:latin typeface="+mj-lt"/>
              </a:defRPr>
            </a:lvl1pPr>
          </a:lstStyle>
          <a:p>
            <a:fld id="{0DE708CC-0C3F-4567-9698-B54C0F35BD31}" type="slidenum">
              <a:rPr lang="cs-CZ" altLang="cs-CZ" smtClean="0"/>
              <a:pPr/>
              <a:t>‹#›</a:t>
            </a:fld>
            <a:endParaRPr lang="cs-CZ" altLang="cs-CZ" dirty="0"/>
          </a:p>
        </p:txBody>
      </p:sp>
    </p:spTree>
  </p:cSld>
  <p:clrMap bg1="lt1" tx1="dk1" bg2="lt2" tx2="dk2" accent1="accent1" accent2="accent2" accent3="accent3" accent4="accent4" accent5="accent5" accent6="accent6" hlink="hlink" folHlink="folHlink"/>
  <p:sldLayoutIdLst>
    <p:sldLayoutId id="2147483658"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iming>
    <p:tnLst>
      <p:par>
        <p:cTn id="1" dur="indefinite" restart="never" nodeType="tmRoot"/>
      </p:par>
    </p:tnLst>
  </p:timing>
  <p:hf hdr="0" dt="0"/>
  <p:txStyles>
    <p:titleStyle>
      <a:lvl1pPr algn="l" rtl="0" eaLnBrk="1" fontAlgn="base" hangingPunct="1">
        <a:spcBef>
          <a:spcPct val="0"/>
        </a:spcBef>
        <a:spcAft>
          <a:spcPct val="0"/>
        </a:spcAft>
        <a:defRPr sz="2400" b="1">
          <a:solidFill>
            <a:srgbClr val="00287D"/>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342900" indent="-342900" algn="l" rtl="0" eaLnBrk="1" fontAlgn="base" hangingPunct="1">
        <a:spcBef>
          <a:spcPct val="20000"/>
        </a:spcBef>
        <a:spcAft>
          <a:spcPct val="0"/>
        </a:spcAft>
        <a:buClr>
          <a:srgbClr val="00287D"/>
        </a:buClr>
        <a:buSzPct val="100000"/>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00287D"/>
        </a:buClr>
        <a:buSzPct val="80000"/>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0"/>
        </a:spcAft>
        <a:buClr>
          <a:schemeClr val="folHlink"/>
        </a:buClr>
        <a:buSzPct val="80000"/>
        <a:buFont typeface="Wingdings" pitchFamily="2" charset="2"/>
        <a:buBlip>
          <a:blip r:embed="rId14"/>
        </a:buBlip>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90000"/>
        <a:buFont typeface="Wingdings" pitchFamily="2" charset="2"/>
        <a:buBlip>
          <a:blip r:embed="rId14"/>
        </a:buBlip>
        <a:defRPr sz="20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gis.nature.cz/arcgis/services/UzemniOchrana/ChranUzemi/MapServer/WFSServer" TargetMode="External"/><Relationship Id="rId3" Type="http://schemas.openxmlformats.org/officeDocument/2006/relationships/hyperlink" Target="http://geoportal.cuzk.cz/(S(pjatgkrpror0l0logorq4ku5))/Default.aspx?lng=CZ&amp;mode=TextMeta&amp;text=WMS.verejne.uvod&amp;side=WMS.verejne&amp;menu=311&amp;head_tab=sekce-03-gp" TargetMode="External"/><Relationship Id="rId7" Type="http://schemas.openxmlformats.org/officeDocument/2006/relationships/hyperlink" Target="http://geoportal.cuzk.cz/(S(pjatgkrpror0l0logorq4ku5))/Default.aspx?mode=TextMeta&amp;text=sit.stah.uvod&amp;side=sit.stah&amp;head_tab=sekce-03-gp&amp;menu=33" TargetMode="External"/><Relationship Id="rId2" Type="http://schemas.openxmlformats.org/officeDocument/2006/relationships/hyperlink" Target="http://geoportal.cuzk.cz/WMS_ORTOFOTO_PUB/WMService.aspx" TargetMode="External"/><Relationship Id="rId1" Type="http://schemas.openxmlformats.org/officeDocument/2006/relationships/slideLayout" Target="../slideLayouts/slideLayout2.xml"/><Relationship Id="rId6" Type="http://schemas.openxmlformats.org/officeDocument/2006/relationships/hyperlink" Target="http://ows.mundialis.de/services/service" TargetMode="External"/><Relationship Id="rId5" Type="http://schemas.openxmlformats.org/officeDocument/2006/relationships/hyperlink" Target="https://geoportal.gov.cz/web/guest/wms/" TargetMode="External"/><Relationship Id="rId4" Type="http://schemas.openxmlformats.org/officeDocument/2006/relationships/hyperlink" Target="http://geoportal.gov.cz/ArcGIS/services/CENIA/cenia_t_podklad/MapServer/WMSServer"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hyperlink" Target="https://wiki.openstreetmap.org/wiki/Cs:Map_Feature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learnosm.org/en/hot-tips/tagging/" TargetMode="External"/><Relationship Id="rId2" Type="http://schemas.openxmlformats.org/officeDocument/2006/relationships/hyperlink" Target="http://learnosm.org/en/osm-data/osm-in-qgi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qgis.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qgis.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5"/>
          <p:cNvSpPr>
            <a:spLocks noGrp="1" noChangeArrowheads="1"/>
          </p:cNvSpPr>
          <p:nvPr>
            <p:ph type="ftr" sz="quarter" idx="3"/>
          </p:nvPr>
        </p:nvSpPr>
        <p:spPr>
          <a:xfrm>
            <a:off x="414068" y="6248400"/>
            <a:ext cx="6314536" cy="457200"/>
          </a:xfrm>
        </p:spPr>
        <p:txBody>
          <a:bodyPr/>
          <a:lstStyle/>
          <a:p>
            <a:r>
              <a:rPr lang="cs-CZ" altLang="cs-CZ" dirty="0"/>
              <a:t>Cvičení č. 2 – Dobrovolnická mapa mikroregionálního města</a:t>
            </a:r>
          </a:p>
        </p:txBody>
      </p:sp>
      <p:sp>
        <p:nvSpPr>
          <p:cNvPr id="4" name="Rectangle 16"/>
          <p:cNvSpPr>
            <a:spLocks noGrp="1" noChangeArrowheads="1"/>
          </p:cNvSpPr>
          <p:nvPr>
            <p:ph type="sldNum" sz="quarter" idx="4"/>
          </p:nvPr>
        </p:nvSpPr>
        <p:spPr>
          <a:xfrm>
            <a:off x="6858000" y="6248400"/>
            <a:ext cx="1833113" cy="457200"/>
          </a:xfrm>
        </p:spPr>
        <p:txBody>
          <a:bodyPr/>
          <a:lstStyle/>
          <a:p>
            <a:fld id="{EA4ADC9B-C3B1-4CB1-8B0D-14D528DA44A1}" type="slidenum">
              <a:rPr lang="cs-CZ" altLang="cs-CZ"/>
              <a:pPr/>
              <a:t>1</a:t>
            </a:fld>
            <a:endParaRPr lang="cs-CZ" altLang="cs-CZ" dirty="0"/>
          </a:p>
        </p:txBody>
      </p:sp>
      <p:sp>
        <p:nvSpPr>
          <p:cNvPr id="95234" name="Rectangle 2"/>
          <p:cNvSpPr>
            <a:spLocks noGrp="1" noChangeArrowheads="1"/>
          </p:cNvSpPr>
          <p:nvPr>
            <p:ph type="ctrTitle"/>
          </p:nvPr>
        </p:nvSpPr>
        <p:spPr>
          <a:xfrm>
            <a:off x="1082675" y="1789611"/>
            <a:ext cx="7518400" cy="3439615"/>
          </a:xfrm>
        </p:spPr>
        <p:txBody>
          <a:bodyPr/>
          <a:lstStyle/>
          <a:p>
            <a:pPr algn="r"/>
            <a:r>
              <a:rPr lang="cs-CZ" sz="2400" cap="small" dirty="0" smtClean="0"/>
              <a:t>Dobrovolnická </a:t>
            </a:r>
            <a:r>
              <a:rPr lang="cs-CZ" sz="2400" cap="small" dirty="0"/>
              <a:t>mapa mikroregionálního </a:t>
            </a:r>
            <a:r>
              <a:rPr lang="cs-CZ" sz="2400" cap="small" dirty="0" smtClean="0"/>
              <a:t>města</a:t>
            </a:r>
            <a:r>
              <a:rPr lang="cs-CZ" dirty="0" smtClean="0"/>
              <a:t/>
            </a:r>
            <a:br>
              <a:rPr lang="cs-CZ" dirty="0" smtClean="0"/>
            </a:br>
            <a:r>
              <a:rPr lang="cs-CZ" dirty="0" smtClean="0"/>
              <a:t/>
            </a:r>
            <a:br>
              <a:rPr lang="cs-CZ" dirty="0" smtClean="0"/>
            </a:br>
            <a:r>
              <a:rPr lang="cs-CZ" dirty="0" smtClean="0"/>
              <a:t/>
            </a:r>
            <a:br>
              <a:rPr lang="cs-CZ" dirty="0" smtClean="0"/>
            </a:br>
            <a:r>
              <a:rPr lang="cs-CZ" sz="1800" b="0" dirty="0"/>
              <a:t>Z7149 Praktikum z </a:t>
            </a:r>
            <a:r>
              <a:rPr lang="cs-CZ" sz="1800" b="0" dirty="0" err="1"/>
              <a:t>geoinformatiky</a:t>
            </a:r>
            <a:r>
              <a:rPr lang="cs-CZ" sz="1800" b="0" dirty="0"/>
              <a:t> pro studenty </a:t>
            </a:r>
            <a:r>
              <a:rPr lang="cs-CZ" sz="1800" b="0" dirty="0" smtClean="0"/>
              <a:t>UZ</a:t>
            </a:r>
            <a:br>
              <a:rPr lang="cs-CZ" sz="1800" b="0" dirty="0" smtClean="0"/>
            </a:br>
            <a:r>
              <a:rPr lang="cs-CZ" sz="1800" b="0" dirty="0" smtClean="0"/>
              <a:t/>
            </a:r>
            <a:br>
              <a:rPr lang="cs-CZ" sz="1800" b="0" dirty="0" smtClean="0"/>
            </a:br>
            <a:r>
              <a:rPr lang="cs-CZ" sz="1800" b="0" dirty="0" smtClean="0"/>
              <a:t>RNDr. Lukáš HERMAN</a:t>
            </a:r>
            <a:endParaRPr lang="cs-CZ" altLang="cs-CZ" sz="1800" b="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chor="ctr"/>
          <a:lstStyle/>
          <a:p>
            <a:r>
              <a:rPr lang="cs-CZ" dirty="0" smtClean="0"/>
              <a:t>Webové služby - příklady</a:t>
            </a:r>
            <a:endParaRPr lang="en-GB" dirty="0"/>
          </a:p>
        </p:txBody>
      </p:sp>
      <p:sp>
        <p:nvSpPr>
          <p:cNvPr id="3" name="Zástupný symbol pro obsah 2"/>
          <p:cNvSpPr>
            <a:spLocks noGrp="1"/>
          </p:cNvSpPr>
          <p:nvPr>
            <p:ph idx="1"/>
          </p:nvPr>
        </p:nvSpPr>
        <p:spPr>
          <a:xfrm>
            <a:off x="509589" y="2017713"/>
            <a:ext cx="8082321" cy="4095704"/>
          </a:xfrm>
        </p:spPr>
        <p:txBody>
          <a:bodyPr/>
          <a:lstStyle/>
          <a:p>
            <a:r>
              <a:rPr lang="cs-CZ" sz="1800" b="1" dirty="0" smtClean="0"/>
              <a:t>WMS</a:t>
            </a:r>
          </a:p>
          <a:p>
            <a:pPr lvl="1">
              <a:spcBef>
                <a:spcPts val="300"/>
              </a:spcBef>
            </a:pPr>
            <a:r>
              <a:rPr lang="cs-CZ" sz="1400" b="1" dirty="0" smtClean="0"/>
              <a:t>ČR – </a:t>
            </a:r>
            <a:r>
              <a:rPr lang="cs-CZ" sz="1400" b="1" dirty="0" err="1"/>
              <a:t>o</a:t>
            </a:r>
            <a:r>
              <a:rPr lang="cs-CZ" sz="1400" b="1" dirty="0" err="1" smtClean="0"/>
              <a:t>rtofoto</a:t>
            </a:r>
            <a:r>
              <a:rPr lang="cs-CZ" sz="1400" b="1" dirty="0" smtClean="0"/>
              <a:t> (ČUZK</a:t>
            </a:r>
            <a:r>
              <a:rPr lang="cs-CZ" sz="1400" b="1" dirty="0"/>
              <a:t>)</a:t>
            </a:r>
            <a:r>
              <a:rPr lang="cs-CZ" sz="1400" dirty="0"/>
              <a:t>: </a:t>
            </a:r>
            <a:r>
              <a:rPr lang="cs-CZ" sz="1400" dirty="0">
                <a:hlinkClick r:id="rId2"/>
              </a:rPr>
              <a:t>http://</a:t>
            </a:r>
            <a:r>
              <a:rPr lang="cs-CZ" sz="1400" dirty="0" smtClean="0">
                <a:hlinkClick r:id="rId2"/>
              </a:rPr>
              <a:t>geoportal.cuzk.cz/WMS_ORTOFOTO_PUB/WMService.aspx</a:t>
            </a:r>
            <a:endParaRPr lang="cs-CZ" sz="1400" dirty="0" smtClean="0"/>
          </a:p>
          <a:p>
            <a:pPr lvl="1">
              <a:spcBef>
                <a:spcPts val="300"/>
              </a:spcBef>
            </a:pPr>
            <a:r>
              <a:rPr lang="cs-CZ" sz="1400" dirty="0"/>
              <a:t>Další WMS od ČUZK: </a:t>
            </a:r>
            <a:r>
              <a:rPr lang="cs-CZ" sz="1400" dirty="0">
                <a:hlinkClick r:id="rId3"/>
              </a:rPr>
              <a:t>http://geoportal.cuzk.cz/(S(pjatgkrpror0l0logorq4ku5))/</a:t>
            </a:r>
            <a:r>
              <a:rPr lang="cs-CZ" sz="1400" dirty="0" smtClean="0">
                <a:hlinkClick r:id="rId3"/>
              </a:rPr>
              <a:t>Default.aspx?lng=CZ&amp;mode=TextMeta&amp;text=WMS.verejne.uvod&amp;side=WMS.verejne&amp;menu=311&amp;head_tab=sekce-03-gp</a:t>
            </a:r>
            <a:r>
              <a:rPr lang="cs-CZ" sz="1400" dirty="0" smtClean="0"/>
              <a:t> </a:t>
            </a:r>
            <a:endParaRPr lang="cs-CZ" sz="1400" dirty="0"/>
          </a:p>
          <a:p>
            <a:pPr lvl="1">
              <a:spcBef>
                <a:spcPts val="300"/>
              </a:spcBef>
            </a:pPr>
            <a:r>
              <a:rPr lang="cs-CZ" sz="1400" b="1" dirty="0" smtClean="0"/>
              <a:t>ČR – ArcČR500 </a:t>
            </a:r>
            <a:r>
              <a:rPr lang="cs-CZ" sz="1400" b="1" dirty="0"/>
              <a:t>+ </a:t>
            </a:r>
            <a:r>
              <a:rPr lang="cs-CZ" sz="1400" b="1" dirty="0" smtClean="0"/>
              <a:t>DMÚ25 </a:t>
            </a:r>
            <a:r>
              <a:rPr lang="cs-CZ" sz="1400" dirty="0" smtClean="0"/>
              <a:t>(</a:t>
            </a:r>
            <a:r>
              <a:rPr lang="cs-CZ" sz="1400" dirty="0"/>
              <a:t>z Národního </a:t>
            </a:r>
            <a:r>
              <a:rPr lang="cs-CZ" sz="1400" dirty="0" err="1"/>
              <a:t>geoportálu</a:t>
            </a:r>
            <a:r>
              <a:rPr lang="cs-CZ" sz="1400" dirty="0"/>
              <a:t> INSPIRE): </a:t>
            </a:r>
            <a:r>
              <a:rPr lang="cs-CZ" sz="1400" dirty="0">
                <a:hlinkClick r:id="rId4"/>
              </a:rPr>
              <a:t>http://</a:t>
            </a:r>
            <a:r>
              <a:rPr lang="cs-CZ" sz="1400" dirty="0" smtClean="0">
                <a:hlinkClick r:id="rId4"/>
              </a:rPr>
              <a:t>geoportal.gov.cz/ArcGIS/services/CENIA/cenia_t_podklad/MapServer/WMSServer</a:t>
            </a:r>
            <a:r>
              <a:rPr lang="cs-CZ" sz="1400" dirty="0" smtClean="0"/>
              <a:t> </a:t>
            </a:r>
          </a:p>
          <a:p>
            <a:pPr lvl="1">
              <a:spcBef>
                <a:spcPts val="300"/>
              </a:spcBef>
            </a:pPr>
            <a:r>
              <a:rPr lang="cs-CZ" sz="1400" dirty="0" smtClean="0"/>
              <a:t>Další </a:t>
            </a:r>
            <a:r>
              <a:rPr lang="cs-CZ" sz="1400" dirty="0"/>
              <a:t>WMS z Národního </a:t>
            </a:r>
            <a:r>
              <a:rPr lang="cs-CZ" sz="1400" dirty="0" err="1"/>
              <a:t>geoportálu</a:t>
            </a:r>
            <a:r>
              <a:rPr lang="cs-CZ" sz="1400" dirty="0"/>
              <a:t> INSPIRE: </a:t>
            </a:r>
            <a:r>
              <a:rPr lang="cs-CZ" sz="1400" dirty="0">
                <a:hlinkClick r:id="rId5"/>
              </a:rPr>
              <a:t>https://geoportal.gov.cz/web/guest/wms</a:t>
            </a:r>
            <a:r>
              <a:rPr lang="cs-CZ" sz="1400" dirty="0" smtClean="0">
                <a:hlinkClick r:id="rId5"/>
              </a:rPr>
              <a:t>/</a:t>
            </a:r>
            <a:r>
              <a:rPr lang="cs-CZ" sz="1400" dirty="0" smtClean="0"/>
              <a:t> </a:t>
            </a:r>
            <a:endParaRPr lang="cs-CZ" sz="1400" dirty="0"/>
          </a:p>
          <a:p>
            <a:pPr lvl="1">
              <a:spcBef>
                <a:spcPts val="300"/>
              </a:spcBef>
            </a:pPr>
            <a:r>
              <a:rPr lang="cs-CZ" sz="1400" b="1" dirty="0" smtClean="0"/>
              <a:t>Svět – topografická mapa z dat OSM</a:t>
            </a:r>
            <a:r>
              <a:rPr lang="cs-CZ" sz="1400" dirty="0" smtClean="0"/>
              <a:t>: </a:t>
            </a:r>
            <a:r>
              <a:rPr lang="cs-CZ" sz="1400" u="sng" dirty="0" smtClean="0">
                <a:solidFill>
                  <a:srgbClr val="FF0000"/>
                </a:solidFill>
                <a:hlinkClick r:id="rId6"/>
              </a:rPr>
              <a:t>http</a:t>
            </a:r>
            <a:r>
              <a:rPr lang="cs-CZ" sz="1400" u="sng" dirty="0">
                <a:solidFill>
                  <a:srgbClr val="FF0000"/>
                </a:solidFill>
                <a:hlinkClick r:id="rId6"/>
              </a:rPr>
              <a:t>://ows.mundialis.de/services/service</a:t>
            </a:r>
            <a:r>
              <a:rPr lang="cs-CZ" sz="1400" u="sng" dirty="0" smtClean="0">
                <a:solidFill>
                  <a:srgbClr val="FF0000"/>
                </a:solidFill>
              </a:rPr>
              <a:t>? </a:t>
            </a:r>
          </a:p>
          <a:p>
            <a:pPr lvl="1">
              <a:spcBef>
                <a:spcPts val="300"/>
              </a:spcBef>
            </a:pPr>
            <a:r>
              <a:rPr lang="cs-CZ" sz="1400" dirty="0" smtClean="0"/>
              <a:t>A spousta dalších…</a:t>
            </a:r>
          </a:p>
          <a:p>
            <a:r>
              <a:rPr lang="cs-CZ" sz="1800" b="1" dirty="0" smtClean="0"/>
              <a:t>WFS</a:t>
            </a:r>
          </a:p>
          <a:p>
            <a:pPr lvl="1">
              <a:spcBef>
                <a:spcPts val="300"/>
              </a:spcBef>
            </a:pPr>
            <a:r>
              <a:rPr lang="cs-CZ" sz="1400" dirty="0" smtClean="0"/>
              <a:t>ČUZK: </a:t>
            </a:r>
            <a:r>
              <a:rPr lang="cs-CZ" sz="1400" dirty="0">
                <a:hlinkClick r:id="rId7"/>
              </a:rPr>
              <a:t>http://geoportal.cuzk.cz/(S(pjatgkrpror0l0logorq4ku5))/</a:t>
            </a:r>
            <a:r>
              <a:rPr lang="cs-CZ" sz="1400" dirty="0" smtClean="0">
                <a:hlinkClick r:id="rId7"/>
              </a:rPr>
              <a:t>Default.aspx?mode=TextMeta&amp;text=sit.stah.uvod&amp;side=sit.stah&amp;head_tab=sekce-03-gp&amp;menu=33</a:t>
            </a:r>
            <a:r>
              <a:rPr lang="cs-CZ" sz="1400" dirty="0" smtClean="0"/>
              <a:t> </a:t>
            </a:r>
          </a:p>
          <a:p>
            <a:pPr lvl="1">
              <a:spcBef>
                <a:spcPts val="300"/>
              </a:spcBef>
            </a:pPr>
            <a:r>
              <a:rPr lang="cs-CZ" sz="1400" dirty="0" smtClean="0"/>
              <a:t>AOPK: </a:t>
            </a:r>
            <a:r>
              <a:rPr lang="cs-CZ" sz="1400" dirty="0">
                <a:hlinkClick r:id="rId8"/>
              </a:rPr>
              <a:t>http://gis.nature.cz/arcgis/services/UzemniOchrana/ChranUzemi/MapServer/WFSServer</a:t>
            </a:r>
            <a:endParaRPr lang="cs-CZ" sz="1400" dirty="0"/>
          </a:p>
          <a:p>
            <a:endParaRPr lang="en-GB" sz="2000" dirty="0"/>
          </a:p>
        </p:txBody>
      </p:sp>
      <p:sp>
        <p:nvSpPr>
          <p:cNvPr id="4" name="Zástupný symbol pro zápatí 3"/>
          <p:cNvSpPr>
            <a:spLocks noGrp="1"/>
          </p:cNvSpPr>
          <p:nvPr>
            <p:ph type="ftr" sz="quarter" idx="10"/>
          </p:nvPr>
        </p:nvSpPr>
        <p:spPr/>
        <p:txBody>
          <a:bodyPr/>
          <a:lstStyle/>
          <a:p>
            <a:r>
              <a:rPr lang="cs-CZ" altLang="cs-CZ" dirty="0"/>
              <a:t>Cvičení č. 2 – Dobrovolnická mapa mikroregionálního města</a:t>
            </a: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Tree>
    <p:extLst>
      <p:ext uri="{BB962C8B-B14F-4D97-AF65-F5344CB8AC3E}">
        <p14:creationId xmlns:p14="http://schemas.microsoft.com/office/powerpoint/2010/main" val="24225006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099" t="2500" r="43878" b="44286"/>
          <a:stretch/>
        </p:blipFill>
        <p:spPr bwMode="auto">
          <a:xfrm>
            <a:off x="5930537" y="130627"/>
            <a:ext cx="3213463" cy="3099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1"/>
          </p:cNvSpPr>
          <p:nvPr>
            <p:ph type="title"/>
          </p:nvPr>
        </p:nvSpPr>
        <p:spPr/>
        <p:txBody>
          <a:bodyPr/>
          <a:lstStyle/>
          <a:p>
            <a:r>
              <a:rPr lang="cs-CZ" dirty="0" smtClean="0"/>
              <a:t>OSM data</a:t>
            </a:r>
            <a:endParaRPr lang="en-GB" dirty="0"/>
          </a:p>
        </p:txBody>
      </p:sp>
      <p:sp>
        <p:nvSpPr>
          <p:cNvPr id="3" name="Zástupný symbol pro obsah 2"/>
          <p:cNvSpPr>
            <a:spLocks noGrp="1"/>
          </p:cNvSpPr>
          <p:nvPr>
            <p:ph idx="1"/>
          </p:nvPr>
        </p:nvSpPr>
        <p:spPr>
          <a:xfrm>
            <a:off x="509589" y="2017713"/>
            <a:ext cx="8082321" cy="1600698"/>
          </a:xfrm>
        </p:spPr>
        <p:txBody>
          <a:bodyPr/>
          <a:lstStyle/>
          <a:p>
            <a:pPr>
              <a:buFont typeface="+mj-lt"/>
              <a:buAutoNum type="arabicParenR"/>
            </a:pPr>
            <a:r>
              <a:rPr lang="cs-CZ" sz="1800" dirty="0" err="1"/>
              <a:t>Vector</a:t>
            </a:r>
            <a:r>
              <a:rPr lang="cs-CZ" sz="1800" dirty="0"/>
              <a:t> </a:t>
            </a:r>
            <a:r>
              <a:rPr lang="cs-CZ" sz="1800" dirty="0" smtClean="0"/>
              <a:t>&gt; </a:t>
            </a:r>
            <a:r>
              <a:rPr lang="cs-CZ" sz="1800" dirty="0" err="1"/>
              <a:t>OpenStreetMap</a:t>
            </a:r>
            <a:r>
              <a:rPr lang="cs-CZ" sz="1800" dirty="0"/>
              <a:t> </a:t>
            </a:r>
            <a:r>
              <a:rPr lang="cs-CZ" sz="1800" dirty="0" smtClean="0"/>
              <a:t>&gt; </a:t>
            </a:r>
            <a:r>
              <a:rPr lang="cs-CZ" sz="1800" dirty="0" err="1"/>
              <a:t>Download</a:t>
            </a:r>
            <a:r>
              <a:rPr lang="cs-CZ" sz="1800" dirty="0"/>
              <a:t> </a:t>
            </a:r>
            <a:r>
              <a:rPr lang="cs-CZ" sz="1800" dirty="0" smtClean="0"/>
              <a:t>Data</a:t>
            </a:r>
          </a:p>
          <a:p>
            <a:pPr>
              <a:buFont typeface="+mj-lt"/>
              <a:buAutoNum type="arabicParenR"/>
            </a:pPr>
            <a:r>
              <a:rPr lang="cs-CZ" sz="1800" dirty="0" err="1"/>
              <a:t>Vector</a:t>
            </a:r>
            <a:r>
              <a:rPr lang="cs-CZ" sz="1800" dirty="0"/>
              <a:t> &gt; </a:t>
            </a:r>
            <a:r>
              <a:rPr lang="cs-CZ" sz="1800" dirty="0" err="1"/>
              <a:t>OpenStreetMap</a:t>
            </a:r>
            <a:r>
              <a:rPr lang="cs-CZ" sz="1800" dirty="0"/>
              <a:t> &gt; Import </a:t>
            </a:r>
            <a:r>
              <a:rPr lang="cs-CZ" sz="1800" dirty="0" err="1"/>
              <a:t>Topology</a:t>
            </a:r>
            <a:r>
              <a:rPr lang="cs-CZ" sz="1800" dirty="0"/>
              <a:t> </a:t>
            </a:r>
            <a:r>
              <a:rPr lang="cs-CZ" sz="1800" dirty="0" err="1"/>
              <a:t>from</a:t>
            </a:r>
            <a:r>
              <a:rPr lang="cs-CZ" sz="1800" dirty="0"/>
              <a:t> XML…</a:t>
            </a:r>
          </a:p>
          <a:p>
            <a:pPr>
              <a:buFont typeface="+mj-lt"/>
              <a:buAutoNum type="arabicParenR"/>
            </a:pPr>
            <a:r>
              <a:rPr lang="cs-CZ" sz="1800" dirty="0" err="1" smtClean="0"/>
              <a:t>Vector</a:t>
            </a:r>
            <a:r>
              <a:rPr lang="cs-CZ" sz="1800" dirty="0" smtClean="0"/>
              <a:t> </a:t>
            </a:r>
            <a:r>
              <a:rPr lang="cs-CZ" sz="1800" dirty="0"/>
              <a:t>&gt; </a:t>
            </a:r>
            <a:r>
              <a:rPr lang="cs-CZ" sz="1800" dirty="0" err="1"/>
              <a:t>OpenStreetMap</a:t>
            </a:r>
            <a:r>
              <a:rPr lang="cs-CZ" sz="1800" dirty="0"/>
              <a:t> &gt; Export </a:t>
            </a:r>
            <a:r>
              <a:rPr lang="cs-CZ" sz="1800" dirty="0" err="1"/>
              <a:t>Topology</a:t>
            </a:r>
            <a:r>
              <a:rPr lang="cs-CZ" sz="1800" dirty="0"/>
              <a:t> to </a:t>
            </a:r>
            <a:r>
              <a:rPr lang="cs-CZ" sz="1800" dirty="0" err="1"/>
              <a:t>SpatiaLite</a:t>
            </a:r>
            <a:r>
              <a:rPr lang="cs-CZ" sz="1800" dirty="0"/>
              <a:t>…</a:t>
            </a:r>
          </a:p>
          <a:p>
            <a:endParaRPr lang="en-GB" sz="1800" dirty="0"/>
          </a:p>
        </p:txBody>
      </p:sp>
      <p:sp>
        <p:nvSpPr>
          <p:cNvPr id="4" name="Zástupný symbol pro zápatí 3"/>
          <p:cNvSpPr>
            <a:spLocks noGrp="1"/>
          </p:cNvSpPr>
          <p:nvPr>
            <p:ph type="ftr" sz="quarter" idx="10"/>
          </p:nvPr>
        </p:nvSpPr>
        <p:spPr/>
        <p:txBody>
          <a:bodyPr/>
          <a:lstStyle/>
          <a:p>
            <a:r>
              <a:rPr lang="cs-CZ" altLang="cs-CZ" dirty="0"/>
              <a:t>Cvičení č. 2 – Dobrovolnická mapa mikroregionálního města</a:t>
            </a: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grpSp>
        <p:nvGrpSpPr>
          <p:cNvPr id="9" name="Skupina 8"/>
          <p:cNvGrpSpPr/>
          <p:nvPr/>
        </p:nvGrpSpPr>
        <p:grpSpPr>
          <a:xfrm>
            <a:off x="5223782" y="1580607"/>
            <a:ext cx="3790950" cy="4725214"/>
            <a:chOff x="5223782" y="1580607"/>
            <a:chExt cx="3790950" cy="4725214"/>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3782" y="3553096"/>
              <a:ext cx="3790950" cy="275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Šipka doprava 21"/>
            <p:cNvSpPr/>
            <p:nvPr/>
          </p:nvSpPr>
          <p:spPr bwMode="auto">
            <a:xfrm rot="5400000">
              <a:off x="6865230" y="2489959"/>
              <a:ext cx="2190002" cy="371297"/>
            </a:xfrm>
            <a:prstGeom prst="rightArrow">
              <a:avLst>
                <a:gd name="adj1" fmla="val 53193"/>
                <a:gd name="adj2" fmla="val 52765"/>
              </a:avLst>
            </a:prstGeom>
            <a:solidFill>
              <a:srgbClr val="0070C0"/>
            </a:solidFill>
            <a:ln w="9525" cap="flat" cmpd="sng" algn="ctr">
              <a:no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ahoma" pitchFamily="34" charset="0"/>
              </a:endParaRPr>
            </a:p>
          </p:txBody>
        </p:sp>
      </p:grpSp>
      <p:grpSp>
        <p:nvGrpSpPr>
          <p:cNvPr id="11" name="Skupina 10"/>
          <p:cNvGrpSpPr/>
          <p:nvPr/>
        </p:nvGrpSpPr>
        <p:grpSpPr>
          <a:xfrm>
            <a:off x="852564" y="3032953"/>
            <a:ext cx="4620773" cy="3793012"/>
            <a:chOff x="852564" y="3032953"/>
            <a:chExt cx="4620773" cy="3793012"/>
          </a:xfrm>
        </p:grpSpPr>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564" y="3032953"/>
              <a:ext cx="3678886" cy="3793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Šipka doprava 22"/>
            <p:cNvSpPr/>
            <p:nvPr/>
          </p:nvSpPr>
          <p:spPr bwMode="auto">
            <a:xfrm rot="10800000">
              <a:off x="4197735" y="5596245"/>
              <a:ext cx="1275602" cy="371297"/>
            </a:xfrm>
            <a:prstGeom prst="rightArrow">
              <a:avLst>
                <a:gd name="adj1" fmla="val 53193"/>
                <a:gd name="adj2" fmla="val 52765"/>
              </a:avLst>
            </a:prstGeom>
            <a:solidFill>
              <a:srgbClr val="0070C0"/>
            </a:solidFill>
            <a:ln w="9525" cap="flat" cmpd="sng" algn="ctr">
              <a:no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ahoma" pitchFamily="34" charset="0"/>
              </a:endParaRPr>
            </a:p>
          </p:txBody>
        </p:sp>
      </p:grpSp>
    </p:spTree>
    <p:extLst>
      <p:ext uri="{BB962C8B-B14F-4D97-AF65-F5344CB8AC3E}">
        <p14:creationId xmlns:p14="http://schemas.microsoft.com/office/powerpoint/2010/main" val="315903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chor="ctr"/>
          <a:lstStyle/>
          <a:p>
            <a:r>
              <a:rPr lang="cs-CZ" dirty="0" smtClean="0"/>
              <a:t>Výběr OSM dat </a:t>
            </a:r>
            <a:endParaRPr lang="en-GB" dirty="0"/>
          </a:p>
        </p:txBody>
      </p:sp>
      <p:sp>
        <p:nvSpPr>
          <p:cNvPr id="3" name="Zástupný symbol pro obsah 2"/>
          <p:cNvSpPr>
            <a:spLocks noGrp="1"/>
          </p:cNvSpPr>
          <p:nvPr>
            <p:ph idx="1"/>
          </p:nvPr>
        </p:nvSpPr>
        <p:spPr>
          <a:xfrm>
            <a:off x="509589" y="2017713"/>
            <a:ext cx="8082321" cy="1600698"/>
          </a:xfrm>
        </p:spPr>
        <p:txBody>
          <a:bodyPr/>
          <a:lstStyle/>
          <a:p>
            <a:r>
              <a:rPr lang="cs-CZ" sz="2000" dirty="0" smtClean="0"/>
              <a:t>Pomocí tzv. </a:t>
            </a:r>
            <a:r>
              <a:rPr lang="cs-CZ" sz="2000" b="1" dirty="0" err="1" smtClean="0"/>
              <a:t>tagů</a:t>
            </a:r>
            <a:endParaRPr lang="cs-CZ" sz="2000" b="1" dirty="0" smtClean="0"/>
          </a:p>
          <a:p>
            <a:r>
              <a:rPr lang="cs-CZ" sz="2000" dirty="0" smtClean="0"/>
              <a:t>Rozlišují jednotlivé objekty a jejich typy</a:t>
            </a:r>
          </a:p>
          <a:p>
            <a:r>
              <a:rPr lang="cs-CZ" sz="2000" dirty="0" smtClean="0"/>
              <a:t>Např. budova, budova </a:t>
            </a:r>
            <a:r>
              <a:rPr lang="cs-CZ" sz="2000" dirty="0" smtClean="0">
                <a:hlinkClick r:id="rId2"/>
              </a:rPr>
              <a:t>–</a:t>
            </a:r>
            <a:r>
              <a:rPr lang="cs-CZ" sz="2000" dirty="0" smtClean="0"/>
              <a:t> škola</a:t>
            </a:r>
            <a:r>
              <a:rPr lang="cs-CZ" sz="2000" dirty="0" smtClean="0">
                <a:hlinkClick r:id="rId2"/>
              </a:rPr>
              <a:t>…</a:t>
            </a:r>
          </a:p>
          <a:p>
            <a:r>
              <a:rPr lang="cs-CZ" sz="2000" dirty="0" smtClean="0">
                <a:hlinkClick r:id="rId2"/>
              </a:rPr>
              <a:t>https</a:t>
            </a:r>
            <a:r>
              <a:rPr lang="cs-CZ" sz="2000" dirty="0">
                <a:hlinkClick r:id="rId2"/>
              </a:rPr>
              <a:t>://</a:t>
            </a:r>
            <a:r>
              <a:rPr lang="cs-CZ" sz="2000" dirty="0" smtClean="0">
                <a:hlinkClick r:id="rId2"/>
              </a:rPr>
              <a:t>wiki.openstreetmap.org/wiki/Cs:Map_Features</a:t>
            </a:r>
            <a:r>
              <a:rPr lang="cs-CZ" sz="2000" dirty="0" smtClean="0"/>
              <a:t> </a:t>
            </a:r>
          </a:p>
          <a:p>
            <a:endParaRPr lang="cs-CZ" sz="2000" dirty="0"/>
          </a:p>
          <a:p>
            <a:endParaRPr lang="en-GB" sz="2000" dirty="0"/>
          </a:p>
        </p:txBody>
      </p:sp>
      <p:sp>
        <p:nvSpPr>
          <p:cNvPr id="4" name="Zástupný symbol pro zápatí 3"/>
          <p:cNvSpPr>
            <a:spLocks noGrp="1"/>
          </p:cNvSpPr>
          <p:nvPr>
            <p:ph type="ftr" sz="quarter" idx="10"/>
          </p:nvPr>
        </p:nvSpPr>
        <p:spPr/>
        <p:txBody>
          <a:bodyPr/>
          <a:lstStyle/>
          <a:p>
            <a:r>
              <a:rPr lang="cs-CZ" altLang="cs-CZ" dirty="0"/>
              <a:t>Cvičení č. 2 – Dobrovolnická mapa mikroregionálního města</a:t>
            </a: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Tree>
    <p:extLst>
      <p:ext uri="{BB962C8B-B14F-4D97-AF65-F5344CB8AC3E}">
        <p14:creationId xmlns:p14="http://schemas.microsoft.com/office/powerpoint/2010/main" val="31800859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chor="ctr"/>
          <a:lstStyle/>
          <a:p>
            <a:r>
              <a:rPr lang="cs-CZ" dirty="0" smtClean="0"/>
              <a:t>Nastavení vlastností projektu</a:t>
            </a:r>
            <a:endParaRPr lang="en-GB" dirty="0"/>
          </a:p>
        </p:txBody>
      </p:sp>
      <p:sp>
        <p:nvSpPr>
          <p:cNvPr id="3" name="Zástupný symbol pro obsah 2"/>
          <p:cNvSpPr>
            <a:spLocks noGrp="1"/>
          </p:cNvSpPr>
          <p:nvPr>
            <p:ph idx="1"/>
          </p:nvPr>
        </p:nvSpPr>
        <p:spPr>
          <a:xfrm>
            <a:off x="509589" y="2017713"/>
            <a:ext cx="8082321" cy="1600698"/>
          </a:xfrm>
        </p:spPr>
        <p:txBody>
          <a:bodyPr/>
          <a:lstStyle/>
          <a:p>
            <a:r>
              <a:rPr lang="cs-CZ" sz="2000" dirty="0" smtClean="0"/>
              <a:t>Měřítko</a:t>
            </a:r>
          </a:p>
          <a:p>
            <a:endParaRPr lang="cs-CZ" sz="2000" dirty="0"/>
          </a:p>
          <a:p>
            <a:endParaRPr lang="cs-CZ" sz="2000" dirty="0" smtClean="0"/>
          </a:p>
          <a:p>
            <a:endParaRPr lang="cs-CZ" sz="2000" dirty="0" smtClean="0"/>
          </a:p>
          <a:p>
            <a:r>
              <a:rPr lang="cs-CZ" sz="2000" dirty="0" smtClean="0"/>
              <a:t>Souřadnicový </a:t>
            </a:r>
            <a:r>
              <a:rPr lang="cs-CZ" sz="2000" dirty="0"/>
              <a:t>systém</a:t>
            </a:r>
          </a:p>
          <a:p>
            <a:endParaRPr lang="cs-CZ" sz="2000" dirty="0" smtClean="0"/>
          </a:p>
          <a:p>
            <a:endParaRPr lang="cs-CZ" sz="2000" dirty="0"/>
          </a:p>
          <a:p>
            <a:endParaRPr lang="en-GB" sz="2000" dirty="0"/>
          </a:p>
        </p:txBody>
      </p:sp>
      <p:sp>
        <p:nvSpPr>
          <p:cNvPr id="4" name="Zástupný symbol pro zápatí 3"/>
          <p:cNvSpPr>
            <a:spLocks noGrp="1"/>
          </p:cNvSpPr>
          <p:nvPr>
            <p:ph type="ftr" sz="quarter" idx="10"/>
          </p:nvPr>
        </p:nvSpPr>
        <p:spPr/>
        <p:txBody>
          <a:bodyPr/>
          <a:lstStyle/>
          <a:p>
            <a:r>
              <a:rPr lang="cs-CZ" altLang="cs-CZ" dirty="0"/>
              <a:t>Cvičení č. 2 – Dobrovolnická mapa mikroregionálního města</a:t>
            </a: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0115" y="2945291"/>
            <a:ext cx="4963886" cy="3912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3736" t="72946" r="3214" b="5089"/>
          <a:stretch/>
        </p:blipFill>
        <p:spPr bwMode="auto">
          <a:xfrm>
            <a:off x="3341552" y="1711234"/>
            <a:ext cx="5802448" cy="1136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09643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chor="ctr"/>
          <a:lstStyle/>
          <a:p>
            <a:r>
              <a:rPr lang="cs-CZ" dirty="0" smtClean="0"/>
              <a:t>Nastavení </a:t>
            </a:r>
            <a:r>
              <a:rPr lang="cs-CZ" dirty="0" err="1" smtClean="0"/>
              <a:t>symbologie</a:t>
            </a:r>
            <a:endParaRPr lang="en-GB" dirty="0"/>
          </a:p>
        </p:txBody>
      </p:sp>
      <p:sp>
        <p:nvSpPr>
          <p:cNvPr id="3" name="Zástupný symbol pro obsah 2"/>
          <p:cNvSpPr>
            <a:spLocks noGrp="1"/>
          </p:cNvSpPr>
          <p:nvPr>
            <p:ph idx="1"/>
          </p:nvPr>
        </p:nvSpPr>
        <p:spPr>
          <a:xfrm>
            <a:off x="509589" y="2017713"/>
            <a:ext cx="8082321" cy="1600698"/>
          </a:xfrm>
        </p:spPr>
        <p:txBody>
          <a:bodyPr/>
          <a:lstStyle/>
          <a:p>
            <a:r>
              <a:rPr lang="cs-CZ" sz="2000" dirty="0" smtClean="0"/>
              <a:t>Zvolená vrstva &gt; Vlastnosti </a:t>
            </a:r>
          </a:p>
          <a:p>
            <a:r>
              <a:rPr lang="cs-CZ" sz="2000" dirty="0" smtClean="0"/>
              <a:t>Všechny prvky ve vrstvě stejný styl (Jednoduchý symbol)</a:t>
            </a:r>
          </a:p>
          <a:p>
            <a:r>
              <a:rPr lang="cs-CZ" sz="2000" dirty="0" smtClean="0"/>
              <a:t>Kategorie podle hodnot atributů (Kategorizovaný)</a:t>
            </a:r>
          </a:p>
          <a:p>
            <a:r>
              <a:rPr lang="cs-CZ" sz="2000" dirty="0" smtClean="0"/>
              <a:t>Barevný přechod podle numerických atributů (Odstupňovaný)</a:t>
            </a:r>
          </a:p>
          <a:p>
            <a:endParaRPr lang="cs-CZ" sz="2000" dirty="0" smtClean="0"/>
          </a:p>
          <a:p>
            <a:endParaRPr lang="cs-CZ" sz="2000" dirty="0"/>
          </a:p>
          <a:p>
            <a:endParaRPr lang="en-GB" sz="2000" dirty="0"/>
          </a:p>
        </p:txBody>
      </p:sp>
      <p:sp>
        <p:nvSpPr>
          <p:cNvPr id="4" name="Zástupný symbol pro zápatí 3"/>
          <p:cNvSpPr>
            <a:spLocks noGrp="1"/>
          </p:cNvSpPr>
          <p:nvPr>
            <p:ph type="ftr" sz="quarter" idx="10"/>
          </p:nvPr>
        </p:nvSpPr>
        <p:spPr/>
        <p:txBody>
          <a:bodyPr/>
          <a:lstStyle/>
          <a:p>
            <a:r>
              <a:rPr lang="cs-CZ" altLang="cs-CZ" dirty="0"/>
              <a:t>Cvičení č. 2 – Dobrovolnická mapa mikroregionálního města</a:t>
            </a: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7162"/>
          <a:stretch/>
        </p:blipFill>
        <p:spPr bwMode="auto">
          <a:xfrm>
            <a:off x="0" y="3654000"/>
            <a:ext cx="6418202" cy="32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37371"/>
          <a:stretch/>
        </p:blipFill>
        <p:spPr bwMode="auto">
          <a:xfrm>
            <a:off x="1299627" y="3654000"/>
            <a:ext cx="6439592" cy="32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37789"/>
          <a:stretch/>
        </p:blipFill>
        <p:spPr bwMode="auto">
          <a:xfrm>
            <a:off x="2661195" y="3654000"/>
            <a:ext cx="6482805" cy="32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895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fade">
                                      <p:cBhvr>
                                        <p:cTn id="12" dur="5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chor="ctr"/>
          <a:lstStyle/>
          <a:p>
            <a:r>
              <a:rPr lang="cs-CZ" dirty="0" smtClean="0"/>
              <a:t>Editace prvků</a:t>
            </a:r>
            <a:endParaRPr lang="en-GB"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grpSp>
        <p:nvGrpSpPr>
          <p:cNvPr id="6" name="Skupina 5"/>
          <p:cNvGrpSpPr/>
          <p:nvPr/>
        </p:nvGrpSpPr>
        <p:grpSpPr>
          <a:xfrm>
            <a:off x="0" y="1789612"/>
            <a:ext cx="9180000" cy="4892161"/>
            <a:chOff x="0" y="1789612"/>
            <a:chExt cx="9180000" cy="4892161"/>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213"/>
            <a:stretch/>
          </p:blipFill>
          <p:spPr bwMode="auto">
            <a:xfrm>
              <a:off x="0" y="1789612"/>
              <a:ext cx="9180000" cy="4892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ál 6"/>
            <p:cNvSpPr/>
            <p:nvPr/>
          </p:nvSpPr>
          <p:spPr bwMode="auto">
            <a:xfrm>
              <a:off x="4701325" y="4622777"/>
              <a:ext cx="432000" cy="432000"/>
            </a:xfrm>
            <a:prstGeom prst="ellipse">
              <a:avLst/>
            </a:prstGeom>
            <a:noFill/>
            <a:ln w="38100">
              <a:solidFill>
                <a:srgbClr val="0070C0"/>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rgbClr val="00B050"/>
                </a:solidFill>
                <a:effectLst/>
                <a:latin typeface="Tahoma" pitchFamily="34" charset="0"/>
              </a:endParaRPr>
            </a:p>
          </p:txBody>
        </p:sp>
      </p:gr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5423"/>
          <a:stretch/>
        </p:blipFill>
        <p:spPr bwMode="auto">
          <a:xfrm>
            <a:off x="0" y="1988879"/>
            <a:ext cx="9180000" cy="4881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Skupina 7"/>
          <p:cNvGrpSpPr/>
          <p:nvPr/>
        </p:nvGrpSpPr>
        <p:grpSpPr>
          <a:xfrm>
            <a:off x="3735599" y="418012"/>
            <a:ext cx="5200834" cy="2264749"/>
            <a:chOff x="3735599" y="418012"/>
            <a:chExt cx="5200834" cy="2264749"/>
          </a:xfrm>
        </p:grpSpPr>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6105" t="37410" r="9339" b="12590"/>
            <a:stretch/>
          </p:blipFill>
          <p:spPr bwMode="auto">
            <a:xfrm>
              <a:off x="3735599" y="418012"/>
              <a:ext cx="5200834" cy="2264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vál 9"/>
            <p:cNvSpPr/>
            <p:nvPr/>
          </p:nvSpPr>
          <p:spPr bwMode="auto">
            <a:xfrm>
              <a:off x="6721714" y="1222080"/>
              <a:ext cx="432000" cy="432000"/>
            </a:xfrm>
            <a:prstGeom prst="ellipse">
              <a:avLst/>
            </a:prstGeom>
            <a:noFill/>
            <a:ln w="38100">
              <a:solidFill>
                <a:srgbClr val="0070C0"/>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rgbClr val="00B050"/>
                </a:solidFill>
                <a:effectLst/>
                <a:latin typeface="Tahoma" pitchFamily="34" charset="0"/>
              </a:endParaRPr>
            </a:p>
          </p:txBody>
        </p:sp>
      </p:grpSp>
    </p:spTree>
    <p:extLst>
      <p:ext uri="{BB962C8B-B14F-4D97-AF65-F5344CB8AC3E}">
        <p14:creationId xmlns:p14="http://schemas.microsoft.com/office/powerpoint/2010/main" val="42283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5"/>
          <p:cNvSpPr>
            <a:spLocks noGrp="1" noChangeArrowheads="1"/>
          </p:cNvSpPr>
          <p:nvPr>
            <p:ph type="ftr" sz="quarter" idx="3"/>
          </p:nvPr>
        </p:nvSpPr>
        <p:spPr>
          <a:xfrm>
            <a:off x="414068" y="6248400"/>
            <a:ext cx="6314536" cy="457200"/>
          </a:xfrm>
        </p:spPr>
        <p:txBody>
          <a:bodyPr/>
          <a:lstStyle/>
          <a:p>
            <a:r>
              <a:rPr lang="cs-CZ" altLang="cs-CZ" dirty="0"/>
              <a:t>Cvičení č. 2 – Dobrovolnická mapa mikroregionálního města</a:t>
            </a:r>
          </a:p>
        </p:txBody>
      </p:sp>
      <p:sp>
        <p:nvSpPr>
          <p:cNvPr id="4" name="Rectangle 16"/>
          <p:cNvSpPr>
            <a:spLocks noGrp="1" noChangeArrowheads="1"/>
          </p:cNvSpPr>
          <p:nvPr>
            <p:ph type="sldNum" sz="quarter" idx="4"/>
          </p:nvPr>
        </p:nvSpPr>
        <p:spPr>
          <a:xfrm>
            <a:off x="6858000" y="6248400"/>
            <a:ext cx="1833113" cy="457200"/>
          </a:xfrm>
        </p:spPr>
        <p:txBody>
          <a:bodyPr/>
          <a:lstStyle/>
          <a:p>
            <a:fld id="{EA4ADC9B-C3B1-4CB1-8B0D-14D528DA44A1}" type="slidenum">
              <a:rPr lang="cs-CZ" altLang="cs-CZ"/>
              <a:pPr/>
              <a:t>16</a:t>
            </a:fld>
            <a:endParaRPr lang="cs-CZ" altLang="cs-CZ" dirty="0"/>
          </a:p>
        </p:txBody>
      </p:sp>
      <p:sp>
        <p:nvSpPr>
          <p:cNvPr id="95234" name="Rectangle 2"/>
          <p:cNvSpPr>
            <a:spLocks noGrp="1" noChangeArrowheads="1"/>
          </p:cNvSpPr>
          <p:nvPr>
            <p:ph type="ctrTitle"/>
          </p:nvPr>
        </p:nvSpPr>
        <p:spPr>
          <a:xfrm>
            <a:off x="1082675" y="1789611"/>
            <a:ext cx="7518400" cy="3439615"/>
          </a:xfrm>
        </p:spPr>
        <p:txBody>
          <a:bodyPr/>
          <a:lstStyle/>
          <a:p>
            <a:r>
              <a:rPr lang="cs-CZ" sz="2400" cap="small" dirty="0" smtClean="0"/>
              <a:t>Dotazy?</a:t>
            </a:r>
            <a:br>
              <a:rPr lang="cs-CZ" sz="2400" cap="small" dirty="0" smtClean="0"/>
            </a:br>
            <a:r>
              <a:rPr lang="cs-CZ" sz="2400" cap="small" dirty="0" smtClean="0"/>
              <a:t>Díky </a:t>
            </a:r>
            <a:r>
              <a:rPr lang="cs-CZ" sz="2400" cap="small" smtClean="0"/>
              <a:t>za pozornost…</a:t>
            </a:r>
            <a:r>
              <a:rPr lang="cs-CZ" dirty="0" smtClean="0"/>
              <a:t/>
            </a:r>
            <a:br>
              <a:rPr lang="cs-CZ" dirty="0" smtClean="0"/>
            </a:br>
            <a:r>
              <a:rPr lang="cs-CZ" dirty="0" smtClean="0"/>
              <a:t/>
            </a:r>
            <a:br>
              <a:rPr lang="cs-CZ" dirty="0" smtClean="0"/>
            </a:br>
            <a:r>
              <a:rPr lang="cs-CZ" dirty="0" smtClean="0"/>
              <a:t/>
            </a:r>
            <a:br>
              <a:rPr lang="cs-CZ" dirty="0" smtClean="0"/>
            </a:br>
            <a:r>
              <a:rPr lang="cs-CZ" sz="1800" b="0" dirty="0"/>
              <a:t>Z7149 Praktikum z </a:t>
            </a:r>
            <a:r>
              <a:rPr lang="cs-CZ" sz="1800" b="0" dirty="0" err="1"/>
              <a:t>geoinformatiky</a:t>
            </a:r>
            <a:r>
              <a:rPr lang="cs-CZ" sz="1800" b="0" dirty="0"/>
              <a:t> pro studenty </a:t>
            </a:r>
            <a:r>
              <a:rPr lang="cs-CZ" sz="1800" b="0" dirty="0" smtClean="0"/>
              <a:t>UZ</a:t>
            </a:r>
            <a:br>
              <a:rPr lang="cs-CZ" sz="1800" b="0" dirty="0" smtClean="0"/>
            </a:br>
            <a:r>
              <a:rPr lang="cs-CZ" sz="1800" b="0" dirty="0" smtClean="0"/>
              <a:t/>
            </a:r>
            <a:br>
              <a:rPr lang="cs-CZ" sz="1800" b="0" dirty="0" smtClean="0"/>
            </a:br>
            <a:endParaRPr lang="cs-CZ" altLang="cs-CZ" sz="1800" b="0" dirty="0"/>
          </a:p>
        </p:txBody>
      </p:sp>
    </p:spTree>
    <p:extLst>
      <p:ext uri="{BB962C8B-B14F-4D97-AF65-F5344CB8AC3E}">
        <p14:creationId xmlns:p14="http://schemas.microsoft.com/office/powerpoint/2010/main" val="27907561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r>
              <a:rPr lang="cs-CZ" altLang="cs-CZ" dirty="0"/>
              <a:t>Cvičení č. 2 – Dobrovolnická mapa mikroregionálního města</a:t>
            </a:r>
          </a:p>
        </p:txBody>
      </p:sp>
      <p:sp>
        <p:nvSpPr>
          <p:cNvPr id="5" name="Zástupný symbol pro číslo snímku 4"/>
          <p:cNvSpPr>
            <a:spLocks noGrp="1"/>
          </p:cNvSpPr>
          <p:nvPr>
            <p:ph type="sldNum" sz="quarter" idx="11"/>
          </p:nvPr>
        </p:nvSpPr>
        <p:spPr/>
        <p:txBody>
          <a:bodyPr/>
          <a:lstStyle/>
          <a:p>
            <a:fld id="{DFCCE4E1-ABCF-4F5D-BF07-EFB1B1F25C69}" type="slidenum">
              <a:rPr lang="cs-CZ" altLang="cs-CZ"/>
              <a:pPr/>
              <a:t>2</a:t>
            </a:fld>
            <a:endParaRPr lang="cs-CZ" altLang="cs-CZ"/>
          </a:p>
        </p:txBody>
      </p:sp>
      <p:sp>
        <p:nvSpPr>
          <p:cNvPr id="96258" name="Rectangle 2"/>
          <p:cNvSpPr>
            <a:spLocks noGrp="1" noChangeArrowheads="1"/>
          </p:cNvSpPr>
          <p:nvPr>
            <p:ph type="title"/>
          </p:nvPr>
        </p:nvSpPr>
        <p:spPr/>
        <p:txBody>
          <a:bodyPr anchor="ctr"/>
          <a:lstStyle/>
          <a:p>
            <a:r>
              <a:rPr lang="cs-CZ" altLang="cs-CZ" dirty="0" smtClean="0"/>
              <a:t>Zadání </a:t>
            </a:r>
            <a:endParaRPr lang="cs-CZ" altLang="cs-CZ" dirty="0"/>
          </a:p>
        </p:txBody>
      </p:sp>
      <p:sp>
        <p:nvSpPr>
          <p:cNvPr id="96259" name="Rectangle 3"/>
          <p:cNvSpPr>
            <a:spLocks noGrp="1" noChangeArrowheads="1"/>
          </p:cNvSpPr>
          <p:nvPr>
            <p:ph type="body" idx="1"/>
          </p:nvPr>
        </p:nvSpPr>
        <p:spPr/>
        <p:txBody>
          <a:bodyPr/>
          <a:lstStyle/>
          <a:p>
            <a:pPr marL="0" indent="0" algn="just">
              <a:buNone/>
            </a:pPr>
            <a:r>
              <a:rPr lang="cs-CZ" sz="2000" dirty="0"/>
              <a:t>Představte si, že už jste učitelé zeměpisného semináře na gymnáziu. Vyberte si mikroregionální město, případně městskou část krajského města. Vytvořte si příběh, který budete pro dané mikroregionální město, resp. městskou část studentům vypravovat (například problematika parkovacích míst v městě vzhledem k nákupním a rezidenčním místům, rozšíření průmyslových zón, analýza a případné doplnění dětských hřišť atp.).  Pro vámi vybrané město, respektive městskou část, vytvořte mapu v </a:t>
            </a:r>
            <a:r>
              <a:rPr lang="cs-CZ" sz="2000" dirty="0" err="1"/>
              <a:t>QGISu</a:t>
            </a:r>
            <a:r>
              <a:rPr lang="cs-CZ" sz="2000" dirty="0"/>
              <a:t> na základě geografických dat </a:t>
            </a:r>
            <a:r>
              <a:rPr lang="cs-CZ" sz="2000" dirty="0" err="1"/>
              <a:t>OpenStreetMap</a:t>
            </a:r>
            <a:r>
              <a:rPr lang="cs-CZ" sz="2000" dirty="0"/>
              <a:t>. </a:t>
            </a:r>
            <a:endParaRPr lang="cs-CZ" altLang="cs-CZ"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r>
              <a:rPr lang="cs-CZ" altLang="cs-CZ" dirty="0"/>
              <a:t>Cvičení č. 2 – Dobrovolnická mapa mikroregionálního města</a:t>
            </a:r>
          </a:p>
        </p:txBody>
      </p:sp>
      <p:sp>
        <p:nvSpPr>
          <p:cNvPr id="5" name="Zástupný symbol pro číslo snímku 4"/>
          <p:cNvSpPr>
            <a:spLocks noGrp="1"/>
          </p:cNvSpPr>
          <p:nvPr>
            <p:ph type="sldNum" sz="quarter" idx="11"/>
          </p:nvPr>
        </p:nvSpPr>
        <p:spPr/>
        <p:txBody>
          <a:bodyPr/>
          <a:lstStyle/>
          <a:p>
            <a:fld id="{DFCCE4E1-ABCF-4F5D-BF07-EFB1B1F25C69}" type="slidenum">
              <a:rPr lang="cs-CZ" altLang="cs-CZ"/>
              <a:pPr/>
              <a:t>3</a:t>
            </a:fld>
            <a:endParaRPr lang="cs-CZ" altLang="cs-CZ"/>
          </a:p>
        </p:txBody>
      </p:sp>
      <p:sp>
        <p:nvSpPr>
          <p:cNvPr id="96258" name="Rectangle 2"/>
          <p:cNvSpPr>
            <a:spLocks noGrp="1" noChangeArrowheads="1"/>
          </p:cNvSpPr>
          <p:nvPr>
            <p:ph type="title"/>
          </p:nvPr>
        </p:nvSpPr>
        <p:spPr/>
        <p:txBody>
          <a:bodyPr anchor="ctr"/>
          <a:lstStyle/>
          <a:p>
            <a:r>
              <a:rPr lang="cs-CZ" altLang="cs-CZ" dirty="0" smtClean="0"/>
              <a:t>Zadání </a:t>
            </a:r>
            <a:endParaRPr lang="cs-CZ" altLang="cs-CZ" dirty="0"/>
          </a:p>
        </p:txBody>
      </p:sp>
      <p:sp>
        <p:nvSpPr>
          <p:cNvPr id="96259" name="Rectangle 3"/>
          <p:cNvSpPr>
            <a:spLocks noGrp="1" noChangeArrowheads="1"/>
          </p:cNvSpPr>
          <p:nvPr>
            <p:ph type="body" idx="1"/>
          </p:nvPr>
        </p:nvSpPr>
        <p:spPr/>
        <p:txBody>
          <a:bodyPr/>
          <a:lstStyle/>
          <a:p>
            <a:pPr marL="0" indent="0">
              <a:buNone/>
            </a:pPr>
            <a:r>
              <a:rPr lang="cs-CZ" sz="2000" dirty="0"/>
              <a:t>Postupujte přes níže uvedené kroky:</a:t>
            </a:r>
          </a:p>
          <a:p>
            <a:pPr marL="914400" lvl="1" indent="-457200">
              <a:buFont typeface="+mj-lt"/>
              <a:buAutoNum type="arabicPeriod"/>
            </a:pPr>
            <a:r>
              <a:rPr lang="cs-CZ" sz="1600" dirty="0" smtClean="0"/>
              <a:t>Koncept </a:t>
            </a:r>
            <a:r>
              <a:rPr lang="cs-CZ" sz="1600" dirty="0"/>
              <a:t>práce s </a:t>
            </a:r>
            <a:r>
              <a:rPr lang="cs-CZ" sz="1600" dirty="0" err="1"/>
              <a:t>QGISem</a:t>
            </a:r>
            <a:r>
              <a:rPr lang="cs-CZ" sz="1600" dirty="0"/>
              <a:t> (přidání vrstev, změna měřítka, použitých znaků) vám představí vyučující.</a:t>
            </a:r>
          </a:p>
          <a:p>
            <a:pPr marL="914400" lvl="1" indent="-457200">
              <a:buFont typeface="+mj-lt"/>
              <a:buAutoNum type="arabicPeriod"/>
            </a:pPr>
            <a:r>
              <a:rPr lang="cs-CZ" sz="1600" dirty="0"/>
              <a:t>Přidejte si vhodná referenční data, na základě kterých provedete stažení dat z </a:t>
            </a:r>
            <a:r>
              <a:rPr lang="cs-CZ" sz="1600" dirty="0" err="1"/>
              <a:t>OpenStreetMap</a:t>
            </a:r>
            <a:r>
              <a:rPr lang="cs-CZ" sz="1600" dirty="0"/>
              <a:t>.</a:t>
            </a:r>
          </a:p>
          <a:p>
            <a:pPr marL="914400" lvl="1" indent="-457200">
              <a:buFont typeface="+mj-lt"/>
              <a:buAutoNum type="arabicPeriod"/>
            </a:pPr>
            <a:r>
              <a:rPr lang="cs-CZ" sz="1600" dirty="0"/>
              <a:t>Postup, jak přidat geografická data z </a:t>
            </a:r>
            <a:r>
              <a:rPr lang="cs-CZ" sz="1600" dirty="0" err="1"/>
              <a:t>OpenStreetMap</a:t>
            </a:r>
            <a:r>
              <a:rPr lang="cs-CZ" sz="1600" dirty="0"/>
              <a:t> do </a:t>
            </a:r>
            <a:r>
              <a:rPr lang="cs-CZ" sz="1600" dirty="0" err="1"/>
              <a:t>QGISu</a:t>
            </a:r>
            <a:r>
              <a:rPr lang="cs-CZ" sz="1600" dirty="0"/>
              <a:t> najdete na této URL: </a:t>
            </a:r>
            <a:r>
              <a:rPr lang="cs-CZ" sz="1600" u="sng" dirty="0">
                <a:hlinkClick r:id="rId2"/>
              </a:rPr>
              <a:t>http://learnosm.org/en/osm-data/osm-in-</a:t>
            </a:r>
            <a:r>
              <a:rPr lang="cs-CZ" sz="1600" u="sng" dirty="0" err="1">
                <a:hlinkClick r:id="rId2"/>
              </a:rPr>
              <a:t>qgis</a:t>
            </a:r>
            <a:r>
              <a:rPr lang="cs-CZ" sz="1600" u="sng" dirty="0">
                <a:hlinkClick r:id="rId2"/>
              </a:rPr>
              <a:t>/</a:t>
            </a:r>
            <a:r>
              <a:rPr lang="cs-CZ" sz="1600" dirty="0"/>
              <a:t>. Princip tzv. </a:t>
            </a:r>
            <a:r>
              <a:rPr lang="cs-CZ" sz="1600" dirty="0" err="1"/>
              <a:t>tagů</a:t>
            </a:r>
            <a:r>
              <a:rPr lang="cs-CZ" sz="1600" dirty="0"/>
              <a:t> a jejich význam pro výběr geografických dat naleznete na </a:t>
            </a:r>
            <a:r>
              <a:rPr lang="cs-CZ" sz="1600" u="sng" dirty="0">
                <a:hlinkClick r:id="rId3"/>
              </a:rPr>
              <a:t>http://learnosm.org/en/hot-</a:t>
            </a:r>
            <a:r>
              <a:rPr lang="cs-CZ" sz="1600" u="sng" dirty="0" err="1">
                <a:hlinkClick r:id="rId3"/>
              </a:rPr>
              <a:t>tips</a:t>
            </a:r>
            <a:r>
              <a:rPr lang="cs-CZ" sz="1600" u="sng" dirty="0">
                <a:hlinkClick r:id="rId3"/>
              </a:rPr>
              <a:t>/</a:t>
            </a:r>
            <a:r>
              <a:rPr lang="cs-CZ" sz="1600" u="sng" dirty="0" err="1">
                <a:hlinkClick r:id="rId3"/>
              </a:rPr>
              <a:t>tagging</a:t>
            </a:r>
            <a:r>
              <a:rPr lang="cs-CZ" sz="1600" u="sng" dirty="0">
                <a:hlinkClick r:id="rId3"/>
              </a:rPr>
              <a:t>/</a:t>
            </a:r>
            <a:r>
              <a:rPr lang="cs-CZ" sz="1600" dirty="0"/>
              <a:t>. </a:t>
            </a:r>
          </a:p>
          <a:p>
            <a:pPr marL="914400" lvl="1" indent="-457200">
              <a:buFont typeface="+mj-lt"/>
              <a:buAutoNum type="arabicPeriod"/>
            </a:pPr>
            <a:r>
              <a:rPr lang="cs-CZ" sz="1600" dirty="0"/>
              <a:t>Vámi stažená data přidejte do projektu v aplikaci QGIS a následně vizualizujte podle vašich preferencí.</a:t>
            </a:r>
          </a:p>
          <a:p>
            <a:pPr marL="914400" lvl="1" indent="-457200">
              <a:buFont typeface="+mj-lt"/>
              <a:buAutoNum type="arabicPeriod"/>
            </a:pPr>
            <a:r>
              <a:rPr lang="cs-CZ" sz="1600" dirty="0"/>
              <a:t>Na závěr exportujte mapu do formátu PNG a vložte do příslušné </a:t>
            </a:r>
            <a:r>
              <a:rPr lang="cs-CZ" sz="1600" dirty="0" err="1"/>
              <a:t>Odevzdávárny</a:t>
            </a:r>
            <a:r>
              <a:rPr lang="cs-CZ" sz="1600" dirty="0"/>
              <a:t>.</a:t>
            </a:r>
          </a:p>
          <a:p>
            <a:pPr marL="914400" lvl="1" indent="-457200">
              <a:buFont typeface="+mj-lt"/>
              <a:buAutoNum type="arabicPeriod"/>
            </a:pPr>
            <a:r>
              <a:rPr lang="cs-CZ" sz="1600" dirty="0"/>
              <a:t>V rámci následujícího cvičení pak budete váš projekt prezentovat</a:t>
            </a:r>
            <a:r>
              <a:rPr lang="cs-CZ" sz="2000" dirty="0"/>
              <a:t>.</a:t>
            </a:r>
          </a:p>
          <a:p>
            <a:pPr marL="0" indent="0" algn="just">
              <a:buNone/>
            </a:pPr>
            <a:r>
              <a:rPr lang="cs-CZ" sz="2000" dirty="0" smtClean="0"/>
              <a:t>. </a:t>
            </a:r>
            <a:endParaRPr lang="cs-CZ" altLang="cs-CZ" sz="2000" dirty="0"/>
          </a:p>
        </p:txBody>
      </p:sp>
    </p:spTree>
    <p:extLst>
      <p:ext uri="{BB962C8B-B14F-4D97-AF65-F5344CB8AC3E}">
        <p14:creationId xmlns:p14="http://schemas.microsoft.com/office/powerpoint/2010/main" val="33094809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chor="ctr"/>
          <a:lstStyle/>
          <a:p>
            <a:r>
              <a:rPr lang="cs-CZ" dirty="0" smtClean="0"/>
              <a:t>QGIS</a:t>
            </a:r>
            <a:endParaRPr lang="cs-CZ" dirty="0"/>
          </a:p>
        </p:txBody>
      </p:sp>
      <p:sp>
        <p:nvSpPr>
          <p:cNvPr id="5" name="Zástupný symbol pro obsah 4"/>
          <p:cNvSpPr>
            <a:spLocks noGrp="1"/>
          </p:cNvSpPr>
          <p:nvPr>
            <p:ph idx="1"/>
          </p:nvPr>
        </p:nvSpPr>
        <p:spPr>
          <a:xfrm>
            <a:off x="509589" y="2017713"/>
            <a:ext cx="8082321" cy="4114800"/>
          </a:xfrm>
        </p:spPr>
        <p:txBody>
          <a:bodyPr/>
          <a:lstStyle/>
          <a:p>
            <a:pPr algn="just"/>
            <a:r>
              <a:rPr lang="cs-CZ" sz="2000" dirty="0" smtClean="0"/>
              <a:t>Volně dostupný, otevřený </a:t>
            </a:r>
            <a:r>
              <a:rPr lang="cs-CZ" sz="2000" dirty="0"/>
              <a:t>a multiplatformní geografický informační systém (GIS</a:t>
            </a:r>
            <a:r>
              <a:rPr lang="cs-CZ" sz="2000" dirty="0" smtClean="0"/>
              <a:t>)</a:t>
            </a:r>
          </a:p>
          <a:p>
            <a:pPr algn="just"/>
            <a:r>
              <a:rPr lang="cs-CZ" sz="2000" dirty="0" smtClean="0"/>
              <a:t>Obdoba komerčního </a:t>
            </a:r>
            <a:r>
              <a:rPr lang="cs-CZ" sz="2000" dirty="0" err="1" smtClean="0"/>
              <a:t>ArcGIS</a:t>
            </a:r>
            <a:r>
              <a:rPr lang="cs-CZ" sz="2000" dirty="0" smtClean="0"/>
              <a:t>, ale navíc je zdarma!</a:t>
            </a:r>
          </a:p>
          <a:p>
            <a:pPr algn="just"/>
            <a:r>
              <a:rPr lang="cs-CZ" sz="2000" dirty="0" smtClean="0"/>
              <a:t>Aktuální verze: 2.18 Las </a:t>
            </a:r>
            <a:r>
              <a:rPr lang="cs-CZ" sz="2000" dirty="0" err="1" smtClean="0"/>
              <a:t>Palmas</a:t>
            </a:r>
            <a:r>
              <a:rPr lang="cs-CZ" sz="2000" dirty="0" smtClean="0"/>
              <a:t>, vydána v říjnu 2016</a:t>
            </a:r>
            <a:endParaRPr lang="cs-CZ" sz="2000" dirty="0" smtClean="0">
              <a:hlinkClick r:id="rId3"/>
            </a:endParaRPr>
          </a:p>
          <a:p>
            <a:pPr algn="just"/>
            <a:r>
              <a:rPr lang="cs-CZ" sz="2000" dirty="0" smtClean="0"/>
              <a:t>Lze stáhnout zde: </a:t>
            </a:r>
            <a:r>
              <a:rPr lang="cs-CZ" sz="2000" i="1" dirty="0" smtClean="0">
                <a:hlinkClick r:id="rId3"/>
              </a:rPr>
              <a:t>www.qgis.org</a:t>
            </a:r>
            <a:endParaRPr lang="cs-CZ" sz="2000" dirty="0"/>
          </a:p>
        </p:txBody>
      </p:sp>
      <p:sp>
        <p:nvSpPr>
          <p:cNvPr id="3" name="Zástupný symbol pro zápatí 3"/>
          <p:cNvSpPr>
            <a:spLocks noGrp="1"/>
          </p:cNvSpPr>
          <p:nvPr>
            <p:ph type="ftr" sz="quarter" idx="10"/>
          </p:nvPr>
        </p:nvSpPr>
        <p:spPr/>
        <p:txBody>
          <a:bodyPr/>
          <a:lstStyle/>
          <a:p>
            <a:r>
              <a:rPr lang="cs-CZ" altLang="cs-CZ" dirty="0"/>
              <a:t>Cvičení č. 2 – Dobrovolnická mapa mikroregionálního města</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4</a:t>
            </a:fld>
            <a:endParaRPr lang="cs-CZ" altLang="cs-CZ"/>
          </a:p>
        </p:txBody>
      </p:sp>
      <p:sp>
        <p:nvSpPr>
          <p:cNvPr id="6" name="AutoShape 2" descr="data:image/jpeg;base64,/9j/4AAQSkZJRgABAQAAAQABAAD/2wCEAAkGBxMQEBATEhIVFhEQFRYaEhYYEhcVGBgVFhYWFxYSFRUYHSggGBolHRgVITIhJikrMDAwFx8zODMsNygtLisBCgoKDg0OGxAQGysmICYvLS0yKy0tLS0tLS0tLS0vLS0tLS0tLS8tMi0tKy0vLzAtLS0tLS0tLS0tLS0tLS4tLf/AABEIALcBEwMBEQACEQEDEQH/xAAbAAEAAQUBAAAAAAAAAAAAAAAABgIDBAUHAf/EAEMQAAIBAgIHAwkGAwYHAAAAAAABAgMRBCEFBhIxQVFhcYGREyIyQlKhscHRByNicpLwFILCFTNDU6LhJDRjk7Li8f/EABoBAQACAwEAAAAAAAAAAAAAAAADBAECBQb/xAAzEQEAAgECAwUGBgIDAQAAAAAAAQIDBBESITEFE0FRYSJxgaGx8BQykcHR4VLxIzNCYv/aAAwDAQACEQMRAD8A7iAAAAAAAAAAAAAAAAAAAAAAAAAAAAAAAAAAAAAAAAAAAAAAAAAAAAAAAAAAAAAAAAAAAAAAAAAAAAAAAAAAAAAAAAAAAAAAAAAAAAAAAAAAAAAAAAAAAAAAAAAAAAAAAAAAAAAAAAAAAAAAAAAAAAAAAAAAAAAAAAAAAAAAAAAAAAAAAAAAAAAABTOairtpLm3YxMxHUYdTTGHjvr0/1p/Agtq8FeU3j9YFC07hn/jw8bGv43T/AOcfqbsmhjaVT0KkJdk0/gyambHf8ton3SMgkAAAAAAAAAAAAAAAAAAAAAFFSrGKvJpLq7AW6eMpydlOLf5kBTjcdCirzfuuYm0RG8sTMRzlHMTrrTU4wgruUlFJPad27cMl4laNZim8UrO8oPxWObRSs7ylcXki0sPQFwIlp37QMLh7xpvy9TlBrYT61N3hcp5dbjp05z6KWbXYqco5z6fy55pTXDFY6tTpOexTqTinTp3jHZbzUnvllvTduiKddRkz3iJ6b9FKufLnvETO0b9Idj0POUqUZTd3K7Ow7TzSelaWGjepLN+jFZyfYvnuK+fU48Eb3n4eJuiOkdba1S6ppU4/ql4vJdy7zi5u08t+VPZj9Z+/vdru0NevKbvOUpPnKTl8Tn3ta872nf382FFzXYLjYeDaBsMFpqvR9CpK3st7Ueyz3dxYxarNj/LafdPOPv3G6T6K1vhO0ay2Je0s4d/GPv7TraftStuWWNvXw/r75tt0mjJNJp3T3NcuZ1YnfnDL0yAAAAAAAAAAAAAAAADE0ji/Jxy9J7ui4yZDnzVw45vbpDMRuiX3+NxEqVGfk40knXrNKUk5Zxp008lK2b4K6yOVpoya7fJkmYp4RHLdtPJn1dWZ047UMTUqW3xqqDT52ainF+4sZey8Ux/xTNbecTLHEi+s+kIukoSk5K/3a3y2uCi/Z5+HO1LHmz2xzhzxvO+0ef36/VT1t6THdxG8z4futar6DqwxlOVem4Qox27vNOTVopPi/Sy7C1pdLOnvN8kxtEdUGl0lseSZt5OhVsbKW7Je8hz9rzvtij4z/H8/o6ezSYXSFbEOUqNPaoxdlOVSUXO29wS3R5PiWsWHVXpxXybTPhtHL3scmyoVZuKlCUlzUs7Nb00+PeVZ1mpwWmMm07fD6fwztDkuvGkaNTESdGnGLV1OUb2qTvnJLdbrxz35GmbJTPaJrXbzef1U0yZfYjp1nzlh6rYCf8fCNSLjKClJprPONk/GSLWmxTXLtMdE+mxzGaImNtnYdNacWEpQpws62yrLhFW9KXyRNrdbGGOGv5vp73WmdkFr15VJOU5OUpb295521rXnitO8tN1FzGwXGwqpwcnaKbfJJv4Ga1m3TmLksJVWbpVEutOS+Rt3V/8AGf0kWLmg9uNguNhuNAawTwzUXeVF748V+KH04l3Say2Cdp518vL3MxLoeHrxqRjODTjJXTR6Ol63rFq9JbrhsAAAAAAAAAAAAAAAEd01UvUkuVl4K7+K8Dz3buWfZx/FJR7qRTth6k+NWvVk32TcI+6KOtoKcGmpHp9ebS3Vg6360KivJ085ydrR3yby2Y2+P7WdRqOD2Kc7T0hWz5+D2a87T4NBo3QjjeriFetJNbPq042Xmx62aPOdp95hvFd+c85n1/pJpdPFIm1udp6ylmjZTnQpSq+koRuu7e+pb1eonUR/8x85++iaI2YenqjVBxj6VZxpx/ndpNdVHafcVtBi7zPWJ6df0ZlJdH4VUqUIRVlFJHq2iA/aNrAsO6lCjK06qTqtb4JrNdJSVuxdqOR2hNZvER18f2c/W6max3dOs9fRH9RdV1XvicRF+TaaoR3X4eV7uHXPgjm5M04piKderGh03/u3w/lMa/kaVLanFfxGG8yErZzUmpK/R2u+VmdqdbTuO+jr029fL9/c6FoiJ3RevWlOUpSd5Sd23xZ5+0zaZtPWUa3c12YX8HhZ1pqFOO1J8OnNvgupvjx2yWitY3llN9E6o0qaTrfeT5eou71u/wADuYOzcdOeTnPy/v4t4qkNKnGKtFJJbkkkvBHRisVjaIbKzIw8doyjXVqlOMutrSXZJZohy6fHlj243+/NjZDNP6ryoJ1KTc6a3r1ornl6S6//AE4uq7Pti9qnOPnH8tZqjlznNC4Ei1O0z5GoqU393VeX4Zvc+x7vDqdHs/U93fgt0n5T/basugHoEgAAAAAAAAAAAAAABGtMRtVl238Yx+jPM9vVnjpb0SUaPCaZlDCuhRS24Sq+Uk5KMYJ1Z22pPdfxOnXV1xaWk+PDH0Q5JtvMU6rOp2Cpqr/EYicKlSTtTlCW3TguSdln1t/vHotTg4+GZnjnzjb4Qjw6acftW52nrLe6TW1W2eEqlu60b+5Modrxxamsei1Xo2lXcaZuVNmrU42O1iMHHh5SUv0wa/rLPY8f8lp9P3/olma5ayRwFDaydapdUYvi+M3+GN033LidnUZ4xU38fBV1Ofuqb+Pg5Dq7o56Sxi8q5Ok5uVad85ys5bN+bt3LuOPFbzWck/e8ubpcE5b72+P8OxzpqKjGKSjFJJJWSSySS4I5+o/M7kRtCG6zYhTrtL/DSi3ze9+F/ia034dkWSebUXNtkaqEW2kldtpJc28kkIjflA6bq7oeOFpJZOpKzqS6+yuiPS6TTRgp6z1lNEbNqWmQAAAAc91w0MqFRVIK1Kq93CM99l0ebXY+hwNfpYxW4q9J+Uo7RsjtzntC42HUdXMf/EYanNvzktmf5o5N9+T7z02ky97ii09fH3pqzvDZllkAAAAAAAAAAAAC1XrxgryaS6gQzWbWbDxnDO92oyaV3m/NajvefxOR2nWmekY6zvbw/tH+IpW8V33mfJrf7Opyvd7VGtiYVay3pxUYxcXzjtR2mvxSOVoc22ox0y8uHeOfnz2/hYmsRvMeKQ6TpUG/uthKUHtKFuDSTy6M6fbWOO5jJHWJjmxTq0+BxcniMPSV6kqWeInwjeErXftOTWXLM5/Dk1VramY2iIhmeUbJZUV0bZa70ao/pvSNPC1KFetK1Okqt+bbUbRS4t2skT9kWitr7+UNclorG8uS6V0zW0tjd62qjsle8aVJbo35K92+LfWxc4L578UuTwWz34p/07Bq7oKnhKFGMbOV9/H0XeT6sn1VYpp5rHp9YdTHSKRww2laWbfBHmstuKyVzetV25Sk98m2+93JIhUmd1FzIkOo+DVTE7TWVGO1/M8o/N9xe7OxceXinw+rekc3RTvpQDHnjqUW06sE1vTnFNdquRTmxxO02j9YSRhyTG8Vn9FP9o0f86n/ANyP1MfiMX+UfrDPcZf8Z/SWTGSaTWae5k0TvzhFMbcpega/T2C8vhqsOLi3H80c4+9EGpxd5itX73YmN4coueZQFxsJp9neI/v6f5ZLvvGXwidbsu35q+6UmOUzOukAAAAAAAAAAAB4wMPSOAhXjs1FddrXwMWrFo2liaxMbSgWG1XUdLxjGL/h6MfK5tvzpXhGOfZN+BVppa0zcdY2jb5q1NPWubirG0bfNLcfq9Rqyclt05vfKnLZv1lH0X3o3zaXDm/7KxP35rcTMNbV0LKg1J4mtUi7rZlsKN7XT82KzyOX2h2fipp7WpE7x6y2rad2LTk6fldlZVNmd8spwW99qUfAp6DW0rpr4rz57eu/gzavNutG4+FelCpB3hUinF9Hw7eBpW813pfqwif2p7ccA6tKnCdSjVpuO3SVXZ235PbhCV47Xnq10+OXE20O05+GZ5Tv6erW0cmVqNoLErDqeIxdR1Zq9rrYT9mMbbNl2ZnoI0mLbnWGtd46pHQSsnJRdSN1tJWvvV+84mpyd3a2OJnaG8LOPlalVfKE/wDxZzY6lujndy2qFzAm/wBnMPNxD4uUF4KT+Z2OzI5Wn3JcaYnUSAHMtPVdnGYjlt/JHk9ZbbU3971Wkrvp6e5Zi77iOObeeTfavacdFqnUd6T3P2P/AF6HR0WtnF7F/wAv0/pz9Zo+99un5vqmkZJpNO6e5rlzO9ExMbw4cxMcpemWHG8THZnNLdGUku5tHlrxtaY9ZVpWrmuwk/2fS/4ma50n7pwOh2b/ANs+794b4+roR20wAAAAAAAAAAAAHjQFDp8QKGBar0lOLjJXTMTETG0iE6w4bAYX/m8bVUHn5B1buS5bMFtyXu5lGNBpcduLhjctk26yjEftTw1PEKMKE4YJ5OTttRe5TjSjfzbb1dvildWdfW6eNRPFT80fNHTNEzs6Beli6D2ZRnRrQylFppprJp8+Jw4m+HJE7bTCde0bjVGCp1PNqQVmvatulHmmetw56ZacdZ5fT3tFdJZZ9fe2zy2ryVyZ7Wr03bw1OltIOUpYahHarNfeNrzacZLe3xk1uXW74J2dFobZvbnlX6yxbohVyNSe3AmX2cV/OxEOLUJLuun8YnU7MtztX3SlxSnB1kwBzPWrDShiqrkrKo9qD4NWW48p2hjtTUWmY684ep0GStsFYienKWLoint1YwbezK97dE3l4FOL8KXU24Mc2jrCSLQdP2p+MfoSRfdyfxuTyj5/y2+iPuFsbUnDhdp7PZZbuh0dFr5xTwX/AC/T+lPUT3s8W0b/AFblyyvvyvlnfsPQxMTG8KbjFSbcpN72232t5o8vM7zvKqpuYYSz7Oqd69aXs07fqkn/AEs6PZtf+S0+n1/0lxdU/OymAAAAAAAAAAAAAAAPGrgW5UuQEd0pqhgsRKUquGpucvSlsqMm+bks2azWs9YazSs9Ycc+1/UuGj1RrYZSVCe1GcXJy2am+LTd3Zq63+quZpOOI6NeCK9HW9F6uxpYehGDlTnCnBNxdrtRS85bpd6GTBjyxteIlIuywGKW6vF9ZUlf3WXuKU9laeZ6T+rO69gtrYjty2pq6k0rXabW5bjhavFGLNalekNoWaGFlTr1qsXFqrs5O6acYqO/juuX9H2jTDiilqzy8mJhB9K4d0q1SL4SbXY817mV+KLTNo6Kd42nZiXDXdsNA6ReGrwqXy3T/K9/hk+4m0+XuskW+9m1bbS6dTx+66TT4r4nolpkQxcXxt2gWtJ6Pp4mm4TzXqyW+L9pMg1GnpnpwX/0mwZ74b8Vf9oLh9GTw2MhCa9rZlwktl5r6Hk9Vp74LTW3wnzd/JqKZ9NNq+nLy5r2s+MnS8jsSaUtu9na9tm3zMaTbnv6PO6q0122nzauOkqrV1Vn+pnR4K+UKneX85bnQGscqUtmrJypSe95uL5rmun7dzTaju/Znp9G1ck782drVq2q8fL4ezqNXkluqL2l+L4k2q0kZI7zH1+rN6b84c/fwOQgdD+zzCbOHnUe+tPL8sMl73M7HZ9Nsc28/wBvuU+KOW6VHQSgAAAAAAAAAAAAAAAAB5KKe8DT6x6AhjKDpTV4txffGSkmu9IDKasBS2BrcXhKiblRkk3vjJXi3zyaafYypqdFiz87dfOGd2FOGMeS8jHrsyk+5bSXxKlex8UTztPyN2k1i0JOnTVaVSVSd/vW7bnlFpLKKTysuY1ekrjpE442iPvdBmjxRu5z0BcCT6s6eUUqNV2iv7uT3L8EunJnR0eq4Y7u/wAJ/ZNjyeEpZc6qcUmtzsB7Vq7aSklLZzi2s07Wun2NkGo09M9Jpf8A03pe1eiJa65eQ/n/AKDzddLfT3tS/wAJ80eqtForMev7I3SrOL6cUTROynuzYTuroljm23b/AFb0+8O1Cpd0W+1wb4rpzX7drT6icfKen0b0vtyltNZdV44rZrYdxU522vZnF+vlxSz6k+p0kZfbp1+vq3vj4ucJNgsNGlThTj6NOKS7lvfUu0pFKxWPBJEbRsvGzIAAAAAAAAAAAAAAAAAAAHkop7wMaphuXgBjSTW8ChgUVYKUXGSvGSaafFPejExExtI5zp3RMsNUtvpy9CXT2X1Rw9Rp5xW28PBUvXhlrLlfZpuXGw2ujNP1aCUb7cF6suH5XvXwLOHVZMfLrHk3rkmrf4fW2jL04zi+xSXis/cXq6/HP5omEsZq+K9LWfD+1J/yP5m/43D5/Jnvarm1Rx1F8V4ShLg+nzNv+PU0+94bezeEM0lgJ4eezL+WXCS5r6HIy4bYrbWVbVms7Sx6VVxfxNInZjdnwmmrokjmzu32resDw72J3dFvtcG/WXTmv27Wnzzj5T0+iSl9uqdyxkFDbUk4vc0735WOpExMbwssfA6RU24yVn6vVcu0yM8AAAAAAAAAAAAAAAAAAAAACmUE96AxauD9l9z+oGJOLWTVgMbGYaFWDhON4y3r5p8H1Nb0reOG3RiYiY2lBdNavVKF5RvOlzSzivxJfHd2HIz6S2PnHOFW+OatLcqoi42C42C42GTo/HToTU4PPiuDXJkmLJbHbiq2raazvCZwnSx1H4r1oS5/vedaJx6nH97wtezkqh2ksBPDz2ZbvVlwkua+hysuG2K20qt6zWdpY9Kq4v4kcTs13Z0Kikroljm33b/Vuo2qivktmy5X2r/BHQ0UztMJ8M9W5uXUzeaMx/lFsy9Ne9c+0DPAAAAAAAAAAAAAAAAAAAAAAAUzgnk1cDErYH2X3P6gYNSDi7NWA02kdXqFa72diT9aGXitzK2TS4789tp9EdsVbNBidUaq9CcZLreL+a95Utobx+WYlDOCfBr6mgMSv8JvslF/MhnS5Y/8/Rp3V/JQtCYj/Jl7vqY/DZf8WO7v5Mijq1iJb4xj+aa/pub10eWfDZtGG8t5ofQDoT23VbfGMVaLXJ33+4uYNLOOeLiTUxcM77tlpDBwrwcJrLg+KfNdSxkx1yV4bJLVi0bSgek8BPDz2Zbn6MuElzXXocbLinFbaVK9ZrO0selW2Xdd5HE7Nd0q1WqKSqtfg/qOlopieL4fus4J6t6y+sPFJppp2a3MCQ6Nxyqqz9Nb1z6oDNAAAAAAAAAAAAAAAAAAAAAAAAKZwTVmroDCr6P4xfc/qBr6tNxdpKwFtgUsDxgeMClgUyV94FDguS8EY2g2EktyMjxgeMBCo4tNOzW5gSTR2OVWPKS9JfNdAMwAAAAAAAAAAAAAAAAAAAAAAAAAUzgmrNXQGBiNGJ5wduj3eIGtrUpQdpK374MC2wKWB42BSwPGBSwPGBS2B4wKqNZwkpRdmv3ZgSjAYxVY3WTXpLk/oBkgAAAAAAAAAAAAAAAAAAAAAAAAABTOKas1ddQI9jNjaex6Pbx6dALDApYHjApYHjApbA8YFLA8YFzDYmVOSlF5rwa5MCVYLFxqxUo964p8gMgAAAAAAAAAAAAAAAAAAAAAAAAAeSV1Z7mBZeDp+xHwApej6fsL3gUvRlL2f9UvqBQ9FUuT/UwKXoen+LxAoehafOfivoBS9Bw9qXu+gFD0CvbfggKHoD/qf6P9wKHq+/8AMX6f9wKHq/P24+DAu4PRdajPajKHVXkk1y3AbwAAAAAAAAAAAAAAAAAAAAAAAAAAAAAAAAAAAAAAAAAAAAAAAAAAAAAAAAAAAAAAAAAAAAAAAAAAAAAAAAAAAA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data:image/jpeg;base64,/9j/4AAQSkZJRgABAQAAAQABAAD/2wCEAAkGBxMQEBATEhIVFhEQFRYaEhYYEhcVGBgVFhYWFxYSFRUYHSggGBolHRgVITIhJikrMDAwFx8zODMsNygtLisBCgoKDg0OGxAQGysmICYvLS0yKy0tLS0tLS0tLS0vLS0tLS0tLS8tMi0tKy0vLzAtLS0tLS0tLS0tLS0tLS4tLf/AABEIALcBEwMBEQACEQEDEQH/xAAbAAEAAQUBAAAAAAAAAAAAAAAABgIDBAUHAf/EAEMQAAIBAgIHAwkGAwYHAAAAAAABAgMRBCEFBhIxQVFhcYGREyIyQlKhscHRByNicpLwFILCFTNDU6LhJDRjk7Li8f/EABoBAQACAwEAAAAAAAAAAAAAAAADBAECBQb/xAAzEQEAAgECAwUGBgIDAQAAAAAAAQIDBBESITEFE0FRYSJxgaGx8BQykcHR4VLxIzNCYv/aAAwDAQACEQMRAD8A7iAAAAAAAAAAAAAAAAAAAAAAAAAAAAAAAAAAAAAAAAAAAAAAAAAAAAAAAAAAAAAAAAAAAAAAAAAAAAAAAAAAAAAAAAAAAAAAAAAAAAAAAAAAAAAAAAAAAAAAAAAAAAAAAAAAAAAAAAAAAAAAAAAAAAAAAAAAAAAAAAAAAAAAAAAAAAAAAAAAAAAABTOairtpLm3YxMxHUYdTTGHjvr0/1p/Agtq8FeU3j9YFC07hn/jw8bGv43T/AOcfqbsmhjaVT0KkJdk0/gyambHf8ton3SMgkAAAAAAAAAAAAAAAAAAAAAFFSrGKvJpLq7AW6eMpydlOLf5kBTjcdCirzfuuYm0RG8sTMRzlHMTrrTU4wgruUlFJPad27cMl4laNZim8UrO8oPxWObRSs7ylcXki0sPQFwIlp37QMLh7xpvy9TlBrYT61N3hcp5dbjp05z6KWbXYqco5z6fy55pTXDFY6tTpOexTqTinTp3jHZbzUnvllvTduiKddRkz3iJ6b9FKufLnvETO0b9Idj0POUqUZTd3K7Ow7TzSelaWGjepLN+jFZyfYvnuK+fU48Eb3n4eJuiOkdba1S6ppU4/ql4vJdy7zi5u08t+VPZj9Z+/vdru0NevKbvOUpPnKTl8Tn3ta872nf382FFzXYLjYeDaBsMFpqvR9CpK3st7Ueyz3dxYxarNj/LafdPOPv3G6T6K1vhO0ay2Je0s4d/GPv7TraftStuWWNvXw/r75tt0mjJNJp3T3NcuZ1YnfnDL0yAAAAAAAAAAAAAAAADE0ji/Jxy9J7ui4yZDnzVw45vbpDMRuiX3+NxEqVGfk40knXrNKUk5Zxp008lK2b4K6yOVpoya7fJkmYp4RHLdtPJn1dWZ047UMTUqW3xqqDT52ainF+4sZey8Ux/xTNbecTLHEi+s+kIukoSk5K/3a3y2uCi/Z5+HO1LHmz2xzhzxvO+0ef36/VT1t6THdxG8z4futar6DqwxlOVem4Qox27vNOTVopPi/Sy7C1pdLOnvN8kxtEdUGl0lseSZt5OhVsbKW7Je8hz9rzvtij4z/H8/o6ezSYXSFbEOUqNPaoxdlOVSUXO29wS3R5PiWsWHVXpxXybTPhtHL3scmyoVZuKlCUlzUs7Nb00+PeVZ1mpwWmMm07fD6fwztDkuvGkaNTESdGnGLV1OUb2qTvnJLdbrxz35GmbJTPaJrXbzef1U0yZfYjp1nzlh6rYCf8fCNSLjKClJprPONk/GSLWmxTXLtMdE+mxzGaImNtnYdNacWEpQpws62yrLhFW9KXyRNrdbGGOGv5vp73WmdkFr15VJOU5OUpb295521rXnitO8tN1FzGwXGwqpwcnaKbfJJv4Ga1m3TmLksJVWbpVEutOS+Rt3V/8AGf0kWLmg9uNguNhuNAawTwzUXeVF748V+KH04l3Say2Cdp518vL3MxLoeHrxqRjODTjJXTR6Ol63rFq9JbrhsAAAAAAAAAAAAAAAEd01UvUkuVl4K7+K8Dz3buWfZx/FJR7qRTth6k+NWvVk32TcI+6KOtoKcGmpHp9ebS3Vg6360KivJ085ydrR3yby2Y2+P7WdRqOD2Kc7T0hWz5+D2a87T4NBo3QjjeriFetJNbPq042Xmx62aPOdp95hvFd+c85n1/pJpdPFIm1udp6ylmjZTnQpSq+koRuu7e+pb1eonUR/8x85++iaI2YenqjVBxj6VZxpx/ndpNdVHafcVtBi7zPWJ6df0ZlJdH4VUqUIRVlFJHq2iA/aNrAsO6lCjK06qTqtb4JrNdJSVuxdqOR2hNZvER18f2c/W6max3dOs9fRH9RdV1XvicRF+TaaoR3X4eV7uHXPgjm5M04piKderGh03/u3w/lMa/kaVLanFfxGG8yErZzUmpK/R2u+VmdqdbTuO+jr029fL9/c6FoiJ3RevWlOUpSd5Sd23xZ5+0zaZtPWUa3c12YX8HhZ1pqFOO1J8OnNvgupvjx2yWitY3llN9E6o0qaTrfeT5eou71u/wADuYOzcdOeTnPy/v4t4qkNKnGKtFJJbkkkvBHRisVjaIbKzIw8doyjXVqlOMutrSXZJZohy6fHlj243+/NjZDNP6ryoJ1KTc6a3r1ornl6S6//AE4uq7Pti9qnOPnH8tZqjlznNC4Ei1O0z5GoqU393VeX4Zvc+x7vDqdHs/U93fgt0n5T/basugHoEgAAAAAAAAAAAAAABGtMRtVl238Yx+jPM9vVnjpb0SUaPCaZlDCuhRS24Sq+Uk5KMYJ1Z22pPdfxOnXV1xaWk+PDH0Q5JtvMU6rOp2Cpqr/EYicKlSTtTlCW3TguSdln1t/vHotTg4+GZnjnzjb4Qjw6acftW52nrLe6TW1W2eEqlu60b+5Modrxxamsei1Xo2lXcaZuVNmrU42O1iMHHh5SUv0wa/rLPY8f8lp9P3/olma5ayRwFDaydapdUYvi+M3+GN033LidnUZ4xU38fBV1Ofuqb+Pg5Dq7o56Sxi8q5Ok5uVad85ys5bN+bt3LuOPFbzWck/e8ubpcE5b72+P8OxzpqKjGKSjFJJJWSSySS4I5+o/M7kRtCG6zYhTrtL/DSi3ze9+F/ia034dkWSebUXNtkaqEW2kldtpJc28kkIjflA6bq7oeOFpJZOpKzqS6+yuiPS6TTRgp6z1lNEbNqWmQAAAAc91w0MqFRVIK1Kq93CM99l0ebXY+hwNfpYxW4q9J+Uo7RsjtzntC42HUdXMf/EYanNvzktmf5o5N9+T7z02ky97ii09fH3pqzvDZllkAAAAAAAAAAAAC1XrxgryaS6gQzWbWbDxnDO92oyaV3m/NajvefxOR2nWmekY6zvbw/tH+IpW8V33mfJrf7Opyvd7VGtiYVay3pxUYxcXzjtR2mvxSOVoc22ox0y8uHeOfnz2/hYmsRvMeKQ6TpUG/uthKUHtKFuDSTy6M6fbWOO5jJHWJjmxTq0+BxcniMPSV6kqWeInwjeErXftOTWXLM5/Dk1VramY2iIhmeUbJZUV0bZa70ao/pvSNPC1KFetK1Okqt+bbUbRS4t2skT9kWitr7+UNclorG8uS6V0zW0tjd62qjsle8aVJbo35K92+LfWxc4L578UuTwWz34p/07Bq7oKnhKFGMbOV9/H0XeT6sn1VYpp5rHp9YdTHSKRww2laWbfBHmstuKyVzetV25Sk98m2+93JIhUmd1FzIkOo+DVTE7TWVGO1/M8o/N9xe7OxceXinw+rekc3RTvpQDHnjqUW06sE1vTnFNdquRTmxxO02j9YSRhyTG8Vn9FP9o0f86n/ANyP1MfiMX+UfrDPcZf8Z/SWTGSaTWae5k0TvzhFMbcpega/T2C8vhqsOLi3H80c4+9EGpxd5itX73YmN4coueZQFxsJp9neI/v6f5ZLvvGXwidbsu35q+6UmOUzOukAAAAAAAAAAAB4wMPSOAhXjs1FddrXwMWrFo2liaxMbSgWG1XUdLxjGL/h6MfK5tvzpXhGOfZN+BVppa0zcdY2jb5q1NPWubirG0bfNLcfq9Rqyclt05vfKnLZv1lH0X3o3zaXDm/7KxP35rcTMNbV0LKg1J4mtUi7rZlsKN7XT82KzyOX2h2fipp7WpE7x6y2rad2LTk6fldlZVNmd8spwW99qUfAp6DW0rpr4rz57eu/gzavNutG4+FelCpB3hUinF9Hw7eBpW813pfqwif2p7ccA6tKnCdSjVpuO3SVXZ235PbhCV47Xnq10+OXE20O05+GZ5Tv6erW0cmVqNoLErDqeIxdR1Zq9rrYT9mMbbNl2ZnoI0mLbnWGtd46pHQSsnJRdSN1tJWvvV+84mpyd3a2OJnaG8LOPlalVfKE/wDxZzY6lujndy2qFzAm/wBnMPNxD4uUF4KT+Z2OzI5Wn3JcaYnUSAHMtPVdnGYjlt/JHk9ZbbU3971Wkrvp6e5Zi77iOObeeTfavacdFqnUd6T3P2P/AF6HR0WtnF7F/wAv0/pz9Zo+99un5vqmkZJpNO6e5rlzO9ExMbw4cxMcpemWHG8THZnNLdGUku5tHlrxtaY9ZVpWrmuwk/2fS/4ma50n7pwOh2b/ANs+794b4+roR20wAAAAAAAAAAAAHjQFDp8QKGBar0lOLjJXTMTETG0iE6w4bAYX/m8bVUHn5B1buS5bMFtyXu5lGNBpcduLhjctk26yjEftTw1PEKMKE4YJ5OTttRe5TjSjfzbb1dvildWdfW6eNRPFT80fNHTNEzs6Beli6D2ZRnRrQylFppprJp8+Jw4m+HJE7bTCde0bjVGCp1PNqQVmvatulHmmetw56ZacdZ5fT3tFdJZZ9fe2zy2ryVyZ7Wr03bw1OltIOUpYahHarNfeNrzacZLe3xk1uXW74J2dFobZvbnlX6yxbohVyNSe3AmX2cV/OxEOLUJLuun8YnU7MtztX3SlxSnB1kwBzPWrDShiqrkrKo9qD4NWW48p2hjtTUWmY684ep0GStsFYienKWLoint1YwbezK97dE3l4FOL8KXU24Mc2jrCSLQdP2p+MfoSRfdyfxuTyj5/y2+iPuFsbUnDhdp7PZZbuh0dFr5xTwX/AC/T+lPUT3s8W0b/AFblyyvvyvlnfsPQxMTG8KbjFSbcpN72232t5o8vM7zvKqpuYYSz7Oqd69aXs07fqkn/AEs6PZtf+S0+n1/0lxdU/OymAAAAAAAAAAAAAAAPGrgW5UuQEd0pqhgsRKUquGpucvSlsqMm+bks2azWs9YazSs9Ycc+1/UuGj1RrYZSVCe1GcXJy2am+LTd3Zq63+quZpOOI6NeCK9HW9F6uxpYehGDlTnCnBNxdrtRS85bpd6GTBjyxteIlIuywGKW6vF9ZUlf3WXuKU9laeZ6T+rO69gtrYjty2pq6k0rXabW5bjhavFGLNalekNoWaGFlTr1qsXFqrs5O6acYqO/juuX9H2jTDiilqzy8mJhB9K4d0q1SL4SbXY817mV+KLTNo6Kd42nZiXDXdsNA6ReGrwqXy3T/K9/hk+4m0+XuskW+9m1bbS6dTx+66TT4r4nolpkQxcXxt2gWtJ6Pp4mm4TzXqyW+L9pMg1GnpnpwX/0mwZ74b8Vf9oLh9GTw2MhCa9rZlwktl5r6Hk9Vp74LTW3wnzd/JqKZ9NNq+nLy5r2s+MnS8jsSaUtu9na9tm3zMaTbnv6PO6q0122nzauOkqrV1Vn+pnR4K+UKneX85bnQGscqUtmrJypSe95uL5rmun7dzTaju/Znp9G1ck782drVq2q8fL4ezqNXkluqL2l+L4k2q0kZI7zH1+rN6b84c/fwOQgdD+zzCbOHnUe+tPL8sMl73M7HZ9Nsc28/wBvuU+KOW6VHQSgAAAAAAAAAAAAAAAAB5KKe8DT6x6AhjKDpTV4txffGSkmu9IDKasBS2BrcXhKiblRkk3vjJXi3zyaafYypqdFiz87dfOGd2FOGMeS8jHrsyk+5bSXxKlex8UTztPyN2k1i0JOnTVaVSVSd/vW7bnlFpLKKTysuY1ekrjpE442iPvdBmjxRu5z0BcCT6s6eUUqNV2iv7uT3L8EunJnR0eq4Y7u/wAJ/ZNjyeEpZc6qcUmtzsB7Vq7aSklLZzi2s07Wun2NkGo09M9Jpf8A03pe1eiJa65eQ/n/AKDzddLfT3tS/wAJ80eqtForMev7I3SrOL6cUTROynuzYTuroljm23b/AFb0+8O1Cpd0W+1wb4rpzX7drT6icfKen0b0vtyltNZdV44rZrYdxU522vZnF+vlxSz6k+p0kZfbp1+vq3vj4ucJNgsNGlThTj6NOKS7lvfUu0pFKxWPBJEbRsvGzIAAAAAAAAAAAAAAAAAAAHkop7wMaphuXgBjSTW8ChgUVYKUXGSvGSaafFPejExExtI5zp3RMsNUtvpy9CXT2X1Rw9Rp5xW28PBUvXhlrLlfZpuXGw2ujNP1aCUb7cF6suH5XvXwLOHVZMfLrHk3rkmrf4fW2jL04zi+xSXis/cXq6/HP5omEsZq+K9LWfD+1J/yP5m/43D5/Jnvarm1Rx1F8V4ShLg+nzNv+PU0+94bezeEM0lgJ4eezL+WXCS5r6HIy4bYrbWVbVms7Sx6VVxfxNInZjdnwmmrokjmzu32resDw72J3dFvtcG/WXTmv27Wnzzj5T0+iSl9uqdyxkFDbUk4vc0735WOpExMbwssfA6RU24yVn6vVcu0yM8AAAAAAAAAAAAAAAAAAAAACmUE96AxauD9l9z+oGJOLWTVgMbGYaFWDhON4y3r5p8H1Nb0reOG3RiYiY2lBdNavVKF5RvOlzSzivxJfHd2HIz6S2PnHOFW+OatLcqoi42C42C42GTo/HToTU4PPiuDXJkmLJbHbiq2raazvCZwnSx1H4r1oS5/vedaJx6nH97wtezkqh2ksBPDz2ZbvVlwkua+hysuG2K20qt6zWdpY9Kq4v4kcTs13Z0Kikroljm33b/Vuo2qivktmy5X2r/BHQ0UztMJ8M9W5uXUzeaMx/lFsy9Ne9c+0DPAAAAAAAAAAAAAAAAAAAAAAAUzgnk1cDErYH2X3P6gYNSDi7NWA02kdXqFa72diT9aGXitzK2TS4789tp9EdsVbNBidUaq9CcZLreL+a95Utobx+WYlDOCfBr6mgMSv8JvslF/MhnS5Y/8/Rp3V/JQtCYj/Jl7vqY/DZf8WO7v5Mijq1iJb4xj+aa/pub10eWfDZtGG8t5ofQDoT23VbfGMVaLXJ33+4uYNLOOeLiTUxcM77tlpDBwrwcJrLg+KfNdSxkx1yV4bJLVi0bSgek8BPDz2Zbn6MuElzXXocbLinFbaVK9ZrO0selW2Xdd5HE7Nd0q1WqKSqtfg/qOlopieL4fus4J6t6y+sPFJppp2a3MCQ6Nxyqqz9Nb1z6oDNAAAAAAAAAAAAAAAAAAAAAAAAKZwTVmroDCr6P4xfc/qBr6tNxdpKwFtgUsDxgeMClgUyV94FDguS8EY2g2EktyMjxgeMBCo4tNOzW5gSTR2OVWPKS9JfNdAMwAAAAAAAAAAAAAAAAAAAAAAAAAUzgmrNXQGBiNGJ5wduj3eIGtrUpQdpK374MC2wKWB42BSwPGBSwPGBS2B4wKqNZwkpRdmv3ZgSjAYxVY3WTXpLk/oBkgAAAAAAAAAAAAAAAAAAAAAAAAABTOKas1ddQI9jNjaex6Pbx6dALDApYHjApYHjApbA8YFLA8YFzDYmVOSlF5rwa5MCVYLFxqxUo964p8gMgAAAAAAAAAAAAAAAAAAAAAAAAAeSV1Z7mBZeDp+xHwApej6fsL3gUvRlL2f9UvqBQ9FUuT/UwKXoen+LxAoehafOfivoBS9Bw9qXu+gFD0CvbfggKHoD/qf6P9wKHq+/8AMX6f9wKHq/P24+DAu4PRdajPajKHVXkk1y3AbwAAAAAAAAAAAAAAAAAAAAAAAAAAAAAAAAAAAAAAAAAAAAAAAAAAAAAAAAAAAAAAAAAAAAAAAAAAAAAAAAAAAAD/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6" descr="data:image/jpeg;base64,/9j/4AAQSkZJRgABAQAAAQABAAD/2wCEAAkGBxMQEBATEhIVFhEQFRYaEhYYEhcVGBgVFhYWFxYSFRUYHSggGBolHRgVITIhJikrMDAwFx8zODMsNygtLisBCgoKDg0OGxAQGysmICYvLS0yKy0tLS0tLS0tLS0vLS0tLS0tLS8tMi0tKy0vLzAtLS0tLS0tLS0tLS0tLS4tLf/AABEIALcBEwMBEQACEQEDEQH/xAAbAAEAAQUBAAAAAAAAAAAAAAAABgIDBAUHAf/EAEMQAAIBAgIHAwkGAwYHAAAAAAABAgMRBCEFBhIxQVFhcYGREyIyQlKhscHRByNicpLwFILCFTNDU6LhJDRjk7Li8f/EABoBAQACAwEAAAAAAAAAAAAAAAADBAECBQb/xAAzEQEAAgECAwUGBgIDAQAAAAAAAQIDBBESITEFE0FRYSJxgaGx8BQykcHR4VLxIzNCYv/aAAwDAQACEQMRAD8A7iAAAAAAAAAAAAAAAAAAAAAAAAAAAAAAAAAAAAAAAAAAAAAAAAAAAAAAAAAAAAAAAAAAAAAAAAAAAAAAAAAAAAAAAAAAAAAAAAAAAAAAAAAAAAAAAAAAAAAAAAAAAAAAAAAAAAAAAAAAAAAAAAAAAAAAAAAAAAAAAAAAAAAAAAAAAAAAAAAAAAAABTOairtpLm3YxMxHUYdTTGHjvr0/1p/Agtq8FeU3j9YFC07hn/jw8bGv43T/AOcfqbsmhjaVT0KkJdk0/gyambHf8ton3SMgkAAAAAAAAAAAAAAAAAAAAAFFSrGKvJpLq7AW6eMpydlOLf5kBTjcdCirzfuuYm0RG8sTMRzlHMTrrTU4wgruUlFJPad27cMl4laNZim8UrO8oPxWObRSs7ylcXki0sPQFwIlp37QMLh7xpvy9TlBrYT61N3hcp5dbjp05z6KWbXYqco5z6fy55pTXDFY6tTpOexTqTinTp3jHZbzUnvllvTduiKddRkz3iJ6b9FKufLnvETO0b9Idj0POUqUZTd3K7Ow7TzSelaWGjepLN+jFZyfYvnuK+fU48Eb3n4eJuiOkdba1S6ppU4/ql4vJdy7zi5u08t+VPZj9Z+/vdru0NevKbvOUpPnKTl8Tn3ta872nf382FFzXYLjYeDaBsMFpqvR9CpK3st7Ueyz3dxYxarNj/LafdPOPv3G6T6K1vhO0ay2Je0s4d/GPv7TraftStuWWNvXw/r75tt0mjJNJp3T3NcuZ1YnfnDL0yAAAAAAAAAAAAAAAADE0ji/Jxy9J7ui4yZDnzVw45vbpDMRuiX3+NxEqVGfk40knXrNKUk5Zxp008lK2b4K6yOVpoya7fJkmYp4RHLdtPJn1dWZ047UMTUqW3xqqDT52ainF+4sZey8Ux/xTNbecTLHEi+s+kIukoSk5K/3a3y2uCi/Z5+HO1LHmz2xzhzxvO+0ef36/VT1t6THdxG8z4futar6DqwxlOVem4Qox27vNOTVopPi/Sy7C1pdLOnvN8kxtEdUGl0lseSZt5OhVsbKW7Je8hz9rzvtij4z/H8/o6ezSYXSFbEOUqNPaoxdlOVSUXO29wS3R5PiWsWHVXpxXybTPhtHL3scmyoVZuKlCUlzUs7Nb00+PeVZ1mpwWmMm07fD6fwztDkuvGkaNTESdGnGLV1OUb2qTvnJLdbrxz35GmbJTPaJrXbzef1U0yZfYjp1nzlh6rYCf8fCNSLjKClJprPONk/GSLWmxTXLtMdE+mxzGaImNtnYdNacWEpQpws62yrLhFW9KXyRNrdbGGOGv5vp73WmdkFr15VJOU5OUpb295521rXnitO8tN1FzGwXGwqpwcnaKbfJJv4Ga1m3TmLksJVWbpVEutOS+Rt3V/8AGf0kWLmg9uNguNhuNAawTwzUXeVF748V+KH04l3Say2Cdp518vL3MxLoeHrxqRjODTjJXTR6Ol63rFq9JbrhsAAAAAAAAAAAAAAAEd01UvUkuVl4K7+K8Dz3buWfZx/FJR7qRTth6k+NWvVk32TcI+6KOtoKcGmpHp9ebS3Vg6360KivJ085ydrR3yby2Y2+P7WdRqOD2Kc7T0hWz5+D2a87T4NBo3QjjeriFetJNbPq042Xmx62aPOdp95hvFd+c85n1/pJpdPFIm1udp6ylmjZTnQpSq+koRuu7e+pb1eonUR/8x85++iaI2YenqjVBxj6VZxpx/ndpNdVHafcVtBi7zPWJ6df0ZlJdH4VUqUIRVlFJHq2iA/aNrAsO6lCjK06qTqtb4JrNdJSVuxdqOR2hNZvER18f2c/W6max3dOs9fRH9RdV1XvicRF+TaaoR3X4eV7uHXPgjm5M04piKderGh03/u3w/lMa/kaVLanFfxGG8yErZzUmpK/R2u+VmdqdbTuO+jr029fL9/c6FoiJ3RevWlOUpSd5Sd23xZ5+0zaZtPWUa3c12YX8HhZ1pqFOO1J8OnNvgupvjx2yWitY3llN9E6o0qaTrfeT5eou71u/wADuYOzcdOeTnPy/v4t4qkNKnGKtFJJbkkkvBHRisVjaIbKzIw8doyjXVqlOMutrSXZJZohy6fHlj243+/NjZDNP6ryoJ1KTc6a3r1ornl6S6//AE4uq7Pti9qnOPnH8tZqjlznNC4Ei1O0z5GoqU393VeX4Zvc+x7vDqdHs/U93fgt0n5T/basugHoEgAAAAAAAAAAAAAABGtMRtVl238Yx+jPM9vVnjpb0SUaPCaZlDCuhRS24Sq+Uk5KMYJ1Z22pPdfxOnXV1xaWk+PDH0Q5JtvMU6rOp2Cpqr/EYicKlSTtTlCW3TguSdln1t/vHotTg4+GZnjnzjb4Qjw6acftW52nrLe6TW1W2eEqlu60b+5Modrxxamsei1Xo2lXcaZuVNmrU42O1iMHHh5SUv0wa/rLPY8f8lp9P3/olma5ayRwFDaydapdUYvi+M3+GN033LidnUZ4xU38fBV1Ofuqb+Pg5Dq7o56Sxi8q5Ok5uVad85ys5bN+bt3LuOPFbzWck/e8ubpcE5b72+P8OxzpqKjGKSjFJJJWSSySS4I5+o/M7kRtCG6zYhTrtL/DSi3ze9+F/ia034dkWSebUXNtkaqEW2kldtpJc28kkIjflA6bq7oeOFpJZOpKzqS6+yuiPS6TTRgp6z1lNEbNqWmQAAAAc91w0MqFRVIK1Kq93CM99l0ebXY+hwNfpYxW4q9J+Uo7RsjtzntC42HUdXMf/EYanNvzktmf5o5N9+T7z02ky97ii09fH3pqzvDZllkAAAAAAAAAAAAC1XrxgryaS6gQzWbWbDxnDO92oyaV3m/NajvefxOR2nWmekY6zvbw/tH+IpW8V33mfJrf7Opyvd7VGtiYVay3pxUYxcXzjtR2mvxSOVoc22ox0y8uHeOfnz2/hYmsRvMeKQ6TpUG/uthKUHtKFuDSTy6M6fbWOO5jJHWJjmxTq0+BxcniMPSV6kqWeInwjeErXftOTWXLM5/Dk1VramY2iIhmeUbJZUV0bZa70ao/pvSNPC1KFetK1Okqt+bbUbRS4t2skT9kWitr7+UNclorG8uS6V0zW0tjd62qjsle8aVJbo35K92+LfWxc4L578UuTwWz34p/07Bq7oKnhKFGMbOV9/H0XeT6sn1VYpp5rHp9YdTHSKRww2laWbfBHmstuKyVzetV25Sk98m2+93JIhUmd1FzIkOo+DVTE7TWVGO1/M8o/N9xe7OxceXinw+rekc3RTvpQDHnjqUW06sE1vTnFNdquRTmxxO02j9YSRhyTG8Vn9FP9o0f86n/ANyP1MfiMX+UfrDPcZf8Z/SWTGSaTWae5k0TvzhFMbcpega/T2C8vhqsOLi3H80c4+9EGpxd5itX73YmN4coueZQFxsJp9neI/v6f5ZLvvGXwidbsu35q+6UmOUzOukAAAAAAAAAAAB4wMPSOAhXjs1FddrXwMWrFo2liaxMbSgWG1XUdLxjGL/h6MfK5tvzpXhGOfZN+BVppa0zcdY2jb5q1NPWubirG0bfNLcfq9Rqyclt05vfKnLZv1lH0X3o3zaXDm/7KxP35rcTMNbV0LKg1J4mtUi7rZlsKN7XT82KzyOX2h2fipp7WpE7x6y2rad2LTk6fldlZVNmd8spwW99qUfAp6DW0rpr4rz57eu/gzavNutG4+FelCpB3hUinF9Hw7eBpW813pfqwif2p7ccA6tKnCdSjVpuO3SVXZ235PbhCV47Xnq10+OXE20O05+GZ5Tv6erW0cmVqNoLErDqeIxdR1Zq9rrYT9mMbbNl2ZnoI0mLbnWGtd46pHQSsnJRdSN1tJWvvV+84mpyd3a2OJnaG8LOPlalVfKE/wDxZzY6lujndy2qFzAm/wBnMPNxD4uUF4KT+Z2OzI5Wn3JcaYnUSAHMtPVdnGYjlt/JHk9ZbbU3971Wkrvp6e5Zi77iOObeeTfavacdFqnUd6T3P2P/AF6HR0WtnF7F/wAv0/pz9Zo+99un5vqmkZJpNO6e5rlzO9ExMbw4cxMcpemWHG8THZnNLdGUku5tHlrxtaY9ZVpWrmuwk/2fS/4ma50n7pwOh2b/ANs+794b4+roR20wAAAAAAAAAAAAHjQFDp8QKGBar0lOLjJXTMTETG0iE6w4bAYX/m8bVUHn5B1buS5bMFtyXu5lGNBpcduLhjctk26yjEftTw1PEKMKE4YJ5OTttRe5TjSjfzbb1dvildWdfW6eNRPFT80fNHTNEzs6Beli6D2ZRnRrQylFppprJp8+Jw4m+HJE7bTCde0bjVGCp1PNqQVmvatulHmmetw56ZacdZ5fT3tFdJZZ9fe2zy2ryVyZ7Wr03bw1OltIOUpYahHarNfeNrzacZLe3xk1uXW74J2dFobZvbnlX6yxbohVyNSe3AmX2cV/OxEOLUJLuun8YnU7MtztX3SlxSnB1kwBzPWrDShiqrkrKo9qD4NWW48p2hjtTUWmY684ep0GStsFYienKWLoint1YwbezK97dE3l4FOL8KXU24Mc2jrCSLQdP2p+MfoSRfdyfxuTyj5/y2+iPuFsbUnDhdp7PZZbuh0dFr5xTwX/AC/T+lPUT3s8W0b/AFblyyvvyvlnfsPQxMTG8KbjFSbcpN72232t5o8vM7zvKqpuYYSz7Oqd69aXs07fqkn/AEs6PZtf+S0+n1/0lxdU/OymAAAAAAAAAAAAAAAPGrgW5UuQEd0pqhgsRKUquGpucvSlsqMm+bks2azWs9YazSs9Ycc+1/UuGj1RrYZSVCe1GcXJy2am+LTd3Zq63+quZpOOI6NeCK9HW9F6uxpYehGDlTnCnBNxdrtRS85bpd6GTBjyxteIlIuywGKW6vF9ZUlf3WXuKU9laeZ6T+rO69gtrYjty2pq6k0rXabW5bjhavFGLNalekNoWaGFlTr1qsXFqrs5O6acYqO/juuX9H2jTDiilqzy8mJhB9K4d0q1SL4SbXY817mV+KLTNo6Kd42nZiXDXdsNA6ReGrwqXy3T/K9/hk+4m0+XuskW+9m1bbS6dTx+66TT4r4nolpkQxcXxt2gWtJ6Pp4mm4TzXqyW+L9pMg1GnpnpwX/0mwZ74b8Vf9oLh9GTw2MhCa9rZlwktl5r6Hk9Vp74LTW3wnzd/JqKZ9NNq+nLy5r2s+MnS8jsSaUtu9na9tm3zMaTbnv6PO6q0122nzauOkqrV1Vn+pnR4K+UKneX85bnQGscqUtmrJypSe95uL5rmun7dzTaju/Znp9G1ck782drVq2q8fL4ezqNXkluqL2l+L4k2q0kZI7zH1+rN6b84c/fwOQgdD+zzCbOHnUe+tPL8sMl73M7HZ9Nsc28/wBvuU+KOW6VHQSgAAAAAAAAAAAAAAAAB5KKe8DT6x6AhjKDpTV4txffGSkmu9IDKasBS2BrcXhKiblRkk3vjJXi3zyaafYypqdFiz87dfOGd2FOGMeS8jHrsyk+5bSXxKlex8UTztPyN2k1i0JOnTVaVSVSd/vW7bnlFpLKKTysuY1ekrjpE442iPvdBmjxRu5z0BcCT6s6eUUqNV2iv7uT3L8EunJnR0eq4Y7u/wAJ/ZNjyeEpZc6qcUmtzsB7Vq7aSklLZzi2s07Wun2NkGo09M9Jpf8A03pe1eiJa65eQ/n/AKDzddLfT3tS/wAJ80eqtForMev7I3SrOL6cUTROynuzYTuroljm23b/AFb0+8O1Cpd0W+1wb4rpzX7drT6icfKen0b0vtyltNZdV44rZrYdxU522vZnF+vlxSz6k+p0kZfbp1+vq3vj4ucJNgsNGlThTj6NOKS7lvfUu0pFKxWPBJEbRsvGzIAAAAAAAAAAAAAAAAAAAHkop7wMaphuXgBjSTW8ChgUVYKUXGSvGSaafFPejExExtI5zp3RMsNUtvpy9CXT2X1Rw9Rp5xW28PBUvXhlrLlfZpuXGw2ujNP1aCUb7cF6suH5XvXwLOHVZMfLrHk3rkmrf4fW2jL04zi+xSXis/cXq6/HP5omEsZq+K9LWfD+1J/yP5m/43D5/Jnvarm1Rx1F8V4ShLg+nzNv+PU0+94bezeEM0lgJ4eezL+WXCS5r6HIy4bYrbWVbVms7Sx6VVxfxNInZjdnwmmrokjmzu32resDw72J3dFvtcG/WXTmv27Wnzzj5T0+iSl9uqdyxkFDbUk4vc0735WOpExMbwssfA6RU24yVn6vVcu0yM8AAAAAAAAAAAAAAAAAAAAACmUE96AxauD9l9z+oGJOLWTVgMbGYaFWDhON4y3r5p8H1Nb0reOG3RiYiY2lBdNavVKF5RvOlzSzivxJfHd2HIz6S2PnHOFW+OatLcqoi42C42C42GTo/HToTU4PPiuDXJkmLJbHbiq2raazvCZwnSx1H4r1oS5/vedaJx6nH97wtezkqh2ksBPDz2ZbvVlwkua+hysuG2K20qt6zWdpY9Kq4v4kcTs13Z0Kikroljm33b/Vuo2qivktmy5X2r/BHQ0UztMJ8M9W5uXUzeaMx/lFsy9Ne9c+0DPAAAAAAAAAAAAAAAAAAAAAAAUzgnk1cDErYH2X3P6gYNSDi7NWA02kdXqFa72diT9aGXitzK2TS4789tp9EdsVbNBidUaq9CcZLreL+a95Utobx+WYlDOCfBr6mgMSv8JvslF/MhnS5Y/8/Rp3V/JQtCYj/Jl7vqY/DZf8WO7v5Mijq1iJb4xj+aa/pub10eWfDZtGG8t5ofQDoT23VbfGMVaLXJ33+4uYNLOOeLiTUxcM77tlpDBwrwcJrLg+KfNdSxkx1yV4bJLVi0bSgek8BPDz2Zbn6MuElzXXocbLinFbaVK9ZrO0selW2Xdd5HE7Nd0q1WqKSqtfg/qOlopieL4fus4J6t6y+sPFJppp2a3MCQ6Nxyqqz9Nb1z6oDNAAAAAAAAAAAAAAAAAAAAAAAAKZwTVmroDCr6P4xfc/qBr6tNxdpKwFtgUsDxgeMClgUyV94FDguS8EY2g2EktyMjxgeMBCo4tNOzW5gSTR2OVWPKS9JfNdAMwAAAAAAAAAAAAAAAAAAAAAAAAAUzgmrNXQGBiNGJ5wduj3eIGtrUpQdpK374MC2wKWB42BSwPGBSwPGBS2B4wKqNZwkpRdmv3ZgSjAYxVY3WTXpLk/oBkgAAAAAAAAAAAAAAAAAAAAAAAAABTOKas1ddQI9jNjaex6Pbx6dALDApYHjApYHjApbA8YFLA8YFzDYmVOSlF5rwa5MCVYLFxqxUo964p8gMgAAAAAAAAAAAAAAAAAAAAAAAAAeSV1Z7mBZeDp+xHwApej6fsL3gUvRlL2f9UvqBQ9FUuT/UwKXoen+LxAoehafOfivoBS9Bw9qXu+gFD0CvbfggKHoD/qf6P9wKHq+/8AMX6f9wKHq/P24+DAu4PRdajPajKHVXkk1y3AbwAAAAAAAAAAAAAAAAAAAAAAAAAAAAAAAAAAAAAAAAAAAAAAAAAAAAAAAAAAAAAAAAAAAAAAAAAAAAAAAAAAAAD/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1" name="Picture 7" descr="C:\Users\Lukas\Desktop\index.jpg"/>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7610" t="13745" r="4619" b="5774"/>
          <a:stretch/>
        </p:blipFill>
        <p:spPr bwMode="auto">
          <a:xfrm>
            <a:off x="6292846" y="312738"/>
            <a:ext cx="2299064" cy="14028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9589" y="1125539"/>
            <a:ext cx="8086635" cy="647700"/>
          </a:xfrm>
        </p:spPr>
        <p:txBody>
          <a:bodyPr anchor="ctr"/>
          <a:lstStyle/>
          <a:p>
            <a:r>
              <a:rPr lang="cs-CZ" dirty="0" smtClean="0"/>
              <a:t>QGIS</a:t>
            </a:r>
            <a:endParaRPr lang="cs-CZ" dirty="0"/>
          </a:p>
        </p:txBody>
      </p:sp>
      <p:sp>
        <p:nvSpPr>
          <p:cNvPr id="3" name="Zástupný symbol pro zápatí 3"/>
          <p:cNvSpPr>
            <a:spLocks noGrp="1"/>
          </p:cNvSpPr>
          <p:nvPr>
            <p:ph type="ftr" sz="quarter" idx="10"/>
          </p:nvPr>
        </p:nvSpPr>
        <p:spPr/>
        <p:txBody>
          <a:bodyPr/>
          <a:lstStyle/>
          <a:p>
            <a:r>
              <a:rPr lang="cs-CZ" altLang="cs-CZ" dirty="0"/>
              <a:t>Cvičení č. 2 – Dobrovolnická mapa mikroregionálního města</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5</a:t>
            </a:fld>
            <a:endParaRPr lang="cs-CZ" altLang="cs-CZ"/>
          </a:p>
        </p:txBody>
      </p:sp>
      <p:sp>
        <p:nvSpPr>
          <p:cNvPr id="6" name="AutoShape 2" descr="data:image/jpeg;base64,/9j/4AAQSkZJRgABAQAAAQABAAD/2wCEAAkGBxMQEBATEhIVFhEQFRYaEhYYEhcVGBgVFhYWFxYSFRUYHSggGBolHRgVITIhJikrMDAwFx8zODMsNygtLisBCgoKDg0OGxAQGysmICYvLS0yKy0tLS0tLS0tLS0vLS0tLS0tLS8tMi0tKy0vLzAtLS0tLS0tLS0tLS0tLS4tLf/AABEIALcBEwMBEQACEQEDEQH/xAAbAAEAAQUBAAAAAAAAAAAAAAAABgIDBAUHAf/EAEMQAAIBAgIHAwkGAwYHAAAAAAABAgMRBCEFBhIxQVFhcYGREyIyQlKhscHRByNicpLwFILCFTNDU6LhJDRjk7Li8f/EABoBAQACAwEAAAAAAAAAAAAAAAADBAECBQb/xAAzEQEAAgECAwUGBgIDAQAAAAAAAQIDBBESITEFE0FRYSJxgaGx8BQykcHR4VLxIzNCYv/aAAwDAQACEQMRAD8A7iAAAAAAAAAAAAAAAAAAAAAAAAAAAAAAAAAAAAAAAAAAAAAAAAAAAAAAAAAAAAAAAAAAAAAAAAAAAAAAAAAAAAAAAAAAAAAAAAAAAAAAAAAAAAAAAAAAAAAAAAAAAAAAAAAAAAAAAAAAAAAAAAAAAAAAAAAAAAAAAAAAAAAAAAAAAAAAAAAAAAAABTOairtpLm3YxMxHUYdTTGHjvr0/1p/Agtq8FeU3j9YFC07hn/jw8bGv43T/AOcfqbsmhjaVT0KkJdk0/gyambHf8ton3SMgkAAAAAAAAAAAAAAAAAAAAAFFSrGKvJpLq7AW6eMpydlOLf5kBTjcdCirzfuuYm0RG8sTMRzlHMTrrTU4wgruUlFJPad27cMl4laNZim8UrO8oPxWObRSs7ylcXki0sPQFwIlp37QMLh7xpvy9TlBrYT61N3hcp5dbjp05z6KWbXYqco5z6fy55pTXDFY6tTpOexTqTinTp3jHZbzUnvllvTduiKddRkz3iJ6b9FKufLnvETO0b9Idj0POUqUZTd3K7Ow7TzSelaWGjepLN+jFZyfYvnuK+fU48Eb3n4eJuiOkdba1S6ppU4/ql4vJdy7zi5u08t+VPZj9Z+/vdru0NevKbvOUpPnKTl8Tn3ta872nf382FFzXYLjYeDaBsMFpqvR9CpK3st7Ueyz3dxYxarNj/LafdPOPv3G6T6K1vhO0ay2Je0s4d/GPv7TraftStuWWNvXw/r75tt0mjJNJp3T3NcuZ1YnfnDL0yAAAAAAAAAAAAAAAADE0ji/Jxy9J7ui4yZDnzVw45vbpDMRuiX3+NxEqVGfk40knXrNKUk5Zxp008lK2b4K6yOVpoya7fJkmYp4RHLdtPJn1dWZ047UMTUqW3xqqDT52ainF+4sZey8Ux/xTNbecTLHEi+s+kIukoSk5K/3a3y2uCi/Z5+HO1LHmz2xzhzxvO+0ef36/VT1t6THdxG8z4futar6DqwxlOVem4Qox27vNOTVopPi/Sy7C1pdLOnvN8kxtEdUGl0lseSZt5OhVsbKW7Je8hz9rzvtij4z/H8/o6ezSYXSFbEOUqNPaoxdlOVSUXO29wS3R5PiWsWHVXpxXybTPhtHL3scmyoVZuKlCUlzUs7Nb00+PeVZ1mpwWmMm07fD6fwztDkuvGkaNTESdGnGLV1OUb2qTvnJLdbrxz35GmbJTPaJrXbzef1U0yZfYjp1nzlh6rYCf8fCNSLjKClJprPONk/GSLWmxTXLtMdE+mxzGaImNtnYdNacWEpQpws62yrLhFW9KXyRNrdbGGOGv5vp73WmdkFr15VJOU5OUpb295521rXnitO8tN1FzGwXGwqpwcnaKbfJJv4Ga1m3TmLksJVWbpVEutOS+Rt3V/8AGf0kWLmg9uNguNhuNAawTwzUXeVF748V+KH04l3Say2Cdp518vL3MxLoeHrxqRjODTjJXTR6Ol63rFq9JbrhsAAAAAAAAAAAAAAAEd01UvUkuVl4K7+K8Dz3buWfZx/FJR7qRTth6k+NWvVk32TcI+6KOtoKcGmpHp9ebS3Vg6360KivJ085ydrR3yby2Y2+P7WdRqOD2Kc7T0hWz5+D2a87T4NBo3QjjeriFetJNbPq042Xmx62aPOdp95hvFd+c85n1/pJpdPFIm1udp6ylmjZTnQpSq+koRuu7e+pb1eonUR/8x85++iaI2YenqjVBxj6VZxpx/ndpNdVHafcVtBi7zPWJ6df0ZlJdH4VUqUIRVlFJHq2iA/aNrAsO6lCjK06qTqtb4JrNdJSVuxdqOR2hNZvER18f2c/W6max3dOs9fRH9RdV1XvicRF+TaaoR3X4eV7uHXPgjm5M04piKderGh03/u3w/lMa/kaVLanFfxGG8yErZzUmpK/R2u+VmdqdbTuO+jr029fL9/c6FoiJ3RevWlOUpSd5Sd23xZ5+0zaZtPWUa3c12YX8HhZ1pqFOO1J8OnNvgupvjx2yWitY3llN9E6o0qaTrfeT5eou71u/wADuYOzcdOeTnPy/v4t4qkNKnGKtFJJbkkkvBHRisVjaIbKzIw8doyjXVqlOMutrSXZJZohy6fHlj243+/NjZDNP6ryoJ1KTc6a3r1ornl6S6//AE4uq7Pti9qnOPnH8tZqjlznNC4Ei1O0z5GoqU393VeX4Zvc+x7vDqdHs/U93fgt0n5T/basugHoEgAAAAAAAAAAAAAABGtMRtVl238Yx+jPM9vVnjpb0SUaPCaZlDCuhRS24Sq+Uk5KMYJ1Z22pPdfxOnXV1xaWk+PDH0Q5JtvMU6rOp2Cpqr/EYicKlSTtTlCW3TguSdln1t/vHotTg4+GZnjnzjb4Qjw6acftW52nrLe6TW1W2eEqlu60b+5Modrxxamsei1Xo2lXcaZuVNmrU42O1iMHHh5SUv0wa/rLPY8f8lp9P3/olma5ayRwFDaydapdUYvi+M3+GN033LidnUZ4xU38fBV1Ofuqb+Pg5Dq7o56Sxi8q5Ok5uVad85ys5bN+bt3LuOPFbzWck/e8ubpcE5b72+P8OxzpqKjGKSjFJJJWSSySS4I5+o/M7kRtCG6zYhTrtL/DSi3ze9+F/ia034dkWSebUXNtkaqEW2kldtpJc28kkIjflA6bq7oeOFpJZOpKzqS6+yuiPS6TTRgp6z1lNEbNqWmQAAAAc91w0MqFRVIK1Kq93CM99l0ebXY+hwNfpYxW4q9J+Uo7RsjtzntC42HUdXMf/EYanNvzktmf5o5N9+T7z02ky97ii09fH3pqzvDZllkAAAAAAAAAAAAC1XrxgryaS6gQzWbWbDxnDO92oyaV3m/NajvefxOR2nWmekY6zvbw/tH+IpW8V33mfJrf7Opyvd7VGtiYVay3pxUYxcXzjtR2mvxSOVoc22ox0y8uHeOfnz2/hYmsRvMeKQ6TpUG/uthKUHtKFuDSTy6M6fbWOO5jJHWJjmxTq0+BxcniMPSV6kqWeInwjeErXftOTWXLM5/Dk1VramY2iIhmeUbJZUV0bZa70ao/pvSNPC1KFetK1Okqt+bbUbRS4t2skT9kWitr7+UNclorG8uS6V0zW0tjd62qjsle8aVJbo35K92+LfWxc4L578UuTwWz34p/07Bq7oKnhKFGMbOV9/H0XeT6sn1VYpp5rHp9YdTHSKRww2laWbfBHmstuKyVzetV25Sk98m2+93JIhUmd1FzIkOo+DVTE7TWVGO1/M8o/N9xe7OxceXinw+rekc3RTvpQDHnjqUW06sE1vTnFNdquRTmxxO02j9YSRhyTG8Vn9FP9o0f86n/ANyP1MfiMX+UfrDPcZf8Z/SWTGSaTWae5k0TvzhFMbcpega/T2C8vhqsOLi3H80c4+9EGpxd5itX73YmN4coueZQFxsJp9neI/v6f5ZLvvGXwidbsu35q+6UmOUzOukAAAAAAAAAAAB4wMPSOAhXjs1FddrXwMWrFo2liaxMbSgWG1XUdLxjGL/h6MfK5tvzpXhGOfZN+BVppa0zcdY2jb5q1NPWubirG0bfNLcfq9Rqyclt05vfKnLZv1lH0X3o3zaXDm/7KxP35rcTMNbV0LKg1J4mtUi7rZlsKN7XT82KzyOX2h2fipp7WpE7x6y2rad2LTk6fldlZVNmd8spwW99qUfAp6DW0rpr4rz57eu/gzavNutG4+FelCpB3hUinF9Hw7eBpW813pfqwif2p7ccA6tKnCdSjVpuO3SVXZ235PbhCV47Xnq10+OXE20O05+GZ5Tv6erW0cmVqNoLErDqeIxdR1Zq9rrYT9mMbbNl2ZnoI0mLbnWGtd46pHQSsnJRdSN1tJWvvV+84mpyd3a2OJnaG8LOPlalVfKE/wDxZzY6lujndy2qFzAm/wBnMPNxD4uUF4KT+Z2OzI5Wn3JcaYnUSAHMtPVdnGYjlt/JHk9ZbbU3971Wkrvp6e5Zi77iOObeeTfavacdFqnUd6T3P2P/AF6HR0WtnF7F/wAv0/pz9Zo+99un5vqmkZJpNO6e5rlzO9ExMbw4cxMcpemWHG8THZnNLdGUku5tHlrxtaY9ZVpWrmuwk/2fS/4ma50n7pwOh2b/ANs+794b4+roR20wAAAAAAAAAAAAHjQFDp8QKGBar0lOLjJXTMTETG0iE6w4bAYX/m8bVUHn5B1buS5bMFtyXu5lGNBpcduLhjctk26yjEftTw1PEKMKE4YJ5OTttRe5TjSjfzbb1dvildWdfW6eNRPFT80fNHTNEzs6Beli6D2ZRnRrQylFppprJp8+Jw4m+HJE7bTCde0bjVGCp1PNqQVmvatulHmmetw56ZacdZ5fT3tFdJZZ9fe2zy2ryVyZ7Wr03bw1OltIOUpYahHarNfeNrzacZLe3xk1uXW74J2dFobZvbnlX6yxbohVyNSe3AmX2cV/OxEOLUJLuun8YnU7MtztX3SlxSnB1kwBzPWrDShiqrkrKo9qD4NWW48p2hjtTUWmY684ep0GStsFYienKWLoint1YwbezK97dE3l4FOL8KXU24Mc2jrCSLQdP2p+MfoSRfdyfxuTyj5/y2+iPuFsbUnDhdp7PZZbuh0dFr5xTwX/AC/T+lPUT3s8W0b/AFblyyvvyvlnfsPQxMTG8KbjFSbcpN72232t5o8vM7zvKqpuYYSz7Oqd69aXs07fqkn/AEs6PZtf+S0+n1/0lxdU/OymAAAAAAAAAAAAAAAPGrgW5UuQEd0pqhgsRKUquGpucvSlsqMm+bks2azWs9YazSs9Ycc+1/UuGj1RrYZSVCe1GcXJy2am+LTd3Zq63+quZpOOI6NeCK9HW9F6uxpYehGDlTnCnBNxdrtRS85bpd6GTBjyxteIlIuywGKW6vF9ZUlf3WXuKU9laeZ6T+rO69gtrYjty2pq6k0rXabW5bjhavFGLNalekNoWaGFlTr1qsXFqrs5O6acYqO/juuX9H2jTDiilqzy8mJhB9K4d0q1SL4SbXY817mV+KLTNo6Kd42nZiXDXdsNA6ReGrwqXy3T/K9/hk+4m0+XuskW+9m1bbS6dTx+66TT4r4nolpkQxcXxt2gWtJ6Pp4mm4TzXqyW+L9pMg1GnpnpwX/0mwZ74b8Vf9oLh9GTw2MhCa9rZlwktl5r6Hk9Vp74LTW3wnzd/JqKZ9NNq+nLy5r2s+MnS8jsSaUtu9na9tm3zMaTbnv6PO6q0122nzauOkqrV1Vn+pnR4K+UKneX85bnQGscqUtmrJypSe95uL5rmun7dzTaju/Znp9G1ck782drVq2q8fL4ezqNXkluqL2l+L4k2q0kZI7zH1+rN6b84c/fwOQgdD+zzCbOHnUe+tPL8sMl73M7HZ9Nsc28/wBvuU+KOW6VHQSgAAAAAAAAAAAAAAAAB5KKe8DT6x6AhjKDpTV4txffGSkmu9IDKasBS2BrcXhKiblRkk3vjJXi3zyaafYypqdFiz87dfOGd2FOGMeS8jHrsyk+5bSXxKlex8UTztPyN2k1i0JOnTVaVSVSd/vW7bnlFpLKKTysuY1ekrjpE442iPvdBmjxRu5z0BcCT6s6eUUqNV2iv7uT3L8EunJnR0eq4Y7u/wAJ/ZNjyeEpZc6qcUmtzsB7Vq7aSklLZzi2s07Wun2NkGo09M9Jpf8A03pe1eiJa65eQ/n/AKDzddLfT3tS/wAJ80eqtForMev7I3SrOL6cUTROynuzYTuroljm23b/AFb0+8O1Cpd0W+1wb4rpzX7drT6icfKen0b0vtyltNZdV44rZrYdxU522vZnF+vlxSz6k+p0kZfbp1+vq3vj4ucJNgsNGlThTj6NOKS7lvfUu0pFKxWPBJEbRsvGzIAAAAAAAAAAAAAAAAAAAHkop7wMaphuXgBjSTW8ChgUVYKUXGSvGSaafFPejExExtI5zp3RMsNUtvpy9CXT2X1Rw9Rp5xW28PBUvXhlrLlfZpuXGw2ujNP1aCUb7cF6suH5XvXwLOHVZMfLrHk3rkmrf4fW2jL04zi+xSXis/cXq6/HP5omEsZq+K9LWfD+1J/yP5m/43D5/Jnvarm1Rx1F8V4ShLg+nzNv+PU0+94bezeEM0lgJ4eezL+WXCS5r6HIy4bYrbWVbVms7Sx6VVxfxNInZjdnwmmrokjmzu32resDw72J3dFvtcG/WXTmv27Wnzzj5T0+iSl9uqdyxkFDbUk4vc0735WOpExMbwssfA6RU24yVn6vVcu0yM8AAAAAAAAAAAAAAAAAAAAACmUE96AxauD9l9z+oGJOLWTVgMbGYaFWDhON4y3r5p8H1Nb0reOG3RiYiY2lBdNavVKF5RvOlzSzivxJfHd2HIz6S2PnHOFW+OatLcqoi42C42C42GTo/HToTU4PPiuDXJkmLJbHbiq2raazvCZwnSx1H4r1oS5/vedaJx6nH97wtezkqh2ksBPDz2ZbvVlwkua+hysuG2K20qt6zWdpY9Kq4v4kcTs13Z0Kikroljm33b/Vuo2qivktmy5X2r/BHQ0UztMJ8M9W5uXUzeaMx/lFsy9Ne9c+0DPAAAAAAAAAAAAAAAAAAAAAAAUzgnk1cDErYH2X3P6gYNSDi7NWA02kdXqFa72diT9aGXitzK2TS4789tp9EdsVbNBidUaq9CcZLreL+a95Utobx+WYlDOCfBr6mgMSv8JvslF/MhnS5Y/8/Rp3V/JQtCYj/Jl7vqY/DZf8WO7v5Mijq1iJb4xj+aa/pub10eWfDZtGG8t5ofQDoT23VbfGMVaLXJ33+4uYNLOOeLiTUxcM77tlpDBwrwcJrLg+KfNdSxkx1yV4bJLVi0bSgek8BPDz2Zbn6MuElzXXocbLinFbaVK9ZrO0selW2Xdd5HE7Nd0q1WqKSqtfg/qOlopieL4fus4J6t6y+sPFJppp2a3MCQ6Nxyqqz9Nb1z6oDNAAAAAAAAAAAAAAAAAAAAAAAAKZwTVmroDCr6P4xfc/qBr6tNxdpKwFtgUsDxgeMClgUyV94FDguS8EY2g2EktyMjxgeMBCo4tNOzW5gSTR2OVWPKS9JfNdAMwAAAAAAAAAAAAAAAAAAAAAAAAAUzgmrNXQGBiNGJ5wduj3eIGtrUpQdpK374MC2wKWB42BSwPGBSwPGBS2B4wKqNZwkpRdmv3ZgSjAYxVY3WTXpLk/oBkgAAAAAAAAAAAAAAAAAAAAAAAAABTOKas1ddQI9jNjaex6Pbx6dALDApYHjApYHjApbA8YFLA8YFzDYmVOSlF5rwa5MCVYLFxqxUo964p8gMgAAAAAAAAAAAAAAAAAAAAAAAAAeSV1Z7mBZeDp+xHwApej6fsL3gUvRlL2f9UvqBQ9FUuT/UwKXoen+LxAoehafOfivoBS9Bw9qXu+gFD0CvbfggKHoD/qf6P9wKHq+/8AMX6f9wKHq/P24+DAu4PRdajPajKHVXkk1y3AbwAAAAAAAAAAAAAAAAAAAAAAAAAAAAAAAAAAAAAAAAAAAAAAAAAAAAAAAAAAAAAAAAAAAAAAAAAAAAAAAAAAAA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data:image/jpeg;base64,/9j/4AAQSkZJRgABAQAAAQABAAD/2wCEAAkGBxMQEBATEhIVFhEQFRYaEhYYEhcVGBgVFhYWFxYSFRUYHSggGBolHRgVITIhJikrMDAwFx8zODMsNygtLisBCgoKDg0OGxAQGysmICYvLS0yKy0tLS0tLS0tLS0vLS0tLS0tLS8tMi0tKy0vLzAtLS0tLS0tLS0tLS0tLS4tLf/AABEIALcBEwMBEQACEQEDEQH/xAAbAAEAAQUBAAAAAAAAAAAAAAAABgIDBAUHAf/EAEMQAAIBAgIHAwkGAwYHAAAAAAABAgMRBCEFBhIxQVFhcYGREyIyQlKhscHRByNicpLwFILCFTNDU6LhJDRjk7Li8f/EABoBAQACAwEAAAAAAAAAAAAAAAADBAECBQb/xAAzEQEAAgECAwUGBgIDAQAAAAAAAQIDBBESITEFE0FRYSJxgaGx8BQykcHR4VLxIzNCYv/aAAwDAQACEQMRAD8A7iAAAAAAAAAAAAAAAAAAAAAAAAAAAAAAAAAAAAAAAAAAAAAAAAAAAAAAAAAAAAAAAAAAAAAAAAAAAAAAAAAAAAAAAAAAAAAAAAAAAAAAAAAAAAAAAAAAAAAAAAAAAAAAAAAAAAAAAAAAAAAAAAAAAAAAAAAAAAAAAAAAAAAAAAAAAAAAAAAAAAAABTOairtpLm3YxMxHUYdTTGHjvr0/1p/Agtq8FeU3j9YFC07hn/jw8bGv43T/AOcfqbsmhjaVT0KkJdk0/gyambHf8ton3SMgkAAAAAAAAAAAAAAAAAAAAAFFSrGKvJpLq7AW6eMpydlOLf5kBTjcdCirzfuuYm0RG8sTMRzlHMTrrTU4wgruUlFJPad27cMl4laNZim8UrO8oPxWObRSs7ylcXki0sPQFwIlp37QMLh7xpvy9TlBrYT61N3hcp5dbjp05z6KWbXYqco5z6fy55pTXDFY6tTpOexTqTinTp3jHZbzUnvllvTduiKddRkz3iJ6b9FKufLnvETO0b9Idj0POUqUZTd3K7Ow7TzSelaWGjepLN+jFZyfYvnuK+fU48Eb3n4eJuiOkdba1S6ppU4/ql4vJdy7zi5u08t+VPZj9Z+/vdru0NevKbvOUpPnKTl8Tn3ta872nf382FFzXYLjYeDaBsMFpqvR9CpK3st7Ueyz3dxYxarNj/LafdPOPv3G6T6K1vhO0ay2Je0s4d/GPv7TraftStuWWNvXw/r75tt0mjJNJp3T3NcuZ1YnfnDL0yAAAAAAAAAAAAAAAADE0ji/Jxy9J7ui4yZDnzVw45vbpDMRuiX3+NxEqVGfk40knXrNKUk5Zxp008lK2b4K6yOVpoya7fJkmYp4RHLdtPJn1dWZ047UMTUqW3xqqDT52ainF+4sZey8Ux/xTNbecTLHEi+s+kIukoSk5K/3a3y2uCi/Z5+HO1LHmz2xzhzxvO+0ef36/VT1t6THdxG8z4futar6DqwxlOVem4Qox27vNOTVopPi/Sy7C1pdLOnvN8kxtEdUGl0lseSZt5OhVsbKW7Je8hz9rzvtij4z/H8/o6ezSYXSFbEOUqNPaoxdlOVSUXO29wS3R5PiWsWHVXpxXybTPhtHL3scmyoVZuKlCUlzUs7Nb00+PeVZ1mpwWmMm07fD6fwztDkuvGkaNTESdGnGLV1OUb2qTvnJLdbrxz35GmbJTPaJrXbzef1U0yZfYjp1nzlh6rYCf8fCNSLjKClJprPONk/GSLWmxTXLtMdE+mxzGaImNtnYdNacWEpQpws62yrLhFW9KXyRNrdbGGOGv5vp73WmdkFr15VJOU5OUpb295521rXnitO8tN1FzGwXGwqpwcnaKbfJJv4Ga1m3TmLksJVWbpVEutOS+Rt3V/8AGf0kWLmg9uNguNhuNAawTwzUXeVF748V+KH04l3Say2Cdp518vL3MxLoeHrxqRjODTjJXTR6Ol63rFq9JbrhsAAAAAAAAAAAAAAAEd01UvUkuVl4K7+K8Dz3buWfZx/FJR7qRTth6k+NWvVk32TcI+6KOtoKcGmpHp9ebS3Vg6360KivJ085ydrR3yby2Y2+P7WdRqOD2Kc7T0hWz5+D2a87T4NBo3QjjeriFetJNbPq042Xmx62aPOdp95hvFd+c85n1/pJpdPFIm1udp6ylmjZTnQpSq+koRuu7e+pb1eonUR/8x85++iaI2YenqjVBxj6VZxpx/ndpNdVHafcVtBi7zPWJ6df0ZlJdH4VUqUIRVlFJHq2iA/aNrAsO6lCjK06qTqtb4JrNdJSVuxdqOR2hNZvER18f2c/W6max3dOs9fRH9RdV1XvicRF+TaaoR3X4eV7uHXPgjm5M04piKderGh03/u3w/lMa/kaVLanFfxGG8yErZzUmpK/R2u+VmdqdbTuO+jr029fL9/c6FoiJ3RevWlOUpSd5Sd23xZ5+0zaZtPWUa3c12YX8HhZ1pqFOO1J8OnNvgupvjx2yWitY3llN9E6o0qaTrfeT5eou71u/wADuYOzcdOeTnPy/v4t4qkNKnGKtFJJbkkkvBHRisVjaIbKzIw8doyjXVqlOMutrSXZJZohy6fHlj243+/NjZDNP6ryoJ1KTc6a3r1ornl6S6//AE4uq7Pti9qnOPnH8tZqjlznNC4Ei1O0z5GoqU393VeX4Zvc+x7vDqdHs/U93fgt0n5T/basugHoEgAAAAAAAAAAAAAABGtMRtVl238Yx+jPM9vVnjpb0SUaPCaZlDCuhRS24Sq+Uk5KMYJ1Z22pPdfxOnXV1xaWk+PDH0Q5JtvMU6rOp2Cpqr/EYicKlSTtTlCW3TguSdln1t/vHotTg4+GZnjnzjb4Qjw6acftW52nrLe6TW1W2eEqlu60b+5Modrxxamsei1Xo2lXcaZuVNmrU42O1iMHHh5SUv0wa/rLPY8f8lp9P3/olma5ayRwFDaydapdUYvi+M3+GN033LidnUZ4xU38fBV1Ofuqb+Pg5Dq7o56Sxi8q5Ok5uVad85ys5bN+bt3LuOPFbzWck/e8ubpcE5b72+P8OxzpqKjGKSjFJJJWSSySS4I5+o/M7kRtCG6zYhTrtL/DSi3ze9+F/ia034dkWSebUXNtkaqEW2kldtpJc28kkIjflA6bq7oeOFpJZOpKzqS6+yuiPS6TTRgp6z1lNEbNqWmQAAAAc91w0MqFRVIK1Kq93CM99l0ebXY+hwNfpYxW4q9J+Uo7RsjtzntC42HUdXMf/EYanNvzktmf5o5N9+T7z02ky97ii09fH3pqzvDZllkAAAAAAAAAAAAC1XrxgryaS6gQzWbWbDxnDO92oyaV3m/NajvefxOR2nWmekY6zvbw/tH+IpW8V33mfJrf7Opyvd7VGtiYVay3pxUYxcXzjtR2mvxSOVoc22ox0y8uHeOfnz2/hYmsRvMeKQ6TpUG/uthKUHtKFuDSTy6M6fbWOO5jJHWJjmxTq0+BxcniMPSV6kqWeInwjeErXftOTWXLM5/Dk1VramY2iIhmeUbJZUV0bZa70ao/pvSNPC1KFetK1Okqt+bbUbRS4t2skT9kWitr7+UNclorG8uS6V0zW0tjd62qjsle8aVJbo35K92+LfWxc4L578UuTwWz34p/07Bq7oKnhKFGMbOV9/H0XeT6sn1VYpp5rHp9YdTHSKRww2laWbfBHmstuKyVzetV25Sk98m2+93JIhUmd1FzIkOo+DVTE7TWVGO1/M8o/N9xe7OxceXinw+rekc3RTvpQDHnjqUW06sE1vTnFNdquRTmxxO02j9YSRhyTG8Vn9FP9o0f86n/ANyP1MfiMX+UfrDPcZf8Z/SWTGSaTWae5k0TvzhFMbcpega/T2C8vhqsOLi3H80c4+9EGpxd5itX73YmN4coueZQFxsJp9neI/v6f5ZLvvGXwidbsu35q+6UmOUzOukAAAAAAAAAAAB4wMPSOAhXjs1FddrXwMWrFo2liaxMbSgWG1XUdLxjGL/h6MfK5tvzpXhGOfZN+BVppa0zcdY2jb5q1NPWubirG0bfNLcfq9Rqyclt05vfKnLZv1lH0X3o3zaXDm/7KxP35rcTMNbV0LKg1J4mtUi7rZlsKN7XT82KzyOX2h2fipp7WpE7x6y2rad2LTk6fldlZVNmd8spwW99qUfAp6DW0rpr4rz57eu/gzavNutG4+FelCpB3hUinF9Hw7eBpW813pfqwif2p7ccA6tKnCdSjVpuO3SVXZ235PbhCV47Xnq10+OXE20O05+GZ5Tv6erW0cmVqNoLErDqeIxdR1Zq9rrYT9mMbbNl2ZnoI0mLbnWGtd46pHQSsnJRdSN1tJWvvV+84mpyd3a2OJnaG8LOPlalVfKE/wDxZzY6lujndy2qFzAm/wBnMPNxD4uUF4KT+Z2OzI5Wn3JcaYnUSAHMtPVdnGYjlt/JHk9ZbbU3971Wkrvp6e5Zi77iOObeeTfavacdFqnUd6T3P2P/AF6HR0WtnF7F/wAv0/pz9Zo+99un5vqmkZJpNO6e5rlzO9ExMbw4cxMcpemWHG8THZnNLdGUku5tHlrxtaY9ZVpWrmuwk/2fS/4ma50n7pwOh2b/ANs+794b4+roR20wAAAAAAAAAAAAHjQFDp8QKGBar0lOLjJXTMTETG0iE6w4bAYX/m8bVUHn5B1buS5bMFtyXu5lGNBpcduLhjctk26yjEftTw1PEKMKE4YJ5OTttRe5TjSjfzbb1dvildWdfW6eNRPFT80fNHTNEzs6Beli6D2ZRnRrQylFppprJp8+Jw4m+HJE7bTCde0bjVGCp1PNqQVmvatulHmmetw56ZacdZ5fT3tFdJZZ9fe2zy2ryVyZ7Wr03bw1OltIOUpYahHarNfeNrzacZLe3xk1uXW74J2dFobZvbnlX6yxbohVyNSe3AmX2cV/OxEOLUJLuun8YnU7MtztX3SlxSnB1kwBzPWrDShiqrkrKo9qD4NWW48p2hjtTUWmY684ep0GStsFYienKWLoint1YwbezK97dE3l4FOL8KXU24Mc2jrCSLQdP2p+MfoSRfdyfxuTyj5/y2+iPuFsbUnDhdp7PZZbuh0dFr5xTwX/AC/T+lPUT3s8W0b/AFblyyvvyvlnfsPQxMTG8KbjFSbcpN72232t5o8vM7zvKqpuYYSz7Oqd69aXs07fqkn/AEs6PZtf+S0+n1/0lxdU/OymAAAAAAAAAAAAAAAPGrgW5UuQEd0pqhgsRKUquGpucvSlsqMm+bks2azWs9YazSs9Ycc+1/UuGj1RrYZSVCe1GcXJy2am+LTd3Zq63+quZpOOI6NeCK9HW9F6uxpYehGDlTnCnBNxdrtRS85bpd6GTBjyxteIlIuywGKW6vF9ZUlf3WXuKU9laeZ6T+rO69gtrYjty2pq6k0rXabW5bjhavFGLNalekNoWaGFlTr1qsXFqrs5O6acYqO/juuX9H2jTDiilqzy8mJhB9K4d0q1SL4SbXY817mV+KLTNo6Kd42nZiXDXdsNA6ReGrwqXy3T/K9/hk+4m0+XuskW+9m1bbS6dTx+66TT4r4nolpkQxcXxt2gWtJ6Pp4mm4TzXqyW+L9pMg1GnpnpwX/0mwZ74b8Vf9oLh9GTw2MhCa9rZlwktl5r6Hk9Vp74LTW3wnzd/JqKZ9NNq+nLy5r2s+MnS8jsSaUtu9na9tm3zMaTbnv6PO6q0122nzauOkqrV1Vn+pnR4K+UKneX85bnQGscqUtmrJypSe95uL5rmun7dzTaju/Znp9G1ck782drVq2q8fL4ezqNXkluqL2l+L4k2q0kZI7zH1+rN6b84c/fwOQgdD+zzCbOHnUe+tPL8sMl73M7HZ9Nsc28/wBvuU+KOW6VHQSgAAAAAAAAAAAAAAAAB5KKe8DT6x6AhjKDpTV4txffGSkmu9IDKasBS2BrcXhKiblRkk3vjJXi3zyaafYypqdFiz87dfOGd2FOGMeS8jHrsyk+5bSXxKlex8UTztPyN2k1i0JOnTVaVSVSd/vW7bnlFpLKKTysuY1ekrjpE442iPvdBmjxRu5z0BcCT6s6eUUqNV2iv7uT3L8EunJnR0eq4Y7u/wAJ/ZNjyeEpZc6qcUmtzsB7Vq7aSklLZzi2s07Wun2NkGo09M9Jpf8A03pe1eiJa65eQ/n/AKDzddLfT3tS/wAJ80eqtForMev7I3SrOL6cUTROynuzYTuroljm23b/AFb0+8O1Cpd0W+1wb4rpzX7drT6icfKen0b0vtyltNZdV44rZrYdxU522vZnF+vlxSz6k+p0kZfbp1+vq3vj4ucJNgsNGlThTj6NOKS7lvfUu0pFKxWPBJEbRsvGzIAAAAAAAAAAAAAAAAAAAHkop7wMaphuXgBjSTW8ChgUVYKUXGSvGSaafFPejExExtI5zp3RMsNUtvpy9CXT2X1Rw9Rp5xW28PBUvXhlrLlfZpuXGw2ujNP1aCUb7cF6suH5XvXwLOHVZMfLrHk3rkmrf4fW2jL04zi+xSXis/cXq6/HP5omEsZq+K9LWfD+1J/yP5m/43D5/Jnvarm1Rx1F8V4ShLg+nzNv+PU0+94bezeEM0lgJ4eezL+WXCS5r6HIy4bYrbWVbVms7Sx6VVxfxNInZjdnwmmrokjmzu32resDw72J3dFvtcG/WXTmv27Wnzzj5T0+iSl9uqdyxkFDbUk4vc0735WOpExMbwssfA6RU24yVn6vVcu0yM8AAAAAAAAAAAAAAAAAAAAACmUE96AxauD9l9z+oGJOLWTVgMbGYaFWDhON4y3r5p8H1Nb0reOG3RiYiY2lBdNavVKF5RvOlzSzivxJfHd2HIz6S2PnHOFW+OatLcqoi42C42C42GTo/HToTU4PPiuDXJkmLJbHbiq2raazvCZwnSx1H4r1oS5/vedaJx6nH97wtezkqh2ksBPDz2ZbvVlwkua+hysuG2K20qt6zWdpY9Kq4v4kcTs13Z0Kikroljm33b/Vuo2qivktmy5X2r/BHQ0UztMJ8M9W5uXUzeaMx/lFsy9Ne9c+0DPAAAAAAAAAAAAAAAAAAAAAAAUzgnk1cDErYH2X3P6gYNSDi7NWA02kdXqFa72diT9aGXitzK2TS4789tp9EdsVbNBidUaq9CcZLreL+a95Utobx+WYlDOCfBr6mgMSv8JvslF/MhnS5Y/8/Rp3V/JQtCYj/Jl7vqY/DZf8WO7v5Mijq1iJb4xj+aa/pub10eWfDZtGG8t5ofQDoT23VbfGMVaLXJ33+4uYNLOOeLiTUxcM77tlpDBwrwcJrLg+KfNdSxkx1yV4bJLVi0bSgek8BPDz2Zbn6MuElzXXocbLinFbaVK9ZrO0selW2Xdd5HE7Nd0q1WqKSqtfg/qOlopieL4fus4J6t6y+sPFJppp2a3MCQ6Nxyqqz9Nb1z6oDNAAAAAAAAAAAAAAAAAAAAAAAAKZwTVmroDCr6P4xfc/qBr6tNxdpKwFtgUsDxgeMClgUyV94FDguS8EY2g2EktyMjxgeMBCo4tNOzW5gSTR2OVWPKS9JfNdAMwAAAAAAAAAAAAAAAAAAAAAAAAAUzgmrNXQGBiNGJ5wduj3eIGtrUpQdpK374MC2wKWB42BSwPGBSwPGBS2B4wKqNZwkpRdmv3ZgSjAYxVY3WTXpLk/oBkgAAAAAAAAAAAAAAAAAAAAAAAAABTOKas1ddQI9jNjaex6Pbx6dALDApYHjApYHjApbA8YFLA8YFzDYmVOSlF5rwa5MCVYLFxqxUo964p8gMgAAAAAAAAAAAAAAAAAAAAAAAAAeSV1Z7mBZeDp+xHwApej6fsL3gUvRlL2f9UvqBQ9FUuT/UwKXoen+LxAoehafOfivoBS9Bw9qXu+gFD0CvbfggKHoD/qf6P9wKHq+/8AMX6f9wKHq/P24+DAu4PRdajPajKHVXkk1y3AbwAAAAAAAAAAAAAAAAAAAAAAAAAAAAAAAAAAAAAAAAAAAAAAAAAAAAAAAAAAAAAAAAAAAAAAAAAAAAAAAAAAAAD/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6" descr="data:image/jpeg;base64,/9j/4AAQSkZJRgABAQAAAQABAAD/2wCEAAkGBxMQEBATEhIVFhEQFRYaEhYYEhcVGBgVFhYWFxYSFRUYHSggGBolHRgVITIhJikrMDAwFx8zODMsNygtLisBCgoKDg0OGxAQGysmICYvLS0yKy0tLS0tLS0tLS0vLS0tLS0tLS8tMi0tKy0vLzAtLS0tLS0tLS0tLS0tLS4tLf/AABEIALcBEwMBEQACEQEDEQH/xAAbAAEAAQUBAAAAAAAAAAAAAAAABgIDBAUHAf/EAEMQAAIBAgIHAwkGAwYHAAAAAAABAgMRBCEFBhIxQVFhcYGREyIyQlKhscHRByNicpLwFILCFTNDU6LhJDRjk7Li8f/EABoBAQACAwEAAAAAAAAAAAAAAAADBAECBQb/xAAzEQEAAgECAwUGBgIDAQAAAAAAAQIDBBESITEFE0FRYSJxgaGx8BQykcHR4VLxIzNCYv/aAAwDAQACEQMRAD8A7iAAAAAAAAAAAAAAAAAAAAAAAAAAAAAAAAAAAAAAAAAAAAAAAAAAAAAAAAAAAAAAAAAAAAAAAAAAAAAAAAAAAAAAAAAAAAAAAAAAAAAAAAAAAAAAAAAAAAAAAAAAAAAAAAAAAAAAAAAAAAAAAAAAAAAAAAAAAAAAAAAAAAAAAAAAAAAAAAAAAAAABTOairtpLm3YxMxHUYdTTGHjvr0/1p/Agtq8FeU3j9YFC07hn/jw8bGv43T/AOcfqbsmhjaVT0KkJdk0/gyambHf8ton3SMgkAAAAAAAAAAAAAAAAAAAAAFFSrGKvJpLq7AW6eMpydlOLf5kBTjcdCirzfuuYm0RG8sTMRzlHMTrrTU4wgruUlFJPad27cMl4laNZim8UrO8oPxWObRSs7ylcXki0sPQFwIlp37QMLh7xpvy9TlBrYT61N3hcp5dbjp05z6KWbXYqco5z6fy55pTXDFY6tTpOexTqTinTp3jHZbzUnvllvTduiKddRkz3iJ6b9FKufLnvETO0b9Idj0POUqUZTd3K7Ow7TzSelaWGjepLN+jFZyfYvnuK+fU48Eb3n4eJuiOkdba1S6ppU4/ql4vJdy7zi5u08t+VPZj9Z+/vdru0NevKbvOUpPnKTl8Tn3ta872nf382FFzXYLjYeDaBsMFpqvR9CpK3st7Ueyz3dxYxarNj/LafdPOPv3G6T6K1vhO0ay2Je0s4d/GPv7TraftStuWWNvXw/r75tt0mjJNJp3T3NcuZ1YnfnDL0yAAAAAAAAAAAAAAAADE0ji/Jxy9J7ui4yZDnzVw45vbpDMRuiX3+NxEqVGfk40knXrNKUk5Zxp008lK2b4K6yOVpoya7fJkmYp4RHLdtPJn1dWZ047UMTUqW3xqqDT52ainF+4sZey8Ux/xTNbecTLHEi+s+kIukoSk5K/3a3y2uCi/Z5+HO1LHmz2xzhzxvO+0ef36/VT1t6THdxG8z4futar6DqwxlOVem4Qox27vNOTVopPi/Sy7C1pdLOnvN8kxtEdUGl0lseSZt5OhVsbKW7Je8hz9rzvtij4z/H8/o6ezSYXSFbEOUqNPaoxdlOVSUXO29wS3R5PiWsWHVXpxXybTPhtHL3scmyoVZuKlCUlzUs7Nb00+PeVZ1mpwWmMm07fD6fwztDkuvGkaNTESdGnGLV1OUb2qTvnJLdbrxz35GmbJTPaJrXbzef1U0yZfYjp1nzlh6rYCf8fCNSLjKClJprPONk/GSLWmxTXLtMdE+mxzGaImNtnYdNacWEpQpws62yrLhFW9KXyRNrdbGGOGv5vp73WmdkFr15VJOU5OUpb295521rXnitO8tN1FzGwXGwqpwcnaKbfJJv4Ga1m3TmLksJVWbpVEutOS+Rt3V/8AGf0kWLmg9uNguNhuNAawTwzUXeVF748V+KH04l3Say2Cdp518vL3MxLoeHrxqRjODTjJXTR6Ol63rFq9JbrhsAAAAAAAAAAAAAAAEd01UvUkuVl4K7+K8Dz3buWfZx/FJR7qRTth6k+NWvVk32TcI+6KOtoKcGmpHp9ebS3Vg6360KivJ085ydrR3yby2Y2+P7WdRqOD2Kc7T0hWz5+D2a87T4NBo3QjjeriFetJNbPq042Xmx62aPOdp95hvFd+c85n1/pJpdPFIm1udp6ylmjZTnQpSq+koRuu7e+pb1eonUR/8x85++iaI2YenqjVBxj6VZxpx/ndpNdVHafcVtBi7zPWJ6df0ZlJdH4VUqUIRVlFJHq2iA/aNrAsO6lCjK06qTqtb4JrNdJSVuxdqOR2hNZvER18f2c/W6max3dOs9fRH9RdV1XvicRF+TaaoR3X4eV7uHXPgjm5M04piKderGh03/u3w/lMa/kaVLanFfxGG8yErZzUmpK/R2u+VmdqdbTuO+jr029fL9/c6FoiJ3RevWlOUpSd5Sd23xZ5+0zaZtPWUa3c12YX8HhZ1pqFOO1J8OnNvgupvjx2yWitY3llN9E6o0qaTrfeT5eou71u/wADuYOzcdOeTnPy/v4t4qkNKnGKtFJJbkkkvBHRisVjaIbKzIw8doyjXVqlOMutrSXZJZohy6fHlj243+/NjZDNP6ryoJ1KTc6a3r1ornl6S6//AE4uq7Pti9qnOPnH8tZqjlznNC4Ei1O0z5GoqU393VeX4Zvc+x7vDqdHs/U93fgt0n5T/basugHoEgAAAAAAAAAAAAAABGtMRtVl238Yx+jPM9vVnjpb0SUaPCaZlDCuhRS24Sq+Uk5KMYJ1Z22pPdfxOnXV1xaWk+PDH0Q5JtvMU6rOp2Cpqr/EYicKlSTtTlCW3TguSdln1t/vHotTg4+GZnjnzjb4Qjw6acftW52nrLe6TW1W2eEqlu60b+5Modrxxamsei1Xo2lXcaZuVNmrU42O1iMHHh5SUv0wa/rLPY8f8lp9P3/olma5ayRwFDaydapdUYvi+M3+GN033LidnUZ4xU38fBV1Ofuqb+Pg5Dq7o56Sxi8q5Ok5uVad85ys5bN+bt3LuOPFbzWck/e8ubpcE5b72+P8OxzpqKjGKSjFJJJWSSySS4I5+o/M7kRtCG6zYhTrtL/DSi3ze9+F/ia034dkWSebUXNtkaqEW2kldtpJc28kkIjflA6bq7oeOFpJZOpKzqS6+yuiPS6TTRgp6z1lNEbNqWmQAAAAc91w0MqFRVIK1Kq93CM99l0ebXY+hwNfpYxW4q9J+Uo7RsjtzntC42HUdXMf/EYanNvzktmf5o5N9+T7z02ky97ii09fH3pqzvDZllkAAAAAAAAAAAAC1XrxgryaS6gQzWbWbDxnDO92oyaV3m/NajvefxOR2nWmekY6zvbw/tH+IpW8V33mfJrf7Opyvd7VGtiYVay3pxUYxcXzjtR2mvxSOVoc22ox0y8uHeOfnz2/hYmsRvMeKQ6TpUG/uthKUHtKFuDSTy6M6fbWOO5jJHWJjmxTq0+BxcniMPSV6kqWeInwjeErXftOTWXLM5/Dk1VramY2iIhmeUbJZUV0bZa70ao/pvSNPC1KFetK1Okqt+bbUbRS4t2skT9kWitr7+UNclorG8uS6V0zW0tjd62qjsle8aVJbo35K92+LfWxc4L578UuTwWz34p/07Bq7oKnhKFGMbOV9/H0XeT6sn1VYpp5rHp9YdTHSKRww2laWbfBHmstuKyVzetV25Sk98m2+93JIhUmd1FzIkOo+DVTE7TWVGO1/M8o/N9xe7OxceXinw+rekc3RTvpQDHnjqUW06sE1vTnFNdquRTmxxO02j9YSRhyTG8Vn9FP9o0f86n/ANyP1MfiMX+UfrDPcZf8Z/SWTGSaTWae5k0TvzhFMbcpega/T2C8vhqsOLi3H80c4+9EGpxd5itX73YmN4coueZQFxsJp9neI/v6f5ZLvvGXwidbsu35q+6UmOUzOukAAAAAAAAAAAB4wMPSOAhXjs1FddrXwMWrFo2liaxMbSgWG1XUdLxjGL/h6MfK5tvzpXhGOfZN+BVppa0zcdY2jb5q1NPWubirG0bfNLcfq9Rqyclt05vfKnLZv1lH0X3o3zaXDm/7KxP35rcTMNbV0LKg1J4mtUi7rZlsKN7XT82KzyOX2h2fipp7WpE7x6y2rad2LTk6fldlZVNmd8spwW99qUfAp6DW0rpr4rz57eu/gzavNutG4+FelCpB3hUinF9Hw7eBpW813pfqwif2p7ccA6tKnCdSjVpuO3SVXZ235PbhCV47Xnq10+OXE20O05+GZ5Tv6erW0cmVqNoLErDqeIxdR1Zq9rrYT9mMbbNl2ZnoI0mLbnWGtd46pHQSsnJRdSN1tJWvvV+84mpyd3a2OJnaG8LOPlalVfKE/wDxZzY6lujndy2qFzAm/wBnMPNxD4uUF4KT+Z2OzI5Wn3JcaYnUSAHMtPVdnGYjlt/JHk9ZbbU3971Wkrvp6e5Zi77iOObeeTfavacdFqnUd6T3P2P/AF6HR0WtnF7F/wAv0/pz9Zo+99un5vqmkZJpNO6e5rlzO9ExMbw4cxMcpemWHG8THZnNLdGUku5tHlrxtaY9ZVpWrmuwk/2fS/4ma50n7pwOh2b/ANs+794b4+roR20wAAAAAAAAAAAAHjQFDp8QKGBar0lOLjJXTMTETG0iE6w4bAYX/m8bVUHn5B1buS5bMFtyXu5lGNBpcduLhjctk26yjEftTw1PEKMKE4YJ5OTttRe5TjSjfzbb1dvildWdfW6eNRPFT80fNHTNEzs6Beli6D2ZRnRrQylFppprJp8+Jw4m+HJE7bTCde0bjVGCp1PNqQVmvatulHmmetw56ZacdZ5fT3tFdJZZ9fe2zy2ryVyZ7Wr03bw1OltIOUpYahHarNfeNrzacZLe3xk1uXW74J2dFobZvbnlX6yxbohVyNSe3AmX2cV/OxEOLUJLuun8YnU7MtztX3SlxSnB1kwBzPWrDShiqrkrKo9qD4NWW48p2hjtTUWmY684ep0GStsFYienKWLoint1YwbezK97dE3l4FOL8KXU24Mc2jrCSLQdP2p+MfoSRfdyfxuTyj5/y2+iPuFsbUnDhdp7PZZbuh0dFr5xTwX/AC/T+lPUT3s8W0b/AFblyyvvyvlnfsPQxMTG8KbjFSbcpN72232t5o8vM7zvKqpuYYSz7Oqd69aXs07fqkn/AEs6PZtf+S0+n1/0lxdU/OymAAAAAAAAAAAAAAAPGrgW5UuQEd0pqhgsRKUquGpucvSlsqMm+bks2azWs9YazSs9Ycc+1/UuGj1RrYZSVCe1GcXJy2am+LTd3Zq63+quZpOOI6NeCK9HW9F6uxpYehGDlTnCnBNxdrtRS85bpd6GTBjyxteIlIuywGKW6vF9ZUlf3WXuKU9laeZ6T+rO69gtrYjty2pq6k0rXabW5bjhavFGLNalekNoWaGFlTr1qsXFqrs5O6acYqO/juuX9H2jTDiilqzy8mJhB9K4d0q1SL4SbXY817mV+KLTNo6Kd42nZiXDXdsNA6ReGrwqXy3T/K9/hk+4m0+XuskW+9m1bbS6dTx+66TT4r4nolpkQxcXxt2gWtJ6Pp4mm4TzXqyW+L9pMg1GnpnpwX/0mwZ74b8Vf9oLh9GTw2MhCa9rZlwktl5r6Hk9Vp74LTW3wnzd/JqKZ9NNq+nLy5r2s+MnS8jsSaUtu9na9tm3zMaTbnv6PO6q0122nzauOkqrV1Vn+pnR4K+UKneX85bnQGscqUtmrJypSe95uL5rmun7dzTaju/Znp9G1ck782drVq2q8fL4ezqNXkluqL2l+L4k2q0kZI7zH1+rN6b84c/fwOQgdD+zzCbOHnUe+tPL8sMl73M7HZ9Nsc28/wBvuU+KOW6VHQSgAAAAAAAAAAAAAAAAB5KKe8DT6x6AhjKDpTV4txffGSkmu9IDKasBS2BrcXhKiblRkk3vjJXi3zyaafYypqdFiz87dfOGd2FOGMeS8jHrsyk+5bSXxKlex8UTztPyN2k1i0JOnTVaVSVSd/vW7bnlFpLKKTysuY1ekrjpE442iPvdBmjxRu5z0BcCT6s6eUUqNV2iv7uT3L8EunJnR0eq4Y7u/wAJ/ZNjyeEpZc6qcUmtzsB7Vq7aSklLZzi2s07Wun2NkGo09M9Jpf8A03pe1eiJa65eQ/n/AKDzddLfT3tS/wAJ80eqtForMev7I3SrOL6cUTROynuzYTuroljm23b/AFb0+8O1Cpd0W+1wb4rpzX7drT6icfKen0b0vtyltNZdV44rZrYdxU522vZnF+vlxSz6k+p0kZfbp1+vq3vj4ucJNgsNGlThTj6NOKS7lvfUu0pFKxWPBJEbRsvGzIAAAAAAAAAAAAAAAAAAAHkop7wMaphuXgBjSTW8ChgUVYKUXGSvGSaafFPejExExtI5zp3RMsNUtvpy9CXT2X1Rw9Rp5xW28PBUvXhlrLlfZpuXGw2ujNP1aCUb7cF6suH5XvXwLOHVZMfLrHk3rkmrf4fW2jL04zi+xSXis/cXq6/HP5omEsZq+K9LWfD+1J/yP5m/43D5/Jnvarm1Rx1F8V4ShLg+nzNv+PU0+94bezeEM0lgJ4eezL+WXCS5r6HIy4bYrbWVbVms7Sx6VVxfxNInZjdnwmmrokjmzu32resDw72J3dFvtcG/WXTmv27Wnzzj5T0+iSl9uqdyxkFDbUk4vc0735WOpExMbwssfA6RU24yVn6vVcu0yM8AAAAAAAAAAAAAAAAAAAAACmUE96AxauD9l9z+oGJOLWTVgMbGYaFWDhON4y3r5p8H1Nb0reOG3RiYiY2lBdNavVKF5RvOlzSzivxJfHd2HIz6S2PnHOFW+OatLcqoi42C42C42GTo/HToTU4PPiuDXJkmLJbHbiq2raazvCZwnSx1H4r1oS5/vedaJx6nH97wtezkqh2ksBPDz2ZbvVlwkua+hysuG2K20qt6zWdpY9Kq4v4kcTs13Z0Kikroljm33b/Vuo2qivktmy5X2r/BHQ0UztMJ8M9W5uXUzeaMx/lFsy9Ne9c+0DPAAAAAAAAAAAAAAAAAAAAAAAUzgnk1cDErYH2X3P6gYNSDi7NWA02kdXqFa72diT9aGXitzK2TS4789tp9EdsVbNBidUaq9CcZLreL+a95Utobx+WYlDOCfBr6mgMSv8JvslF/MhnS5Y/8/Rp3V/JQtCYj/Jl7vqY/DZf8WO7v5Mijq1iJb4xj+aa/pub10eWfDZtGG8t5ofQDoT23VbfGMVaLXJ33+4uYNLOOeLiTUxcM77tlpDBwrwcJrLg+KfNdSxkx1yV4bJLVi0bSgek8BPDz2Zbn6MuElzXXocbLinFbaVK9ZrO0selW2Xdd5HE7Nd0q1WqKSqtfg/qOlopieL4fus4J6t6y+sPFJppp2a3MCQ6Nxyqqz9Nb1z6oDNAAAAAAAAAAAAAAAAAAAAAAAAKZwTVmroDCr6P4xfc/qBr6tNxdpKwFtgUsDxgeMClgUyV94FDguS8EY2g2EktyMjxgeMBCo4tNOzW5gSTR2OVWPKS9JfNdAMwAAAAAAAAAAAAAAAAAAAAAAAAAUzgmrNXQGBiNGJ5wduj3eIGtrUpQdpK374MC2wKWB42BSwPGBSwPGBS2B4wKqNZwkpRdmv3ZgSjAYxVY3WTXpLk/oBkgAAAAAAAAAAAAAAAAAAAAAAAAABTOKas1ddQI9jNjaex6Pbx6dALDApYHjApYHjApbA8YFLA8YFzDYmVOSlF5rwa5MCVYLFxqxUo964p8gMgAAAAAAAAAAAAAAAAAAAAAAAAAeSV1Z7mBZeDp+xHwApej6fsL3gUvRlL2f9UvqBQ9FUuT/UwKXoen+LxAoehafOfivoBS9Bw9qXu+gFD0CvbfggKHoD/qf6P9wKHq+/8AMX6f9wKHq/P24+DAu4PRdajPajKHVXkk1y3AbwAAAAAAAAAAAAAAAAAAAAAAAAAAAAAAAAAAAAAAAAAAAAAAAAAAAAAAAAAAAAAAAAAAAAAAAAAAAAAAAAAAAAD/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3" name="Picture 9" descr="https://upload.wikimedia.org/wikipedia/commons/thumb/e/eb/QGIS_2.2_Valmiera_showing_new_menu_design.png/1024px-QGIS_2.2_Valmiera_showing_new_menu_desig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589" y="1946364"/>
            <a:ext cx="8245706" cy="4702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9619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chor="ctr"/>
          <a:lstStyle/>
          <a:p>
            <a:r>
              <a:rPr lang="cs-CZ" dirty="0" smtClean="0"/>
              <a:t>QGIS</a:t>
            </a:r>
            <a:endParaRPr lang="cs-CZ" dirty="0"/>
          </a:p>
        </p:txBody>
      </p:sp>
      <p:sp>
        <p:nvSpPr>
          <p:cNvPr id="5" name="Zástupný symbol pro obsah 4"/>
          <p:cNvSpPr>
            <a:spLocks noGrp="1"/>
          </p:cNvSpPr>
          <p:nvPr>
            <p:ph idx="1"/>
          </p:nvPr>
        </p:nvSpPr>
        <p:spPr>
          <a:xfrm>
            <a:off x="509589" y="2017713"/>
            <a:ext cx="8082321" cy="4114800"/>
          </a:xfrm>
        </p:spPr>
        <p:txBody>
          <a:bodyPr/>
          <a:lstStyle/>
          <a:p>
            <a:pPr algn="just"/>
            <a:r>
              <a:rPr lang="cs-CZ" sz="2000" dirty="0" smtClean="0"/>
              <a:t>Volně dostupný, otevřený </a:t>
            </a:r>
            <a:r>
              <a:rPr lang="cs-CZ" sz="2000" dirty="0"/>
              <a:t>a multiplatformní geografický informační systém (GIS</a:t>
            </a:r>
            <a:r>
              <a:rPr lang="cs-CZ" sz="2000" dirty="0" smtClean="0"/>
              <a:t>)</a:t>
            </a:r>
          </a:p>
          <a:p>
            <a:pPr algn="just"/>
            <a:r>
              <a:rPr lang="cs-CZ" sz="2000" dirty="0" smtClean="0"/>
              <a:t>Obdoba komerčního </a:t>
            </a:r>
            <a:r>
              <a:rPr lang="cs-CZ" sz="2000" dirty="0" err="1" smtClean="0"/>
              <a:t>ArcGIS</a:t>
            </a:r>
            <a:r>
              <a:rPr lang="cs-CZ" sz="2000" dirty="0" smtClean="0"/>
              <a:t>, ale navíc je zdarma!</a:t>
            </a:r>
          </a:p>
          <a:p>
            <a:pPr algn="just"/>
            <a:r>
              <a:rPr lang="cs-CZ" sz="2000" dirty="0" smtClean="0"/>
              <a:t>Aktuální verze: 2.18 Las </a:t>
            </a:r>
            <a:r>
              <a:rPr lang="cs-CZ" sz="2000" dirty="0" err="1" smtClean="0"/>
              <a:t>Palmas</a:t>
            </a:r>
            <a:r>
              <a:rPr lang="cs-CZ" sz="2000" dirty="0" smtClean="0"/>
              <a:t>, vydána v říjnu 2016</a:t>
            </a:r>
            <a:endParaRPr lang="cs-CZ" sz="2000" dirty="0" smtClean="0">
              <a:hlinkClick r:id="rId3"/>
            </a:endParaRPr>
          </a:p>
          <a:p>
            <a:pPr algn="just"/>
            <a:r>
              <a:rPr lang="cs-CZ" sz="2000" dirty="0" smtClean="0"/>
              <a:t>Lze stáhnout zde: </a:t>
            </a:r>
            <a:r>
              <a:rPr lang="cs-CZ" sz="2000" i="1" dirty="0" smtClean="0">
                <a:hlinkClick r:id="rId3"/>
              </a:rPr>
              <a:t>www.qgis.org</a:t>
            </a:r>
            <a:endParaRPr lang="cs-CZ" sz="2000" dirty="0"/>
          </a:p>
        </p:txBody>
      </p:sp>
      <p:sp>
        <p:nvSpPr>
          <p:cNvPr id="3" name="Zástupný symbol pro zápatí 3"/>
          <p:cNvSpPr>
            <a:spLocks noGrp="1"/>
          </p:cNvSpPr>
          <p:nvPr>
            <p:ph type="ftr" sz="quarter" idx="10"/>
          </p:nvPr>
        </p:nvSpPr>
        <p:spPr/>
        <p:txBody>
          <a:bodyPr/>
          <a:lstStyle/>
          <a:p>
            <a:r>
              <a:rPr lang="cs-CZ" altLang="cs-CZ" dirty="0"/>
              <a:t>Cvičení č. 2 – Dobrovolnická mapa mikroregionálního města</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6</a:t>
            </a:fld>
            <a:endParaRPr lang="cs-CZ" altLang="cs-CZ"/>
          </a:p>
        </p:txBody>
      </p:sp>
      <p:sp>
        <p:nvSpPr>
          <p:cNvPr id="6" name="AutoShape 2" descr="data:image/jpeg;base64,/9j/4AAQSkZJRgABAQAAAQABAAD/2wCEAAkGBxMQEBATEhIVFhEQFRYaEhYYEhcVGBgVFhYWFxYSFRUYHSggGBolHRgVITIhJikrMDAwFx8zODMsNygtLisBCgoKDg0OGxAQGysmICYvLS0yKy0tLS0tLS0tLS0vLS0tLS0tLS8tMi0tKy0vLzAtLS0tLS0tLS0tLS0tLS4tLf/AABEIALcBEwMBEQACEQEDEQH/xAAbAAEAAQUBAAAAAAAAAAAAAAAABgIDBAUHAf/EAEMQAAIBAgIHAwkGAwYHAAAAAAABAgMRBCEFBhIxQVFhcYGREyIyQlKhscHRByNicpLwFILCFTNDU6LhJDRjk7Li8f/EABoBAQACAwEAAAAAAAAAAAAAAAADBAECBQb/xAAzEQEAAgECAwUGBgIDAQAAAAAAAQIDBBESITEFE0FRYSJxgaGx8BQykcHR4VLxIzNCYv/aAAwDAQACEQMRAD8A7iAAAAAAAAAAAAAAAAAAAAAAAAAAAAAAAAAAAAAAAAAAAAAAAAAAAAAAAAAAAAAAAAAAAAAAAAAAAAAAAAAAAAAAAAAAAAAAAAAAAAAAAAAAAAAAAAAAAAAAAAAAAAAAAAAAAAAAAAAAAAAAAAAAAAAAAAAAAAAAAAAAAAAAAAAAAAAAAAAAAAAABTOairtpLm3YxMxHUYdTTGHjvr0/1p/Agtq8FeU3j9YFC07hn/jw8bGv43T/AOcfqbsmhjaVT0KkJdk0/gyambHf8ton3SMgkAAAAAAAAAAAAAAAAAAAAAFFSrGKvJpLq7AW6eMpydlOLf5kBTjcdCirzfuuYm0RG8sTMRzlHMTrrTU4wgruUlFJPad27cMl4laNZim8UrO8oPxWObRSs7ylcXki0sPQFwIlp37QMLh7xpvy9TlBrYT61N3hcp5dbjp05z6KWbXYqco5z6fy55pTXDFY6tTpOexTqTinTp3jHZbzUnvllvTduiKddRkz3iJ6b9FKufLnvETO0b9Idj0POUqUZTd3K7Ow7TzSelaWGjepLN+jFZyfYvnuK+fU48Eb3n4eJuiOkdba1S6ppU4/ql4vJdy7zi5u08t+VPZj9Z+/vdru0NevKbvOUpPnKTl8Tn3ta872nf382FFzXYLjYeDaBsMFpqvR9CpK3st7Ueyz3dxYxarNj/LafdPOPv3G6T6K1vhO0ay2Je0s4d/GPv7TraftStuWWNvXw/r75tt0mjJNJp3T3NcuZ1YnfnDL0yAAAAAAAAAAAAAAAADE0ji/Jxy9J7ui4yZDnzVw45vbpDMRuiX3+NxEqVGfk40knXrNKUk5Zxp008lK2b4K6yOVpoya7fJkmYp4RHLdtPJn1dWZ047UMTUqW3xqqDT52ainF+4sZey8Ux/xTNbecTLHEi+s+kIukoSk5K/3a3y2uCi/Z5+HO1LHmz2xzhzxvO+0ef36/VT1t6THdxG8z4futar6DqwxlOVem4Qox27vNOTVopPi/Sy7C1pdLOnvN8kxtEdUGl0lseSZt5OhVsbKW7Je8hz9rzvtij4z/H8/o6ezSYXSFbEOUqNPaoxdlOVSUXO29wS3R5PiWsWHVXpxXybTPhtHL3scmyoVZuKlCUlzUs7Nb00+PeVZ1mpwWmMm07fD6fwztDkuvGkaNTESdGnGLV1OUb2qTvnJLdbrxz35GmbJTPaJrXbzef1U0yZfYjp1nzlh6rYCf8fCNSLjKClJprPONk/GSLWmxTXLtMdE+mxzGaImNtnYdNacWEpQpws62yrLhFW9KXyRNrdbGGOGv5vp73WmdkFr15VJOU5OUpb295521rXnitO8tN1FzGwXGwqpwcnaKbfJJv4Ga1m3TmLksJVWbpVEutOS+Rt3V/8AGf0kWLmg9uNguNhuNAawTwzUXeVF748V+KH04l3Say2Cdp518vL3MxLoeHrxqRjODTjJXTR6Ol63rFq9JbrhsAAAAAAAAAAAAAAAEd01UvUkuVl4K7+K8Dz3buWfZx/FJR7qRTth6k+NWvVk32TcI+6KOtoKcGmpHp9ebS3Vg6360KivJ085ydrR3yby2Y2+P7WdRqOD2Kc7T0hWz5+D2a87T4NBo3QjjeriFetJNbPq042Xmx62aPOdp95hvFd+c85n1/pJpdPFIm1udp6ylmjZTnQpSq+koRuu7e+pb1eonUR/8x85++iaI2YenqjVBxj6VZxpx/ndpNdVHafcVtBi7zPWJ6df0ZlJdH4VUqUIRVlFJHq2iA/aNrAsO6lCjK06qTqtb4JrNdJSVuxdqOR2hNZvER18f2c/W6max3dOs9fRH9RdV1XvicRF+TaaoR3X4eV7uHXPgjm5M04piKderGh03/u3w/lMa/kaVLanFfxGG8yErZzUmpK/R2u+VmdqdbTuO+jr029fL9/c6FoiJ3RevWlOUpSd5Sd23xZ5+0zaZtPWUa3c12YX8HhZ1pqFOO1J8OnNvgupvjx2yWitY3llN9E6o0qaTrfeT5eou71u/wADuYOzcdOeTnPy/v4t4qkNKnGKtFJJbkkkvBHRisVjaIbKzIw8doyjXVqlOMutrSXZJZohy6fHlj243+/NjZDNP6ryoJ1KTc6a3r1ornl6S6//AE4uq7Pti9qnOPnH8tZqjlznNC4Ei1O0z5GoqU393VeX4Zvc+x7vDqdHs/U93fgt0n5T/basugHoEgAAAAAAAAAAAAAABGtMRtVl238Yx+jPM9vVnjpb0SUaPCaZlDCuhRS24Sq+Uk5KMYJ1Z22pPdfxOnXV1xaWk+PDH0Q5JtvMU6rOp2Cpqr/EYicKlSTtTlCW3TguSdln1t/vHotTg4+GZnjnzjb4Qjw6acftW52nrLe6TW1W2eEqlu60b+5Modrxxamsei1Xo2lXcaZuVNmrU42O1iMHHh5SUv0wa/rLPY8f8lp9P3/olma5ayRwFDaydapdUYvi+M3+GN033LidnUZ4xU38fBV1Ofuqb+Pg5Dq7o56Sxi8q5Ok5uVad85ys5bN+bt3LuOPFbzWck/e8ubpcE5b72+P8OxzpqKjGKSjFJJJWSSySS4I5+o/M7kRtCG6zYhTrtL/DSi3ze9+F/ia034dkWSebUXNtkaqEW2kldtpJc28kkIjflA6bq7oeOFpJZOpKzqS6+yuiPS6TTRgp6z1lNEbNqWmQAAAAc91w0MqFRVIK1Kq93CM99l0ebXY+hwNfpYxW4q9J+Uo7RsjtzntC42HUdXMf/EYanNvzktmf5o5N9+T7z02ky97ii09fH3pqzvDZllkAAAAAAAAAAAAC1XrxgryaS6gQzWbWbDxnDO92oyaV3m/NajvefxOR2nWmekY6zvbw/tH+IpW8V33mfJrf7Opyvd7VGtiYVay3pxUYxcXzjtR2mvxSOVoc22ox0y8uHeOfnz2/hYmsRvMeKQ6TpUG/uthKUHtKFuDSTy6M6fbWOO5jJHWJjmxTq0+BxcniMPSV6kqWeInwjeErXftOTWXLM5/Dk1VramY2iIhmeUbJZUV0bZa70ao/pvSNPC1KFetK1Okqt+bbUbRS4t2skT9kWitr7+UNclorG8uS6V0zW0tjd62qjsle8aVJbo35K92+LfWxc4L578UuTwWz34p/07Bq7oKnhKFGMbOV9/H0XeT6sn1VYpp5rHp9YdTHSKRww2laWbfBHmstuKyVzetV25Sk98m2+93JIhUmd1FzIkOo+DVTE7TWVGO1/M8o/N9xe7OxceXinw+rekc3RTvpQDHnjqUW06sE1vTnFNdquRTmxxO02j9YSRhyTG8Vn9FP9o0f86n/ANyP1MfiMX+UfrDPcZf8Z/SWTGSaTWae5k0TvzhFMbcpega/T2C8vhqsOLi3H80c4+9EGpxd5itX73YmN4coueZQFxsJp9neI/v6f5ZLvvGXwidbsu35q+6UmOUzOukAAAAAAAAAAAB4wMPSOAhXjs1FddrXwMWrFo2liaxMbSgWG1XUdLxjGL/h6MfK5tvzpXhGOfZN+BVppa0zcdY2jb5q1NPWubirG0bfNLcfq9Rqyclt05vfKnLZv1lH0X3o3zaXDm/7KxP35rcTMNbV0LKg1J4mtUi7rZlsKN7XT82KzyOX2h2fipp7WpE7x6y2rad2LTk6fldlZVNmd8spwW99qUfAp6DW0rpr4rz57eu/gzavNutG4+FelCpB3hUinF9Hw7eBpW813pfqwif2p7ccA6tKnCdSjVpuO3SVXZ235PbhCV47Xnq10+OXE20O05+GZ5Tv6erW0cmVqNoLErDqeIxdR1Zq9rrYT9mMbbNl2ZnoI0mLbnWGtd46pHQSsnJRdSN1tJWvvV+84mpyd3a2OJnaG8LOPlalVfKE/wDxZzY6lujndy2qFzAm/wBnMPNxD4uUF4KT+Z2OzI5Wn3JcaYnUSAHMtPVdnGYjlt/JHk9ZbbU3971Wkrvp6e5Zi77iOObeeTfavacdFqnUd6T3P2P/AF6HR0WtnF7F/wAv0/pz9Zo+99un5vqmkZJpNO6e5rlzO9ExMbw4cxMcpemWHG8THZnNLdGUku5tHlrxtaY9ZVpWrmuwk/2fS/4ma50n7pwOh2b/ANs+794b4+roR20wAAAAAAAAAAAAHjQFDp8QKGBar0lOLjJXTMTETG0iE6w4bAYX/m8bVUHn5B1buS5bMFtyXu5lGNBpcduLhjctk26yjEftTw1PEKMKE4YJ5OTttRe5TjSjfzbb1dvildWdfW6eNRPFT80fNHTNEzs6Beli6D2ZRnRrQylFppprJp8+Jw4m+HJE7bTCde0bjVGCp1PNqQVmvatulHmmetw56ZacdZ5fT3tFdJZZ9fe2zy2ryVyZ7Wr03bw1OltIOUpYahHarNfeNrzacZLe3xk1uXW74J2dFobZvbnlX6yxbohVyNSe3AmX2cV/OxEOLUJLuun8YnU7MtztX3SlxSnB1kwBzPWrDShiqrkrKo9qD4NWW48p2hjtTUWmY684ep0GStsFYienKWLoint1YwbezK97dE3l4FOL8KXU24Mc2jrCSLQdP2p+MfoSRfdyfxuTyj5/y2+iPuFsbUnDhdp7PZZbuh0dFr5xTwX/AC/T+lPUT3s8W0b/AFblyyvvyvlnfsPQxMTG8KbjFSbcpN72232t5o8vM7zvKqpuYYSz7Oqd69aXs07fqkn/AEs6PZtf+S0+n1/0lxdU/OymAAAAAAAAAAAAAAAPGrgW5UuQEd0pqhgsRKUquGpucvSlsqMm+bks2azWs9YazSs9Ycc+1/UuGj1RrYZSVCe1GcXJy2am+LTd3Zq63+quZpOOI6NeCK9HW9F6uxpYehGDlTnCnBNxdrtRS85bpd6GTBjyxteIlIuywGKW6vF9ZUlf3WXuKU9laeZ6T+rO69gtrYjty2pq6k0rXabW5bjhavFGLNalekNoWaGFlTr1qsXFqrs5O6acYqO/juuX9H2jTDiilqzy8mJhB9K4d0q1SL4SbXY817mV+KLTNo6Kd42nZiXDXdsNA6ReGrwqXy3T/K9/hk+4m0+XuskW+9m1bbS6dTx+66TT4r4nolpkQxcXxt2gWtJ6Pp4mm4TzXqyW+L9pMg1GnpnpwX/0mwZ74b8Vf9oLh9GTw2MhCa9rZlwktl5r6Hk9Vp74LTW3wnzd/JqKZ9NNq+nLy5r2s+MnS8jsSaUtu9na9tm3zMaTbnv6PO6q0122nzauOkqrV1Vn+pnR4K+UKneX85bnQGscqUtmrJypSe95uL5rmun7dzTaju/Znp9G1ck782drVq2q8fL4ezqNXkluqL2l+L4k2q0kZI7zH1+rN6b84c/fwOQgdD+zzCbOHnUe+tPL8sMl73M7HZ9Nsc28/wBvuU+KOW6VHQSgAAAAAAAAAAAAAAAAB5KKe8DT6x6AhjKDpTV4txffGSkmu9IDKasBS2BrcXhKiblRkk3vjJXi3zyaafYypqdFiz87dfOGd2FOGMeS8jHrsyk+5bSXxKlex8UTztPyN2k1i0JOnTVaVSVSd/vW7bnlFpLKKTysuY1ekrjpE442iPvdBmjxRu5z0BcCT6s6eUUqNV2iv7uT3L8EunJnR0eq4Y7u/wAJ/ZNjyeEpZc6qcUmtzsB7Vq7aSklLZzi2s07Wun2NkGo09M9Jpf8A03pe1eiJa65eQ/n/AKDzddLfT3tS/wAJ80eqtForMev7I3SrOL6cUTROynuzYTuroljm23b/AFb0+8O1Cpd0W+1wb4rpzX7drT6icfKen0b0vtyltNZdV44rZrYdxU522vZnF+vlxSz6k+p0kZfbp1+vq3vj4ucJNgsNGlThTj6NOKS7lvfUu0pFKxWPBJEbRsvGzIAAAAAAAAAAAAAAAAAAAHkop7wMaphuXgBjSTW8ChgUVYKUXGSvGSaafFPejExExtI5zp3RMsNUtvpy9CXT2X1Rw9Rp5xW28PBUvXhlrLlfZpuXGw2ujNP1aCUb7cF6suH5XvXwLOHVZMfLrHk3rkmrf4fW2jL04zi+xSXis/cXq6/HP5omEsZq+K9LWfD+1J/yP5m/43D5/Jnvarm1Rx1F8V4ShLg+nzNv+PU0+94bezeEM0lgJ4eezL+WXCS5r6HIy4bYrbWVbVms7Sx6VVxfxNInZjdnwmmrokjmzu32resDw72J3dFvtcG/WXTmv27Wnzzj5T0+iSl9uqdyxkFDbUk4vc0735WOpExMbwssfA6RU24yVn6vVcu0yM8AAAAAAAAAAAAAAAAAAAAACmUE96AxauD9l9z+oGJOLWTVgMbGYaFWDhON4y3r5p8H1Nb0reOG3RiYiY2lBdNavVKF5RvOlzSzivxJfHd2HIz6S2PnHOFW+OatLcqoi42C42C42GTo/HToTU4PPiuDXJkmLJbHbiq2raazvCZwnSx1H4r1oS5/vedaJx6nH97wtezkqh2ksBPDz2ZbvVlwkua+hysuG2K20qt6zWdpY9Kq4v4kcTs13Z0Kikroljm33b/Vuo2qivktmy5X2r/BHQ0UztMJ8M9W5uXUzeaMx/lFsy9Ne9c+0DPAAAAAAAAAAAAAAAAAAAAAAAUzgnk1cDErYH2X3P6gYNSDi7NWA02kdXqFa72diT9aGXitzK2TS4789tp9EdsVbNBidUaq9CcZLreL+a95Utobx+WYlDOCfBr6mgMSv8JvslF/MhnS5Y/8/Rp3V/JQtCYj/Jl7vqY/DZf8WO7v5Mijq1iJb4xj+aa/pub10eWfDZtGG8t5ofQDoT23VbfGMVaLXJ33+4uYNLOOeLiTUxcM77tlpDBwrwcJrLg+KfNdSxkx1yV4bJLVi0bSgek8BPDz2Zbn6MuElzXXocbLinFbaVK9ZrO0selW2Xdd5HE7Nd0q1WqKSqtfg/qOlopieL4fus4J6t6y+sPFJppp2a3MCQ6Nxyqqz9Nb1z6oDNAAAAAAAAAAAAAAAAAAAAAAAAKZwTVmroDCr6P4xfc/qBr6tNxdpKwFtgUsDxgeMClgUyV94FDguS8EY2g2EktyMjxgeMBCo4tNOzW5gSTR2OVWPKS9JfNdAMwAAAAAAAAAAAAAAAAAAAAAAAAAUzgmrNXQGBiNGJ5wduj3eIGtrUpQdpK374MC2wKWB42BSwPGBSwPGBS2B4wKqNZwkpRdmv3ZgSjAYxVY3WTXpLk/oBkgAAAAAAAAAAAAAAAAAAAAAAAAABTOKas1ddQI9jNjaex6Pbx6dALDApYHjApYHjApbA8YFLA8YFzDYmVOSlF5rwa5MCVYLFxqxUo964p8gMgAAAAAAAAAAAAAAAAAAAAAAAAAeSV1Z7mBZeDp+xHwApej6fsL3gUvRlL2f9UvqBQ9FUuT/UwKXoen+LxAoehafOfivoBS9Bw9qXu+gFD0CvbfggKHoD/qf6P9wKHq+/8AMX6f9wKHq/P24+DAu4PRdajPajKHVXkk1y3AbwAAAAAAAAAAAAAAAAAAAAAAAAAAAAAAAAAAAAAAAAAAAAAAAAAAAAAAAAAAAAAAAAAAAAAAAAAAAAAAAAAAAA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data:image/jpeg;base64,/9j/4AAQSkZJRgABAQAAAQABAAD/2wCEAAkGBxMQEBATEhIVFhEQFRYaEhYYEhcVGBgVFhYWFxYSFRUYHSggGBolHRgVITIhJikrMDAwFx8zODMsNygtLisBCgoKDg0OGxAQGysmICYvLS0yKy0tLS0tLS0tLS0vLS0tLS0tLS8tMi0tKy0vLzAtLS0tLS0tLS0tLS0tLS4tLf/AABEIALcBEwMBEQACEQEDEQH/xAAbAAEAAQUBAAAAAAAAAAAAAAAABgIDBAUHAf/EAEMQAAIBAgIHAwkGAwYHAAAAAAABAgMRBCEFBhIxQVFhcYGREyIyQlKhscHRByNicpLwFILCFTNDU6LhJDRjk7Li8f/EABoBAQACAwEAAAAAAAAAAAAAAAADBAECBQb/xAAzEQEAAgECAwUGBgIDAQAAAAAAAQIDBBESITEFE0FRYSJxgaGx8BQykcHR4VLxIzNCYv/aAAwDAQACEQMRAD8A7iAAAAAAAAAAAAAAAAAAAAAAAAAAAAAAAAAAAAAAAAAAAAAAAAAAAAAAAAAAAAAAAAAAAAAAAAAAAAAAAAAAAAAAAAAAAAAAAAAAAAAAAAAAAAAAAAAAAAAAAAAAAAAAAAAAAAAAAAAAAAAAAAAAAAAAAAAAAAAAAAAAAAAAAAAAAAAAAAAAAAAABTOairtpLm3YxMxHUYdTTGHjvr0/1p/Agtq8FeU3j9YFC07hn/jw8bGv43T/AOcfqbsmhjaVT0KkJdk0/gyambHf8ton3SMgkAAAAAAAAAAAAAAAAAAAAAFFSrGKvJpLq7AW6eMpydlOLf5kBTjcdCirzfuuYm0RG8sTMRzlHMTrrTU4wgruUlFJPad27cMl4laNZim8UrO8oPxWObRSs7ylcXki0sPQFwIlp37QMLh7xpvy9TlBrYT61N3hcp5dbjp05z6KWbXYqco5z6fy55pTXDFY6tTpOexTqTinTp3jHZbzUnvllvTduiKddRkz3iJ6b9FKufLnvETO0b9Idj0POUqUZTd3K7Ow7TzSelaWGjepLN+jFZyfYvnuK+fU48Eb3n4eJuiOkdba1S6ppU4/ql4vJdy7zi5u08t+VPZj9Z+/vdru0NevKbvOUpPnKTl8Tn3ta872nf382FFzXYLjYeDaBsMFpqvR9CpK3st7Ueyz3dxYxarNj/LafdPOPv3G6T6K1vhO0ay2Je0s4d/GPv7TraftStuWWNvXw/r75tt0mjJNJp3T3NcuZ1YnfnDL0yAAAAAAAAAAAAAAAADE0ji/Jxy9J7ui4yZDnzVw45vbpDMRuiX3+NxEqVGfk40knXrNKUk5Zxp008lK2b4K6yOVpoya7fJkmYp4RHLdtPJn1dWZ047UMTUqW3xqqDT52ainF+4sZey8Ux/xTNbecTLHEi+s+kIukoSk5K/3a3y2uCi/Z5+HO1LHmz2xzhzxvO+0ef36/VT1t6THdxG8z4futar6DqwxlOVem4Qox27vNOTVopPi/Sy7C1pdLOnvN8kxtEdUGl0lseSZt5OhVsbKW7Je8hz9rzvtij4z/H8/o6ezSYXSFbEOUqNPaoxdlOVSUXO29wS3R5PiWsWHVXpxXybTPhtHL3scmyoVZuKlCUlzUs7Nb00+PeVZ1mpwWmMm07fD6fwztDkuvGkaNTESdGnGLV1OUb2qTvnJLdbrxz35GmbJTPaJrXbzef1U0yZfYjp1nzlh6rYCf8fCNSLjKClJprPONk/GSLWmxTXLtMdE+mxzGaImNtnYdNacWEpQpws62yrLhFW9KXyRNrdbGGOGv5vp73WmdkFr15VJOU5OUpb295521rXnitO8tN1FzGwXGwqpwcnaKbfJJv4Ga1m3TmLksJVWbpVEutOS+Rt3V/8AGf0kWLmg9uNguNhuNAawTwzUXeVF748V+KH04l3Say2Cdp518vL3MxLoeHrxqRjODTjJXTR6Ol63rFq9JbrhsAAAAAAAAAAAAAAAEd01UvUkuVl4K7+K8Dz3buWfZx/FJR7qRTth6k+NWvVk32TcI+6KOtoKcGmpHp9ebS3Vg6360KivJ085ydrR3yby2Y2+P7WdRqOD2Kc7T0hWz5+D2a87T4NBo3QjjeriFetJNbPq042Xmx62aPOdp95hvFd+c85n1/pJpdPFIm1udp6ylmjZTnQpSq+koRuu7e+pb1eonUR/8x85++iaI2YenqjVBxj6VZxpx/ndpNdVHafcVtBi7zPWJ6df0ZlJdH4VUqUIRVlFJHq2iA/aNrAsO6lCjK06qTqtb4JrNdJSVuxdqOR2hNZvER18f2c/W6max3dOs9fRH9RdV1XvicRF+TaaoR3X4eV7uHXPgjm5M04piKderGh03/u3w/lMa/kaVLanFfxGG8yErZzUmpK/R2u+VmdqdbTuO+jr029fL9/c6FoiJ3RevWlOUpSd5Sd23xZ5+0zaZtPWUa3c12YX8HhZ1pqFOO1J8OnNvgupvjx2yWitY3llN9E6o0qaTrfeT5eou71u/wADuYOzcdOeTnPy/v4t4qkNKnGKtFJJbkkkvBHRisVjaIbKzIw8doyjXVqlOMutrSXZJZohy6fHlj243+/NjZDNP6ryoJ1KTc6a3r1ornl6S6//AE4uq7Pti9qnOPnH8tZqjlznNC4Ei1O0z5GoqU393VeX4Zvc+x7vDqdHs/U93fgt0n5T/basugHoEgAAAAAAAAAAAAAABGtMRtVl238Yx+jPM9vVnjpb0SUaPCaZlDCuhRS24Sq+Uk5KMYJ1Z22pPdfxOnXV1xaWk+PDH0Q5JtvMU6rOp2Cpqr/EYicKlSTtTlCW3TguSdln1t/vHotTg4+GZnjnzjb4Qjw6acftW52nrLe6TW1W2eEqlu60b+5Modrxxamsei1Xo2lXcaZuVNmrU42O1iMHHh5SUv0wa/rLPY8f8lp9P3/olma5ayRwFDaydapdUYvi+M3+GN033LidnUZ4xU38fBV1Ofuqb+Pg5Dq7o56Sxi8q5Ok5uVad85ys5bN+bt3LuOPFbzWck/e8ubpcE5b72+P8OxzpqKjGKSjFJJJWSSySS4I5+o/M7kRtCG6zYhTrtL/DSi3ze9+F/ia034dkWSebUXNtkaqEW2kldtpJc28kkIjflA6bq7oeOFpJZOpKzqS6+yuiPS6TTRgp6z1lNEbNqWmQAAAAc91w0MqFRVIK1Kq93CM99l0ebXY+hwNfpYxW4q9J+Uo7RsjtzntC42HUdXMf/EYanNvzktmf5o5N9+T7z02ky97ii09fH3pqzvDZllkAAAAAAAAAAAAC1XrxgryaS6gQzWbWbDxnDO92oyaV3m/NajvefxOR2nWmekY6zvbw/tH+IpW8V33mfJrf7Opyvd7VGtiYVay3pxUYxcXzjtR2mvxSOVoc22ox0y8uHeOfnz2/hYmsRvMeKQ6TpUG/uthKUHtKFuDSTy6M6fbWOO5jJHWJjmxTq0+BxcniMPSV6kqWeInwjeErXftOTWXLM5/Dk1VramY2iIhmeUbJZUV0bZa70ao/pvSNPC1KFetK1Okqt+bbUbRS4t2skT9kWitr7+UNclorG8uS6V0zW0tjd62qjsle8aVJbo35K92+LfWxc4L578UuTwWz34p/07Bq7oKnhKFGMbOV9/H0XeT6sn1VYpp5rHp9YdTHSKRww2laWbfBHmstuKyVzetV25Sk98m2+93JIhUmd1FzIkOo+DVTE7TWVGO1/M8o/N9xe7OxceXinw+rekc3RTvpQDHnjqUW06sE1vTnFNdquRTmxxO02j9YSRhyTG8Vn9FP9o0f86n/ANyP1MfiMX+UfrDPcZf8Z/SWTGSaTWae5k0TvzhFMbcpega/T2C8vhqsOLi3H80c4+9EGpxd5itX73YmN4coueZQFxsJp9neI/v6f5ZLvvGXwidbsu35q+6UmOUzOukAAAAAAAAAAAB4wMPSOAhXjs1FddrXwMWrFo2liaxMbSgWG1XUdLxjGL/h6MfK5tvzpXhGOfZN+BVppa0zcdY2jb5q1NPWubirG0bfNLcfq9Rqyclt05vfKnLZv1lH0X3o3zaXDm/7KxP35rcTMNbV0LKg1J4mtUi7rZlsKN7XT82KzyOX2h2fipp7WpE7x6y2rad2LTk6fldlZVNmd8spwW99qUfAp6DW0rpr4rz57eu/gzavNutG4+FelCpB3hUinF9Hw7eBpW813pfqwif2p7ccA6tKnCdSjVpuO3SVXZ235PbhCV47Xnq10+OXE20O05+GZ5Tv6erW0cmVqNoLErDqeIxdR1Zq9rrYT9mMbbNl2ZnoI0mLbnWGtd46pHQSsnJRdSN1tJWvvV+84mpyd3a2OJnaG8LOPlalVfKE/wDxZzY6lujndy2qFzAm/wBnMPNxD4uUF4KT+Z2OzI5Wn3JcaYnUSAHMtPVdnGYjlt/JHk9ZbbU3971Wkrvp6e5Zi77iOObeeTfavacdFqnUd6T3P2P/AF6HR0WtnF7F/wAv0/pz9Zo+99un5vqmkZJpNO6e5rlzO9ExMbw4cxMcpemWHG8THZnNLdGUku5tHlrxtaY9ZVpWrmuwk/2fS/4ma50n7pwOh2b/ANs+794b4+roR20wAAAAAAAAAAAAHjQFDp8QKGBar0lOLjJXTMTETG0iE6w4bAYX/m8bVUHn5B1buS5bMFtyXu5lGNBpcduLhjctk26yjEftTw1PEKMKE4YJ5OTttRe5TjSjfzbb1dvildWdfW6eNRPFT80fNHTNEzs6Beli6D2ZRnRrQylFppprJp8+Jw4m+HJE7bTCde0bjVGCp1PNqQVmvatulHmmetw56ZacdZ5fT3tFdJZZ9fe2zy2ryVyZ7Wr03bw1OltIOUpYahHarNfeNrzacZLe3xk1uXW74J2dFobZvbnlX6yxbohVyNSe3AmX2cV/OxEOLUJLuun8YnU7MtztX3SlxSnB1kwBzPWrDShiqrkrKo9qD4NWW48p2hjtTUWmY684ep0GStsFYienKWLoint1YwbezK97dE3l4FOL8KXU24Mc2jrCSLQdP2p+MfoSRfdyfxuTyj5/y2+iPuFsbUnDhdp7PZZbuh0dFr5xTwX/AC/T+lPUT3s8W0b/AFblyyvvyvlnfsPQxMTG8KbjFSbcpN72232t5o8vM7zvKqpuYYSz7Oqd69aXs07fqkn/AEs6PZtf+S0+n1/0lxdU/OymAAAAAAAAAAAAAAAPGrgW5UuQEd0pqhgsRKUquGpucvSlsqMm+bks2azWs9YazSs9Ycc+1/UuGj1RrYZSVCe1GcXJy2am+LTd3Zq63+quZpOOI6NeCK9HW9F6uxpYehGDlTnCnBNxdrtRS85bpd6GTBjyxteIlIuywGKW6vF9ZUlf3WXuKU9laeZ6T+rO69gtrYjty2pq6k0rXabW5bjhavFGLNalekNoWaGFlTr1qsXFqrs5O6acYqO/juuX9H2jTDiilqzy8mJhB9K4d0q1SL4SbXY817mV+KLTNo6Kd42nZiXDXdsNA6ReGrwqXy3T/K9/hk+4m0+XuskW+9m1bbS6dTx+66TT4r4nolpkQxcXxt2gWtJ6Pp4mm4TzXqyW+L9pMg1GnpnpwX/0mwZ74b8Vf9oLh9GTw2MhCa9rZlwktl5r6Hk9Vp74LTW3wnzd/JqKZ9NNq+nLy5r2s+MnS8jsSaUtu9na9tm3zMaTbnv6PO6q0122nzauOkqrV1Vn+pnR4K+UKneX85bnQGscqUtmrJypSe95uL5rmun7dzTaju/Znp9G1ck782drVq2q8fL4ezqNXkluqL2l+L4k2q0kZI7zH1+rN6b84c/fwOQgdD+zzCbOHnUe+tPL8sMl73M7HZ9Nsc28/wBvuU+KOW6VHQSgAAAAAAAAAAAAAAAAB5KKe8DT6x6AhjKDpTV4txffGSkmu9IDKasBS2BrcXhKiblRkk3vjJXi3zyaafYypqdFiz87dfOGd2FOGMeS8jHrsyk+5bSXxKlex8UTztPyN2k1i0JOnTVaVSVSd/vW7bnlFpLKKTysuY1ekrjpE442iPvdBmjxRu5z0BcCT6s6eUUqNV2iv7uT3L8EunJnR0eq4Y7u/wAJ/ZNjyeEpZc6qcUmtzsB7Vq7aSklLZzi2s07Wun2NkGo09M9Jpf8A03pe1eiJa65eQ/n/AKDzddLfT3tS/wAJ80eqtForMev7I3SrOL6cUTROynuzYTuroljm23b/AFb0+8O1Cpd0W+1wb4rpzX7drT6icfKen0b0vtyltNZdV44rZrYdxU522vZnF+vlxSz6k+p0kZfbp1+vq3vj4ucJNgsNGlThTj6NOKS7lvfUu0pFKxWPBJEbRsvGzIAAAAAAAAAAAAAAAAAAAHkop7wMaphuXgBjSTW8ChgUVYKUXGSvGSaafFPejExExtI5zp3RMsNUtvpy9CXT2X1Rw9Rp5xW28PBUvXhlrLlfZpuXGw2ujNP1aCUb7cF6suH5XvXwLOHVZMfLrHk3rkmrf4fW2jL04zi+xSXis/cXq6/HP5omEsZq+K9LWfD+1J/yP5m/43D5/Jnvarm1Rx1F8V4ShLg+nzNv+PU0+94bezeEM0lgJ4eezL+WXCS5r6HIy4bYrbWVbVms7Sx6VVxfxNInZjdnwmmrokjmzu32resDw72J3dFvtcG/WXTmv27Wnzzj5T0+iSl9uqdyxkFDbUk4vc0735WOpExMbwssfA6RU24yVn6vVcu0yM8AAAAAAAAAAAAAAAAAAAAACmUE96AxauD9l9z+oGJOLWTVgMbGYaFWDhON4y3r5p8H1Nb0reOG3RiYiY2lBdNavVKF5RvOlzSzivxJfHd2HIz6S2PnHOFW+OatLcqoi42C42C42GTo/HToTU4PPiuDXJkmLJbHbiq2raazvCZwnSx1H4r1oS5/vedaJx6nH97wtezkqh2ksBPDz2ZbvVlwkua+hysuG2K20qt6zWdpY9Kq4v4kcTs13Z0Kikroljm33b/Vuo2qivktmy5X2r/BHQ0UztMJ8M9W5uXUzeaMx/lFsy9Ne9c+0DPAAAAAAAAAAAAAAAAAAAAAAAUzgnk1cDErYH2X3P6gYNSDi7NWA02kdXqFa72diT9aGXitzK2TS4789tp9EdsVbNBidUaq9CcZLreL+a95Utobx+WYlDOCfBr6mgMSv8JvslF/MhnS5Y/8/Rp3V/JQtCYj/Jl7vqY/DZf8WO7v5Mijq1iJb4xj+aa/pub10eWfDZtGG8t5ofQDoT23VbfGMVaLXJ33+4uYNLOOeLiTUxcM77tlpDBwrwcJrLg+KfNdSxkx1yV4bJLVi0bSgek8BPDz2Zbn6MuElzXXocbLinFbaVK9ZrO0selW2Xdd5HE7Nd0q1WqKSqtfg/qOlopieL4fus4J6t6y+sPFJppp2a3MCQ6Nxyqqz9Nb1z6oDNAAAAAAAAAAAAAAAAAAAAAAAAKZwTVmroDCr6P4xfc/qBr6tNxdpKwFtgUsDxgeMClgUyV94FDguS8EY2g2EktyMjxgeMBCo4tNOzW5gSTR2OVWPKS9JfNdAMwAAAAAAAAAAAAAAAAAAAAAAAAAUzgmrNXQGBiNGJ5wduj3eIGtrUpQdpK374MC2wKWB42BSwPGBSwPGBS2B4wKqNZwkpRdmv3ZgSjAYxVY3WTXpLk/oBkgAAAAAAAAAAAAAAAAAAAAAAAAABTOKas1ddQI9jNjaex6Pbx6dALDApYHjApYHjApbA8YFLA8YFzDYmVOSlF5rwa5MCVYLFxqxUo964p8gMgAAAAAAAAAAAAAAAAAAAAAAAAAeSV1Z7mBZeDp+xHwApej6fsL3gUvRlL2f9UvqBQ9FUuT/UwKXoen+LxAoehafOfivoBS9Bw9qXu+gFD0CvbfggKHoD/qf6P9wKHq+/8AMX6f9wKHq/P24+DAu4PRdajPajKHVXkk1y3AbwAAAAAAAAAAAAAAAAAAAAAAAAAAAAAAAAAAAAAAAAAAAAAAAAAAAAAAAAAAAAAAAAAAAAAAAAAAAAAAAAAAAAD/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6" descr="data:image/jpeg;base64,/9j/4AAQSkZJRgABAQAAAQABAAD/2wCEAAkGBxMQEBATEhIVFhEQFRYaEhYYEhcVGBgVFhYWFxYSFRUYHSggGBolHRgVITIhJikrMDAwFx8zODMsNygtLisBCgoKDg0OGxAQGysmICYvLS0yKy0tLS0tLS0tLS0vLS0tLS0tLS8tMi0tKy0vLzAtLS0tLS0tLS0tLS0tLS4tLf/AABEIALcBEwMBEQACEQEDEQH/xAAbAAEAAQUBAAAAAAAAAAAAAAAABgIDBAUHAf/EAEMQAAIBAgIHAwkGAwYHAAAAAAABAgMRBCEFBhIxQVFhcYGREyIyQlKhscHRByNicpLwFILCFTNDU6LhJDRjk7Li8f/EABoBAQACAwEAAAAAAAAAAAAAAAADBAECBQb/xAAzEQEAAgECAwUGBgIDAQAAAAAAAQIDBBESITEFE0FRYSJxgaGx8BQykcHR4VLxIzNCYv/aAAwDAQACEQMRAD8A7iAAAAAAAAAAAAAAAAAAAAAAAAAAAAAAAAAAAAAAAAAAAAAAAAAAAAAAAAAAAAAAAAAAAAAAAAAAAAAAAAAAAAAAAAAAAAAAAAAAAAAAAAAAAAAAAAAAAAAAAAAAAAAAAAAAAAAAAAAAAAAAAAAAAAAAAAAAAAAAAAAAAAAAAAAAAAAAAAAAAAAABTOairtpLm3YxMxHUYdTTGHjvr0/1p/Agtq8FeU3j9YFC07hn/jw8bGv43T/AOcfqbsmhjaVT0KkJdk0/gyambHf8ton3SMgkAAAAAAAAAAAAAAAAAAAAAFFSrGKvJpLq7AW6eMpydlOLf5kBTjcdCirzfuuYm0RG8sTMRzlHMTrrTU4wgruUlFJPad27cMl4laNZim8UrO8oPxWObRSs7ylcXki0sPQFwIlp37QMLh7xpvy9TlBrYT61N3hcp5dbjp05z6KWbXYqco5z6fy55pTXDFY6tTpOexTqTinTp3jHZbzUnvllvTduiKddRkz3iJ6b9FKufLnvETO0b9Idj0POUqUZTd3K7Ow7TzSelaWGjepLN+jFZyfYvnuK+fU48Eb3n4eJuiOkdba1S6ppU4/ql4vJdy7zi5u08t+VPZj9Z+/vdru0NevKbvOUpPnKTl8Tn3ta872nf382FFzXYLjYeDaBsMFpqvR9CpK3st7Ueyz3dxYxarNj/LafdPOPv3G6T6K1vhO0ay2Je0s4d/GPv7TraftStuWWNvXw/r75tt0mjJNJp3T3NcuZ1YnfnDL0yAAAAAAAAAAAAAAAADE0ji/Jxy9J7ui4yZDnzVw45vbpDMRuiX3+NxEqVGfk40knXrNKUk5Zxp008lK2b4K6yOVpoya7fJkmYp4RHLdtPJn1dWZ047UMTUqW3xqqDT52ainF+4sZey8Ux/xTNbecTLHEi+s+kIukoSk5K/3a3y2uCi/Z5+HO1LHmz2xzhzxvO+0ef36/VT1t6THdxG8z4futar6DqwxlOVem4Qox27vNOTVopPi/Sy7C1pdLOnvN8kxtEdUGl0lseSZt5OhVsbKW7Je8hz9rzvtij4z/H8/o6ezSYXSFbEOUqNPaoxdlOVSUXO29wS3R5PiWsWHVXpxXybTPhtHL3scmyoVZuKlCUlzUs7Nb00+PeVZ1mpwWmMm07fD6fwztDkuvGkaNTESdGnGLV1OUb2qTvnJLdbrxz35GmbJTPaJrXbzef1U0yZfYjp1nzlh6rYCf8fCNSLjKClJprPONk/GSLWmxTXLtMdE+mxzGaImNtnYdNacWEpQpws62yrLhFW9KXyRNrdbGGOGv5vp73WmdkFr15VJOU5OUpb295521rXnitO8tN1FzGwXGwqpwcnaKbfJJv4Ga1m3TmLksJVWbpVEutOS+Rt3V/8AGf0kWLmg9uNguNhuNAawTwzUXeVF748V+KH04l3Say2Cdp518vL3MxLoeHrxqRjODTjJXTR6Ol63rFq9JbrhsAAAAAAAAAAAAAAAEd01UvUkuVl4K7+K8Dz3buWfZx/FJR7qRTth6k+NWvVk32TcI+6KOtoKcGmpHp9ebS3Vg6360KivJ085ydrR3yby2Y2+P7WdRqOD2Kc7T0hWz5+D2a87T4NBo3QjjeriFetJNbPq042Xmx62aPOdp95hvFd+c85n1/pJpdPFIm1udp6ylmjZTnQpSq+koRuu7e+pb1eonUR/8x85++iaI2YenqjVBxj6VZxpx/ndpNdVHafcVtBi7zPWJ6df0ZlJdH4VUqUIRVlFJHq2iA/aNrAsO6lCjK06qTqtb4JrNdJSVuxdqOR2hNZvER18f2c/W6max3dOs9fRH9RdV1XvicRF+TaaoR3X4eV7uHXPgjm5M04piKderGh03/u3w/lMa/kaVLanFfxGG8yErZzUmpK/R2u+VmdqdbTuO+jr029fL9/c6FoiJ3RevWlOUpSd5Sd23xZ5+0zaZtPWUa3c12YX8HhZ1pqFOO1J8OnNvgupvjx2yWitY3llN9E6o0qaTrfeT5eou71u/wADuYOzcdOeTnPy/v4t4qkNKnGKtFJJbkkkvBHRisVjaIbKzIw8doyjXVqlOMutrSXZJZohy6fHlj243+/NjZDNP6ryoJ1KTc6a3r1ornl6S6//AE4uq7Pti9qnOPnH8tZqjlznNC4Ei1O0z5GoqU393VeX4Zvc+x7vDqdHs/U93fgt0n5T/basugHoEgAAAAAAAAAAAAAABGtMRtVl238Yx+jPM9vVnjpb0SUaPCaZlDCuhRS24Sq+Uk5KMYJ1Z22pPdfxOnXV1xaWk+PDH0Q5JtvMU6rOp2Cpqr/EYicKlSTtTlCW3TguSdln1t/vHotTg4+GZnjnzjb4Qjw6acftW52nrLe6TW1W2eEqlu60b+5Modrxxamsei1Xo2lXcaZuVNmrU42O1iMHHh5SUv0wa/rLPY8f8lp9P3/olma5ayRwFDaydapdUYvi+M3+GN033LidnUZ4xU38fBV1Ofuqb+Pg5Dq7o56Sxi8q5Ok5uVad85ys5bN+bt3LuOPFbzWck/e8ubpcE5b72+P8OxzpqKjGKSjFJJJWSSySS4I5+o/M7kRtCG6zYhTrtL/DSi3ze9+F/ia034dkWSebUXNtkaqEW2kldtpJc28kkIjflA6bq7oeOFpJZOpKzqS6+yuiPS6TTRgp6z1lNEbNqWmQAAAAc91w0MqFRVIK1Kq93CM99l0ebXY+hwNfpYxW4q9J+Uo7RsjtzntC42HUdXMf/EYanNvzktmf5o5N9+T7z02ky97ii09fH3pqzvDZllkAAAAAAAAAAAAC1XrxgryaS6gQzWbWbDxnDO92oyaV3m/NajvefxOR2nWmekY6zvbw/tH+IpW8V33mfJrf7Opyvd7VGtiYVay3pxUYxcXzjtR2mvxSOVoc22ox0y8uHeOfnz2/hYmsRvMeKQ6TpUG/uthKUHtKFuDSTy6M6fbWOO5jJHWJjmxTq0+BxcniMPSV6kqWeInwjeErXftOTWXLM5/Dk1VramY2iIhmeUbJZUV0bZa70ao/pvSNPC1KFetK1Okqt+bbUbRS4t2skT9kWitr7+UNclorG8uS6V0zW0tjd62qjsle8aVJbo35K92+LfWxc4L578UuTwWz34p/07Bq7oKnhKFGMbOV9/H0XeT6sn1VYpp5rHp9YdTHSKRww2laWbfBHmstuKyVzetV25Sk98m2+93JIhUmd1FzIkOo+DVTE7TWVGO1/M8o/N9xe7OxceXinw+rekc3RTvpQDHnjqUW06sE1vTnFNdquRTmxxO02j9YSRhyTG8Vn9FP9o0f86n/ANyP1MfiMX+UfrDPcZf8Z/SWTGSaTWae5k0TvzhFMbcpega/T2C8vhqsOLi3H80c4+9EGpxd5itX73YmN4coueZQFxsJp9neI/v6f5ZLvvGXwidbsu35q+6UmOUzOukAAAAAAAAAAAB4wMPSOAhXjs1FddrXwMWrFo2liaxMbSgWG1XUdLxjGL/h6MfK5tvzpXhGOfZN+BVppa0zcdY2jb5q1NPWubirG0bfNLcfq9Rqyclt05vfKnLZv1lH0X3o3zaXDm/7KxP35rcTMNbV0LKg1J4mtUi7rZlsKN7XT82KzyOX2h2fipp7WpE7x6y2rad2LTk6fldlZVNmd8spwW99qUfAp6DW0rpr4rz57eu/gzavNutG4+FelCpB3hUinF9Hw7eBpW813pfqwif2p7ccA6tKnCdSjVpuO3SVXZ235PbhCV47Xnq10+OXE20O05+GZ5Tv6erW0cmVqNoLErDqeIxdR1Zq9rrYT9mMbbNl2ZnoI0mLbnWGtd46pHQSsnJRdSN1tJWvvV+84mpyd3a2OJnaG8LOPlalVfKE/wDxZzY6lujndy2qFzAm/wBnMPNxD4uUF4KT+Z2OzI5Wn3JcaYnUSAHMtPVdnGYjlt/JHk9ZbbU3971Wkrvp6e5Zi77iOObeeTfavacdFqnUd6T3P2P/AF6HR0WtnF7F/wAv0/pz9Zo+99un5vqmkZJpNO6e5rlzO9ExMbw4cxMcpemWHG8THZnNLdGUku5tHlrxtaY9ZVpWrmuwk/2fS/4ma50n7pwOh2b/ANs+794b4+roR20wAAAAAAAAAAAAHjQFDp8QKGBar0lOLjJXTMTETG0iE6w4bAYX/m8bVUHn5B1buS5bMFtyXu5lGNBpcduLhjctk26yjEftTw1PEKMKE4YJ5OTttRe5TjSjfzbb1dvildWdfW6eNRPFT80fNHTNEzs6Beli6D2ZRnRrQylFppprJp8+Jw4m+HJE7bTCde0bjVGCp1PNqQVmvatulHmmetw56ZacdZ5fT3tFdJZZ9fe2zy2ryVyZ7Wr03bw1OltIOUpYahHarNfeNrzacZLe3xk1uXW74J2dFobZvbnlX6yxbohVyNSe3AmX2cV/OxEOLUJLuun8YnU7MtztX3SlxSnB1kwBzPWrDShiqrkrKo9qD4NWW48p2hjtTUWmY684ep0GStsFYienKWLoint1YwbezK97dE3l4FOL8KXU24Mc2jrCSLQdP2p+MfoSRfdyfxuTyj5/y2+iPuFsbUnDhdp7PZZbuh0dFr5xTwX/AC/T+lPUT3s8W0b/AFblyyvvyvlnfsPQxMTG8KbjFSbcpN72232t5o8vM7zvKqpuYYSz7Oqd69aXs07fqkn/AEs6PZtf+S0+n1/0lxdU/OymAAAAAAAAAAAAAAAPGrgW5UuQEd0pqhgsRKUquGpucvSlsqMm+bks2azWs9YazSs9Ycc+1/UuGj1RrYZSVCe1GcXJy2am+LTd3Zq63+quZpOOI6NeCK9HW9F6uxpYehGDlTnCnBNxdrtRS85bpd6GTBjyxteIlIuywGKW6vF9ZUlf3WXuKU9laeZ6T+rO69gtrYjty2pq6k0rXabW5bjhavFGLNalekNoWaGFlTr1qsXFqrs5O6acYqO/juuX9H2jTDiilqzy8mJhB9K4d0q1SL4SbXY817mV+KLTNo6Kd42nZiXDXdsNA6ReGrwqXy3T/K9/hk+4m0+XuskW+9m1bbS6dTx+66TT4r4nolpkQxcXxt2gWtJ6Pp4mm4TzXqyW+L9pMg1GnpnpwX/0mwZ74b8Vf9oLh9GTw2MhCa9rZlwktl5r6Hk9Vp74LTW3wnzd/JqKZ9NNq+nLy5r2s+MnS8jsSaUtu9na9tm3zMaTbnv6PO6q0122nzauOkqrV1Vn+pnR4K+UKneX85bnQGscqUtmrJypSe95uL5rmun7dzTaju/Znp9G1ck782drVq2q8fL4ezqNXkluqL2l+L4k2q0kZI7zH1+rN6b84c/fwOQgdD+zzCbOHnUe+tPL8sMl73M7HZ9Nsc28/wBvuU+KOW6VHQSgAAAAAAAAAAAAAAAAB5KKe8DT6x6AhjKDpTV4txffGSkmu9IDKasBS2BrcXhKiblRkk3vjJXi3zyaafYypqdFiz87dfOGd2FOGMeS8jHrsyk+5bSXxKlex8UTztPyN2k1i0JOnTVaVSVSd/vW7bnlFpLKKTysuY1ekrjpE442iPvdBmjxRu5z0BcCT6s6eUUqNV2iv7uT3L8EunJnR0eq4Y7u/wAJ/ZNjyeEpZc6qcUmtzsB7Vq7aSklLZzi2s07Wun2NkGo09M9Jpf8A03pe1eiJa65eQ/n/AKDzddLfT3tS/wAJ80eqtForMev7I3SrOL6cUTROynuzYTuroljm23b/AFb0+8O1Cpd0W+1wb4rpzX7drT6icfKen0b0vtyltNZdV44rZrYdxU522vZnF+vlxSz6k+p0kZfbp1+vq3vj4ucJNgsNGlThTj6NOKS7lvfUu0pFKxWPBJEbRsvGzIAAAAAAAAAAAAAAAAAAAHkop7wMaphuXgBjSTW8ChgUVYKUXGSvGSaafFPejExExtI5zp3RMsNUtvpy9CXT2X1Rw9Rp5xW28PBUvXhlrLlfZpuXGw2ujNP1aCUb7cF6suH5XvXwLOHVZMfLrHk3rkmrf4fW2jL04zi+xSXis/cXq6/HP5omEsZq+K9LWfD+1J/yP5m/43D5/Jnvarm1Rx1F8V4ShLg+nzNv+PU0+94bezeEM0lgJ4eezL+WXCS5r6HIy4bYrbWVbVms7Sx6VVxfxNInZjdnwmmrokjmzu32resDw72J3dFvtcG/WXTmv27Wnzzj5T0+iSl9uqdyxkFDbUk4vc0735WOpExMbwssfA6RU24yVn6vVcu0yM8AAAAAAAAAAAAAAAAAAAAACmUE96AxauD9l9z+oGJOLWTVgMbGYaFWDhON4y3r5p8H1Nb0reOG3RiYiY2lBdNavVKF5RvOlzSzivxJfHd2HIz6S2PnHOFW+OatLcqoi42C42C42GTo/HToTU4PPiuDXJkmLJbHbiq2raazvCZwnSx1H4r1oS5/vedaJx6nH97wtezkqh2ksBPDz2ZbvVlwkua+hysuG2K20qt6zWdpY9Kq4v4kcTs13Z0Kikroljm33b/Vuo2qivktmy5X2r/BHQ0UztMJ8M9W5uXUzeaMx/lFsy9Ne9c+0DPAAAAAAAAAAAAAAAAAAAAAAAUzgnk1cDErYH2X3P6gYNSDi7NWA02kdXqFa72diT9aGXitzK2TS4789tp9EdsVbNBidUaq9CcZLreL+a95Utobx+WYlDOCfBr6mgMSv8JvslF/MhnS5Y/8/Rp3V/JQtCYj/Jl7vqY/DZf8WO7v5Mijq1iJb4xj+aa/pub10eWfDZtGG8t5ofQDoT23VbfGMVaLXJ33+4uYNLOOeLiTUxcM77tlpDBwrwcJrLg+KfNdSxkx1yV4bJLVi0bSgek8BPDz2Zbn6MuElzXXocbLinFbaVK9ZrO0selW2Xdd5HE7Nd0q1WqKSqtfg/qOlopieL4fus4J6t6y+sPFJppp2a3MCQ6Nxyqqz9Nb1z6oDNAAAAAAAAAAAAAAAAAAAAAAAAKZwTVmroDCr6P4xfc/qBr6tNxdpKwFtgUsDxgeMClgUyV94FDguS8EY2g2EktyMjxgeMBCo4tNOzW5gSTR2OVWPKS9JfNdAMwAAAAAAAAAAAAAAAAAAAAAAAAAUzgmrNXQGBiNGJ5wduj3eIGtrUpQdpK374MC2wKWB42BSwPGBSwPGBS2B4wKqNZwkpRdmv3ZgSjAYxVY3WTXpLk/oBkgAAAAAAAAAAAAAAAAAAAAAAAAABTOKas1ddQI9jNjaex6Pbx6dALDApYHjApYHjApbA8YFLA8YFzDYmVOSlF5rwa5MCVYLFxqxUo964p8gMgAAAAAAAAAAAAAAAAAAAAAAAAAeSV1Z7mBZeDp+xHwApej6fsL3gUvRlL2f9UvqBQ9FUuT/UwKXoen+LxAoehafOfivoBS9Bw9qXu+gFD0CvbfggKHoD/qf6P9wKHq+/8AMX6f9wKHq/P24+DAu4PRdajPajKHVXkk1y3AbwAAAAAAAAAAAAAAAAAAAAAAAAAAAAAAAAAAAAAAAAAAAAAAAAAAAAAAAAAAAAAAAAAAAAAAAAAAAAAAAAAAAAD/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0472412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chor="ctr"/>
          <a:lstStyle/>
          <a:p>
            <a:r>
              <a:rPr lang="cs-CZ" dirty="0" smtClean="0"/>
              <a:t>Co se dnes v </a:t>
            </a:r>
            <a:r>
              <a:rPr lang="cs-CZ" dirty="0" err="1" smtClean="0"/>
              <a:t>QGISu</a:t>
            </a:r>
            <a:r>
              <a:rPr lang="cs-CZ" dirty="0" smtClean="0"/>
              <a:t> naučíme?</a:t>
            </a:r>
            <a:endParaRPr lang="cs-CZ" dirty="0"/>
          </a:p>
        </p:txBody>
      </p:sp>
      <p:sp>
        <p:nvSpPr>
          <p:cNvPr id="5" name="Zástupný symbol pro obsah 4"/>
          <p:cNvSpPr>
            <a:spLocks noGrp="1"/>
          </p:cNvSpPr>
          <p:nvPr>
            <p:ph idx="1"/>
          </p:nvPr>
        </p:nvSpPr>
        <p:spPr>
          <a:xfrm>
            <a:off x="509589" y="2017713"/>
            <a:ext cx="8082321" cy="4114800"/>
          </a:xfrm>
        </p:spPr>
        <p:txBody>
          <a:bodyPr/>
          <a:lstStyle/>
          <a:p>
            <a:pPr marL="0" indent="0" algn="just">
              <a:buNone/>
            </a:pPr>
            <a:r>
              <a:rPr lang="cs-CZ" sz="2000" dirty="0" smtClean="0"/>
              <a:t>Aneb co </a:t>
            </a:r>
            <a:r>
              <a:rPr lang="cs-CZ" sz="2000" dirty="0"/>
              <a:t>budete potřebovat pro cvičení č. </a:t>
            </a:r>
            <a:r>
              <a:rPr lang="cs-CZ" sz="2000" dirty="0" smtClean="0"/>
              <a:t>2 …</a:t>
            </a:r>
          </a:p>
          <a:p>
            <a:pPr algn="just"/>
            <a:r>
              <a:rPr lang="cs-CZ" sz="2000" dirty="0" smtClean="0"/>
              <a:t>Přidat data (vektor, rastr, webové služby, </a:t>
            </a:r>
            <a:r>
              <a:rPr lang="cs-CZ" sz="2000" b="1" u="sng" dirty="0" smtClean="0"/>
              <a:t>OSM data</a:t>
            </a:r>
            <a:r>
              <a:rPr lang="cs-CZ" sz="2000" dirty="0" smtClean="0"/>
              <a:t>)</a:t>
            </a:r>
          </a:p>
          <a:p>
            <a:pPr algn="just"/>
            <a:r>
              <a:rPr lang="cs-CZ" sz="2000" dirty="0" smtClean="0"/>
              <a:t>Nastavení zobrazení prostorových dat (měřítko, </a:t>
            </a:r>
            <a:r>
              <a:rPr lang="cs-CZ" sz="2000" dirty="0" err="1" smtClean="0"/>
              <a:t>souř</a:t>
            </a:r>
            <a:r>
              <a:rPr lang="cs-CZ" sz="2000" dirty="0" smtClean="0"/>
              <a:t>. systém)</a:t>
            </a:r>
          </a:p>
          <a:p>
            <a:pPr algn="just"/>
            <a:r>
              <a:rPr lang="cs-CZ" sz="2000" dirty="0" smtClean="0"/>
              <a:t>Nastavit </a:t>
            </a:r>
            <a:r>
              <a:rPr lang="cs-CZ" sz="2000" dirty="0" err="1" smtClean="0"/>
              <a:t>symbologii</a:t>
            </a:r>
            <a:endParaRPr lang="cs-CZ" sz="2000" dirty="0" smtClean="0"/>
          </a:p>
          <a:p>
            <a:pPr algn="just"/>
            <a:endParaRPr lang="cs-CZ" sz="2000" dirty="0"/>
          </a:p>
          <a:p>
            <a:pPr marL="0" indent="0" algn="just">
              <a:buNone/>
            </a:pPr>
            <a:r>
              <a:rPr lang="cs-CZ" sz="2000" dirty="0" smtClean="0"/>
              <a:t>Co by se vám ve cvičení č. 2 ještě mohlo hodit?</a:t>
            </a:r>
          </a:p>
          <a:p>
            <a:pPr algn="just"/>
            <a:r>
              <a:rPr lang="cs-CZ" sz="2000" dirty="0" smtClean="0"/>
              <a:t>Úprava (editace) dat</a:t>
            </a:r>
          </a:p>
          <a:p>
            <a:pPr algn="just"/>
            <a:r>
              <a:rPr lang="cs-CZ" sz="2000" dirty="0" smtClean="0"/>
              <a:t>…</a:t>
            </a:r>
            <a:endParaRPr lang="cs-CZ" sz="2000" dirty="0"/>
          </a:p>
        </p:txBody>
      </p:sp>
      <p:sp>
        <p:nvSpPr>
          <p:cNvPr id="3" name="Zástupný symbol pro zápatí 3"/>
          <p:cNvSpPr>
            <a:spLocks noGrp="1"/>
          </p:cNvSpPr>
          <p:nvPr>
            <p:ph type="ftr" sz="quarter" idx="10"/>
          </p:nvPr>
        </p:nvSpPr>
        <p:spPr/>
        <p:txBody>
          <a:bodyPr/>
          <a:lstStyle/>
          <a:p>
            <a:r>
              <a:rPr lang="cs-CZ" altLang="cs-CZ" dirty="0"/>
              <a:t>Cvičení č. 2 – Dobrovolnická mapa mikroregionálního města</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7</a:t>
            </a:fld>
            <a:endParaRPr lang="cs-CZ" altLang="cs-CZ"/>
          </a:p>
        </p:txBody>
      </p:sp>
      <p:sp>
        <p:nvSpPr>
          <p:cNvPr id="6" name="AutoShape 2" descr="data:image/jpeg;base64,/9j/4AAQSkZJRgABAQAAAQABAAD/2wCEAAkGBxMQEBATEhIVFhEQFRYaEhYYEhcVGBgVFhYWFxYSFRUYHSggGBolHRgVITIhJikrMDAwFx8zODMsNygtLisBCgoKDg0OGxAQGysmICYvLS0yKy0tLS0tLS0tLS0vLS0tLS0tLS8tMi0tKy0vLzAtLS0tLS0tLS0tLS0tLS4tLf/AABEIALcBEwMBEQACEQEDEQH/xAAbAAEAAQUBAAAAAAAAAAAAAAAABgIDBAUHAf/EAEMQAAIBAgIHAwkGAwYHAAAAAAABAgMRBCEFBhIxQVFhcYGREyIyQlKhscHRByNicpLwFILCFTNDU6LhJDRjk7Li8f/EABoBAQACAwEAAAAAAAAAAAAAAAADBAECBQb/xAAzEQEAAgECAwUGBgIDAQAAAAAAAQIDBBESITEFE0FRYSJxgaGx8BQykcHR4VLxIzNCYv/aAAwDAQACEQMRAD8A7iAAAAAAAAAAAAAAAAAAAAAAAAAAAAAAAAAAAAAAAAAAAAAAAAAAAAAAAAAAAAAAAAAAAAAAAAAAAAAAAAAAAAAAAAAAAAAAAAAAAAAAAAAAAAAAAAAAAAAAAAAAAAAAAAAAAAAAAAAAAAAAAAAAAAAAAAAAAAAAAAAAAAAAAAAAAAAAAAAAAAAABTOairtpLm3YxMxHUYdTTGHjvr0/1p/Agtq8FeU3j9YFC07hn/jw8bGv43T/AOcfqbsmhjaVT0KkJdk0/gyambHf8ton3SMgkAAAAAAAAAAAAAAAAAAAAAFFSrGKvJpLq7AW6eMpydlOLf5kBTjcdCirzfuuYm0RG8sTMRzlHMTrrTU4wgruUlFJPad27cMl4laNZim8UrO8oPxWObRSs7ylcXki0sPQFwIlp37QMLh7xpvy9TlBrYT61N3hcp5dbjp05z6KWbXYqco5z6fy55pTXDFY6tTpOexTqTinTp3jHZbzUnvllvTduiKddRkz3iJ6b9FKufLnvETO0b9Idj0POUqUZTd3K7Ow7TzSelaWGjepLN+jFZyfYvnuK+fU48Eb3n4eJuiOkdba1S6ppU4/ql4vJdy7zi5u08t+VPZj9Z+/vdru0NevKbvOUpPnKTl8Tn3ta872nf382FFzXYLjYeDaBsMFpqvR9CpK3st7Ueyz3dxYxarNj/LafdPOPv3G6T6K1vhO0ay2Je0s4d/GPv7TraftStuWWNvXw/r75tt0mjJNJp3T3NcuZ1YnfnDL0yAAAAAAAAAAAAAAAADE0ji/Jxy9J7ui4yZDnzVw45vbpDMRuiX3+NxEqVGfk40knXrNKUk5Zxp008lK2b4K6yOVpoya7fJkmYp4RHLdtPJn1dWZ047UMTUqW3xqqDT52ainF+4sZey8Ux/xTNbecTLHEi+s+kIukoSk5K/3a3y2uCi/Z5+HO1LHmz2xzhzxvO+0ef36/VT1t6THdxG8z4futar6DqwxlOVem4Qox27vNOTVopPi/Sy7C1pdLOnvN8kxtEdUGl0lseSZt5OhVsbKW7Je8hz9rzvtij4z/H8/o6ezSYXSFbEOUqNPaoxdlOVSUXO29wS3R5PiWsWHVXpxXybTPhtHL3scmyoVZuKlCUlzUs7Nb00+PeVZ1mpwWmMm07fD6fwztDkuvGkaNTESdGnGLV1OUb2qTvnJLdbrxz35GmbJTPaJrXbzef1U0yZfYjp1nzlh6rYCf8fCNSLjKClJprPONk/GSLWmxTXLtMdE+mxzGaImNtnYdNacWEpQpws62yrLhFW9KXyRNrdbGGOGv5vp73WmdkFr15VJOU5OUpb295521rXnitO8tN1FzGwXGwqpwcnaKbfJJv4Ga1m3TmLksJVWbpVEutOS+Rt3V/8AGf0kWLmg9uNguNhuNAawTwzUXeVF748V+KH04l3Say2Cdp518vL3MxLoeHrxqRjODTjJXTR6Ol63rFq9JbrhsAAAAAAAAAAAAAAAEd01UvUkuVl4K7+K8Dz3buWfZx/FJR7qRTth6k+NWvVk32TcI+6KOtoKcGmpHp9ebS3Vg6360KivJ085ydrR3yby2Y2+P7WdRqOD2Kc7T0hWz5+D2a87T4NBo3QjjeriFetJNbPq042Xmx62aPOdp95hvFd+c85n1/pJpdPFIm1udp6ylmjZTnQpSq+koRuu7e+pb1eonUR/8x85++iaI2YenqjVBxj6VZxpx/ndpNdVHafcVtBi7zPWJ6df0ZlJdH4VUqUIRVlFJHq2iA/aNrAsO6lCjK06qTqtb4JrNdJSVuxdqOR2hNZvER18f2c/W6max3dOs9fRH9RdV1XvicRF+TaaoR3X4eV7uHXPgjm5M04piKderGh03/u3w/lMa/kaVLanFfxGG8yErZzUmpK/R2u+VmdqdbTuO+jr029fL9/c6FoiJ3RevWlOUpSd5Sd23xZ5+0zaZtPWUa3c12YX8HhZ1pqFOO1J8OnNvgupvjx2yWitY3llN9E6o0qaTrfeT5eou71u/wADuYOzcdOeTnPy/v4t4qkNKnGKtFJJbkkkvBHRisVjaIbKzIw8doyjXVqlOMutrSXZJZohy6fHlj243+/NjZDNP6ryoJ1KTc6a3r1ornl6S6//AE4uq7Pti9qnOPnH8tZqjlznNC4Ei1O0z5GoqU393VeX4Zvc+x7vDqdHs/U93fgt0n5T/basugHoEgAAAAAAAAAAAAAABGtMRtVl238Yx+jPM9vVnjpb0SUaPCaZlDCuhRS24Sq+Uk5KMYJ1Z22pPdfxOnXV1xaWk+PDH0Q5JtvMU6rOp2Cpqr/EYicKlSTtTlCW3TguSdln1t/vHotTg4+GZnjnzjb4Qjw6acftW52nrLe6TW1W2eEqlu60b+5Modrxxamsei1Xo2lXcaZuVNmrU42O1iMHHh5SUv0wa/rLPY8f8lp9P3/olma5ayRwFDaydapdUYvi+M3+GN033LidnUZ4xU38fBV1Ofuqb+Pg5Dq7o56Sxi8q5Ok5uVad85ys5bN+bt3LuOPFbzWck/e8ubpcE5b72+P8OxzpqKjGKSjFJJJWSSySS4I5+o/M7kRtCG6zYhTrtL/DSi3ze9+F/ia034dkWSebUXNtkaqEW2kldtpJc28kkIjflA6bq7oeOFpJZOpKzqS6+yuiPS6TTRgp6z1lNEbNqWmQAAAAc91w0MqFRVIK1Kq93CM99l0ebXY+hwNfpYxW4q9J+Uo7RsjtzntC42HUdXMf/EYanNvzktmf5o5N9+T7z02ky97ii09fH3pqzvDZllkAAAAAAAAAAAAC1XrxgryaS6gQzWbWbDxnDO92oyaV3m/NajvefxOR2nWmekY6zvbw/tH+IpW8V33mfJrf7Opyvd7VGtiYVay3pxUYxcXzjtR2mvxSOVoc22ox0y8uHeOfnz2/hYmsRvMeKQ6TpUG/uthKUHtKFuDSTy6M6fbWOO5jJHWJjmxTq0+BxcniMPSV6kqWeInwjeErXftOTWXLM5/Dk1VramY2iIhmeUbJZUV0bZa70ao/pvSNPC1KFetK1Okqt+bbUbRS4t2skT9kWitr7+UNclorG8uS6V0zW0tjd62qjsle8aVJbo35K92+LfWxc4L578UuTwWz34p/07Bq7oKnhKFGMbOV9/H0XeT6sn1VYpp5rHp9YdTHSKRww2laWbfBHmstuKyVzetV25Sk98m2+93JIhUmd1FzIkOo+DVTE7TWVGO1/M8o/N9xe7OxceXinw+rekc3RTvpQDHnjqUW06sE1vTnFNdquRTmxxO02j9YSRhyTG8Vn9FP9o0f86n/ANyP1MfiMX+UfrDPcZf8Z/SWTGSaTWae5k0TvzhFMbcpega/T2C8vhqsOLi3H80c4+9EGpxd5itX73YmN4coueZQFxsJp9neI/v6f5ZLvvGXwidbsu35q+6UmOUzOukAAAAAAAAAAAB4wMPSOAhXjs1FddrXwMWrFo2liaxMbSgWG1XUdLxjGL/h6MfK5tvzpXhGOfZN+BVppa0zcdY2jb5q1NPWubirG0bfNLcfq9Rqyclt05vfKnLZv1lH0X3o3zaXDm/7KxP35rcTMNbV0LKg1J4mtUi7rZlsKN7XT82KzyOX2h2fipp7WpE7x6y2rad2LTk6fldlZVNmd8spwW99qUfAp6DW0rpr4rz57eu/gzavNutG4+FelCpB3hUinF9Hw7eBpW813pfqwif2p7ccA6tKnCdSjVpuO3SVXZ235PbhCV47Xnq10+OXE20O05+GZ5Tv6erW0cmVqNoLErDqeIxdR1Zq9rrYT9mMbbNl2ZnoI0mLbnWGtd46pHQSsnJRdSN1tJWvvV+84mpyd3a2OJnaG8LOPlalVfKE/wDxZzY6lujndy2qFzAm/wBnMPNxD4uUF4KT+Z2OzI5Wn3JcaYnUSAHMtPVdnGYjlt/JHk9ZbbU3971Wkrvp6e5Zi77iOObeeTfavacdFqnUd6T3P2P/AF6HR0WtnF7F/wAv0/pz9Zo+99un5vqmkZJpNO6e5rlzO9ExMbw4cxMcpemWHG8THZnNLdGUku5tHlrxtaY9ZVpWrmuwk/2fS/4ma50n7pwOh2b/ANs+794b4+roR20wAAAAAAAAAAAAHjQFDp8QKGBar0lOLjJXTMTETG0iE6w4bAYX/m8bVUHn5B1buS5bMFtyXu5lGNBpcduLhjctk26yjEftTw1PEKMKE4YJ5OTttRe5TjSjfzbb1dvildWdfW6eNRPFT80fNHTNEzs6Beli6D2ZRnRrQylFppprJp8+Jw4m+HJE7bTCde0bjVGCp1PNqQVmvatulHmmetw56ZacdZ5fT3tFdJZZ9fe2zy2ryVyZ7Wr03bw1OltIOUpYahHarNfeNrzacZLe3xk1uXW74J2dFobZvbnlX6yxbohVyNSe3AmX2cV/OxEOLUJLuun8YnU7MtztX3SlxSnB1kwBzPWrDShiqrkrKo9qD4NWW48p2hjtTUWmY684ep0GStsFYienKWLoint1YwbezK97dE3l4FOL8KXU24Mc2jrCSLQdP2p+MfoSRfdyfxuTyj5/y2+iPuFsbUnDhdp7PZZbuh0dFr5xTwX/AC/T+lPUT3s8W0b/AFblyyvvyvlnfsPQxMTG8KbjFSbcpN72232t5o8vM7zvKqpuYYSz7Oqd69aXs07fqkn/AEs6PZtf+S0+n1/0lxdU/OymAAAAAAAAAAAAAAAPGrgW5UuQEd0pqhgsRKUquGpucvSlsqMm+bks2azWs9YazSs9Ycc+1/UuGj1RrYZSVCe1GcXJy2am+LTd3Zq63+quZpOOI6NeCK9HW9F6uxpYehGDlTnCnBNxdrtRS85bpd6GTBjyxteIlIuywGKW6vF9ZUlf3WXuKU9laeZ6T+rO69gtrYjty2pq6k0rXabW5bjhavFGLNalekNoWaGFlTr1qsXFqrs5O6acYqO/juuX9H2jTDiilqzy8mJhB9K4d0q1SL4SbXY817mV+KLTNo6Kd42nZiXDXdsNA6ReGrwqXy3T/K9/hk+4m0+XuskW+9m1bbS6dTx+66TT4r4nolpkQxcXxt2gWtJ6Pp4mm4TzXqyW+L9pMg1GnpnpwX/0mwZ74b8Vf9oLh9GTw2MhCa9rZlwktl5r6Hk9Vp74LTW3wnzd/JqKZ9NNq+nLy5r2s+MnS8jsSaUtu9na9tm3zMaTbnv6PO6q0122nzauOkqrV1Vn+pnR4K+UKneX85bnQGscqUtmrJypSe95uL5rmun7dzTaju/Znp9G1ck782drVq2q8fL4ezqNXkluqL2l+L4k2q0kZI7zH1+rN6b84c/fwOQgdD+zzCbOHnUe+tPL8sMl73M7HZ9Nsc28/wBvuU+KOW6VHQSgAAAAAAAAAAAAAAAAB5KKe8DT6x6AhjKDpTV4txffGSkmu9IDKasBS2BrcXhKiblRkk3vjJXi3zyaafYypqdFiz87dfOGd2FOGMeS8jHrsyk+5bSXxKlex8UTztPyN2k1i0JOnTVaVSVSd/vW7bnlFpLKKTysuY1ekrjpE442iPvdBmjxRu5z0BcCT6s6eUUqNV2iv7uT3L8EunJnR0eq4Y7u/wAJ/ZNjyeEpZc6qcUmtzsB7Vq7aSklLZzi2s07Wun2NkGo09M9Jpf8A03pe1eiJa65eQ/n/AKDzddLfT3tS/wAJ80eqtForMev7I3SrOL6cUTROynuzYTuroljm23b/AFb0+8O1Cpd0W+1wb4rpzX7drT6icfKen0b0vtyltNZdV44rZrYdxU522vZnF+vlxSz6k+p0kZfbp1+vq3vj4ucJNgsNGlThTj6NOKS7lvfUu0pFKxWPBJEbRsvGzIAAAAAAAAAAAAAAAAAAAHkop7wMaphuXgBjSTW8ChgUVYKUXGSvGSaafFPejExExtI5zp3RMsNUtvpy9CXT2X1Rw9Rp5xW28PBUvXhlrLlfZpuXGw2ujNP1aCUb7cF6suH5XvXwLOHVZMfLrHk3rkmrf4fW2jL04zi+xSXis/cXq6/HP5omEsZq+K9LWfD+1J/yP5m/43D5/Jnvarm1Rx1F8V4ShLg+nzNv+PU0+94bezeEM0lgJ4eezL+WXCS5r6HIy4bYrbWVbVms7Sx6VVxfxNInZjdnwmmrokjmzu32resDw72J3dFvtcG/WXTmv27Wnzzj5T0+iSl9uqdyxkFDbUk4vc0735WOpExMbwssfA6RU24yVn6vVcu0yM8AAAAAAAAAAAAAAAAAAAAACmUE96AxauD9l9z+oGJOLWTVgMbGYaFWDhON4y3r5p8H1Nb0reOG3RiYiY2lBdNavVKF5RvOlzSzivxJfHd2HIz6S2PnHOFW+OatLcqoi42C42C42GTo/HToTU4PPiuDXJkmLJbHbiq2raazvCZwnSx1H4r1oS5/vedaJx6nH97wtezkqh2ksBPDz2ZbvVlwkua+hysuG2K20qt6zWdpY9Kq4v4kcTs13Z0Kikroljm33b/Vuo2qivktmy5X2r/BHQ0UztMJ8M9W5uXUzeaMx/lFsy9Ne9c+0DPAAAAAAAAAAAAAAAAAAAAAAAUzgnk1cDErYH2X3P6gYNSDi7NWA02kdXqFa72diT9aGXitzK2TS4789tp9EdsVbNBidUaq9CcZLreL+a95Utobx+WYlDOCfBr6mgMSv8JvslF/MhnS5Y/8/Rp3V/JQtCYj/Jl7vqY/DZf8WO7v5Mijq1iJb4xj+aa/pub10eWfDZtGG8t5ofQDoT23VbfGMVaLXJ33+4uYNLOOeLiTUxcM77tlpDBwrwcJrLg+KfNdSxkx1yV4bJLVi0bSgek8BPDz2Zbn6MuElzXXocbLinFbaVK9ZrO0selW2Xdd5HE7Nd0q1WqKSqtfg/qOlopieL4fus4J6t6y+sPFJppp2a3MCQ6Nxyqqz9Nb1z6oDNAAAAAAAAAAAAAAAAAAAAAAAAKZwTVmroDCr6P4xfc/qBr6tNxdpKwFtgUsDxgeMClgUyV94FDguS8EY2g2EktyMjxgeMBCo4tNOzW5gSTR2OVWPKS9JfNdAMwAAAAAAAAAAAAAAAAAAAAAAAAAUzgmrNXQGBiNGJ5wduj3eIGtrUpQdpK374MC2wKWB42BSwPGBSwPGBS2B4wKqNZwkpRdmv3ZgSjAYxVY3WTXpLk/oBkgAAAAAAAAAAAAAAAAAAAAAAAAABTOKas1ddQI9jNjaex6Pbx6dALDApYHjApYHjApbA8YFLA8YFzDYmVOSlF5rwa5MCVYLFxqxUo964p8gMgAAAAAAAAAAAAAAAAAAAAAAAAAeSV1Z7mBZeDp+xHwApej6fsL3gUvRlL2f9UvqBQ9FUuT/UwKXoen+LxAoehafOfivoBS9Bw9qXu+gFD0CvbfggKHoD/qf6P9wKHq+/8AMX6f9wKHq/P24+DAu4PRdajPajKHVXkk1y3AbwAAAAAAAAAAAAAAAAAAAAAAAAAAAAAAAAAAAAAAAAAAAAAAAAAAAAAAAAAAAAAAAAAAAAAAAAAAAAAAAAAAAA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data:image/jpeg;base64,/9j/4AAQSkZJRgABAQAAAQABAAD/2wCEAAkGBxMQEBATEhIVFhEQFRYaEhYYEhcVGBgVFhYWFxYSFRUYHSggGBolHRgVITIhJikrMDAwFx8zODMsNygtLisBCgoKDg0OGxAQGysmICYvLS0yKy0tLS0tLS0tLS0vLS0tLS0tLS8tMi0tKy0vLzAtLS0tLS0tLS0tLS0tLS4tLf/AABEIALcBEwMBEQACEQEDEQH/xAAbAAEAAQUBAAAAAAAAAAAAAAAABgIDBAUHAf/EAEMQAAIBAgIHAwkGAwYHAAAAAAABAgMRBCEFBhIxQVFhcYGREyIyQlKhscHRByNicpLwFILCFTNDU6LhJDRjk7Li8f/EABoBAQACAwEAAAAAAAAAAAAAAAADBAECBQb/xAAzEQEAAgECAwUGBgIDAQAAAAAAAQIDBBESITEFE0FRYSJxgaGx8BQykcHR4VLxIzNCYv/aAAwDAQACEQMRAD8A7iAAAAAAAAAAAAAAAAAAAAAAAAAAAAAAAAAAAAAAAAAAAAAAAAAAAAAAAAAAAAAAAAAAAAAAAAAAAAAAAAAAAAAAAAAAAAAAAAAAAAAAAAAAAAAAAAAAAAAAAAAAAAAAAAAAAAAAAAAAAAAAAAAAAAAAAAAAAAAAAAAAAAAAAAAAAAAAAAAAAAAABTOairtpLm3YxMxHUYdTTGHjvr0/1p/Agtq8FeU3j9YFC07hn/jw8bGv43T/AOcfqbsmhjaVT0KkJdk0/gyambHf8ton3SMgkAAAAAAAAAAAAAAAAAAAAAFFSrGKvJpLq7AW6eMpydlOLf5kBTjcdCirzfuuYm0RG8sTMRzlHMTrrTU4wgruUlFJPad27cMl4laNZim8UrO8oPxWObRSs7ylcXki0sPQFwIlp37QMLh7xpvy9TlBrYT61N3hcp5dbjp05z6KWbXYqco5z6fy55pTXDFY6tTpOexTqTinTp3jHZbzUnvllvTduiKddRkz3iJ6b9FKufLnvETO0b9Idj0POUqUZTd3K7Ow7TzSelaWGjepLN+jFZyfYvnuK+fU48Eb3n4eJuiOkdba1S6ppU4/ql4vJdy7zi5u08t+VPZj9Z+/vdru0NevKbvOUpPnKTl8Tn3ta872nf382FFzXYLjYeDaBsMFpqvR9CpK3st7Ueyz3dxYxarNj/LafdPOPv3G6T6K1vhO0ay2Je0s4d/GPv7TraftStuWWNvXw/r75tt0mjJNJp3T3NcuZ1YnfnDL0yAAAAAAAAAAAAAAAADE0ji/Jxy9J7ui4yZDnzVw45vbpDMRuiX3+NxEqVGfk40knXrNKUk5Zxp008lK2b4K6yOVpoya7fJkmYp4RHLdtPJn1dWZ047UMTUqW3xqqDT52ainF+4sZey8Ux/xTNbecTLHEi+s+kIukoSk5K/3a3y2uCi/Z5+HO1LHmz2xzhzxvO+0ef36/VT1t6THdxG8z4futar6DqwxlOVem4Qox27vNOTVopPi/Sy7C1pdLOnvN8kxtEdUGl0lseSZt5OhVsbKW7Je8hz9rzvtij4z/H8/o6ezSYXSFbEOUqNPaoxdlOVSUXO29wS3R5PiWsWHVXpxXybTPhtHL3scmyoVZuKlCUlzUs7Nb00+PeVZ1mpwWmMm07fD6fwztDkuvGkaNTESdGnGLV1OUb2qTvnJLdbrxz35GmbJTPaJrXbzef1U0yZfYjp1nzlh6rYCf8fCNSLjKClJprPONk/GSLWmxTXLtMdE+mxzGaImNtnYdNacWEpQpws62yrLhFW9KXyRNrdbGGOGv5vp73WmdkFr15VJOU5OUpb295521rXnitO8tN1FzGwXGwqpwcnaKbfJJv4Ga1m3TmLksJVWbpVEutOS+Rt3V/8AGf0kWLmg9uNguNhuNAawTwzUXeVF748V+KH04l3Say2Cdp518vL3MxLoeHrxqRjODTjJXTR6Ol63rFq9JbrhsAAAAAAAAAAAAAAAEd01UvUkuVl4K7+K8Dz3buWfZx/FJR7qRTth6k+NWvVk32TcI+6KOtoKcGmpHp9ebS3Vg6360KivJ085ydrR3yby2Y2+P7WdRqOD2Kc7T0hWz5+D2a87T4NBo3QjjeriFetJNbPq042Xmx62aPOdp95hvFd+c85n1/pJpdPFIm1udp6ylmjZTnQpSq+koRuu7e+pb1eonUR/8x85++iaI2YenqjVBxj6VZxpx/ndpNdVHafcVtBi7zPWJ6df0ZlJdH4VUqUIRVlFJHq2iA/aNrAsO6lCjK06qTqtb4JrNdJSVuxdqOR2hNZvER18f2c/W6max3dOs9fRH9RdV1XvicRF+TaaoR3X4eV7uHXPgjm5M04piKderGh03/u3w/lMa/kaVLanFfxGG8yErZzUmpK/R2u+VmdqdbTuO+jr029fL9/c6FoiJ3RevWlOUpSd5Sd23xZ5+0zaZtPWUa3c12YX8HhZ1pqFOO1J8OnNvgupvjx2yWitY3llN9E6o0qaTrfeT5eou71u/wADuYOzcdOeTnPy/v4t4qkNKnGKtFJJbkkkvBHRisVjaIbKzIw8doyjXVqlOMutrSXZJZohy6fHlj243+/NjZDNP6ryoJ1KTc6a3r1ornl6S6//AE4uq7Pti9qnOPnH8tZqjlznNC4Ei1O0z5GoqU393VeX4Zvc+x7vDqdHs/U93fgt0n5T/basugHoEgAAAAAAAAAAAAAABGtMRtVl238Yx+jPM9vVnjpb0SUaPCaZlDCuhRS24Sq+Uk5KMYJ1Z22pPdfxOnXV1xaWk+PDH0Q5JtvMU6rOp2Cpqr/EYicKlSTtTlCW3TguSdln1t/vHotTg4+GZnjnzjb4Qjw6acftW52nrLe6TW1W2eEqlu60b+5Modrxxamsei1Xo2lXcaZuVNmrU42O1iMHHh5SUv0wa/rLPY8f8lp9P3/olma5ayRwFDaydapdUYvi+M3+GN033LidnUZ4xU38fBV1Ofuqb+Pg5Dq7o56Sxi8q5Ok5uVad85ys5bN+bt3LuOPFbzWck/e8ubpcE5b72+P8OxzpqKjGKSjFJJJWSSySS4I5+o/M7kRtCG6zYhTrtL/DSi3ze9+F/ia034dkWSebUXNtkaqEW2kldtpJc28kkIjflA6bq7oeOFpJZOpKzqS6+yuiPS6TTRgp6z1lNEbNqWmQAAAAc91w0MqFRVIK1Kq93CM99l0ebXY+hwNfpYxW4q9J+Uo7RsjtzntC42HUdXMf/EYanNvzktmf5o5N9+T7z02ky97ii09fH3pqzvDZllkAAAAAAAAAAAAC1XrxgryaS6gQzWbWbDxnDO92oyaV3m/NajvefxOR2nWmekY6zvbw/tH+IpW8V33mfJrf7Opyvd7VGtiYVay3pxUYxcXzjtR2mvxSOVoc22ox0y8uHeOfnz2/hYmsRvMeKQ6TpUG/uthKUHtKFuDSTy6M6fbWOO5jJHWJjmxTq0+BxcniMPSV6kqWeInwjeErXftOTWXLM5/Dk1VramY2iIhmeUbJZUV0bZa70ao/pvSNPC1KFetK1Okqt+bbUbRS4t2skT9kWitr7+UNclorG8uS6V0zW0tjd62qjsle8aVJbo35K92+LfWxc4L578UuTwWz34p/07Bq7oKnhKFGMbOV9/H0XeT6sn1VYpp5rHp9YdTHSKRww2laWbfBHmstuKyVzetV25Sk98m2+93JIhUmd1FzIkOo+DVTE7TWVGO1/M8o/N9xe7OxceXinw+rekc3RTvpQDHnjqUW06sE1vTnFNdquRTmxxO02j9YSRhyTG8Vn9FP9o0f86n/ANyP1MfiMX+UfrDPcZf8Z/SWTGSaTWae5k0TvzhFMbcpega/T2C8vhqsOLi3H80c4+9EGpxd5itX73YmN4coueZQFxsJp9neI/v6f5ZLvvGXwidbsu35q+6UmOUzOukAAAAAAAAAAAB4wMPSOAhXjs1FddrXwMWrFo2liaxMbSgWG1XUdLxjGL/h6MfK5tvzpXhGOfZN+BVppa0zcdY2jb5q1NPWubirG0bfNLcfq9Rqyclt05vfKnLZv1lH0X3o3zaXDm/7KxP35rcTMNbV0LKg1J4mtUi7rZlsKN7XT82KzyOX2h2fipp7WpE7x6y2rad2LTk6fldlZVNmd8spwW99qUfAp6DW0rpr4rz57eu/gzavNutG4+FelCpB3hUinF9Hw7eBpW813pfqwif2p7ccA6tKnCdSjVpuO3SVXZ235PbhCV47Xnq10+OXE20O05+GZ5Tv6erW0cmVqNoLErDqeIxdR1Zq9rrYT9mMbbNl2ZnoI0mLbnWGtd46pHQSsnJRdSN1tJWvvV+84mpyd3a2OJnaG8LOPlalVfKE/wDxZzY6lujndy2qFzAm/wBnMPNxD4uUF4KT+Z2OzI5Wn3JcaYnUSAHMtPVdnGYjlt/JHk9ZbbU3971Wkrvp6e5Zi77iOObeeTfavacdFqnUd6T3P2P/AF6HR0WtnF7F/wAv0/pz9Zo+99un5vqmkZJpNO6e5rlzO9ExMbw4cxMcpemWHG8THZnNLdGUku5tHlrxtaY9ZVpWrmuwk/2fS/4ma50n7pwOh2b/ANs+794b4+roR20wAAAAAAAAAAAAHjQFDp8QKGBar0lOLjJXTMTETG0iE6w4bAYX/m8bVUHn5B1buS5bMFtyXu5lGNBpcduLhjctk26yjEftTw1PEKMKE4YJ5OTttRe5TjSjfzbb1dvildWdfW6eNRPFT80fNHTNEzs6Beli6D2ZRnRrQylFppprJp8+Jw4m+HJE7bTCde0bjVGCp1PNqQVmvatulHmmetw56ZacdZ5fT3tFdJZZ9fe2zy2ryVyZ7Wr03bw1OltIOUpYahHarNfeNrzacZLe3xk1uXW74J2dFobZvbnlX6yxbohVyNSe3AmX2cV/OxEOLUJLuun8YnU7MtztX3SlxSnB1kwBzPWrDShiqrkrKo9qD4NWW48p2hjtTUWmY684ep0GStsFYienKWLoint1YwbezK97dE3l4FOL8KXU24Mc2jrCSLQdP2p+MfoSRfdyfxuTyj5/y2+iPuFsbUnDhdp7PZZbuh0dFr5xTwX/AC/T+lPUT3s8W0b/AFblyyvvyvlnfsPQxMTG8KbjFSbcpN72232t5o8vM7zvKqpuYYSz7Oqd69aXs07fqkn/AEs6PZtf+S0+n1/0lxdU/OymAAAAAAAAAAAAAAAPGrgW5UuQEd0pqhgsRKUquGpucvSlsqMm+bks2azWs9YazSs9Ycc+1/UuGj1RrYZSVCe1GcXJy2am+LTd3Zq63+quZpOOI6NeCK9HW9F6uxpYehGDlTnCnBNxdrtRS85bpd6GTBjyxteIlIuywGKW6vF9ZUlf3WXuKU9laeZ6T+rO69gtrYjty2pq6k0rXabW5bjhavFGLNalekNoWaGFlTr1qsXFqrs5O6acYqO/juuX9H2jTDiilqzy8mJhB9K4d0q1SL4SbXY817mV+KLTNo6Kd42nZiXDXdsNA6ReGrwqXy3T/K9/hk+4m0+XuskW+9m1bbS6dTx+66TT4r4nolpkQxcXxt2gWtJ6Pp4mm4TzXqyW+L9pMg1GnpnpwX/0mwZ74b8Vf9oLh9GTw2MhCa9rZlwktl5r6Hk9Vp74LTW3wnzd/JqKZ9NNq+nLy5r2s+MnS8jsSaUtu9na9tm3zMaTbnv6PO6q0122nzauOkqrV1Vn+pnR4K+UKneX85bnQGscqUtmrJypSe95uL5rmun7dzTaju/Znp9G1ck782drVq2q8fL4ezqNXkluqL2l+L4k2q0kZI7zH1+rN6b84c/fwOQgdD+zzCbOHnUe+tPL8sMl73M7HZ9Nsc28/wBvuU+KOW6VHQSgAAAAAAAAAAAAAAAAB5KKe8DT6x6AhjKDpTV4txffGSkmu9IDKasBS2BrcXhKiblRkk3vjJXi3zyaafYypqdFiz87dfOGd2FOGMeS8jHrsyk+5bSXxKlex8UTztPyN2k1i0JOnTVaVSVSd/vW7bnlFpLKKTysuY1ekrjpE442iPvdBmjxRu5z0BcCT6s6eUUqNV2iv7uT3L8EunJnR0eq4Y7u/wAJ/ZNjyeEpZc6qcUmtzsB7Vq7aSklLZzi2s07Wun2NkGo09M9Jpf8A03pe1eiJa65eQ/n/AKDzddLfT3tS/wAJ80eqtForMev7I3SrOL6cUTROynuzYTuroljm23b/AFb0+8O1Cpd0W+1wb4rpzX7drT6icfKen0b0vtyltNZdV44rZrYdxU522vZnF+vlxSz6k+p0kZfbp1+vq3vj4ucJNgsNGlThTj6NOKS7lvfUu0pFKxWPBJEbRsvGzIAAAAAAAAAAAAAAAAAAAHkop7wMaphuXgBjSTW8ChgUVYKUXGSvGSaafFPejExExtI5zp3RMsNUtvpy9CXT2X1Rw9Rp5xW28PBUvXhlrLlfZpuXGw2ujNP1aCUb7cF6suH5XvXwLOHVZMfLrHk3rkmrf4fW2jL04zi+xSXis/cXq6/HP5omEsZq+K9LWfD+1J/yP5m/43D5/Jnvarm1Rx1F8V4ShLg+nzNv+PU0+94bezeEM0lgJ4eezL+WXCS5r6HIy4bYrbWVbVms7Sx6VVxfxNInZjdnwmmrokjmzu32resDw72J3dFvtcG/WXTmv27Wnzzj5T0+iSl9uqdyxkFDbUk4vc0735WOpExMbwssfA6RU24yVn6vVcu0yM8AAAAAAAAAAAAAAAAAAAAACmUE96AxauD9l9z+oGJOLWTVgMbGYaFWDhON4y3r5p8H1Nb0reOG3RiYiY2lBdNavVKF5RvOlzSzivxJfHd2HIz6S2PnHOFW+OatLcqoi42C42C42GTo/HToTU4PPiuDXJkmLJbHbiq2raazvCZwnSx1H4r1oS5/vedaJx6nH97wtezkqh2ksBPDz2ZbvVlwkua+hysuG2K20qt6zWdpY9Kq4v4kcTs13Z0Kikroljm33b/Vuo2qivktmy5X2r/BHQ0UztMJ8M9W5uXUzeaMx/lFsy9Ne9c+0DPAAAAAAAAAAAAAAAAAAAAAAAUzgnk1cDErYH2X3P6gYNSDi7NWA02kdXqFa72diT9aGXitzK2TS4789tp9EdsVbNBidUaq9CcZLreL+a95Utobx+WYlDOCfBr6mgMSv8JvslF/MhnS5Y/8/Rp3V/JQtCYj/Jl7vqY/DZf8WO7v5Mijq1iJb4xj+aa/pub10eWfDZtGG8t5ofQDoT23VbfGMVaLXJ33+4uYNLOOeLiTUxcM77tlpDBwrwcJrLg+KfNdSxkx1yV4bJLVi0bSgek8BPDz2Zbn6MuElzXXocbLinFbaVK9ZrO0selW2Xdd5HE7Nd0q1WqKSqtfg/qOlopieL4fus4J6t6y+sPFJppp2a3MCQ6Nxyqqz9Nb1z6oDNAAAAAAAAAAAAAAAAAAAAAAAAKZwTVmroDCr6P4xfc/qBr6tNxdpKwFtgUsDxgeMClgUyV94FDguS8EY2g2EktyMjxgeMBCo4tNOzW5gSTR2OVWPKS9JfNdAMwAAAAAAAAAAAAAAAAAAAAAAAAAUzgmrNXQGBiNGJ5wduj3eIGtrUpQdpK374MC2wKWB42BSwPGBSwPGBS2B4wKqNZwkpRdmv3ZgSjAYxVY3WTXpLk/oBkgAAAAAAAAAAAAAAAAAAAAAAAAABTOKas1ddQI9jNjaex6Pbx6dALDApYHjApYHjApbA8YFLA8YFzDYmVOSlF5rwa5MCVYLFxqxUo964p8gMgAAAAAAAAAAAAAAAAAAAAAAAAAeSV1Z7mBZeDp+xHwApej6fsL3gUvRlL2f9UvqBQ9FUuT/UwKXoen+LxAoehafOfivoBS9Bw9qXu+gFD0CvbfggKHoD/qf6P9wKHq+/8AMX6f9wKHq/P24+DAu4PRdajPajKHVXkk1y3AbwAAAAAAAAAAAAAAAAAAAAAAAAAAAAAAAAAAAAAAAAAAAAAAAAAAAAAAAAAAAAAAAAAAAAAAAAAAAAAAAAAAAAD/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6" descr="data:image/jpeg;base64,/9j/4AAQSkZJRgABAQAAAQABAAD/2wCEAAkGBxMQEBATEhIVFhEQFRYaEhYYEhcVGBgVFhYWFxYSFRUYHSggGBolHRgVITIhJikrMDAwFx8zODMsNygtLisBCgoKDg0OGxAQGysmICYvLS0yKy0tLS0tLS0tLS0vLS0tLS0tLS8tMi0tKy0vLzAtLS0tLS0tLS0tLS0tLS4tLf/AABEIALcBEwMBEQACEQEDEQH/xAAbAAEAAQUBAAAAAAAAAAAAAAAABgIDBAUHAf/EAEMQAAIBAgIHAwkGAwYHAAAAAAABAgMRBCEFBhIxQVFhcYGREyIyQlKhscHRByNicpLwFILCFTNDU6LhJDRjk7Li8f/EABoBAQACAwEAAAAAAAAAAAAAAAADBAECBQb/xAAzEQEAAgECAwUGBgIDAQAAAAAAAQIDBBESITEFE0FRYSJxgaGx8BQykcHR4VLxIzNCYv/aAAwDAQACEQMRAD8A7iAAAAAAAAAAAAAAAAAAAAAAAAAAAAAAAAAAAAAAAAAAAAAAAAAAAAAAAAAAAAAAAAAAAAAAAAAAAAAAAAAAAAAAAAAAAAAAAAAAAAAAAAAAAAAAAAAAAAAAAAAAAAAAAAAAAAAAAAAAAAAAAAAAAAAAAAAAAAAAAAAAAAAAAAAAAAAAAAAAAAAABTOairtpLm3YxMxHUYdTTGHjvr0/1p/Agtq8FeU3j9YFC07hn/jw8bGv43T/AOcfqbsmhjaVT0KkJdk0/gyambHf8ton3SMgkAAAAAAAAAAAAAAAAAAAAAFFSrGKvJpLq7AW6eMpydlOLf5kBTjcdCirzfuuYm0RG8sTMRzlHMTrrTU4wgruUlFJPad27cMl4laNZim8UrO8oPxWObRSs7ylcXki0sPQFwIlp37QMLh7xpvy9TlBrYT61N3hcp5dbjp05z6KWbXYqco5z6fy55pTXDFY6tTpOexTqTinTp3jHZbzUnvllvTduiKddRkz3iJ6b9FKufLnvETO0b9Idj0POUqUZTd3K7Ow7TzSelaWGjepLN+jFZyfYvnuK+fU48Eb3n4eJuiOkdba1S6ppU4/ql4vJdy7zi5u08t+VPZj9Z+/vdru0NevKbvOUpPnKTl8Tn3ta872nf382FFzXYLjYeDaBsMFpqvR9CpK3st7Ueyz3dxYxarNj/LafdPOPv3G6T6K1vhO0ay2Je0s4d/GPv7TraftStuWWNvXw/r75tt0mjJNJp3T3NcuZ1YnfnDL0yAAAAAAAAAAAAAAAADE0ji/Jxy9J7ui4yZDnzVw45vbpDMRuiX3+NxEqVGfk40knXrNKUk5Zxp008lK2b4K6yOVpoya7fJkmYp4RHLdtPJn1dWZ047UMTUqW3xqqDT52ainF+4sZey8Ux/xTNbecTLHEi+s+kIukoSk5K/3a3y2uCi/Z5+HO1LHmz2xzhzxvO+0ef36/VT1t6THdxG8z4futar6DqwxlOVem4Qox27vNOTVopPi/Sy7C1pdLOnvN8kxtEdUGl0lseSZt5OhVsbKW7Je8hz9rzvtij4z/H8/o6ezSYXSFbEOUqNPaoxdlOVSUXO29wS3R5PiWsWHVXpxXybTPhtHL3scmyoVZuKlCUlzUs7Nb00+PeVZ1mpwWmMm07fD6fwztDkuvGkaNTESdGnGLV1OUb2qTvnJLdbrxz35GmbJTPaJrXbzef1U0yZfYjp1nzlh6rYCf8fCNSLjKClJprPONk/GSLWmxTXLtMdE+mxzGaImNtnYdNacWEpQpws62yrLhFW9KXyRNrdbGGOGv5vp73WmdkFr15VJOU5OUpb295521rXnitO8tN1FzGwXGwqpwcnaKbfJJv4Ga1m3TmLksJVWbpVEutOS+Rt3V/8AGf0kWLmg9uNguNhuNAawTwzUXeVF748V+KH04l3Say2Cdp518vL3MxLoeHrxqRjODTjJXTR6Ol63rFq9JbrhsAAAAAAAAAAAAAAAEd01UvUkuVl4K7+K8Dz3buWfZx/FJR7qRTth6k+NWvVk32TcI+6KOtoKcGmpHp9ebS3Vg6360KivJ085ydrR3yby2Y2+P7WdRqOD2Kc7T0hWz5+D2a87T4NBo3QjjeriFetJNbPq042Xmx62aPOdp95hvFd+c85n1/pJpdPFIm1udp6ylmjZTnQpSq+koRuu7e+pb1eonUR/8x85++iaI2YenqjVBxj6VZxpx/ndpNdVHafcVtBi7zPWJ6df0ZlJdH4VUqUIRVlFJHq2iA/aNrAsO6lCjK06qTqtb4JrNdJSVuxdqOR2hNZvER18f2c/W6max3dOs9fRH9RdV1XvicRF+TaaoR3X4eV7uHXPgjm5M04piKderGh03/u3w/lMa/kaVLanFfxGG8yErZzUmpK/R2u+VmdqdbTuO+jr029fL9/c6FoiJ3RevWlOUpSd5Sd23xZ5+0zaZtPWUa3c12YX8HhZ1pqFOO1J8OnNvgupvjx2yWitY3llN9E6o0qaTrfeT5eou71u/wADuYOzcdOeTnPy/v4t4qkNKnGKtFJJbkkkvBHRisVjaIbKzIw8doyjXVqlOMutrSXZJZohy6fHlj243+/NjZDNP6ryoJ1KTc6a3r1ornl6S6//AE4uq7Pti9qnOPnH8tZqjlznNC4Ei1O0z5GoqU393VeX4Zvc+x7vDqdHs/U93fgt0n5T/basugHoEgAAAAAAAAAAAAAABGtMRtVl238Yx+jPM9vVnjpb0SUaPCaZlDCuhRS24Sq+Uk5KMYJ1Z22pPdfxOnXV1xaWk+PDH0Q5JtvMU6rOp2Cpqr/EYicKlSTtTlCW3TguSdln1t/vHotTg4+GZnjnzjb4Qjw6acftW52nrLe6TW1W2eEqlu60b+5Modrxxamsei1Xo2lXcaZuVNmrU42O1iMHHh5SUv0wa/rLPY8f8lp9P3/olma5ayRwFDaydapdUYvi+M3+GN033LidnUZ4xU38fBV1Ofuqb+Pg5Dq7o56Sxi8q5Ok5uVad85ys5bN+bt3LuOPFbzWck/e8ubpcE5b72+P8OxzpqKjGKSjFJJJWSSySS4I5+o/M7kRtCG6zYhTrtL/DSi3ze9+F/ia034dkWSebUXNtkaqEW2kldtpJc28kkIjflA6bq7oeOFpJZOpKzqS6+yuiPS6TTRgp6z1lNEbNqWmQAAAAc91w0MqFRVIK1Kq93CM99l0ebXY+hwNfpYxW4q9J+Uo7RsjtzntC42HUdXMf/EYanNvzktmf5o5N9+T7z02ky97ii09fH3pqzvDZllkAAAAAAAAAAAAC1XrxgryaS6gQzWbWbDxnDO92oyaV3m/NajvefxOR2nWmekY6zvbw/tH+IpW8V33mfJrf7Opyvd7VGtiYVay3pxUYxcXzjtR2mvxSOVoc22ox0y8uHeOfnz2/hYmsRvMeKQ6TpUG/uthKUHtKFuDSTy6M6fbWOO5jJHWJjmxTq0+BxcniMPSV6kqWeInwjeErXftOTWXLM5/Dk1VramY2iIhmeUbJZUV0bZa70ao/pvSNPC1KFetK1Okqt+bbUbRS4t2skT9kWitr7+UNclorG8uS6V0zW0tjd62qjsle8aVJbo35K92+LfWxc4L578UuTwWz34p/07Bq7oKnhKFGMbOV9/H0XeT6sn1VYpp5rHp9YdTHSKRww2laWbfBHmstuKyVzetV25Sk98m2+93JIhUmd1FzIkOo+DVTE7TWVGO1/M8o/N9xe7OxceXinw+rekc3RTvpQDHnjqUW06sE1vTnFNdquRTmxxO02j9YSRhyTG8Vn9FP9o0f86n/ANyP1MfiMX+UfrDPcZf8Z/SWTGSaTWae5k0TvzhFMbcpega/T2C8vhqsOLi3H80c4+9EGpxd5itX73YmN4coueZQFxsJp9neI/v6f5ZLvvGXwidbsu35q+6UmOUzOukAAAAAAAAAAAB4wMPSOAhXjs1FddrXwMWrFo2liaxMbSgWG1XUdLxjGL/h6MfK5tvzpXhGOfZN+BVppa0zcdY2jb5q1NPWubirG0bfNLcfq9Rqyclt05vfKnLZv1lH0X3o3zaXDm/7KxP35rcTMNbV0LKg1J4mtUi7rZlsKN7XT82KzyOX2h2fipp7WpE7x6y2rad2LTk6fldlZVNmd8spwW99qUfAp6DW0rpr4rz57eu/gzavNutG4+FelCpB3hUinF9Hw7eBpW813pfqwif2p7ccA6tKnCdSjVpuO3SVXZ235PbhCV47Xnq10+OXE20O05+GZ5Tv6erW0cmVqNoLErDqeIxdR1Zq9rrYT9mMbbNl2ZnoI0mLbnWGtd46pHQSsnJRdSN1tJWvvV+84mpyd3a2OJnaG8LOPlalVfKE/wDxZzY6lujndy2qFzAm/wBnMPNxD4uUF4KT+Z2OzI5Wn3JcaYnUSAHMtPVdnGYjlt/JHk9ZbbU3971Wkrvp6e5Zi77iOObeeTfavacdFqnUd6T3P2P/AF6HR0WtnF7F/wAv0/pz9Zo+99un5vqmkZJpNO6e5rlzO9ExMbw4cxMcpemWHG8THZnNLdGUku5tHlrxtaY9ZVpWrmuwk/2fS/4ma50n7pwOh2b/ANs+794b4+roR20wAAAAAAAAAAAAHjQFDp8QKGBar0lOLjJXTMTETG0iE6w4bAYX/m8bVUHn5B1buS5bMFtyXu5lGNBpcduLhjctk26yjEftTw1PEKMKE4YJ5OTttRe5TjSjfzbb1dvildWdfW6eNRPFT80fNHTNEzs6Beli6D2ZRnRrQylFppprJp8+Jw4m+HJE7bTCde0bjVGCp1PNqQVmvatulHmmetw56ZacdZ5fT3tFdJZZ9fe2zy2ryVyZ7Wr03bw1OltIOUpYahHarNfeNrzacZLe3xk1uXW74J2dFobZvbnlX6yxbohVyNSe3AmX2cV/OxEOLUJLuun8YnU7MtztX3SlxSnB1kwBzPWrDShiqrkrKo9qD4NWW48p2hjtTUWmY684ep0GStsFYienKWLoint1YwbezK97dE3l4FOL8KXU24Mc2jrCSLQdP2p+MfoSRfdyfxuTyj5/y2+iPuFsbUnDhdp7PZZbuh0dFr5xTwX/AC/T+lPUT3s8W0b/AFblyyvvyvlnfsPQxMTG8KbjFSbcpN72232t5o8vM7zvKqpuYYSz7Oqd69aXs07fqkn/AEs6PZtf+S0+n1/0lxdU/OymAAAAAAAAAAAAAAAPGrgW5UuQEd0pqhgsRKUquGpucvSlsqMm+bks2azWs9YazSs9Ycc+1/UuGj1RrYZSVCe1GcXJy2am+LTd3Zq63+quZpOOI6NeCK9HW9F6uxpYehGDlTnCnBNxdrtRS85bpd6GTBjyxteIlIuywGKW6vF9ZUlf3WXuKU9laeZ6T+rO69gtrYjty2pq6k0rXabW5bjhavFGLNalekNoWaGFlTr1qsXFqrs5O6acYqO/juuX9H2jTDiilqzy8mJhB9K4d0q1SL4SbXY817mV+KLTNo6Kd42nZiXDXdsNA6ReGrwqXy3T/K9/hk+4m0+XuskW+9m1bbS6dTx+66TT4r4nolpkQxcXxt2gWtJ6Pp4mm4TzXqyW+L9pMg1GnpnpwX/0mwZ74b8Vf9oLh9GTw2MhCa9rZlwktl5r6Hk9Vp74LTW3wnzd/JqKZ9NNq+nLy5r2s+MnS8jsSaUtu9na9tm3zMaTbnv6PO6q0122nzauOkqrV1Vn+pnR4K+UKneX85bnQGscqUtmrJypSe95uL5rmun7dzTaju/Znp9G1ck782drVq2q8fL4ezqNXkluqL2l+L4k2q0kZI7zH1+rN6b84c/fwOQgdD+zzCbOHnUe+tPL8sMl73M7HZ9Nsc28/wBvuU+KOW6VHQSgAAAAAAAAAAAAAAAAB5KKe8DT6x6AhjKDpTV4txffGSkmu9IDKasBS2BrcXhKiblRkk3vjJXi3zyaafYypqdFiz87dfOGd2FOGMeS8jHrsyk+5bSXxKlex8UTztPyN2k1i0JOnTVaVSVSd/vW7bnlFpLKKTysuY1ekrjpE442iPvdBmjxRu5z0BcCT6s6eUUqNV2iv7uT3L8EunJnR0eq4Y7u/wAJ/ZNjyeEpZc6qcUmtzsB7Vq7aSklLZzi2s07Wun2NkGo09M9Jpf8A03pe1eiJa65eQ/n/AKDzddLfT3tS/wAJ80eqtForMev7I3SrOL6cUTROynuzYTuroljm23b/AFb0+8O1Cpd0W+1wb4rpzX7drT6icfKen0b0vtyltNZdV44rZrYdxU522vZnF+vlxSz6k+p0kZfbp1+vq3vj4ucJNgsNGlThTj6NOKS7lvfUu0pFKxWPBJEbRsvGzIAAAAAAAAAAAAAAAAAAAHkop7wMaphuXgBjSTW8ChgUVYKUXGSvGSaafFPejExExtI5zp3RMsNUtvpy9CXT2X1Rw9Rp5xW28PBUvXhlrLlfZpuXGw2ujNP1aCUb7cF6suH5XvXwLOHVZMfLrHk3rkmrf4fW2jL04zi+xSXis/cXq6/HP5omEsZq+K9LWfD+1J/yP5m/43D5/Jnvarm1Rx1F8V4ShLg+nzNv+PU0+94bezeEM0lgJ4eezL+WXCS5r6HIy4bYrbWVbVms7Sx6VVxfxNInZjdnwmmrokjmzu32resDw72J3dFvtcG/WXTmv27Wnzzj5T0+iSl9uqdyxkFDbUk4vc0735WOpExMbwssfA6RU24yVn6vVcu0yM8AAAAAAAAAAAAAAAAAAAAACmUE96AxauD9l9z+oGJOLWTVgMbGYaFWDhON4y3r5p8H1Nb0reOG3RiYiY2lBdNavVKF5RvOlzSzivxJfHd2HIz6S2PnHOFW+OatLcqoi42C42C42GTo/HToTU4PPiuDXJkmLJbHbiq2raazvCZwnSx1H4r1oS5/vedaJx6nH97wtezkqh2ksBPDz2ZbvVlwkua+hysuG2K20qt6zWdpY9Kq4v4kcTs13Z0Kikroljm33b/Vuo2qivktmy5X2r/BHQ0UztMJ8M9W5uXUzeaMx/lFsy9Ne9c+0DPAAAAAAAAAAAAAAAAAAAAAAAUzgnk1cDErYH2X3P6gYNSDi7NWA02kdXqFa72diT9aGXitzK2TS4789tp9EdsVbNBidUaq9CcZLreL+a95Utobx+WYlDOCfBr6mgMSv8JvslF/MhnS5Y/8/Rp3V/JQtCYj/Jl7vqY/DZf8WO7v5Mijq1iJb4xj+aa/pub10eWfDZtGG8t5ofQDoT23VbfGMVaLXJ33+4uYNLOOeLiTUxcM77tlpDBwrwcJrLg+KfNdSxkx1yV4bJLVi0bSgek8BPDz2Zbn6MuElzXXocbLinFbaVK9ZrO0selW2Xdd5HE7Nd0q1WqKSqtfg/qOlopieL4fus4J6t6y+sPFJppp2a3MCQ6Nxyqqz9Nb1z6oDNAAAAAAAAAAAAAAAAAAAAAAAAKZwTVmroDCr6P4xfc/qBr6tNxdpKwFtgUsDxgeMClgUyV94FDguS8EY2g2EktyMjxgeMBCo4tNOzW5gSTR2OVWPKS9JfNdAMwAAAAAAAAAAAAAAAAAAAAAAAAAUzgmrNXQGBiNGJ5wduj3eIGtrUpQdpK374MC2wKWB42BSwPGBSwPGBS2B4wKqNZwkpRdmv3ZgSjAYxVY3WTXpLk/oBkgAAAAAAAAAAAAAAAAAAAAAAAAABTOKas1ddQI9jNjaex6Pbx6dALDApYHjApYHjApbA8YFLA8YFzDYmVOSlF5rwa5MCVYLFxqxUo964p8gMgAAAAAAAAAAAAAAAAAAAAAAAAAeSV1Z7mBZeDp+xHwApej6fsL3gUvRlL2f9UvqBQ9FUuT/UwKXoen+LxAoehafOfivoBS9Bw9qXu+gFD0CvbfggKHoD/qf6P9wKHq+/8AMX6f9wKHq/P24+DAu4PRdajPajKHVXkk1y3AbwAAAAAAAAAAAAAAAAAAAAAAAAAAAAAAAAAAAAAAAAAAAAAAAAAAAAAAAAAAAAAAAAAAAAAAAAAAAAAAAAAAAAD/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8972323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chor="ctr"/>
          <a:lstStyle/>
          <a:p>
            <a:r>
              <a:rPr lang="cs-CZ" dirty="0" smtClean="0"/>
              <a:t>Prostorová data v </a:t>
            </a:r>
            <a:r>
              <a:rPr lang="cs-CZ" dirty="0" err="1" smtClean="0"/>
              <a:t>GISu</a:t>
            </a:r>
            <a:r>
              <a:rPr lang="cs-CZ" dirty="0" smtClean="0"/>
              <a:t> </a:t>
            </a:r>
            <a:r>
              <a:rPr lang="cs-CZ" dirty="0"/>
              <a:t>(soubory)</a:t>
            </a:r>
            <a:endParaRPr lang="en-GB" dirty="0"/>
          </a:p>
        </p:txBody>
      </p:sp>
      <p:sp>
        <p:nvSpPr>
          <p:cNvPr id="3" name="Zástupný symbol pro obsah 2"/>
          <p:cNvSpPr>
            <a:spLocks noGrp="1"/>
          </p:cNvSpPr>
          <p:nvPr>
            <p:ph idx="1"/>
          </p:nvPr>
        </p:nvSpPr>
        <p:spPr>
          <a:xfrm>
            <a:off x="509589" y="2017713"/>
            <a:ext cx="8082321" cy="1600698"/>
          </a:xfrm>
        </p:spPr>
        <p:txBody>
          <a:bodyPr/>
          <a:lstStyle/>
          <a:p>
            <a:r>
              <a:rPr lang="cs-CZ" sz="2000" b="1" dirty="0" smtClean="0"/>
              <a:t>Vektor </a:t>
            </a:r>
            <a:r>
              <a:rPr lang="cs-CZ" sz="2000" i="1" dirty="0" smtClean="0"/>
              <a:t>vs. </a:t>
            </a:r>
            <a:r>
              <a:rPr lang="cs-CZ" sz="2000" b="1" dirty="0" smtClean="0"/>
              <a:t>Rastr</a:t>
            </a:r>
          </a:p>
          <a:p>
            <a:pPr lvl="1"/>
            <a:r>
              <a:rPr lang="cs-CZ" sz="2000" u="sng" dirty="0" smtClean="0"/>
              <a:t>Rozdíly?</a:t>
            </a:r>
          </a:p>
          <a:p>
            <a:pPr lvl="1"/>
            <a:r>
              <a:rPr lang="cs-CZ" sz="2000" u="sng" dirty="0" smtClean="0"/>
              <a:t>Úkol:</a:t>
            </a:r>
            <a:r>
              <a:rPr lang="cs-CZ" sz="2000" dirty="0" smtClean="0"/>
              <a:t> Přidejte si do </a:t>
            </a:r>
            <a:r>
              <a:rPr lang="cs-CZ" sz="2000" dirty="0" err="1" smtClean="0"/>
              <a:t>QGISu</a:t>
            </a:r>
            <a:r>
              <a:rPr lang="cs-CZ" sz="2000" dirty="0" smtClean="0"/>
              <a:t> libovolnou vektorovou a rastrovou vrstvu (např. z disku V). </a:t>
            </a:r>
          </a:p>
          <a:p>
            <a:endParaRPr lang="cs-CZ" sz="2000" dirty="0"/>
          </a:p>
          <a:p>
            <a:endParaRPr lang="en-GB" sz="2000" dirty="0"/>
          </a:p>
        </p:txBody>
      </p:sp>
      <p:sp>
        <p:nvSpPr>
          <p:cNvPr id="4" name="Zástupný symbol pro zápatí 3"/>
          <p:cNvSpPr>
            <a:spLocks noGrp="1"/>
          </p:cNvSpPr>
          <p:nvPr>
            <p:ph type="ftr" sz="quarter" idx="10"/>
          </p:nvPr>
        </p:nvSpPr>
        <p:spPr/>
        <p:txBody>
          <a:bodyPr/>
          <a:lstStyle/>
          <a:p>
            <a:r>
              <a:rPr lang="cs-CZ" altLang="cs-CZ" dirty="0"/>
              <a:t>Cvičení č. 2 – Dobrovolnická mapa mikroregionálního města</a:t>
            </a: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922" t="44465" r="31830" b="47678"/>
          <a:stretch/>
        </p:blipFill>
        <p:spPr bwMode="auto">
          <a:xfrm>
            <a:off x="0" y="3568457"/>
            <a:ext cx="7524206" cy="892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Skupina 11"/>
          <p:cNvGrpSpPr/>
          <p:nvPr/>
        </p:nvGrpSpPr>
        <p:grpSpPr>
          <a:xfrm>
            <a:off x="119348" y="3321305"/>
            <a:ext cx="940525" cy="1017332"/>
            <a:chOff x="681051" y="3530055"/>
            <a:chExt cx="940525" cy="1017332"/>
          </a:xfrm>
        </p:grpSpPr>
        <p:sp>
          <p:nvSpPr>
            <p:cNvPr id="6" name="Ovál 5"/>
            <p:cNvSpPr/>
            <p:nvPr/>
          </p:nvSpPr>
          <p:spPr bwMode="auto">
            <a:xfrm>
              <a:off x="827313" y="3899387"/>
              <a:ext cx="648000" cy="648000"/>
            </a:xfrm>
            <a:prstGeom prst="ellipse">
              <a:avLst/>
            </a:prstGeom>
            <a:noFill/>
            <a:ln w="38100">
              <a:solidFill>
                <a:srgbClr val="FF0000"/>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ahoma" pitchFamily="34" charset="0"/>
              </a:endParaRPr>
            </a:p>
          </p:txBody>
        </p:sp>
        <p:sp>
          <p:nvSpPr>
            <p:cNvPr id="7" name="TextovéPole 6"/>
            <p:cNvSpPr txBox="1"/>
            <p:nvPr/>
          </p:nvSpPr>
          <p:spPr>
            <a:xfrm>
              <a:off x="681051" y="3530055"/>
              <a:ext cx="940525" cy="369332"/>
            </a:xfrm>
            <a:prstGeom prst="rect">
              <a:avLst/>
            </a:prstGeom>
            <a:noFill/>
          </p:spPr>
          <p:txBody>
            <a:bodyPr wrap="square" rtlCol="0">
              <a:spAutoFit/>
            </a:bodyPr>
            <a:lstStyle/>
            <a:p>
              <a:pPr algn="ctr"/>
              <a:r>
                <a:rPr lang="cs-CZ" sz="1800" b="1" dirty="0" smtClean="0">
                  <a:solidFill>
                    <a:srgbClr val="FF0000"/>
                  </a:solidFill>
                  <a:latin typeface="+mn-lt"/>
                </a:rPr>
                <a:t>vektor</a:t>
              </a:r>
              <a:endParaRPr lang="en-GB" sz="1800" b="1" dirty="0">
                <a:solidFill>
                  <a:srgbClr val="FF0000"/>
                </a:solidFill>
                <a:latin typeface="+mn-lt"/>
              </a:endParaRPr>
            </a:p>
          </p:txBody>
        </p:sp>
      </p:grpSp>
      <p:grpSp>
        <p:nvGrpSpPr>
          <p:cNvPr id="13" name="Skupina 12"/>
          <p:cNvGrpSpPr/>
          <p:nvPr/>
        </p:nvGrpSpPr>
        <p:grpSpPr>
          <a:xfrm>
            <a:off x="733302" y="3690637"/>
            <a:ext cx="818605" cy="1017332"/>
            <a:chOff x="1295005" y="3899387"/>
            <a:chExt cx="818605" cy="1017332"/>
          </a:xfrm>
        </p:grpSpPr>
        <p:sp>
          <p:nvSpPr>
            <p:cNvPr id="8" name="Ovál 7"/>
            <p:cNvSpPr/>
            <p:nvPr/>
          </p:nvSpPr>
          <p:spPr bwMode="auto">
            <a:xfrm>
              <a:off x="1380307" y="3899387"/>
              <a:ext cx="648000" cy="648000"/>
            </a:xfrm>
            <a:prstGeom prst="ellipse">
              <a:avLst/>
            </a:prstGeom>
            <a:noFill/>
            <a:ln w="38100">
              <a:solidFill>
                <a:srgbClr val="00B0F0"/>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ahoma" pitchFamily="34" charset="0"/>
              </a:endParaRPr>
            </a:p>
          </p:txBody>
        </p:sp>
        <p:sp>
          <p:nvSpPr>
            <p:cNvPr id="10" name="TextovéPole 9"/>
            <p:cNvSpPr txBox="1"/>
            <p:nvPr/>
          </p:nvSpPr>
          <p:spPr>
            <a:xfrm>
              <a:off x="1295005" y="4547387"/>
              <a:ext cx="818605" cy="369332"/>
            </a:xfrm>
            <a:prstGeom prst="rect">
              <a:avLst/>
            </a:prstGeom>
            <a:noFill/>
          </p:spPr>
          <p:txBody>
            <a:bodyPr wrap="square" rtlCol="0">
              <a:spAutoFit/>
            </a:bodyPr>
            <a:lstStyle/>
            <a:p>
              <a:pPr algn="ctr"/>
              <a:r>
                <a:rPr lang="cs-CZ" sz="1800" b="1" dirty="0" smtClean="0">
                  <a:solidFill>
                    <a:srgbClr val="00B0F0"/>
                  </a:solidFill>
                  <a:latin typeface="+mn-lt"/>
                </a:rPr>
                <a:t>rastr</a:t>
              </a:r>
              <a:endParaRPr lang="en-GB" sz="1800" b="1" dirty="0">
                <a:solidFill>
                  <a:srgbClr val="00B0F0"/>
                </a:solidFill>
                <a:latin typeface="+mn-lt"/>
              </a:endParaRPr>
            </a:p>
          </p:txBody>
        </p:sp>
      </p:grpSp>
      <p:grpSp>
        <p:nvGrpSpPr>
          <p:cNvPr id="15" name="Skupina 14"/>
          <p:cNvGrpSpPr/>
          <p:nvPr/>
        </p:nvGrpSpPr>
        <p:grpSpPr>
          <a:xfrm>
            <a:off x="693407" y="4678942"/>
            <a:ext cx="5162439" cy="2088000"/>
            <a:chOff x="693407" y="4678942"/>
            <a:chExt cx="5162439" cy="208800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6604" y="4678942"/>
              <a:ext cx="4389242" cy="20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Šipka ohnutá nahoru 13"/>
            <p:cNvSpPr/>
            <p:nvPr/>
          </p:nvSpPr>
          <p:spPr bwMode="auto">
            <a:xfrm rot="5400000">
              <a:off x="691045" y="5133703"/>
              <a:ext cx="737655" cy="732931"/>
            </a:xfrm>
            <a:prstGeom prst="bentUpArrow">
              <a:avLst/>
            </a:prstGeom>
            <a:solidFill>
              <a:srgbClr val="0070C0"/>
            </a:solidFill>
            <a:ln w="9525" cap="flat" cmpd="sng" algn="ctr">
              <a:no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ahoma" pitchFamily="34" charset="0"/>
              </a:endParaRPr>
            </a:p>
          </p:txBody>
        </p:sp>
      </p:grpSp>
      <p:grpSp>
        <p:nvGrpSpPr>
          <p:cNvPr id="16" name="Skupina 15"/>
          <p:cNvGrpSpPr/>
          <p:nvPr/>
        </p:nvGrpSpPr>
        <p:grpSpPr>
          <a:xfrm>
            <a:off x="5735670" y="4678942"/>
            <a:ext cx="3280819" cy="2088000"/>
            <a:chOff x="5735670" y="4678942"/>
            <a:chExt cx="3280819" cy="2088000"/>
          </a:xfrm>
        </p:grpSpPr>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9305" y="4678942"/>
              <a:ext cx="2697184" cy="20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Šipka doprava 18"/>
            <p:cNvSpPr/>
            <p:nvPr/>
          </p:nvSpPr>
          <p:spPr bwMode="auto">
            <a:xfrm>
              <a:off x="5735670" y="5497699"/>
              <a:ext cx="737655" cy="371297"/>
            </a:xfrm>
            <a:prstGeom prst="rightArrow">
              <a:avLst>
                <a:gd name="adj1" fmla="val 53193"/>
                <a:gd name="adj2" fmla="val 52765"/>
              </a:avLst>
            </a:prstGeom>
            <a:solidFill>
              <a:srgbClr val="0070C0"/>
            </a:solidFill>
            <a:ln w="9525" cap="flat" cmpd="sng" algn="ctr">
              <a:no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ahoma" pitchFamily="34" charset="0"/>
              </a:endParaRPr>
            </a:p>
          </p:txBody>
        </p:sp>
      </p:grpSp>
    </p:spTree>
    <p:extLst>
      <p:ext uri="{BB962C8B-B14F-4D97-AF65-F5344CB8AC3E}">
        <p14:creationId xmlns:p14="http://schemas.microsoft.com/office/powerpoint/2010/main" val="392441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1+#ppt_w/2"/>
                                          </p:val>
                                        </p:tav>
                                        <p:tav tm="100000">
                                          <p:val>
                                            <p:strVal val="#ppt_x"/>
                                          </p:val>
                                        </p:tav>
                                      </p:tavLst>
                                    </p:anim>
                                    <p:anim calcmode="lin" valueType="num">
                                      <p:cBhvr additive="base">
                                        <p:cTn id="30"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chor="ctr"/>
          <a:lstStyle/>
          <a:p>
            <a:r>
              <a:rPr lang="cs-CZ" dirty="0" smtClean="0"/>
              <a:t>Prostorová data v </a:t>
            </a:r>
            <a:r>
              <a:rPr lang="cs-CZ" dirty="0" err="1" smtClean="0"/>
              <a:t>GISu</a:t>
            </a:r>
            <a:r>
              <a:rPr lang="cs-CZ" dirty="0" smtClean="0"/>
              <a:t> (webové služby)</a:t>
            </a:r>
            <a:endParaRPr lang="en-GB" dirty="0"/>
          </a:p>
        </p:txBody>
      </p:sp>
      <p:sp>
        <p:nvSpPr>
          <p:cNvPr id="3" name="Zástupný symbol pro obsah 2"/>
          <p:cNvSpPr>
            <a:spLocks noGrp="1"/>
          </p:cNvSpPr>
          <p:nvPr>
            <p:ph idx="1"/>
          </p:nvPr>
        </p:nvSpPr>
        <p:spPr>
          <a:xfrm>
            <a:off x="509589" y="2017713"/>
            <a:ext cx="8082321" cy="1600698"/>
          </a:xfrm>
        </p:spPr>
        <p:txBody>
          <a:bodyPr/>
          <a:lstStyle/>
          <a:p>
            <a:r>
              <a:rPr lang="cs-CZ" sz="2000" b="1" dirty="0" smtClean="0"/>
              <a:t>Webové služby</a:t>
            </a:r>
          </a:p>
          <a:p>
            <a:pPr lvl="1"/>
            <a:r>
              <a:rPr lang="cs-CZ" sz="2000" u="sng" dirty="0" smtClean="0"/>
              <a:t>Definice? Příklady?</a:t>
            </a:r>
          </a:p>
          <a:p>
            <a:pPr lvl="1"/>
            <a:r>
              <a:rPr lang="cs-CZ" sz="2000" u="sng" dirty="0" smtClean="0"/>
              <a:t>Úkol:</a:t>
            </a:r>
            <a:r>
              <a:rPr lang="cs-CZ" sz="2000" dirty="0" smtClean="0"/>
              <a:t> Přidejte si do </a:t>
            </a:r>
            <a:r>
              <a:rPr lang="cs-CZ" sz="2000" dirty="0" err="1" smtClean="0"/>
              <a:t>QGISu</a:t>
            </a:r>
            <a:r>
              <a:rPr lang="cs-CZ" sz="2000" dirty="0" smtClean="0"/>
              <a:t> libovolnou webovou službu.</a:t>
            </a:r>
          </a:p>
          <a:p>
            <a:endParaRPr lang="cs-CZ" sz="2000" dirty="0"/>
          </a:p>
          <a:p>
            <a:endParaRPr lang="en-GB" sz="2000" dirty="0"/>
          </a:p>
        </p:txBody>
      </p:sp>
      <p:sp>
        <p:nvSpPr>
          <p:cNvPr id="4" name="Zástupný symbol pro zápatí 3"/>
          <p:cNvSpPr>
            <a:spLocks noGrp="1"/>
          </p:cNvSpPr>
          <p:nvPr>
            <p:ph type="ftr" sz="quarter" idx="10"/>
          </p:nvPr>
        </p:nvSpPr>
        <p:spPr/>
        <p:txBody>
          <a:bodyPr/>
          <a:lstStyle/>
          <a:p>
            <a:r>
              <a:rPr lang="cs-CZ" altLang="cs-CZ" dirty="0"/>
              <a:t>Cvičení č. 2 – Dobrovolnická mapa mikroregionálního města</a:t>
            </a: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922" t="44465" r="31830" b="47678"/>
          <a:stretch/>
        </p:blipFill>
        <p:spPr bwMode="auto">
          <a:xfrm>
            <a:off x="0" y="3446277"/>
            <a:ext cx="7524206" cy="892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0" name="Skupina 19"/>
          <p:cNvGrpSpPr/>
          <p:nvPr/>
        </p:nvGrpSpPr>
        <p:grpSpPr>
          <a:xfrm>
            <a:off x="3800502" y="3199125"/>
            <a:ext cx="940525" cy="1017332"/>
            <a:chOff x="681051" y="3530055"/>
            <a:chExt cx="940525" cy="1017332"/>
          </a:xfrm>
        </p:grpSpPr>
        <p:sp>
          <p:nvSpPr>
            <p:cNvPr id="21" name="Ovál 20"/>
            <p:cNvSpPr/>
            <p:nvPr/>
          </p:nvSpPr>
          <p:spPr bwMode="auto">
            <a:xfrm>
              <a:off x="827313" y="3899387"/>
              <a:ext cx="648000" cy="648000"/>
            </a:xfrm>
            <a:prstGeom prst="ellipse">
              <a:avLst/>
            </a:prstGeom>
            <a:noFill/>
            <a:ln w="38100">
              <a:solidFill>
                <a:srgbClr val="00B050"/>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rgbClr val="00B050"/>
                </a:solidFill>
                <a:effectLst/>
                <a:latin typeface="Tahoma" pitchFamily="34" charset="0"/>
              </a:endParaRPr>
            </a:p>
          </p:txBody>
        </p:sp>
        <p:sp>
          <p:nvSpPr>
            <p:cNvPr id="22" name="TextovéPole 21"/>
            <p:cNvSpPr txBox="1"/>
            <p:nvPr/>
          </p:nvSpPr>
          <p:spPr>
            <a:xfrm>
              <a:off x="681051" y="3530055"/>
              <a:ext cx="940525" cy="369332"/>
            </a:xfrm>
            <a:prstGeom prst="rect">
              <a:avLst/>
            </a:prstGeom>
            <a:noFill/>
          </p:spPr>
          <p:txBody>
            <a:bodyPr wrap="square" rtlCol="0">
              <a:spAutoFit/>
            </a:bodyPr>
            <a:lstStyle/>
            <a:p>
              <a:pPr algn="ctr"/>
              <a:r>
                <a:rPr lang="cs-CZ" sz="1800" b="1" dirty="0" smtClean="0">
                  <a:solidFill>
                    <a:srgbClr val="00B050"/>
                  </a:solidFill>
                  <a:latin typeface="+mn-lt"/>
                </a:rPr>
                <a:t>WMS</a:t>
              </a:r>
              <a:endParaRPr lang="en-GB" sz="1800" b="1" dirty="0">
                <a:solidFill>
                  <a:srgbClr val="00B050"/>
                </a:solidFill>
                <a:latin typeface="+mn-lt"/>
              </a:endParaRPr>
            </a:p>
          </p:txBody>
        </p:sp>
      </p:grpSp>
      <p:grpSp>
        <p:nvGrpSpPr>
          <p:cNvPr id="9" name="Skupina 8"/>
          <p:cNvGrpSpPr/>
          <p:nvPr/>
        </p:nvGrpSpPr>
        <p:grpSpPr>
          <a:xfrm>
            <a:off x="4799417" y="3199125"/>
            <a:ext cx="940525" cy="1017332"/>
            <a:chOff x="4799417" y="3321305"/>
            <a:chExt cx="940525" cy="1017332"/>
          </a:xfrm>
        </p:grpSpPr>
        <p:sp>
          <p:nvSpPr>
            <p:cNvPr id="23" name="Ovál 22"/>
            <p:cNvSpPr/>
            <p:nvPr/>
          </p:nvSpPr>
          <p:spPr bwMode="auto">
            <a:xfrm>
              <a:off x="4945679" y="3690637"/>
              <a:ext cx="648000" cy="648000"/>
            </a:xfrm>
            <a:prstGeom prst="ellipse">
              <a:avLst/>
            </a:prstGeom>
            <a:noFill/>
            <a:ln w="38100">
              <a:solidFill>
                <a:srgbClr val="FFC000"/>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rgbClr val="00B050"/>
                </a:solidFill>
                <a:effectLst/>
                <a:latin typeface="Tahoma" pitchFamily="34" charset="0"/>
              </a:endParaRPr>
            </a:p>
          </p:txBody>
        </p:sp>
        <p:sp>
          <p:nvSpPr>
            <p:cNvPr id="24" name="TextovéPole 23"/>
            <p:cNvSpPr txBox="1"/>
            <p:nvPr/>
          </p:nvSpPr>
          <p:spPr>
            <a:xfrm>
              <a:off x="4799417" y="3321305"/>
              <a:ext cx="940525" cy="369332"/>
            </a:xfrm>
            <a:prstGeom prst="rect">
              <a:avLst/>
            </a:prstGeom>
            <a:noFill/>
            <a:ln>
              <a:noFill/>
            </a:ln>
          </p:spPr>
          <p:txBody>
            <a:bodyPr wrap="square" rtlCol="0">
              <a:spAutoFit/>
            </a:bodyPr>
            <a:lstStyle/>
            <a:p>
              <a:pPr algn="ctr"/>
              <a:r>
                <a:rPr lang="cs-CZ" sz="1800" b="1" dirty="0" smtClean="0">
                  <a:solidFill>
                    <a:srgbClr val="FFC000"/>
                  </a:solidFill>
                  <a:latin typeface="+mn-lt"/>
                </a:rPr>
                <a:t>WFS</a:t>
              </a:r>
              <a:endParaRPr lang="en-GB" sz="1800" b="1" dirty="0">
                <a:solidFill>
                  <a:srgbClr val="FFC000"/>
                </a:solidFill>
                <a:latin typeface="+mn-lt"/>
              </a:endParaRPr>
            </a:p>
          </p:txBody>
        </p:sp>
      </p:grpSp>
      <p:grpSp>
        <p:nvGrpSpPr>
          <p:cNvPr id="7" name="Skupina 6"/>
          <p:cNvGrpSpPr/>
          <p:nvPr/>
        </p:nvGrpSpPr>
        <p:grpSpPr>
          <a:xfrm>
            <a:off x="240479" y="4102801"/>
            <a:ext cx="3632883" cy="2611834"/>
            <a:chOff x="240479" y="4102801"/>
            <a:chExt cx="3632883" cy="2611834"/>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479" y="4338635"/>
              <a:ext cx="3224867" cy="237600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15" name="Šipka ohnutá nahoru 14"/>
            <p:cNvSpPr/>
            <p:nvPr/>
          </p:nvSpPr>
          <p:spPr bwMode="auto">
            <a:xfrm rot="10800000">
              <a:off x="3135707" y="4102801"/>
              <a:ext cx="737655" cy="732931"/>
            </a:xfrm>
            <a:prstGeom prst="bentUpArrow">
              <a:avLst/>
            </a:prstGeom>
            <a:solidFill>
              <a:srgbClr val="0070C0"/>
            </a:solidFill>
            <a:ln w="9525" cap="flat" cmpd="sng" algn="ctr">
              <a:no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ahoma" pitchFamily="34" charset="0"/>
              </a:endParaRPr>
            </a:p>
          </p:txBody>
        </p:sp>
      </p:grpSp>
      <p:grpSp>
        <p:nvGrpSpPr>
          <p:cNvPr id="6" name="Skupina 5"/>
          <p:cNvGrpSpPr/>
          <p:nvPr/>
        </p:nvGrpSpPr>
        <p:grpSpPr>
          <a:xfrm>
            <a:off x="3209109" y="4338636"/>
            <a:ext cx="5849602" cy="2376000"/>
            <a:chOff x="3209109" y="4338636"/>
            <a:chExt cx="5849602" cy="2376000"/>
          </a:xfrm>
        </p:grpSpPr>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60180"/>
            <a:stretch/>
          </p:blipFill>
          <p:spPr bwMode="auto">
            <a:xfrm>
              <a:off x="3682383" y="4338636"/>
              <a:ext cx="5376328" cy="237600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16" name="Šipka doprava 15"/>
            <p:cNvSpPr/>
            <p:nvPr/>
          </p:nvSpPr>
          <p:spPr bwMode="auto">
            <a:xfrm>
              <a:off x="3209109" y="5312050"/>
              <a:ext cx="737655" cy="371297"/>
            </a:xfrm>
            <a:prstGeom prst="rightArrow">
              <a:avLst>
                <a:gd name="adj1" fmla="val 53193"/>
                <a:gd name="adj2" fmla="val 52765"/>
              </a:avLst>
            </a:prstGeom>
            <a:solidFill>
              <a:srgbClr val="0070C0"/>
            </a:solidFill>
            <a:ln w="9525" cap="flat" cmpd="sng" algn="ctr">
              <a:no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ahoma" pitchFamily="34" charset="0"/>
              </a:endParaRPr>
            </a:p>
          </p:txBody>
        </p:sp>
      </p:grpSp>
    </p:spTree>
    <p:extLst>
      <p:ext uri="{BB962C8B-B14F-4D97-AF65-F5344CB8AC3E}">
        <p14:creationId xmlns:p14="http://schemas.microsoft.com/office/powerpoint/2010/main" val="1078290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1+#ppt_w/2"/>
                                          </p:val>
                                        </p:tav>
                                        <p:tav tm="100000">
                                          <p:val>
                                            <p:strVal val="#ppt_x"/>
                                          </p:val>
                                        </p:tav>
                                      </p:tavLst>
                                    </p:anim>
                                    <p:anim calcmode="lin" valueType="num">
                                      <p:cBhvr additive="base">
                                        <p:cTn id="3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u_sablona_4_3_cz">
  <a:themeElements>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mu_sablona_4_3_cz</Template>
  <TotalTime>116</TotalTime>
  <Words>604</Words>
  <Application>Microsoft Office PowerPoint</Application>
  <PresentationFormat>Předvádění na obrazovce (4:3)</PresentationFormat>
  <Paragraphs>116</Paragraphs>
  <Slides>16</Slides>
  <Notes>3</Notes>
  <HiddenSlides>0</HiddenSlides>
  <MMClips>0</MMClips>
  <ScaleCrop>false</ScaleCrop>
  <HeadingPairs>
    <vt:vector size="4" baseType="variant">
      <vt:variant>
        <vt:lpstr>Motiv</vt:lpstr>
      </vt:variant>
      <vt:variant>
        <vt:i4>1</vt:i4>
      </vt:variant>
      <vt:variant>
        <vt:lpstr>Nadpisy snímků</vt:lpstr>
      </vt:variant>
      <vt:variant>
        <vt:i4>16</vt:i4>
      </vt:variant>
    </vt:vector>
  </HeadingPairs>
  <TitlesOfParts>
    <vt:vector size="17" baseType="lpstr">
      <vt:lpstr>mu_sablona_4_3_cz</vt:lpstr>
      <vt:lpstr>Dobrovolnická mapa mikroregionálního města   Z7149 Praktikum z geoinformatiky pro studenty UZ  RNDr. Lukáš HERMAN</vt:lpstr>
      <vt:lpstr>Zadání </vt:lpstr>
      <vt:lpstr>Zadání </vt:lpstr>
      <vt:lpstr>QGIS</vt:lpstr>
      <vt:lpstr>QGIS</vt:lpstr>
      <vt:lpstr>QGIS</vt:lpstr>
      <vt:lpstr>Co se dnes v QGISu naučíme?</vt:lpstr>
      <vt:lpstr>Prostorová data v GISu (soubory)</vt:lpstr>
      <vt:lpstr>Prostorová data v GISu (webové služby)</vt:lpstr>
      <vt:lpstr>Webové služby - příklady</vt:lpstr>
      <vt:lpstr>OSM data</vt:lpstr>
      <vt:lpstr>Výběr OSM dat </vt:lpstr>
      <vt:lpstr>Nastavení vlastností projektu</vt:lpstr>
      <vt:lpstr>Nastavení symbologie</vt:lpstr>
      <vt:lpstr>Editace prvků</vt:lpstr>
      <vt:lpstr>Dotazy? Díky za pozornost…   Z7149 Praktikum z geoinformatiky pro studenty UZ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Cvičení č. 2 – Dobrovolnická mapa mikroregionálního města   Z7149 Praktikum z geoinformatiky pro studenty UZ  RNDr. Lukáš HERMAN</dc:title>
  <dc:creator>Lukáš Herman</dc:creator>
  <cp:lastModifiedBy>Lukáš Herman</cp:lastModifiedBy>
  <cp:revision>33</cp:revision>
  <cp:lastPrinted>1601-01-01T00:00:00Z</cp:lastPrinted>
  <dcterms:created xsi:type="dcterms:W3CDTF">2017-11-18T09:30:21Z</dcterms:created>
  <dcterms:modified xsi:type="dcterms:W3CDTF">2017-11-20T13:23:54Z</dcterms:modified>
</cp:coreProperties>
</file>