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6" r:id="rId13"/>
    <p:sldId id="26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5552" autoAdjust="0"/>
  </p:normalViewPr>
  <p:slideViewPr>
    <p:cSldViewPr>
      <p:cViewPr>
        <p:scale>
          <a:sx n="74" d="100"/>
          <a:sy n="74" d="100"/>
        </p:scale>
        <p:origin x="-11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1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D8EEE9-E198-44B2-B575-576EBADD04BF}" emma:medium="tactile" emma:mode="ink">
          <msink:context xmlns:msink="http://schemas.microsoft.com/ink/2010/main" type="writingRegion" rotatedBoundingBox="9178,6400 9193,6400 9193,6415 9178,6415"/>
        </emma:interpretation>
      </emma:emma>
    </inkml:annotationXML>
    <inkml:traceGroup>
      <inkml:annotationXML>
        <emma:emma xmlns:emma="http://www.w3.org/2003/04/emma" version="1.0">
          <emma:interpretation id="{5BEACED1-F3E2-4ECE-8667-F8801F7015C2}" emma:medium="tactile" emma:mode="ink">
            <msink:context xmlns:msink="http://schemas.microsoft.com/ink/2010/main" type="paragraph" rotatedBoundingBox="9178,6400 9193,6400 9193,6415 9178,6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E7FA7-01DB-4E91-8F61-C828119C7DBB}" emma:medium="tactile" emma:mode="ink">
              <msink:context xmlns:msink="http://schemas.microsoft.com/ink/2010/main" type="line" rotatedBoundingBox="9178,6400 9193,6400 9193,6415 9178,6415"/>
            </emma:interpretation>
          </emma:emma>
        </inkml:annotationXML>
        <inkml:traceGroup>
          <inkml:annotationXML>
            <emma:emma xmlns:emma="http://www.w3.org/2003/04/emma" version="1.0">
              <emma:interpretation id="{918C963A-179D-4906-BD93-3D8F4642FC70}" emma:medium="tactile" emma:mode="ink">
                <msink:context xmlns:msink="http://schemas.microsoft.com/ink/2010/main" type="inkWord" rotatedBoundingBox="9178,6400 9193,6400 9193,6415 9178,6415"/>
              </emma:interpretation>
              <emma:one-of disjunction-type="recognition" id="oneOf0">
                <emma:interpretation id="interp0" emma:lang="cs-CZ" emma:confidence="0">
                  <emma:literal>.</emma:literal>
                </emma:interpretation>
                <emma:interpretation id="interp1" emma:lang="cs-CZ" emma:confidence="0">
                  <emma:literal>:</emma:literal>
                </emma:interpretation>
                <emma:interpretation id="interp2" emma:lang="cs-CZ" emma:confidence="0">
                  <emma:literal>?</emma:literal>
                </emma:interpretation>
                <emma:interpretation id="interp3" emma:lang="cs-CZ" emma:confidence="0">
                  <emma:literal>'</emma:literal>
                </emma:interpretation>
                <emma:interpretation id="interp4" emma:lang="cs-CZ" emma:confidence="0">
                  <emma:literal>,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7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9DC791-0E9D-43E6-96F4-A36CB07D8948}" emma:medium="tactile" emma:mode="ink">
          <msink:context xmlns:msink="http://schemas.microsoft.com/ink/2010/main" type="inkDrawing" rotatedBoundingBox="1998,6536 3488,6536 3488,6551 1998,6551" shapeName="Other"/>
        </emma:interpretation>
      </emma:emma>
    </inkml:annotationXML>
    <inkml:trace contextRef="#ctx0" brushRef="#br0">22 0,'-34'0,"34"0,34 0,67 0,-101 0,34 0,0 0,34 0,-34 0,67 0,-67 0,0 0,0 0,-34 0,34 0,0 0,0 0,-34 0,33 0,1 0,34 0,0 0,67 0,-33 0,-1 0,1 0,-34 0,0 0,-1 0,-33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7T17:12:34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8DFA03-D1E0-4983-B46C-674D947A8581}" emma:medium="tactile" emma:mode="ink">
          <msink:context xmlns:msink="http://schemas.microsoft.com/ink/2010/main" type="inkDrawing" rotatedBoundingBox="-135,7010 -120,7010 -120,7025 -135,7025" shapeName="Other"/>
        </emma:interpretation>
      </emma:emma>
    </inkml:annotationXML>
    <inkml:trace contextRef="#ctx0" brushRef="#br0">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D5C01-3A5D-4445-B9CA-6A62DF7FCA13}" type="datetimeFigureOut">
              <a:rPr lang="en-GB"/>
              <a:pPr>
                <a:defRPr/>
              </a:pPr>
              <a:t>01/11/2017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AB64C-1687-4E92-925D-3C53758DA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AB64C-1687-4E92-925D-3C53758DA32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9909-7721-4526-9073-AC94EB4D5E58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D100-9065-40CE-BC64-99135924D7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F41B-D557-4A6E-BA53-D4AC8CDA8DF1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EBD3-80F4-4157-B063-581EBBCBA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7704-4A0F-4896-8453-73CA6734083C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C00-B77B-4776-AF89-1612B208B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82D-DF73-4503-95F7-2E7D50B65E5B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E4C6-27E6-41FE-9D28-164E0FC342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9321-FA64-4732-A611-62B0C75322B2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C300-CC0D-470F-A489-B80875A09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3A8C-E196-45C9-9EAA-BB93218139D3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58F6-6556-4DC7-A0B4-105A179335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546D-82E5-4344-BB2E-F0594F8360EB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C00B-8453-4E34-944C-EB045B7DE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4B55-1EF7-439B-83E3-EC1091380168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C393-FC0D-45C3-8580-0A0268BC4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36C1-85C4-4A84-AFFD-84D198C22F4C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9DD3-884D-4954-9329-171AE5BC6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160A-F57D-47FF-A58F-0E23AA63BE3A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389F-3E05-48E4-828F-D5EE5BB42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0E6B-BD90-4D44-9046-9C4BADF7B8C2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36B2-0083-4905-A610-101C42CEE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1A9755-A0B9-4D29-BB75-9CCF9ABD6270}" type="datetimeFigureOut">
              <a:rPr lang="cs-CZ"/>
              <a:pPr>
                <a:defRPr/>
              </a:pPr>
              <a:t>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DADD52-3AEE-44DF-949C-CEC6440D7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806" r:id="rId8"/>
    <p:sldLayoutId id="2147483807" r:id="rId9"/>
    <p:sldLayoutId id="2147483798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-1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hyperlink" Target="http://bramus.github.io/mercator-puzzle-redux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Prelude_to_W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98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Mapové zdroje</a:t>
            </a:r>
            <a:endParaRPr lang="en-GB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28600" y="3500438"/>
            <a:ext cx="4419600" cy="1300162"/>
          </a:xfrm>
        </p:spPr>
        <p:txBody>
          <a:bodyPr/>
          <a:lstStyle/>
          <a:p>
            <a:pPr eaLnBrk="1" hangingPunct="1"/>
            <a:r>
              <a:rPr lang="cs-CZ" dirty="0" smtClean="0"/>
              <a:t>Cvičení č. 2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Jan Brodský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Jiné příklady zavádějící prezentace dat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 smtClean="0"/>
              <a:t>Zobrazení </a:t>
            </a:r>
            <a:r>
              <a:rPr lang="cs-CZ" sz="2800" dirty="0" err="1" smtClean="0"/>
              <a:t>Mercator</a:t>
            </a:r>
            <a:endParaRPr lang="cs-CZ" sz="2800" dirty="0" smtClean="0"/>
          </a:p>
          <a:p>
            <a:pPr marL="365125" lvl="1" indent="0">
              <a:buNone/>
            </a:pPr>
            <a:r>
              <a:rPr lang="cs-CZ" sz="2400" dirty="0" smtClean="0"/>
              <a:t>- Silné zkreslení ploch a vzdáleností směrem od rovníku k pólům</a:t>
            </a:r>
          </a:p>
          <a:p>
            <a:pPr marL="365125" lvl="1" indent="0">
              <a:buNone/>
            </a:pPr>
            <a:r>
              <a:rPr lang="cs-CZ" sz="2800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cs-CZ" sz="2800" dirty="0">
                <a:solidFill>
                  <a:srgbClr val="FFFF00"/>
                </a:solidFill>
                <a:hlinkClick r:id="rId2"/>
              </a:rPr>
              <a:t>://</a:t>
            </a:r>
            <a:r>
              <a:rPr lang="cs-CZ" sz="2800" dirty="0" smtClean="0">
                <a:solidFill>
                  <a:srgbClr val="FFFF00"/>
                </a:solidFill>
                <a:hlinkClick r:id="rId2"/>
              </a:rPr>
              <a:t>bramus.github.io/mercator-puzzle-redux/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287" b="6250"/>
          <a:stretch/>
        </p:blipFill>
        <p:spPr bwMode="auto">
          <a:xfrm>
            <a:off x="323527" y="2652429"/>
            <a:ext cx="8496945" cy="391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/>
              <p14:cNvContentPartPr/>
              <p14:nvPr/>
            </p14:nvContentPartPr>
            <p14:xfrm>
              <a:off x="3304128" y="2304240"/>
              <a:ext cx="360" cy="3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248" y="229236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/>
              <p14:cNvContentPartPr/>
              <p14:nvPr/>
            </p14:nvContentPartPr>
            <p14:xfrm>
              <a:off x="723648" y="2353200"/>
              <a:ext cx="532440" cy="3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768" y="2341320"/>
                <a:ext cx="556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ukopis 9"/>
              <p14:cNvContentPartPr/>
              <p14:nvPr/>
            </p14:nvContentPartPr>
            <p14:xfrm>
              <a:off x="-48912" y="2523840"/>
              <a:ext cx="360" cy="36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0792" y="251196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Jiné příklady zavádějící prezentace dat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414" y="1052736"/>
            <a:ext cx="8685066" cy="5616624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 smtClean="0"/>
              <a:t>Použití různých zobrazení</a:t>
            </a:r>
            <a:endParaRPr lang="cs-CZ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01296"/>
            <a:ext cx="4955958" cy="473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4580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+mj-lt"/>
              </a:rPr>
              <a:t>http://bigthink.com/strange-maps/624-this-is-your-brain-on-maps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46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03848" y="1412777"/>
            <a:ext cx="5940152" cy="4536503"/>
          </a:xfrm>
        </p:spPr>
        <p:txBody>
          <a:bodyPr/>
          <a:lstStyle/>
          <a:p>
            <a:r>
              <a:rPr lang="cs-CZ" dirty="0" smtClean="0"/>
              <a:t>Nalézt zajímavý, názorný příklad využití či zneužití mapy, vizualizace dat a dalších zdrojů…</a:t>
            </a:r>
          </a:p>
          <a:p>
            <a:r>
              <a:rPr lang="cs-CZ" dirty="0" smtClean="0"/>
              <a:t>Do </a:t>
            </a:r>
            <a:r>
              <a:rPr lang="cs-CZ" dirty="0" err="1" smtClean="0"/>
              <a:t>odevzdávárny</a:t>
            </a:r>
            <a:r>
              <a:rPr lang="cs-CZ" dirty="0" smtClean="0"/>
              <a:t> vložit jen obrázek/odkaz + nějaké </a:t>
            </a:r>
            <a:r>
              <a:rPr lang="cs-CZ" dirty="0" err="1" smtClean="0"/>
              <a:t>info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(dohromady v </a:t>
            </a:r>
            <a:r>
              <a:rPr lang="cs-CZ" dirty="0" err="1" smtClean="0"/>
              <a:t>ZIPu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Deadline</a:t>
            </a:r>
            <a:r>
              <a:rPr lang="cs-CZ" dirty="0" smtClean="0"/>
              <a:t>: 4.10. 23:59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kol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6">
                    <a:tint val="1000"/>
                  </a:schemeClr>
                </a:solidFill>
              </a:rPr>
              <a:t>Děkuji za pozornost!</a:t>
            </a:r>
            <a:endParaRPr lang="en-GB" dirty="0">
              <a:solidFill>
                <a:schemeClr val="accent6">
                  <a:tint val="1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6">
                    <a:tint val="1000"/>
                  </a:schemeClr>
                </a:solidFill>
              </a:rPr>
              <a:t>Prezentace</a:t>
            </a:r>
            <a:endParaRPr lang="en-GB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 dvojicích</a:t>
            </a:r>
          </a:p>
          <a:p>
            <a:pPr eaLnBrk="1" hangingPunct="1"/>
            <a:r>
              <a:rPr lang="cs-CZ" dirty="0" smtClean="0"/>
              <a:t>Cca 10-15 minut</a:t>
            </a:r>
          </a:p>
          <a:p>
            <a:pPr eaLnBrk="1" hangingPunct="1"/>
            <a:r>
              <a:rPr lang="cs-CZ" dirty="0" smtClean="0"/>
              <a:t>Stručně, ale poutavě</a:t>
            </a:r>
          </a:p>
          <a:p>
            <a:pPr eaLnBrk="1" hangingPunct="1"/>
            <a:r>
              <a:rPr lang="cs-CZ" dirty="0" smtClean="0"/>
              <a:t>Na závěr shrnutí</a:t>
            </a:r>
          </a:p>
          <a:p>
            <a:pPr lvl="1" eaLnBrk="1" hangingPunct="1"/>
            <a:r>
              <a:rPr lang="cs-CZ" dirty="0" smtClean="0"/>
              <a:t>O co se jedná</a:t>
            </a:r>
          </a:p>
          <a:p>
            <a:pPr lvl="1" eaLnBrk="1" hangingPunct="1"/>
            <a:r>
              <a:rPr lang="cs-CZ" dirty="0" smtClean="0"/>
              <a:t>Produkty</a:t>
            </a:r>
          </a:p>
          <a:p>
            <a:pPr lvl="1" eaLnBrk="1" hangingPunct="1"/>
            <a:r>
              <a:rPr lang="cs-CZ" dirty="0" smtClean="0"/>
              <a:t>Výhody, nevýhody</a:t>
            </a:r>
          </a:p>
          <a:p>
            <a:pPr lvl="1" eaLnBrk="1" hangingPunct="1"/>
            <a:r>
              <a:rPr lang="cs-CZ" dirty="0" smtClean="0"/>
              <a:t>Přínos</a:t>
            </a:r>
          </a:p>
          <a:p>
            <a:pPr lvl="1" eaLnBrk="1" hangingPunct="1"/>
            <a:r>
              <a:rPr lang="cs-CZ" dirty="0" smtClean="0"/>
              <a:t>Aj.</a:t>
            </a:r>
          </a:p>
          <a:p>
            <a:pPr marL="365125" lvl="1" indent="0" eaLnBrk="1" hangingPunct="1">
              <a:buNone/>
            </a:pPr>
            <a:endParaRPr lang="cs-CZ" dirty="0" smtClean="0"/>
          </a:p>
          <a:p>
            <a:pPr marL="90487" indent="0" eaLnBrk="1" hangingPunct="1">
              <a:buNone/>
            </a:pPr>
            <a:r>
              <a:rPr lang="cs-CZ" dirty="0" smtClean="0"/>
              <a:t>Každý týden 2 prezentace (+1 záložní)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92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6" name="Group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47378"/>
              </p:ext>
            </p:extLst>
          </p:nvPr>
        </p:nvGraphicFramePr>
        <p:xfrm>
          <a:off x="308847" y="812240"/>
          <a:ext cx="8655640" cy="5430307"/>
        </p:xfrm>
        <a:graphic>
          <a:graphicData uri="http://schemas.openxmlformats.org/drawingml/2006/table">
            <a:tbl>
              <a:tblPr/>
              <a:tblGrid>
                <a:gridCol w="6137410"/>
                <a:gridCol w="1654135"/>
                <a:gridCol w="864095"/>
              </a:tblGrid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Atlas Krajiny ČR, Atlas Krajiny SR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Kovařík, Kubík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Produkty ČUZK ‐ datové sady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Bučková,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Řehánková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StreetNet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CZE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ČSÚ ‐ obecně + jaká data mají k dispozici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Bílková, Žáčková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DMVS (Digitální mapa veřejné správy)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Přikryl, Cabák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786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Eurogeographics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‐ obecně + projekty: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EuroDEM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EuroGeoNames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StateBoundaryofEurope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Bočková,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Štaud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FAO, OSN ‐ obecně + jaká data mají k dispozici (zejména prostorová)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Mikulíková,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Posledník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GEOSS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laserové skenování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Chovanec, Orlíček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služba WFS, jaká data lze pomocí této služby získat, kdo ji nabízí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Porovnání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OpenStreetMap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ArcGIS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online, kartografických produktů Google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Mapové zdroje pro tematické mapy ČR (např. VÚV, CENIA,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eAGRI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,...)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Pavelka, Vodička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25.10.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435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INSPIRE ‐ směrnice, implementační pravidla, národní infrastruktura prostorových dat,…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Rezková,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Rýglová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ZABAGED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Hořava,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Gracias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Data200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DMÚ25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EUROSTAT ‐ obecně + jaká data mají k dispozici (zejména prostorová) 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Šulák, Fuksa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GMES/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Copernicus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Podhrázká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Ilčík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OneGeology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‐ obecně + mapový portál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Machová,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Mariánková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letecké snímkování, příklady takových dat u nás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Kubíček, Řehák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637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Možnosti zisku dat ‐ služba WMS, jaká data lze pomocí této služby získat, kdo ji nabízí 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Semrád, Kocmánek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22.11.</a:t>
                      </a:r>
                    </a:p>
                  </a:txBody>
                  <a:tcPr marL="8381" marR="8381" marT="838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</a:tbl>
          </a:graphicData>
        </a:graphic>
      </p:graphicFrame>
      <p:sp>
        <p:nvSpPr>
          <p:cNvPr id="20564" name="TextovéPole 1"/>
          <p:cNvSpPr txBox="1">
            <a:spLocks noChangeArrowheads="1"/>
          </p:cNvSpPr>
          <p:nvPr/>
        </p:nvSpPr>
        <p:spPr bwMode="auto">
          <a:xfrm>
            <a:off x="395536" y="165909"/>
            <a:ext cx="3749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Témata</a:t>
            </a:r>
            <a:r>
              <a:rPr lang="cs-CZ" dirty="0" smtClean="0"/>
              <a:t> </a:t>
            </a:r>
            <a:r>
              <a:rPr lang="cs-CZ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prezentací</a:t>
            </a:r>
            <a:endParaRPr lang="en-GB" sz="36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5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559424" cy="1298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Špatné využití mapových zdrojů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Propaganda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544616"/>
          </a:xfrm>
        </p:spPr>
        <p:txBody>
          <a:bodyPr/>
          <a:lstStyle/>
          <a:p>
            <a:r>
              <a:rPr lang="cs-CZ" dirty="0"/>
              <a:t>Užití kartografie pro navození šíření hrozby a strachu</a:t>
            </a:r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en.wikipedia.org/wiki/Prelude_to_War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365125" lvl="1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204864"/>
            <a:ext cx="4139621" cy="31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Propaganda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80526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Odlišnosti </a:t>
            </a:r>
            <a:r>
              <a:rPr lang="cs-CZ" dirty="0">
                <a:solidFill>
                  <a:schemeClr val="tx2"/>
                </a:solidFill>
              </a:rPr>
              <a:t>zobrazení některých sporných </a:t>
            </a:r>
            <a:r>
              <a:rPr lang="cs-CZ" dirty="0" smtClean="0">
                <a:solidFill>
                  <a:schemeClr val="tx2"/>
                </a:solidFill>
              </a:rPr>
              <a:t>území (Google)</a:t>
            </a:r>
          </a:p>
          <a:p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Poloostrov Krym – ukrajinská vs. </a:t>
            </a:r>
            <a:r>
              <a:rPr lang="cs-CZ" dirty="0"/>
              <a:t>česká vs. </a:t>
            </a:r>
            <a:r>
              <a:rPr lang="cs-CZ" dirty="0" smtClean="0">
                <a:solidFill>
                  <a:schemeClr val="tx2"/>
                </a:solidFill>
              </a:rPr>
              <a:t>ruská verze mapy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 t="26277" r="9565" b="16181"/>
          <a:stretch/>
        </p:blipFill>
        <p:spPr bwMode="auto">
          <a:xfrm>
            <a:off x="5220072" y="1506860"/>
            <a:ext cx="380508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2" t="21312" r="4836" b="14345"/>
          <a:stretch/>
        </p:blipFill>
        <p:spPr bwMode="auto">
          <a:xfrm>
            <a:off x="111954" y="1506860"/>
            <a:ext cx="4246622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26755" r="8821" b="16898"/>
          <a:stretch/>
        </p:blipFill>
        <p:spPr bwMode="auto">
          <a:xfrm>
            <a:off x="2885795" y="3861048"/>
            <a:ext cx="3372411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Snaha o dezinterpretaci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r>
              <a:rPr lang="cs-CZ" dirty="0" smtClean="0"/>
              <a:t>Způsoby – záměrné použití nevhodných vlastností mapy:</a:t>
            </a:r>
          </a:p>
          <a:p>
            <a:pPr lvl="1"/>
            <a:r>
              <a:rPr lang="cs-CZ" dirty="0" smtClean="0"/>
              <a:t>Měřítko</a:t>
            </a:r>
          </a:p>
          <a:p>
            <a:pPr lvl="1"/>
            <a:r>
              <a:rPr lang="cs-CZ" dirty="0" smtClean="0"/>
              <a:t>Generalizace</a:t>
            </a:r>
          </a:p>
          <a:p>
            <a:pPr lvl="1"/>
            <a:r>
              <a:rPr lang="cs-CZ" dirty="0" smtClean="0"/>
              <a:t>Zobrazení</a:t>
            </a:r>
          </a:p>
          <a:p>
            <a:pPr lvl="1"/>
            <a:r>
              <a:rPr lang="cs-CZ" dirty="0" smtClean="0"/>
              <a:t>Legenda, barvy</a:t>
            </a:r>
          </a:p>
          <a:p>
            <a:pPr lvl="1"/>
            <a:r>
              <a:rPr lang="cs-CZ" dirty="0" smtClean="0"/>
              <a:t>Data </a:t>
            </a:r>
          </a:p>
          <a:p>
            <a:pPr marL="365125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4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Jiné příklady zavádějící prezentace dat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824536"/>
          </a:xfrm>
        </p:spPr>
        <p:txBody>
          <a:bodyPr/>
          <a:lstStyle/>
          <a:p>
            <a:pPr marL="365125" lvl="1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781"/>
            <a:ext cx="4392488" cy="28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10" y="3452642"/>
            <a:ext cx="5137925" cy="32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7512" y="931781"/>
            <a:ext cx="4422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http://www.hitxp.com/pics/peters-map.jpg</a:t>
            </a:r>
            <a:endParaRPr lang="en-GB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3144865"/>
            <a:ext cx="4422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http://flourish.org/upsidedownmap/hobodyer-large.jpg</a:t>
            </a:r>
            <a:endParaRPr lang="en-GB" sz="1200" dirty="0"/>
          </a:p>
        </p:txBody>
      </p:sp>
      <p:pic>
        <p:nvPicPr>
          <p:cNvPr id="3074" name="Picture 2" descr="Výsledek obrázku pro world map america mid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9358"/>
            <a:ext cx="3495925" cy="22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512" y="6131709"/>
            <a:ext cx="370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http://www.look4ward.co.uk/wp-content/uploads/2016/09/132005-1000-14468108581-4O337co-WLn4zxYy4hGouw.jpeg</a:t>
            </a:r>
          </a:p>
        </p:txBody>
      </p:sp>
    </p:spTree>
    <p:extLst>
      <p:ext uri="{BB962C8B-B14F-4D97-AF65-F5344CB8AC3E}">
        <p14:creationId xmlns:p14="http://schemas.microsoft.com/office/powerpoint/2010/main" val="32655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cs-CZ" dirty="0" smtClean="0"/>
              <a:t>Jiné příklady zavádějící prezentace dat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37112"/>
            <a:ext cx="3898776" cy="2232248"/>
          </a:xfrm>
        </p:spPr>
        <p:txBody>
          <a:bodyPr/>
          <a:lstStyle/>
          <a:p>
            <a:pPr marL="365125" lvl="1" indent="0">
              <a:buNone/>
            </a:pPr>
            <a:r>
              <a:rPr lang="cs-CZ" sz="2800" dirty="0" smtClean="0"/>
              <a:t>Nejjižnější část ČR?</a:t>
            </a:r>
            <a:endParaRPr lang="cs-CZ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44863" cy="300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86064" cy="30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ošky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1199</TotalTime>
  <Words>428</Words>
  <Application>Microsoft Office PowerPoint</Application>
  <PresentationFormat>Předvádění na obrazovce (4:3)</PresentationFormat>
  <Paragraphs>115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Došky</vt:lpstr>
      <vt:lpstr>Mapové zdroje</vt:lpstr>
      <vt:lpstr>Prezentace</vt:lpstr>
      <vt:lpstr>Prezentace aplikace PowerPoint</vt:lpstr>
      <vt:lpstr>Špatné využití mapových zdrojů</vt:lpstr>
      <vt:lpstr>Propaganda</vt:lpstr>
      <vt:lpstr>Propaganda</vt:lpstr>
      <vt:lpstr>Snaha o dezinterpretaci</vt:lpstr>
      <vt:lpstr>Jiné příklady zavádějící prezentace dat </vt:lpstr>
      <vt:lpstr>Jiné příklady zavádějící prezentace dat </vt:lpstr>
      <vt:lpstr>Jiné příklady zavádějící prezentace dat </vt:lpstr>
      <vt:lpstr>Jiné příklady zavádějící prezentace dat </vt:lpstr>
      <vt:lpstr>Úkol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Mapové zdroje</dc:title>
  <dc:creator>Barca</dc:creator>
  <cp:lastModifiedBy>Bróďa</cp:lastModifiedBy>
  <cp:revision>97</cp:revision>
  <dcterms:created xsi:type="dcterms:W3CDTF">2013-09-16T17:39:20Z</dcterms:created>
  <dcterms:modified xsi:type="dcterms:W3CDTF">2017-11-01T12:34:10Z</dcterms:modified>
</cp:coreProperties>
</file>