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E347-B308-4702-9F40-CFDA47A6F0EF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18A3-72AD-4AC5-BDF0-F20976AF5EDC}" type="slidenum">
              <a:rPr lang="cs-CZ" smtClean="0"/>
              <a:t>‹#›</a:t>
            </a:fld>
            <a:endParaRPr lang="cs-CZ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E347-B308-4702-9F40-CFDA47A6F0EF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18A3-72AD-4AC5-BDF0-F20976AF5E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E347-B308-4702-9F40-CFDA47A6F0EF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18A3-72AD-4AC5-BDF0-F20976AF5E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E347-B308-4702-9F40-CFDA47A6F0EF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18A3-72AD-4AC5-BDF0-F20976AF5E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E347-B308-4702-9F40-CFDA47A6F0EF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18A3-72AD-4AC5-BDF0-F20976AF5ED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E347-B308-4702-9F40-CFDA47A6F0EF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18A3-72AD-4AC5-BDF0-F20976AF5E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E347-B308-4702-9F40-CFDA47A6F0EF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18A3-72AD-4AC5-BDF0-F20976AF5E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E347-B308-4702-9F40-CFDA47A6F0EF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18A3-72AD-4AC5-BDF0-F20976AF5E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E347-B308-4702-9F40-CFDA47A6F0EF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18A3-72AD-4AC5-BDF0-F20976AF5E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E347-B308-4702-9F40-CFDA47A6F0EF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18A3-72AD-4AC5-BDF0-F20976AF5EDC}" type="slidenum">
              <a:rPr lang="cs-CZ" smtClean="0"/>
              <a:t>‹#›</a:t>
            </a:fld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E347-B308-4702-9F40-CFDA47A6F0EF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18A3-72AD-4AC5-BDF0-F20976AF5EDC}" type="slidenum">
              <a:rPr lang="cs-CZ" smtClean="0"/>
              <a:t>‹#›</a:t>
            </a:fld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FA9E347-B308-4702-9F40-CFDA47A6F0EF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53F18A3-72AD-4AC5-BDF0-F20976AF5EDC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master.com/" TargetMode="External"/><Relationship Id="rId2" Type="http://schemas.openxmlformats.org/officeDocument/2006/relationships/hyperlink" Target="https://www.statista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apetoad.choros.ch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brneni.cz/regulace-hazardu/mapy-hazardu" TargetMode="External"/><Relationship Id="rId2" Type="http://schemas.openxmlformats.org/officeDocument/2006/relationships/hyperlink" Target="https://www.mapa-hazardu.cz/hern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ris.bmhd.cz/" TargetMode="External"/><Relationship Id="rId3" Type="http://schemas.openxmlformats.org/officeDocument/2006/relationships/hyperlink" Target="http://paperscape.org/" TargetMode="External"/><Relationship Id="rId7" Type="http://schemas.openxmlformats.org/officeDocument/2006/relationships/hyperlink" Target="http://bigtimebcn.300000kms.net/" TargetMode="External"/><Relationship Id="rId12" Type="http://schemas.openxmlformats.org/officeDocument/2006/relationships/hyperlink" Target="http://www.aurora-service.eu/aurora-forecast/" TargetMode="External"/><Relationship Id="rId2" Type="http://schemas.openxmlformats.org/officeDocument/2006/relationships/hyperlink" Target="http://labratrevenge.com/pdx/#11/45.4652/-122.693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ghtningmaps.org/" TargetMode="External"/><Relationship Id="rId11" Type="http://schemas.openxmlformats.org/officeDocument/2006/relationships/hyperlink" Target="https://www.windy.com/" TargetMode="External"/><Relationship Id="rId5" Type="http://schemas.openxmlformats.org/officeDocument/2006/relationships/hyperlink" Target="https://mapavolicu.behavio.cz/mapa/podzim" TargetMode="External"/><Relationship Id="rId10" Type="http://schemas.openxmlformats.org/officeDocument/2006/relationships/hyperlink" Target="https://www.flightradar24.com/" TargetMode="External"/><Relationship Id="rId4" Type="http://schemas.openxmlformats.org/officeDocument/2006/relationships/hyperlink" Target="http://moritz.stefaner.eu/projects/map%20your%20moves/" TargetMode="External"/><Relationship Id="rId9" Type="http://schemas.openxmlformats.org/officeDocument/2006/relationships/hyperlink" Target="https://www.marinetraffic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infographic.com/companion-planting-infographic" TargetMode="External"/><Relationship Id="rId7" Type="http://schemas.openxmlformats.org/officeDocument/2006/relationships/hyperlink" Target="http://www.dailyinfographic.com/how-much-can-you-drink-blood-alcohol-infographic" TargetMode="External"/><Relationship Id="rId2" Type="http://schemas.openxmlformats.org/officeDocument/2006/relationships/hyperlink" Target="http://dailyinfographic.com/fruitsvegetablesherbs-when-are-they-in-season-infographi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ilyinfographic.com/everyone-and-their-mother-infographic" TargetMode="External"/><Relationship Id="rId5" Type="http://schemas.openxmlformats.org/officeDocument/2006/relationships/hyperlink" Target="https://www.flickr.com/photos/carbonquilt/4014194070/sizes/l/in/pool-16135094@N00/" TargetMode="External"/><Relationship Id="rId4" Type="http://schemas.openxmlformats.org/officeDocument/2006/relationships/hyperlink" Target="http://www.dailyinfographic.com/how-many-lines-of-code-does-it-take-infographic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Cvičení 7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149080"/>
            <a:ext cx="5004048" cy="651520"/>
          </a:xfrm>
        </p:spPr>
        <p:txBody>
          <a:bodyPr>
            <a:noAutofit/>
          </a:bodyPr>
          <a:lstStyle/>
          <a:p>
            <a:r>
              <a:rPr lang="cs-CZ" sz="2400" b="1" dirty="0"/>
              <a:t>Vizualizace a využití dat v praxi</a:t>
            </a:r>
          </a:p>
        </p:txBody>
      </p:sp>
    </p:spTree>
    <p:extLst>
      <p:ext uri="{BB962C8B-B14F-4D97-AF65-F5344CB8AC3E}">
        <p14:creationId xmlns:p14="http://schemas.microsoft.com/office/powerpoint/2010/main" val="38493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5456" y="188640"/>
            <a:ext cx="8686800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Kam na data a podklady?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5445224"/>
          </a:xfrm>
        </p:spPr>
        <p:txBody>
          <a:bodyPr>
            <a:noAutofit/>
          </a:bodyPr>
          <a:lstStyle/>
          <a:p>
            <a:r>
              <a:rPr lang="cs-CZ" dirty="0" smtClean="0"/>
              <a:t>Vodítkem </a:t>
            </a:r>
            <a:r>
              <a:rPr lang="cs-CZ" dirty="0"/>
              <a:t>mohou být vaše prezentace (viz </a:t>
            </a:r>
            <a:r>
              <a:rPr lang="cs-CZ" b="1" dirty="0"/>
              <a:t>seznam témat </a:t>
            </a:r>
            <a:r>
              <a:rPr lang="cs-CZ" dirty="0"/>
              <a:t>v </a:t>
            </a:r>
            <a:r>
              <a:rPr lang="cs-CZ" dirty="0" err="1"/>
              <a:t>isu</a:t>
            </a:r>
            <a:r>
              <a:rPr lang="cs-CZ" dirty="0"/>
              <a:t>) </a:t>
            </a:r>
          </a:p>
          <a:p>
            <a:r>
              <a:rPr lang="cs-CZ" dirty="0" smtClean="0"/>
              <a:t>Různé </a:t>
            </a:r>
            <a:r>
              <a:rPr lang="cs-CZ" dirty="0"/>
              <a:t>pobočky statistických úřadů a národních a mezinárodních agentur (nejlépe ty s kterými jste se ještě nesetkali) </a:t>
            </a:r>
            <a:endParaRPr lang="cs-CZ" dirty="0" smtClean="0"/>
          </a:p>
          <a:p>
            <a:pPr lvl="1"/>
            <a:r>
              <a:rPr lang="cs-CZ" dirty="0">
                <a:hlinkClick r:id="rId2"/>
              </a:rPr>
              <a:t>https://www.statista.com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lvl="1"/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://www.nationmaster.com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dirty="0" smtClean="0"/>
              <a:t>Vlastní </a:t>
            </a:r>
            <a:r>
              <a:rPr lang="cs-CZ" dirty="0"/>
              <a:t>průzkum možných zdrojů! </a:t>
            </a:r>
            <a:endParaRPr lang="cs-CZ" dirty="0" smtClean="0"/>
          </a:p>
          <a:p>
            <a:endParaRPr lang="cs-CZ" b="1" dirty="0"/>
          </a:p>
          <a:p>
            <a:r>
              <a:rPr lang="cs-CZ" dirty="0" smtClean="0"/>
              <a:t>Možné prostředky vizualizace:</a:t>
            </a:r>
          </a:p>
          <a:p>
            <a:pPr lvl="1"/>
            <a:r>
              <a:rPr lang="cs-CZ" b="1" dirty="0" err="1" smtClean="0"/>
              <a:t>ScapeToad</a:t>
            </a:r>
            <a:r>
              <a:rPr lang="cs-CZ" b="1" dirty="0" smtClean="0"/>
              <a:t> (anamorfóza) </a:t>
            </a:r>
            <a:r>
              <a:rPr lang="cs-CZ" b="1" dirty="0"/>
              <a:t>- </a:t>
            </a:r>
            <a:r>
              <a:rPr lang="cs-CZ" b="1" dirty="0">
                <a:hlinkClick r:id="rId4"/>
              </a:rPr>
              <a:t>https://scapetoad.choros.ch</a:t>
            </a:r>
            <a:r>
              <a:rPr lang="cs-CZ" b="1" dirty="0" smtClean="0">
                <a:hlinkClick r:id="rId4"/>
              </a:rPr>
              <a:t>/</a:t>
            </a:r>
            <a:endParaRPr lang="cs-CZ" b="1" dirty="0"/>
          </a:p>
          <a:p>
            <a:pPr lvl="1"/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258984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5456" y="188640"/>
            <a:ext cx="8686800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Prezentace zvoleného tématu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661248"/>
          </a:xfrm>
        </p:spPr>
        <p:txBody>
          <a:bodyPr>
            <a:noAutofit/>
          </a:bodyPr>
          <a:lstStyle/>
          <a:p>
            <a:r>
              <a:rPr lang="cs-CZ" dirty="0" smtClean="0"/>
              <a:t>Za </a:t>
            </a:r>
            <a:r>
              <a:rPr lang="cs-CZ" b="1" dirty="0">
                <a:solidFill>
                  <a:srgbClr val="FF0000"/>
                </a:solidFill>
              </a:rPr>
              <a:t>1-2 týdny </a:t>
            </a:r>
            <a:r>
              <a:rPr lang="cs-CZ" dirty="0" smtClean="0"/>
              <a:t>– rychlá prezentace na max. 5 minut</a:t>
            </a:r>
            <a:endParaRPr lang="cs-CZ" dirty="0"/>
          </a:p>
          <a:p>
            <a:r>
              <a:rPr lang="cs-CZ" dirty="0" smtClean="0"/>
              <a:t>Seznámit </a:t>
            </a:r>
            <a:r>
              <a:rPr lang="cs-CZ" dirty="0"/>
              <a:t>ostatní s tématem </a:t>
            </a:r>
          </a:p>
          <a:p>
            <a:pPr lvl="1"/>
            <a:r>
              <a:rPr lang="cs-CZ" dirty="0" smtClean="0"/>
              <a:t>Každý </a:t>
            </a:r>
            <a:r>
              <a:rPr lang="cs-CZ" dirty="0"/>
              <a:t>bude mít své originální téma </a:t>
            </a:r>
          </a:p>
          <a:p>
            <a:pPr lvl="1"/>
            <a:r>
              <a:rPr lang="cs-CZ" dirty="0" smtClean="0"/>
              <a:t>Proč </a:t>
            </a:r>
            <a:r>
              <a:rPr lang="cs-CZ" dirty="0"/>
              <a:t>jste </a:t>
            </a:r>
            <a:r>
              <a:rPr lang="cs-CZ" dirty="0" smtClean="0"/>
              <a:t>si </a:t>
            </a:r>
            <a:r>
              <a:rPr lang="cs-CZ" dirty="0"/>
              <a:t>ho vybrali, proč je důležité/zajímavé/podnětné </a:t>
            </a:r>
          </a:p>
          <a:p>
            <a:r>
              <a:rPr lang="cs-CZ" dirty="0" smtClean="0"/>
              <a:t>Ukázat </a:t>
            </a:r>
            <a:r>
              <a:rPr lang="cs-CZ" dirty="0"/>
              <a:t>zdroj dat </a:t>
            </a:r>
          </a:p>
          <a:p>
            <a:pPr lvl="1"/>
            <a:r>
              <a:rPr lang="cs-CZ" dirty="0" smtClean="0"/>
              <a:t>Odkud</a:t>
            </a:r>
            <a:r>
              <a:rPr lang="cs-CZ" dirty="0"/>
              <a:t>, v jaké formě, zhodnocení dostupnosti, </a:t>
            </a:r>
            <a:r>
              <a:rPr lang="cs-CZ" dirty="0" err="1"/>
              <a:t>metadata</a:t>
            </a:r>
            <a:r>
              <a:rPr lang="cs-CZ" dirty="0"/>
              <a:t> </a:t>
            </a:r>
          </a:p>
          <a:p>
            <a:pPr lvl="1"/>
            <a:r>
              <a:rPr lang="cs-CZ" dirty="0" smtClean="0"/>
              <a:t>Kritické </a:t>
            </a:r>
            <a:r>
              <a:rPr lang="cs-CZ" dirty="0"/>
              <a:t>zhodnocení samotných dat </a:t>
            </a:r>
          </a:p>
          <a:p>
            <a:r>
              <a:rPr lang="pl-PL" dirty="0" smtClean="0"/>
              <a:t>Hypotézy </a:t>
            </a:r>
            <a:r>
              <a:rPr lang="pl-PL" dirty="0"/>
              <a:t>toho, co chci znázornit, jak.. </a:t>
            </a:r>
          </a:p>
          <a:p>
            <a:pPr lvl="1"/>
            <a:r>
              <a:rPr lang="cs-CZ" dirty="0" smtClean="0"/>
              <a:t>Vytvoření </a:t>
            </a:r>
            <a:r>
              <a:rPr lang="cs-CZ" dirty="0"/>
              <a:t>výzkumné hypotézy (do začátku) </a:t>
            </a:r>
          </a:p>
          <a:p>
            <a:pPr lvl="1"/>
            <a:r>
              <a:rPr lang="cs-CZ" dirty="0" smtClean="0"/>
              <a:t>Udělat </a:t>
            </a:r>
            <a:r>
              <a:rPr lang="cs-CZ" dirty="0"/>
              <a:t>si představu o datech (vizualizace „na </a:t>
            </a:r>
            <a:r>
              <a:rPr lang="cs-CZ" dirty="0" err="1"/>
              <a:t>hrubo</a:t>
            </a:r>
            <a:r>
              <a:rPr lang="cs-CZ" dirty="0"/>
              <a:t>“ – mapy, grafy, atd.) </a:t>
            </a:r>
          </a:p>
          <a:p>
            <a:r>
              <a:rPr lang="cs-CZ" dirty="0" smtClean="0"/>
              <a:t>Nebojte </a:t>
            </a:r>
            <a:r>
              <a:rPr lang="cs-CZ" dirty="0"/>
              <a:t>se ukázat i slepé uličky </a:t>
            </a:r>
          </a:p>
          <a:p>
            <a:pPr lvl="1"/>
            <a:r>
              <a:rPr lang="cs-CZ" dirty="0" smtClean="0"/>
              <a:t>Jaké </a:t>
            </a:r>
            <a:r>
              <a:rPr lang="cs-CZ" dirty="0"/>
              <a:t>zdroje dat jste nevyužili a z jakého důvodu (proč byly nevyhovující?) </a:t>
            </a:r>
          </a:p>
          <a:p>
            <a:pPr lvl="1"/>
            <a:r>
              <a:rPr lang="cs-CZ" dirty="0" smtClean="0"/>
              <a:t>Proč </a:t>
            </a:r>
            <a:r>
              <a:rPr lang="cs-CZ" dirty="0"/>
              <a:t>jste zavrhli určitý způsob vizualizace, atd. </a:t>
            </a:r>
          </a:p>
          <a:p>
            <a:pPr lvl="1"/>
            <a:r>
              <a:rPr lang="cs-CZ" dirty="0" smtClean="0"/>
              <a:t>Ukázat </a:t>
            </a:r>
            <a:r>
              <a:rPr lang="cs-CZ" dirty="0"/>
              <a:t>proces vašeho rozhodování </a:t>
            </a:r>
          </a:p>
        </p:txBody>
      </p:sp>
    </p:spTree>
    <p:extLst>
      <p:ext uri="{BB962C8B-B14F-4D97-AF65-F5344CB8AC3E}">
        <p14:creationId xmlns:p14="http://schemas.microsoft.com/office/powerpoint/2010/main" val="278648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5456" y="188640"/>
            <a:ext cx="8686800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Samotná mapa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661248"/>
          </a:xfrm>
        </p:spPr>
        <p:txBody>
          <a:bodyPr>
            <a:noAutofit/>
          </a:bodyPr>
          <a:lstStyle/>
          <a:p>
            <a:r>
              <a:rPr lang="cs-CZ" dirty="0" smtClean="0"/>
              <a:t>Do </a:t>
            </a:r>
            <a:r>
              <a:rPr lang="cs-CZ" b="1" dirty="0" smtClean="0">
                <a:solidFill>
                  <a:srgbClr val="FF0000"/>
                </a:solidFill>
              </a:rPr>
              <a:t>úterý 21.11. 20:00</a:t>
            </a:r>
            <a:r>
              <a:rPr lang="cs-CZ" dirty="0"/>
              <a:t>: </a:t>
            </a:r>
          </a:p>
          <a:p>
            <a:pPr lvl="1"/>
            <a:r>
              <a:rPr lang="cs-CZ" dirty="0" smtClean="0"/>
              <a:t>Odevzdat </a:t>
            </a:r>
            <a:r>
              <a:rPr lang="cs-CZ" dirty="0"/>
              <a:t>do </a:t>
            </a:r>
            <a:r>
              <a:rPr lang="cs-CZ" dirty="0" err="1"/>
              <a:t>odevzdávárny</a:t>
            </a:r>
            <a:r>
              <a:rPr lang="cs-CZ" dirty="0"/>
              <a:t> výsledný produkt </a:t>
            </a:r>
          </a:p>
          <a:p>
            <a:pPr lvl="1"/>
            <a:r>
              <a:rPr lang="cs-CZ" dirty="0" smtClean="0"/>
              <a:t>Hodnocení</a:t>
            </a:r>
            <a:r>
              <a:rPr lang="cs-CZ" dirty="0"/>
              <a:t>: Max 10 b., Min </a:t>
            </a:r>
            <a:r>
              <a:rPr lang="cs-CZ" dirty="0" smtClean="0"/>
              <a:t>6 </a:t>
            </a:r>
            <a:r>
              <a:rPr lang="cs-CZ" dirty="0"/>
              <a:t>b. (při menším počtu bodů nutná oprava, poté možné </a:t>
            </a:r>
            <a:r>
              <a:rPr lang="cs-CZ" dirty="0" err="1"/>
              <a:t>max</a:t>
            </a:r>
            <a:r>
              <a:rPr lang="cs-CZ" dirty="0"/>
              <a:t> 9 b.) </a:t>
            </a:r>
          </a:p>
          <a:p>
            <a:pPr lvl="2"/>
            <a:r>
              <a:rPr lang="cs-CZ" dirty="0" smtClean="0"/>
              <a:t>možno </a:t>
            </a:r>
            <a:r>
              <a:rPr lang="cs-CZ" dirty="0"/>
              <a:t>získat bonusový bod (body?) </a:t>
            </a:r>
            <a:r>
              <a:rPr lang="cs-CZ" dirty="0" smtClean="0"/>
              <a:t>za vynikající </a:t>
            </a:r>
            <a:r>
              <a:rPr lang="cs-CZ" dirty="0"/>
              <a:t>výkon, za „něco extra“,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nad </a:t>
            </a:r>
            <a:r>
              <a:rPr lang="cs-CZ" dirty="0"/>
              <a:t>rámec, originalitu </a:t>
            </a:r>
          </a:p>
          <a:p>
            <a:pPr lvl="1"/>
            <a:r>
              <a:rPr lang="pl-PL" dirty="0" smtClean="0"/>
              <a:t>Hodnocení </a:t>
            </a:r>
            <a:r>
              <a:rPr lang="pl-PL" dirty="0"/>
              <a:t>až po odprezentování všech </a:t>
            </a:r>
            <a:endParaRPr lang="pl-PL" dirty="0" smtClean="0"/>
          </a:p>
          <a:p>
            <a:pPr lvl="1"/>
            <a:endParaRPr lang="pl-PL" dirty="0"/>
          </a:p>
          <a:p>
            <a:r>
              <a:rPr lang="cs-CZ" dirty="0" smtClean="0"/>
              <a:t>V </a:t>
            </a:r>
            <a:r>
              <a:rPr lang="cs-CZ" dirty="0"/>
              <a:t>dalších cvičeních: </a:t>
            </a:r>
            <a:r>
              <a:rPr lang="cs-CZ" b="1" dirty="0"/>
              <a:t>UKÁZKA SVÉHO VÝSLEDKU SE SLOVNÍM DOPROVODEM </a:t>
            </a:r>
            <a:endParaRPr lang="cs-CZ" dirty="0"/>
          </a:p>
          <a:p>
            <a:pPr lvl="1"/>
            <a:r>
              <a:rPr lang="cs-CZ" dirty="0" smtClean="0"/>
              <a:t>Není </a:t>
            </a:r>
            <a:r>
              <a:rPr lang="cs-CZ" dirty="0"/>
              <a:t>potřeba vytvářet </a:t>
            </a:r>
            <a:r>
              <a:rPr lang="cs-CZ" dirty="0" smtClean="0"/>
              <a:t>PPT – stačí ústně okomentovat produkt</a:t>
            </a:r>
            <a:endParaRPr lang="cs-CZ" dirty="0"/>
          </a:p>
          <a:p>
            <a:pPr lvl="1"/>
            <a:r>
              <a:rPr lang="cs-CZ" dirty="0" smtClean="0"/>
              <a:t>vysvětlit </a:t>
            </a:r>
            <a:r>
              <a:rPr lang="cs-CZ" dirty="0"/>
              <a:t>znovu o co jde (viz prezentace zvoleného tématu), změny oproti původnímu plánu, umět prodat výsledek </a:t>
            </a:r>
          </a:p>
        </p:txBody>
      </p:sp>
    </p:spTree>
    <p:extLst>
      <p:ext uri="{BB962C8B-B14F-4D97-AF65-F5344CB8AC3E}">
        <p14:creationId xmlns:p14="http://schemas.microsoft.com/office/powerpoint/2010/main" val="281818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C:\Users\Bróďa\Documents\Škola\MUNI 2012-\Bc 2012-2015\S3R2 - podzim 2013\Z8105 - Mapové zdroje\MZ1 - cvičení\MZ1 - 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39"/>
            <a:ext cx="9144000" cy="646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89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pPr algn="ctr"/>
            <a:r>
              <a:rPr lang="cs-CZ" dirty="0" smtClean="0"/>
              <a:t>Díky za pozornost </a:t>
            </a:r>
            <a:r>
              <a:rPr lang="cs-CZ" dirty="0" smtClean="0">
                <a:sym typeface="Wingdings" panose="05000000000000000000" pitchFamily="2" charset="2"/>
              </a:rPr>
              <a:t>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780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dirty="0" smtClean="0"/>
              <a:t>Vizualizace a využití dat v praxi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205063"/>
          </a:xfrm>
        </p:spPr>
        <p:txBody>
          <a:bodyPr>
            <a:noAutofit/>
          </a:bodyPr>
          <a:lstStyle/>
          <a:p>
            <a:endParaRPr lang="cs-CZ" sz="2800" dirty="0"/>
          </a:p>
          <a:p>
            <a:endParaRPr lang="cs-CZ" sz="2800" dirty="0"/>
          </a:p>
          <a:p>
            <a:r>
              <a:rPr lang="cs-CZ" sz="2800" dirty="0"/>
              <a:t>Co je důležité</a:t>
            </a:r>
            <a:r>
              <a:rPr lang="cs-CZ" sz="2800" dirty="0" smtClean="0"/>
              <a:t>?</a:t>
            </a:r>
          </a:p>
          <a:p>
            <a:pPr lvl="1"/>
            <a:r>
              <a:rPr lang="cs-CZ" sz="2400" dirty="0" smtClean="0"/>
              <a:t>Vědět </a:t>
            </a:r>
            <a:r>
              <a:rPr lang="cs-CZ" sz="2400" dirty="0"/>
              <a:t>o možných zdrojích </a:t>
            </a:r>
            <a:r>
              <a:rPr lang="cs-CZ" sz="2400" dirty="0" smtClean="0"/>
              <a:t>dat</a:t>
            </a:r>
          </a:p>
          <a:p>
            <a:pPr lvl="1"/>
            <a:r>
              <a:rPr lang="cs-CZ" sz="2400" dirty="0" smtClean="0"/>
              <a:t>Umět </a:t>
            </a:r>
            <a:r>
              <a:rPr lang="cs-CZ" sz="2400" dirty="0"/>
              <a:t>je </a:t>
            </a:r>
            <a:r>
              <a:rPr lang="cs-CZ" sz="2400" dirty="0" smtClean="0"/>
              <a:t>nalézt</a:t>
            </a:r>
          </a:p>
          <a:p>
            <a:pPr lvl="1"/>
            <a:r>
              <a:rPr lang="cs-CZ" sz="2400" dirty="0" smtClean="0"/>
              <a:t>Dostupnost dat</a:t>
            </a:r>
          </a:p>
          <a:p>
            <a:pPr lvl="1"/>
            <a:r>
              <a:rPr lang="cs-CZ" sz="2400" dirty="0" smtClean="0"/>
              <a:t>Kriticky </a:t>
            </a:r>
            <a:r>
              <a:rPr lang="cs-CZ" sz="2400" dirty="0"/>
              <a:t>vyhodnotit </a:t>
            </a:r>
            <a:r>
              <a:rPr lang="cs-CZ" sz="2400" dirty="0" smtClean="0"/>
              <a:t>data</a:t>
            </a:r>
          </a:p>
          <a:p>
            <a:pPr lvl="1"/>
            <a:r>
              <a:rPr lang="cs-CZ" sz="2400" dirty="0" smtClean="0"/>
              <a:t>Využít </a:t>
            </a:r>
            <a:r>
              <a:rPr lang="cs-CZ" sz="2400" dirty="0"/>
              <a:t>data / vytvořit přidanou hodnotu / analýza nad mapou </a:t>
            </a:r>
          </a:p>
        </p:txBody>
      </p:sp>
    </p:spTree>
    <p:extLst>
      <p:ext uri="{BB962C8B-B14F-4D97-AF65-F5344CB8AC3E}">
        <p14:creationId xmlns:p14="http://schemas.microsoft.com/office/powerpoint/2010/main" val="359378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dirty="0" smtClean="0"/>
              <a:t>Mapy hazardu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205063"/>
          </a:xfrm>
        </p:spPr>
        <p:txBody>
          <a:bodyPr>
            <a:noAutofit/>
          </a:bodyPr>
          <a:lstStyle/>
          <a:p>
            <a:r>
              <a:rPr lang="cs-CZ" sz="2600" dirty="0">
                <a:hlinkClick r:id="rId2"/>
              </a:rPr>
              <a:t>https://</a:t>
            </a:r>
            <a:r>
              <a:rPr lang="cs-CZ" sz="2600" dirty="0" smtClean="0">
                <a:hlinkClick r:id="rId2"/>
              </a:rPr>
              <a:t>www.mapa-hazardu.cz/herny</a:t>
            </a:r>
            <a:endParaRPr lang="cs-CZ" sz="2600" dirty="0" smtClean="0"/>
          </a:p>
          <a:p>
            <a:r>
              <a:rPr lang="cs-CZ" sz="2600" dirty="0">
                <a:hlinkClick r:id="rId3"/>
              </a:rPr>
              <a:t>http://</a:t>
            </a:r>
            <a:r>
              <a:rPr lang="cs-CZ" sz="2600" dirty="0" smtClean="0">
                <a:hlinkClick r:id="rId3"/>
              </a:rPr>
              <a:t>www.osbrneni.cz/regulace-hazardu/mapy-hazardu</a:t>
            </a:r>
            <a:endParaRPr lang="cs-CZ" sz="2600" dirty="0" smtClean="0"/>
          </a:p>
          <a:p>
            <a:endParaRPr lang="cs-CZ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060848"/>
            <a:ext cx="3668737" cy="463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4968552" cy="282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4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Další zajímavé vizualizace, </a:t>
            </a:r>
            <a:r>
              <a:rPr lang="cs-CZ" dirty="0" err="1" smtClean="0"/>
              <a:t>infografiky</a:t>
            </a:r>
            <a:r>
              <a:rPr lang="cs-CZ" dirty="0" smtClean="0"/>
              <a:t> aj.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877272"/>
          </a:xfrm>
        </p:spPr>
        <p:txBody>
          <a:bodyPr>
            <a:noAutofit/>
          </a:bodyPr>
          <a:lstStyle/>
          <a:p>
            <a:r>
              <a:rPr lang="cs-CZ" sz="2600" dirty="0">
                <a:hlinkClick r:id="rId2"/>
              </a:rPr>
              <a:t>http://labratrevenge.com/pdx/#11/45.4652/-</a:t>
            </a:r>
            <a:r>
              <a:rPr lang="cs-CZ" sz="2600" dirty="0" smtClean="0">
                <a:hlinkClick r:id="rId2"/>
              </a:rPr>
              <a:t>122.6933</a:t>
            </a:r>
            <a:endParaRPr lang="cs-CZ" sz="2600" dirty="0" smtClean="0"/>
          </a:p>
          <a:p>
            <a:r>
              <a:rPr lang="cs-CZ" sz="2600" dirty="0">
                <a:hlinkClick r:id="rId3"/>
              </a:rPr>
              <a:t>http://paperscape.org</a:t>
            </a:r>
            <a:r>
              <a:rPr lang="cs-CZ" sz="2600" dirty="0" smtClean="0">
                <a:hlinkClick r:id="rId3"/>
              </a:rPr>
              <a:t>/</a:t>
            </a:r>
            <a:endParaRPr lang="cs-CZ" sz="2600" dirty="0" smtClean="0"/>
          </a:p>
          <a:p>
            <a:r>
              <a:rPr lang="cs-CZ" sz="2600" dirty="0">
                <a:hlinkClick r:id="rId4"/>
              </a:rPr>
              <a:t>http://moritz.stefaner.eu/projects/map%20your%20moves</a:t>
            </a:r>
            <a:r>
              <a:rPr lang="cs-CZ" sz="2600" dirty="0" smtClean="0">
                <a:hlinkClick r:id="rId4"/>
              </a:rPr>
              <a:t>/</a:t>
            </a:r>
            <a:endParaRPr lang="cs-CZ" sz="2600" dirty="0" smtClean="0"/>
          </a:p>
          <a:p>
            <a:r>
              <a:rPr lang="cs-CZ" sz="2600" dirty="0" smtClean="0">
                <a:hlinkClick r:id="rId5"/>
              </a:rPr>
              <a:t>https</a:t>
            </a:r>
            <a:r>
              <a:rPr lang="cs-CZ" sz="2600" dirty="0">
                <a:hlinkClick r:id="rId5"/>
              </a:rPr>
              <a:t>://</a:t>
            </a:r>
            <a:r>
              <a:rPr lang="cs-CZ" sz="2600" dirty="0" smtClean="0">
                <a:hlinkClick r:id="rId5"/>
              </a:rPr>
              <a:t>mapavolicu.behavio.cz/mapa/podzim</a:t>
            </a:r>
            <a:endParaRPr lang="cs-CZ" sz="2600" dirty="0" smtClean="0"/>
          </a:p>
          <a:p>
            <a:r>
              <a:rPr lang="cs-CZ" sz="2600" dirty="0">
                <a:hlinkClick r:id="rId6"/>
              </a:rPr>
              <a:t>http://</a:t>
            </a:r>
            <a:r>
              <a:rPr lang="cs-CZ" sz="2600" dirty="0" smtClean="0">
                <a:hlinkClick r:id="rId6"/>
              </a:rPr>
              <a:t>www.lightningmaps.org</a:t>
            </a:r>
            <a:endParaRPr lang="cs-CZ" sz="2600" dirty="0" smtClean="0"/>
          </a:p>
          <a:p>
            <a:r>
              <a:rPr lang="cs-CZ" sz="2600" dirty="0">
                <a:hlinkClick r:id="rId7"/>
              </a:rPr>
              <a:t>http://bigtimebcn.300000kms.net</a:t>
            </a:r>
            <a:r>
              <a:rPr lang="cs-CZ" sz="2600" dirty="0" smtClean="0">
                <a:hlinkClick r:id="rId7"/>
              </a:rPr>
              <a:t>/</a:t>
            </a:r>
            <a:endParaRPr lang="cs-CZ" sz="2600" dirty="0"/>
          </a:p>
          <a:p>
            <a:r>
              <a:rPr lang="cs-CZ" sz="2600" dirty="0">
                <a:hlinkClick r:id="rId8"/>
              </a:rPr>
              <a:t>http://iris.bmhd.cz</a:t>
            </a:r>
            <a:r>
              <a:rPr lang="cs-CZ" sz="2600" dirty="0" smtClean="0">
                <a:hlinkClick r:id="rId8"/>
              </a:rPr>
              <a:t>/</a:t>
            </a:r>
            <a:endParaRPr lang="cs-CZ" sz="2600" dirty="0" smtClean="0"/>
          </a:p>
          <a:p>
            <a:r>
              <a:rPr lang="cs-CZ" sz="2600" dirty="0">
                <a:hlinkClick r:id="rId9"/>
              </a:rPr>
              <a:t>https://www.marinetraffic.com</a:t>
            </a:r>
            <a:r>
              <a:rPr lang="cs-CZ" sz="2600" dirty="0" smtClean="0">
                <a:hlinkClick r:id="rId9"/>
              </a:rPr>
              <a:t>/</a:t>
            </a:r>
            <a:endParaRPr lang="cs-CZ" sz="2600" dirty="0" smtClean="0"/>
          </a:p>
          <a:p>
            <a:r>
              <a:rPr lang="cs-CZ" sz="2600" dirty="0">
                <a:hlinkClick r:id="rId10"/>
              </a:rPr>
              <a:t>https://</a:t>
            </a:r>
            <a:r>
              <a:rPr lang="cs-CZ" sz="2600" dirty="0" smtClean="0">
                <a:hlinkClick r:id="rId10"/>
              </a:rPr>
              <a:t>www.flightradar24.com</a:t>
            </a:r>
            <a:endParaRPr lang="cs-CZ" sz="2600" dirty="0" smtClean="0"/>
          </a:p>
          <a:p>
            <a:r>
              <a:rPr lang="cs-CZ" sz="2600" dirty="0">
                <a:hlinkClick r:id="rId11"/>
              </a:rPr>
              <a:t>https://</a:t>
            </a:r>
            <a:r>
              <a:rPr lang="cs-CZ" sz="2600" dirty="0" smtClean="0">
                <a:hlinkClick r:id="rId11"/>
              </a:rPr>
              <a:t>www.windy.com</a:t>
            </a:r>
            <a:endParaRPr lang="cs-CZ" sz="2600" dirty="0"/>
          </a:p>
          <a:p>
            <a:r>
              <a:rPr lang="cs-CZ" sz="2600" dirty="0">
                <a:hlinkClick r:id="rId12"/>
              </a:rPr>
              <a:t>http://www.aurora-service.eu/aurora-forecast</a:t>
            </a:r>
            <a:r>
              <a:rPr lang="cs-CZ" sz="2600" dirty="0" smtClean="0">
                <a:hlinkClick r:id="rId12"/>
              </a:rPr>
              <a:t>/</a:t>
            </a:r>
            <a:endParaRPr lang="cs-CZ" sz="2600" dirty="0" smtClean="0"/>
          </a:p>
          <a:p>
            <a:endParaRPr 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200543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Různé možnosti užití marginálií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877272"/>
          </a:xfrm>
        </p:spPr>
        <p:txBody>
          <a:bodyPr>
            <a:noAutofit/>
          </a:bodyPr>
          <a:lstStyle/>
          <a:p>
            <a:r>
              <a:rPr lang="cs-CZ" sz="2600" dirty="0">
                <a:hlinkClick r:id="rId2"/>
              </a:rPr>
              <a:t>http://</a:t>
            </a:r>
            <a:r>
              <a:rPr lang="cs-CZ" sz="2600" dirty="0" smtClean="0">
                <a:hlinkClick r:id="rId2"/>
              </a:rPr>
              <a:t>dailyinfographic.com/fruitsvegetablesherbs-when-are-they-in-season-infographic</a:t>
            </a:r>
            <a:endParaRPr lang="cs-CZ" sz="2600" dirty="0" smtClean="0"/>
          </a:p>
          <a:p>
            <a:r>
              <a:rPr lang="cs-CZ" sz="2600" dirty="0">
                <a:hlinkClick r:id="rId3"/>
              </a:rPr>
              <a:t>http://</a:t>
            </a:r>
            <a:r>
              <a:rPr lang="cs-CZ" sz="2600" dirty="0" smtClean="0">
                <a:hlinkClick r:id="rId3"/>
              </a:rPr>
              <a:t>www.dailyinfographic.com/companion-planting-infographic</a:t>
            </a:r>
            <a:endParaRPr lang="cs-CZ" sz="2600" dirty="0" smtClean="0"/>
          </a:p>
          <a:p>
            <a:r>
              <a:rPr lang="cs-CZ" sz="2600" dirty="0">
                <a:hlinkClick r:id="rId4"/>
              </a:rPr>
              <a:t>http://</a:t>
            </a:r>
            <a:r>
              <a:rPr lang="cs-CZ" sz="2600" dirty="0" smtClean="0">
                <a:hlinkClick r:id="rId4"/>
              </a:rPr>
              <a:t>www.dailyinfographic.com/how-many-lines-of-code-does-it-take-infographic</a:t>
            </a:r>
            <a:endParaRPr lang="cs-CZ" sz="2600" dirty="0" smtClean="0"/>
          </a:p>
          <a:p>
            <a:r>
              <a:rPr lang="cs-CZ" sz="2600" dirty="0">
                <a:hlinkClick r:id="rId5"/>
              </a:rPr>
              <a:t>https://www.flickr.com/photos/carbonquilt/4014194070/sizes/l/in/pool-16135094@N00</a:t>
            </a:r>
            <a:r>
              <a:rPr lang="cs-CZ" sz="2600" dirty="0" smtClean="0">
                <a:hlinkClick r:id="rId5"/>
              </a:rPr>
              <a:t>/</a:t>
            </a:r>
            <a:endParaRPr lang="cs-CZ" sz="2600" dirty="0" smtClean="0"/>
          </a:p>
          <a:p>
            <a:r>
              <a:rPr lang="cs-CZ" sz="2600" dirty="0">
                <a:hlinkClick r:id="rId6"/>
              </a:rPr>
              <a:t>http://</a:t>
            </a:r>
            <a:r>
              <a:rPr lang="cs-CZ" sz="2600" dirty="0" smtClean="0">
                <a:hlinkClick r:id="rId6"/>
              </a:rPr>
              <a:t>www.dailyinfographic.com/everyone-and-their-mother-infographic</a:t>
            </a:r>
            <a:endParaRPr lang="cs-CZ" sz="2600" dirty="0" smtClean="0"/>
          </a:p>
          <a:p>
            <a:r>
              <a:rPr lang="cs-CZ" sz="2600" dirty="0">
                <a:hlinkClick r:id="rId7"/>
              </a:rPr>
              <a:t>http://</a:t>
            </a:r>
            <a:r>
              <a:rPr lang="cs-CZ" sz="2600" dirty="0" smtClean="0">
                <a:hlinkClick r:id="rId7"/>
              </a:rPr>
              <a:t>www.dailyinfographic.com/how-much-can-you-drink-blood-alcohol-infographic</a:t>
            </a:r>
            <a:endParaRPr lang="cs-CZ" sz="2600" dirty="0" smtClean="0"/>
          </a:p>
          <a:p>
            <a:endParaRPr lang="cs-CZ" sz="2600" dirty="0" smtClean="0"/>
          </a:p>
          <a:p>
            <a:endParaRPr 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32946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" y="517780"/>
            <a:ext cx="9135370" cy="634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52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432" y="0"/>
            <a:ext cx="4761136" cy="678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41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5456" y="188640"/>
            <a:ext cx="8686800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5877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b="1" dirty="0" smtClean="0"/>
              <a:t>1. Vybrat </a:t>
            </a:r>
            <a:r>
              <a:rPr lang="cs-CZ" b="1" dirty="0"/>
              <a:t>si tématiku </a:t>
            </a:r>
          </a:p>
          <a:p>
            <a:r>
              <a:rPr lang="cs-CZ" sz="2000" dirty="0" smtClean="0"/>
              <a:t>Co </a:t>
            </a:r>
            <a:r>
              <a:rPr lang="cs-CZ" sz="2000" dirty="0"/>
              <a:t>vás zajímá </a:t>
            </a:r>
          </a:p>
          <a:p>
            <a:r>
              <a:rPr lang="cs-CZ" sz="2000" dirty="0" smtClean="0"/>
              <a:t>Aktuální </a:t>
            </a:r>
            <a:r>
              <a:rPr lang="cs-CZ" sz="2000" dirty="0"/>
              <a:t>problémy </a:t>
            </a:r>
          </a:p>
          <a:p>
            <a:r>
              <a:rPr lang="cs-CZ" sz="2000" dirty="0" smtClean="0"/>
              <a:t>Praktické </a:t>
            </a:r>
            <a:r>
              <a:rPr lang="cs-CZ" sz="2000" dirty="0"/>
              <a:t>využití </a:t>
            </a:r>
          </a:p>
          <a:p>
            <a:r>
              <a:rPr lang="cs-CZ" sz="2000" dirty="0" smtClean="0"/>
              <a:t>Každý </a:t>
            </a:r>
            <a:r>
              <a:rPr lang="cs-CZ" sz="2000" dirty="0"/>
              <a:t>bude mít jiné téma </a:t>
            </a:r>
          </a:p>
          <a:p>
            <a:pPr marL="0" indent="0">
              <a:buNone/>
            </a:pPr>
            <a:r>
              <a:rPr lang="cs-CZ" b="1" dirty="0" smtClean="0"/>
              <a:t>2. Najít </a:t>
            </a:r>
            <a:r>
              <a:rPr lang="cs-CZ" b="1" dirty="0"/>
              <a:t>zdroj volně dostupných dat </a:t>
            </a:r>
          </a:p>
          <a:p>
            <a:r>
              <a:rPr lang="cs-CZ" sz="2000" dirty="0" smtClean="0"/>
              <a:t>Není </a:t>
            </a:r>
            <a:r>
              <a:rPr lang="cs-CZ" sz="2000" dirty="0"/>
              <a:t>územně omezeno </a:t>
            </a:r>
          </a:p>
          <a:p>
            <a:r>
              <a:rPr lang="cs-CZ" sz="2000" dirty="0" smtClean="0"/>
              <a:t>Pokud </a:t>
            </a:r>
            <a:r>
              <a:rPr lang="cs-CZ" sz="2000" dirty="0"/>
              <a:t>možno takové s kterými si běžně nesetkáváte (žádné obligátní ČSÚ, atd.) </a:t>
            </a:r>
          </a:p>
          <a:p>
            <a:r>
              <a:rPr lang="pl-PL" sz="2000" dirty="0" smtClean="0"/>
              <a:t>Kombinovat </a:t>
            </a:r>
            <a:r>
              <a:rPr lang="pl-PL" sz="2000" dirty="0"/>
              <a:t>zdroje (pozor na metodiku, jednotky, atd.) </a:t>
            </a:r>
          </a:p>
          <a:p>
            <a:pPr marL="0" indent="0">
              <a:buNone/>
            </a:pPr>
            <a:r>
              <a:rPr lang="cs-CZ" b="1" dirty="0" smtClean="0"/>
              <a:t>3. Vytvořit </a:t>
            </a:r>
            <a:r>
              <a:rPr lang="cs-CZ" b="1" dirty="0"/>
              <a:t>mapu </a:t>
            </a:r>
          </a:p>
          <a:p>
            <a:r>
              <a:rPr lang="cs-CZ" sz="2000" dirty="0" smtClean="0"/>
              <a:t>Zajímavá </a:t>
            </a:r>
            <a:r>
              <a:rPr lang="cs-CZ" sz="2000" dirty="0"/>
              <a:t>vizualizace </a:t>
            </a:r>
          </a:p>
          <a:p>
            <a:r>
              <a:rPr lang="cs-CZ" sz="2000" dirty="0" smtClean="0"/>
              <a:t>Analýza</a:t>
            </a:r>
            <a:r>
              <a:rPr lang="cs-CZ" sz="2000" dirty="0"/>
              <a:t>, srovnávání vzorů a vztahů </a:t>
            </a:r>
          </a:p>
          <a:p>
            <a:r>
              <a:rPr lang="cs-CZ" sz="2000" dirty="0" smtClean="0"/>
              <a:t>Forma</a:t>
            </a:r>
            <a:r>
              <a:rPr lang="cs-CZ" sz="2000" dirty="0"/>
              <a:t>: mapa, poster, </a:t>
            </a:r>
            <a:r>
              <a:rPr lang="cs-CZ" sz="2000" dirty="0" err="1"/>
              <a:t>infografika</a:t>
            </a:r>
            <a:r>
              <a:rPr lang="cs-CZ" sz="2000" b="1" dirty="0"/>
              <a:t>, s doprovodným odstavcem/článkem</a:t>
            </a:r>
            <a:r>
              <a:rPr lang="cs-CZ" sz="2000" dirty="0"/>
              <a:t>, atd. </a:t>
            </a:r>
          </a:p>
          <a:p>
            <a:r>
              <a:rPr lang="cs-CZ" sz="2000" dirty="0" smtClean="0"/>
              <a:t>volnost </a:t>
            </a:r>
            <a:r>
              <a:rPr lang="cs-CZ" sz="2000" dirty="0"/>
              <a:t>užití formy, nástrojů, atd., ALE formálně správně! </a:t>
            </a:r>
          </a:p>
          <a:p>
            <a:r>
              <a:rPr lang="cs-CZ" sz="2000" dirty="0" smtClean="0"/>
              <a:t>podle </a:t>
            </a:r>
            <a:r>
              <a:rPr lang="cs-CZ" sz="2000" dirty="0"/>
              <a:t>kartografických zásad, </a:t>
            </a:r>
            <a:r>
              <a:rPr lang="cs-CZ" sz="2000" b="1" dirty="0"/>
              <a:t>uvádět zdroje</a:t>
            </a:r>
            <a:r>
              <a:rPr lang="cs-CZ" sz="2000" dirty="0"/>
              <a:t>, vhodně pracovat s daty (aby nedošlo k </a:t>
            </a:r>
            <a:r>
              <a:rPr lang="cs-CZ" sz="2000" dirty="0" smtClean="0"/>
              <a:t>dezinterpretaci</a:t>
            </a:r>
            <a:r>
              <a:rPr lang="cs-CZ" sz="2000" dirty="0"/>
              <a:t>), atd.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212" y="188640"/>
            <a:ext cx="288694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4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37176" y="836712"/>
            <a:ext cx="4306823" cy="5877272"/>
          </a:xfrm>
        </p:spPr>
        <p:txBody>
          <a:bodyPr>
            <a:noAutofit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pl-PL" dirty="0"/>
              <a:t>CÍLEM JE abyste si </a:t>
            </a:r>
            <a:r>
              <a:rPr lang="pl-PL" b="1" dirty="0"/>
              <a:t>sami </a:t>
            </a:r>
            <a:r>
              <a:rPr lang="pl-PL" dirty="0"/>
              <a:t>vyzkoušeli: </a:t>
            </a:r>
          </a:p>
          <a:p>
            <a:r>
              <a:rPr lang="cs-CZ" dirty="0" smtClean="0"/>
              <a:t>Vyhledat </a:t>
            </a:r>
            <a:r>
              <a:rPr lang="cs-CZ" dirty="0"/>
              <a:t>data </a:t>
            </a:r>
          </a:p>
          <a:p>
            <a:r>
              <a:rPr lang="pl-PL" dirty="0" smtClean="0"/>
              <a:t>Pracovat </a:t>
            </a:r>
            <a:r>
              <a:rPr lang="pl-PL" dirty="0"/>
              <a:t>s nimi a vyhodnocovat </a:t>
            </a:r>
          </a:p>
          <a:p>
            <a:r>
              <a:rPr lang="cs-CZ" dirty="0" smtClean="0"/>
              <a:t>A </a:t>
            </a:r>
            <a:r>
              <a:rPr lang="cs-CZ" dirty="0"/>
              <a:t>následně zvolit vhodné </a:t>
            </a:r>
            <a:r>
              <a:rPr lang="cs-CZ" dirty="0" smtClean="0"/>
              <a:t>zpracování </a:t>
            </a:r>
            <a:endParaRPr lang="cs-CZ" dirty="0"/>
          </a:p>
          <a:p>
            <a:r>
              <a:rPr lang="cs-CZ" dirty="0" smtClean="0"/>
              <a:t>Konzultace </a:t>
            </a:r>
            <a:r>
              <a:rPr lang="cs-CZ" dirty="0"/>
              <a:t>a diskuze na cvičení </a:t>
            </a:r>
            <a:r>
              <a:rPr lang="cs-CZ" dirty="0" smtClean="0"/>
              <a:t>nebo mailem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83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42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šky">
  <a:themeElements>
    <a:clrScheme name="Vlastní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FFFFFF"/>
      </a:hlink>
      <a:folHlink>
        <a:srgbClr val="BFBFBF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154</TotalTime>
  <Words>496</Words>
  <Application>Microsoft Office PowerPoint</Application>
  <PresentationFormat>Předvádění na obrazovce (4:3)</PresentationFormat>
  <Paragraphs>91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Došky</vt:lpstr>
      <vt:lpstr>Cvičení 7</vt:lpstr>
      <vt:lpstr>Vizualizace a využití dat v praxi</vt:lpstr>
      <vt:lpstr>Mapy hazardu</vt:lpstr>
      <vt:lpstr>Další zajímavé vizualizace, infografiky aj.</vt:lpstr>
      <vt:lpstr>Různé možnosti užití marginálií</vt:lpstr>
      <vt:lpstr>Prezentace aplikace PowerPoint</vt:lpstr>
      <vt:lpstr>Prezentace aplikace PowerPoint</vt:lpstr>
      <vt:lpstr>Úkol</vt:lpstr>
      <vt:lpstr>Prezentace aplikace PowerPoint</vt:lpstr>
      <vt:lpstr>Kam na data a podklady?</vt:lpstr>
      <vt:lpstr>Prezentace zvoleného tématu</vt:lpstr>
      <vt:lpstr>Samotná mapa</vt:lpstr>
      <vt:lpstr>Prezentace aplikace PowerPoint</vt:lpstr>
      <vt:lpstr>Díky za pozornost 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Cvičení 7</dc:title>
  <dc:creator>Bróďa</dc:creator>
  <cp:lastModifiedBy>Bróďa</cp:lastModifiedBy>
  <cp:revision>58</cp:revision>
  <dcterms:created xsi:type="dcterms:W3CDTF">2017-10-31T20:08:09Z</dcterms:created>
  <dcterms:modified xsi:type="dcterms:W3CDTF">2017-10-31T22:58:33Z</dcterms:modified>
</cp:coreProperties>
</file>