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8" r:id="rId5"/>
    <p:sldId id="261" r:id="rId6"/>
    <p:sldId id="264" r:id="rId7"/>
    <p:sldId id="262" r:id="rId8"/>
    <p:sldId id="263" r:id="rId9"/>
    <p:sldId id="265" r:id="rId10"/>
    <p:sldId id="266" r:id="rId11"/>
    <p:sldId id="267" r:id="rId12"/>
    <p:sldId id="269" r:id="rId13"/>
    <p:sldId id="268" r:id="rId14"/>
    <p:sldId id="270"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5B174F99-B1CD-4320-AC4B-C483BEBC198D}" type="datetimeFigureOut">
              <a:rPr lang="cs-CZ" smtClean="0"/>
              <a:t>26.9.2017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43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B174F99-B1CD-4320-AC4B-C483BEBC198D}" type="datetimeFigureOut">
              <a:rPr lang="cs-CZ" smtClean="0"/>
              <a:t>26.9.2017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425391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B174F99-B1CD-4320-AC4B-C483BEBC198D}" type="datetimeFigureOut">
              <a:rPr lang="cs-CZ" smtClean="0"/>
              <a:t>26.9.2017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6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B174F99-B1CD-4320-AC4B-C483BEBC198D}" type="datetimeFigureOut">
              <a:rPr lang="cs-CZ" smtClean="0"/>
              <a:t>26.9.2017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132426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B174F99-B1CD-4320-AC4B-C483BEBC198D}" type="datetimeFigureOut">
              <a:rPr lang="cs-CZ" smtClean="0"/>
              <a:t>26.9.2017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04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B174F99-B1CD-4320-AC4B-C483BEBC198D}" type="datetimeFigureOut">
              <a:rPr lang="cs-CZ" smtClean="0"/>
              <a:t>26.9.2017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202083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B174F99-B1CD-4320-AC4B-C483BEBC198D}" type="datetimeFigureOut">
              <a:rPr lang="cs-CZ" smtClean="0"/>
              <a:t>26.9.2017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75226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B174F99-B1CD-4320-AC4B-C483BEBC198D}" type="datetimeFigureOut">
              <a:rPr lang="cs-CZ" smtClean="0"/>
              <a:t>26.9.2017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220801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74F99-B1CD-4320-AC4B-C483BEBC198D}" type="datetimeFigureOut">
              <a:rPr lang="cs-CZ" smtClean="0"/>
              <a:t>26.9.2017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368704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B174F99-B1CD-4320-AC4B-C483BEBC198D}" type="datetimeFigureOut">
              <a:rPr lang="cs-CZ" smtClean="0"/>
              <a:t>26.9.2017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116642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B174F99-B1CD-4320-AC4B-C483BEBC198D}" type="datetimeFigureOut">
              <a:rPr lang="cs-CZ" smtClean="0"/>
              <a:t>26.9.2017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01F666-D1DF-4F4F-8E50-AE4A5FFFA256}"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174F99-B1CD-4320-AC4B-C483BEBC198D}" type="datetimeFigureOut">
              <a:rPr lang="cs-CZ" smtClean="0"/>
              <a:t>26.9.2017</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01F666-D1DF-4F4F-8E50-AE4A5FFFA256}" type="slidenum">
              <a:rPr lang="cs-CZ" smtClean="0"/>
              <a:t>‹#›</a:t>
            </a:fld>
            <a:endParaRPr lang="cs-CZ"/>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3005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ohranicnik.blogspot.cz/2016/1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3B1FACF-EA64-4CE0-A369-2CD31672653E}"/>
              </a:ext>
            </a:extLst>
          </p:cNvPr>
          <p:cNvSpPr>
            <a:spLocks noGrp="1" noChangeArrowheads="1"/>
          </p:cNvSpPr>
          <p:nvPr>
            <p:ph type="ctrTitle"/>
          </p:nvPr>
        </p:nvSpPr>
        <p:spPr bwMode="auto">
          <a:xfrm>
            <a:off x="344557" y="5368491"/>
            <a:ext cx="75139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Pohraničí a přeshraniční spolupráce </a:t>
            </a:r>
            <a:br>
              <a:rPr kumimoji="0" lang="cs-CZ" altLang="cs-CZ" sz="1800" b="0" i="0" u="none" strike="noStrike" cap="none" normalizeH="0" baseline="0" dirty="0">
                <a:ln>
                  <a:noFill/>
                </a:ln>
                <a:solidFill>
                  <a:schemeClr val="tx1"/>
                </a:solidFill>
                <a:effectLst/>
                <a:latin typeface="Arial" panose="020B0604020202020204" pitchFamily="34" charset="0"/>
              </a:rPr>
            </a:br>
            <a:r>
              <a:rPr kumimoji="0" lang="cs-CZ" altLang="cs-CZ" sz="1800" b="0" i="0" u="none" strike="noStrike" cap="none" normalizeH="0" baseline="0" dirty="0">
                <a:ln>
                  <a:noFill/>
                </a:ln>
                <a:solidFill>
                  <a:schemeClr val="tx1"/>
                </a:solidFill>
                <a:effectLst/>
                <a:latin typeface="Arial" panose="020B0604020202020204" pitchFamily="34" charset="0"/>
              </a:rPr>
              <a:t>					– Hranice, pohraničí</a:t>
            </a:r>
          </a:p>
        </p:txBody>
      </p:sp>
      <p:sp>
        <p:nvSpPr>
          <p:cNvPr id="3" name="Podnadpis 2">
            <a:extLst>
              <a:ext uri="{FF2B5EF4-FFF2-40B4-BE49-F238E27FC236}">
                <a16:creationId xmlns:a16="http://schemas.microsoft.com/office/drawing/2014/main" id="{C69E2E0A-97BD-4814-B080-69AA0B76B7BD}"/>
              </a:ext>
            </a:extLst>
          </p:cNvPr>
          <p:cNvSpPr>
            <a:spLocks noGrp="1"/>
          </p:cNvSpPr>
          <p:nvPr>
            <p:ph type="subTitle" idx="1"/>
          </p:nvPr>
        </p:nvSpPr>
        <p:spPr/>
        <p:txBody>
          <a:bodyPr/>
          <a:lstStyle/>
          <a:p>
            <a:r>
              <a:rPr lang="cs-CZ" dirty="0"/>
              <a:t>Cvičení 25.9.2017</a:t>
            </a:r>
          </a:p>
        </p:txBody>
      </p:sp>
    </p:spTree>
    <p:extLst>
      <p:ext uri="{BB962C8B-B14F-4D97-AF65-F5344CB8AC3E}">
        <p14:creationId xmlns:p14="http://schemas.microsoft.com/office/powerpoint/2010/main" val="88088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0FECA-CF4F-49FB-86C7-C60774617C99}"/>
              </a:ext>
            </a:extLst>
          </p:cNvPr>
          <p:cNvSpPr>
            <a:spLocks noGrp="1"/>
          </p:cNvSpPr>
          <p:nvPr>
            <p:ph type="title"/>
          </p:nvPr>
        </p:nvSpPr>
        <p:spPr/>
        <p:txBody>
          <a:bodyPr/>
          <a:lstStyle/>
          <a:p>
            <a:r>
              <a:rPr lang="cs-CZ" dirty="0"/>
              <a:t>1945-1989</a:t>
            </a:r>
          </a:p>
        </p:txBody>
      </p:sp>
      <p:sp>
        <p:nvSpPr>
          <p:cNvPr id="3" name="Zástupný symbol pro obsah 2">
            <a:extLst>
              <a:ext uri="{FF2B5EF4-FFF2-40B4-BE49-F238E27FC236}">
                <a16:creationId xmlns:a16="http://schemas.microsoft.com/office/drawing/2014/main" id="{1AF01377-8DFF-4226-A3AC-1DC8711469D4}"/>
              </a:ext>
            </a:extLst>
          </p:cNvPr>
          <p:cNvSpPr>
            <a:spLocks noGrp="1"/>
          </p:cNvSpPr>
          <p:nvPr>
            <p:ph idx="1"/>
          </p:nvPr>
        </p:nvSpPr>
        <p:spPr/>
        <p:txBody>
          <a:bodyPr/>
          <a:lstStyle/>
          <a:p>
            <a:r>
              <a:rPr lang="cs-CZ" dirty="0"/>
              <a:t>Nová pohraniční identita – posilování prostřednictvím nových jmen obcí (českých)</a:t>
            </a:r>
          </a:p>
          <a:p>
            <a:r>
              <a:rPr lang="cs-CZ" dirty="0"/>
              <a:t>Likvidace sídel v pohraničí – kritérium – hraniční poloha (osídlené i neosídlené) </a:t>
            </a:r>
          </a:p>
          <a:p>
            <a:pPr lvl="1">
              <a:buFont typeface="Wingdings" panose="05000000000000000000" pitchFamily="2" charset="2"/>
              <a:buChar char="§"/>
            </a:pPr>
            <a:r>
              <a:rPr lang="cs-CZ" dirty="0"/>
              <a:t>Historické, sakrální stavby</a:t>
            </a:r>
          </a:p>
          <a:p>
            <a:pPr marL="0" indent="0">
              <a:buNone/>
            </a:pPr>
            <a:r>
              <a:rPr lang="cs-CZ" dirty="0"/>
              <a:t> budování železné opony – cílem i druhé strany, kde se vyskytovala ideologicky    zabarvená konfrontace vůči Východu </a:t>
            </a:r>
          </a:p>
          <a:p>
            <a:pPr marL="0" indent="0">
              <a:buNone/>
            </a:pPr>
            <a:r>
              <a:rPr lang="cs-CZ" dirty="0"/>
              <a:t> noví příchozí – nové zvyky, odlišný styl života (Rumuni, Bulhaři, Slováci, …)</a:t>
            </a:r>
          </a:p>
          <a:p>
            <a:pPr marL="0" indent="0">
              <a:buNone/>
            </a:pPr>
            <a:r>
              <a:rPr lang="cs-CZ" dirty="0"/>
              <a:t> poválečná výměna obyvatelstva – zanikl efekt </a:t>
            </a:r>
            <a:r>
              <a:rPr lang="cs-CZ" dirty="0" err="1"/>
              <a:t>bilingválnosti</a:t>
            </a:r>
            <a:endParaRPr lang="cs-CZ" dirty="0"/>
          </a:p>
          <a:p>
            <a:pPr marL="0" indent="0">
              <a:buNone/>
            </a:pPr>
            <a:r>
              <a:rPr lang="cs-CZ" dirty="0"/>
              <a:t> vnímání velkých historickým mezníků – chápání v lokáních souvislostech: těžba uranu, vytvoření zemědělského statku, založení továrny, funkční období oblíbeného starosty, nová škola, sídliště X drama studené války</a:t>
            </a:r>
          </a:p>
        </p:txBody>
      </p:sp>
    </p:spTree>
    <p:extLst>
      <p:ext uri="{BB962C8B-B14F-4D97-AF65-F5344CB8AC3E}">
        <p14:creationId xmlns:p14="http://schemas.microsoft.com/office/powerpoint/2010/main" val="88165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09C8D-AD67-4956-8815-3742F6C6E4B3}"/>
              </a:ext>
            </a:extLst>
          </p:cNvPr>
          <p:cNvSpPr>
            <a:spLocks noGrp="1"/>
          </p:cNvSpPr>
          <p:nvPr>
            <p:ph type="title"/>
          </p:nvPr>
        </p:nvSpPr>
        <p:spPr/>
        <p:txBody>
          <a:bodyPr/>
          <a:lstStyle/>
          <a:p>
            <a:r>
              <a:rPr lang="cs-CZ" dirty="0"/>
              <a:t>1968</a:t>
            </a:r>
          </a:p>
        </p:txBody>
      </p:sp>
      <p:sp>
        <p:nvSpPr>
          <p:cNvPr id="3" name="Zástupný symbol pro obsah 2">
            <a:extLst>
              <a:ext uri="{FF2B5EF4-FFF2-40B4-BE49-F238E27FC236}">
                <a16:creationId xmlns:a16="http://schemas.microsoft.com/office/drawing/2014/main" id="{0E6CED8C-C0DD-4029-B8F0-FF58F523CE39}"/>
              </a:ext>
            </a:extLst>
          </p:cNvPr>
          <p:cNvSpPr>
            <a:spLocks noGrp="1"/>
          </p:cNvSpPr>
          <p:nvPr>
            <p:ph idx="1"/>
          </p:nvPr>
        </p:nvSpPr>
        <p:spPr/>
        <p:txBody>
          <a:bodyPr/>
          <a:lstStyle/>
          <a:p>
            <a:r>
              <a:rPr lang="cs-CZ" dirty="0"/>
              <a:t>60. léta – uvolnění</a:t>
            </a:r>
          </a:p>
          <a:p>
            <a:r>
              <a:rPr lang="cs-CZ" dirty="0"/>
              <a:t>Nová Ústava</a:t>
            </a:r>
          </a:p>
          <a:p>
            <a:r>
              <a:rPr lang="cs-CZ" dirty="0"/>
              <a:t>Chalupaření </a:t>
            </a:r>
          </a:p>
          <a:p>
            <a:r>
              <a:rPr lang="cs-CZ" dirty="0"/>
              <a:t>Studie územního rozvoje – Aš</a:t>
            </a:r>
          </a:p>
          <a:p>
            <a:r>
              <a:rPr lang="cs-CZ" dirty="0"/>
              <a:t>Hana, 72, Tachovsko: </a:t>
            </a:r>
          </a:p>
          <a:p>
            <a:r>
              <a:rPr lang="cs-CZ" dirty="0"/>
              <a:t>„68 nás přijeli v noci okupovat vojáci z NDR, ale museli vycouvat, protože je lidi vnímali špatně. Potom tu byli Rusové a všichni říkali, že je to blbost, že sem lezou. Když pak začal vládnout Husák, tak to začalo být krutý. Začaly prověrky, všichni se vás ptali, leckdo byl z funkce </a:t>
            </a:r>
            <a:r>
              <a:rPr lang="cs-CZ" dirty="0" err="1"/>
              <a:t>odtraněn</a:t>
            </a:r>
            <a:r>
              <a:rPr lang="cs-CZ" dirty="0"/>
              <a:t>. Dokonce to odskákal i místní </a:t>
            </a:r>
            <a:r>
              <a:rPr lang="cs-CZ" dirty="0" err="1"/>
              <a:t>tajmník</a:t>
            </a:r>
            <a:r>
              <a:rPr lang="cs-CZ" dirty="0"/>
              <a:t> KSČ. Šel pak do sklepa dělat železáře.“ </a:t>
            </a:r>
          </a:p>
        </p:txBody>
      </p:sp>
    </p:spTree>
    <p:extLst>
      <p:ext uri="{BB962C8B-B14F-4D97-AF65-F5344CB8AC3E}">
        <p14:creationId xmlns:p14="http://schemas.microsoft.com/office/powerpoint/2010/main" val="273925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17692-A2FA-4615-8476-4E175ABEAA2B}"/>
              </a:ext>
            </a:extLst>
          </p:cNvPr>
          <p:cNvSpPr>
            <a:spLocks noGrp="1"/>
          </p:cNvSpPr>
          <p:nvPr>
            <p:ph type="title"/>
          </p:nvPr>
        </p:nvSpPr>
        <p:spPr/>
        <p:txBody>
          <a:bodyPr/>
          <a:lstStyle/>
          <a:p>
            <a:r>
              <a:rPr lang="cs-CZ" dirty="0"/>
              <a:t>Po roce 1989</a:t>
            </a:r>
          </a:p>
        </p:txBody>
      </p:sp>
      <p:sp>
        <p:nvSpPr>
          <p:cNvPr id="3" name="Zástupný symbol pro obsah 2">
            <a:extLst>
              <a:ext uri="{FF2B5EF4-FFF2-40B4-BE49-F238E27FC236}">
                <a16:creationId xmlns:a16="http://schemas.microsoft.com/office/drawing/2014/main" id="{4469FF45-D09D-4527-A726-238301AA96AD}"/>
              </a:ext>
            </a:extLst>
          </p:cNvPr>
          <p:cNvSpPr>
            <a:spLocks noGrp="1"/>
          </p:cNvSpPr>
          <p:nvPr>
            <p:ph idx="1"/>
          </p:nvPr>
        </p:nvSpPr>
        <p:spPr/>
        <p:txBody>
          <a:bodyPr/>
          <a:lstStyle/>
          <a:p>
            <a:r>
              <a:rPr lang="cs-CZ" dirty="0"/>
              <a:t>Vendelín, 48, Chebsko:</a:t>
            </a:r>
          </a:p>
          <a:p>
            <a:r>
              <a:rPr lang="cs-CZ" dirty="0"/>
              <a:t>„Tady nebyla jazyková bariéra. Ta tu teď je, jsme tu my a musíme ty kontakty navázat a kooperovat jinak než před válkou, protože tady už </a:t>
            </a:r>
            <a:r>
              <a:rPr lang="cs-CZ" dirty="0" err="1"/>
              <a:t>žádnej</a:t>
            </a:r>
            <a:r>
              <a:rPr lang="cs-CZ" dirty="0"/>
              <a:t> </a:t>
            </a:r>
            <a:r>
              <a:rPr lang="cs-CZ" dirty="0" err="1"/>
              <a:t>Egerland</a:t>
            </a:r>
            <a:r>
              <a:rPr lang="cs-CZ" dirty="0"/>
              <a:t> (něm. Chebsko) není a nebude.“</a:t>
            </a:r>
          </a:p>
          <a:p>
            <a:endParaRPr lang="cs-CZ" dirty="0"/>
          </a:p>
          <a:p>
            <a:r>
              <a:rPr lang="cs-CZ" dirty="0"/>
              <a:t>Daniel, 41, Chebsko: </a:t>
            </a:r>
          </a:p>
          <a:p>
            <a:r>
              <a:rPr lang="cs-CZ" dirty="0"/>
              <a:t>„My tady za těch posledních 40 let byli vždycky otočený na Východ, takže mi to přijde přirozený, že tady ta hranice je. Zase teď už je to přeci jen něco jiného. Když tady ve městě jdu třeba nakoupit, tak tu hranici nevnímám.“ </a:t>
            </a:r>
          </a:p>
          <a:p>
            <a:endParaRPr lang="cs-CZ" dirty="0"/>
          </a:p>
        </p:txBody>
      </p:sp>
    </p:spTree>
    <p:extLst>
      <p:ext uri="{BB962C8B-B14F-4D97-AF65-F5344CB8AC3E}">
        <p14:creationId xmlns:p14="http://schemas.microsoft.com/office/powerpoint/2010/main" val="336270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5242E-42F0-44D2-A07F-2C2C8086972D}"/>
              </a:ext>
            </a:extLst>
          </p:cNvPr>
          <p:cNvSpPr>
            <a:spLocks noGrp="1"/>
          </p:cNvSpPr>
          <p:nvPr>
            <p:ph type="title"/>
          </p:nvPr>
        </p:nvSpPr>
        <p:spPr/>
        <p:txBody>
          <a:bodyPr/>
          <a:lstStyle/>
          <a:p>
            <a:r>
              <a:rPr lang="cs-CZ" dirty="0"/>
              <a:t>otázky?</a:t>
            </a:r>
          </a:p>
        </p:txBody>
      </p:sp>
      <p:sp>
        <p:nvSpPr>
          <p:cNvPr id="3" name="Zástupný symbol pro obsah 2">
            <a:extLst>
              <a:ext uri="{FF2B5EF4-FFF2-40B4-BE49-F238E27FC236}">
                <a16:creationId xmlns:a16="http://schemas.microsoft.com/office/drawing/2014/main" id="{6E7CB267-9A4B-4F57-8BA8-3105096445C6}"/>
              </a:ext>
            </a:extLst>
          </p:cNvPr>
          <p:cNvSpPr>
            <a:spLocks noGrp="1"/>
          </p:cNvSpPr>
          <p:nvPr>
            <p:ph idx="1"/>
          </p:nvPr>
        </p:nvSpPr>
        <p:spPr>
          <a:xfrm>
            <a:off x="1024128" y="1789043"/>
            <a:ext cx="9720073" cy="4520317"/>
          </a:xfrm>
        </p:spPr>
        <p:txBody>
          <a:bodyPr/>
          <a:lstStyle/>
          <a:p>
            <a:r>
              <a:rPr lang="cs-CZ" dirty="0"/>
              <a:t>Jak se změnil pohled na hranice od středověku – poloha ČR – okolo hory – propustnost x nepropustnost</a:t>
            </a:r>
          </a:p>
          <a:p>
            <a:r>
              <a:rPr lang="cs-CZ" dirty="0"/>
              <a:t>Když se jede na Slovensko – vnímáte hranici?</a:t>
            </a:r>
          </a:p>
          <a:p>
            <a:r>
              <a:rPr lang="cs-CZ" dirty="0"/>
              <a:t>Označil by obyvatel žijící v pohraničí místo svého bydliště jako pohraničí? Není to označení teoretiků z centra?</a:t>
            </a:r>
          </a:p>
          <a:p>
            <a:r>
              <a:rPr lang="cs-CZ" dirty="0"/>
              <a:t>Jak moc vnímají obyvatelé hranice ve své blízkosti v současné době?</a:t>
            </a:r>
          </a:p>
          <a:p>
            <a:r>
              <a:rPr lang="cs-CZ" dirty="0"/>
              <a:t>Jak moc důležité je umět určitý jev pojmenovat? Dát mu nálepku? </a:t>
            </a:r>
          </a:p>
          <a:p>
            <a:r>
              <a:rPr lang="cs-CZ" dirty="0"/>
              <a:t>Jaký vliv má hranice na vnímání „žitého prostoru“? </a:t>
            </a:r>
          </a:p>
          <a:p>
            <a:pPr marL="0" indent="0">
              <a:buNone/>
            </a:pPr>
            <a:r>
              <a:rPr lang="cs-CZ" dirty="0"/>
              <a:t> …? </a:t>
            </a:r>
          </a:p>
          <a:p>
            <a:endParaRPr lang="cs-CZ" dirty="0"/>
          </a:p>
        </p:txBody>
      </p:sp>
    </p:spTree>
    <p:extLst>
      <p:ext uri="{BB962C8B-B14F-4D97-AF65-F5344CB8AC3E}">
        <p14:creationId xmlns:p14="http://schemas.microsoft.com/office/powerpoint/2010/main" val="12789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BC317-9207-4C20-B85F-30AD43466BB6}"/>
              </a:ext>
            </a:extLst>
          </p:cNvPr>
          <p:cNvSpPr>
            <a:spLocks noGrp="1"/>
          </p:cNvSpPr>
          <p:nvPr>
            <p:ph type="title"/>
          </p:nvPr>
        </p:nvSpPr>
        <p:spPr/>
        <p:txBody>
          <a:bodyPr/>
          <a:lstStyle/>
          <a:p>
            <a:r>
              <a:rPr lang="cs-CZ" dirty="0" err="1"/>
              <a:t>Cv</a:t>
            </a:r>
            <a:r>
              <a:rPr lang="cs-CZ" dirty="0"/>
              <a:t>. 1 – regionální identita</a:t>
            </a:r>
          </a:p>
        </p:txBody>
      </p:sp>
      <p:sp>
        <p:nvSpPr>
          <p:cNvPr id="3" name="Zástupný symbol pro obsah 2">
            <a:extLst>
              <a:ext uri="{FF2B5EF4-FFF2-40B4-BE49-F238E27FC236}">
                <a16:creationId xmlns:a16="http://schemas.microsoft.com/office/drawing/2014/main" id="{90776AD5-CB9E-4A77-A110-84434D781874}"/>
              </a:ext>
            </a:extLst>
          </p:cNvPr>
          <p:cNvSpPr>
            <a:spLocks noGrp="1"/>
          </p:cNvSpPr>
          <p:nvPr>
            <p:ph idx="1"/>
          </p:nvPr>
        </p:nvSpPr>
        <p:spPr/>
        <p:txBody>
          <a:bodyPr/>
          <a:lstStyle/>
          <a:p>
            <a:pPr>
              <a:buFont typeface="Wingdings" panose="05000000000000000000" pitchFamily="2" charset="2"/>
              <a:buChar char="§"/>
            </a:pPr>
            <a:r>
              <a:rPr lang="cs-CZ" dirty="0"/>
              <a:t> přečíst text vložený do studijních materiálů (str. 85 – 94)</a:t>
            </a:r>
          </a:p>
          <a:p>
            <a:pPr>
              <a:buFont typeface="Wingdings" panose="05000000000000000000" pitchFamily="2" charset="2"/>
              <a:buChar char="§"/>
            </a:pPr>
            <a:r>
              <a:rPr lang="cs-CZ" dirty="0"/>
              <a:t> udělat si poznámky, na příští hodině budeme text rozebírat</a:t>
            </a:r>
          </a:p>
          <a:p>
            <a:pPr>
              <a:buFont typeface="Wingdings" panose="05000000000000000000" pitchFamily="2" charset="2"/>
              <a:buChar char="§"/>
            </a:pPr>
            <a:r>
              <a:rPr lang="cs-CZ" dirty="0"/>
              <a:t> Cca půl až 1 A4 (max.) napsat jakým způsobem se utvořila, utváří vaše regionální identita? </a:t>
            </a:r>
          </a:p>
          <a:p>
            <a:pPr lvl="1">
              <a:buFont typeface="Wingdings" panose="05000000000000000000" pitchFamily="2" charset="2"/>
              <a:buChar char="§"/>
            </a:pPr>
            <a:r>
              <a:rPr lang="cs-CZ" dirty="0"/>
              <a:t>Odevzdat do neděle 1.10. do 23:59</a:t>
            </a:r>
          </a:p>
        </p:txBody>
      </p:sp>
    </p:spTree>
    <p:extLst>
      <p:ext uri="{BB962C8B-B14F-4D97-AF65-F5344CB8AC3E}">
        <p14:creationId xmlns:p14="http://schemas.microsoft.com/office/powerpoint/2010/main" val="76490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F9A00D-4AAD-492E-A42B-3785A2C5ECD6}"/>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34D01CE7-3C4E-42C9-B721-0AFA6CDB36B9}"/>
              </a:ext>
            </a:extLst>
          </p:cNvPr>
          <p:cNvSpPr>
            <a:spLocks noGrp="1"/>
          </p:cNvSpPr>
          <p:nvPr>
            <p:ph idx="1"/>
          </p:nvPr>
        </p:nvSpPr>
        <p:spPr>
          <a:xfrm>
            <a:off x="1024128" y="2286000"/>
            <a:ext cx="10743802" cy="4023360"/>
          </a:xfrm>
        </p:spPr>
        <p:txBody>
          <a:bodyPr/>
          <a:lstStyle/>
          <a:p>
            <a:r>
              <a:rPr lang="cs-CZ" dirty="0"/>
              <a:t>Národní park Podyjí [online]. [Cit. 24.9.2017]. Dostupné z: http://www.nppodyji.cz/projedte-se-kolem-zelezne-opony-prvni-kilometry-celoevropske</a:t>
            </a:r>
          </a:p>
          <a:p>
            <a:r>
              <a:rPr lang="cs-CZ" dirty="0"/>
              <a:t>Pohraničník [online]. [Cit. 24.9.2017]. Dostupné z: </a:t>
            </a:r>
            <a:r>
              <a:rPr lang="cs-CZ" dirty="0">
                <a:hlinkClick r:id="rId2"/>
              </a:rPr>
              <a:t>http://pohranicnik.blogspot.cz/2016/11/</a:t>
            </a:r>
            <a:endParaRPr lang="cs-CZ" dirty="0"/>
          </a:p>
          <a:p>
            <a:r>
              <a:rPr lang="cs-CZ" dirty="0"/>
              <a:t>Úryvky vzaty z: Houžvička V., L. Novotný, 2007. Otisky historie v regionálních identitách obyvatel pohraničí. Sebedefinice a vzájemné vnímání Čechů a Němců v přímém sousedství. Praha: Sociologický ústav Akademie věd ČR, </a:t>
            </a:r>
            <a:r>
              <a:rPr lang="cs-CZ" dirty="0" err="1"/>
              <a:t>v.v.i</a:t>
            </a:r>
            <a:r>
              <a:rPr lang="cs-CZ" dirty="0"/>
              <a:t>. ISBN 978-80-7330-109-5.</a:t>
            </a:r>
          </a:p>
          <a:p>
            <a:r>
              <a:rPr lang="cs-CZ" dirty="0"/>
              <a:t>Zich, F. (2007). Přeshraniční vlivy v českém pohraničí. Přeshraniční spolupráce v pohraničí jako evropeizace zdola?. Ústí nad Labem: Univerzita Jana Evangelisty Purkyně v Ústí nad Labem. ISBN 978-80-7044-931-8. </a:t>
            </a:r>
          </a:p>
          <a:p>
            <a:endParaRPr lang="cs-CZ" dirty="0"/>
          </a:p>
        </p:txBody>
      </p:sp>
    </p:spTree>
    <p:extLst>
      <p:ext uri="{BB962C8B-B14F-4D97-AF65-F5344CB8AC3E}">
        <p14:creationId xmlns:p14="http://schemas.microsoft.com/office/powerpoint/2010/main" val="86606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C8CB1-A1A9-4C53-BF81-501F1E2B9F01}"/>
              </a:ext>
            </a:extLst>
          </p:cNvPr>
          <p:cNvSpPr>
            <a:spLocks noGrp="1"/>
          </p:cNvSpPr>
          <p:nvPr>
            <p:ph type="title"/>
          </p:nvPr>
        </p:nvSpPr>
        <p:spPr/>
        <p:txBody>
          <a:bodyPr/>
          <a:lstStyle/>
          <a:p>
            <a:r>
              <a:rPr lang="cs-CZ" dirty="0"/>
              <a:t>Úvodní informace</a:t>
            </a:r>
          </a:p>
        </p:txBody>
      </p:sp>
      <p:sp>
        <p:nvSpPr>
          <p:cNvPr id="3" name="Zástupný symbol pro obsah 2">
            <a:extLst>
              <a:ext uri="{FF2B5EF4-FFF2-40B4-BE49-F238E27FC236}">
                <a16:creationId xmlns:a16="http://schemas.microsoft.com/office/drawing/2014/main" id="{D0A83BB5-A408-42DF-9904-D74E132A5C56}"/>
              </a:ext>
            </a:extLst>
          </p:cNvPr>
          <p:cNvSpPr>
            <a:spLocks noGrp="1"/>
          </p:cNvSpPr>
          <p:nvPr>
            <p:ph idx="1"/>
          </p:nvPr>
        </p:nvSpPr>
        <p:spPr/>
        <p:txBody>
          <a:bodyPr/>
          <a:lstStyle/>
          <a:p>
            <a:r>
              <a:rPr lang="cs-CZ" dirty="0"/>
              <a:t>Náplň cvičení – práce s textem, diskuze, práce na vybraném regionu</a:t>
            </a:r>
          </a:p>
          <a:p>
            <a:r>
              <a:rPr lang="cs-CZ" dirty="0"/>
              <a:t>Zápočet: </a:t>
            </a:r>
          </a:p>
          <a:p>
            <a:pPr marL="457200" indent="-457200">
              <a:buFont typeface="+mj-lt"/>
              <a:buAutoNum type="arabicPeriod"/>
            </a:pPr>
            <a:r>
              <a:rPr lang="cs-CZ" dirty="0"/>
              <a:t>na základě práce v hodinách + zadaných úkolů</a:t>
            </a:r>
          </a:p>
          <a:p>
            <a:pPr marL="457200" indent="-457200">
              <a:buFont typeface="+mj-lt"/>
              <a:buAutoNum type="arabicPeriod"/>
            </a:pPr>
            <a:r>
              <a:rPr lang="cs-CZ" dirty="0"/>
              <a:t>zpracování vybraného regionu</a:t>
            </a:r>
          </a:p>
          <a:p>
            <a:pPr marL="457200" indent="-457200">
              <a:buFont typeface="+mj-lt"/>
              <a:buAutoNum type="arabicPeriod"/>
            </a:pPr>
            <a:r>
              <a:rPr lang="cs-CZ" dirty="0"/>
              <a:t>max. 1 neomluvená absence</a:t>
            </a:r>
          </a:p>
          <a:p>
            <a:endParaRPr lang="cs-CZ" dirty="0"/>
          </a:p>
        </p:txBody>
      </p:sp>
    </p:spTree>
    <p:extLst>
      <p:ext uri="{BB962C8B-B14F-4D97-AF65-F5344CB8AC3E}">
        <p14:creationId xmlns:p14="http://schemas.microsoft.com/office/powerpoint/2010/main" val="261372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69B81-EADA-4697-92C7-1518108D99A6}"/>
              </a:ext>
            </a:extLst>
          </p:cNvPr>
          <p:cNvSpPr>
            <a:spLocks noGrp="1"/>
          </p:cNvSpPr>
          <p:nvPr>
            <p:ph type="title"/>
          </p:nvPr>
        </p:nvSpPr>
        <p:spPr/>
        <p:txBody>
          <a:bodyPr/>
          <a:lstStyle/>
          <a:p>
            <a:r>
              <a:rPr lang="cs-CZ" dirty="0"/>
              <a:t>Příběhy železné opony</a:t>
            </a:r>
          </a:p>
        </p:txBody>
      </p:sp>
      <p:sp>
        <p:nvSpPr>
          <p:cNvPr id="3" name="Zástupný symbol pro obsah 2">
            <a:extLst>
              <a:ext uri="{FF2B5EF4-FFF2-40B4-BE49-F238E27FC236}">
                <a16:creationId xmlns:a16="http://schemas.microsoft.com/office/drawing/2014/main" id="{1DDEA501-504E-439A-A85F-5B7ED64D23E5}"/>
              </a:ext>
            </a:extLst>
          </p:cNvPr>
          <p:cNvSpPr>
            <a:spLocks noGrp="1"/>
          </p:cNvSpPr>
          <p:nvPr>
            <p:ph idx="1"/>
          </p:nvPr>
        </p:nvSpPr>
        <p:spPr/>
        <p:txBody>
          <a:bodyPr/>
          <a:lstStyle/>
          <a:p>
            <a:r>
              <a:rPr lang="cs-CZ" dirty="0"/>
              <a:t>https://www.youtube.com/watch?v=GgQ-QCMhXgI</a:t>
            </a:r>
          </a:p>
        </p:txBody>
      </p:sp>
    </p:spTree>
    <p:extLst>
      <p:ext uri="{BB962C8B-B14F-4D97-AF65-F5344CB8AC3E}">
        <p14:creationId xmlns:p14="http://schemas.microsoft.com/office/powerpoint/2010/main" val="19574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C6993-1185-46BC-A09F-1F93ADF4BBE3}"/>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9D336801-8937-4A47-B517-030FF16555BF}"/>
              </a:ext>
            </a:extLst>
          </p:cNvPr>
          <p:cNvSpPr>
            <a:spLocks noGrp="1"/>
          </p:cNvSpPr>
          <p:nvPr>
            <p:ph idx="1"/>
          </p:nvPr>
        </p:nvSpPr>
        <p:spPr/>
        <p:txBody>
          <a:bodyPr/>
          <a:lstStyle/>
          <a:p>
            <a:pPr>
              <a:buFont typeface="Wingdings" panose="05000000000000000000" pitchFamily="2" charset="2"/>
              <a:buChar char="§"/>
            </a:pPr>
            <a:endParaRPr lang="cs-CZ" dirty="0"/>
          </a:p>
        </p:txBody>
      </p:sp>
      <p:pic>
        <p:nvPicPr>
          <p:cNvPr id="4" name="Obrázek 3">
            <a:extLst>
              <a:ext uri="{FF2B5EF4-FFF2-40B4-BE49-F238E27FC236}">
                <a16:creationId xmlns:a16="http://schemas.microsoft.com/office/drawing/2014/main" id="{0979DFAD-FF0C-4A5A-BA21-BFB4D5A3BCE1}"/>
              </a:ext>
            </a:extLst>
          </p:cNvPr>
          <p:cNvPicPr>
            <a:picLocks noChangeAspect="1"/>
          </p:cNvPicPr>
          <p:nvPr/>
        </p:nvPicPr>
        <p:blipFill>
          <a:blip r:embed="rId2"/>
          <a:stretch>
            <a:fillRect/>
          </a:stretch>
        </p:blipFill>
        <p:spPr>
          <a:xfrm>
            <a:off x="614321" y="0"/>
            <a:ext cx="10913115" cy="6833884"/>
          </a:xfrm>
          <a:prstGeom prst="rect">
            <a:avLst/>
          </a:prstGeom>
        </p:spPr>
      </p:pic>
    </p:spTree>
    <p:extLst>
      <p:ext uri="{BB962C8B-B14F-4D97-AF65-F5344CB8AC3E}">
        <p14:creationId xmlns:p14="http://schemas.microsoft.com/office/powerpoint/2010/main" val="339000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88853-7165-4AF5-9705-6C3245D9CAA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195120A-6C08-4673-94BC-2ADCDB13C07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5033B1DA-6B4E-410D-A39E-55FF6E056877}"/>
              </a:ext>
            </a:extLst>
          </p:cNvPr>
          <p:cNvPicPr>
            <a:picLocks noChangeAspect="1"/>
          </p:cNvPicPr>
          <p:nvPr/>
        </p:nvPicPr>
        <p:blipFill>
          <a:blip r:embed="rId2"/>
          <a:stretch>
            <a:fillRect/>
          </a:stretch>
        </p:blipFill>
        <p:spPr>
          <a:xfrm>
            <a:off x="1024128" y="0"/>
            <a:ext cx="10147177" cy="6858000"/>
          </a:xfrm>
          <a:prstGeom prst="rect">
            <a:avLst/>
          </a:prstGeom>
        </p:spPr>
      </p:pic>
    </p:spTree>
    <p:extLst>
      <p:ext uri="{BB962C8B-B14F-4D97-AF65-F5344CB8AC3E}">
        <p14:creationId xmlns:p14="http://schemas.microsoft.com/office/powerpoint/2010/main" val="144710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01ACF-21D4-419E-88C9-5CF2BAADE326}"/>
              </a:ext>
            </a:extLst>
          </p:cNvPr>
          <p:cNvSpPr>
            <a:spLocks noGrp="1"/>
          </p:cNvSpPr>
          <p:nvPr>
            <p:ph type="title"/>
          </p:nvPr>
        </p:nvSpPr>
        <p:spPr/>
        <p:txBody>
          <a:bodyPr/>
          <a:lstStyle/>
          <a:p>
            <a:r>
              <a:rPr lang="cs-CZ" dirty="0"/>
              <a:t>Zaniklé obce </a:t>
            </a:r>
          </a:p>
        </p:txBody>
      </p:sp>
      <p:sp>
        <p:nvSpPr>
          <p:cNvPr id="3" name="Zástupný symbol pro obsah 2">
            <a:extLst>
              <a:ext uri="{FF2B5EF4-FFF2-40B4-BE49-F238E27FC236}">
                <a16:creationId xmlns:a16="http://schemas.microsoft.com/office/drawing/2014/main" id="{86ECD53A-39BB-4914-B310-8A91CD666934}"/>
              </a:ext>
            </a:extLst>
          </p:cNvPr>
          <p:cNvSpPr>
            <a:spLocks noGrp="1"/>
          </p:cNvSpPr>
          <p:nvPr>
            <p:ph idx="1"/>
          </p:nvPr>
        </p:nvSpPr>
        <p:spPr/>
        <p:txBody>
          <a:bodyPr/>
          <a:lstStyle/>
          <a:p>
            <a:r>
              <a:rPr lang="cs-CZ" dirty="0"/>
              <a:t>http://www.zanikleobce.cz/</a:t>
            </a:r>
          </a:p>
          <a:p>
            <a:endParaRPr lang="cs-CZ" dirty="0"/>
          </a:p>
        </p:txBody>
      </p:sp>
      <p:pic>
        <p:nvPicPr>
          <p:cNvPr id="4" name="Obrázek 3">
            <a:extLst>
              <a:ext uri="{FF2B5EF4-FFF2-40B4-BE49-F238E27FC236}">
                <a16:creationId xmlns:a16="http://schemas.microsoft.com/office/drawing/2014/main" id="{76F61F6B-3635-4EC5-A331-56E330319257}"/>
              </a:ext>
            </a:extLst>
          </p:cNvPr>
          <p:cNvPicPr>
            <a:picLocks noChangeAspect="1"/>
          </p:cNvPicPr>
          <p:nvPr/>
        </p:nvPicPr>
        <p:blipFill>
          <a:blip r:embed="rId2"/>
          <a:stretch>
            <a:fillRect/>
          </a:stretch>
        </p:blipFill>
        <p:spPr>
          <a:xfrm>
            <a:off x="344772" y="2743200"/>
            <a:ext cx="5260157" cy="4114800"/>
          </a:xfrm>
          <a:prstGeom prst="rect">
            <a:avLst/>
          </a:prstGeom>
        </p:spPr>
      </p:pic>
      <p:pic>
        <p:nvPicPr>
          <p:cNvPr id="5" name="Obrázek 4">
            <a:extLst>
              <a:ext uri="{FF2B5EF4-FFF2-40B4-BE49-F238E27FC236}">
                <a16:creationId xmlns:a16="http://schemas.microsoft.com/office/drawing/2014/main" id="{0A6CD855-7DFF-4DBE-9843-E58D496E49DC}"/>
              </a:ext>
            </a:extLst>
          </p:cNvPr>
          <p:cNvPicPr>
            <a:picLocks noChangeAspect="1"/>
          </p:cNvPicPr>
          <p:nvPr/>
        </p:nvPicPr>
        <p:blipFill>
          <a:blip r:embed="rId3"/>
          <a:stretch>
            <a:fillRect/>
          </a:stretch>
        </p:blipFill>
        <p:spPr>
          <a:xfrm>
            <a:off x="5907777" y="2743200"/>
            <a:ext cx="6003155" cy="4114800"/>
          </a:xfrm>
          <a:prstGeom prst="rect">
            <a:avLst/>
          </a:prstGeom>
        </p:spPr>
      </p:pic>
    </p:spTree>
    <p:extLst>
      <p:ext uri="{BB962C8B-B14F-4D97-AF65-F5344CB8AC3E}">
        <p14:creationId xmlns:p14="http://schemas.microsoft.com/office/powerpoint/2010/main" val="318159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DA58E-E920-4FAA-AC3A-D7B018111954}"/>
              </a:ext>
            </a:extLst>
          </p:cNvPr>
          <p:cNvSpPr>
            <a:spLocks noGrp="1"/>
          </p:cNvSpPr>
          <p:nvPr>
            <p:ph type="title"/>
          </p:nvPr>
        </p:nvSpPr>
        <p:spPr/>
        <p:txBody>
          <a:bodyPr/>
          <a:lstStyle/>
          <a:p>
            <a:r>
              <a:rPr lang="cs-CZ" dirty="0"/>
              <a:t>Hranice a pohraniční prostor</a:t>
            </a:r>
          </a:p>
        </p:txBody>
      </p:sp>
      <p:sp>
        <p:nvSpPr>
          <p:cNvPr id="3" name="Zástupný symbol pro obsah 2">
            <a:extLst>
              <a:ext uri="{FF2B5EF4-FFF2-40B4-BE49-F238E27FC236}">
                <a16:creationId xmlns:a16="http://schemas.microsoft.com/office/drawing/2014/main" id="{66ADC1DA-7E3C-4555-A5E5-90137C9900E4}"/>
              </a:ext>
            </a:extLst>
          </p:cNvPr>
          <p:cNvSpPr>
            <a:spLocks noGrp="1"/>
          </p:cNvSpPr>
          <p:nvPr>
            <p:ph idx="1"/>
          </p:nvPr>
        </p:nvSpPr>
        <p:spPr>
          <a:xfrm>
            <a:off x="1024128" y="2286000"/>
            <a:ext cx="9720073" cy="4300330"/>
          </a:xfrm>
        </p:spPr>
        <p:txBody>
          <a:bodyPr>
            <a:normAutofit lnSpcReduction="10000"/>
          </a:bodyPr>
          <a:lstStyle/>
          <a:p>
            <a:pPr>
              <a:buFont typeface="Wingdings" panose="05000000000000000000" pitchFamily="2" charset="2"/>
              <a:buChar char="§"/>
            </a:pPr>
            <a:r>
              <a:rPr lang="cs-CZ" dirty="0"/>
              <a:t> Milníky: 1938, 1939, 1945, 1948, 1968, 1989, 2004</a:t>
            </a:r>
          </a:p>
          <a:p>
            <a:pPr>
              <a:buFont typeface="Wingdings" panose="05000000000000000000" pitchFamily="2" charset="2"/>
              <a:buChar char="§"/>
            </a:pPr>
            <a:r>
              <a:rPr lang="cs-CZ" dirty="0"/>
              <a:t> rozdílné státy + rozdílné politické, společenské a hospodářské systémy</a:t>
            </a:r>
          </a:p>
          <a:p>
            <a:r>
              <a:rPr lang="cs-CZ" dirty="0"/>
              <a:t>„hranice není v žádném případě konstantní, nýbrž výrazně variabilní historicky determinovaná kategorie, a že napomáhá spoluutvářet a ukotvovat vlastní regionální, národní , kulturní i etnickou identitu a je významným prostředkem k rozlišování mezi „my“ (resp. já) a „oni“ (Novotný, 2007).</a:t>
            </a:r>
          </a:p>
          <a:p>
            <a:pPr>
              <a:buFont typeface="Wingdings" panose="05000000000000000000" pitchFamily="2" charset="2"/>
              <a:buChar char="§"/>
            </a:pPr>
            <a:r>
              <a:rPr lang="cs-CZ" dirty="0"/>
              <a:t> Hranice – důsledky hranice – fascinace něčím, co není vidět jako předmět zkoumání, vidíme pouze důsledky</a:t>
            </a:r>
          </a:p>
          <a:p>
            <a:pPr>
              <a:buFont typeface="Wingdings" panose="05000000000000000000" pitchFamily="2" charset="2"/>
              <a:buChar char="§"/>
            </a:pPr>
            <a:r>
              <a:rPr lang="cs-CZ" dirty="0"/>
              <a:t> Hranice – ČR-Bavorsko; ČR-Rakousko, ČR-Polsko, ČR-Slovensko</a:t>
            </a:r>
          </a:p>
          <a:p>
            <a:pPr>
              <a:buFont typeface="Wingdings" panose="05000000000000000000" pitchFamily="2" charset="2"/>
              <a:buChar char="§"/>
            </a:pPr>
            <a:r>
              <a:rPr lang="cs-CZ" dirty="0"/>
              <a:t> Hranice jako čára (státotvorný proces raného novověku), hranice jako teritorium (16. a 17. století) </a:t>
            </a:r>
          </a:p>
          <a:p>
            <a:pPr marL="0" indent="0">
              <a:buNone/>
            </a:pPr>
            <a:endParaRPr lang="cs-CZ" dirty="0"/>
          </a:p>
          <a:p>
            <a:endParaRPr lang="cs-CZ" dirty="0"/>
          </a:p>
        </p:txBody>
      </p:sp>
    </p:spTree>
    <p:extLst>
      <p:ext uri="{BB962C8B-B14F-4D97-AF65-F5344CB8AC3E}">
        <p14:creationId xmlns:p14="http://schemas.microsoft.com/office/powerpoint/2010/main" val="22741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FF2B3-8FF7-4A3F-ACF1-6E49A2970701}"/>
              </a:ext>
            </a:extLst>
          </p:cNvPr>
          <p:cNvSpPr>
            <a:spLocks noGrp="1"/>
          </p:cNvSpPr>
          <p:nvPr>
            <p:ph type="title"/>
          </p:nvPr>
        </p:nvSpPr>
        <p:spPr/>
        <p:txBody>
          <a:bodyPr/>
          <a:lstStyle/>
          <a:p>
            <a:r>
              <a:rPr lang="cs-CZ" dirty="0"/>
              <a:t>Do roku 1945</a:t>
            </a:r>
          </a:p>
        </p:txBody>
      </p:sp>
      <p:sp>
        <p:nvSpPr>
          <p:cNvPr id="3" name="Zástupný symbol pro obsah 2">
            <a:extLst>
              <a:ext uri="{FF2B5EF4-FFF2-40B4-BE49-F238E27FC236}">
                <a16:creationId xmlns:a16="http://schemas.microsoft.com/office/drawing/2014/main" id="{0552DF2D-5999-4734-A0E9-ED5FFCC5A9C1}"/>
              </a:ext>
            </a:extLst>
          </p:cNvPr>
          <p:cNvSpPr>
            <a:spLocks noGrp="1"/>
          </p:cNvSpPr>
          <p:nvPr>
            <p:ph idx="1"/>
          </p:nvPr>
        </p:nvSpPr>
        <p:spPr/>
        <p:txBody>
          <a:bodyPr/>
          <a:lstStyle/>
          <a:p>
            <a:r>
              <a:rPr lang="cs-CZ" dirty="0"/>
              <a:t>Jarmila, 71, Tachovsko:</a:t>
            </a:r>
          </a:p>
          <a:p>
            <a:r>
              <a:rPr lang="cs-CZ" dirty="0"/>
              <a:t>„… tady ta hranice historicky před válkou víceméně byla taková uvolněná, protože tady byli Němci a tam byli Němci“</a:t>
            </a:r>
          </a:p>
          <a:p>
            <a:endParaRPr lang="cs-CZ" dirty="0"/>
          </a:p>
          <a:p>
            <a:r>
              <a:rPr lang="cs-CZ" dirty="0"/>
              <a:t>Ferdinand, 85, Tachovsko: </a:t>
            </a:r>
          </a:p>
          <a:p>
            <a:r>
              <a:rPr lang="cs-CZ" dirty="0"/>
              <a:t>„No a teď ve třiatřicátém, čtyřiatřicátém roce začal Hitler stavět dálnice. A to víte, to bylo akorát sousto. To byla naše chyba, že jsme pustili ty naše lidi k nim do práce. To víte, tak se dělalo za marky, docela si dobře vydělali a tady dostali deset korun na týden. V sobotu v poledne přišli všichni zpátky z rajchu.“  </a:t>
            </a:r>
          </a:p>
        </p:txBody>
      </p:sp>
    </p:spTree>
    <p:extLst>
      <p:ext uri="{BB962C8B-B14F-4D97-AF65-F5344CB8AC3E}">
        <p14:creationId xmlns:p14="http://schemas.microsoft.com/office/powerpoint/2010/main" val="336492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C18F7-0DCA-4045-A877-6CA60306D1E2}"/>
              </a:ext>
            </a:extLst>
          </p:cNvPr>
          <p:cNvSpPr>
            <a:spLocks noGrp="1"/>
          </p:cNvSpPr>
          <p:nvPr>
            <p:ph type="title"/>
          </p:nvPr>
        </p:nvSpPr>
        <p:spPr/>
        <p:txBody>
          <a:bodyPr/>
          <a:lstStyle/>
          <a:p>
            <a:r>
              <a:rPr lang="cs-CZ" dirty="0"/>
              <a:t>1945-1989</a:t>
            </a:r>
          </a:p>
        </p:txBody>
      </p:sp>
      <p:sp>
        <p:nvSpPr>
          <p:cNvPr id="3" name="Zástupný symbol pro obsah 2">
            <a:extLst>
              <a:ext uri="{FF2B5EF4-FFF2-40B4-BE49-F238E27FC236}">
                <a16:creationId xmlns:a16="http://schemas.microsoft.com/office/drawing/2014/main" id="{BFCC6AB2-6473-45E0-8670-CB12F9ABD890}"/>
              </a:ext>
            </a:extLst>
          </p:cNvPr>
          <p:cNvSpPr>
            <a:spLocks noGrp="1"/>
          </p:cNvSpPr>
          <p:nvPr>
            <p:ph idx="1"/>
          </p:nvPr>
        </p:nvSpPr>
        <p:spPr/>
        <p:txBody>
          <a:bodyPr>
            <a:normAutofit lnSpcReduction="10000"/>
          </a:bodyPr>
          <a:lstStyle/>
          <a:p>
            <a:r>
              <a:rPr lang="cs-CZ" dirty="0"/>
              <a:t>„za drátem“, „za plotem“, „uzavřený a protkaný“, „bavorský s prominutím podělaný příhraničí, kde chcípnul pes a kde 40 let nebylo vůbec nic“</a:t>
            </a:r>
          </a:p>
          <a:p>
            <a:r>
              <a:rPr lang="cs-CZ" dirty="0"/>
              <a:t>Kamil, 68, Klatovsko: </a:t>
            </a:r>
          </a:p>
          <a:p>
            <a:r>
              <a:rPr lang="cs-CZ" dirty="0"/>
              <a:t>„… dostali jsme čtyři kilometry hranic na krk, byly tam dráty, </a:t>
            </a:r>
            <a:r>
              <a:rPr lang="cs-CZ" dirty="0" err="1"/>
              <a:t>drátěnej</a:t>
            </a:r>
            <a:r>
              <a:rPr lang="cs-CZ" dirty="0"/>
              <a:t> zátaras, elektrika, miny v tom, šedesát vojáků záklaďáků a byli jsme tam tři z povolání, … a deset let jsem takhle strávil na čáře…, ale malérů bylo hodně, </a:t>
            </a:r>
            <a:r>
              <a:rPr lang="cs-CZ" dirty="0" err="1"/>
              <a:t>různejch</a:t>
            </a:r>
            <a:r>
              <a:rPr lang="cs-CZ" dirty="0"/>
              <a:t>, zejména, protože tam bylo vysoký napětí v těch drátech a řada lidí, dneska to člověk vidí jasně, prostě zbytečně přišla </a:t>
            </a:r>
            <a:r>
              <a:rPr lang="cs-CZ" dirty="0" err="1"/>
              <a:t>vo</a:t>
            </a:r>
            <a:r>
              <a:rPr lang="cs-CZ" dirty="0"/>
              <a:t> život, péesáků i civilů.“</a:t>
            </a:r>
          </a:p>
          <a:p>
            <a:r>
              <a:rPr lang="cs-CZ" dirty="0"/>
              <a:t>Linda, 38, Klatovsko:</a:t>
            </a:r>
          </a:p>
          <a:p>
            <a:r>
              <a:rPr lang="cs-CZ" dirty="0"/>
              <a:t>„Řekla bych, že nemůžu posoudit, dneska už asi ne, určitě to byl rozdíl před tím rokem 89, když tu bylo hraniční pásmo a na spoustu míst se nemohlo, ale dneska už si myslím, že to nemá vliv.“ </a:t>
            </a:r>
          </a:p>
        </p:txBody>
      </p:sp>
    </p:spTree>
    <p:extLst>
      <p:ext uri="{BB962C8B-B14F-4D97-AF65-F5344CB8AC3E}">
        <p14:creationId xmlns:p14="http://schemas.microsoft.com/office/powerpoint/2010/main" val="1983640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162</TotalTime>
  <Words>1062</Words>
  <Application>Microsoft Office PowerPoint</Application>
  <PresentationFormat>Širokoúhlá obrazovka</PresentationFormat>
  <Paragraphs>70</Paragraphs>
  <Slides>15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Arial</vt:lpstr>
      <vt:lpstr>Tw Cen MT</vt:lpstr>
      <vt:lpstr>Tw Cen MT Condensed</vt:lpstr>
      <vt:lpstr>Wingdings</vt:lpstr>
      <vt:lpstr>Wingdings 3</vt:lpstr>
      <vt:lpstr>Integrál</vt:lpstr>
      <vt:lpstr>Pohraničí a přeshraniční spolupráce       – Hranice, pohraničí</vt:lpstr>
      <vt:lpstr>Úvodní informace</vt:lpstr>
      <vt:lpstr>Příběhy železné opony</vt:lpstr>
      <vt:lpstr>Prezentace aplikace PowerPoint</vt:lpstr>
      <vt:lpstr>Prezentace aplikace PowerPoint</vt:lpstr>
      <vt:lpstr>Zaniklé obce </vt:lpstr>
      <vt:lpstr>Hranice a pohraniční prostor</vt:lpstr>
      <vt:lpstr>Do roku 1945</vt:lpstr>
      <vt:lpstr>1945-1989</vt:lpstr>
      <vt:lpstr>1945-1989</vt:lpstr>
      <vt:lpstr>1968</vt:lpstr>
      <vt:lpstr>Po roce 1989</vt:lpstr>
      <vt:lpstr>otázky?</vt:lpstr>
      <vt:lpstr>Cv. 1 – regionální identita</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Pohraničí a přeshraniční spolupráce       – Hranice, pohraničí</dc:title>
  <dc:creator>vendulasvobodova313@gmail.com</dc:creator>
  <cp:lastModifiedBy>vendulasvobodova313@gmail.com</cp:lastModifiedBy>
  <cp:revision>10</cp:revision>
  <dcterms:created xsi:type="dcterms:W3CDTF">2017-09-24T20:39:15Z</dcterms:created>
  <dcterms:modified xsi:type="dcterms:W3CDTF">2017-09-26T10:31:18Z</dcterms:modified>
</cp:coreProperties>
</file>