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9" r:id="rId1"/>
  </p:sldMasterIdLst>
  <p:notesMasterIdLst>
    <p:notesMasterId r:id="rId45"/>
  </p:notesMasterIdLst>
  <p:handoutMasterIdLst>
    <p:handoutMasterId r:id="rId46"/>
  </p:handoutMasterIdLst>
  <p:sldIdLst>
    <p:sldId id="476" r:id="rId2"/>
    <p:sldId id="477" r:id="rId3"/>
    <p:sldId id="478" r:id="rId4"/>
    <p:sldId id="479" r:id="rId5"/>
    <p:sldId id="382" r:id="rId6"/>
    <p:sldId id="444" r:id="rId7"/>
    <p:sldId id="383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14" r:id="rId26"/>
    <p:sldId id="497" r:id="rId27"/>
    <p:sldId id="498" r:id="rId28"/>
    <p:sldId id="499" r:id="rId29"/>
    <p:sldId id="500" r:id="rId30"/>
    <p:sldId id="511" r:id="rId31"/>
    <p:sldId id="501" r:id="rId32"/>
    <p:sldId id="502" r:id="rId33"/>
    <p:sldId id="503" r:id="rId34"/>
    <p:sldId id="512" r:id="rId35"/>
    <p:sldId id="504" r:id="rId36"/>
    <p:sldId id="507" r:id="rId37"/>
    <p:sldId id="451" r:id="rId38"/>
    <p:sldId id="452" r:id="rId39"/>
    <p:sldId id="473" r:id="rId40"/>
    <p:sldId id="474" r:id="rId41"/>
    <p:sldId id="475" r:id="rId42"/>
    <p:sldId id="509" r:id="rId43"/>
    <p:sldId id="510" r:id="rId44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42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8ACB990-4F47-4D90-A1D8-C78FDA708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205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720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F69177A-ECAB-494B-8A30-F906A9592F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64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6965E-B7A2-483B-9DBC-D4C05F2DB9D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248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AEAB245-20FE-4FCA-BCA8-2C85144989F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Obdélní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Obdélní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Obdélní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56" name="Obdélní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Obdélní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Obdélní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Obdélní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C9F978-C547-4AE7-84D0-EC492028C5D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C6FA3D-3AF8-4DEB-98BE-64708D7CC9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37629D1-CB77-43CD-9796-9356EC21DD7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Volný tvar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Volný tvar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Volný tvar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Volný tvar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Volný tvar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Volný tvar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Volný tvar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Volný tvar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Volný tvar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Volný tvar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Volný tvar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Volný tvar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Volný tvar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0B17B5-E1F1-4423-8E2F-35CA1E41CAC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bdélní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bdélní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77FEDD-1B76-4A62-A325-8DC7C362BB6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DAE105-7C37-4616-A32F-5929A29BA87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Obdélní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Obdélní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Obdélní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Obdélní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Obdélní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Obdélní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84CDE-4847-4894-B125-3064F8110BC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4925B2-B1BB-4551-80FD-71CE756A12B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14F4E1-8457-47F9-9D32-A4535A360A1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Přímá spojnice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grpSp>
        <p:nvGrpSpPr>
          <p:cNvPr id="14" name="Skupin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Přímá spojnice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Přímá spojnice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B710420C-BFE1-457A-BF0E-13D5A10465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Obdélní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Obdélní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Obdélní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19140AD-9EDA-451A-9461-3DA62774B09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muni.cz/UEB/" TargetMode="External"/><Relationship Id="rId2" Type="http://schemas.openxmlformats.org/officeDocument/2006/relationships/hyperlink" Target="http://www.sci.muni.cz/ofiz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../../V&#253;uka/Rady%20o%20undergraduate%20studiu/Mohelno%202017/2017%20Sch&#233;ma%20p&#345;edm&#283;t&#367;%20OFI&#381;%20-%20SP.pptx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630238" y="457200"/>
            <a:ext cx="966628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/>
            <a:r>
              <a:rPr lang="cs-CZ" altLang="cs-CZ" sz="4400" dirty="0" smtClean="0">
                <a:solidFill>
                  <a:srgbClr val="FFC000"/>
                </a:solidFill>
              </a:rPr>
              <a:t>Experimentální biologie živočichů a imunologie</a:t>
            </a:r>
            <a:r>
              <a:rPr lang="en-US" altLang="cs-CZ" sz="2600" dirty="0" smtClean="0">
                <a:solidFill>
                  <a:schemeClr val="tx2"/>
                </a:solidFill>
              </a:rPr>
              <a:t>              </a:t>
            </a:r>
            <a:endParaRPr lang="cs-CZ" altLang="cs-CZ" sz="3200" dirty="0">
              <a:solidFill>
                <a:schemeClr val="tx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408" y="3140968"/>
            <a:ext cx="84978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hlinkClick r:id="rId2"/>
              </a:rPr>
              <a:t>Oddělení Fyziologie a imunologie živočichů – </a:t>
            </a:r>
          </a:p>
          <a:p>
            <a:r>
              <a:rPr lang="cs-CZ" sz="3200" dirty="0" smtClean="0">
                <a:hlinkClick r:id="rId2"/>
              </a:rPr>
              <a:t>http</a:t>
            </a:r>
            <a:r>
              <a:rPr lang="cs-CZ" sz="3200" dirty="0">
                <a:hlinkClick r:id="rId2"/>
              </a:rPr>
              <a:t>://www.sci.muni.cz/ofiz</a:t>
            </a:r>
            <a:r>
              <a:rPr lang="cs-CZ" sz="3200" dirty="0" smtClean="0">
                <a:hlinkClick r:id="rId2"/>
              </a:rPr>
              <a:t>/</a:t>
            </a:r>
            <a:endParaRPr lang="cs-CZ" sz="3200" dirty="0" smtClean="0"/>
          </a:p>
          <a:p>
            <a:endParaRPr lang="cs-CZ" sz="3200" dirty="0"/>
          </a:p>
          <a:p>
            <a:r>
              <a:rPr lang="cs-CZ" sz="3200" dirty="0" smtClean="0">
                <a:hlinkClick r:id="rId3"/>
              </a:rPr>
              <a:t>Ústav experimentální biologie – </a:t>
            </a:r>
          </a:p>
          <a:p>
            <a:r>
              <a:rPr lang="cs-CZ" sz="3200" dirty="0" smtClean="0">
                <a:hlinkClick r:id="rId3"/>
              </a:rPr>
              <a:t>http</a:t>
            </a:r>
            <a:r>
              <a:rPr lang="cs-CZ" sz="3200" dirty="0">
                <a:hlinkClick r:id="rId3"/>
              </a:rPr>
              <a:t>://www.sci.muni.cz/UEB/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24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29132" r="4258" b="2890"/>
          <a:stretch/>
        </p:blipFill>
        <p:spPr bwMode="auto">
          <a:xfrm>
            <a:off x="372533" y="2337792"/>
            <a:ext cx="8305800" cy="450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3528" y="332656"/>
            <a:ext cx="81435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 b="0" dirty="0" smtClean="0">
                <a:solidFill>
                  <a:srgbClr val="FFC000"/>
                </a:solidFill>
              </a:rPr>
              <a:t>Magnetosféra chrání Zemi před slunečním větrem</a:t>
            </a:r>
            <a:endParaRPr lang="cs-CZ" altLang="cs-CZ" sz="2800" b="0" i="1" dirty="0">
              <a:solidFill>
                <a:srgbClr val="FFC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7850" y="819869"/>
            <a:ext cx="6980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800" b="0" dirty="0" smtClean="0">
                <a:solidFill>
                  <a:srgbClr val="FFC000"/>
                </a:solidFill>
              </a:rPr>
              <a:t>Chrání život před ionizujícími účinky</a:t>
            </a:r>
          </a:p>
          <a:p>
            <a:pPr marL="457200" indent="-457200">
              <a:buFontTx/>
              <a:buChar char="-"/>
            </a:pPr>
            <a:r>
              <a:rPr lang="cs-CZ" sz="2800" b="0" dirty="0" smtClean="0">
                <a:solidFill>
                  <a:srgbClr val="FFC000"/>
                </a:solidFill>
              </a:rPr>
              <a:t>Chrání atmosféru před „odfouknutím“ </a:t>
            </a:r>
            <a:endParaRPr lang="cs-CZ" sz="2800" b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8" descr="me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941888"/>
            <a:ext cx="26416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1190281481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65175"/>
            <a:ext cx="2160587" cy="2046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AutoShape 14" descr="9k="/>
          <p:cNvSpPr>
            <a:spLocks noChangeAspect="1" noChangeArrowheads="1"/>
          </p:cNvSpPr>
          <p:nvPr/>
        </p:nvSpPr>
        <p:spPr bwMode="auto">
          <a:xfrm>
            <a:off x="3259138" y="2795588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489" name="Picture 16" descr="ANd9GcRJd3FKXmAsc8IsOoAJK4OZDcbHH-qaGNnMMUn7k5KGIruwijzQ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825"/>
            <a:ext cx="2619375" cy="174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20" descr="Drosophila%20melanoga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868863"/>
            <a:ext cx="2649538" cy="176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323528" y="176010"/>
            <a:ext cx="8748464" cy="108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85" tIns="47893" rIns="95785" bIns="47893">
            <a:spAutoFit/>
          </a:bodyPr>
          <a:lstStyle>
            <a:lvl1pPr defTabSz="958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0" dirty="0" smtClean="0">
                <a:solidFill>
                  <a:srgbClr val="FFC000"/>
                </a:solidFill>
              </a:rPr>
              <a:t>Schopnost je vnímat je dnes již dobře doložený fenomén.</a:t>
            </a:r>
            <a:endParaRPr lang="en-US" altLang="cs-CZ" sz="2400" b="0" dirty="0"/>
          </a:p>
        </p:txBody>
      </p:sp>
      <p:pic>
        <p:nvPicPr>
          <p:cNvPr id="11" name="Picture 9" descr="w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619"/>
            <a:ext cx="2952328" cy="3179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 descr="ANd9GcS-wDkZqqB1fqblH1jjACxVDU8ilrdPPY77ltqQK1HaP_YFLl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29" y="2204864"/>
            <a:ext cx="2855218" cy="2092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ardenbird.co.uk/media/wysiwyg/migration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-3324"/>
            <a:ext cx="5436096" cy="68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620688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dirty="0" smtClean="0">
                <a:solidFill>
                  <a:srgbClr val="FFC000"/>
                </a:solidFill>
              </a:rPr>
              <a:t>Migrující druhy zvířat GMP používají pro svou orientaci </a:t>
            </a:r>
            <a:endParaRPr lang="cs-CZ" sz="2800" b="0" dirty="0">
              <a:solidFill>
                <a:srgbClr val="FFC000"/>
              </a:solidFill>
            </a:endParaRPr>
          </a:p>
        </p:txBody>
      </p:sp>
      <p:pic>
        <p:nvPicPr>
          <p:cNvPr id="2050" name="Picture 2" descr="Výsledek obrázku pro monarcha stěhovav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8320">
            <a:off x="-39392" y="2204864"/>
            <a:ext cx="47625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2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6381328"/>
            <a:ext cx="6690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cs typeface="Arial" charset="0"/>
              </a:rPr>
              <a:t>http://www.geophysik.uni-muenchen.de/observatory/geomagnetism/daily-magnetograms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5288" y="332656"/>
            <a:ext cx="6829613" cy="52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450" tIns="48225" rIns="96450" bIns="48225">
            <a:spAutoFit/>
          </a:bodyPr>
          <a:lstStyle/>
          <a:p>
            <a:pPr defTabSz="958850">
              <a:defRPr/>
            </a:pPr>
            <a:r>
              <a:rPr lang="cs-CZ" sz="2800" b="0" dirty="0">
                <a:solidFill>
                  <a:srgbClr val="FFC000"/>
                </a:solidFill>
              </a:rPr>
              <a:t>Z denních variací je ale možné zjistit i čas</a:t>
            </a:r>
            <a:endParaRPr lang="de-DE" sz="2800" b="0" dirty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29841" r="32024" b="26349"/>
          <a:stretch/>
        </p:blipFill>
        <p:spPr bwMode="auto">
          <a:xfrm>
            <a:off x="34974" y="1340768"/>
            <a:ext cx="903317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850" y="404664"/>
            <a:ext cx="8820150" cy="504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58850" eaLnBrk="0" hangingPunct="0">
              <a:buClr>
                <a:schemeClr val="hlink"/>
              </a:buClr>
              <a:buSzPct val="75000"/>
              <a:defRPr/>
            </a:pPr>
            <a:r>
              <a:rPr lang="cs-CZ" sz="3200" b="0" dirty="0">
                <a:solidFill>
                  <a:srgbClr val="FFC000"/>
                </a:solidFill>
              </a:rPr>
              <a:t>Fotochemický </a:t>
            </a:r>
            <a:r>
              <a:rPr lang="cs-CZ" sz="3200" b="0" dirty="0" smtClean="0">
                <a:solidFill>
                  <a:srgbClr val="FFC000"/>
                </a:solidFill>
              </a:rPr>
              <a:t>model biologické citlivosti: </a:t>
            </a:r>
            <a:endParaRPr lang="cs-CZ" sz="3200" b="0" dirty="0">
              <a:solidFill>
                <a:srgbClr val="FFC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3200" dirty="0" smtClean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Existuje signální protein tvořící po dopadu světla radikálové páry citlivé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	na GMP.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Je to </a:t>
            </a:r>
            <a:r>
              <a:rPr lang="cs-CZ" sz="3200" dirty="0" err="1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Cryptochrom</a:t>
            </a: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cs-CZ" sz="32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Cry</a:t>
            </a: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32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496" y="630932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Ritz T, </a:t>
            </a:r>
            <a:r>
              <a:rPr lang="en-US" sz="1000" dirty="0" err="1"/>
              <a:t>Adem</a:t>
            </a:r>
            <a:r>
              <a:rPr lang="en-US" sz="1000" dirty="0"/>
              <a:t> S, </a:t>
            </a:r>
            <a:r>
              <a:rPr lang="en-US" sz="1000" dirty="0" err="1"/>
              <a:t>Schulten</a:t>
            </a:r>
            <a:r>
              <a:rPr lang="en-US" sz="1000" dirty="0"/>
              <a:t> K. 2000. A model for photoreceptor-based magnetoreception in birds. </a:t>
            </a:r>
            <a:r>
              <a:rPr lang="en-US" sz="1000" dirty="0" err="1"/>
              <a:t>Biophys</a:t>
            </a:r>
            <a:r>
              <a:rPr lang="en-US" sz="1000" dirty="0"/>
              <a:t> J 78(2):707-718.</a:t>
            </a:r>
          </a:p>
          <a:p>
            <a:endParaRPr lang="cs-CZ" dirty="0"/>
          </a:p>
        </p:txBody>
      </p:sp>
      <p:pic>
        <p:nvPicPr>
          <p:cNvPr id="6" name="Picture 2" descr="http://upload.wikimedia.org/wikipedia/commons/1/16/CRY1Pret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80" y="2132856"/>
            <a:ext cx="4799856" cy="35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3067" r="3383" b="51401"/>
          <a:stretch>
            <a:fillRect/>
          </a:stretch>
        </p:blipFill>
        <p:spPr bwMode="auto">
          <a:xfrm>
            <a:off x="35496" y="2183631"/>
            <a:ext cx="82089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5" descr="insect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0"/>
            <a:ext cx="276225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288285" y="4807360"/>
            <a:ext cx="383894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000" dirty="0" err="1"/>
              <a:t>Solov’yov</a:t>
            </a:r>
            <a:r>
              <a:rPr lang="cs-CZ" altLang="cs-CZ" sz="1000" dirty="0"/>
              <a:t>, I. A., H. </a:t>
            </a:r>
            <a:r>
              <a:rPr lang="cs-CZ" altLang="cs-CZ" sz="1000" dirty="0" err="1"/>
              <a:t>Mouritsen</a:t>
            </a:r>
            <a:r>
              <a:rPr lang="cs-CZ" altLang="cs-CZ" sz="1000" dirty="0"/>
              <a:t>, and K. </a:t>
            </a:r>
            <a:r>
              <a:rPr lang="cs-CZ" altLang="cs-CZ" sz="1000" dirty="0" err="1"/>
              <a:t>Schulten</a:t>
            </a:r>
            <a:r>
              <a:rPr lang="cs-CZ" altLang="cs-CZ" sz="1000" dirty="0"/>
              <a:t>. 2010. </a:t>
            </a:r>
            <a:r>
              <a:rPr lang="cs-CZ" altLang="cs-CZ" sz="1000" dirty="0" err="1"/>
              <a:t>Acuity</a:t>
            </a:r>
            <a:r>
              <a:rPr lang="cs-CZ" altLang="cs-CZ" sz="1000" dirty="0"/>
              <a:t> </a:t>
            </a:r>
            <a:r>
              <a:rPr lang="cs-CZ" altLang="cs-CZ" sz="1000" dirty="0" err="1"/>
              <a:t>of</a:t>
            </a:r>
            <a:r>
              <a:rPr lang="cs-CZ" altLang="cs-CZ" sz="1000" dirty="0"/>
              <a:t> a </a:t>
            </a:r>
            <a:r>
              <a:rPr lang="cs-CZ" altLang="cs-CZ" sz="1000" dirty="0" err="1"/>
              <a:t>cryptochrome</a:t>
            </a:r>
            <a:r>
              <a:rPr lang="cs-CZ" altLang="cs-CZ" sz="1000" dirty="0"/>
              <a:t> and vision-</a:t>
            </a:r>
            <a:r>
              <a:rPr lang="cs-CZ" altLang="cs-CZ" sz="1000" dirty="0" err="1"/>
              <a:t>based</a:t>
            </a:r>
            <a:r>
              <a:rPr lang="cs-CZ" altLang="cs-CZ" sz="1000" dirty="0"/>
              <a:t> magnetoreception </a:t>
            </a:r>
            <a:r>
              <a:rPr lang="cs-CZ" altLang="cs-CZ" sz="1000" dirty="0" err="1"/>
              <a:t>system</a:t>
            </a:r>
            <a:r>
              <a:rPr lang="cs-CZ" altLang="cs-CZ" sz="1000" dirty="0"/>
              <a:t> in </a:t>
            </a:r>
            <a:r>
              <a:rPr lang="cs-CZ" altLang="cs-CZ" sz="1000" dirty="0" err="1"/>
              <a:t>birds</a:t>
            </a:r>
            <a:r>
              <a:rPr lang="cs-CZ" altLang="cs-CZ" sz="1000" dirty="0"/>
              <a:t>. </a:t>
            </a:r>
            <a:r>
              <a:rPr lang="cs-CZ" altLang="cs-CZ" sz="1000" dirty="0" err="1"/>
              <a:t>Biophysical</a:t>
            </a:r>
            <a:r>
              <a:rPr lang="cs-CZ" altLang="cs-CZ" sz="1000" dirty="0"/>
              <a:t> </a:t>
            </a:r>
            <a:r>
              <a:rPr lang="cs-CZ" altLang="cs-CZ" sz="1000" dirty="0" err="1"/>
              <a:t>Journal</a:t>
            </a:r>
            <a:r>
              <a:rPr lang="cs-CZ" altLang="cs-CZ" sz="1000" dirty="0"/>
              <a:t> 99: 40-49.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5496" y="188640"/>
            <a:ext cx="634625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buClr>
                <a:schemeClr val="hlink"/>
              </a:buClr>
              <a:buSzPct val="75000"/>
              <a:defRPr/>
            </a:pPr>
            <a:r>
              <a:rPr lang="cs-CZ" sz="3200" b="0" dirty="0" smtClean="0">
                <a:solidFill>
                  <a:srgbClr val="FFC000"/>
                </a:solidFill>
              </a:rPr>
              <a:t>Je v </a:t>
            </a:r>
            <a:r>
              <a:rPr lang="cs-CZ" sz="3200" b="0" dirty="0">
                <a:solidFill>
                  <a:srgbClr val="FFC000"/>
                </a:solidFill>
              </a:rPr>
              <a:t>sítnici a možná </a:t>
            </a:r>
            <a:r>
              <a:rPr lang="cs-CZ" sz="3200" b="0" dirty="0" smtClean="0">
                <a:solidFill>
                  <a:srgbClr val="FFC000"/>
                </a:solidFill>
              </a:rPr>
              <a:t>ovlivňuje </a:t>
            </a:r>
            <a:r>
              <a:rPr lang="cs-CZ" sz="3200" b="0" dirty="0">
                <a:solidFill>
                  <a:srgbClr val="FFC000"/>
                </a:solidFill>
              </a:rPr>
              <a:t>fotorecepci zvířat. Zvířata tak možná GMP vidí.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32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32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sz="32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9" t="1858" r="6042" b="35614"/>
          <a:stretch/>
        </p:blipFill>
        <p:spPr bwMode="auto">
          <a:xfrm>
            <a:off x="539551" y="3849117"/>
            <a:ext cx="3081415" cy="297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3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924300" y="5805488"/>
            <a:ext cx="4462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000"/>
              <a:t>Rouyer, F. 2008. Mutant flies lack magnetic sense. Nature Vol 454: 949-951.</a:t>
            </a: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3924300" y="6048375"/>
            <a:ext cx="4464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000"/>
              <a:t>Gegear, R. J., A. Casselman, S. Waddell;, and S. M. Reppert. 2008. Cryptochrome mediates light-dependent magnetosensitivity in drosophila. Nature 454: 1014-1018.</a:t>
            </a: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-108520" y="-315416"/>
            <a:ext cx="3816351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11163" indent="-3429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cs-CZ" altLang="cs-CZ" sz="3000" dirty="0"/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altLang="cs-CZ" sz="3000" dirty="0" smtClean="0"/>
              <a:t>Cry-deficient</a:t>
            </a:r>
            <a:r>
              <a:rPr lang="cs-CZ" altLang="cs-CZ" sz="3000" dirty="0" smtClean="0"/>
              <a:t>ní</a:t>
            </a:r>
            <a:r>
              <a:rPr lang="en-US" altLang="cs-CZ" sz="3000" dirty="0" smtClean="0"/>
              <a:t> </a:t>
            </a:r>
            <a:r>
              <a:rPr lang="en-US" altLang="cs-CZ" sz="3000" i="1" dirty="0"/>
              <a:t>Drosophila</a:t>
            </a:r>
            <a:r>
              <a:rPr lang="en-US" altLang="cs-CZ" sz="3000" dirty="0"/>
              <a:t> </a:t>
            </a:r>
            <a:r>
              <a:rPr lang="cs-CZ" altLang="cs-CZ" sz="3000" dirty="0" smtClean="0"/>
              <a:t>ztrácí schopnost rozeznat přítomnost magnetického pole</a:t>
            </a:r>
            <a:r>
              <a:rPr lang="en-US" altLang="cs-CZ" sz="3000" dirty="0" smtClean="0"/>
              <a:t>.</a:t>
            </a:r>
            <a:endParaRPr lang="cs-CZ" altLang="cs-CZ" sz="3000" dirty="0"/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cs-CZ" altLang="cs-CZ" sz="3000" dirty="0"/>
          </a:p>
          <a:p>
            <a:pPr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cs-CZ" altLang="cs-CZ" sz="3000" dirty="0" smtClean="0"/>
              <a:t>Vložení savčího </a:t>
            </a:r>
            <a:r>
              <a:rPr lang="cs-CZ" altLang="cs-CZ" sz="3000" i="1" dirty="0" err="1" smtClean="0"/>
              <a:t>cry</a:t>
            </a:r>
            <a:r>
              <a:rPr lang="cs-CZ" altLang="cs-CZ" sz="3000" dirty="0" smtClean="0"/>
              <a:t> ale citlivost zachrání</a:t>
            </a:r>
            <a:endParaRPr lang="cs-CZ" altLang="cs-CZ" sz="3000" i="1" dirty="0"/>
          </a:p>
        </p:txBody>
      </p:sp>
      <p:sp>
        <p:nvSpPr>
          <p:cNvPr id="20486" name="AutoShape 11"/>
          <p:cNvSpPr>
            <a:spLocks noChangeAspect="1" noChangeArrowheads="1" noTextEdit="1"/>
          </p:cNvSpPr>
          <p:nvPr/>
        </p:nvSpPr>
        <p:spPr bwMode="auto">
          <a:xfrm>
            <a:off x="3708400" y="44450"/>
            <a:ext cx="51847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/>
          <a:stretch/>
        </p:blipFill>
        <p:spPr bwMode="auto">
          <a:xfrm>
            <a:off x="3635895" y="44450"/>
            <a:ext cx="5468069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1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9512" y="5229200"/>
            <a:ext cx="880215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24 hod rytmy jsou všem tvorům na Zemi přirozené.</a:t>
            </a:r>
            <a:endParaRPr lang="cs-CZ" sz="32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/>
            <a:endParaRPr lang="cs-CZ" dirty="0"/>
          </a:p>
        </p:txBody>
      </p:sp>
      <p:pic>
        <p:nvPicPr>
          <p:cNvPr id="45059" name="Picture 4" descr="circadi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4762500" cy="30575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1848" y="836712"/>
            <a:ext cx="8748464" cy="58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85" tIns="47893" rIns="95785" bIns="47893">
            <a:spAutoFit/>
          </a:bodyPr>
          <a:lstStyle>
            <a:lvl1pPr defTabSz="958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cs-CZ" altLang="cs-CZ" sz="3200" dirty="0" smtClean="0">
                <a:solidFill>
                  <a:srgbClr val="FFC000"/>
                </a:solidFill>
              </a:rPr>
              <a:t>Cirkadiánní rytmy</a:t>
            </a:r>
            <a:endParaRPr lang="en-US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2899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179388" y="2997200"/>
            <a:ext cx="3671887" cy="166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Jak se měří?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2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Běhací kolo (mlýnek)</a:t>
            </a:r>
          </a:p>
        </p:txBody>
      </p:sp>
      <p:grpSp>
        <p:nvGrpSpPr>
          <p:cNvPr id="52227" name="Group 6"/>
          <p:cNvGrpSpPr>
            <a:grpSpLocks noChangeAspect="1"/>
          </p:cNvGrpSpPr>
          <p:nvPr/>
        </p:nvGrpSpPr>
        <p:grpSpPr bwMode="auto">
          <a:xfrm>
            <a:off x="2987675" y="620712"/>
            <a:ext cx="5328741" cy="5781599"/>
            <a:chOff x="1882" y="890"/>
            <a:chExt cx="2670" cy="2897"/>
          </a:xfrm>
        </p:grpSpPr>
        <p:sp>
          <p:nvSpPr>
            <p:cNvPr id="52228" name="AutoShape 5"/>
            <p:cNvSpPr>
              <a:spLocks noChangeAspect="1" noChangeArrowheads="1" noTextEdit="1"/>
            </p:cNvSpPr>
            <p:nvPr/>
          </p:nvSpPr>
          <p:spPr bwMode="auto">
            <a:xfrm>
              <a:off x="1882" y="890"/>
              <a:ext cx="2670" cy="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5222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890"/>
              <a:ext cx="2676" cy="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74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uprachiazma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87513"/>
            <a:ext cx="7667625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19113" y="327024"/>
            <a:ext cx="83013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Hodiny sídlí v mozku a při vyřazení se rytmus spánku a bdění rozpadá.</a:t>
            </a:r>
            <a:endParaRPr lang="cs-CZ" sz="32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0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630238" y="457200"/>
            <a:ext cx="96662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/>
            <a:r>
              <a:rPr lang="cs-CZ" altLang="cs-CZ" sz="4400" dirty="0" smtClean="0">
                <a:solidFill>
                  <a:srgbClr val="FFC000"/>
                </a:solidFill>
              </a:rPr>
              <a:t>Jaké předměty?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70725" y="2121618"/>
            <a:ext cx="2946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Imunologie</a:t>
            </a:r>
            <a:endParaRPr lang="cs-CZ" sz="4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85476" y="3129730"/>
            <a:ext cx="5203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Fyziologie živočichů</a:t>
            </a:r>
            <a:endParaRPr lang="cs-CZ" sz="4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0725" y="4592537"/>
            <a:ext cx="4578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Vývojová biologie</a:t>
            </a:r>
            <a:endParaRPr lang="cs-CZ" sz="4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28304" y="5843577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2" action="ppaction://hlinkpres?slideindex=1&amp;slidetitle="/>
              </a:rPr>
              <a:t>Schéma předmětů vyučovaných na OFIŽ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21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8" descr="Drosophila%20Kopf%201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73968"/>
            <a:ext cx="2667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46710" r="51686" b="5528"/>
          <a:stretch>
            <a:fillRect/>
          </a:stretch>
        </p:blipFill>
        <p:spPr bwMode="auto">
          <a:xfrm>
            <a:off x="322913" y="2780928"/>
            <a:ext cx="40499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3213" y="692149"/>
            <a:ext cx="4628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 smtClean="0">
                <a:solidFill>
                  <a:srgbClr val="FFC000"/>
                </a:solidFill>
              </a:rPr>
              <a:t>Opět </a:t>
            </a:r>
            <a:r>
              <a:rPr lang="cs-CZ" altLang="cs-CZ" sz="3200" dirty="0" err="1" smtClean="0">
                <a:solidFill>
                  <a:srgbClr val="FFC000"/>
                </a:solidFill>
              </a:rPr>
              <a:t>Kryptochrom</a:t>
            </a:r>
            <a:r>
              <a:rPr lang="cs-CZ" altLang="cs-CZ" sz="3200" dirty="0" smtClean="0">
                <a:solidFill>
                  <a:srgbClr val="FFC000"/>
                </a:solidFill>
              </a:rPr>
              <a:t>: řídí životní rytmus lidí i zvířat. </a:t>
            </a:r>
          </a:p>
        </p:txBody>
      </p:sp>
      <p:pic>
        <p:nvPicPr>
          <p:cNvPr id="3074" name="Picture 2" descr="Výsledek obrázku pro drosophila cryptochrome rhyth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1"/>
          <a:stretch/>
        </p:blipFill>
        <p:spPr bwMode="auto">
          <a:xfrm>
            <a:off x="4788024" y="3130289"/>
            <a:ext cx="4303579" cy="37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3212" y="548680"/>
            <a:ext cx="70050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 smtClean="0">
                <a:solidFill>
                  <a:srgbClr val="FFC000"/>
                </a:solidFill>
              </a:rPr>
              <a:t>Dokonce i buňky v tkáňové kultuře ví, kolik je hodin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49" y="1824372"/>
            <a:ext cx="5424611" cy="347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VÃ½sledek obrÃ¡zku pro cell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4" y="4221088"/>
            <a:ext cx="2736304" cy="23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8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9" y="1344967"/>
            <a:ext cx="5994995" cy="47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1595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cs typeface="Arial" charset="0"/>
              </a:rPr>
              <a:t>Fedele</a:t>
            </a:r>
            <a:r>
              <a:rPr lang="cs-CZ" sz="1000" dirty="0">
                <a:cs typeface="Arial" charset="0"/>
              </a:rPr>
              <a:t>, G., </a:t>
            </a:r>
            <a:r>
              <a:rPr lang="cs-CZ" sz="1000" dirty="0" err="1">
                <a:cs typeface="Arial" charset="0"/>
              </a:rPr>
              <a:t>Edwards</a:t>
            </a:r>
            <a:r>
              <a:rPr lang="cs-CZ" sz="1000" dirty="0">
                <a:cs typeface="Arial" charset="0"/>
              </a:rPr>
              <a:t>, M. D., </a:t>
            </a:r>
            <a:r>
              <a:rPr lang="cs-CZ" sz="1000" dirty="0" err="1">
                <a:cs typeface="Arial" charset="0"/>
              </a:rPr>
              <a:t>Bhutani</a:t>
            </a:r>
            <a:r>
              <a:rPr lang="cs-CZ" sz="1000" dirty="0">
                <a:cs typeface="Arial" charset="0"/>
              </a:rPr>
              <a:t>, S., </a:t>
            </a:r>
            <a:r>
              <a:rPr lang="cs-CZ" sz="1000" dirty="0" err="1">
                <a:cs typeface="Arial" charset="0"/>
              </a:rPr>
              <a:t>Hares</a:t>
            </a:r>
            <a:r>
              <a:rPr lang="cs-CZ" sz="1000" dirty="0">
                <a:cs typeface="Arial" charset="0"/>
              </a:rPr>
              <a:t>, J. M., </a:t>
            </a:r>
            <a:r>
              <a:rPr lang="cs-CZ" sz="1000" dirty="0" err="1">
                <a:cs typeface="Arial" charset="0"/>
              </a:rPr>
              <a:t>Murbach</a:t>
            </a:r>
            <a:r>
              <a:rPr lang="cs-CZ" sz="1000" dirty="0">
                <a:cs typeface="Arial" charset="0"/>
              </a:rPr>
              <a:t>, M., Green1, E. W., et al. (2014). </a:t>
            </a:r>
            <a:r>
              <a:rPr lang="cs-CZ" sz="1000" dirty="0" err="1">
                <a:cs typeface="Arial" charset="0"/>
              </a:rPr>
              <a:t>Genetic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Analysis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of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Circadian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Responses</a:t>
            </a:r>
            <a:r>
              <a:rPr lang="cs-CZ" sz="1000" dirty="0">
                <a:cs typeface="Arial" charset="0"/>
              </a:rPr>
              <a:t> to </a:t>
            </a:r>
            <a:r>
              <a:rPr lang="cs-CZ" sz="1000" dirty="0" err="1">
                <a:cs typeface="Arial" charset="0"/>
              </a:rPr>
              <a:t>Low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frequency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Electromagnetic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Fields</a:t>
            </a:r>
            <a:r>
              <a:rPr lang="cs-CZ" sz="1000" dirty="0">
                <a:cs typeface="Arial" charset="0"/>
              </a:rPr>
              <a:t> in </a:t>
            </a:r>
            <a:r>
              <a:rPr lang="cs-CZ" sz="1000" dirty="0" err="1">
                <a:cs typeface="Arial" charset="0"/>
              </a:rPr>
              <a:t>Drosophila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melanogaster</a:t>
            </a:r>
            <a:r>
              <a:rPr lang="cs-CZ" sz="1000" dirty="0">
                <a:cs typeface="Arial" charset="0"/>
              </a:rPr>
              <a:t>. PLOS </a:t>
            </a:r>
            <a:r>
              <a:rPr lang="cs-CZ" sz="1000" dirty="0" err="1">
                <a:cs typeface="Arial" charset="0"/>
              </a:rPr>
              <a:t>Genetics</a:t>
            </a:r>
            <a:r>
              <a:rPr lang="cs-CZ" sz="1000" dirty="0">
                <a:cs typeface="Arial" charset="0"/>
              </a:rPr>
              <a:t>, 10(12), e1004804. </a:t>
            </a:r>
          </a:p>
          <a:p>
            <a:r>
              <a:rPr lang="cs-CZ" sz="1000" dirty="0" err="1">
                <a:cs typeface="Arial" charset="0"/>
              </a:rPr>
              <a:t>Fedele</a:t>
            </a:r>
            <a:r>
              <a:rPr lang="cs-CZ" sz="1000" dirty="0">
                <a:cs typeface="Arial" charset="0"/>
              </a:rPr>
              <a:t>, G., Green, E. W., </a:t>
            </a:r>
            <a:r>
              <a:rPr lang="cs-CZ" sz="1000" dirty="0" err="1">
                <a:cs typeface="Arial" charset="0"/>
              </a:rPr>
              <a:t>Rosato</a:t>
            </a:r>
            <a:r>
              <a:rPr lang="cs-CZ" sz="1000" dirty="0">
                <a:cs typeface="Arial" charset="0"/>
              </a:rPr>
              <a:t>, E., &amp; </a:t>
            </a:r>
            <a:r>
              <a:rPr lang="cs-CZ" sz="1000" dirty="0" err="1">
                <a:cs typeface="Arial" charset="0"/>
              </a:rPr>
              <a:t>Kyriacou</a:t>
            </a:r>
            <a:r>
              <a:rPr lang="cs-CZ" sz="1000" dirty="0">
                <a:cs typeface="Arial" charset="0"/>
              </a:rPr>
              <a:t>, C. P. (2014). </a:t>
            </a:r>
            <a:r>
              <a:rPr lang="cs-CZ" sz="1000" dirty="0" err="1">
                <a:cs typeface="Arial" charset="0"/>
              </a:rPr>
              <a:t>An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electromagnetic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field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disrupts</a:t>
            </a:r>
            <a:r>
              <a:rPr lang="cs-CZ" sz="1000" dirty="0">
                <a:cs typeface="Arial" charset="0"/>
              </a:rPr>
              <a:t> negative </a:t>
            </a:r>
            <a:r>
              <a:rPr lang="cs-CZ" sz="1000" dirty="0" err="1">
                <a:cs typeface="Arial" charset="0"/>
              </a:rPr>
              <a:t>geotaxis</a:t>
            </a:r>
            <a:r>
              <a:rPr lang="cs-CZ" sz="1000" dirty="0">
                <a:cs typeface="Arial" charset="0"/>
              </a:rPr>
              <a:t> in </a:t>
            </a:r>
            <a:r>
              <a:rPr lang="cs-CZ" sz="1000" dirty="0" err="1">
                <a:cs typeface="Arial" charset="0"/>
              </a:rPr>
              <a:t>Drosophila</a:t>
            </a:r>
            <a:r>
              <a:rPr lang="cs-CZ" sz="1000" dirty="0">
                <a:cs typeface="Arial" charset="0"/>
              </a:rPr>
              <a:t> via a CRY-</a:t>
            </a:r>
            <a:r>
              <a:rPr lang="cs-CZ" sz="1000" dirty="0" err="1">
                <a:cs typeface="Arial" charset="0"/>
              </a:rPr>
              <a:t>dependent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pathway</a:t>
            </a:r>
            <a:r>
              <a:rPr lang="cs-CZ" sz="1000" dirty="0">
                <a:cs typeface="Arial" charset="0"/>
              </a:rPr>
              <a:t>. </a:t>
            </a:r>
            <a:r>
              <a:rPr lang="cs-CZ" sz="1000" dirty="0" err="1">
                <a:cs typeface="Arial" charset="0"/>
              </a:rPr>
              <a:t>Nature</a:t>
            </a:r>
            <a:r>
              <a:rPr lang="cs-CZ" sz="1000" dirty="0">
                <a:cs typeface="Arial" charset="0"/>
              </a:rPr>
              <a:t> </a:t>
            </a:r>
            <a:r>
              <a:rPr lang="cs-CZ" sz="1000" dirty="0" err="1">
                <a:cs typeface="Arial" charset="0"/>
              </a:rPr>
              <a:t>Communication</a:t>
            </a:r>
            <a:r>
              <a:rPr lang="cs-CZ" sz="1000" dirty="0">
                <a:cs typeface="Arial" charset="0"/>
              </a:rPr>
              <a:t>, DOI: 10.1038/ncomms5391</a:t>
            </a:r>
            <a:r>
              <a:rPr lang="cs-CZ" sz="1000" dirty="0" smtClean="0">
                <a:cs typeface="Arial" charset="0"/>
              </a:rPr>
              <a:t>.</a:t>
            </a:r>
            <a:endParaRPr lang="cs-CZ" sz="1000" dirty="0">
              <a:cs typeface="Arial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72400" cy="914400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cs-CZ" sz="3200" b="1" dirty="0" smtClean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Spojení magnetické a hodinové úlohy: MGP přes </a:t>
            </a:r>
            <a:r>
              <a:rPr lang="cs-CZ" sz="3200" b="1" dirty="0" err="1" smtClean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Cry</a:t>
            </a:r>
            <a:r>
              <a:rPr lang="cs-CZ" sz="3200" b="1" dirty="0" smtClean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 ovlivňuje vnitřní hodiny.</a:t>
            </a:r>
            <a:endParaRPr lang="cs-CZ" sz="3200" b="1" dirty="0">
              <a:solidFill>
                <a:srgbClr val="FFC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Picture 4" descr="http://2.bp.blogspot.com/_PtPNUMoshEs/SRGJTGSGR1I/AAAAAAAABaA/USocsJ9mfmI/s400/DROSOPHIL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346" y="2342835"/>
            <a:ext cx="2537654" cy="27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Výsledek obrázku pro circadian c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circadian c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5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ýsledek obrázku pro circadian c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90" y="1340768"/>
            <a:ext cx="4695355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23528" y="1"/>
            <a:ext cx="705678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dirty="0"/>
          </a:p>
          <a:p>
            <a:pPr eaLnBrk="1" hangingPunct="1"/>
            <a:r>
              <a:rPr lang="cs-CZ" sz="3200" spc="-100" dirty="0" smtClean="0">
                <a:solidFill>
                  <a:srgbClr val="FFC000"/>
                </a:solidFill>
              </a:rPr>
              <a:t>Magnetické pole ovlivňuje rytmus spánku a bdění !</a:t>
            </a:r>
          </a:p>
          <a:p>
            <a:pPr eaLnBrk="1" hangingPunct="1"/>
            <a:endParaRPr lang="cs-CZ" sz="3200" dirty="0"/>
          </a:p>
          <a:p>
            <a:pPr eaLnBrk="1" hangingPunct="1"/>
            <a:r>
              <a:rPr lang="cs-CZ" sz="3200" b="0" dirty="0" smtClean="0"/>
              <a:t>… a my nevíme jak a proč</a:t>
            </a:r>
            <a:endParaRPr lang="cs-CZ" sz="3200" b="0" dirty="0"/>
          </a:p>
          <a:p>
            <a:pPr eaLnBrk="1" hangingPunct="1"/>
            <a:endParaRPr lang="cs-CZ" sz="3200" spc="-100" dirty="0">
              <a:solidFill>
                <a:srgbClr val="FFC000"/>
              </a:solidFill>
            </a:endParaRPr>
          </a:p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85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ýsledek obrázku pro circadian c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79" y="2060848"/>
            <a:ext cx="3933365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30696" y="1"/>
            <a:ext cx="5161384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dirty="0"/>
          </a:p>
          <a:p>
            <a:pPr eaLnBrk="1" hangingPunct="1"/>
            <a:r>
              <a:rPr lang="cs-CZ" sz="3200" spc="-100" dirty="0" smtClean="0">
                <a:solidFill>
                  <a:srgbClr val="FFC000"/>
                </a:solidFill>
              </a:rPr>
              <a:t>Význam pro chronobiologii a </a:t>
            </a:r>
            <a:r>
              <a:rPr lang="cs-CZ" sz="3200" spc="-100" dirty="0" err="1" smtClean="0">
                <a:solidFill>
                  <a:srgbClr val="FFC000"/>
                </a:solidFill>
              </a:rPr>
              <a:t>chronopatologii</a:t>
            </a:r>
            <a:endParaRPr lang="cs-CZ" sz="3200" spc="-100" dirty="0">
              <a:solidFill>
                <a:srgbClr val="FFC000"/>
              </a:solidFill>
            </a:endParaRPr>
          </a:p>
          <a:p>
            <a:pPr eaLnBrk="1" hangingPunct="1"/>
            <a:endParaRPr lang="cs-CZ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sz="2800" b="0" dirty="0"/>
              <a:t>Pracovní výkon, učení soustředění, ale i účinnost léků závislá na denní době.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cs-CZ" sz="2800" b="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sz="2800" b="0" dirty="0"/>
              <a:t>Při konfliktu hodin nebezpečí poruch spánku (jet </a:t>
            </a:r>
            <a:r>
              <a:rPr lang="cs-CZ" sz="2800" b="0" dirty="0" err="1"/>
              <a:t>lag</a:t>
            </a:r>
            <a:r>
              <a:rPr lang="cs-CZ" sz="2800" b="0" dirty="0"/>
              <a:t>), příjmu potravy (obezita, diabetes, metabolický syndrom), kardiovaskulárních, onkologických poruch.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sz="2800" b="0" dirty="0"/>
              <a:t>Deprese a poruchy spánku.</a:t>
            </a:r>
          </a:p>
        </p:txBody>
      </p:sp>
    </p:spTree>
    <p:extLst>
      <p:ext uri="{BB962C8B-B14F-4D97-AF65-F5344CB8AC3E}">
        <p14:creationId xmlns:p14="http://schemas.microsoft.com/office/powerpoint/2010/main" val="38399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spc="-100" dirty="0">
                <a:solidFill>
                  <a:srgbClr val="FFC000"/>
                </a:solidFill>
              </a:rPr>
              <a:t>Cíl: pochopení molekulárního principu a lokalizace receptoru </a:t>
            </a:r>
            <a:r>
              <a:rPr lang="cs-CZ" altLang="cs-CZ" sz="3200" spc="-100" dirty="0" err="1">
                <a:solidFill>
                  <a:srgbClr val="FFC000"/>
                </a:solidFill>
              </a:rPr>
              <a:t>magnetorecepčního</a:t>
            </a:r>
            <a:r>
              <a:rPr lang="cs-CZ" altLang="cs-CZ" sz="3200" spc="-100" dirty="0">
                <a:solidFill>
                  <a:srgbClr val="FFC000"/>
                </a:solidFill>
              </a:rPr>
              <a:t> smyslu a magnetické sensitivity.</a:t>
            </a:r>
            <a:endParaRPr lang="cs-CZ" altLang="cs-CZ" sz="3200" spc="-100" dirty="0">
              <a:solidFill>
                <a:srgbClr val="FFC000"/>
              </a:solidFill>
            </a:endParaRPr>
          </a:p>
        </p:txBody>
      </p:sp>
      <p:pic>
        <p:nvPicPr>
          <p:cNvPr id="21507" name="Picture 5" descr="compass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2746375"/>
            <a:ext cx="2878137" cy="2519363"/>
          </a:xfrm>
          <a:prstGeom prst="rect">
            <a:avLst/>
          </a:prstGeom>
          <a:blipFill dpi="0" rotWithShape="0">
            <a:blip r:embed="rId3">
              <a:lum contrast="18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fl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29" y="1772816"/>
            <a:ext cx="3024188" cy="278765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>
            <a:fillRect/>
          </a:stretch>
        </p:blipFill>
        <p:spPr bwMode="auto">
          <a:xfrm>
            <a:off x="4679950" y="3905250"/>
            <a:ext cx="4464050" cy="295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ýsledek obrázku pro turtle magnetic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5" y="2348880"/>
            <a:ext cx="8808913" cy="42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9552" y="548680"/>
            <a:ext cx="87129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sz="3200" dirty="0">
                <a:solidFill>
                  <a:srgbClr val="FFC000"/>
                </a:solidFill>
              </a:rPr>
              <a:t>Metody práce v </a:t>
            </a:r>
            <a:r>
              <a:rPr lang="cs-CZ" sz="3200" dirty="0" err="1">
                <a:solidFill>
                  <a:srgbClr val="FFC000"/>
                </a:solidFill>
              </a:rPr>
              <a:t>magnetobiologické</a:t>
            </a:r>
            <a:r>
              <a:rPr lang="cs-CZ" sz="3200" dirty="0">
                <a:solidFill>
                  <a:srgbClr val="FFC000"/>
                </a:solidFill>
              </a:rPr>
              <a:t> laboratoři</a:t>
            </a:r>
            <a:r>
              <a:rPr lang="cs-CZ" sz="3200" dirty="0" smtClean="0">
                <a:solidFill>
                  <a:srgbClr val="FFC000"/>
                </a:solidFill>
              </a:rPr>
              <a:t>:</a:t>
            </a:r>
            <a:endParaRPr lang="cs-CZ" sz="3200" b="0" dirty="0" smtClean="0">
              <a:solidFill>
                <a:srgbClr val="FFC000"/>
              </a:solidFill>
            </a:endParaRPr>
          </a:p>
          <a:p>
            <a:r>
              <a:rPr lang="cs-CZ" sz="3200" b="0" dirty="0" smtClean="0">
                <a:solidFill>
                  <a:srgbClr val="FFC000"/>
                </a:solidFill>
              </a:rPr>
              <a:t>Velké cívky umožňují nastavit libovolné GMP.</a:t>
            </a:r>
          </a:p>
        </p:txBody>
      </p:sp>
    </p:spTree>
    <p:extLst>
      <p:ext uri="{BB962C8B-B14F-4D97-AF65-F5344CB8AC3E}">
        <p14:creationId xmlns:p14="http://schemas.microsoft.com/office/powerpoint/2010/main" val="39063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8686" y="857246"/>
            <a:ext cx="6858004" cy="5143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20" y="692150"/>
            <a:ext cx="374441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 smtClean="0">
                <a:solidFill>
                  <a:srgbClr val="FFC000"/>
                </a:solidFill>
              </a:rPr>
              <a:t>Stíněné komory v kampusu</a:t>
            </a:r>
          </a:p>
          <a:p>
            <a:endParaRPr lang="cs-CZ" altLang="cs-CZ" sz="3200" dirty="0">
              <a:solidFill>
                <a:srgbClr val="FFC000"/>
              </a:solidFill>
            </a:endParaRPr>
          </a:p>
          <a:p>
            <a:endParaRPr lang="cs-CZ" altLang="cs-CZ" sz="3200" dirty="0" smtClean="0">
              <a:solidFill>
                <a:srgbClr val="FFC000"/>
              </a:solidFill>
            </a:endParaRPr>
          </a:p>
          <a:p>
            <a:r>
              <a:rPr lang="cs-CZ" altLang="cs-CZ" sz="2400" dirty="0" smtClean="0">
                <a:solidFill>
                  <a:schemeClr val="tx2"/>
                </a:solidFill>
              </a:rPr>
              <a:t>Umožňující odfiltrovat co nechceme a nastavit GMP, jaké chceme</a:t>
            </a:r>
            <a:r>
              <a:rPr lang="cs-CZ" altLang="cs-CZ" sz="3200" dirty="0" smtClean="0">
                <a:solidFill>
                  <a:schemeClr val="tx2"/>
                </a:solidFill>
              </a:rPr>
              <a:t>.</a:t>
            </a:r>
            <a:r>
              <a:rPr lang="cs-CZ" altLang="cs-CZ" sz="3200" dirty="0" smtClean="0">
                <a:latin typeface="Times New Roman" pitchFamily="18" charset="0"/>
              </a:rPr>
              <a:t> </a:t>
            </a:r>
            <a:r>
              <a:rPr lang="cs-CZ" altLang="cs-CZ" sz="3200" dirty="0" smtClean="0">
                <a:solidFill>
                  <a:schemeClr val="tx2"/>
                </a:solidFill>
              </a:rPr>
              <a:t> </a:t>
            </a:r>
            <a:endParaRPr lang="cs-CZ" altLang="cs-CZ" sz="3200" dirty="0">
              <a:solidFill>
                <a:schemeClr val="tx2"/>
              </a:solidFill>
            </a:endParaRPr>
          </a:p>
          <a:p>
            <a:endParaRPr lang="cs-CZ" altLang="cs-CZ" sz="32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7751" y="864850"/>
            <a:ext cx="6858003" cy="5143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20" y="692150"/>
            <a:ext cx="374441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 smtClean="0">
                <a:solidFill>
                  <a:srgbClr val="FFC000"/>
                </a:solidFill>
              </a:rPr>
              <a:t>Stíněné komory v kampusu</a:t>
            </a:r>
          </a:p>
          <a:p>
            <a:endParaRPr lang="cs-CZ" altLang="cs-CZ" sz="3200" dirty="0">
              <a:solidFill>
                <a:srgbClr val="FFC000"/>
              </a:solidFill>
            </a:endParaRPr>
          </a:p>
          <a:p>
            <a:endParaRPr lang="cs-CZ" altLang="cs-CZ" sz="3200" dirty="0" smtClean="0">
              <a:solidFill>
                <a:srgbClr val="FFC000"/>
              </a:solidFill>
            </a:endParaRPr>
          </a:p>
          <a:p>
            <a:r>
              <a:rPr lang="cs-CZ" altLang="cs-CZ" sz="2400" dirty="0" smtClean="0">
                <a:solidFill>
                  <a:schemeClr val="tx2"/>
                </a:solidFill>
              </a:rPr>
              <a:t>Umožňující odfiltrovat co nechceme a nastavit GMP, jaké chceme</a:t>
            </a:r>
            <a:r>
              <a:rPr lang="cs-CZ" altLang="cs-CZ" sz="3200" dirty="0" smtClean="0">
                <a:solidFill>
                  <a:schemeClr val="tx2"/>
                </a:solidFill>
              </a:rPr>
              <a:t>.</a:t>
            </a:r>
            <a:r>
              <a:rPr lang="cs-CZ" altLang="cs-CZ" sz="3200" dirty="0" smtClean="0">
                <a:latin typeface="Times New Roman" pitchFamily="18" charset="0"/>
              </a:rPr>
              <a:t> </a:t>
            </a:r>
            <a:r>
              <a:rPr lang="cs-CZ" altLang="cs-CZ" sz="3200" dirty="0" smtClean="0">
                <a:solidFill>
                  <a:schemeClr val="tx2"/>
                </a:solidFill>
              </a:rPr>
              <a:t> </a:t>
            </a:r>
            <a:endParaRPr lang="cs-CZ" altLang="cs-CZ" sz="3200" dirty="0">
              <a:solidFill>
                <a:schemeClr val="tx2"/>
              </a:solidFill>
            </a:endParaRPr>
          </a:p>
          <a:p>
            <a:endParaRPr lang="cs-CZ" altLang="cs-CZ" sz="32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03212" y="692150"/>
            <a:ext cx="884078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>
                <a:solidFill>
                  <a:srgbClr val="FFC000"/>
                </a:solidFill>
              </a:rPr>
              <a:t>Metody </a:t>
            </a:r>
            <a:r>
              <a:rPr lang="cs-CZ" altLang="cs-CZ" sz="3200" dirty="0" smtClean="0">
                <a:solidFill>
                  <a:srgbClr val="FFC000"/>
                </a:solidFill>
              </a:rPr>
              <a:t>práce naší laboratoře: </a:t>
            </a:r>
          </a:p>
          <a:p>
            <a:r>
              <a:rPr lang="cs-CZ" altLang="cs-CZ" sz="2400" dirty="0" smtClean="0">
                <a:solidFill>
                  <a:schemeClr val="tx2"/>
                </a:solidFill>
              </a:rPr>
              <a:t>Sledujeme pohybovou aktivitu zvířat. Laboratoř je vybavena </a:t>
            </a:r>
            <a:r>
              <a:rPr lang="cs-CZ" altLang="cs-CZ" sz="2400" dirty="0" err="1" smtClean="0">
                <a:solidFill>
                  <a:schemeClr val="tx2"/>
                </a:solidFill>
              </a:rPr>
              <a:t>videosystémy</a:t>
            </a:r>
            <a:r>
              <a:rPr lang="cs-CZ" altLang="cs-CZ" sz="2400" dirty="0" smtClean="0">
                <a:solidFill>
                  <a:schemeClr val="tx2"/>
                </a:solidFill>
              </a:rPr>
              <a:t> pro záznam a vyhodnocování pohybů.</a:t>
            </a:r>
            <a:r>
              <a:rPr lang="cs-CZ" altLang="cs-CZ" sz="2400" dirty="0" smtClean="0">
                <a:latin typeface="Times New Roman" pitchFamily="18" charset="0"/>
              </a:rPr>
              <a:t> </a:t>
            </a:r>
            <a:r>
              <a:rPr lang="cs-CZ" altLang="cs-CZ" sz="2400" dirty="0" smtClean="0">
                <a:solidFill>
                  <a:schemeClr val="tx2"/>
                </a:solidFill>
              </a:rPr>
              <a:t> 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303213" y="5576888"/>
            <a:ext cx="178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 dirty="0" err="1" smtClean="0">
                <a:solidFill>
                  <a:schemeClr val="tx2"/>
                </a:solidFill>
              </a:rPr>
              <a:t>Mus</a:t>
            </a:r>
            <a:r>
              <a:rPr lang="cs-CZ" altLang="cs-CZ" i="1" dirty="0" smtClean="0">
                <a:solidFill>
                  <a:schemeClr val="tx2"/>
                </a:solidFill>
              </a:rPr>
              <a:t> </a:t>
            </a:r>
            <a:r>
              <a:rPr lang="cs-CZ" altLang="cs-CZ" i="1" dirty="0" err="1" smtClean="0">
                <a:solidFill>
                  <a:schemeClr val="tx2"/>
                </a:solidFill>
              </a:rPr>
              <a:t>musculus</a:t>
            </a:r>
            <a:endParaRPr lang="cs-CZ" altLang="cs-CZ" i="1" dirty="0">
              <a:solidFill>
                <a:schemeClr val="tx2"/>
              </a:solidFill>
            </a:endParaRP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5978962" y="4523253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 dirty="0" err="1" smtClean="0">
                <a:solidFill>
                  <a:schemeClr val="tx2"/>
                </a:solidFill>
              </a:rPr>
              <a:t>Blatella</a:t>
            </a:r>
            <a:r>
              <a:rPr lang="cs-CZ" altLang="cs-CZ" i="1" dirty="0" smtClean="0">
                <a:solidFill>
                  <a:schemeClr val="tx2"/>
                </a:solidFill>
              </a:rPr>
              <a:t> germanica</a:t>
            </a:r>
            <a:endParaRPr lang="cs-CZ" altLang="cs-CZ" i="1" dirty="0">
              <a:solidFill>
                <a:schemeClr val="tx2"/>
              </a:solidFill>
            </a:endParaRPr>
          </a:p>
        </p:txBody>
      </p:sp>
      <p:pic>
        <p:nvPicPr>
          <p:cNvPr id="8194" name="Picture 2" descr="http://vereskspb.narod.ru/blattella_germani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9082" b="11101"/>
          <a:stretch/>
        </p:blipFill>
        <p:spPr bwMode="auto">
          <a:xfrm>
            <a:off x="5364088" y="2846685"/>
            <a:ext cx="3243452" cy="173444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ýsledek obrázku pro pyrrhocoris apter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3124" r="24590" b="27634"/>
          <a:stretch/>
        </p:blipFill>
        <p:spPr bwMode="auto">
          <a:xfrm rot="10800000" flipV="1">
            <a:off x="4929805" y="4975052"/>
            <a:ext cx="2666530" cy="18244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379662" y="6381328"/>
            <a:ext cx="2185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 dirty="0" err="1" smtClean="0">
                <a:solidFill>
                  <a:schemeClr val="tx2"/>
                </a:solidFill>
              </a:rPr>
              <a:t>Pyrhocorris</a:t>
            </a:r>
            <a:r>
              <a:rPr lang="cs-CZ" altLang="cs-CZ" i="1" dirty="0" smtClean="0">
                <a:solidFill>
                  <a:schemeClr val="tx2"/>
                </a:solidFill>
              </a:rPr>
              <a:t> </a:t>
            </a:r>
            <a:r>
              <a:rPr lang="cs-CZ" altLang="cs-CZ" i="1" dirty="0" err="1" smtClean="0">
                <a:solidFill>
                  <a:schemeClr val="tx2"/>
                </a:solidFill>
              </a:rPr>
              <a:t>apterus</a:t>
            </a:r>
            <a:endParaRPr lang="cs-CZ" altLang="cs-CZ" i="1" dirty="0">
              <a:solidFill>
                <a:schemeClr val="tx2"/>
              </a:solidFill>
            </a:endParaRPr>
          </a:p>
        </p:txBody>
      </p:sp>
      <p:sp>
        <p:nvSpPr>
          <p:cNvPr id="3" name="AutoShape 2" descr="VÃ½sledek obrÃ¡zku pro black laboratory mou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Ã½sledek obrÃ¡zku pro black laboratory mou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1" name="Picture 9" descr="VÃ½sledek obrÃ¡zku pro black laboratory m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46685"/>
            <a:ext cx="4262946" cy="24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2" y="4941168"/>
            <a:ext cx="8640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Metody: od tkáňových kultur po živá zvířata, od sledování chování zvířat po molekulární techniky a mikroskopii.</a:t>
            </a:r>
            <a:endParaRPr lang="cs-CZ" sz="36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544911" y="260648"/>
            <a:ext cx="96662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/>
            <a:r>
              <a:rPr lang="cs-CZ" altLang="cs-CZ" sz="4400" dirty="0" smtClean="0">
                <a:solidFill>
                  <a:srgbClr val="FFC000"/>
                </a:solidFill>
              </a:rPr>
              <a:t>Jaká témata výzkumu?</a:t>
            </a:r>
            <a:endParaRPr lang="cs-CZ" altLang="cs-CZ" sz="3200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01080" y="1196752"/>
            <a:ext cx="2946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Imunologie</a:t>
            </a:r>
            <a:endParaRPr lang="cs-CZ" sz="4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15831" y="2204864"/>
            <a:ext cx="5203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Fyziologie živočichů</a:t>
            </a:r>
            <a:endParaRPr lang="cs-CZ" sz="4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01080" y="3667671"/>
            <a:ext cx="4578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Vývojová biologie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9961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>
                <a:solidFill>
                  <a:srgbClr val="FFC000"/>
                </a:solidFill>
              </a:rPr>
              <a:t>Metody práce naší laboratoře: </a:t>
            </a:r>
          </a:p>
          <a:p>
            <a:r>
              <a:rPr lang="cs-CZ" altLang="cs-CZ" sz="2400" dirty="0" smtClean="0">
                <a:solidFill>
                  <a:schemeClr val="tx2"/>
                </a:solidFill>
              </a:rPr>
              <a:t>Máme </a:t>
            </a:r>
            <a:r>
              <a:rPr lang="cs-CZ" altLang="cs-CZ" sz="2400" dirty="0" smtClean="0">
                <a:solidFill>
                  <a:schemeClr val="tx2"/>
                </a:solidFill>
              </a:rPr>
              <a:t>k dispozici laboratorní </a:t>
            </a:r>
            <a:r>
              <a:rPr lang="cs-CZ" altLang="cs-CZ" sz="2400" dirty="0">
                <a:solidFill>
                  <a:schemeClr val="tx2"/>
                </a:solidFill>
              </a:rPr>
              <a:t>testy </a:t>
            </a:r>
            <a:r>
              <a:rPr lang="cs-CZ" altLang="cs-CZ" sz="2400" dirty="0" err="1">
                <a:solidFill>
                  <a:schemeClr val="tx2"/>
                </a:solidFill>
              </a:rPr>
              <a:t>magnetorecepčního</a:t>
            </a:r>
            <a:r>
              <a:rPr lang="cs-CZ" altLang="cs-CZ" sz="2400" dirty="0">
                <a:solidFill>
                  <a:schemeClr val="tx2"/>
                </a:solidFill>
              </a:rPr>
              <a:t> chování u hmyzu. </a:t>
            </a:r>
          </a:p>
          <a:p>
            <a:r>
              <a:rPr lang="cs-CZ" altLang="cs-CZ" sz="2400" dirty="0">
                <a:solidFill>
                  <a:schemeClr val="tx2"/>
                </a:solidFill>
              </a:rPr>
              <a:t>Díky tomu aplikujeme: </a:t>
            </a:r>
          </a:p>
          <a:p>
            <a:pPr>
              <a:buFont typeface="Wingdings" pitchFamily="2" charset="2"/>
              <a:buChar char="§"/>
            </a:pPr>
            <a:r>
              <a:rPr lang="cs-CZ" altLang="cs-CZ" sz="2400" dirty="0">
                <a:solidFill>
                  <a:schemeClr val="tx2"/>
                </a:solidFill>
              </a:rPr>
              <a:t>Metody funkční genetiky (</a:t>
            </a:r>
            <a:r>
              <a:rPr lang="cs-CZ" altLang="cs-CZ" sz="2400" dirty="0" err="1">
                <a:solidFill>
                  <a:schemeClr val="tx2"/>
                </a:solidFill>
              </a:rPr>
              <a:t>knockoutovaní</a:t>
            </a:r>
            <a:r>
              <a:rPr lang="cs-CZ" altLang="cs-CZ" sz="2400" dirty="0">
                <a:solidFill>
                  <a:schemeClr val="tx2"/>
                </a:solidFill>
              </a:rPr>
              <a:t> jedinci, vypnutí určitých vytypovaných </a:t>
            </a:r>
            <a:r>
              <a:rPr lang="cs-CZ" altLang="cs-CZ" sz="2400" dirty="0" smtClean="0">
                <a:solidFill>
                  <a:schemeClr val="tx2"/>
                </a:solidFill>
              </a:rPr>
              <a:t>genů, </a:t>
            </a:r>
            <a:r>
              <a:rPr lang="cs-CZ" altLang="cs-CZ" sz="2400" dirty="0" err="1" smtClean="0">
                <a:solidFill>
                  <a:schemeClr val="tx2"/>
                </a:solidFill>
              </a:rPr>
              <a:t>RNAi</a:t>
            </a:r>
            <a:r>
              <a:rPr lang="cs-CZ" altLang="cs-CZ" sz="2400" dirty="0" smtClean="0">
                <a:solidFill>
                  <a:schemeClr val="tx2"/>
                </a:solidFill>
              </a:rPr>
              <a:t>, </a:t>
            </a:r>
            <a:r>
              <a:rPr lang="cs-CZ" altLang="cs-CZ" sz="2400" dirty="0" err="1" smtClean="0">
                <a:solidFill>
                  <a:schemeClr val="tx2"/>
                </a:solidFill>
              </a:rPr>
              <a:t>crispr</a:t>
            </a:r>
            <a:r>
              <a:rPr lang="cs-CZ" altLang="cs-CZ" sz="2400" dirty="0" smtClean="0">
                <a:solidFill>
                  <a:schemeClr val="tx2"/>
                </a:solidFill>
              </a:rPr>
              <a:t>)</a:t>
            </a:r>
            <a:endParaRPr lang="cs-CZ" altLang="cs-CZ" sz="24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cs-CZ" altLang="cs-CZ" sz="2400" dirty="0">
                <a:solidFill>
                  <a:schemeClr val="tx2"/>
                </a:solidFill>
              </a:rPr>
              <a:t>Fyzikální faktory (parametry světla a magnetického pole)</a:t>
            </a:r>
          </a:p>
        </p:txBody>
      </p:sp>
      <p:pic>
        <p:nvPicPr>
          <p:cNvPr id="23555" name="Picture 6" descr="NeuroBlacks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0438"/>
            <a:ext cx="4249738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4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"/>
          <a:stretch/>
        </p:blipFill>
        <p:spPr bwMode="auto">
          <a:xfrm>
            <a:off x="2285032" y="1052916"/>
            <a:ext cx="6858967" cy="580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0" y="949370"/>
            <a:ext cx="241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cs-CZ" sz="3200" dirty="0">
                <a:solidFill>
                  <a:srgbClr val="FFC000"/>
                </a:solidFill>
              </a:rPr>
              <a:t>SW analyzující obraz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3" y="3573016"/>
            <a:ext cx="3209193" cy="260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" y="1484784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-19224" y="116632"/>
            <a:ext cx="6031384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cs-CZ" altLang="cs-CZ" sz="3200" spc="-100" dirty="0" smtClean="0">
                <a:solidFill>
                  <a:srgbClr val="FFC000"/>
                </a:solidFill>
                <a:cs typeface="+mn-cs"/>
              </a:rPr>
              <a:t>… a periodicitu chování</a:t>
            </a:r>
            <a:endParaRPr lang="en-US" altLang="cs-CZ" sz="3200" spc="-100" dirty="0">
              <a:solidFill>
                <a:srgbClr val="FFC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3200" dirty="0" smtClean="0">
                <a:solidFill>
                  <a:srgbClr val="FFC000"/>
                </a:solidFill>
                <a:cs typeface="+mn-cs"/>
              </a:rPr>
              <a:t>Shrnutí:</a:t>
            </a:r>
            <a:endParaRPr lang="cs-CZ" altLang="cs-CZ" sz="4000" dirty="0">
              <a:solidFill>
                <a:srgbClr val="C1EE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7504" y="1556792"/>
            <a:ext cx="77048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Zvířata mají smysl, který jsme asi ztratili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Existují chemické reakce citlivé na GMP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err="1" smtClean="0"/>
              <a:t>Kryptochrom</a:t>
            </a:r>
            <a:r>
              <a:rPr lang="cs-CZ" sz="2800" b="0" dirty="0" smtClean="0"/>
              <a:t> (</a:t>
            </a:r>
            <a:r>
              <a:rPr lang="cs-CZ" sz="2800" b="0" dirty="0" err="1" smtClean="0"/>
              <a:t>Cry</a:t>
            </a:r>
            <a:r>
              <a:rPr lang="cs-CZ" sz="2800" b="0" dirty="0" smtClean="0"/>
              <a:t>) je látka citlivá na MGP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Protože jsou </a:t>
            </a:r>
            <a:r>
              <a:rPr lang="cs-CZ" sz="2800" b="0" dirty="0" err="1" smtClean="0"/>
              <a:t>Cry</a:t>
            </a:r>
            <a:r>
              <a:rPr lang="cs-CZ" sz="2800" b="0" dirty="0" smtClean="0"/>
              <a:t> i v těle člověka, možná jsme na stopě toho, že některé naše funkce jsou k MGP a RF citlivé.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25422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cs-CZ" sz="3200" dirty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Otázky výzkumu: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Jak ovlivňuje biologické systémy radiofrekvenční pole ?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Vidí zvířata pozici severu zrakem a jak ?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Jak magnetické pole mění rytmus spánku a bdění ?</a:t>
            </a:r>
          </a:p>
          <a:p>
            <a:pPr>
              <a:defRPr/>
            </a:pPr>
            <a:r>
              <a:rPr lang="cs-CZ" sz="2800" dirty="0" smtClean="0">
                <a:latin typeface="Arial" charset="0"/>
              </a:rPr>
              <a:t>Jsou i </a:t>
            </a:r>
            <a:r>
              <a:rPr lang="cs-CZ" sz="2800" dirty="0">
                <a:latin typeface="Arial" charset="0"/>
              </a:rPr>
              <a:t>ostatní (</a:t>
            </a:r>
            <a:r>
              <a:rPr lang="cs-CZ" sz="2800" dirty="0" err="1">
                <a:latin typeface="Arial" charset="0"/>
              </a:rPr>
              <a:t>nekompasové</a:t>
            </a:r>
            <a:r>
              <a:rPr lang="cs-CZ" sz="2800" dirty="0">
                <a:latin typeface="Arial" charset="0"/>
              </a:rPr>
              <a:t>) funkce </a:t>
            </a:r>
            <a:r>
              <a:rPr lang="cs-CZ" sz="2800" dirty="0" smtClean="0">
                <a:latin typeface="Arial" charset="0"/>
              </a:rPr>
              <a:t>živočichů citlivé na magnetické pole 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3200" dirty="0" smtClean="0">
                <a:solidFill>
                  <a:srgbClr val="FFC000"/>
                </a:solidFill>
                <a:cs typeface="+mn-cs"/>
              </a:rPr>
              <a:t>K čemu je takový výzkum dobrý?</a:t>
            </a:r>
            <a:endParaRPr lang="cs-CZ" altLang="cs-CZ" sz="4000" dirty="0">
              <a:solidFill>
                <a:srgbClr val="C1EE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7504" y="1556792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Základní výzkum – nikdy nevíte...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Nejslabší známá interakce mezi biologií a </a:t>
            </a:r>
            <a:r>
              <a:rPr lang="cs-CZ" sz="2800" b="0" dirty="0" err="1" smtClean="0"/>
              <a:t>mag</a:t>
            </a:r>
            <a:r>
              <a:rPr lang="cs-CZ" sz="2800" b="0" dirty="0"/>
              <a:t>. polem.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/>
              <a:t>Výzkum posouvá hranice mezi biologií, „kvantovou biologií“ a fotochemií.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Praktické </a:t>
            </a:r>
            <a:r>
              <a:rPr lang="cs-CZ" sz="2800" b="0" dirty="0"/>
              <a:t>aplikace v oblasti ochrany zdraví, kvality spánku, interakcí s technickými zařízeními atd.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36847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-19224" y="0"/>
            <a:ext cx="2304256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cs-CZ" altLang="cs-CZ" sz="3200" spc="-100" dirty="0" smtClean="0">
                <a:solidFill>
                  <a:srgbClr val="FFC000"/>
                </a:solidFill>
                <a:cs typeface="+mn-cs"/>
              </a:rPr>
              <a:t>Naučíte se:</a:t>
            </a:r>
            <a:endParaRPr lang="en-US" altLang="cs-CZ" sz="3200" spc="-100" dirty="0">
              <a:solidFill>
                <a:srgbClr val="FFC000"/>
              </a:solidFill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83768" y="325105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smtClean="0"/>
              <a:t>Co to znamená analyzovat chování zvířat v laboratoři.</a:t>
            </a:r>
            <a:endParaRPr lang="cs-CZ" sz="3000" dirty="0"/>
          </a:p>
        </p:txBody>
      </p:sp>
      <p:pic>
        <p:nvPicPr>
          <p:cNvPr id="11266" name="Picture 2" descr="Výsledek obrázku pro animal behavior laboratory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3"/>
            <a:ext cx="6624736" cy="43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8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229600" cy="45259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latin typeface="Arial" charset="0"/>
              </a:rPr>
              <a:t>Dosavadní granty</a:t>
            </a:r>
            <a:r>
              <a:rPr lang="cs-CZ" dirty="0" smtClean="0">
                <a:latin typeface="Arial" charset="0"/>
              </a:rPr>
              <a:t>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Ověření </a:t>
            </a:r>
            <a:r>
              <a:rPr lang="cs-CZ" dirty="0" err="1" smtClean="0">
                <a:latin typeface="Arial" charset="0"/>
              </a:rPr>
              <a:t>magnetorecepce</a:t>
            </a:r>
            <a:r>
              <a:rPr lang="cs-CZ" dirty="0" smtClean="0">
                <a:latin typeface="Arial" charset="0"/>
              </a:rPr>
              <a:t> potemníka moučného. GAČR 2001-2003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Analýza </a:t>
            </a:r>
            <a:r>
              <a:rPr lang="cs-CZ" dirty="0" err="1" smtClean="0">
                <a:latin typeface="Arial" charset="0"/>
              </a:rPr>
              <a:t>magnetorecepčního</a:t>
            </a:r>
            <a:r>
              <a:rPr lang="cs-CZ" dirty="0" smtClean="0">
                <a:latin typeface="Arial" charset="0"/>
              </a:rPr>
              <a:t> chování laboratorních druhů hmyzu. GAČR 2005-2008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Neurální podstata </a:t>
            </a:r>
            <a:r>
              <a:rPr lang="cs-CZ" dirty="0" err="1" smtClean="0">
                <a:latin typeface="Arial" charset="0"/>
              </a:rPr>
              <a:t>magnetorecepce</a:t>
            </a:r>
            <a:r>
              <a:rPr lang="cs-CZ" dirty="0" smtClean="0">
                <a:latin typeface="Arial" charset="0"/>
              </a:rPr>
              <a:t> hmyzu. GAČR 2007-2010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Fyziologická a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funkčně </a:t>
            </a:r>
            <a:r>
              <a:rPr lang="cs-CZ" dirty="0">
                <a:latin typeface="Arial" pitchFamily="34" charset="0"/>
                <a:cs typeface="Arial" pitchFamily="34" charset="0"/>
              </a:rPr>
              <a:t>genetická analýza magnetorecepce na hmyzím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modelu GAČR 2013-2015.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cs-CZ" dirty="0" smtClean="0">
                <a:latin typeface="Arial" charset="0"/>
              </a:rPr>
              <a:t>Spolupráce s Molekulární chronobiologickou </a:t>
            </a:r>
            <a:r>
              <a:rPr lang="cs-CZ" dirty="0" err="1" smtClean="0">
                <a:latin typeface="Arial" charset="0"/>
              </a:rPr>
              <a:t>lab</a:t>
            </a:r>
            <a:r>
              <a:rPr lang="cs-CZ" dirty="0" smtClean="0">
                <a:latin typeface="Arial" charset="0"/>
              </a:rPr>
              <a:t>. ČB, </a:t>
            </a:r>
            <a:r>
              <a:rPr lang="cs-CZ" dirty="0" err="1" smtClean="0">
                <a:latin typeface="Arial" charset="0"/>
              </a:rPr>
              <a:t>Marburg</a:t>
            </a:r>
            <a:r>
              <a:rPr lang="cs-CZ" dirty="0" smtClean="0">
                <a:latin typeface="Arial" charset="0"/>
              </a:rPr>
              <a:t>, Oxford, Lund,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1311275" y="1073150"/>
            <a:ext cx="374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Heslo „magnetoreception“ na WOS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5648" r="12557" b="6666"/>
          <a:stretch/>
        </p:blipFill>
        <p:spPr bwMode="auto">
          <a:xfrm>
            <a:off x="20588" y="1614062"/>
            <a:ext cx="9123412" cy="462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544911" y="260648"/>
            <a:ext cx="96662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/>
            <a:r>
              <a:rPr lang="cs-CZ" altLang="cs-CZ" sz="4400" dirty="0" smtClean="0">
                <a:solidFill>
                  <a:srgbClr val="FFC000"/>
                </a:solidFill>
              </a:rPr>
              <a:t>Jací lidé?</a:t>
            </a:r>
            <a:endParaRPr lang="cs-CZ" altLang="cs-CZ" sz="3200" dirty="0">
              <a:solidFill>
                <a:schemeClr val="tx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5536" y="980728"/>
            <a:ext cx="3104761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Prof. </a:t>
            </a:r>
            <a:r>
              <a:rPr lang="cs-CZ" sz="2800" dirty="0" err="1"/>
              <a:t>Bryja</a:t>
            </a:r>
            <a:endParaRPr lang="cs-CZ" sz="2800" dirty="0"/>
          </a:p>
          <a:p>
            <a:r>
              <a:rPr lang="cs-CZ" sz="2800" dirty="0"/>
              <a:t>Prof. Hofmanová</a:t>
            </a:r>
          </a:p>
          <a:p>
            <a:r>
              <a:rPr lang="cs-CZ" sz="2800" dirty="0"/>
              <a:t>Prof. </a:t>
            </a:r>
            <a:r>
              <a:rPr lang="cs-CZ" sz="2800" dirty="0" err="1"/>
              <a:t>Kozubík</a:t>
            </a:r>
            <a:endParaRPr lang="cs-CZ" sz="2800" dirty="0"/>
          </a:p>
          <a:p>
            <a:r>
              <a:rPr lang="cs-CZ" sz="2800" dirty="0" smtClean="0"/>
              <a:t>Prof</a:t>
            </a:r>
            <a:r>
              <a:rPr lang="cs-CZ" sz="2800" dirty="0" smtClean="0"/>
              <a:t>. Vondráček</a:t>
            </a:r>
          </a:p>
          <a:p>
            <a:r>
              <a:rPr lang="cs-CZ" sz="2800" dirty="0" smtClean="0"/>
              <a:t>Doc. Buchtová</a:t>
            </a:r>
          </a:p>
          <a:p>
            <a:r>
              <a:rPr lang="cs-CZ" sz="2800" dirty="0" smtClean="0"/>
              <a:t>Doc. Kubala</a:t>
            </a:r>
          </a:p>
          <a:p>
            <a:r>
              <a:rPr lang="cs-CZ" sz="2800" dirty="0" smtClean="0"/>
              <a:t>Doc</a:t>
            </a:r>
            <a:r>
              <a:rPr lang="cs-CZ" sz="2800" dirty="0" smtClean="0"/>
              <a:t>. </a:t>
            </a:r>
            <a:r>
              <a:rPr lang="cs-CZ" sz="2800" dirty="0" err="1" smtClean="0"/>
              <a:t>Hyršl</a:t>
            </a:r>
            <a:endParaRPr lang="cs-CZ" sz="2800" dirty="0" smtClean="0"/>
          </a:p>
          <a:p>
            <a:r>
              <a:rPr lang="cs-CZ" sz="2800" dirty="0" smtClean="0"/>
              <a:t>Doc. Žákovská</a:t>
            </a:r>
          </a:p>
          <a:p>
            <a:r>
              <a:rPr lang="cs-CZ" sz="2800" dirty="0" smtClean="0"/>
              <a:t>Doc. Vácha</a:t>
            </a:r>
          </a:p>
          <a:p>
            <a:r>
              <a:rPr lang="cs-CZ" sz="2800" dirty="0" smtClean="0"/>
              <a:t>Dr. Nejezchlebová</a:t>
            </a:r>
          </a:p>
          <a:p>
            <a:r>
              <a:rPr lang="cs-CZ" sz="2800" dirty="0" smtClean="0"/>
              <a:t>Dr. Dušková</a:t>
            </a:r>
          </a:p>
          <a:p>
            <a:r>
              <a:rPr lang="cs-CZ" sz="2800" dirty="0" smtClean="0"/>
              <a:t>Dr. </a:t>
            </a:r>
            <a:r>
              <a:rPr lang="cs-CZ" sz="2800" dirty="0" err="1" smtClean="0"/>
              <a:t>Pacherník</a:t>
            </a:r>
            <a:endParaRPr lang="cs-CZ" sz="2800" dirty="0" smtClean="0"/>
          </a:p>
          <a:p>
            <a:r>
              <a:rPr lang="cs-CZ" sz="2800" dirty="0" smtClean="0"/>
              <a:t>Dr. Dobeš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9980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1"/>
          <a:stretch/>
        </p:blipFill>
        <p:spPr bwMode="auto">
          <a:xfrm>
            <a:off x="395536" y="1129599"/>
            <a:ext cx="8396772" cy="52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8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smtClean="0">
                <a:latin typeface="Arial" charset="0"/>
              </a:rPr>
              <a:t>Vítán je ten, kdo: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se neštítí hmyzu a trochy fyziky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přitahuje ho nervový systém, chování a smysly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se nebojí dennodenní rutiny</a:t>
            </a:r>
          </a:p>
          <a:p>
            <a:pPr eaLnBrk="1" hangingPunct="1">
              <a:defRPr/>
            </a:pPr>
            <a:r>
              <a:rPr lang="cs-CZ" sz="2800" dirty="0" smtClean="0">
                <a:latin typeface="Arial" charset="0"/>
              </a:rPr>
              <a:t>umí se srovnat s tím, že aplikace zatím nevidíme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3200" dirty="0" smtClean="0">
                <a:solidFill>
                  <a:srgbClr val="FFC000"/>
                </a:solidFill>
                <a:cs typeface="+mn-cs"/>
              </a:rPr>
              <a:t>Kontakt:</a:t>
            </a:r>
            <a:endParaRPr lang="cs-CZ" altLang="cs-CZ" sz="4000" dirty="0">
              <a:solidFill>
                <a:srgbClr val="C1EE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7504" y="1556792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Doc. Martin Vácha, </a:t>
            </a:r>
            <a:r>
              <a:rPr lang="cs-CZ" sz="2800" b="0" dirty="0" err="1" smtClean="0"/>
              <a:t>vacha</a:t>
            </a:r>
            <a:r>
              <a:rPr lang="en-US" sz="2800" b="0" dirty="0" smtClean="0"/>
              <a:t>@</a:t>
            </a:r>
            <a:r>
              <a:rPr lang="cs-CZ" sz="2800" b="0" dirty="0" smtClean="0"/>
              <a:t>sci.muni.cz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 smtClean="0"/>
              <a:t>Laboratoř </a:t>
            </a:r>
            <a:r>
              <a:rPr lang="cs-CZ" sz="2800" b="0" dirty="0" err="1" smtClean="0"/>
              <a:t>neuroetologie</a:t>
            </a:r>
            <a:r>
              <a:rPr lang="cs-CZ" sz="2800" b="0" dirty="0" smtClean="0"/>
              <a:t> hmyzu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0" dirty="0"/>
              <a:t>http://www.sci.muni.cz/ofiz/vyzkum/euroetologie-hmyzu/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1804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0" y="476672"/>
            <a:ext cx="9756576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lvl="2" eaLnBrk="0" hangingPunct="0">
              <a:defRPr/>
            </a:pPr>
            <a:r>
              <a:rPr lang="cs-CZ" sz="4400" dirty="0">
                <a:solidFill>
                  <a:srgbClr val="FFC000"/>
                </a:solidFill>
              </a:rPr>
              <a:t>Děkuji za </a:t>
            </a:r>
            <a:r>
              <a:rPr lang="cs-CZ" sz="4400" dirty="0" smtClean="0">
                <a:solidFill>
                  <a:srgbClr val="FFC000"/>
                </a:solidFill>
              </a:rPr>
              <a:t>pozornost!</a:t>
            </a:r>
            <a:endParaRPr lang="cs-CZ" sz="4400" dirty="0">
              <a:solidFill>
                <a:srgbClr val="FFC000"/>
              </a:solidFill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107504" y="5938039"/>
            <a:ext cx="9756576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lvl="2" eaLnBrk="0" hangingPunct="0">
              <a:defRPr/>
            </a:pPr>
            <a:r>
              <a:rPr lang="cs-CZ" sz="4400" dirty="0" err="1" smtClean="0">
                <a:solidFill>
                  <a:srgbClr val="FFC000"/>
                </a:solidFill>
              </a:rPr>
              <a:t>vacha</a:t>
            </a:r>
            <a:r>
              <a:rPr lang="en-US" sz="4400" dirty="0" smtClean="0">
                <a:solidFill>
                  <a:srgbClr val="FFC000"/>
                </a:solidFill>
              </a:rPr>
              <a:t>@</a:t>
            </a:r>
            <a:r>
              <a:rPr lang="cs-CZ" sz="4400" dirty="0" smtClean="0">
                <a:solidFill>
                  <a:srgbClr val="FFC000"/>
                </a:solidFill>
              </a:rPr>
              <a:t>sci.muni.cz</a:t>
            </a:r>
            <a:endParaRPr lang="cs-CZ" sz="44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VÃ½sledek obrÃ¡zku pro mouse circadian rhyth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725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9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-630238" y="457200"/>
            <a:ext cx="9666288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ctr"/>
            <a:r>
              <a:rPr lang="cs-CZ" altLang="cs-CZ" sz="4400" dirty="0">
                <a:solidFill>
                  <a:srgbClr val="FFC000"/>
                </a:solidFill>
              </a:rPr>
              <a:t>Laboratoř </a:t>
            </a:r>
            <a:r>
              <a:rPr lang="cs-CZ" altLang="cs-CZ" sz="4400" dirty="0" err="1">
                <a:solidFill>
                  <a:srgbClr val="FFC000"/>
                </a:solidFill>
              </a:rPr>
              <a:t>neuroetologie</a:t>
            </a:r>
            <a:r>
              <a:rPr lang="cs-CZ" altLang="cs-CZ" sz="4400" dirty="0">
                <a:solidFill>
                  <a:srgbClr val="FFC000"/>
                </a:solidFill>
              </a:rPr>
              <a:t> a smyslové </a:t>
            </a:r>
            <a:r>
              <a:rPr lang="cs-CZ" altLang="cs-CZ" sz="4400" dirty="0" smtClean="0">
                <a:solidFill>
                  <a:srgbClr val="FFC000"/>
                </a:solidFill>
              </a:rPr>
              <a:t>fyziologie</a:t>
            </a:r>
            <a:endParaRPr lang="cs-CZ" altLang="cs-CZ" sz="4400" dirty="0">
              <a:solidFill>
                <a:srgbClr val="FFC000"/>
              </a:solidFill>
            </a:endParaRPr>
          </a:p>
          <a:p>
            <a:pPr lvl="2" algn="ctr"/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cs-CZ" sz="30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cs-CZ" sz="2600" dirty="0">
                <a:solidFill>
                  <a:schemeClr val="tx2"/>
                </a:solidFill>
              </a:rPr>
              <a:t>              </a:t>
            </a:r>
            <a:r>
              <a:rPr lang="cs-CZ" altLang="cs-CZ" sz="3200" dirty="0">
                <a:solidFill>
                  <a:schemeClr val="tx2"/>
                </a:solidFill>
              </a:rPr>
              <a:t>Martin Vácha</a:t>
            </a:r>
          </a:p>
        </p:txBody>
      </p:sp>
      <p:graphicFrame>
        <p:nvGraphicFramePr>
          <p:cNvPr id="717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408845"/>
              </p:ext>
            </p:extLst>
          </p:nvPr>
        </p:nvGraphicFramePr>
        <p:xfrm>
          <a:off x="251520" y="2276872"/>
          <a:ext cx="4176713" cy="278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Image" r:id="rId3" imgW="7200000" imgH="4800000" progId="Photoshop.Image.6">
                  <p:embed/>
                </p:oleObj>
              </mc:Choice>
              <mc:Fallback>
                <p:oleObj name="Image" r:id="rId3" imgW="7200000" imgH="4800000" progId="Photoshop.Image.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276872"/>
                        <a:ext cx="4176713" cy="2786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ChangeArrowheads="1"/>
          </p:cNvSpPr>
          <p:nvPr/>
        </p:nvSpPr>
        <p:spPr bwMode="auto">
          <a:xfrm>
            <a:off x="611188" y="1195388"/>
            <a:ext cx="8532812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Neuroetologie</a:t>
            </a: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(behaviorální neurobiologie):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Syntéza etologie a neurobiologie (60.l)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Neurální podstata chování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Nástroj řešení otázek neurofyziologie sledováním chování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79388" y="4292600"/>
            <a:ext cx="8785225" cy="1582738"/>
            <a:chOff x="179388" y="4292600"/>
            <a:chExt cx="8785225" cy="1582738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3424238" y="4292600"/>
              <a:ext cx="2232025" cy="1582738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20" name="AutoShape 4"/>
            <p:cNvSpPr>
              <a:spLocks noChangeArrowheads="1"/>
            </p:cNvSpPr>
            <p:nvPr/>
          </p:nvSpPr>
          <p:spPr bwMode="auto">
            <a:xfrm>
              <a:off x="1984375" y="4867275"/>
              <a:ext cx="1368425" cy="504825"/>
            </a:xfrm>
            <a:prstGeom prst="rightArrow">
              <a:avLst>
                <a:gd name="adj1" fmla="val 50000"/>
                <a:gd name="adj2" fmla="val 677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21" name="AutoShape 5"/>
            <p:cNvSpPr>
              <a:spLocks noChangeArrowheads="1"/>
            </p:cNvSpPr>
            <p:nvPr/>
          </p:nvSpPr>
          <p:spPr bwMode="auto">
            <a:xfrm>
              <a:off x="5727700" y="4867275"/>
              <a:ext cx="1368425" cy="504825"/>
            </a:xfrm>
            <a:prstGeom prst="rightArrow">
              <a:avLst>
                <a:gd name="adj1" fmla="val 50000"/>
                <a:gd name="adj2" fmla="val 677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7140575" y="4797425"/>
              <a:ext cx="182403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800" b="1"/>
                <a:t>CHOVÁNÍ</a:t>
              </a:r>
            </a:p>
          </p:txBody>
        </p:sp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179388" y="4854575"/>
              <a:ext cx="1665287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800" b="1"/>
                <a:t>PODNĚT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3635375" y="4810125"/>
              <a:ext cx="1882775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800" b="1" dirty="0"/>
                <a:t>ŽIVOČICH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11188" y="546100"/>
            <a:ext cx="8292655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b="1" dirty="0">
                <a:solidFill>
                  <a:schemeClr val="tx2"/>
                </a:solidFill>
              </a:rPr>
              <a:t>Co je to neuroetologie?</a:t>
            </a:r>
          </a:p>
          <a:p>
            <a:r>
              <a:rPr lang="cs-CZ" altLang="cs-CZ" sz="3200" dirty="0">
                <a:solidFill>
                  <a:schemeClr val="tx2"/>
                </a:solidFill>
              </a:rPr>
              <a:t>Problémy neurofyziologie se často zkoumají </a:t>
            </a:r>
          </a:p>
          <a:p>
            <a:r>
              <a:rPr lang="cs-CZ" altLang="cs-CZ" sz="3200" dirty="0">
                <a:solidFill>
                  <a:schemeClr val="tx2"/>
                </a:solidFill>
              </a:rPr>
              <a:t>sledováním chování:</a:t>
            </a:r>
          </a:p>
          <a:p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3200" dirty="0" smtClean="0">
                <a:solidFill>
                  <a:schemeClr val="tx2"/>
                </a:solidFill>
              </a:rPr>
              <a:t>Řízení a poruchy pohybu</a:t>
            </a: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Cirkadiánní rytmy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Smyslové </a:t>
            </a:r>
            <a:r>
              <a:rPr lang="cs-CZ" altLang="cs-CZ" sz="3200" dirty="0" smtClean="0">
                <a:solidFill>
                  <a:schemeClr val="tx2"/>
                </a:solidFill>
              </a:rPr>
              <a:t>schopnosti, účinky repelentů</a:t>
            </a:r>
            <a:endParaRPr lang="cs-CZ" altLang="cs-CZ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Orientace a navigace živočichů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Působení drog a farmak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Agresivita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Stárnutí</a:t>
            </a:r>
          </a:p>
          <a:p>
            <a:pPr>
              <a:buFontTx/>
              <a:buChar char="•"/>
            </a:pPr>
            <a:r>
              <a:rPr lang="cs-CZ" altLang="cs-CZ" sz="3200" dirty="0">
                <a:solidFill>
                  <a:schemeClr val="tx2"/>
                </a:solidFill>
              </a:rPr>
              <a:t>Paměť a učení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geomagnetic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90233"/>
            <a:ext cx="4572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ircadia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64" y="1556792"/>
            <a:ext cx="4762500" cy="30575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748464" cy="1727920"/>
          </a:xfrm>
        </p:spPr>
        <p:txBody>
          <a:bodyPr anchor="t" anchorCtr="1">
            <a:noAutofit/>
          </a:bodyPr>
          <a:lstStyle/>
          <a:p>
            <a:r>
              <a:rPr lang="cs-CZ" sz="3200" b="1" dirty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Magnetické pole a cirkadiánní rytmy živočichů i </a:t>
            </a:r>
            <a:r>
              <a:rPr lang="cs-CZ" sz="3200" b="1" dirty="0" smtClean="0">
                <a:solidFill>
                  <a:srgbClr val="FFC000"/>
                </a:solidFill>
                <a:latin typeface="Arial" charset="0"/>
                <a:ea typeface="+mn-ea"/>
                <a:cs typeface="+mn-cs"/>
              </a:rPr>
              <a:t>	buněk.</a:t>
            </a:r>
            <a:r>
              <a:rPr lang="cs-CZ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800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 Vácha</a:t>
            </a:r>
            <a:endParaRPr lang="cs-CZ" sz="28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http://upload.wikimedia.org/wikipedia/commons/1/16/CRY1Pret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132695"/>
            <a:ext cx="4799856" cy="35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earth magnet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7992"/>
          <a:stretch/>
        </p:blipFill>
        <p:spPr bwMode="auto">
          <a:xfrm>
            <a:off x="63690" y="620688"/>
            <a:ext cx="904481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bird magnetic 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6683"/>
            <a:ext cx="4572000" cy="3429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1848" y="836712"/>
            <a:ext cx="8748464" cy="108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85" tIns="47893" rIns="95785" bIns="47893">
            <a:spAutoFit/>
          </a:bodyPr>
          <a:lstStyle>
            <a:lvl1pPr defTabSz="958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8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200" b="0" dirty="0" smtClean="0">
                <a:solidFill>
                  <a:srgbClr val="FFC000"/>
                </a:solidFill>
              </a:rPr>
              <a:t>Geomagnetické pole doprovází život od jeho počátku</a:t>
            </a:r>
            <a:endParaRPr lang="en-US" altLang="cs-CZ" sz="2400" b="0" dirty="0"/>
          </a:p>
        </p:txBody>
      </p:sp>
    </p:spTree>
    <p:extLst>
      <p:ext uri="{BB962C8B-B14F-4D97-AF65-F5344CB8AC3E}">
        <p14:creationId xmlns:p14="http://schemas.microsoft.com/office/powerpoint/2010/main" val="4096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pro přednášk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pro přednášky</Template>
  <TotalTime>1419</TotalTime>
  <Words>1035</Words>
  <Application>Microsoft Office PowerPoint</Application>
  <PresentationFormat>Předvádění na obrazovce (4:3)</PresentationFormat>
  <Paragraphs>162</Paragraphs>
  <Slides>43</Slides>
  <Notes>1</Notes>
  <HiddenSlides>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5" baseType="lpstr">
      <vt:lpstr>Motiv pro přednášky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Magnetické pole a cirkadiánní rytmy živočichů i  buněk.  Martin Vácha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Spojení magnetické a hodinové úlohy: MGP přes Cry ovlivňuje vnitřní hodiny.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výzkumu: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Vítán je ten, kdo: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skarab</dc:creator>
  <cp:lastModifiedBy>vacha</cp:lastModifiedBy>
  <cp:revision>103</cp:revision>
  <dcterms:created xsi:type="dcterms:W3CDTF">2004-06-14T14:45:39Z</dcterms:created>
  <dcterms:modified xsi:type="dcterms:W3CDTF">2018-09-19T08:12:16Z</dcterms:modified>
</cp:coreProperties>
</file>