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5" r:id="rId3"/>
    <p:sldId id="336" r:id="rId4"/>
    <p:sldId id="337" r:id="rId5"/>
    <p:sldId id="338" r:id="rId6"/>
    <p:sldId id="339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61" r:id="rId22"/>
    <p:sldId id="362" r:id="rId23"/>
    <p:sldId id="356" r:id="rId24"/>
    <p:sldId id="357" r:id="rId25"/>
    <p:sldId id="358" r:id="rId26"/>
    <p:sldId id="359" r:id="rId27"/>
    <p:sldId id="360" r:id="rId2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1" autoAdjust="0"/>
  </p:normalViewPr>
  <p:slideViewPr>
    <p:cSldViewPr>
      <p:cViewPr varScale="1">
        <p:scale>
          <a:sx n="65" d="100"/>
          <a:sy n="65" d="100"/>
        </p:scale>
        <p:origin x="5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19.10.2017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19.10.2017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64D71-E770-46DA-ABDC-6D73EEC38735}" type="slidenum">
              <a:rPr lang="cs-CZ" altLang="en-US" sz="130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en-US" sz="130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39741-CB48-4F93-A0FE-8BC5FC05E411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8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6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978D2-90DB-4942-8C2B-2EB5E6146BA7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4A02-7FD7-4B80-847E-D8283F3B7854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72A56-D618-430E-B770-AA702D302798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B26F9-1C90-467E-AA1F-9531490F22A5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B79-393A-4862-847D-1DA916DF9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251520" y="1988840"/>
            <a:ext cx="8640960" cy="288032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smtClean="0">
                <a:solidFill>
                  <a:schemeClr val="tx1"/>
                </a:solidFill>
              </a:rPr>
              <a:t>Ecotoxicology – Part 3</a:t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/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err="1" smtClean="0">
                <a:solidFill>
                  <a:schemeClr val="tx1"/>
                </a:solidFill>
              </a:rPr>
              <a:t>Current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issues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in </a:t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>Research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vs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Regulation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5301208"/>
            <a:ext cx="7343775" cy="792088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2595" r="12920" b="8656"/>
          <a:stretch>
            <a:fillRect/>
          </a:stretch>
        </p:blipFill>
        <p:spPr bwMode="auto">
          <a:xfrm>
            <a:off x="34925" y="719138"/>
            <a:ext cx="90947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18263" y="3335338"/>
            <a:ext cx="2628900" cy="935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972" name="TextovéPole 1"/>
          <p:cNvSpPr txBox="1">
            <a:spLocks noChangeArrowheads="1"/>
          </p:cNvSpPr>
          <p:nvPr/>
        </p:nvSpPr>
        <p:spPr bwMode="auto">
          <a:xfrm>
            <a:off x="2343150" y="4445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chemeClr val="tx1"/>
                </a:solidFill>
              </a:rPr>
              <a:t>PHARMACEUTICALS</a:t>
            </a: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smtClean="0">
                <a:solidFill>
                  <a:schemeClr val="tx1"/>
                </a:solidFill>
              </a:rPr>
              <a:t>Example 1 - DICLOFENAC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b="1" smtClean="0"/>
              <a:t>Unexpected effects at NON-TARGET species</a:t>
            </a:r>
            <a:endParaRPr lang="en-US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smtClean="0"/>
              <a:t>	- </a:t>
            </a:r>
            <a:r>
              <a:rPr lang="cs-CZ" altLang="en-US" sz="2400" b="1" smtClean="0">
                <a:solidFill>
                  <a:srgbClr val="FF0000"/>
                </a:solidFill>
              </a:rPr>
              <a:t>nephrotoxicity</a:t>
            </a:r>
            <a:r>
              <a:rPr lang="en-US" altLang="en-US" sz="2400" b="1" smtClean="0">
                <a:solidFill>
                  <a:srgbClr val="FF0000"/>
                </a:solidFill>
              </a:rPr>
              <a:t> </a:t>
            </a:r>
            <a:r>
              <a:rPr lang="cs-CZ" altLang="en-US" sz="2400" smtClean="0"/>
              <a:t>at vultures</a:t>
            </a:r>
            <a:r>
              <a:rPr lang="en-GB" altLang="en-US" sz="2400" smtClean="0"/>
              <a:t> </a:t>
            </a:r>
            <a:endParaRPr lang="cs-CZ" altLang="en-US" sz="2400" smtClean="0"/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/>
              <a:t>	- Relevant also in </a:t>
            </a:r>
            <a:r>
              <a:rPr lang="en-GB" altLang="en-US" sz="2400" smtClean="0"/>
              <a:t>EU </a:t>
            </a:r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/>
              <a:t>       </a:t>
            </a:r>
            <a:r>
              <a:rPr lang="en-GB" altLang="en-US" sz="2400" smtClean="0"/>
              <a:t>	(ESP, EL,CY)</a:t>
            </a:r>
            <a:endParaRPr lang="cs-CZ" altLang="en-US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</p:txBody>
      </p:sp>
      <p:pic>
        <p:nvPicPr>
          <p:cNvPr id="86020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43926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4787900" y="1700213"/>
            <a:ext cx="3603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60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1725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3175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411413" y="3570288"/>
            <a:ext cx="1944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sz="quarter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Example </a:t>
            </a:r>
            <a:r>
              <a:rPr lang="en-GB" altLang="en-US" smtClean="0">
                <a:solidFill>
                  <a:schemeClr val="tx1"/>
                </a:solidFill>
              </a:rPr>
              <a:t>2 – AVERMEKTIN</a:t>
            </a:r>
            <a:r>
              <a:rPr lang="cs-CZ" altLang="en-US" smtClean="0">
                <a:solidFill>
                  <a:schemeClr val="tx1"/>
                </a:solidFill>
              </a:rPr>
              <a:t>-like antiparasitics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79388" y="2203450"/>
            <a:ext cx="88201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Ivermectin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/>
              <a:t>– </a:t>
            </a:r>
            <a:r>
              <a:rPr lang="en-GB" sz="2000" b="1" dirty="0" err="1"/>
              <a:t>antipara</a:t>
            </a:r>
            <a:r>
              <a:rPr lang="cs-CZ" sz="2000" b="1" dirty="0"/>
              <a:t>s</a:t>
            </a:r>
            <a:r>
              <a:rPr lang="en-GB" sz="2000" b="1" dirty="0" err="1"/>
              <a:t>iti</a:t>
            </a:r>
            <a:r>
              <a:rPr lang="cs-CZ" sz="2000" b="1" dirty="0" err="1"/>
              <a:t>cs</a:t>
            </a:r>
            <a:r>
              <a:rPr lang="cs-CZ" sz="2000" b="1" dirty="0"/>
              <a:t> in </a:t>
            </a:r>
            <a:r>
              <a:rPr lang="cs-CZ" sz="2000" b="1" dirty="0" err="1"/>
              <a:t>large</a:t>
            </a:r>
            <a:r>
              <a:rPr lang="cs-CZ" sz="2000" b="1" dirty="0"/>
              <a:t> </a:t>
            </a:r>
            <a:r>
              <a:rPr lang="cs-CZ" sz="2000" b="1" dirty="0" err="1"/>
              <a:t>herds</a:t>
            </a:r>
            <a:r>
              <a:rPr lang="cs-CZ" sz="2000" b="1" dirty="0"/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Used</a:t>
            </a:r>
            <a:r>
              <a:rPr lang="cs-CZ" sz="1400" dirty="0"/>
              <a:t> </a:t>
            </a:r>
            <a:r>
              <a:rPr lang="cs-CZ" sz="1400" b="1" dirty="0">
                <a:solidFill>
                  <a:schemeClr val="tx2"/>
                </a:solidFill>
              </a:rPr>
              <a:t>2-</a:t>
            </a:r>
            <a:r>
              <a:rPr lang="cs-CZ" sz="1400" b="1" dirty="0" err="1">
                <a:solidFill>
                  <a:schemeClr val="tx2"/>
                </a:solidFill>
              </a:rPr>
              <a:t>times</a:t>
            </a:r>
            <a:r>
              <a:rPr lang="cs-CZ" sz="1400" b="1" dirty="0">
                <a:solidFill>
                  <a:schemeClr val="tx2"/>
                </a:solidFill>
              </a:rPr>
              <a:t> per </a:t>
            </a:r>
            <a:r>
              <a:rPr lang="cs-CZ" sz="1400" b="1" dirty="0" err="1">
                <a:solidFill>
                  <a:schemeClr val="tx2"/>
                </a:solidFill>
              </a:rPr>
              <a:t>season</a:t>
            </a:r>
            <a:r>
              <a:rPr lang="cs-CZ" sz="1400" dirty="0"/>
              <a:t> per </a:t>
            </a:r>
            <a:r>
              <a:rPr lang="cs-CZ" sz="1400" dirty="0" err="1"/>
              <a:t>sheep</a:t>
            </a:r>
            <a:r>
              <a:rPr lang="en-US" sz="1400" dirty="0"/>
              <a:t>/cow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100% </a:t>
            </a:r>
            <a:r>
              <a:rPr lang="cs-CZ" sz="1400" b="1" dirty="0" err="1">
                <a:solidFill>
                  <a:schemeClr val="tx2"/>
                </a:solidFill>
              </a:rPr>
              <a:t>parasites</a:t>
            </a:r>
            <a:r>
              <a:rPr lang="cs-CZ" sz="1400" dirty="0"/>
              <a:t> in </a:t>
            </a:r>
            <a:r>
              <a:rPr lang="cs-CZ" sz="1400" dirty="0" err="1"/>
              <a:t>sheep</a:t>
            </a:r>
            <a:endParaRPr lang="en-US" sz="1400" dirty="0"/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Released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- </a:t>
            </a: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80</a:t>
            </a:r>
            <a:r>
              <a:rPr lang="en-GB" sz="1400" b="1" dirty="0">
                <a:solidFill>
                  <a:schemeClr val="tx2"/>
                </a:solidFill>
              </a:rPr>
              <a:t>-90</a:t>
            </a:r>
            <a:r>
              <a:rPr lang="cs-CZ" sz="1400" b="1" dirty="0">
                <a:solidFill>
                  <a:schemeClr val="tx2"/>
                </a:solidFill>
              </a:rPr>
              <a:t>% </a:t>
            </a:r>
            <a:r>
              <a:rPr lang="cs-CZ" sz="1400" b="1" dirty="0" err="1">
                <a:solidFill>
                  <a:schemeClr val="tx2"/>
                </a:solidFill>
              </a:rPr>
              <a:t>larvae</a:t>
            </a:r>
            <a:r>
              <a:rPr lang="cs-CZ" sz="1400" b="1" dirty="0">
                <a:solidFill>
                  <a:schemeClr val="tx2"/>
                </a:solidFill>
              </a:rPr>
              <a:t> of </a:t>
            </a:r>
            <a:r>
              <a:rPr lang="cs-CZ" sz="1400" b="1" dirty="0" err="1">
                <a:solidFill>
                  <a:schemeClr val="tx2"/>
                </a:solidFill>
              </a:rPr>
              <a:t>dung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flies</a:t>
            </a:r>
            <a:endParaRPr lang="cs-CZ" sz="1400" b="1" dirty="0">
              <a:solidFill>
                <a:schemeClr val="tx2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High</a:t>
            </a:r>
            <a:r>
              <a:rPr lang="cs-CZ" sz="1400" dirty="0"/>
              <a:t> </a:t>
            </a:r>
            <a:r>
              <a:rPr lang="cs-CZ" sz="1400" dirty="0" err="1"/>
              <a:t>concentrations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(</a:t>
            </a:r>
            <a:r>
              <a:rPr lang="cs-CZ" sz="1400" dirty="0" err="1"/>
              <a:t>released</a:t>
            </a:r>
            <a:r>
              <a:rPr lang="cs-CZ" sz="1400" dirty="0"/>
              <a:t> 2 </a:t>
            </a:r>
            <a:r>
              <a:rPr lang="cs-CZ" sz="1400" dirty="0" err="1"/>
              <a:t>days</a:t>
            </a:r>
            <a:r>
              <a:rPr lang="cs-CZ" sz="1400" dirty="0"/>
              <a:t> post </a:t>
            </a:r>
            <a:r>
              <a:rPr lang="cs-CZ" sz="1400" dirty="0" err="1"/>
              <a:t>application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b="1" dirty="0">
                <a:solidFill>
                  <a:schemeClr val="tx2"/>
                </a:solidFill>
              </a:rPr>
              <a:t>P</a:t>
            </a:r>
            <a:r>
              <a:rPr lang="cs-CZ" sz="1400" b="1" dirty="0" err="1">
                <a:solidFill>
                  <a:schemeClr val="tx2"/>
                </a:solidFill>
              </a:rPr>
              <a:t>ersistent</a:t>
            </a:r>
            <a:r>
              <a:rPr lang="cs-CZ" sz="1400" b="1" dirty="0">
                <a:solidFill>
                  <a:schemeClr val="tx2"/>
                </a:solidFill>
              </a:rPr>
              <a:t> in </a:t>
            </a: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soil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dirty="0"/>
              <a:t>(half-</a:t>
            </a:r>
            <a:r>
              <a:rPr lang="cs-CZ" sz="1400" dirty="0" err="1"/>
              <a:t>life</a:t>
            </a:r>
            <a:r>
              <a:rPr lang="cs-CZ" sz="1400" dirty="0"/>
              <a:t> 30 </a:t>
            </a:r>
            <a:r>
              <a:rPr lang="cs-CZ" sz="1400" dirty="0" err="1"/>
              <a:t>days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dirty="0"/>
              <a:t>Can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washed</a:t>
            </a:r>
            <a:r>
              <a:rPr lang="cs-CZ" sz="1400" dirty="0"/>
              <a:t> </a:t>
            </a:r>
            <a:r>
              <a:rPr lang="cs-CZ" sz="1400" dirty="0" err="1"/>
              <a:t>into</a:t>
            </a:r>
            <a:r>
              <a:rPr lang="cs-CZ" sz="1400" dirty="0"/>
              <a:t> </a:t>
            </a:r>
            <a:r>
              <a:rPr lang="cs-CZ" sz="1400" dirty="0" err="1"/>
              <a:t>adjacent</a:t>
            </a:r>
            <a:r>
              <a:rPr lang="cs-CZ" sz="1400" dirty="0"/>
              <a:t> </a:t>
            </a:r>
            <a:r>
              <a:rPr lang="cs-CZ" sz="1400" dirty="0" err="1"/>
              <a:t>streams</a:t>
            </a:r>
            <a:r>
              <a:rPr lang="en-US" sz="1400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highly</a:t>
            </a:r>
            <a:r>
              <a:rPr lang="cs-CZ" sz="1400" dirty="0"/>
              <a:t> </a:t>
            </a:r>
            <a:r>
              <a:rPr lang="cs-CZ" sz="1400" dirty="0" err="1"/>
              <a:t>toxic</a:t>
            </a:r>
            <a:r>
              <a:rPr lang="cs-CZ" sz="1400" dirty="0"/>
              <a:t> to </a:t>
            </a:r>
            <a:r>
              <a:rPr lang="cs-CZ" sz="1400" dirty="0" err="1"/>
              <a:t>water</a:t>
            </a:r>
            <a:r>
              <a:rPr lang="cs-CZ" sz="1400" dirty="0"/>
              <a:t> </a:t>
            </a:r>
            <a:r>
              <a:rPr lang="cs-CZ" sz="1400" dirty="0" err="1"/>
              <a:t>insects</a:t>
            </a:r>
            <a:r>
              <a:rPr lang="cs-CZ" sz="1400" dirty="0"/>
              <a:t>)</a:t>
            </a:r>
          </a:p>
          <a:p>
            <a:pPr marL="2286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cs-CZ" sz="1400" b="1" dirty="0"/>
              <a:t>   </a:t>
            </a:r>
            <a:endParaRPr lang="cs-CZ" b="1" dirty="0"/>
          </a:p>
        </p:txBody>
      </p:sp>
      <p:pic>
        <p:nvPicPr>
          <p:cNvPr id="87044" name="Picture 5" descr="https://encrypted-tbn1.google.com/images?q=tbn:ANd9GcQDHBMH2T3nCNNs0D0dL3i9DAZFsRcqXDrax6t3C410Rx3EOLYBW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8963"/>
            <a:ext cx="19129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AutoShape 7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7046" name="AutoShape 9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7047" name="Picture 11" descr="http://www.aphotofauna.com/images/flies/fly_scathophagidae_scathophaga_stercoraria_yellow_dung_15-04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98963"/>
            <a:ext cx="1992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4236" r="12839" b="40327"/>
          <a:stretch>
            <a:fillRect/>
          </a:stretch>
        </p:blipFill>
        <p:spPr bwMode="auto">
          <a:xfrm>
            <a:off x="4427538" y="981075"/>
            <a:ext cx="46815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ovéPole 8"/>
          <p:cNvSpPr txBox="1">
            <a:spLocks noChangeArrowheads="1"/>
          </p:cNvSpPr>
          <p:nvPr/>
        </p:nvSpPr>
        <p:spPr bwMode="auto">
          <a:xfrm>
            <a:off x="179388" y="1054100"/>
            <a:ext cx="36782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Moxidectin</a:t>
            </a:r>
            <a:r>
              <a:rPr lang="en-GB" altLang="en-US" sz="1800" b="1">
                <a:solidFill>
                  <a:schemeClr val="tx1"/>
                </a:solidFill>
              </a:rPr>
              <a:t> </a:t>
            </a:r>
            <a:r>
              <a:rPr lang="en-GB" altLang="en-US" sz="1800">
                <a:solidFill>
                  <a:schemeClr val="tx1"/>
                </a:solidFill>
              </a:rPr>
              <a:t>– </a:t>
            </a:r>
            <a:r>
              <a:rPr lang="cs-CZ" altLang="en-US" sz="1800">
                <a:solidFill>
                  <a:schemeClr val="tx1"/>
                </a:solidFill>
              </a:rPr>
              <a:t>used e.g. in home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„</a:t>
            </a:r>
            <a:r>
              <a:rPr lang="en-GB" altLang="en-US" sz="1800">
                <a:solidFill>
                  <a:schemeClr val="tx1"/>
                </a:solidFill>
              </a:rPr>
              <a:t>spot on” </a:t>
            </a:r>
            <a:r>
              <a:rPr lang="cs-CZ" altLang="en-US" sz="1800">
                <a:solidFill>
                  <a:schemeClr val="tx1"/>
                </a:solidFill>
              </a:rPr>
              <a:t>products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700338" y="4757738"/>
            <a:ext cx="6477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Šipka doprava 10"/>
          <p:cNvSpPr/>
          <p:nvPr/>
        </p:nvSpPr>
        <p:spPr>
          <a:xfrm>
            <a:off x="5867400" y="4757738"/>
            <a:ext cx="6492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7052" name="Picture 2" descr="https://encrypted-tbn0.google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508500"/>
            <a:ext cx="2273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„Zákaz“ 12"/>
          <p:cNvSpPr/>
          <p:nvPr/>
        </p:nvSpPr>
        <p:spPr>
          <a:xfrm>
            <a:off x="2700338" y="5407025"/>
            <a:ext cx="647700" cy="71913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7054" name="TextovéPole 13"/>
          <p:cNvSpPr txBox="1">
            <a:spLocks noChangeArrowheads="1"/>
          </p:cNvSpPr>
          <p:nvPr/>
        </p:nvSpPr>
        <p:spPr bwMode="auto">
          <a:xfrm>
            <a:off x="5867400" y="4076700"/>
            <a:ext cx="56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Symbol „Zákaz“ 14"/>
          <p:cNvSpPr/>
          <p:nvPr/>
        </p:nvSpPr>
        <p:spPr>
          <a:xfrm>
            <a:off x="6372225" y="4292600"/>
            <a:ext cx="360363" cy="431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8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8211" r="7469" b="40625"/>
          <a:stretch>
            <a:fillRect/>
          </a:stretch>
        </p:blipFill>
        <p:spPr bwMode="auto">
          <a:xfrm>
            <a:off x="252413" y="0"/>
            <a:ext cx="878046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1963" y="6289675"/>
            <a:ext cx="4776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000000"/>
                </a:solidFill>
                <a:latin typeface="Times New Roman" charset="0"/>
              </a:rPr>
              <a:t>Boyles et al. (2011) Science 332 (60251) 41-42</a:t>
            </a:r>
            <a:endParaRPr lang="en-GB" altLang="en-US" sz="16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73088"/>
            <a:ext cx="11938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7288"/>
            <a:ext cx="51165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397125"/>
            <a:ext cx="23129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7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7534"/>
          <a:stretch/>
        </p:blipFill>
        <p:spPr bwMode="auto">
          <a:xfrm>
            <a:off x="35496" y="4247530"/>
            <a:ext cx="8999537" cy="25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283968" y="188640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Stress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multigeneration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effects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Epigenetics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DNA </a:t>
            </a:r>
            <a:r>
              <a:rPr lang="cs-CZ" dirty="0" err="1" smtClean="0">
                <a:solidFill>
                  <a:schemeClr val="tx2"/>
                </a:solidFill>
              </a:rPr>
              <a:t>methylations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37918" y="6207795"/>
            <a:ext cx="3888432" cy="416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5108239" y="6207796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2x </a:t>
            </a:r>
            <a:r>
              <a:rPr lang="cs-CZ" dirty="0" err="1" smtClean="0">
                <a:solidFill>
                  <a:srgbClr val="FF0000"/>
                </a:solidFill>
              </a:rPr>
              <a:t>difference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22" name="Picture 2" descr="Výsledek obrázku pro stickle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03" y="836712"/>
            <a:ext cx="1214278" cy="9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stickle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57" y="836712"/>
            <a:ext cx="2530733" cy="8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7" descr="http://helicase.pbworks.com/f/DNAmeth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7"/>
          <a:stretch/>
        </p:blipFill>
        <p:spPr bwMode="auto">
          <a:xfrm>
            <a:off x="5222710" y="2568972"/>
            <a:ext cx="3658982" cy="16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" y="51992"/>
            <a:ext cx="5510758" cy="203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01" y="1584176"/>
            <a:ext cx="4762595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International 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ring test (2012-13)</a:t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489" name="TextovéPole 10"/>
          <p:cNvSpPr txBox="1">
            <a:spLocks noChangeArrowheads="1"/>
          </p:cNvSpPr>
          <p:nvPr/>
        </p:nvSpPr>
        <p:spPr bwMode="auto">
          <a:xfrm>
            <a:off x="107504" y="1037635"/>
            <a:ext cx="70583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Main questions:</a:t>
            </a:r>
            <a:endParaRPr lang="en-GB" b="1" dirty="0"/>
          </a:p>
          <a:p>
            <a:r>
              <a:rPr lang="en-GB" dirty="0"/>
              <a:t>	</a:t>
            </a:r>
            <a:r>
              <a:rPr lang="en-GB" dirty="0" smtClean="0"/>
              <a:t>Are current limits </a:t>
            </a:r>
            <a:r>
              <a:rPr lang="cs-CZ" dirty="0" smtClean="0"/>
              <a:t>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compounds</a:t>
            </a:r>
            <a:r>
              <a:rPr lang="cs-CZ" dirty="0" smtClean="0"/>
              <a:t>) </a:t>
            </a:r>
            <a:r>
              <a:rPr lang="cs-CZ" dirty="0" err="1" smtClean="0"/>
              <a:t>safe</a:t>
            </a:r>
            <a:r>
              <a:rPr lang="cs-CZ" dirty="0" smtClean="0"/>
              <a:t>?</a:t>
            </a:r>
            <a:endParaRPr lang="en-GB" dirty="0"/>
          </a:p>
          <a:p>
            <a:r>
              <a:rPr lang="en-GB" dirty="0"/>
              <a:t>	</a:t>
            </a:r>
            <a:r>
              <a:rPr lang="cs-CZ" dirty="0" smtClean="0"/>
              <a:t>Relevance of</a:t>
            </a:r>
            <a:r>
              <a:rPr lang="en-GB" dirty="0" smtClean="0"/>
              <a:t> </a:t>
            </a:r>
            <a:r>
              <a:rPr lang="en-GB" b="1" dirty="0" smtClean="0"/>
              <a:t>“</a:t>
            </a:r>
            <a:r>
              <a:rPr lang="en-GB" b="1" dirty="0">
                <a:solidFill>
                  <a:schemeClr val="tx2"/>
                </a:solidFill>
              </a:rPr>
              <a:t>Something from Nothing</a:t>
            </a:r>
            <a:r>
              <a:rPr lang="en-GB" b="1" dirty="0"/>
              <a:t>” </a:t>
            </a:r>
            <a:r>
              <a:rPr lang="cs-CZ" dirty="0" err="1" smtClean="0"/>
              <a:t>phenomenon</a:t>
            </a:r>
            <a:r>
              <a:rPr lang="cs-CZ" dirty="0" smtClean="0"/>
              <a:t> </a:t>
            </a:r>
            <a:r>
              <a:rPr lang="en-GB" dirty="0" smtClean="0"/>
              <a:t>?</a:t>
            </a:r>
            <a:endParaRPr lang="en-GB" dirty="0"/>
          </a:p>
          <a:p>
            <a:r>
              <a:rPr lang="cs-CZ" b="1" dirty="0" smtClean="0"/>
              <a:t>3 </a:t>
            </a:r>
            <a:r>
              <a:rPr lang="cs-CZ" b="1" dirty="0" err="1" smtClean="0"/>
              <a:t>samples</a:t>
            </a:r>
            <a:endParaRPr lang="en-GB" b="1" dirty="0"/>
          </a:p>
          <a:p>
            <a:r>
              <a:rPr lang="en-GB" dirty="0">
                <a:sym typeface="Wingdings" pitchFamily="2" charset="2"/>
              </a:rPr>
              <a:t>	 12 </a:t>
            </a:r>
            <a:r>
              <a:rPr lang="cs-CZ" dirty="0" smtClean="0">
                <a:sym typeface="Wingdings" pitchFamily="2" charset="2"/>
              </a:rPr>
              <a:t>European </a:t>
            </a:r>
            <a:r>
              <a:rPr lang="cs-CZ" dirty="0" err="1" smtClean="0">
                <a:sym typeface="Wingdings" pitchFamily="2" charset="2"/>
              </a:rPr>
              <a:t>laboratories</a:t>
            </a:r>
            <a:r>
              <a:rPr lang="cs-CZ" dirty="0" smtClean="0">
                <a:sym typeface="Wingdings" pitchFamily="2" charset="2"/>
              </a:rPr>
              <a:t> – </a:t>
            </a:r>
            <a:r>
              <a:rPr lang="cs-CZ" dirty="0" err="1" smtClean="0">
                <a:sym typeface="Wingdings" pitchFamily="2" charset="2"/>
              </a:rPr>
              <a:t>different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	 </a:t>
            </a:r>
            <a:r>
              <a:rPr lang="en-GB" dirty="0" err="1">
                <a:sym typeface="Wingdings" pitchFamily="2" charset="2"/>
              </a:rPr>
              <a:t>ČR</a:t>
            </a:r>
            <a:r>
              <a:rPr lang="en-GB" dirty="0">
                <a:sym typeface="Wingdings" pitchFamily="2" charset="2"/>
              </a:rPr>
              <a:t> – </a:t>
            </a:r>
            <a:r>
              <a:rPr lang="en-GB" dirty="0" err="1">
                <a:sym typeface="Wingdings" pitchFamily="2" charset="2"/>
              </a:rPr>
              <a:t>RECETOX</a:t>
            </a:r>
            <a:r>
              <a:rPr lang="en-GB" dirty="0">
                <a:sym typeface="Wingdings" pitchFamily="2" charset="2"/>
              </a:rPr>
              <a:t>: 11 </a:t>
            </a:r>
            <a:r>
              <a:rPr lang="cs-CZ" dirty="0" err="1" smtClean="0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84168" y="5085184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</a:t>
            </a:r>
            <a:r>
              <a:rPr lang="en-US" sz="1100" dirty="0" smtClean="0"/>
              <a:t>.</a:t>
            </a:r>
            <a:r>
              <a:rPr lang="cs-CZ" sz="1100" dirty="0" smtClean="0"/>
              <a:t> et al. </a:t>
            </a:r>
            <a:r>
              <a:rPr lang="en-US" sz="1100" dirty="0" smtClean="0"/>
              <a:t>(2014)</a:t>
            </a:r>
            <a:r>
              <a:rPr lang="cs-CZ" sz="1100" dirty="0" smtClean="0"/>
              <a:t> </a:t>
            </a:r>
            <a:r>
              <a:rPr lang="en-US" sz="1100" dirty="0" smtClean="0"/>
              <a:t>Mixtures </a:t>
            </a:r>
            <a:r>
              <a:rPr lang="en-US" sz="1100" dirty="0"/>
              <a:t>of chemical pollutants at European legislation safety concentrations: how safe are </a:t>
            </a:r>
            <a:r>
              <a:rPr lang="en-US" sz="1100" dirty="0" smtClean="0"/>
              <a:t>they?</a:t>
            </a:r>
            <a:r>
              <a:rPr lang="cs-CZ" sz="1100" dirty="0" smtClean="0"/>
              <a:t> </a:t>
            </a:r>
            <a:r>
              <a:rPr lang="en-US" sz="1100" i="1" dirty="0" err="1" smtClean="0"/>
              <a:t>Toxicol</a:t>
            </a:r>
            <a:r>
              <a:rPr lang="en-US" sz="1100" i="1" dirty="0" smtClean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" y="3717032"/>
            <a:ext cx="6083970" cy="297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 t="1619" b="7423"/>
          <a:stretch>
            <a:fillRect/>
          </a:stretch>
        </p:blipFill>
        <p:spPr bwMode="auto">
          <a:xfrm>
            <a:off x="1463675" y="939800"/>
            <a:ext cx="75723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3"/>
          <p:cNvSpPr txBox="1">
            <a:spLocks noChangeArrowheads="1"/>
          </p:cNvSpPr>
          <p:nvPr/>
        </p:nvSpPr>
        <p:spPr bwMode="auto">
          <a:xfrm>
            <a:off x="34925" y="1052513"/>
            <a:ext cx="13885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EU </a:t>
            </a:r>
            <a:r>
              <a:rPr lang="cs-CZ" sz="1400" b="1" dirty="0" err="1" smtClean="0">
                <a:solidFill>
                  <a:srgbClr val="FF0000"/>
                </a:solidFill>
              </a:rPr>
              <a:t>WFD</a:t>
            </a:r>
            <a:r>
              <a:rPr lang="cs-CZ" sz="1400" b="1" dirty="0" smtClean="0">
                <a:solidFill>
                  <a:srgbClr val="FF0000"/>
                </a:solidFill>
              </a:rPr>
              <a:t/>
            </a:r>
            <a:br>
              <a:rPr lang="cs-CZ" sz="1400" b="1" dirty="0" smtClean="0">
                <a:solidFill>
                  <a:srgbClr val="FF0000"/>
                </a:solidFill>
              </a:rPr>
            </a:br>
            <a:r>
              <a:rPr lang="cs-CZ" sz="1400" b="1" dirty="0" smtClean="0">
                <a:solidFill>
                  <a:srgbClr val="FF0000"/>
                </a:solidFill>
              </a:rPr>
              <a:t>priority </a:t>
            </a:r>
            <a:br>
              <a:rPr lang="cs-CZ" sz="1400" b="1" dirty="0" smtClean="0">
                <a:solidFill>
                  <a:srgbClr val="FF0000"/>
                </a:solidFill>
              </a:rPr>
            </a:br>
            <a:r>
              <a:rPr lang="cs-CZ" sz="1400" b="1" dirty="0" err="1" smtClean="0">
                <a:solidFill>
                  <a:srgbClr val="FF0000"/>
                </a:solidFill>
              </a:rPr>
              <a:t>substances</a:t>
            </a:r>
            <a:endParaRPr lang="en-GB" sz="1400" b="1" dirty="0">
              <a:solidFill>
                <a:srgbClr val="FF0000"/>
              </a:solidFill>
            </a:endParaRPr>
          </a:p>
          <a:p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Different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br>
              <a:rPr lang="cs-CZ" sz="1400" dirty="0" smtClean="0">
                <a:solidFill>
                  <a:srgbClr val="FF0000"/>
                </a:solidFill>
              </a:rPr>
            </a:br>
            <a:r>
              <a:rPr lang="cs-CZ" sz="1400" dirty="0" err="1" smtClean="0">
                <a:solidFill>
                  <a:srgbClr val="FF0000"/>
                </a:solidFill>
              </a:rPr>
              <a:t>concentrations</a:t>
            </a:r>
            <a:endParaRPr lang="cs-CZ" sz="1400" dirty="0" smtClean="0">
              <a:solidFill>
                <a:srgbClr val="FF0000"/>
              </a:solidFill>
            </a:endParaRPr>
          </a:p>
          <a:p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EQS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br>
              <a:rPr lang="cs-CZ" sz="1400" dirty="0" smtClean="0">
                <a:solidFill>
                  <a:srgbClr val="FF0000"/>
                </a:solidFill>
              </a:rPr>
            </a:br>
            <a:r>
              <a:rPr lang="cs-CZ" sz="1400" dirty="0" smtClean="0">
                <a:solidFill>
                  <a:srgbClr val="FF0000"/>
                </a:solidFill>
              </a:rPr>
              <a:t>= limit</a:t>
            </a:r>
            <a:br>
              <a:rPr lang="cs-CZ" sz="1400" dirty="0" smtClean="0">
                <a:solidFill>
                  <a:srgbClr val="FF0000"/>
                </a:solidFill>
              </a:rPr>
            </a:br>
            <a:r>
              <a:rPr lang="cs-CZ" sz="1400" i="1" dirty="0" smtClean="0">
                <a:solidFill>
                  <a:srgbClr val="FF0000"/>
                </a:solidFill>
              </a:rPr>
              <a:t>(</a:t>
            </a:r>
            <a:r>
              <a:rPr lang="cs-CZ" sz="1400" i="1" dirty="0" err="1" smtClean="0">
                <a:solidFill>
                  <a:srgbClr val="FF0000"/>
                </a:solidFill>
              </a:rPr>
              <a:t>Environmental</a:t>
            </a:r>
            <a:r>
              <a:rPr lang="cs-CZ" sz="1400" i="1" dirty="0" smtClean="0">
                <a:solidFill>
                  <a:srgbClr val="FF0000"/>
                </a:solidFill>
              </a:rPr>
              <a:t/>
            </a:r>
            <a:br>
              <a:rPr lang="cs-CZ" sz="1400" i="1" dirty="0" smtClean="0">
                <a:solidFill>
                  <a:srgbClr val="FF0000"/>
                </a:solidFill>
              </a:rPr>
            </a:br>
            <a:r>
              <a:rPr lang="cs-CZ" sz="1400" i="1" dirty="0" err="1" smtClean="0">
                <a:solidFill>
                  <a:srgbClr val="FF0000"/>
                </a:solidFill>
              </a:rPr>
              <a:t>Quality</a:t>
            </a:r>
            <a:r>
              <a:rPr lang="cs-CZ" sz="14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400" i="1" dirty="0" smtClean="0">
                <a:solidFill>
                  <a:srgbClr val="FF0000"/>
                </a:solidFill>
              </a:rPr>
              <a:t>Standard)</a:t>
            </a: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International 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ring test (2012-13)</a:t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9" descr="ISO-A-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5761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ázek 10" descr="ISPRA-A-C-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21125"/>
            <a:ext cx="57610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11" descr="ISPRA-A-a-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62563"/>
            <a:ext cx="576103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251520" y="1043444"/>
            <a:ext cx="73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Example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Effects</a:t>
            </a:r>
            <a:r>
              <a:rPr lang="cs-CZ" dirty="0" smtClean="0">
                <a:solidFill>
                  <a:srgbClr val="FF0000"/>
                </a:solidFill>
              </a:rPr>
              <a:t> of </a:t>
            </a:r>
            <a:r>
              <a:rPr lang="cs-CZ" dirty="0" err="1" smtClean="0">
                <a:solidFill>
                  <a:srgbClr val="FF0000"/>
                </a:solidFill>
              </a:rPr>
              <a:t>mixtures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cs-CZ" i="1" dirty="0" smtClean="0">
                <a:solidFill>
                  <a:srgbClr val="FF0000"/>
                </a:solidFill>
              </a:rPr>
              <a:t>D. </a:t>
            </a:r>
            <a:r>
              <a:rPr lang="cs-CZ" i="1" dirty="0" err="1" smtClean="0">
                <a:solidFill>
                  <a:srgbClr val="FF0000"/>
                </a:solidFill>
              </a:rPr>
              <a:t>rerio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fish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2535" name="TextovéPole 22"/>
          <p:cNvSpPr txBox="1">
            <a:spLocks noChangeArrowheads="1"/>
          </p:cNvSpPr>
          <p:nvPr/>
        </p:nvSpPr>
        <p:spPr bwMode="auto">
          <a:xfrm>
            <a:off x="6084888" y="242093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mtClean="0"/>
              <a:t>Control</a:t>
            </a:r>
            <a:endParaRPr lang="en-GB" dirty="0"/>
          </a:p>
        </p:txBody>
      </p:sp>
      <p:sp>
        <p:nvSpPr>
          <p:cNvPr id="22536" name="TextovéPole 23"/>
          <p:cNvSpPr txBox="1">
            <a:spLocks noChangeArrowheads="1"/>
          </p:cNvSpPr>
          <p:nvPr/>
        </p:nvSpPr>
        <p:spPr bwMode="auto">
          <a:xfrm>
            <a:off x="6084888" y="4292600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en-GB" dirty="0" smtClean="0"/>
              <a:t>RM 3</a:t>
            </a:r>
            <a:r>
              <a:rPr lang="cs-CZ" dirty="0" smtClean="0"/>
              <a:t> 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safe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err="1" smtClean="0"/>
              <a:t>mixtures</a:t>
            </a:r>
            <a:endParaRPr lang="cs-CZ" dirty="0" smtClean="0"/>
          </a:p>
        </p:txBody>
      </p:sp>
      <p:sp>
        <p:nvSpPr>
          <p:cNvPr id="25" name="Šipka dolů 24"/>
          <p:cNvSpPr/>
          <p:nvPr/>
        </p:nvSpPr>
        <p:spPr>
          <a:xfrm flipH="1">
            <a:off x="1476375" y="4076700"/>
            <a:ext cx="188913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Šipka dolů 25"/>
          <p:cNvSpPr/>
          <p:nvPr/>
        </p:nvSpPr>
        <p:spPr>
          <a:xfrm flipH="1">
            <a:off x="4572000" y="4076700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Šipka dolů 26"/>
          <p:cNvSpPr/>
          <p:nvPr/>
        </p:nvSpPr>
        <p:spPr>
          <a:xfrm flipH="1">
            <a:off x="2987675" y="5732463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International 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ring test (2012-13)</a:t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888" y="5717516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</a:t>
            </a:r>
            <a:r>
              <a:rPr lang="en-US" sz="1100" dirty="0" smtClean="0"/>
              <a:t>.</a:t>
            </a:r>
            <a:r>
              <a:rPr lang="cs-CZ" sz="1100" dirty="0" smtClean="0"/>
              <a:t> et al. </a:t>
            </a:r>
            <a:r>
              <a:rPr lang="en-US" sz="1100" dirty="0" smtClean="0"/>
              <a:t>(2014)</a:t>
            </a:r>
            <a:r>
              <a:rPr lang="cs-CZ" sz="1100" dirty="0" smtClean="0"/>
              <a:t> </a:t>
            </a:r>
            <a:r>
              <a:rPr lang="en-US" sz="1100" dirty="0" smtClean="0"/>
              <a:t>Mixtures </a:t>
            </a:r>
            <a:r>
              <a:rPr lang="en-US" sz="1100" dirty="0"/>
              <a:t>of chemical pollutants at European legislation safety concentrations: how safe are </a:t>
            </a:r>
            <a:r>
              <a:rPr lang="en-US" sz="1100" dirty="0" smtClean="0"/>
              <a:t>they?</a:t>
            </a:r>
            <a:r>
              <a:rPr lang="cs-CZ" sz="1100" dirty="0" smtClean="0"/>
              <a:t> </a:t>
            </a:r>
            <a:r>
              <a:rPr lang="en-US" sz="1100" i="1" dirty="0" err="1" smtClean="0"/>
              <a:t>Toxicol</a:t>
            </a:r>
            <a:r>
              <a:rPr lang="en-US" sz="1100" i="1" dirty="0" smtClean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99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1547813" y="836712"/>
            <a:ext cx="736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Example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Effects</a:t>
            </a:r>
            <a:r>
              <a:rPr lang="cs-CZ" dirty="0" smtClean="0">
                <a:solidFill>
                  <a:srgbClr val="FF0000"/>
                </a:solidFill>
              </a:rPr>
              <a:t> of </a:t>
            </a:r>
            <a:r>
              <a:rPr lang="cs-CZ" dirty="0" err="1" smtClean="0">
                <a:solidFill>
                  <a:srgbClr val="FF0000"/>
                </a:solidFill>
              </a:rPr>
              <a:t>mixtures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en-GB" i="1" dirty="0" smtClean="0">
                <a:solidFill>
                  <a:srgbClr val="FF0000"/>
                </a:solidFill>
              </a:rPr>
              <a:t>X. </a:t>
            </a:r>
            <a:r>
              <a:rPr lang="en-GB" i="1" dirty="0" err="1" smtClean="0">
                <a:solidFill>
                  <a:srgbClr val="FF0000"/>
                </a:solidFill>
              </a:rPr>
              <a:t>laevis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frog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2" name="Obrázek 11" descr="ISPRA kontrola s popisky (2).JPG"/>
          <p:cNvPicPr>
            <a:picLocks noChangeAspect="1"/>
          </p:cNvPicPr>
          <p:nvPr/>
        </p:nvPicPr>
        <p:blipFill>
          <a:blip r:embed="rId3" cstate="print"/>
          <a:srcRect l="5113" t="27950" r="5901" b="9051"/>
          <a:stretch>
            <a:fillRect/>
          </a:stretch>
        </p:blipFill>
        <p:spPr>
          <a:xfrm>
            <a:off x="0" y="1340769"/>
            <a:ext cx="5004048" cy="2657016"/>
          </a:xfrm>
          <a:prstGeom prst="rect">
            <a:avLst/>
          </a:prstGeom>
        </p:spPr>
      </p:pic>
      <p:pic>
        <p:nvPicPr>
          <p:cNvPr id="13" name="Obrázek 12" descr="ISPRA roztok C s popi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40361"/>
            <a:ext cx="4860031" cy="3645023"/>
          </a:xfrm>
          <a:prstGeom prst="rect">
            <a:avLst/>
          </a:prstGeom>
        </p:spPr>
      </p:pic>
      <p:sp>
        <p:nvSpPr>
          <p:cNvPr id="15" name="TextovéPole 23"/>
          <p:cNvSpPr txBox="1">
            <a:spLocks noChangeArrowheads="1"/>
          </p:cNvSpPr>
          <p:nvPr/>
        </p:nvSpPr>
        <p:spPr bwMode="auto">
          <a:xfrm>
            <a:off x="251520" y="4077072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/>
              <a:t>Controls</a:t>
            </a:r>
            <a:endParaRPr lang="en-GB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International 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ring test (2012-13)</a:t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ovéPole 23"/>
          <p:cNvSpPr txBox="1">
            <a:spLocks noChangeArrowheads="1"/>
          </p:cNvSpPr>
          <p:nvPr/>
        </p:nvSpPr>
        <p:spPr bwMode="auto">
          <a:xfrm>
            <a:off x="6228184" y="2492896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en-GB" dirty="0" smtClean="0"/>
              <a:t>RM 3</a:t>
            </a:r>
            <a:r>
              <a:rPr lang="cs-CZ" dirty="0" smtClean="0"/>
              <a:t> 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safe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err="1" smtClean="0"/>
              <a:t>mixtures</a:t>
            </a:r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93543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</a:t>
            </a:r>
            <a:r>
              <a:rPr lang="en-US" sz="1100" dirty="0" smtClean="0"/>
              <a:t>.</a:t>
            </a:r>
            <a:r>
              <a:rPr lang="cs-CZ" sz="1100" dirty="0" smtClean="0"/>
              <a:t> et al. </a:t>
            </a:r>
            <a:r>
              <a:rPr lang="en-US" sz="1100" dirty="0" smtClean="0"/>
              <a:t>(2014)</a:t>
            </a:r>
            <a:r>
              <a:rPr lang="cs-CZ" sz="1100" dirty="0" smtClean="0"/>
              <a:t> </a:t>
            </a:r>
            <a:r>
              <a:rPr lang="en-US" sz="1100" dirty="0" smtClean="0"/>
              <a:t>Mixtures </a:t>
            </a:r>
            <a:r>
              <a:rPr lang="en-US" sz="1100" dirty="0"/>
              <a:t>of chemical pollutants at European legislation safety concentrations: how safe are </a:t>
            </a:r>
            <a:r>
              <a:rPr lang="en-US" sz="1100" dirty="0" smtClean="0"/>
              <a:t>they?</a:t>
            </a:r>
            <a:r>
              <a:rPr lang="cs-CZ" sz="1100" dirty="0" smtClean="0"/>
              <a:t> </a:t>
            </a:r>
            <a:r>
              <a:rPr lang="en-US" sz="1100" i="1" dirty="0" err="1" smtClean="0"/>
              <a:t>Toxicol</a:t>
            </a:r>
            <a:r>
              <a:rPr lang="en-US" sz="1100" i="1" dirty="0" smtClean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98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88640"/>
            <a:ext cx="63367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59832" y="1844824"/>
            <a:ext cx="5881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assessment</a:t>
            </a:r>
            <a:r>
              <a:rPr lang="cs-CZ" sz="2400" dirty="0" smtClean="0"/>
              <a:t> of toxicity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needed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 smtClean="0"/>
          </a:p>
          <a:p>
            <a:endParaRPr lang="en-US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433264" y="4104605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450912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to </a:t>
            </a:r>
            <a:r>
              <a:rPr lang="cs-CZ" sz="2400" dirty="0" err="1" smtClean="0"/>
              <a:t>assess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toxicity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20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5"/>
          <p:cNvPicPr>
            <a:picLocks noChangeAspect="1" noChangeArrowheads="1"/>
          </p:cNvPicPr>
          <p:nvPr/>
        </p:nvPicPr>
        <p:blipFill>
          <a:blip r:embed="rId3" cstate="print"/>
          <a:srcRect r="25208"/>
          <a:stretch>
            <a:fillRect/>
          </a:stretch>
        </p:blipFill>
        <p:spPr bwMode="auto">
          <a:xfrm>
            <a:off x="23813" y="152400"/>
            <a:ext cx="9093200" cy="665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unce 7"/>
          <p:cNvSpPr/>
          <p:nvPr/>
        </p:nvSpPr>
        <p:spPr>
          <a:xfrm>
            <a:off x="1731963" y="1398588"/>
            <a:ext cx="374650" cy="38893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lunce 9"/>
          <p:cNvSpPr/>
          <p:nvPr/>
        </p:nvSpPr>
        <p:spPr>
          <a:xfrm>
            <a:off x="1731963" y="3575050"/>
            <a:ext cx="374650" cy="38735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Skupina 17"/>
          <p:cNvGrpSpPr>
            <a:grpSpLocks/>
          </p:cNvGrpSpPr>
          <p:nvPr/>
        </p:nvGrpSpPr>
        <p:grpSpPr bwMode="auto">
          <a:xfrm>
            <a:off x="4044950" y="5014913"/>
            <a:ext cx="4876800" cy="457200"/>
            <a:chOff x="4045527" y="5015345"/>
            <a:chExt cx="4876799" cy="457200"/>
          </a:xfrm>
        </p:grpSpPr>
        <p:sp>
          <p:nvSpPr>
            <p:cNvPr id="13" name="Slunce 12"/>
            <p:cNvSpPr/>
            <p:nvPr/>
          </p:nvSpPr>
          <p:spPr>
            <a:xfrm>
              <a:off x="4045527" y="501534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Slunce 13"/>
            <p:cNvSpPr/>
            <p:nvPr/>
          </p:nvSpPr>
          <p:spPr>
            <a:xfrm>
              <a:off x="8547676" y="508519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4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4293096"/>
            <a:ext cx="7379470" cy="256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6658"/>
              </p:ext>
            </p:extLst>
          </p:nvPr>
        </p:nvGraphicFramePr>
        <p:xfrm>
          <a:off x="307972" y="2019665"/>
          <a:ext cx="8728523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limits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b="0" baseline="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cs-CZ" sz="1200" b="0" baseline="0" dirty="0" err="1" smtClean="0">
                          <a:solidFill>
                            <a:schemeClr val="tx2"/>
                          </a:solidFill>
                        </a:rPr>
                        <a:t>see</a:t>
                      </a:r>
                      <a:r>
                        <a:rPr lang="cs-CZ" sz="12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200" b="0" baseline="0" dirty="0" err="1" smtClean="0">
                          <a:solidFill>
                            <a:schemeClr val="tx2"/>
                          </a:solidFill>
                        </a:rPr>
                        <a:t>lectures</a:t>
                      </a:r>
                      <a:r>
                        <a:rPr lang="cs-CZ" sz="1200" b="0" baseline="0" dirty="0" smtClean="0">
                          <a:solidFill>
                            <a:schemeClr val="tx2"/>
                          </a:solidFill>
                        </a:rPr>
                        <a:t>: RISK ASSESSMENT part)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1520" y="1453852"/>
            <a:ext cx="5267325" cy="5143500"/>
          </a:xfr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Active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sampling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i="1" dirty="0" err="1" smtClean="0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gaseous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phase</a:t>
            </a: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Reference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locality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(Košetice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observatory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) 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Region A</a:t>
            </a:r>
            <a:r>
              <a:rPr lang="en-US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industrial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(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historically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OCPs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production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) 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R</a:t>
            </a:r>
            <a:r>
              <a:rPr lang="en-US" altLang="en-US" sz="2400" b="1" dirty="0" err="1">
                <a:solidFill>
                  <a:srgbClr val="000066"/>
                </a:solidFill>
                <a:latin typeface="Tahoma" pitchFamily="34" charset="0"/>
              </a:rPr>
              <a:t>egion</a:t>
            </a:r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B 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combined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: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industry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traffic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Novák et al. (2009) </a:t>
            </a:r>
            <a:r>
              <a:rPr lang="cs-CZ" altLang="en-US" sz="1500" dirty="0" err="1">
                <a:solidFill>
                  <a:srgbClr val="000066"/>
                </a:solidFill>
                <a:latin typeface="Tahoma" pitchFamily="34" charset="0"/>
              </a:rPr>
              <a:t>Environment</a:t>
            </a: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 International</a:t>
            </a:r>
          </a:p>
        </p:txBody>
      </p:sp>
      <p:pic>
        <p:nvPicPr>
          <p:cNvPr id="488452" name="Picture 4" descr="200470718-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628">
            <a:off x="6496050" y="3443288"/>
            <a:ext cx="2436813" cy="162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3" name="Picture 5" descr="63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273">
            <a:off x="6496050" y="2074863"/>
            <a:ext cx="1512888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4" name="Picture 6" descr="600-001713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7423">
            <a:off x="6135688" y="4811713"/>
            <a:ext cx="2386012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5" name="Picture 7" descr="CB0358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886">
            <a:off x="5416550" y="3155950"/>
            <a:ext cx="128428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323850" y="246063"/>
            <a:ext cx="8420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cs-CZ" altLang="en-US" sz="3200" dirty="0" err="1" smtClean="0">
                <a:solidFill>
                  <a:srgbClr val="000066"/>
                </a:solidFill>
                <a:latin typeface="Arial" pitchFamily="34" charset="0"/>
              </a:rPr>
              <a:t>Contaminated</a:t>
            </a:r>
            <a:r>
              <a:rPr lang="cs-CZ" altLang="en-US" sz="3200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cs-CZ" altLang="en-US" sz="3200" dirty="0" err="1" smtClean="0">
                <a:solidFill>
                  <a:srgbClr val="000066"/>
                </a:solidFill>
                <a:latin typeface="Arial" pitchFamily="34" charset="0"/>
              </a:rPr>
              <a:t>samples</a:t>
            </a:r>
            <a:r>
              <a:rPr lang="cs-CZ" altLang="en-US" sz="3200" dirty="0" smtClean="0">
                <a:solidFill>
                  <a:srgbClr val="000066"/>
                </a:solidFill>
                <a:latin typeface="Arial" pitchFamily="34" charset="0"/>
              </a:rPr>
              <a:t>? Case study </a:t>
            </a:r>
            <a:r>
              <a:rPr lang="cs-CZ" altLang="en-US" sz="4800" b="1" dirty="0" smtClean="0">
                <a:solidFill>
                  <a:srgbClr val="000066"/>
                </a:solidFill>
                <a:latin typeface="Arial" pitchFamily="34" charset="0"/>
              </a:rPr>
              <a:t>“air“ </a:t>
            </a:r>
            <a:endParaRPr lang="cs-CZ" altLang="en-US" sz="4800" b="1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/>
          </p:cNvSpPr>
          <p:nvPr/>
        </p:nvSpPr>
        <p:spPr bwMode="auto">
          <a:xfrm>
            <a:off x="179388" y="476250"/>
            <a:ext cx="8785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None/>
            </a:pP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Chemical</a:t>
            </a: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analyses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7365" name="Object 5"/>
          <p:cNvGraphicFramePr>
            <a:graphicFrameLocks noChangeAspect="1"/>
          </p:cNvGraphicFramePr>
          <p:nvPr/>
        </p:nvGraphicFramePr>
        <p:xfrm>
          <a:off x="3492500" y="2124075"/>
          <a:ext cx="51117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3" name="Graf" r:id="rId4" imgW="4953000" imgH="2438400" progId="Excel.Chart.8">
                  <p:embed/>
                </p:oleObj>
              </mc:Choice>
              <mc:Fallback>
                <p:oleObj name="Graf" r:id="rId4" imgW="49530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124075"/>
                        <a:ext cx="5111750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250825" y="4221163"/>
          <a:ext cx="50514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4" name="Graf" r:id="rId6" imgW="4953000" imgH="2438400" progId="Excel.Chart.8">
                  <p:embed/>
                </p:oleObj>
              </mc:Choice>
              <mc:Fallback>
                <p:oleObj name="Graf" r:id="rId6" imgW="49530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1163"/>
                        <a:ext cx="505142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7" name="Object 7"/>
          <p:cNvGraphicFramePr>
            <a:graphicFrameLocks noChangeAspect="1"/>
          </p:cNvGraphicFramePr>
          <p:nvPr/>
        </p:nvGraphicFramePr>
        <p:xfrm>
          <a:off x="179388" y="188913"/>
          <a:ext cx="540702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5" name="Graf" r:id="rId8" imgW="5038725" imgH="2438400" progId="Excel.Chart.8">
                  <p:embed/>
                </p:oleObj>
              </mc:Choice>
              <mc:Fallback>
                <p:oleObj name="Graf" r:id="rId8" imgW="5038725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5407025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2"/>
          <p:cNvGraphicFramePr>
            <a:graphicFrameLocks noChangeAspect="1"/>
          </p:cNvGraphicFramePr>
          <p:nvPr/>
        </p:nvGraphicFramePr>
        <p:xfrm>
          <a:off x="0" y="1322388"/>
          <a:ext cx="91440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Graf" r:id="rId4" imgW="5057775" imgH="2419350" progId="Excel.Chart.8">
                  <p:embed/>
                </p:oleObj>
              </mc:Choice>
              <mc:Fallback>
                <p:oleObj name="Graf" r:id="rId4" imgW="5057775" imgH="2419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22388"/>
                        <a:ext cx="91440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499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Dioxin-</a:t>
            </a: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like</a:t>
            </a: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cs-CZ" altLang="en-US" b="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592804" y="5680760"/>
            <a:ext cx="395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Difference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B</a:t>
            </a: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&gt;A</a:t>
            </a: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Difference B vs A 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gas</a:t>
            </a: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Antiandrogenic</a:t>
            </a: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879475" y="5805488"/>
            <a:ext cx="77470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Quantitative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comparable</a:t>
            </a:r>
            <a:endParaRPr lang="cs-CZ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Clear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differences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in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patterns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… no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effects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on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in „B“ (?)</a:t>
            </a:r>
            <a:endParaRPr lang="cs-CZ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5317" name="Object 5"/>
          <p:cNvGraphicFramePr>
            <a:graphicFrameLocks noChangeAspect="1"/>
          </p:cNvGraphicFramePr>
          <p:nvPr/>
        </p:nvGraphicFramePr>
        <p:xfrm>
          <a:off x="-3175" y="1206500"/>
          <a:ext cx="91471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3" name="Graf" r:id="rId4" imgW="4924425" imgH="2438400" progId="Excel.Chart.8">
                  <p:embed/>
                </p:oleObj>
              </mc:Choice>
              <mc:Fallback>
                <p:oleObj name="Graf" r:id="rId4" imgW="4924425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1206500"/>
                        <a:ext cx="9147175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2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Summa</a:t>
            </a:r>
            <a:r>
              <a:rPr lang="cs-CZ" dirty="0" err="1" smtClean="0">
                <a:solidFill>
                  <a:schemeClr val="tx1"/>
                </a:solidFill>
              </a:rPr>
              <a:t>ry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cs-CZ" dirty="0" err="1" smtClean="0">
                <a:solidFill>
                  <a:schemeClr val="accent2"/>
                </a:solidFill>
              </a:rPr>
              <a:t>When</a:t>
            </a:r>
            <a:r>
              <a:rPr lang="cs-CZ" dirty="0" smtClean="0">
                <a:solidFill>
                  <a:schemeClr val="accent2"/>
                </a:solidFill>
              </a:rPr>
              <a:t>, </a:t>
            </a:r>
            <a:r>
              <a:rPr lang="cs-CZ" dirty="0" err="1" smtClean="0">
                <a:solidFill>
                  <a:schemeClr val="accent2"/>
                </a:solidFill>
              </a:rPr>
              <a:t>Where</a:t>
            </a:r>
            <a:r>
              <a:rPr lang="cs-CZ" dirty="0" smtClean="0">
                <a:solidFill>
                  <a:schemeClr val="accent2"/>
                </a:solidFill>
              </a:rPr>
              <a:t>, </a:t>
            </a:r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432048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Regulatory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world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Assessment</a:t>
            </a:r>
            <a:r>
              <a:rPr lang="cs-CZ" sz="1700" dirty="0"/>
              <a:t> of „</a:t>
            </a:r>
            <a:r>
              <a:rPr lang="cs-CZ" sz="1700" dirty="0" err="1">
                <a:solidFill>
                  <a:srgbClr val="FF0000"/>
                </a:solidFill>
              </a:rPr>
              <a:t>chemicals</a:t>
            </a:r>
            <a:r>
              <a:rPr lang="cs-CZ" sz="1700" dirty="0" smtClean="0"/>
              <a:t>“!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dirty="0" err="1" smtClean="0">
                <a:solidFill>
                  <a:srgbClr val="FF0000"/>
                </a:solidFill>
              </a:rPr>
              <a:t>Contaminated</a:t>
            </a:r>
            <a:r>
              <a:rPr lang="cs-CZ" sz="2100" dirty="0" smtClean="0">
                <a:solidFill>
                  <a:srgbClr val="FF0000"/>
                </a:solidFill>
              </a:rPr>
              <a:t> </a:t>
            </a:r>
            <a:r>
              <a:rPr lang="cs-CZ" sz="2100" dirty="0" err="1">
                <a:solidFill>
                  <a:srgbClr val="FF0000"/>
                </a:solidFill>
              </a:rPr>
              <a:t>samples</a:t>
            </a:r>
            <a:r>
              <a:rPr lang="cs-CZ" sz="2100" dirty="0">
                <a:solidFill>
                  <a:srgbClr val="FF0000"/>
                </a:solidFill>
              </a:rPr>
              <a:t>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- </a:t>
            </a:r>
            <a:r>
              <a:rPr lang="cs-CZ" sz="2100" i="1" dirty="0" err="1" smtClean="0"/>
              <a:t>effects</a:t>
            </a:r>
            <a:r>
              <a:rPr lang="cs-CZ" sz="2100" i="1" dirty="0" smtClean="0"/>
              <a:t> </a:t>
            </a:r>
            <a:r>
              <a:rPr lang="cs-CZ" sz="2100" i="1" dirty="0" err="1"/>
              <a:t>rarely</a:t>
            </a:r>
            <a:r>
              <a:rPr lang="cs-CZ" sz="2100" i="1" dirty="0"/>
              <a:t> </a:t>
            </a:r>
            <a:r>
              <a:rPr lang="cs-CZ" sz="2100" i="1" dirty="0" err="1" smtClean="0"/>
              <a:t>tested</a:t>
            </a:r>
            <a:endParaRPr lang="cs-CZ" sz="2100" i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smtClean="0">
                <a:solidFill>
                  <a:schemeClr val="tx2"/>
                </a:solidFill>
              </a:rPr>
              <a:t>Great </a:t>
            </a:r>
            <a:r>
              <a:rPr lang="cs-CZ" sz="1700" b="1" dirty="0" err="1" smtClean="0">
                <a:solidFill>
                  <a:schemeClr val="tx2"/>
                </a:solidFill>
              </a:rPr>
              <a:t>value</a:t>
            </a:r>
            <a:r>
              <a:rPr lang="cs-CZ" sz="1700" b="1" dirty="0" smtClean="0">
                <a:solidFill>
                  <a:schemeClr val="tx2"/>
                </a:solidFill>
              </a:rPr>
              <a:t> of </a:t>
            </a:r>
            <a:r>
              <a:rPr lang="cs-CZ" sz="1700" b="1" dirty="0" err="1" smtClean="0">
                <a:solidFill>
                  <a:schemeClr val="tx2"/>
                </a:solidFill>
              </a:rPr>
              <a:t>bioassays</a:t>
            </a:r>
            <a:r>
              <a:rPr lang="cs-CZ" sz="1700" b="1" dirty="0" smtClean="0">
                <a:solidFill>
                  <a:schemeClr val="tx2"/>
                </a:solidFill>
              </a:rPr>
              <a:t>  </a:t>
            </a:r>
            <a:br>
              <a:rPr lang="cs-CZ" sz="1700" b="1" dirty="0" smtClean="0">
                <a:solidFill>
                  <a:schemeClr val="tx2"/>
                </a:solidFill>
              </a:rPr>
            </a:br>
            <a:r>
              <a:rPr lang="cs-CZ" sz="1700" dirty="0" smtClean="0"/>
              <a:t>in </a:t>
            </a:r>
            <a:r>
              <a:rPr lang="cs-CZ" sz="1700" dirty="0" err="1" smtClean="0"/>
              <a:t>assessment</a:t>
            </a:r>
            <a:r>
              <a:rPr lang="cs-CZ" sz="1700" dirty="0" smtClean="0"/>
              <a:t> of </a:t>
            </a:r>
            <a:r>
              <a:rPr lang="cs-CZ" sz="1700" dirty="0" err="1" smtClean="0"/>
              <a:t>contaminated</a:t>
            </a:r>
            <a:r>
              <a:rPr lang="cs-CZ" sz="1700" dirty="0" smtClean="0"/>
              <a:t> </a:t>
            </a:r>
            <a:r>
              <a:rPr lang="cs-CZ" sz="1700" dirty="0" err="1" smtClean="0"/>
              <a:t>samples</a:t>
            </a:r>
            <a:r>
              <a:rPr lang="cs-CZ" sz="1700" dirty="0" smtClean="0"/>
              <a:t>	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Effects</a:t>
            </a:r>
            <a:r>
              <a:rPr lang="cs-CZ" sz="1700" dirty="0" smtClean="0"/>
              <a:t> </a:t>
            </a:r>
            <a:r>
              <a:rPr lang="cs-CZ" sz="1700" dirty="0" err="1" smtClean="0"/>
              <a:t>observed</a:t>
            </a:r>
            <a:r>
              <a:rPr lang="cs-CZ" sz="1700" dirty="0" smtClean="0"/>
              <a:t> (!)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err="1" smtClean="0"/>
              <a:t>How</a:t>
            </a:r>
            <a:r>
              <a:rPr lang="cs-CZ" sz="1700" b="1" dirty="0" smtClean="0"/>
              <a:t> to set </a:t>
            </a:r>
            <a:r>
              <a:rPr lang="cs-CZ" sz="1700" b="1" dirty="0" err="1" smtClean="0"/>
              <a:t>the</a:t>
            </a:r>
            <a:r>
              <a:rPr lang="cs-CZ" sz="1700" b="1" dirty="0" smtClean="0"/>
              <a:t> „</a:t>
            </a:r>
            <a:r>
              <a:rPr lang="cs-CZ" sz="1700" b="1" dirty="0" err="1" smtClean="0"/>
              <a:t>limits</a:t>
            </a:r>
            <a:r>
              <a:rPr lang="cs-CZ" sz="1700" b="1" dirty="0" smtClean="0"/>
              <a:t>“?</a:t>
            </a:r>
            <a:endParaRPr lang="cs-CZ" sz="17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Research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issues</a:t>
            </a:r>
            <a:r>
              <a:rPr lang="cs-CZ" sz="2000" b="1" dirty="0" smtClean="0">
                <a:solidFill>
                  <a:schemeClr val="tx2"/>
                </a:solidFill>
              </a:rPr>
              <a:t> and </a:t>
            </a:r>
            <a:r>
              <a:rPr lang="cs-CZ" sz="2000" b="1" dirty="0" err="1" smtClean="0">
                <a:solidFill>
                  <a:schemeClr val="tx2"/>
                </a:solidFill>
              </a:rPr>
              <a:t>questions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 smtClean="0"/>
              <a:t>Nanomaterials</a:t>
            </a:r>
            <a:r>
              <a:rPr lang="cs-CZ" sz="1600" dirty="0" smtClean="0"/>
              <a:t>, </a:t>
            </a:r>
            <a:r>
              <a:rPr lang="cs-CZ" sz="1600" dirty="0" err="1" smtClean="0"/>
              <a:t>Pharmaceuticals</a:t>
            </a:r>
            <a:r>
              <a:rPr lang="cs-CZ" sz="1600" dirty="0" smtClean="0"/>
              <a:t>, </a:t>
            </a:r>
            <a:r>
              <a:rPr lang="cs-CZ" sz="1600" dirty="0" err="1" smtClean="0"/>
              <a:t>EDCs</a:t>
            </a:r>
            <a:endParaRPr lang="cs-CZ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 smtClean="0"/>
              <a:t>Mixtures</a:t>
            </a:r>
            <a:r>
              <a:rPr lang="cs-CZ" sz="1600" dirty="0" smtClean="0"/>
              <a:t>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 smtClean="0"/>
              <a:t>Exposome</a:t>
            </a:r>
            <a:endParaRPr lang="cs-CZ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1122" name="Picture 2" descr="http://www.observatoiredescosmetiques.com/media/photo/1436012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980728"/>
            <a:ext cx="1140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467" t="19823" r="26560" b="24579"/>
          <a:stretch/>
        </p:blipFill>
        <p:spPr bwMode="auto">
          <a:xfrm>
            <a:off x="4427984" y="2204864"/>
            <a:ext cx="4656388" cy="22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 descr="http://www.theispot.com/images/source/Michael_Waraksa__Mapping_the_Expos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4556756"/>
            <a:ext cx="1471430" cy="18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When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&amp; w</a:t>
            </a:r>
            <a:r>
              <a:rPr lang="cs-CZ" dirty="0" err="1" smtClean="0">
                <a:solidFill>
                  <a:schemeClr val="accent2"/>
                </a:solidFill>
              </a:rPr>
              <a:t>here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toxicity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needed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79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1692" y="407707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An</a:t>
            </a:r>
            <a:r>
              <a:rPr lang="cs-CZ" sz="2000" b="1" dirty="0" err="1" smtClean="0">
                <a:solidFill>
                  <a:schemeClr val="tx2"/>
                </a:solidFill>
              </a:rPr>
              <a:t>ytime</a:t>
            </a:r>
            <a:r>
              <a:rPr lang="cs-CZ" sz="2000" b="1" dirty="0">
                <a:solidFill>
                  <a:schemeClr val="tx2"/>
                </a:solidFill>
              </a:rPr>
              <a:t>!</a:t>
            </a:r>
            <a:r>
              <a:rPr lang="cs-CZ" sz="2000" b="1" dirty="0" smtClean="0">
                <a:solidFill>
                  <a:schemeClr val="tx2"/>
                </a:solidFill>
              </a:rPr>
              <a:t/>
            </a:r>
            <a:br>
              <a:rPr lang="cs-CZ" sz="2000" b="1" dirty="0" smtClean="0">
                <a:solidFill>
                  <a:schemeClr val="tx2"/>
                </a:solidFill>
              </a:rPr>
            </a:br>
            <a:endParaRPr lang="cs-CZ" sz="20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2000" dirty="0" smtClean="0"/>
              <a:t>… </a:t>
            </a:r>
            <a:r>
              <a:rPr lang="cs-CZ" sz="2000" dirty="0" err="1" smtClean="0"/>
              <a:t>depending</a:t>
            </a:r>
            <a:r>
              <a:rPr lang="cs-CZ" sz="2000" dirty="0" smtClean="0"/>
              <a:t> on </a:t>
            </a:r>
            <a:r>
              <a:rPr lang="cs-CZ" sz="2000" dirty="0" err="1" smtClean="0"/>
              <a:t>researcher</a:t>
            </a:r>
            <a:r>
              <a:rPr lang="en-US" sz="2000" dirty="0" smtClean="0"/>
              <a:t>’s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budget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83522" y="4077072"/>
            <a:ext cx="2816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As the law s</a:t>
            </a:r>
            <a:r>
              <a:rPr lang="cs-CZ" sz="2000" b="1" dirty="0" err="1" smtClean="0">
                <a:solidFill>
                  <a:schemeClr val="tx2"/>
                </a:solidFill>
              </a:rPr>
              <a:t>ays</a:t>
            </a:r>
            <a:r>
              <a:rPr lang="cs-CZ" sz="2000" b="1" dirty="0" smtClean="0">
                <a:solidFill>
                  <a:schemeClr val="tx2"/>
                </a:solidFill>
              </a:rPr>
              <a:t>!</a:t>
            </a:r>
          </a:p>
          <a:p>
            <a:pPr algn="ctr"/>
            <a:endParaRPr lang="cs-CZ" sz="20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2000" dirty="0" smtClean="0"/>
              <a:t>… </a:t>
            </a:r>
            <a:r>
              <a:rPr lang="cs-CZ" sz="2000" dirty="0" err="1" smtClean="0"/>
              <a:t>what</a:t>
            </a:r>
            <a:r>
              <a:rPr lang="cs-CZ" sz="2000" dirty="0" smtClean="0"/>
              <a:t> are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pPr algn="r"/>
            <a:r>
              <a:rPr lang="cs-CZ" sz="2000" dirty="0" err="1" smtClean="0"/>
              <a:t>law</a:t>
            </a:r>
            <a:r>
              <a:rPr lang="cs-CZ" sz="2000" dirty="0" smtClean="0"/>
              <a:t>(s)?      </a:t>
            </a:r>
            <a:r>
              <a:rPr lang="cs-CZ" sz="3000" dirty="0" smtClean="0">
                <a:sym typeface="Wingdings" panose="05000000000000000000" pitchFamily="2" charset="2"/>
              </a:rPr>
              <a:t></a:t>
            </a:r>
            <a:endParaRPr lang="en-US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126876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View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researcher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71881" y="1268760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View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 smtClean="0">
                  <a:solidFill>
                    <a:srgbClr val="00B050"/>
                  </a:solidFill>
                </a:rPr>
                <a:t>MIXTURES</a:t>
              </a:r>
              <a:r>
                <a:rPr lang="cs-CZ" sz="1200" b="1" dirty="0" smtClean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Industrial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Cosmetics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PPP (</a:t>
              </a:r>
              <a:r>
                <a:rPr lang="cs-CZ" sz="1400" dirty="0" err="1" smtClean="0"/>
                <a:t>pesticides</a:t>
              </a:r>
              <a:r>
                <a:rPr lang="cs-CZ" sz="1400" dirty="0" smtClean="0"/>
                <a:t>)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Biocides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 smtClean="0"/>
                <a:t>Human</a:t>
              </a:r>
              <a:r>
                <a:rPr lang="cs-CZ" sz="1400" dirty="0" smtClean="0"/>
                <a:t> </a:t>
              </a:r>
              <a:br>
                <a:rPr lang="cs-CZ" sz="1400" dirty="0" smtClean="0"/>
              </a:br>
              <a:r>
                <a:rPr lang="cs-CZ" sz="1400" dirty="0" smtClean="0"/>
                <a:t>  </a:t>
              </a:r>
              <a:r>
                <a:rPr lang="cs-CZ" sz="1400" dirty="0" err="1" smtClean="0"/>
                <a:t>pharmaceuticals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Veterinary</a:t>
              </a:r>
              <a:r>
                <a:rPr lang="cs-CZ" sz="1400" dirty="0" smtClean="0"/>
                <a:t/>
              </a:r>
              <a:br>
                <a:rPr lang="cs-CZ" sz="1400" dirty="0" smtClean="0"/>
              </a:br>
              <a:r>
                <a:rPr lang="cs-CZ" sz="1400" dirty="0" smtClean="0"/>
                <a:t>   </a:t>
              </a:r>
              <a:r>
                <a:rPr lang="cs-CZ" sz="1400" dirty="0" err="1" smtClean="0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Chemical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laws</a:t>
            </a:r>
            <a:r>
              <a:rPr lang="cs-CZ" sz="1200" b="1" dirty="0" smtClean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surface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ground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 smtClean="0">
                  <a:solidFill>
                    <a:schemeClr val="tx2"/>
                  </a:solidFill>
                </a:rPr>
                <a:t>qualit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err="1" smtClean="0">
                  <a:solidFill>
                    <a:schemeClr val="tx2"/>
                  </a:solidFill>
                </a:rPr>
                <a:t>Soil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</a:rPr>
                <a:t>&amp; Sediments</a:t>
              </a: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/>
              </a:r>
              <a:br>
                <a:rPr lang="cs-CZ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Wastes</a:t>
              </a:r>
              <a:endParaRPr lang="cs-CZ" sz="1200" b="1" dirty="0" smtClean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 smtClean="0"/>
              <a:t>Two</a:t>
            </a:r>
            <a:r>
              <a:rPr lang="cs-CZ" sz="1600" b="1" dirty="0" smtClean="0"/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§§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/>
              <a:t>approaches</a:t>
            </a:r>
            <a:r>
              <a:rPr lang="cs-CZ" sz="1600" b="1" dirty="0" smtClean="0"/>
              <a:t>:</a:t>
            </a:r>
          </a:p>
          <a:p>
            <a:endParaRPr lang="cs-CZ" sz="1600" b="1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Prospective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(c</a:t>
            </a:r>
            <a:r>
              <a:rPr lang="en-US" sz="1600" dirty="0" err="1" smtClean="0"/>
              <a:t>hemicals</a:t>
            </a:r>
            <a:r>
              <a:rPr lang="cs-CZ" sz="1600" dirty="0" smtClean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Retrospective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 err="1" smtClean="0"/>
              <a:t>mixtures</a:t>
            </a:r>
            <a:r>
              <a:rPr lang="cs-CZ" sz="1600" dirty="0" smtClean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906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7812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2420888"/>
            <a:ext cx="7379470" cy="4437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39090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3429000"/>
            <a:ext cx="737947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Nanoparticles - examples</a:t>
            </a:r>
          </a:p>
        </p:txBody>
      </p:sp>
      <p:pic>
        <p:nvPicPr>
          <p:cNvPr id="96259" name="Picture 4" descr="https://encrypted-tbn0.gstatic.com/images?q=tbn:ANd9GcR52Y7PdqKN5Z97ZhIFGfyoY41Qv9l41niNcuE3T-F9sWyIjSK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9527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 descr="http://nano.anl.gov/images/bifunctional_nanop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981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8" descr="https://encrypted-tbn1.gstatic.com/images?q=tbn:ANd9GcR9LiHxdv4f1xLBnJm7j0ey82mAIkrqpx6dVbyiFdDTwcRn5G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0" descr="https://encrypted-tbn0.gstatic.com/images?q=tbn:ANd9GcTRyUwtGdjXOTAe8emSb0Ngkn0R-l8krCeEyFVPeK8-f5Yrg322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686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2" descr="https://encrypted-tbn3.gstatic.com/images?q=tbn:ANd9GcS1YFciG79F0BpdYj74qJmGI-zgvfT7pAazIR4bDRuhmllhzbq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https://encrypted-tbn2.gstatic.com/images?q=tbn:ANd9GcQzw3I5Xb7Vq_3twyU5AzgXl6TZPl1WvVm-RGpTGUQSGNuBdlD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3975"/>
            <a:ext cx="26479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Toxicity of </a:t>
            </a:r>
            <a:r>
              <a:rPr lang="cs-CZ" altLang="en-US" dirty="0" err="1" smtClean="0">
                <a:solidFill>
                  <a:schemeClr val="tx1"/>
                </a:solidFill>
              </a:rPr>
              <a:t>nanoparticles</a:t>
            </a:r>
            <a:r>
              <a:rPr lang="cs-CZ" altLang="en-US" dirty="0" smtClean="0">
                <a:solidFill>
                  <a:schemeClr val="tx1"/>
                </a:solidFill>
              </a:rPr>
              <a:t> …</a:t>
            </a:r>
          </a:p>
        </p:txBody>
      </p:sp>
      <p:pic>
        <p:nvPicPr>
          <p:cNvPr id="98307" name="Picture 2" descr="http://ars.els-cdn.com/content/image/1-s2.0-S0165993611003748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25538"/>
            <a:ext cx="60420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ovéPole 10"/>
          <p:cNvSpPr txBox="1">
            <a:spLocks noChangeArrowheads="1"/>
          </p:cNvSpPr>
          <p:nvPr/>
        </p:nvSpPr>
        <p:spPr bwMode="auto">
          <a:xfrm>
            <a:off x="6156325" y="1484313"/>
            <a:ext cx="31686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(Mostly unknown)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Parameters may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Affect ecotoxicity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Composition (chemical)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Surface (size, area)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Charge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Reactivity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 with ions,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other chemicals…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Effects on </a:t>
            </a:r>
            <a:br>
              <a:rPr lang="en-US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environmental Fate</a:t>
            </a:r>
            <a:br>
              <a:rPr lang="en-US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and toxicit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y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Ecotoxicity</a:t>
            </a:r>
            <a:r>
              <a:rPr lang="cs-CZ" altLang="en-US" dirty="0" smtClean="0">
                <a:solidFill>
                  <a:schemeClr val="tx1"/>
                </a:solidFill>
              </a:rPr>
              <a:t> of </a:t>
            </a:r>
            <a:r>
              <a:rPr lang="cs-CZ" altLang="en-US" dirty="0" err="1" smtClean="0">
                <a:solidFill>
                  <a:schemeClr val="tx1"/>
                </a:solidFill>
              </a:rPr>
              <a:t>nanoparticles</a:t>
            </a:r>
            <a:r>
              <a:rPr lang="cs-CZ" altLang="en-US" dirty="0" smtClean="0">
                <a:solidFill>
                  <a:schemeClr val="tx1"/>
                </a:solidFill>
              </a:rPr>
              <a:t> – </a:t>
            </a:r>
            <a:r>
              <a:rPr lang="cs-CZ" altLang="en-US" dirty="0" err="1" smtClean="0">
                <a:solidFill>
                  <a:schemeClr val="tx1"/>
                </a:solidFill>
              </a:rPr>
              <a:t>RECETOX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example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pic>
        <p:nvPicPr>
          <p:cNvPr id="9933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6" y="1916832"/>
            <a:ext cx="5868842" cy="36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ovéPole 6"/>
          <p:cNvSpPr txBox="1">
            <a:spLocks noChangeArrowheads="1"/>
          </p:cNvSpPr>
          <p:nvPr/>
        </p:nvSpPr>
        <p:spPr bwMode="auto">
          <a:xfrm>
            <a:off x="395288" y="1052513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Comparison</a:t>
            </a:r>
            <a:r>
              <a:rPr lang="cs-CZ" altLang="en-US" sz="1800" dirty="0">
                <a:solidFill>
                  <a:schemeClr val="tx1"/>
                </a:solidFill>
              </a:rPr>
              <a:t> of toxicity - 4 „</a:t>
            </a:r>
            <a:r>
              <a:rPr lang="cs-CZ" altLang="en-US" sz="1800" dirty="0" err="1">
                <a:solidFill>
                  <a:schemeClr val="tx1"/>
                </a:solidFill>
              </a:rPr>
              <a:t>appeared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be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the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same</a:t>
            </a:r>
            <a:r>
              <a:rPr lang="cs-CZ" altLang="en-US" sz="1800" dirty="0">
                <a:solidFill>
                  <a:schemeClr val="tx1"/>
                </a:solidFill>
              </a:rPr>
              <a:t>“ </a:t>
            </a:r>
            <a:r>
              <a:rPr lang="cs-CZ" altLang="en-US" sz="1800" dirty="0" err="1">
                <a:solidFill>
                  <a:schemeClr val="tx1"/>
                </a:solidFill>
              </a:rPr>
              <a:t>particles</a:t>
            </a:r>
            <a:r>
              <a:rPr lang="cs-CZ" altLang="en-US" sz="1800" dirty="0">
                <a:solidFill>
                  <a:schemeClr val="tx1"/>
                </a:solidFill>
              </a:rPr>
              <a:t/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one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producer</a:t>
            </a:r>
            <a:r>
              <a:rPr lang="cs-CZ" altLang="en-US" sz="1800" dirty="0">
                <a:solidFill>
                  <a:schemeClr val="tx1"/>
                </a:solidFill>
              </a:rPr>
              <a:t> – 4 </a:t>
            </a:r>
            <a:r>
              <a:rPr lang="cs-CZ" altLang="en-US" sz="1800" dirty="0" err="1">
                <a:solidFill>
                  <a:schemeClr val="tx1"/>
                </a:solidFill>
              </a:rPr>
              <a:t>different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lots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zerovalent</a:t>
            </a:r>
            <a:r>
              <a:rPr lang="cs-CZ" altLang="en-US" sz="1800" dirty="0">
                <a:solidFill>
                  <a:schemeClr val="tx1"/>
                </a:solidFill>
              </a:rPr>
              <a:t> iron – ZVI – Fe</a:t>
            </a:r>
            <a:r>
              <a:rPr lang="cs-CZ" altLang="en-US" sz="1800" baseline="30000" dirty="0">
                <a:solidFill>
                  <a:schemeClr val="tx1"/>
                </a:solidFill>
              </a:rPr>
              <a:t>0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55172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i="1" dirty="0">
                <a:solidFill>
                  <a:srgbClr val="FF0000"/>
                </a:solidFill>
              </a:rPr>
              <a:t>?? </a:t>
            </a:r>
            <a:r>
              <a:rPr lang="cs-CZ" altLang="en-US" i="1" dirty="0" err="1">
                <a:solidFill>
                  <a:srgbClr val="FF0000"/>
                </a:solidFill>
              </a:rPr>
              <a:t>Why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is</a:t>
            </a:r>
            <a:r>
              <a:rPr lang="cs-CZ" altLang="en-US" i="1" dirty="0">
                <a:solidFill>
                  <a:srgbClr val="FF0000"/>
                </a:solidFill>
              </a:rPr>
              <a:t> H16 so </a:t>
            </a:r>
            <a:r>
              <a:rPr lang="cs-CZ" altLang="en-US" i="1" dirty="0" err="1">
                <a:solidFill>
                  <a:srgbClr val="FF0000"/>
                </a:solidFill>
              </a:rPr>
              <a:t>toxic</a:t>
            </a:r>
            <a:r>
              <a:rPr lang="cs-CZ" altLang="en-US" i="1" dirty="0">
                <a:solidFill>
                  <a:srgbClr val="FF0000"/>
                </a:solidFill>
              </a:rPr>
              <a:t> ??  </a:t>
            </a:r>
            <a:r>
              <a:rPr lang="cs-CZ" altLang="en-US" i="1" dirty="0" smtClean="0">
                <a:solidFill>
                  <a:srgbClr val="FF0000"/>
                </a:solidFill>
              </a:rPr>
              <a:t/>
            </a:r>
            <a:br>
              <a:rPr lang="cs-CZ" altLang="en-US" i="1" dirty="0" smtClean="0">
                <a:solidFill>
                  <a:srgbClr val="FF0000"/>
                </a:solidFill>
              </a:rPr>
            </a:br>
            <a:r>
              <a:rPr lang="cs-CZ" altLang="en-US" i="1" dirty="0" smtClean="0">
                <a:solidFill>
                  <a:srgbClr val="FF0000"/>
                </a:solidFill>
              </a:rPr>
              <a:t>… </a:t>
            </a:r>
            <a:r>
              <a:rPr lang="cs-CZ" altLang="en-US" i="1" dirty="0" err="1">
                <a:solidFill>
                  <a:srgbClr val="FF0000"/>
                </a:solidFill>
              </a:rPr>
              <a:t>despite</a:t>
            </a:r>
            <a:r>
              <a:rPr lang="cs-CZ" altLang="en-US" i="1" dirty="0">
                <a:solidFill>
                  <a:srgbClr val="FF0000"/>
                </a:solidFill>
              </a:rPr>
              <a:t> of </a:t>
            </a:r>
            <a:r>
              <a:rPr lang="cs-CZ" altLang="en-US" i="1" dirty="0" err="1">
                <a:solidFill>
                  <a:srgbClr val="FF0000"/>
                </a:solidFill>
              </a:rPr>
              <a:t>detailed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investigation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never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revealed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803</Words>
  <Application>Microsoft Office PowerPoint</Application>
  <PresentationFormat>Předvádění na obrazovce (4:3)</PresentationFormat>
  <Paragraphs>257</Paragraphs>
  <Slides>27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Monotype Sorts</vt:lpstr>
      <vt:lpstr>Tahoma</vt:lpstr>
      <vt:lpstr>Times New Roman</vt:lpstr>
      <vt:lpstr>Wingdings</vt:lpstr>
      <vt:lpstr>Motiv sady Office</vt:lpstr>
      <vt:lpstr>Graf</vt:lpstr>
      <vt:lpstr>Ecotoxicology – Part 3  Current issues in  Research vs Regulation</vt:lpstr>
      <vt:lpstr>Prezentace aplikace PowerPoint</vt:lpstr>
      <vt:lpstr>When &amp; where the toxicity assessment is needed?</vt:lpstr>
      <vt:lpstr>Prezentace aplikace PowerPoint</vt:lpstr>
      <vt:lpstr>What to assess for toxicity?</vt:lpstr>
      <vt:lpstr>What to assess for toxicity?</vt:lpstr>
      <vt:lpstr>Nanoparticles - examples</vt:lpstr>
      <vt:lpstr>Toxicity of nanoparticles …</vt:lpstr>
      <vt:lpstr>Ecotoxicity of nanoparticles – RECETOX example</vt:lpstr>
      <vt:lpstr>Prezentace aplikace PowerPoint</vt:lpstr>
      <vt:lpstr>Example 1 - DICLOFENAC</vt:lpstr>
      <vt:lpstr>Example 2 – AVERMEKTIN-like antiparasitics</vt:lpstr>
      <vt:lpstr>Prezentace aplikace PowerPoint</vt:lpstr>
      <vt:lpstr>Prezentace aplikace PowerPoint</vt:lpstr>
      <vt:lpstr>Prezentace aplikace PowerPoint</vt:lpstr>
      <vt:lpstr>International ring test (2012-13)  Testing comparability of existing and innovative bioassays for water quality assessment</vt:lpstr>
      <vt:lpstr>International ring test (2012-13)  Testing comparability of existing and innovative bioassays for water quality assessment</vt:lpstr>
      <vt:lpstr>International ring test (2012-13)  Testing comparability of existing and innovative bioassays for water quality assessment</vt:lpstr>
      <vt:lpstr>International ring test (2012-13)  Testing comparability of existing and innovative bioassays for water quality assessment</vt:lpstr>
      <vt:lpstr>Prezentace aplikace PowerPoint</vt:lpstr>
      <vt:lpstr>What to assess for toxicity?</vt:lpstr>
      <vt:lpstr>What to assess for toxicity?</vt:lpstr>
      <vt:lpstr>Prezentace aplikace PowerPoint</vt:lpstr>
      <vt:lpstr>Prezentace aplikace PowerPoint</vt:lpstr>
      <vt:lpstr>Prezentace aplikace PowerPoint</vt:lpstr>
      <vt:lpstr>Prezentace aplikace PowerPoint</vt:lpstr>
      <vt:lpstr>Summary on When, Where, What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101</cp:revision>
  <dcterms:created xsi:type="dcterms:W3CDTF">2010-05-17T15:27:49Z</dcterms:created>
  <dcterms:modified xsi:type="dcterms:W3CDTF">2017-10-19T07:50:31Z</dcterms:modified>
</cp:coreProperties>
</file>