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handoutMasterIdLst>
    <p:handoutMasterId r:id="rId11"/>
  </p:handoutMasterIdLst>
  <p:sldIdLst>
    <p:sldId id="286" r:id="rId2"/>
    <p:sldId id="296" r:id="rId3"/>
    <p:sldId id="293" r:id="rId4"/>
    <p:sldId id="294" r:id="rId5"/>
    <p:sldId id="300" r:id="rId6"/>
    <p:sldId id="299" r:id="rId7"/>
    <p:sldId id="297" r:id="rId8"/>
    <p:sldId id="298" r:id="rId9"/>
  </p:sldIdLst>
  <p:sldSz cx="9144000" cy="6858000" type="screen4x3"/>
  <p:notesSz cx="6797675" cy="992822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138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alina" initials="k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3" autoAdjust="0"/>
    <p:restoredTop sz="94671" autoAdjust="0"/>
  </p:normalViewPr>
  <p:slideViewPr>
    <p:cSldViewPr showGuides="1">
      <p:cViewPr varScale="1">
        <p:scale>
          <a:sx n="80" d="100"/>
          <a:sy n="80" d="100"/>
        </p:scale>
        <p:origin x="1626" y="90"/>
      </p:cViewPr>
      <p:guideLst>
        <p:guide orient="horz" pos="2160"/>
        <p:guide pos="138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0" d="100"/>
          <a:sy n="60" d="100"/>
        </p:scale>
        <p:origin x="-3378" y="-7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909FA5-339E-4651-B2DE-B56013502D9B}" type="datetimeFigureOut">
              <a:rPr lang="cs-CZ" smtClean="0"/>
              <a:pPr/>
              <a:t>30.09.2018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CFBF8B-558C-4D77-8360-4385647F2E0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10958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406F23-B324-4EB6-B5F7-97F5217C982F}" type="datetimeFigureOut">
              <a:rPr lang="cs-CZ" smtClean="0"/>
              <a:pPr/>
              <a:t>30.09.2018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F74B53-992C-4577-A143-249B45FFDF1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34758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540E5E0-C473-45EF-93FB-F634827EF459}" type="slidenum">
              <a:rPr lang="cs-CZ" altLang="en-US" smtClean="0"/>
              <a:pPr>
                <a:spcBef>
                  <a:spcPct val="0"/>
                </a:spcBef>
              </a:pPr>
              <a:t>3</a:t>
            </a:fld>
            <a:endParaRPr lang="cs-CZ" altLang="en-US" smtClean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9747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44ABF99-9A19-4FDF-AF09-1E5427B6D17E}" type="slidenum">
              <a:rPr lang="cs-CZ" altLang="en-US" smtClean="0"/>
              <a:pPr>
                <a:spcBef>
                  <a:spcPct val="0"/>
                </a:spcBef>
              </a:pPr>
              <a:t>4</a:t>
            </a:fld>
            <a:endParaRPr lang="cs-CZ" altLang="en-US" smtClean="0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01605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46050" y="6391275"/>
            <a:ext cx="8832850" cy="466725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2400"/>
            <a:ext cx="8832850" cy="670560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3" name="Elipsa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Elipsa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6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19BE8F-E050-4C3C-9814-D6EC8D55BDA4}" type="datetime1">
              <a:rPr lang="cs-CZ"/>
              <a:pPr>
                <a:defRPr/>
              </a:pPr>
              <a:t>30.09.2018</a:t>
            </a:fld>
            <a:endParaRPr lang="cs-CZ"/>
          </a:p>
        </p:txBody>
      </p:sp>
      <p:sp>
        <p:nvSpPr>
          <p:cNvPr id="18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036E1D8A-CBB2-4B24-B7B3-E30E3B97490E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  <p:pic>
        <p:nvPicPr>
          <p:cNvPr id="19" name="Picture 20" descr="logo-IB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Picture 21" descr="logomun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Zástupný symbol pro zápatí 16"/>
          <p:cNvSpPr txBox="1">
            <a:spLocks/>
          </p:cNvSpPr>
          <p:nvPr userDrawn="1"/>
        </p:nvSpPr>
        <p:spPr bwMode="auto">
          <a:xfrm>
            <a:off x="342528" y="6446663"/>
            <a:ext cx="3581400" cy="36671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cs-CZ"/>
            </a:defPPr>
            <a:lvl1pPr marL="0" algn="l" defTabSz="914400" rtl="0" eaLnBrk="1" latinLnBrk="0" hangingPunct="1">
              <a:defRPr sz="1000" b="0" i="0" kern="1200" smtClean="0">
                <a:solidFill>
                  <a:srgbClr val="607B7C"/>
                </a:solidFill>
                <a:latin typeface="Calibri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 smtClean="0">
                <a:latin typeface="Arial" charset="0"/>
                <a:cs typeface="Arial" charset="0"/>
              </a:rPr>
              <a:t>Vytvořil Institut biostatistiky a analýz, Masarykova univerzita </a:t>
            </a:r>
            <a:br>
              <a:rPr lang="cs-CZ" dirty="0" smtClean="0">
                <a:latin typeface="Arial" charset="0"/>
                <a:cs typeface="Arial" charset="0"/>
              </a:rPr>
            </a:br>
            <a:r>
              <a:rPr lang="cs-CZ" i="1" dirty="0" smtClean="0">
                <a:latin typeface="Arial" charset="0"/>
                <a:cs typeface="Arial" charset="0"/>
              </a:rPr>
              <a:t>J. Hřebíček</a:t>
            </a:r>
            <a:r>
              <a:rPr lang="cs-CZ" dirty="0" smtClean="0">
                <a:latin typeface="Arial" charset="0"/>
                <a:cs typeface="Arial" charset="0"/>
              </a:rPr>
              <a:t>, </a:t>
            </a:r>
            <a:r>
              <a:rPr lang="cs-CZ" i="1" dirty="0" smtClean="0">
                <a:latin typeface="Arial" charset="0"/>
                <a:cs typeface="Arial" charset="0"/>
              </a:rPr>
              <a:t>J. Kalina</a:t>
            </a:r>
            <a:endParaRPr lang="cs-CZ" i="1" dirty="0">
              <a:latin typeface="Arial" charset="0"/>
              <a:cs typeface="Arial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4" name="Obdélník 3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575"/>
            <a:ext cx="8832850" cy="6702425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Elipsa 9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Elipsa 10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5840BF-48BA-43BD-9A16-632094A4B4AF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  <p:pic>
        <p:nvPicPr>
          <p:cNvPr id="16" name="Picture 20" descr="logo-IB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21" descr="logomun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Zástupný symbol pro zápatí 16"/>
          <p:cNvSpPr txBox="1">
            <a:spLocks/>
          </p:cNvSpPr>
          <p:nvPr userDrawn="1"/>
        </p:nvSpPr>
        <p:spPr bwMode="auto">
          <a:xfrm>
            <a:off x="342528" y="6446663"/>
            <a:ext cx="3581400" cy="36671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cs-CZ"/>
            </a:defPPr>
            <a:lvl1pPr marL="0" algn="l" defTabSz="914400" rtl="0" eaLnBrk="1" latinLnBrk="0" hangingPunct="1">
              <a:defRPr sz="1000" b="0" i="0" kern="1200" smtClean="0">
                <a:solidFill>
                  <a:srgbClr val="607B7C"/>
                </a:solidFill>
                <a:latin typeface="Calibri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 smtClean="0">
                <a:latin typeface="Arial" charset="0"/>
                <a:cs typeface="Arial" charset="0"/>
              </a:rPr>
              <a:t>Vytvořil Institut biostatistiky a analýz, Masarykova univerzita </a:t>
            </a:r>
            <a:br>
              <a:rPr lang="cs-CZ" dirty="0" smtClean="0">
                <a:latin typeface="Arial" charset="0"/>
                <a:cs typeface="Arial" charset="0"/>
              </a:rPr>
            </a:br>
            <a:r>
              <a:rPr lang="cs-CZ" i="1" dirty="0" smtClean="0">
                <a:latin typeface="Arial" charset="0"/>
                <a:cs typeface="Arial" charset="0"/>
              </a:rPr>
              <a:t>J. Hřebíček</a:t>
            </a:r>
            <a:r>
              <a:rPr lang="cs-CZ" dirty="0" smtClean="0">
                <a:latin typeface="Arial" charset="0"/>
                <a:cs typeface="Arial" charset="0"/>
              </a:rPr>
              <a:t>, </a:t>
            </a:r>
            <a:r>
              <a:rPr lang="cs-CZ" i="1" dirty="0" smtClean="0">
                <a:latin typeface="Arial" charset="0"/>
                <a:cs typeface="Arial" charset="0"/>
              </a:rPr>
              <a:t>J. Kalina</a:t>
            </a:r>
            <a:endParaRPr lang="cs-CZ" i="1" dirty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římá spojovací čára 4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3" name="Elipsa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Elipsa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pic>
        <p:nvPicPr>
          <p:cNvPr id="16" name="Picture 20" descr="logo-IB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21" descr="logomun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8" name="Zástupný symbol pro číslo snímku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68AA4C-38FB-42CA-A2B5-1C13FFEA9B69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19" name="Zástupný symbol pro datum 4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571C8C-95FA-40E6-A23E-43FAEC9E1CC8}" type="datetime1">
              <a:rPr lang="cs-CZ"/>
              <a:pPr>
                <a:defRPr/>
              </a:pPr>
              <a:t>30.09.2018</a:t>
            </a:fld>
            <a:endParaRPr lang="cs-CZ"/>
          </a:p>
        </p:txBody>
      </p:sp>
      <p:sp>
        <p:nvSpPr>
          <p:cNvPr id="21" name="Zástupný symbol pro zápatí 16"/>
          <p:cNvSpPr txBox="1">
            <a:spLocks/>
          </p:cNvSpPr>
          <p:nvPr userDrawn="1"/>
        </p:nvSpPr>
        <p:spPr bwMode="auto">
          <a:xfrm>
            <a:off x="342528" y="6446663"/>
            <a:ext cx="3581400" cy="36671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cs-CZ"/>
            </a:defPPr>
            <a:lvl1pPr marL="0" algn="l" defTabSz="914400" rtl="0" eaLnBrk="1" latinLnBrk="0" hangingPunct="1">
              <a:defRPr sz="1000" b="0" i="0" kern="1200" smtClean="0">
                <a:solidFill>
                  <a:srgbClr val="607B7C"/>
                </a:solidFill>
                <a:latin typeface="Calibri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 smtClean="0">
                <a:latin typeface="Arial" charset="0"/>
                <a:cs typeface="Arial" charset="0"/>
              </a:rPr>
              <a:t>Vytvořil Institut biostatistiky a analýz, Masarykova univerzita </a:t>
            </a:r>
            <a:br>
              <a:rPr lang="cs-CZ" dirty="0" smtClean="0">
                <a:latin typeface="Arial" charset="0"/>
                <a:cs typeface="Arial" charset="0"/>
              </a:rPr>
            </a:br>
            <a:r>
              <a:rPr lang="cs-CZ" i="1" dirty="0" smtClean="0">
                <a:latin typeface="Arial" charset="0"/>
                <a:cs typeface="Arial" charset="0"/>
              </a:rPr>
              <a:t>J. Hřebíček</a:t>
            </a:r>
            <a:r>
              <a:rPr lang="cs-CZ" dirty="0" smtClean="0">
                <a:latin typeface="Arial" charset="0"/>
                <a:cs typeface="Arial" charset="0"/>
              </a:rPr>
              <a:t>, </a:t>
            </a:r>
            <a:r>
              <a:rPr lang="cs-CZ" i="1" dirty="0" smtClean="0">
                <a:latin typeface="Arial" charset="0"/>
                <a:cs typeface="Arial" charset="0"/>
              </a:rPr>
              <a:t>J. Kalina</a:t>
            </a:r>
            <a:endParaRPr lang="cs-CZ" i="1" dirty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6413" y="61913"/>
            <a:ext cx="8569325" cy="620712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93713" y="836613"/>
            <a:ext cx="4248150" cy="5545137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894263" y="836613"/>
            <a:ext cx="4249737" cy="5545137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8AD3FE-657F-4E12-B338-3C935E60447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>
            <a:off x="493713" y="6460126"/>
            <a:ext cx="3581400" cy="366713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dirty="0" smtClean="0">
                <a:latin typeface="Arial" charset="0"/>
                <a:cs typeface="Arial" charset="0"/>
              </a:rPr>
              <a:t>Vytvořil Institut biostatistiky a analýz, Masarykova univerzita </a:t>
            </a:r>
            <a:br>
              <a:rPr lang="cs-CZ" dirty="0" smtClean="0">
                <a:latin typeface="Arial" charset="0"/>
                <a:cs typeface="Arial" charset="0"/>
              </a:rPr>
            </a:br>
            <a:r>
              <a:rPr lang="cs-CZ" i="1" dirty="0" smtClean="0">
                <a:latin typeface="Arial" charset="0"/>
                <a:cs typeface="Arial" charset="0"/>
              </a:rPr>
              <a:t>J. Hřebíček</a:t>
            </a:r>
            <a:r>
              <a:rPr lang="cs-CZ" dirty="0" smtClean="0">
                <a:latin typeface="Arial" charset="0"/>
                <a:cs typeface="Arial" charset="0"/>
              </a:rPr>
              <a:t>, </a:t>
            </a:r>
            <a:r>
              <a:rPr lang="cs-CZ" i="1" dirty="0" smtClean="0">
                <a:latin typeface="Arial" charset="0"/>
                <a:cs typeface="Arial" charset="0"/>
              </a:rPr>
              <a:t>J. Kalina</a:t>
            </a:r>
            <a:endParaRPr lang="cs-CZ" i="1" dirty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53761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392D46-FDE1-4D3F-B19C-DB3F3C6AB68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>
            <a:off x="493713" y="6460126"/>
            <a:ext cx="3581400" cy="366713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dirty="0" smtClean="0">
                <a:latin typeface="Arial" charset="0"/>
                <a:cs typeface="Arial" charset="0"/>
              </a:rPr>
              <a:t>Vytvořil Institut biostatistiky a analýz, Masarykova univerzita </a:t>
            </a:r>
            <a:br>
              <a:rPr lang="cs-CZ" dirty="0" smtClean="0">
                <a:latin typeface="Arial" charset="0"/>
                <a:cs typeface="Arial" charset="0"/>
              </a:rPr>
            </a:br>
            <a:r>
              <a:rPr lang="cs-CZ" i="1" dirty="0" smtClean="0">
                <a:latin typeface="Arial" charset="0"/>
                <a:cs typeface="Arial" charset="0"/>
              </a:rPr>
              <a:t>J. Hřebíček</a:t>
            </a:r>
            <a:r>
              <a:rPr lang="cs-CZ" dirty="0" smtClean="0">
                <a:latin typeface="Arial" charset="0"/>
                <a:cs typeface="Arial" charset="0"/>
              </a:rPr>
              <a:t>, </a:t>
            </a:r>
            <a:r>
              <a:rPr lang="cs-CZ" i="1" dirty="0" smtClean="0">
                <a:latin typeface="Arial" charset="0"/>
                <a:cs typeface="Arial" charset="0"/>
              </a:rPr>
              <a:t>J. Kalina</a:t>
            </a:r>
            <a:endParaRPr lang="cs-CZ" i="1" dirty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87586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0" i="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1F77581-F61D-4517-972C-775A665F2C85}" type="datetime1">
              <a:rPr lang="cs-CZ"/>
              <a:pPr>
                <a:defRPr/>
              </a:pPr>
              <a:t>30.09.2018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0" i="0" smtClean="0">
                <a:solidFill>
                  <a:srgbClr val="607B7C"/>
                </a:solidFill>
                <a:latin typeface="Calibri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s-CZ">
                <a:cs typeface="Arial" pitchFamily="34" charset="0"/>
              </a:rPr>
              <a:t>Vytvořil Institut biostatistiky a analýz, Masarykova univerzita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>
              <a:cs typeface="Arial" pitchFamily="34" charset="0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575"/>
            <a:ext cx="8832850" cy="6702425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2" name="Elipsa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Elipsa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 b="0" i="0">
                <a:solidFill>
                  <a:schemeClr val="accent3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2052ECD-D51C-402B-8D1E-D191B99D66A0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112654" name="Zástupný symbol pro nadpis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  <a:endParaRPr lang="en-US" smtClean="0"/>
          </a:p>
        </p:txBody>
      </p:sp>
      <p:sp>
        <p:nvSpPr>
          <p:cNvPr id="112655" name="Zástupný symbol pro text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pic>
        <p:nvPicPr>
          <p:cNvPr id="112656" name="Picture 19" descr="logo-IBA"/>
          <p:cNvPicPr>
            <a:picLocks noChangeAspect="1" noChangeArrowheads="1"/>
          </p:cNvPicPr>
          <p:nvPr userDrawn="1"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57" name="Picture 20" descr="logomuni"/>
          <p:cNvPicPr>
            <a:picLocks noChangeAspect="1" noChangeArrowheads="1"/>
          </p:cNvPicPr>
          <p:nvPr userDrawn="1"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b="1" kern="1200">
          <a:solidFill>
            <a:srgbClr val="7B98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8FB08C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is.muni.cz/do/rect/el/estud/prif/js11/maple/web/mat_model.pdf" TargetMode="External"/><Relationship Id="rId2" Type="http://schemas.openxmlformats.org/officeDocument/2006/relationships/hyperlink" Target="http://portal.matematickabiologie.cz/index.php?pg=analyza-a-modelovani-dynamickych-biologickych-dat--uvod-do-matematickeho-modelovani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Podnadpis 2"/>
          <p:cNvSpPr>
            <a:spLocks noGrp="1"/>
          </p:cNvSpPr>
          <p:nvPr>
            <p:ph type="subTitle" idx="4294967295"/>
          </p:nvPr>
        </p:nvSpPr>
        <p:spPr>
          <a:xfrm>
            <a:off x="285750" y="2997200"/>
            <a:ext cx="8572500" cy="2677656"/>
          </a:xfrm>
        </p:spPr>
        <p:txBody>
          <a:bodyPr>
            <a:spAutoFit/>
          </a:bodyPr>
          <a:lstStyle/>
          <a:p>
            <a:pPr marL="0" indent="0" algn="ctr">
              <a:buFont typeface="Wingdings 2" pitchFamily="18" charset="2"/>
              <a:buNone/>
            </a:pPr>
            <a:r>
              <a:rPr lang="cs-CZ" sz="2400" b="1" dirty="0" smtClean="0">
                <a:solidFill>
                  <a:schemeClr val="tx2"/>
                </a:solidFill>
                <a:latin typeface="Arial" charset="0"/>
              </a:rPr>
              <a:t>Anketa</a:t>
            </a:r>
          </a:p>
          <a:p>
            <a:pPr marL="0" indent="0" algn="ctr">
              <a:buFont typeface="Wingdings 2" pitchFamily="18" charset="2"/>
              <a:buNone/>
            </a:pPr>
            <a:r>
              <a:rPr lang="cs-CZ" sz="2400" b="1" dirty="0" smtClean="0">
                <a:solidFill>
                  <a:schemeClr val="tx2"/>
                </a:solidFill>
                <a:latin typeface="Arial" charset="0"/>
              </a:rPr>
              <a:t>Obsah kurzu</a:t>
            </a:r>
          </a:p>
          <a:p>
            <a:pPr marL="0" indent="0" algn="ctr">
              <a:buFont typeface="Wingdings 2" pitchFamily="18" charset="2"/>
              <a:buNone/>
            </a:pPr>
            <a:r>
              <a:rPr lang="cs-CZ" sz="2400" b="1" dirty="0" smtClean="0">
                <a:solidFill>
                  <a:schemeClr val="tx2"/>
                </a:solidFill>
                <a:latin typeface="Arial" charset="0"/>
              </a:rPr>
              <a:t>Studijní materiály</a:t>
            </a:r>
          </a:p>
          <a:p>
            <a:pPr marL="0" indent="0" algn="ctr">
              <a:buFont typeface="Wingdings 2" pitchFamily="18" charset="2"/>
              <a:buNone/>
            </a:pPr>
            <a:r>
              <a:rPr lang="cs-CZ" sz="2400" b="1" dirty="0" smtClean="0">
                <a:solidFill>
                  <a:schemeClr val="tx2"/>
                </a:solidFill>
                <a:latin typeface="Arial" charset="0"/>
              </a:rPr>
              <a:t>Harmonogram výuky</a:t>
            </a:r>
          </a:p>
          <a:p>
            <a:pPr marL="0" indent="0" algn="ctr">
              <a:buFont typeface="Wingdings 2" pitchFamily="18" charset="2"/>
              <a:buNone/>
            </a:pPr>
            <a:r>
              <a:rPr lang="cs-CZ" sz="2400" b="1" dirty="0" smtClean="0">
                <a:solidFill>
                  <a:schemeClr val="tx2"/>
                </a:solidFill>
                <a:latin typeface="Arial" charset="0"/>
              </a:rPr>
              <a:t>Požadavky k ukončení</a:t>
            </a:r>
          </a:p>
          <a:p>
            <a:pPr marL="0" indent="0" algn="ctr">
              <a:buFont typeface="Wingdings 2" pitchFamily="18" charset="2"/>
              <a:buNone/>
            </a:pPr>
            <a:r>
              <a:rPr lang="cs-CZ" sz="2400" b="1" dirty="0" smtClean="0">
                <a:solidFill>
                  <a:schemeClr val="tx2"/>
                </a:solidFill>
                <a:latin typeface="Arial" charset="0"/>
              </a:rPr>
              <a:t>Instalace software </a:t>
            </a:r>
            <a:r>
              <a:rPr lang="cs-CZ" sz="2400" b="1" dirty="0" err="1" smtClean="0">
                <a:solidFill>
                  <a:schemeClr val="tx2"/>
                </a:solidFill>
                <a:latin typeface="Arial" charset="0"/>
              </a:rPr>
              <a:t>Maple</a:t>
            </a:r>
            <a:r>
              <a:rPr lang="cs-CZ" sz="2400" b="1" dirty="0" smtClean="0">
                <a:solidFill>
                  <a:schemeClr val="tx2"/>
                </a:solidFill>
                <a:latin typeface="Arial" charset="0"/>
              </a:rPr>
              <a:t>?</a:t>
            </a:r>
          </a:p>
        </p:txBody>
      </p:sp>
      <p:sp>
        <p:nvSpPr>
          <p:cNvPr id="35844" name="Nadpis 1"/>
          <p:cNvSpPr>
            <a:spLocks noGrp="1"/>
          </p:cNvSpPr>
          <p:nvPr>
            <p:ph type="ctrTitle" idx="4294967295"/>
          </p:nvPr>
        </p:nvSpPr>
        <p:spPr>
          <a:xfrm>
            <a:off x="685800" y="829742"/>
            <a:ext cx="7772400" cy="1231106"/>
          </a:xfrm>
          <a:noFill/>
        </p:spPr>
        <p:txBody>
          <a:bodyPr>
            <a:spAutoFit/>
          </a:bodyPr>
          <a:lstStyle/>
          <a:p>
            <a:r>
              <a:rPr lang="cs-CZ" sz="4200" dirty="0" smtClean="0">
                <a:solidFill>
                  <a:schemeClr val="accent1"/>
                </a:solidFill>
                <a:latin typeface="Arial" charset="0"/>
              </a:rPr>
              <a:t>0. Organizace výuky</a:t>
            </a:r>
            <a:br>
              <a:rPr lang="cs-CZ" sz="4200" dirty="0" smtClean="0">
                <a:solidFill>
                  <a:schemeClr val="accent1"/>
                </a:solidFill>
                <a:latin typeface="Arial" charset="0"/>
              </a:rPr>
            </a:br>
            <a:r>
              <a:rPr lang="cs-CZ" sz="3200" dirty="0" smtClean="0"/>
              <a:t>Bi3101 Úvod do matematického modelování</a:t>
            </a:r>
            <a:endParaRPr lang="cs-CZ" sz="3200" dirty="0" smtClean="0">
              <a:solidFill>
                <a:schemeClr val="accent1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6978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/>
          <p:cNvSpPr>
            <a:spLocks noGrp="1"/>
          </p:cNvSpPr>
          <p:nvPr>
            <p:ph type="ftr" sz="quarter" idx="4294967295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sp>
        <p:nvSpPr>
          <p:cNvPr id="4" name="Nadpis 4"/>
          <p:cNvSpPr txBox="1">
            <a:spLocks/>
          </p:cNvSpPr>
          <p:nvPr/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33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B989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Kontakt</a:t>
            </a:r>
            <a:endParaRPr kumimoji="0" lang="cs-CZ" sz="3300" b="1" i="0" u="none" strike="noStrike" kern="1200" cap="none" spc="0" normalizeH="0" baseline="0" noProof="0" dirty="0">
              <a:ln>
                <a:noFill/>
              </a:ln>
              <a:solidFill>
                <a:srgbClr val="7B989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Rectangle 3"/>
          <p:cNvSpPr txBox="1">
            <a:spLocks/>
          </p:cNvSpPr>
          <p:nvPr/>
        </p:nvSpPr>
        <p:spPr bwMode="auto">
          <a:xfrm>
            <a:off x="301624" y="2348880"/>
            <a:ext cx="8590855" cy="4065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3050" lvl="0" indent="-27305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defRPr/>
            </a:pPr>
            <a:r>
              <a:rPr lang="cs-CZ" sz="3600" b="1" dirty="0" smtClean="0">
                <a:solidFill>
                  <a:srgbClr val="C00000"/>
                </a:solidFill>
              </a:rPr>
              <a:t>Jiří Kalina</a:t>
            </a:r>
          </a:p>
          <a:p>
            <a:pPr marL="273050" lvl="0" indent="-27305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defRPr/>
            </a:pPr>
            <a:r>
              <a:rPr lang="cs-CZ" sz="3600" b="1" dirty="0" smtClean="0">
                <a:solidFill>
                  <a:srgbClr val="C00000"/>
                </a:solidFill>
              </a:rPr>
              <a:t>A29 místnost 123 (</a:t>
            </a:r>
            <a:r>
              <a:rPr lang="cs-CZ" sz="3600" b="1" dirty="0" err="1" smtClean="0">
                <a:solidFill>
                  <a:srgbClr val="C00000"/>
                </a:solidFill>
              </a:rPr>
              <a:t>Recetox</a:t>
            </a:r>
            <a:r>
              <a:rPr lang="cs-CZ" sz="3600" b="1" dirty="0" smtClean="0">
                <a:solidFill>
                  <a:srgbClr val="C00000"/>
                </a:solidFill>
              </a:rPr>
              <a:t>)</a:t>
            </a:r>
          </a:p>
          <a:p>
            <a:pPr marL="273050" lvl="0" indent="-27305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defRPr/>
            </a:pPr>
            <a:r>
              <a:rPr lang="cs-CZ" sz="3600" b="1" dirty="0" smtClean="0">
                <a:solidFill>
                  <a:srgbClr val="C00000"/>
                </a:solidFill>
              </a:rPr>
              <a:t>kalina@mail.muni.cz</a:t>
            </a:r>
          </a:p>
          <a:p>
            <a:pPr marL="273050" lvl="0" indent="-27305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</a:pPr>
            <a:r>
              <a:rPr lang="cs-CZ" dirty="0" smtClean="0"/>
              <a:t>	</a:t>
            </a:r>
          </a:p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endParaRPr kumimoji="0" lang="cs-CZ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tabLst/>
              <a:defRPr/>
            </a:pPr>
            <a:endParaRPr kumimoji="0" lang="cs-CZ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80766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5"/>
          <p:cNvSpPr>
            <a:spLocks noChangeArrowheads="1"/>
          </p:cNvSpPr>
          <p:nvPr/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þ"/>
              <a:defRPr sz="2800"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30000"/>
              </a:spcBef>
              <a:buClr>
                <a:srgbClr val="EEA320"/>
              </a:buClr>
              <a:buSzPct val="80000"/>
              <a:buFont typeface="Wingdings" panose="05000000000000000000" pitchFamily="2" charset="2"/>
              <a:buChar char="è"/>
              <a:defRPr sz="2400"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30000"/>
              </a:spcBef>
              <a:buClr>
                <a:srgbClr val="EEA320"/>
              </a:buClr>
              <a:buSzPct val="50000"/>
              <a:buFont typeface="Wingdings" panose="05000000000000000000" pitchFamily="2" charset="2"/>
              <a:buChar char="l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30000"/>
              </a:spcBef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en-US" sz="1400" b="0"/>
          </a:p>
        </p:txBody>
      </p:sp>
      <p:sp>
        <p:nvSpPr>
          <p:cNvPr id="7174" name="Rectangle 7"/>
          <p:cNvSpPr>
            <a:spLocks noChangeArrowheads="1"/>
          </p:cNvSpPr>
          <p:nvPr/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þ"/>
              <a:defRPr sz="2800"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30000"/>
              </a:spcBef>
              <a:buClr>
                <a:srgbClr val="EEA320"/>
              </a:buClr>
              <a:buSzPct val="80000"/>
              <a:buFont typeface="Wingdings" panose="05000000000000000000" pitchFamily="2" charset="2"/>
              <a:buChar char="è"/>
              <a:defRPr sz="2400"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30000"/>
              </a:spcBef>
              <a:buClr>
                <a:srgbClr val="EEA320"/>
              </a:buClr>
              <a:buSzPct val="50000"/>
              <a:buFont typeface="Wingdings" panose="05000000000000000000" pitchFamily="2" charset="2"/>
              <a:buChar char="l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30000"/>
              </a:spcBef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9CA3C646-05C2-47B9-AAB4-ED7C99758A12}" type="slidenum">
              <a:rPr lang="en-US" altLang="en-US" sz="1400" b="0"/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en-US" altLang="en-US" sz="1400" b="0"/>
          </a:p>
        </p:txBody>
      </p:sp>
      <p:sp>
        <p:nvSpPr>
          <p:cNvPr id="39946" name="Rectangle 10"/>
          <p:cNvSpPr>
            <a:spLocks noGrp="1" noChangeArrowheads="1"/>
          </p:cNvSpPr>
          <p:nvPr>
            <p:ph type="title"/>
          </p:nvPr>
        </p:nvSpPr>
        <p:spPr>
          <a:xfrm>
            <a:off x="179512" y="1579563"/>
            <a:ext cx="8784976" cy="4873625"/>
          </a:xfrm>
          <a:effectLst>
            <a:outerShdw dist="35921" dir="2700000" algn="ctr" rotWithShape="0">
              <a:schemeClr val="bg2"/>
            </a:outerShdw>
          </a:effectLst>
        </p:spPr>
        <p:txBody>
          <a:bodyPr anchor="t"/>
          <a:lstStyle/>
          <a:p>
            <a:pPr marL="723900" algn="l" eaLnBrk="1" hangingPunct="1">
              <a:spcAft>
                <a:spcPts val="1200"/>
              </a:spcAft>
              <a:tabLst>
                <a:tab pos="5829300" algn="l"/>
              </a:tabLst>
              <a:defRPr/>
            </a:pPr>
            <a:r>
              <a:rPr lang="cs-CZ" sz="2000" dirty="0" smtClean="0">
                <a:solidFill>
                  <a:schemeClr val="accent1"/>
                </a:solidFill>
                <a:latin typeface="Verdana" pitchFamily="34" charset="0"/>
              </a:rPr>
              <a:t>1. Úvod do matematického modelování a jeho členění.</a:t>
            </a:r>
            <a:br>
              <a:rPr lang="cs-CZ" sz="2000" dirty="0" smtClean="0">
                <a:solidFill>
                  <a:schemeClr val="accent1"/>
                </a:solidFill>
                <a:latin typeface="Verdana" pitchFamily="34" charset="0"/>
              </a:rPr>
            </a:br>
            <a:r>
              <a:rPr lang="cs-CZ" sz="2000" dirty="0" smtClean="0">
                <a:solidFill>
                  <a:schemeClr val="accent1"/>
                </a:solidFill>
                <a:latin typeface="Verdana" pitchFamily="34" charset="0"/>
              </a:rPr>
              <a:t/>
            </a:r>
            <a:br>
              <a:rPr lang="cs-CZ" sz="2000" dirty="0" smtClean="0">
                <a:solidFill>
                  <a:schemeClr val="accent1"/>
                </a:solidFill>
                <a:latin typeface="Verdana" pitchFamily="34" charset="0"/>
              </a:rPr>
            </a:br>
            <a:r>
              <a:rPr lang="cs-CZ" sz="2000" dirty="0" smtClean="0">
                <a:solidFill>
                  <a:schemeClr val="accent1"/>
                </a:solidFill>
                <a:latin typeface="Verdana" pitchFamily="34" charset="0"/>
              </a:rPr>
              <a:t>2. Definice problému, biologický model, zjednodušující předpoklady, počáteční a okrajové podmínky.</a:t>
            </a:r>
            <a:br>
              <a:rPr lang="cs-CZ" sz="2000" dirty="0" smtClean="0">
                <a:solidFill>
                  <a:schemeClr val="accent1"/>
                </a:solidFill>
                <a:latin typeface="Verdana" pitchFamily="34" charset="0"/>
              </a:rPr>
            </a:br>
            <a:r>
              <a:rPr lang="cs-CZ" sz="2000" dirty="0" smtClean="0">
                <a:solidFill>
                  <a:schemeClr val="accent1"/>
                </a:solidFill>
                <a:latin typeface="Verdana" pitchFamily="34" charset="0"/>
              </a:rPr>
              <a:t/>
            </a:r>
            <a:br>
              <a:rPr lang="cs-CZ" sz="2000" dirty="0" smtClean="0">
                <a:solidFill>
                  <a:schemeClr val="accent1"/>
                </a:solidFill>
                <a:latin typeface="Verdana" pitchFamily="34" charset="0"/>
              </a:rPr>
            </a:br>
            <a:r>
              <a:rPr lang="cs-CZ" sz="2000" dirty="0" smtClean="0">
                <a:solidFill>
                  <a:schemeClr val="accent1"/>
                </a:solidFill>
                <a:latin typeface="Verdana" pitchFamily="34" charset="0"/>
              </a:rPr>
              <a:t>3. Návrh matematického modelu, posouzení jeho korektnosti a návrh způsobu řešení.</a:t>
            </a:r>
            <a:br>
              <a:rPr lang="cs-CZ" sz="2000" dirty="0" smtClean="0">
                <a:solidFill>
                  <a:schemeClr val="accent1"/>
                </a:solidFill>
                <a:latin typeface="Verdana" pitchFamily="34" charset="0"/>
              </a:rPr>
            </a:br>
            <a:r>
              <a:rPr lang="cs-CZ" sz="2000" dirty="0" smtClean="0">
                <a:solidFill>
                  <a:schemeClr val="accent1"/>
                </a:solidFill>
                <a:latin typeface="Verdana" pitchFamily="34" charset="0"/>
              </a:rPr>
              <a:t/>
            </a:r>
            <a:br>
              <a:rPr lang="cs-CZ" sz="2000" dirty="0" smtClean="0">
                <a:solidFill>
                  <a:schemeClr val="accent1"/>
                </a:solidFill>
                <a:latin typeface="Verdana" pitchFamily="34" charset="0"/>
              </a:rPr>
            </a:br>
            <a:r>
              <a:rPr lang="cs-CZ" sz="2000" dirty="0" smtClean="0">
                <a:solidFill>
                  <a:schemeClr val="accent1"/>
                </a:solidFill>
                <a:latin typeface="Verdana" pitchFamily="34" charset="0"/>
              </a:rPr>
              <a:t>4. Naprogramování modelu s využitím ICT a jeho přibližné řešení na počítači.</a:t>
            </a:r>
            <a:br>
              <a:rPr lang="cs-CZ" sz="2000" dirty="0" smtClean="0">
                <a:solidFill>
                  <a:schemeClr val="accent1"/>
                </a:solidFill>
                <a:latin typeface="Verdana" pitchFamily="34" charset="0"/>
              </a:rPr>
            </a:br>
            <a:r>
              <a:rPr lang="cs-CZ" sz="2000" dirty="0" smtClean="0">
                <a:solidFill>
                  <a:schemeClr val="accent1"/>
                </a:solidFill>
                <a:latin typeface="Verdana" pitchFamily="34" charset="0"/>
              </a:rPr>
              <a:t/>
            </a:r>
            <a:br>
              <a:rPr lang="cs-CZ" sz="2000" dirty="0" smtClean="0">
                <a:solidFill>
                  <a:schemeClr val="accent1"/>
                </a:solidFill>
                <a:latin typeface="Verdana" pitchFamily="34" charset="0"/>
              </a:rPr>
            </a:br>
            <a:r>
              <a:rPr lang="cs-CZ" sz="2000" dirty="0" smtClean="0">
                <a:solidFill>
                  <a:schemeClr val="accent1"/>
                </a:solidFill>
                <a:latin typeface="Verdana" pitchFamily="34" charset="0"/>
              </a:rPr>
              <a:t>5. Vyhodnocení přibližného řešení s využitím počítačové vizualizace a odhad chyby přibližného řešení.</a:t>
            </a:r>
            <a:endParaRPr lang="en-US" sz="2000" dirty="0" smtClean="0">
              <a:solidFill>
                <a:schemeClr val="accent1"/>
              </a:solidFill>
              <a:latin typeface="Verdana" pitchFamily="34" charset="0"/>
            </a:endParaRPr>
          </a:p>
        </p:txBody>
      </p:sp>
      <p:sp>
        <p:nvSpPr>
          <p:cNvPr id="15" name="Nadpis 4"/>
          <p:cNvSpPr txBox="1">
            <a:spLocks/>
          </p:cNvSpPr>
          <p:nvPr/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cs-CZ" sz="3300" b="1" noProof="0" dirty="0" smtClean="0">
                <a:solidFill>
                  <a:srgbClr val="7B9899"/>
                </a:solidFill>
                <a:latin typeface="+mj-lt"/>
                <a:ea typeface="+mj-ea"/>
                <a:cs typeface="+mj-cs"/>
              </a:rPr>
              <a:t>Původní osnova kurzu</a:t>
            </a:r>
            <a:endParaRPr kumimoji="0" lang="cs-CZ" sz="3300" b="1" i="0" u="none" strike="noStrike" kern="1200" cap="none" spc="0" normalizeH="0" baseline="0" noProof="0" dirty="0">
              <a:ln>
                <a:noFill/>
              </a:ln>
              <a:solidFill>
                <a:srgbClr val="7B989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209140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þ"/>
              <a:defRPr sz="2800"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30000"/>
              </a:spcBef>
              <a:buClr>
                <a:srgbClr val="EEA320"/>
              </a:buClr>
              <a:buSzPct val="80000"/>
              <a:buFont typeface="Wingdings" panose="05000000000000000000" pitchFamily="2" charset="2"/>
              <a:buChar char="è"/>
              <a:defRPr sz="2400"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30000"/>
              </a:spcBef>
              <a:buClr>
                <a:srgbClr val="EEA320"/>
              </a:buClr>
              <a:buSzPct val="50000"/>
              <a:buFont typeface="Wingdings" panose="05000000000000000000" pitchFamily="2" charset="2"/>
              <a:buChar char="l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30000"/>
              </a:spcBef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en-US" sz="1400" b="0"/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þ"/>
              <a:defRPr sz="2800"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30000"/>
              </a:spcBef>
              <a:buClr>
                <a:srgbClr val="EEA320"/>
              </a:buClr>
              <a:buSzPct val="80000"/>
              <a:buFont typeface="Wingdings" panose="05000000000000000000" pitchFamily="2" charset="2"/>
              <a:buChar char="è"/>
              <a:defRPr sz="2400"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30000"/>
              </a:spcBef>
              <a:buClr>
                <a:srgbClr val="EEA320"/>
              </a:buClr>
              <a:buSzPct val="50000"/>
              <a:buFont typeface="Wingdings" panose="05000000000000000000" pitchFamily="2" charset="2"/>
              <a:buChar char="l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30000"/>
              </a:spcBef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3AAE425A-4909-4173-869C-B4384E306B30}" type="slidenum">
              <a:rPr lang="en-US" altLang="en-US" sz="1400" b="0"/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en-US" altLang="en-US" sz="1400" b="0"/>
          </a:p>
        </p:txBody>
      </p:sp>
      <p:sp>
        <p:nvSpPr>
          <p:cNvPr id="278537" name="Rectangle 9"/>
          <p:cNvSpPr>
            <a:spLocks noGrp="1" noChangeArrowheads="1"/>
          </p:cNvSpPr>
          <p:nvPr>
            <p:ph type="title"/>
          </p:nvPr>
        </p:nvSpPr>
        <p:spPr>
          <a:xfrm>
            <a:off x="179513" y="1412875"/>
            <a:ext cx="8784976" cy="5256213"/>
          </a:xfrm>
          <a:effectLst>
            <a:outerShdw dist="35921" dir="2700000" algn="ctr" rotWithShape="0">
              <a:schemeClr val="bg2"/>
            </a:outerShdw>
          </a:effectLst>
        </p:spPr>
        <p:txBody>
          <a:bodyPr anchor="t"/>
          <a:lstStyle/>
          <a:p>
            <a:pPr marL="723900" algn="l" eaLnBrk="1" hangingPunct="1">
              <a:tabLst>
                <a:tab pos="5829300" algn="l"/>
              </a:tabLst>
              <a:defRPr/>
            </a:pPr>
            <a:r>
              <a:rPr lang="cs-CZ" sz="2000" dirty="0" smtClean="0">
                <a:solidFill>
                  <a:schemeClr val="accent1"/>
                </a:solidFill>
                <a:latin typeface="Verdana" pitchFamily="34" charset="0"/>
              </a:rPr>
              <a:t>6. Metodika postupu zpřesnění matematického modelu s využitím moderních ICT a zdrojů informací (</a:t>
            </a:r>
            <a:r>
              <a:rPr lang="cs-CZ" sz="2000" dirty="0" err="1" smtClean="0">
                <a:solidFill>
                  <a:schemeClr val="accent1"/>
                </a:solidFill>
                <a:latin typeface="Verdana" pitchFamily="34" charset="0"/>
              </a:rPr>
              <a:t>Maplesoft</a:t>
            </a:r>
            <a:r>
              <a:rPr lang="cs-CZ" sz="2000" dirty="0" smtClean="0">
                <a:solidFill>
                  <a:schemeClr val="accent1"/>
                </a:solidFill>
                <a:latin typeface="Verdana" pitchFamily="34" charset="0"/>
              </a:rPr>
              <a:t>, Internet, elektronické knihovny, atd.).</a:t>
            </a:r>
            <a:br>
              <a:rPr lang="cs-CZ" sz="2000" dirty="0" smtClean="0">
                <a:solidFill>
                  <a:schemeClr val="accent1"/>
                </a:solidFill>
                <a:latin typeface="Verdana" pitchFamily="34" charset="0"/>
              </a:rPr>
            </a:br>
            <a:r>
              <a:rPr lang="cs-CZ" sz="2000" dirty="0" smtClean="0">
                <a:solidFill>
                  <a:schemeClr val="accent1"/>
                </a:solidFill>
                <a:latin typeface="Verdana" pitchFamily="34" charset="0"/>
              </a:rPr>
              <a:t/>
            </a:r>
            <a:br>
              <a:rPr lang="cs-CZ" sz="2000" dirty="0" smtClean="0">
                <a:solidFill>
                  <a:schemeClr val="accent1"/>
                </a:solidFill>
                <a:latin typeface="Verdana" pitchFamily="34" charset="0"/>
              </a:rPr>
            </a:br>
            <a:r>
              <a:rPr lang="cs-CZ" sz="2000" dirty="0" smtClean="0">
                <a:solidFill>
                  <a:schemeClr val="accent1"/>
                </a:solidFill>
                <a:latin typeface="Verdana" pitchFamily="34" charset="0"/>
              </a:rPr>
              <a:t>7. Příklady vybraných biologických problémů a metodika jejich řešení</a:t>
            </a:r>
            <a:br>
              <a:rPr lang="cs-CZ" sz="2000" dirty="0" smtClean="0">
                <a:solidFill>
                  <a:schemeClr val="accent1"/>
                </a:solidFill>
                <a:latin typeface="Verdana" pitchFamily="34" charset="0"/>
              </a:rPr>
            </a:br>
            <a:r>
              <a:rPr lang="cs-CZ" sz="2000" dirty="0" smtClean="0">
                <a:solidFill>
                  <a:schemeClr val="accent1"/>
                </a:solidFill>
                <a:latin typeface="Verdana" pitchFamily="34" charset="0"/>
              </a:rPr>
              <a:t/>
            </a:r>
            <a:br>
              <a:rPr lang="cs-CZ" sz="2000" dirty="0" smtClean="0">
                <a:solidFill>
                  <a:schemeClr val="accent1"/>
                </a:solidFill>
                <a:latin typeface="Verdana" pitchFamily="34" charset="0"/>
              </a:rPr>
            </a:br>
            <a:r>
              <a:rPr lang="cs-CZ" sz="2000" dirty="0" smtClean="0">
                <a:solidFill>
                  <a:schemeClr val="accent1"/>
                </a:solidFill>
                <a:latin typeface="Verdana" pitchFamily="34" charset="0"/>
              </a:rPr>
              <a:t>8. Zadání projektu</a:t>
            </a:r>
            <a:br>
              <a:rPr lang="cs-CZ" sz="2000" dirty="0" smtClean="0">
                <a:solidFill>
                  <a:schemeClr val="accent1"/>
                </a:solidFill>
                <a:latin typeface="Verdana" pitchFamily="34" charset="0"/>
              </a:rPr>
            </a:br>
            <a:r>
              <a:rPr lang="cs-CZ" sz="2000" dirty="0" smtClean="0">
                <a:solidFill>
                  <a:schemeClr val="accent1"/>
                </a:solidFill>
                <a:latin typeface="Verdana" pitchFamily="34" charset="0"/>
              </a:rPr>
              <a:t/>
            </a:r>
            <a:br>
              <a:rPr lang="cs-CZ" sz="2000" dirty="0" smtClean="0">
                <a:solidFill>
                  <a:schemeClr val="accent1"/>
                </a:solidFill>
                <a:latin typeface="Verdana" pitchFamily="34" charset="0"/>
              </a:rPr>
            </a:br>
            <a:r>
              <a:rPr lang="cs-CZ" sz="2000" dirty="0" smtClean="0">
                <a:solidFill>
                  <a:schemeClr val="accent1"/>
                </a:solidFill>
                <a:latin typeface="Verdana" pitchFamily="34" charset="0"/>
              </a:rPr>
              <a:t>9. Diskuse výsledků, vliv zjednodušujících předpokladů na výsledek, vizualizace a animace (</a:t>
            </a:r>
            <a:r>
              <a:rPr lang="cs-CZ" sz="2000" dirty="0" err="1" smtClean="0">
                <a:solidFill>
                  <a:schemeClr val="accent1"/>
                </a:solidFill>
                <a:latin typeface="Verdana" pitchFamily="34" charset="0"/>
              </a:rPr>
              <a:t>Maple</a:t>
            </a:r>
            <a:r>
              <a:rPr lang="cs-CZ" sz="2000" dirty="0" smtClean="0">
                <a:solidFill>
                  <a:schemeClr val="accent1"/>
                </a:solidFill>
                <a:latin typeface="Verdana" pitchFamily="34" charset="0"/>
              </a:rPr>
              <a:t>) výsledků.</a:t>
            </a:r>
            <a:endParaRPr lang="en-US" sz="2000" dirty="0" smtClean="0">
              <a:solidFill>
                <a:schemeClr val="accent1"/>
              </a:solidFill>
              <a:latin typeface="Verdana" pitchFamily="34" charset="0"/>
            </a:endParaRPr>
          </a:p>
        </p:txBody>
      </p:sp>
      <p:sp>
        <p:nvSpPr>
          <p:cNvPr id="15" name="Nadpis 4"/>
          <p:cNvSpPr txBox="1">
            <a:spLocks/>
          </p:cNvSpPr>
          <p:nvPr/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cs-CZ" sz="3300" b="1" noProof="0" dirty="0" smtClean="0">
                <a:solidFill>
                  <a:srgbClr val="7B9899"/>
                </a:solidFill>
                <a:latin typeface="+mj-lt"/>
                <a:ea typeface="+mj-ea"/>
                <a:cs typeface="+mj-cs"/>
              </a:rPr>
              <a:t>Původní osnova kurzu</a:t>
            </a:r>
            <a:endParaRPr kumimoji="0" lang="cs-CZ" sz="3300" b="1" i="0" u="none" strike="noStrike" kern="1200" cap="none" spc="0" normalizeH="0" baseline="0" noProof="0" dirty="0">
              <a:ln>
                <a:noFill/>
              </a:ln>
              <a:solidFill>
                <a:srgbClr val="7B989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15363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/>
          <p:cNvSpPr>
            <a:spLocks noGrp="1"/>
          </p:cNvSpPr>
          <p:nvPr>
            <p:ph type="ftr" sz="quarter" idx="4294967295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sp>
        <p:nvSpPr>
          <p:cNvPr id="4" name="Nadpis 4"/>
          <p:cNvSpPr txBox="1">
            <a:spLocks/>
          </p:cNvSpPr>
          <p:nvPr/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cs-CZ" sz="3300" b="1" dirty="0" smtClean="0">
                <a:solidFill>
                  <a:srgbClr val="7B9899"/>
                </a:solidFill>
                <a:latin typeface="+mj-lt"/>
                <a:ea typeface="+mj-ea"/>
                <a:cs typeface="+mj-cs"/>
              </a:rPr>
              <a:t>Výukové materiály</a:t>
            </a:r>
            <a:endParaRPr kumimoji="0" lang="cs-CZ" sz="3300" b="1" i="0" u="none" strike="noStrike" kern="1200" cap="none" spc="0" normalizeH="0" baseline="0" noProof="0" dirty="0">
              <a:ln>
                <a:noFill/>
              </a:ln>
              <a:solidFill>
                <a:srgbClr val="7B989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Rectangle 3"/>
          <p:cNvSpPr txBox="1">
            <a:spLocks/>
          </p:cNvSpPr>
          <p:nvPr/>
        </p:nvSpPr>
        <p:spPr bwMode="auto">
          <a:xfrm>
            <a:off x="301625" y="1524000"/>
            <a:ext cx="8534400" cy="4569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/>
            </a:pPr>
            <a:r>
              <a:rPr lang="cs-CZ" sz="2500" dirty="0"/>
              <a:t>E-</a:t>
            </a:r>
            <a:r>
              <a:rPr lang="cs-CZ" sz="2500" dirty="0" err="1"/>
              <a:t>learningová</a:t>
            </a:r>
            <a:r>
              <a:rPr lang="cs-CZ" sz="2500" dirty="0"/>
              <a:t> učebnice: </a:t>
            </a:r>
            <a:r>
              <a:rPr lang="cs-CZ" sz="2500" dirty="0">
                <a:hlinkClick r:id="rId2"/>
              </a:rPr>
              <a:t>http://portal.matematickabiologie.cz/index.php?pg=analyza-a-modelovani-dynamickych-biologickych-dat--</a:t>
            </a:r>
            <a:r>
              <a:rPr lang="cs-CZ" sz="2500" dirty="0" smtClean="0">
                <a:hlinkClick r:id="rId2"/>
              </a:rPr>
              <a:t>uvod-do-matematickeho-modelovani</a:t>
            </a:r>
            <a:r>
              <a:rPr lang="cs-CZ" sz="2500" dirty="0" smtClean="0"/>
              <a:t> starší, obsahuje navíc některé neprobírané okruhy.</a:t>
            </a:r>
          </a:p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/>
            </a:pPr>
            <a:r>
              <a:rPr lang="cs-CZ" sz="2500" dirty="0" smtClean="0"/>
              <a:t>Učebnice v </a:t>
            </a:r>
            <a:r>
              <a:rPr lang="cs-CZ" sz="2500" dirty="0" err="1" smtClean="0"/>
              <a:t>pdf</a:t>
            </a:r>
            <a:r>
              <a:rPr lang="cs-CZ" sz="2500" dirty="0"/>
              <a:t>: </a:t>
            </a:r>
            <a:r>
              <a:rPr lang="cs-CZ" sz="2500" dirty="0">
                <a:hlinkClick r:id="rId3"/>
              </a:rPr>
              <a:t>http://</a:t>
            </a:r>
            <a:r>
              <a:rPr lang="cs-CZ" sz="2500" dirty="0" smtClean="0">
                <a:hlinkClick r:id="rId3"/>
              </a:rPr>
              <a:t>is.muni.cz/do/rect/el/estud/prif/js11/maple/web/mat_model.pdf</a:t>
            </a:r>
            <a:r>
              <a:rPr lang="cs-CZ" sz="2500" dirty="0" smtClean="0"/>
              <a:t> doposud základní výukový materiál kurzu.</a:t>
            </a:r>
          </a:p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/>
            </a:pPr>
            <a:r>
              <a:rPr lang="cs-CZ" sz="2500" dirty="0" smtClean="0"/>
              <a:t>Prezentace v </a:t>
            </a:r>
            <a:r>
              <a:rPr lang="cs-CZ" sz="2500" dirty="0" err="1" smtClean="0"/>
              <a:t>pptx</a:t>
            </a:r>
            <a:r>
              <a:rPr lang="cs-CZ" sz="2500" dirty="0" smtClean="0"/>
              <a:t>: hlavní zdroj materiálu, postupně budou vkládány do </a:t>
            </a:r>
            <a:r>
              <a:rPr lang="cs-CZ" sz="2500" dirty="0" err="1" smtClean="0"/>
              <a:t>ISu</a:t>
            </a:r>
            <a:r>
              <a:rPr lang="cs-CZ" sz="2500" dirty="0" smtClean="0"/>
              <a:t> vždy po skončení přednášky/cvičení. Společně s přednáškou by měly být dostatečným materiálem pro přípravu ke zkoušce.</a:t>
            </a:r>
          </a:p>
        </p:txBody>
      </p:sp>
    </p:spTree>
    <p:extLst>
      <p:ext uri="{BB962C8B-B14F-4D97-AF65-F5344CB8AC3E}">
        <p14:creationId xmlns:p14="http://schemas.microsoft.com/office/powerpoint/2010/main" val="2528433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1484784"/>
            <a:ext cx="8675687" cy="4968552"/>
          </a:xfrm>
        </p:spPr>
        <p:txBody>
          <a:bodyPr/>
          <a:lstStyle/>
          <a:p>
            <a:pPr marL="0" indent="0" eaLnBrk="1" hangingPunct="1"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None/>
              <a:defRPr/>
            </a:pPr>
            <a:r>
              <a:rPr lang="cs-CZ" sz="2000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17.   9. 2018</a:t>
            </a:r>
            <a:r>
              <a:rPr lang="cs-CZ" sz="2000" dirty="0" smtClean="0">
                <a:latin typeface="Arial" charset="0"/>
              </a:rPr>
              <a:t>	</a:t>
            </a:r>
            <a:r>
              <a:rPr lang="cs-CZ" sz="2000" b="0" dirty="0" smtClean="0">
                <a:latin typeface="Arial" charset="0"/>
              </a:rPr>
              <a:t>úvod do úvodu do matematického modelování;</a:t>
            </a:r>
            <a:endParaRPr lang="cs-CZ" sz="2000" dirty="0">
              <a:latin typeface="Arial" charset="0"/>
            </a:endParaRPr>
          </a:p>
          <a:p>
            <a:pPr marL="0" indent="0" eaLnBrk="1" hangingPunct="1">
              <a:spcBef>
                <a:spcPts val="0"/>
              </a:spcBef>
              <a:spcAft>
                <a:spcPts val="300"/>
              </a:spcAft>
              <a:buNone/>
              <a:defRPr/>
            </a:pPr>
            <a:r>
              <a:rPr lang="cs-CZ" sz="2000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24.   9. 2018</a:t>
            </a:r>
            <a:r>
              <a:rPr lang="cs-CZ" sz="20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	</a:t>
            </a:r>
            <a:r>
              <a:rPr lang="cs-CZ" sz="2000" b="0" dirty="0" smtClean="0">
                <a:latin typeface="Arial" charset="0"/>
              </a:rPr>
              <a:t>odpadne;</a:t>
            </a:r>
            <a:endParaRPr lang="cs-CZ" sz="2000" dirty="0">
              <a:latin typeface="Arial" charset="0"/>
            </a:endParaRPr>
          </a:p>
          <a:p>
            <a:pPr marL="0" indent="0" eaLnBrk="1" hangingPunct="1">
              <a:spcBef>
                <a:spcPts val="0"/>
              </a:spcBef>
              <a:spcAft>
                <a:spcPts val="300"/>
              </a:spcAft>
              <a:buNone/>
              <a:defRPr/>
            </a:pPr>
            <a:r>
              <a:rPr lang="cs-CZ" sz="20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 </a:t>
            </a:r>
            <a:r>
              <a:rPr lang="cs-CZ" sz="2000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1. 10. 2018</a:t>
            </a:r>
            <a:r>
              <a:rPr lang="cs-CZ" sz="2000" dirty="0">
                <a:latin typeface="Arial" charset="0"/>
              </a:rPr>
              <a:t>	</a:t>
            </a:r>
            <a:r>
              <a:rPr lang="cs-CZ" sz="2000" b="0" dirty="0" smtClean="0">
                <a:latin typeface="Arial" charset="0"/>
              </a:rPr>
              <a:t>základní </a:t>
            </a:r>
            <a:r>
              <a:rPr lang="cs-CZ" sz="2000" b="0" dirty="0">
                <a:latin typeface="Arial" charset="0"/>
              </a:rPr>
              <a:t>definice, úvod do </a:t>
            </a:r>
            <a:r>
              <a:rPr lang="cs-CZ" sz="2000" b="0" dirty="0" err="1">
                <a:latin typeface="Arial" charset="0"/>
              </a:rPr>
              <a:t>Maple</a:t>
            </a:r>
            <a:r>
              <a:rPr lang="cs-CZ" sz="2000" b="0" dirty="0">
                <a:latin typeface="Arial" charset="0"/>
              </a:rPr>
              <a:t>;</a:t>
            </a:r>
            <a:endParaRPr lang="cs-CZ" sz="2000" dirty="0" smtClean="0">
              <a:latin typeface="Arial" charset="0"/>
            </a:endParaRPr>
          </a:p>
          <a:p>
            <a:pPr marL="0" indent="0" eaLnBrk="1" hangingPunct="1">
              <a:spcBef>
                <a:spcPts val="0"/>
              </a:spcBef>
              <a:spcAft>
                <a:spcPts val="300"/>
              </a:spcAft>
              <a:buNone/>
              <a:defRPr/>
            </a:pPr>
            <a:r>
              <a:rPr lang="cs-CZ" sz="2000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cs-CZ" sz="2000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8. 10. 2018</a:t>
            </a:r>
            <a:r>
              <a:rPr lang="cs-CZ" sz="20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	</a:t>
            </a:r>
            <a:r>
              <a:rPr lang="cs-CZ" sz="2000" b="0" dirty="0" smtClean="0">
                <a:latin typeface="Arial" charset="0"/>
              </a:rPr>
              <a:t>růst </a:t>
            </a:r>
            <a:r>
              <a:rPr lang="cs-CZ" sz="2000" b="0" dirty="0">
                <a:latin typeface="Arial" charset="0"/>
              </a:rPr>
              <a:t>populace organizmů</a:t>
            </a:r>
            <a:r>
              <a:rPr lang="cs-CZ" sz="2000" b="0" dirty="0" smtClean="0">
                <a:latin typeface="Arial" charset="0"/>
              </a:rPr>
              <a:t>;</a:t>
            </a:r>
          </a:p>
          <a:p>
            <a:pPr marL="0" indent="0" eaLnBrk="1" hangingPunct="1">
              <a:spcBef>
                <a:spcPts val="0"/>
              </a:spcBef>
              <a:spcAft>
                <a:spcPts val="300"/>
              </a:spcAft>
              <a:buNone/>
              <a:defRPr/>
            </a:pPr>
            <a:r>
              <a:rPr lang="cs-CZ" sz="2000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15. 10. 2018</a:t>
            </a:r>
            <a:r>
              <a:rPr lang="cs-CZ" sz="20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	</a:t>
            </a:r>
            <a:r>
              <a:rPr lang="cs-CZ" sz="2000" b="0" dirty="0" smtClean="0">
                <a:latin typeface="Arial" charset="0"/>
              </a:rPr>
              <a:t>klasifikace </a:t>
            </a:r>
            <a:r>
              <a:rPr lang="cs-CZ" sz="2000" b="0" dirty="0">
                <a:latin typeface="Arial" charset="0"/>
              </a:rPr>
              <a:t>modelů</a:t>
            </a:r>
            <a:r>
              <a:rPr lang="cs-CZ" sz="2000" dirty="0">
                <a:latin typeface="Arial" charset="0"/>
              </a:rPr>
              <a:t>, </a:t>
            </a:r>
            <a:r>
              <a:rPr lang="cs-CZ" sz="2000" b="0" dirty="0">
                <a:latin typeface="Arial" charset="0"/>
              </a:rPr>
              <a:t>modifikace modelu;</a:t>
            </a:r>
          </a:p>
          <a:p>
            <a:pPr marL="0" indent="0" eaLnBrk="1" hangingPunct="1">
              <a:spcBef>
                <a:spcPts val="0"/>
              </a:spcBef>
              <a:spcAft>
                <a:spcPts val="300"/>
              </a:spcAft>
              <a:buNone/>
              <a:defRPr/>
            </a:pPr>
            <a:r>
              <a:rPr lang="cs-CZ" sz="2000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22. 10. 2018</a:t>
            </a:r>
            <a:r>
              <a:rPr lang="cs-CZ" sz="2000" dirty="0" smtClean="0">
                <a:latin typeface="Arial" charset="0"/>
              </a:rPr>
              <a:t>	</a:t>
            </a:r>
            <a:r>
              <a:rPr lang="cs-CZ" sz="2000" b="0" dirty="0" smtClean="0">
                <a:latin typeface="Arial" charset="0"/>
              </a:rPr>
              <a:t>inverzní </a:t>
            </a:r>
            <a:r>
              <a:rPr lang="cs-CZ" sz="2000" b="0" dirty="0">
                <a:latin typeface="Arial" charset="0"/>
              </a:rPr>
              <a:t>problém</a:t>
            </a:r>
            <a:r>
              <a:rPr lang="cs-CZ" sz="2000" dirty="0">
                <a:latin typeface="Arial" charset="0"/>
              </a:rPr>
              <a:t>, </a:t>
            </a:r>
            <a:r>
              <a:rPr lang="cs-CZ" sz="2000" b="0" dirty="0">
                <a:latin typeface="Arial" charset="0"/>
              </a:rPr>
              <a:t>populace pod </a:t>
            </a:r>
            <a:r>
              <a:rPr lang="cs-CZ" sz="2000" b="0" dirty="0" smtClean="0">
                <a:latin typeface="Arial" charset="0"/>
              </a:rPr>
              <a:t>predátorem, úvod do R;</a:t>
            </a:r>
            <a:endParaRPr lang="cs-CZ" sz="2000" dirty="0" smtClean="0">
              <a:latin typeface="Arial" charset="0"/>
            </a:endParaRPr>
          </a:p>
          <a:p>
            <a:pPr marL="0" indent="0" eaLnBrk="1" hangingPunct="1">
              <a:spcBef>
                <a:spcPts val="0"/>
              </a:spcBef>
              <a:spcAft>
                <a:spcPts val="300"/>
              </a:spcAft>
              <a:buNone/>
              <a:defRPr/>
            </a:pPr>
            <a:r>
              <a:rPr lang="cs-CZ" sz="2000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29. 10. 2018</a:t>
            </a:r>
            <a:r>
              <a:rPr lang="cs-CZ" sz="2000" dirty="0" smtClean="0">
                <a:latin typeface="Arial" charset="0"/>
              </a:rPr>
              <a:t>	</a:t>
            </a:r>
            <a:r>
              <a:rPr lang="cs-CZ" sz="2000" b="0" dirty="0" smtClean="0">
                <a:latin typeface="Arial" charset="0"/>
              </a:rPr>
              <a:t>klasifikace </a:t>
            </a:r>
            <a:r>
              <a:rPr lang="cs-CZ" sz="2000" b="0" dirty="0">
                <a:latin typeface="Arial" charset="0"/>
              </a:rPr>
              <a:t>modelů, modely více populací;</a:t>
            </a:r>
            <a:r>
              <a:rPr lang="cs-CZ" sz="2000" dirty="0" smtClean="0">
                <a:latin typeface="Arial" charset="0"/>
              </a:rPr>
              <a:t> </a:t>
            </a:r>
            <a:endParaRPr lang="cs-CZ" sz="2000" b="0" dirty="0">
              <a:latin typeface="Arial" charset="0"/>
            </a:endParaRPr>
          </a:p>
          <a:p>
            <a:pPr marL="0" indent="0" eaLnBrk="1" hangingPunct="1">
              <a:spcBef>
                <a:spcPts val="0"/>
              </a:spcBef>
              <a:spcAft>
                <a:spcPts val="300"/>
              </a:spcAft>
              <a:buNone/>
              <a:defRPr/>
            </a:pPr>
            <a:r>
              <a:rPr lang="cs-CZ" sz="2000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 5. </a:t>
            </a:r>
            <a:r>
              <a:rPr lang="cs-CZ" sz="2000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11. </a:t>
            </a:r>
            <a:r>
              <a:rPr lang="cs-CZ" sz="2000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2018</a:t>
            </a:r>
            <a:r>
              <a:rPr lang="cs-CZ" sz="2000" dirty="0" smtClean="0">
                <a:latin typeface="Arial" charset="0"/>
              </a:rPr>
              <a:t>	</a:t>
            </a:r>
            <a:r>
              <a:rPr lang="cs-CZ" sz="2000" b="0" dirty="0" smtClean="0">
                <a:latin typeface="Arial" charset="0"/>
              </a:rPr>
              <a:t>modelování </a:t>
            </a:r>
            <a:r>
              <a:rPr lang="cs-CZ" sz="2000" b="0" dirty="0">
                <a:latin typeface="Arial" charset="0"/>
              </a:rPr>
              <a:t>nejistoty, modely více populací;</a:t>
            </a:r>
            <a:r>
              <a:rPr lang="cs-CZ" sz="2000" dirty="0" smtClean="0">
                <a:latin typeface="Arial" charset="0"/>
              </a:rPr>
              <a:t> </a:t>
            </a:r>
            <a:endParaRPr lang="cs-CZ" sz="2000" b="0" dirty="0">
              <a:latin typeface="Arial" charset="0"/>
            </a:endParaRPr>
          </a:p>
          <a:p>
            <a:pPr marL="0" indent="0" eaLnBrk="1" hangingPunct="1">
              <a:spcBef>
                <a:spcPts val="0"/>
              </a:spcBef>
              <a:spcAft>
                <a:spcPts val="300"/>
              </a:spcAft>
              <a:buNone/>
              <a:defRPr/>
            </a:pPr>
            <a:r>
              <a:rPr lang="cs-CZ" sz="2000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12. </a:t>
            </a:r>
            <a:r>
              <a:rPr lang="cs-CZ" sz="2000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11. </a:t>
            </a:r>
            <a:r>
              <a:rPr lang="cs-CZ" sz="2000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2018</a:t>
            </a:r>
            <a:r>
              <a:rPr lang="cs-CZ" sz="20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	</a:t>
            </a:r>
            <a:r>
              <a:rPr lang="cs-CZ" sz="2000" b="0" dirty="0" smtClean="0">
                <a:latin typeface="Arial" charset="0"/>
              </a:rPr>
              <a:t>modelování </a:t>
            </a:r>
            <a:r>
              <a:rPr lang="cs-CZ" sz="2000" b="0" dirty="0">
                <a:latin typeface="Arial" charset="0"/>
              </a:rPr>
              <a:t>nejistoty, práce s Metacentrem;</a:t>
            </a:r>
          </a:p>
          <a:p>
            <a:pPr marL="0" indent="0" eaLnBrk="1" hangingPunct="1">
              <a:spcBef>
                <a:spcPts val="0"/>
              </a:spcBef>
              <a:spcAft>
                <a:spcPts val="300"/>
              </a:spcAft>
              <a:buNone/>
              <a:defRPr/>
            </a:pPr>
            <a:r>
              <a:rPr lang="cs-CZ" sz="2000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19. </a:t>
            </a:r>
            <a:r>
              <a:rPr lang="cs-CZ" sz="2000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11. </a:t>
            </a:r>
            <a:r>
              <a:rPr lang="cs-CZ" sz="2000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2018</a:t>
            </a:r>
            <a:r>
              <a:rPr lang="cs-CZ" sz="20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	</a:t>
            </a:r>
            <a:r>
              <a:rPr lang="cs-CZ" sz="2000" b="0" dirty="0" smtClean="0">
                <a:latin typeface="Arial" charset="0"/>
              </a:rPr>
              <a:t>postup </a:t>
            </a:r>
            <a:r>
              <a:rPr lang="cs-CZ" sz="2000" b="0" dirty="0">
                <a:latin typeface="Arial" charset="0"/>
              </a:rPr>
              <a:t>při modelování, práce s Metacentrem;</a:t>
            </a:r>
          </a:p>
          <a:p>
            <a:pPr marL="0" indent="0" eaLnBrk="1" hangingPunct="1">
              <a:spcBef>
                <a:spcPts val="0"/>
              </a:spcBef>
              <a:spcAft>
                <a:spcPts val="300"/>
              </a:spcAft>
              <a:buNone/>
              <a:defRPr/>
            </a:pPr>
            <a:r>
              <a:rPr lang="cs-CZ" sz="2000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26. </a:t>
            </a:r>
            <a:r>
              <a:rPr lang="cs-CZ" sz="2000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11. </a:t>
            </a:r>
            <a:r>
              <a:rPr lang="cs-CZ" sz="2000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2018</a:t>
            </a:r>
            <a:r>
              <a:rPr lang="cs-CZ" sz="20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	</a:t>
            </a:r>
            <a:r>
              <a:rPr lang="cs-CZ" sz="2000" b="0" dirty="0" smtClean="0">
                <a:latin typeface="Arial" charset="0"/>
              </a:rPr>
              <a:t>odpadne</a:t>
            </a:r>
            <a:r>
              <a:rPr lang="cs-CZ" sz="2000" b="0" dirty="0">
                <a:latin typeface="Arial" charset="0"/>
              </a:rPr>
              <a:t>;</a:t>
            </a:r>
          </a:p>
          <a:p>
            <a:pPr marL="0" indent="0" eaLnBrk="1" hangingPunct="1">
              <a:spcBef>
                <a:spcPts val="0"/>
              </a:spcBef>
              <a:spcAft>
                <a:spcPts val="300"/>
              </a:spcAft>
              <a:buNone/>
              <a:defRPr/>
            </a:pPr>
            <a:r>
              <a:rPr lang="cs-CZ" sz="2000" b="0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 </a:t>
            </a:r>
            <a:r>
              <a:rPr lang="cs-CZ" sz="2000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3. 12. 2018</a:t>
            </a:r>
            <a:r>
              <a:rPr lang="cs-CZ" sz="2000" dirty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	</a:t>
            </a:r>
            <a:r>
              <a:rPr lang="cs-CZ" sz="2000" b="0" dirty="0">
                <a:latin typeface="Arial" charset="0"/>
              </a:rPr>
              <a:t>odpadne;</a:t>
            </a:r>
          </a:p>
          <a:p>
            <a:pPr marL="0" indent="0" eaLnBrk="1" hangingPunct="1"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None/>
              <a:defRPr/>
            </a:pPr>
            <a:r>
              <a:rPr lang="cs-CZ" sz="2000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10. 12. 2018</a:t>
            </a:r>
            <a:r>
              <a:rPr lang="cs-CZ" sz="2000" dirty="0" smtClean="0">
                <a:latin typeface="Arial" charset="0"/>
              </a:rPr>
              <a:t>	</a:t>
            </a:r>
            <a:r>
              <a:rPr lang="cs-CZ" sz="2000" b="0" dirty="0" smtClean="0">
                <a:latin typeface="Arial" charset="0"/>
              </a:rPr>
              <a:t>zdroje, diskuze, kontrola domácích úkolů;</a:t>
            </a:r>
            <a:r>
              <a:rPr lang="cs-CZ" sz="2000" dirty="0" smtClean="0">
                <a:latin typeface="Arial" charset="0"/>
              </a:rPr>
              <a:t> </a:t>
            </a:r>
            <a:endParaRPr lang="cs-CZ" sz="2000" b="0" dirty="0">
              <a:latin typeface="Arial" charset="0"/>
            </a:endParaRP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cs-CZ" sz="2000" b="0" dirty="0" smtClean="0">
                <a:latin typeface="Arial" charset="0"/>
              </a:rPr>
              <a:t>Termíny zkoušky: 17.12. 2018, 8. 1. 2019, 15. 1. 2019</a:t>
            </a:r>
            <a:endParaRPr lang="cs-CZ" sz="2000" dirty="0" smtClean="0"/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215900" y="332656"/>
            <a:ext cx="87485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cs-CZ" sz="3200" b="1" dirty="0" smtClean="0">
                <a:solidFill>
                  <a:schemeClr val="accent3">
                    <a:lumMod val="75000"/>
                  </a:schemeClr>
                </a:solidFill>
              </a:rPr>
              <a:t>Harmonogram výuky</a:t>
            </a:r>
            <a:endParaRPr lang="cs-CZ" sz="3200" b="1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859142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/>
          <p:cNvSpPr>
            <a:spLocks noGrp="1"/>
          </p:cNvSpPr>
          <p:nvPr>
            <p:ph type="ftr" sz="quarter" idx="4294967295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sp>
        <p:nvSpPr>
          <p:cNvPr id="4" name="Nadpis 4"/>
          <p:cNvSpPr txBox="1">
            <a:spLocks/>
          </p:cNvSpPr>
          <p:nvPr/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cs-CZ" sz="3300" b="1" dirty="0" smtClean="0">
                <a:solidFill>
                  <a:srgbClr val="7B9899"/>
                </a:solidFill>
                <a:latin typeface="+mj-lt"/>
                <a:ea typeface="+mj-ea"/>
                <a:cs typeface="+mj-cs"/>
              </a:rPr>
              <a:t>Podmínky pro splnění zkoušky</a:t>
            </a:r>
            <a:endParaRPr kumimoji="0" lang="cs-CZ" sz="3300" b="1" i="0" u="none" strike="noStrike" kern="1200" cap="none" spc="0" normalizeH="0" baseline="0" noProof="0" dirty="0">
              <a:ln>
                <a:noFill/>
              </a:ln>
              <a:solidFill>
                <a:srgbClr val="7B989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Rectangle 3"/>
          <p:cNvSpPr txBox="1">
            <a:spLocks/>
          </p:cNvSpPr>
          <p:nvPr/>
        </p:nvSpPr>
        <p:spPr bwMode="auto">
          <a:xfrm>
            <a:off x="301625" y="1524000"/>
            <a:ext cx="8534400" cy="4569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/>
            </a:pPr>
            <a:r>
              <a:rPr lang="cs-CZ" sz="2500" dirty="0" smtClean="0"/>
              <a:t>100 minut přednášky a cvičení týdně. </a:t>
            </a:r>
          </a:p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tabLst/>
              <a:defRPr/>
            </a:pPr>
            <a:r>
              <a:rPr lang="cs-CZ" sz="2500" dirty="0" smtClean="0"/>
              <a:t>Účast je nepovinná, ale zapisuje se, zadání domácích úkolů bude probíráno jen na cvičeních.</a:t>
            </a:r>
          </a:p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tabLst/>
              <a:defRPr/>
            </a:pPr>
            <a:r>
              <a:rPr lang="cs-CZ" sz="2500" dirty="0" smtClean="0"/>
              <a:t>Podklady ke cvičením a studijní materiály budou postupně zveřejňovány v </a:t>
            </a:r>
            <a:r>
              <a:rPr lang="cs-CZ" sz="2500" dirty="0" err="1" smtClean="0"/>
              <a:t>ISu</a:t>
            </a:r>
            <a:r>
              <a:rPr lang="cs-CZ" sz="2500" dirty="0" smtClean="0"/>
              <a:t> + pracovní sešity a řešení.</a:t>
            </a:r>
          </a:p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tabLst/>
              <a:defRPr/>
            </a:pPr>
            <a:r>
              <a:rPr lang="cs-CZ" sz="2500" dirty="0" smtClean="0"/>
              <a:t>Podmínkou je získat alespoň 60 % bodů za semestr.</a:t>
            </a:r>
          </a:p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tabLst/>
              <a:defRPr/>
            </a:pPr>
            <a:r>
              <a:rPr lang="cs-CZ" sz="2500" dirty="0" smtClean="0"/>
              <a:t>Během semestru budou zadány 4 domácí úkoly po max.</a:t>
            </a:r>
            <a:br>
              <a:rPr lang="cs-CZ" sz="2500" dirty="0" smtClean="0"/>
            </a:br>
            <a:r>
              <a:rPr lang="cs-CZ" sz="2500" dirty="0" smtClean="0"/>
              <a:t>20 bodech.</a:t>
            </a:r>
          </a:p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tabLst/>
              <a:defRPr/>
            </a:pPr>
            <a:r>
              <a:rPr lang="cs-CZ" sz="2500" dirty="0" smtClean="0"/>
              <a:t>Na závěr písemný test na 100 minut (pokud bude možnost, lze i více) za max. 120 bodů.</a:t>
            </a:r>
          </a:p>
        </p:txBody>
      </p:sp>
    </p:spTree>
    <p:extLst>
      <p:ext uri="{BB962C8B-B14F-4D97-AF65-F5344CB8AC3E}">
        <p14:creationId xmlns:p14="http://schemas.microsoft.com/office/powerpoint/2010/main" val="1570938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/>
          <p:cNvSpPr>
            <a:spLocks noGrp="1"/>
          </p:cNvSpPr>
          <p:nvPr>
            <p:ph type="ftr" sz="quarter" idx="4294967295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sp>
        <p:nvSpPr>
          <p:cNvPr id="4" name="Nadpis 4"/>
          <p:cNvSpPr txBox="1">
            <a:spLocks/>
          </p:cNvSpPr>
          <p:nvPr/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cs-CZ" sz="3300" b="1" dirty="0" smtClean="0">
                <a:solidFill>
                  <a:srgbClr val="7B9899"/>
                </a:solidFill>
                <a:latin typeface="+mj-lt"/>
                <a:ea typeface="+mj-ea"/>
                <a:cs typeface="+mj-cs"/>
              </a:rPr>
              <a:t>Podmínky pro splnění zkoušky</a:t>
            </a:r>
            <a:endParaRPr kumimoji="0" lang="cs-CZ" sz="3300" b="1" i="0" u="none" strike="noStrike" kern="1200" cap="none" spc="0" normalizeH="0" baseline="0" noProof="0" dirty="0">
              <a:ln>
                <a:noFill/>
              </a:ln>
              <a:solidFill>
                <a:srgbClr val="7B989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Rectangle 3"/>
          <p:cNvSpPr txBox="1">
            <a:spLocks/>
          </p:cNvSpPr>
          <p:nvPr/>
        </p:nvSpPr>
        <p:spPr bwMode="auto">
          <a:xfrm>
            <a:off x="301625" y="1524000"/>
            <a:ext cx="8534400" cy="4569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/>
            </a:pPr>
            <a:r>
              <a:rPr lang="cs-CZ" sz="2500" dirty="0" smtClean="0"/>
              <a:t>Klasifikace zkoušky:</a:t>
            </a:r>
            <a:r>
              <a:rPr lang="cs-CZ" sz="2800" dirty="0" smtClean="0"/>
              <a:t> 		</a:t>
            </a:r>
            <a:r>
              <a:rPr lang="cs-CZ" b="1" dirty="0" smtClean="0">
                <a:solidFill>
                  <a:schemeClr val="accent6">
                    <a:lumMod val="75000"/>
                  </a:schemeClr>
                </a:solidFill>
              </a:rPr>
              <a:t>A</a:t>
            </a:r>
            <a:r>
              <a:rPr lang="cs-CZ" dirty="0" smtClean="0"/>
              <a:t>	92 %–100 %</a:t>
            </a:r>
            <a:br>
              <a:rPr lang="cs-CZ" dirty="0" smtClean="0"/>
            </a:br>
            <a:r>
              <a:rPr lang="cs-CZ" dirty="0" smtClean="0"/>
              <a:t>					</a:t>
            </a:r>
            <a:r>
              <a:rPr lang="cs-CZ" b="1" dirty="0" smtClean="0">
                <a:solidFill>
                  <a:schemeClr val="accent6">
                    <a:lumMod val="75000"/>
                  </a:schemeClr>
                </a:solidFill>
              </a:rPr>
              <a:t>B</a:t>
            </a:r>
            <a:r>
              <a:rPr lang="cs-CZ" dirty="0" smtClean="0"/>
              <a:t>	84 %–</a:t>
            </a:r>
            <a:r>
              <a:rPr lang="cs-CZ" dirty="0" smtClean="0"/>
              <a:t>91 %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					</a:t>
            </a:r>
            <a:r>
              <a:rPr lang="cs-CZ" b="1" dirty="0" smtClean="0">
                <a:solidFill>
                  <a:schemeClr val="accent6">
                    <a:lumMod val="75000"/>
                  </a:schemeClr>
                </a:solidFill>
              </a:rPr>
              <a:t>C</a:t>
            </a:r>
            <a:r>
              <a:rPr lang="cs-CZ" dirty="0" smtClean="0"/>
              <a:t>	76 %–83 %</a:t>
            </a:r>
            <a:br>
              <a:rPr lang="cs-CZ" dirty="0" smtClean="0"/>
            </a:br>
            <a:r>
              <a:rPr lang="cs-CZ" dirty="0" smtClean="0"/>
              <a:t>					</a:t>
            </a:r>
            <a:r>
              <a:rPr lang="cs-CZ" b="1" dirty="0" smtClean="0">
                <a:solidFill>
                  <a:schemeClr val="accent6">
                    <a:lumMod val="75000"/>
                  </a:schemeClr>
                </a:solidFill>
              </a:rPr>
              <a:t>D</a:t>
            </a:r>
            <a:r>
              <a:rPr lang="cs-CZ" dirty="0" smtClean="0"/>
              <a:t>	68 %–75 %</a:t>
            </a:r>
            <a:br>
              <a:rPr lang="cs-CZ" dirty="0" smtClean="0"/>
            </a:br>
            <a:r>
              <a:rPr lang="cs-CZ" dirty="0" smtClean="0"/>
              <a:t>					</a:t>
            </a:r>
            <a:r>
              <a:rPr lang="cs-CZ" b="1" dirty="0" smtClean="0">
                <a:solidFill>
                  <a:schemeClr val="accent6">
                    <a:lumMod val="75000"/>
                  </a:schemeClr>
                </a:solidFill>
              </a:rPr>
              <a:t>E</a:t>
            </a:r>
            <a:r>
              <a:rPr lang="cs-CZ" dirty="0" smtClean="0"/>
              <a:t> 	60 %–67 %</a:t>
            </a:r>
            <a:br>
              <a:rPr lang="cs-CZ" dirty="0" smtClean="0"/>
            </a:br>
            <a:r>
              <a:rPr lang="cs-CZ" dirty="0" smtClean="0"/>
              <a:t>					</a:t>
            </a:r>
            <a:r>
              <a:rPr lang="cs-CZ" b="1" dirty="0" smtClean="0">
                <a:solidFill>
                  <a:schemeClr val="accent6">
                    <a:lumMod val="75000"/>
                  </a:schemeClr>
                </a:solidFill>
              </a:rPr>
              <a:t>F</a:t>
            </a:r>
            <a:r>
              <a:rPr lang="cs-CZ" dirty="0" smtClean="0"/>
              <a:t> 	  0 %–59 %</a:t>
            </a:r>
            <a:endParaRPr lang="cs-CZ" sz="2800" dirty="0" smtClean="0"/>
          </a:p>
        </p:txBody>
      </p:sp>
    </p:spTree>
    <p:extLst>
      <p:ext uri="{BB962C8B-B14F-4D97-AF65-F5344CB8AC3E}">
        <p14:creationId xmlns:p14="http://schemas.microsoft.com/office/powerpoint/2010/main" val="2992823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2238</TotalTime>
  <Words>213</Words>
  <Application>Microsoft Office PowerPoint</Application>
  <PresentationFormat>Předvádění na obrazovce (4:3)</PresentationFormat>
  <Paragraphs>48</Paragraphs>
  <Slides>8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4" baseType="lpstr">
      <vt:lpstr>Arial</vt:lpstr>
      <vt:lpstr>Calibri</vt:lpstr>
      <vt:lpstr>Verdana</vt:lpstr>
      <vt:lpstr>Wingdings</vt:lpstr>
      <vt:lpstr>Wingdings 2</vt:lpstr>
      <vt:lpstr>Administrativní</vt:lpstr>
      <vt:lpstr>0. Organizace výuky Bi3101 Úvod do matematického modelování</vt:lpstr>
      <vt:lpstr>Prezentace aplikace PowerPoint</vt:lpstr>
      <vt:lpstr>1. Úvod do matematického modelování a jeho členění.  2. Definice problému, biologický model, zjednodušující předpoklady, počáteční a okrajové podmínky.  3. Návrh matematického modelu, posouzení jeho korektnosti a návrh způsobu řešení.  4. Naprogramování modelu s využitím ICT a jeho přibližné řešení na počítači.  5. Vyhodnocení přibližného řešení s využitím počítačové vizualizace a odhad chyby přibližného řešení.</vt:lpstr>
      <vt:lpstr>6. Metodika postupu zpřesnění matematického modelu s využitím moderních ICT a zdrojů informací (Maplesoft, Internet, elektronické knihovny, atd.).  7. Příklady vybraných biologických problémů a metodika jejich řešení  8. Zadání projektu  9. Diskuse výsledků, vliv zjednodušujících předpokladů na výsledek, vizualizace a animace (Maple) výsledků.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II. Příprava dat</dc:title>
  <dc:creator>cvanova</dc:creator>
  <cp:lastModifiedBy>Jiří Kalina</cp:lastModifiedBy>
  <cp:revision>107</cp:revision>
  <dcterms:created xsi:type="dcterms:W3CDTF">2011-03-03T07:28:24Z</dcterms:created>
  <dcterms:modified xsi:type="dcterms:W3CDTF">2018-10-01T07:02:59Z</dcterms:modified>
</cp:coreProperties>
</file>