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86" r:id="rId2"/>
    <p:sldId id="287" r:id="rId3"/>
    <p:sldId id="288" r:id="rId4"/>
    <p:sldId id="289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85" d="100"/>
          <a:sy n="85" d="100"/>
        </p:scale>
        <p:origin x="1500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22.10.2018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22.10.2018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22.10.2018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22.10.2018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22.10.2018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22.10.2018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Populace pod tlakem nespecializovaného predátora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68077"/>
            <a:ext cx="7772400" cy="1692771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5. Populace pod tlakem nespecializovaného predátora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/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Nespecializovaný predátor </a:t>
            </a:r>
            <a:r>
              <a:rPr lang="cs-CZ" altLang="en-US" sz="2400" dirty="0" smtClean="0"/>
              <a:t>není </a:t>
            </a:r>
            <a:r>
              <a:rPr lang="cs-CZ" altLang="en-US" sz="2400" dirty="0"/>
              <a:t>závislý na </a:t>
            </a:r>
            <a:r>
              <a:rPr lang="cs-CZ" altLang="en-US" sz="2400" dirty="0" smtClean="0"/>
              <a:t>kořisti z uvažované </a:t>
            </a:r>
            <a:r>
              <a:rPr lang="cs-CZ" altLang="en-US" sz="2400" dirty="0"/>
              <a:t>populace, má i alternativní zdroje </a:t>
            </a:r>
            <a:r>
              <a:rPr lang="cs-CZ" altLang="en-US" sz="2400" dirty="0" smtClean="0"/>
              <a:t>obživy.</a:t>
            </a:r>
          </a:p>
          <a:p>
            <a:r>
              <a:rPr lang="cs-CZ" altLang="en-US" sz="2400" dirty="0" smtClean="0"/>
              <a:t>Velikost populace nespecializovaného predátora považujeme </a:t>
            </a:r>
            <a:r>
              <a:rPr lang="cs-CZ" altLang="en-US" sz="2400" dirty="0"/>
              <a:t>za konstantní a do modelu ji nemusíme zahrnovat.</a:t>
            </a:r>
          </a:p>
          <a:p>
            <a:r>
              <a:rPr lang="cs-CZ" altLang="en-US" sz="2400" dirty="0" smtClean="0"/>
              <a:t>Množství kořisti bude úměrné době lovu:</a:t>
            </a:r>
          </a:p>
          <a:p>
            <a:pPr lvl="1"/>
            <a:r>
              <a:rPr lang="cs-CZ" altLang="en-US" sz="1900" dirty="0" smtClean="0"/>
              <a:t>množství </a:t>
            </a:r>
            <a:r>
              <a:rPr lang="cs-CZ" altLang="en-US" sz="1900" dirty="0"/>
              <a:t>ulovené </a:t>
            </a:r>
            <a:r>
              <a:rPr lang="cs-CZ" altLang="en-US" sz="1900" dirty="0" smtClean="0"/>
              <a:t>kořisti </a:t>
            </a:r>
            <a:r>
              <a:rPr lang="cs-CZ" altLang="en-US" sz="1900" dirty="0"/>
              <a:t>za </a:t>
            </a:r>
            <a:r>
              <a:rPr lang="cs-CZ" altLang="en-US" sz="1900" dirty="0" smtClean="0"/>
              <a:t>časový </a:t>
            </a:r>
            <a:r>
              <a:rPr lang="cs-CZ" altLang="en-US" sz="1900" dirty="0"/>
              <a:t>interval délky </a:t>
            </a:r>
            <a:r>
              <a:rPr lang="cs-CZ" altLang="en-US" sz="1900" dirty="0" smtClean="0"/>
              <a:t>h je </a:t>
            </a:r>
            <a:r>
              <a:rPr lang="cs-CZ" altLang="en-US" sz="1900" dirty="0"/>
              <a:t>rovno p </a:t>
            </a:r>
            <a:r>
              <a:rPr lang="cs-CZ" altLang="en-US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en-US" sz="1900" dirty="0" smtClean="0"/>
              <a:t> h</a:t>
            </a:r>
          </a:p>
          <a:p>
            <a:pPr lvl="1"/>
            <a:r>
              <a:rPr lang="cs-CZ" altLang="en-US" sz="1900" dirty="0" smtClean="0"/>
              <a:t>parametr </a:t>
            </a:r>
            <a:r>
              <a:rPr lang="cs-CZ" altLang="en-US" sz="1900" dirty="0"/>
              <a:t>p se nazývá intenzita predace a </a:t>
            </a:r>
            <a:r>
              <a:rPr lang="cs-CZ" altLang="en-US" sz="1900" dirty="0" smtClean="0"/>
              <a:t>vyjadřuje predační </a:t>
            </a:r>
            <a:r>
              <a:rPr lang="cs-CZ" altLang="en-US" sz="1900" dirty="0"/>
              <a:t>tlak </a:t>
            </a:r>
            <a:r>
              <a:rPr lang="cs-CZ" altLang="en-US" sz="1900" dirty="0" smtClean="0"/>
              <a:t>vyvíjený na uvažovanou </a:t>
            </a:r>
            <a:r>
              <a:rPr lang="cs-CZ" altLang="en-US" sz="1900" dirty="0"/>
              <a:t>populaci, </a:t>
            </a:r>
            <a:r>
              <a:rPr lang="cs-CZ" altLang="en-US" sz="1900" dirty="0" smtClean="0"/>
              <a:t>přesněji řečeno</a:t>
            </a:r>
            <a:r>
              <a:rPr lang="cs-CZ" altLang="en-US" sz="1900" dirty="0"/>
              <a:t>: </a:t>
            </a:r>
            <a:r>
              <a:rPr lang="cs-CZ" altLang="en-US" sz="1900" dirty="0" smtClean="0"/>
              <a:t>množství kořisti</a:t>
            </a:r>
            <a:r>
              <a:rPr lang="cs-CZ" altLang="en-US" sz="1900" dirty="0"/>
              <a:t>, které </a:t>
            </a:r>
            <a:r>
              <a:rPr lang="cs-CZ" altLang="en-US" sz="1900" dirty="0" smtClean="0"/>
              <a:t>predátoři </a:t>
            </a:r>
            <a:r>
              <a:rPr lang="cs-CZ" altLang="en-US" sz="1900" dirty="0"/>
              <a:t>uloví za </a:t>
            </a:r>
            <a:r>
              <a:rPr lang="cs-CZ" altLang="en-US" sz="1900" dirty="0" smtClean="0"/>
              <a:t>jednotku času.</a:t>
            </a:r>
          </a:p>
          <a:p>
            <a:pPr lvl="1"/>
            <a:r>
              <a:rPr lang="cs-CZ" altLang="en-US" sz="1900" dirty="0" smtClean="0"/>
              <a:t>Intenzita </a:t>
            </a:r>
            <a:r>
              <a:rPr lang="cs-CZ" altLang="en-US" sz="1900" dirty="0"/>
              <a:t>predace závisí na velikosti N populace </a:t>
            </a:r>
            <a:r>
              <a:rPr lang="cs-CZ" altLang="en-US" sz="1900" dirty="0" smtClean="0"/>
              <a:t>kořisti</a:t>
            </a:r>
            <a:r>
              <a:rPr lang="cs-CZ" altLang="en-US" sz="1900" dirty="0"/>
              <a:t>, tj. p = p(N). </a:t>
            </a:r>
            <a:endParaRPr lang="cs-CZ" altLang="en-US" sz="19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Pokud </a:t>
            </a:r>
            <a:r>
              <a:rPr lang="cs-CZ" altLang="en-US" sz="2400" dirty="0"/>
              <a:t>není </a:t>
            </a:r>
            <a:r>
              <a:rPr lang="cs-CZ" altLang="en-US" sz="2400" dirty="0" smtClean="0"/>
              <a:t>uvažovaná </a:t>
            </a:r>
            <a:r>
              <a:rPr lang="cs-CZ" altLang="en-US" sz="2400" dirty="0"/>
              <a:t>populace </a:t>
            </a:r>
            <a:r>
              <a:rPr lang="cs-CZ" altLang="en-US" sz="2400" dirty="0" smtClean="0"/>
              <a:t>v prostředí přítomna, predátoři </a:t>
            </a:r>
            <a:r>
              <a:rPr lang="cs-CZ" altLang="en-US" sz="2400" dirty="0"/>
              <a:t>nic neuloví a </a:t>
            </a:r>
            <a:r>
              <a:rPr lang="cs-CZ" altLang="en-US" sz="2400" dirty="0" smtClean="0"/>
              <a:t>živí </a:t>
            </a:r>
            <a:r>
              <a:rPr lang="cs-CZ" altLang="en-US" sz="2400" dirty="0"/>
              <a:t>se </a:t>
            </a:r>
            <a:r>
              <a:rPr lang="cs-CZ" altLang="en-US" sz="2400" dirty="0" smtClean="0"/>
              <a:t>alternativní potravou.</a:t>
            </a:r>
            <a:endParaRPr lang="cs-CZ" altLang="en-US" sz="2400" dirty="0"/>
          </a:p>
          <a:p>
            <a:r>
              <a:rPr lang="cs-CZ" altLang="en-US" sz="2400" dirty="0" smtClean="0"/>
              <a:t>Pokud </a:t>
            </a:r>
            <a:r>
              <a:rPr lang="cs-CZ" altLang="en-US" sz="2400" dirty="0"/>
              <a:t>je </a:t>
            </a:r>
            <a:r>
              <a:rPr lang="cs-CZ" altLang="en-US" sz="2400" dirty="0" smtClean="0"/>
              <a:t>uvažovaná </a:t>
            </a:r>
            <a:r>
              <a:rPr lang="cs-CZ" altLang="en-US" sz="2400" dirty="0"/>
              <a:t>populace veliká (</a:t>
            </a:r>
            <a:r>
              <a:rPr lang="cs-CZ" altLang="en-US" sz="2400" dirty="0" smtClean="0"/>
              <a:t>větší než predátoři dokáží </a:t>
            </a:r>
            <a:r>
              <a:rPr lang="cs-CZ" altLang="en-US" sz="2400" dirty="0"/>
              <a:t>sníst), loví </a:t>
            </a:r>
            <a:r>
              <a:rPr lang="cs-CZ" altLang="en-US" sz="2400" dirty="0" smtClean="0"/>
              <a:t>predátoři pouze </a:t>
            </a:r>
            <a:r>
              <a:rPr lang="cs-CZ" altLang="en-US" sz="2400" dirty="0"/>
              <a:t>omezené </a:t>
            </a:r>
            <a:r>
              <a:rPr lang="cs-CZ" altLang="en-US" sz="2400" dirty="0" smtClean="0"/>
              <a:t>množství jedinců, </a:t>
            </a:r>
            <a:r>
              <a:rPr lang="cs-CZ" altLang="en-US" sz="2400" dirty="0"/>
              <a:t>které </a:t>
            </a:r>
            <a:r>
              <a:rPr lang="cs-CZ" altLang="en-US" sz="2400" dirty="0" smtClean="0"/>
              <a:t>představuje </a:t>
            </a:r>
            <a:r>
              <a:rPr lang="cs-CZ" altLang="en-US" sz="2400" dirty="0"/>
              <a:t>jakousi hladinu nasycení</a:t>
            </a:r>
            <a:r>
              <a:rPr lang="cs-CZ" altLang="en-US" sz="2400" dirty="0" smtClean="0"/>
              <a:t>.</a:t>
            </a:r>
          </a:p>
          <a:p>
            <a:r>
              <a:rPr lang="cs-CZ" altLang="en-US" sz="2400" b="0" dirty="0" smtClean="0"/>
              <a:t>To lze vyjádřit jako:</a:t>
            </a:r>
          </a:p>
          <a:p>
            <a:pPr lvl="1"/>
            <a:r>
              <a:rPr lang="pt-BR" altLang="en-US" sz="1900" dirty="0"/>
              <a:t>p(0) = </a:t>
            </a:r>
            <a:r>
              <a:rPr lang="pt-BR" altLang="en-US" sz="1900" dirty="0" smtClean="0"/>
              <a:t>0;</a:t>
            </a:r>
            <a:endParaRPr lang="cs-CZ" altLang="en-US" sz="1900" dirty="0" smtClean="0"/>
          </a:p>
          <a:p>
            <a:pPr lvl="1"/>
            <a:r>
              <a:rPr lang="pt-BR" altLang="en-US" sz="1900" dirty="0" smtClean="0"/>
              <a:t>p(N</a:t>
            </a:r>
            <a:r>
              <a:rPr lang="pt-BR" altLang="en-US" sz="1900" dirty="0"/>
              <a:t>) = S pro N &gt; </a:t>
            </a:r>
            <a:r>
              <a:rPr lang="pt-BR" altLang="en-US" sz="1900" dirty="0" smtClean="0"/>
              <a:t>N</a:t>
            </a:r>
            <a:r>
              <a:rPr lang="pt-BR" altLang="en-US" sz="1900" baseline="-25000" dirty="0" smtClean="0"/>
              <a:t>krit</a:t>
            </a:r>
            <a:r>
              <a:rPr lang="cs-CZ" altLang="en-US" sz="1900" dirty="0" smtClean="0"/>
              <a:t>.</a:t>
            </a:r>
            <a:endParaRPr lang="cs-CZ" altLang="en-US" sz="2400" dirty="0"/>
          </a:p>
          <a:p>
            <a:r>
              <a:rPr lang="cs-CZ" altLang="en-US" sz="2400" dirty="0" smtClean="0"/>
              <a:t>Procvičení: nalezněte vhodnou funkci p(N) splňující výše uvedené podmínky pro N </a:t>
            </a:r>
            <a:r>
              <a:rPr lang="cs-CZ" sz="2400" dirty="0" smtClean="0"/>
              <a:t>∈ ℝ</a:t>
            </a:r>
            <a:r>
              <a:rPr lang="cs-CZ" sz="2400" baseline="-25000" dirty="0" smtClean="0"/>
              <a:t>0</a:t>
            </a:r>
            <a:r>
              <a:rPr lang="cs-CZ" sz="2400" baseline="30000" dirty="0" smtClean="0"/>
              <a:t>+</a:t>
            </a:r>
            <a:r>
              <a:rPr lang="cs-CZ" altLang="en-US" sz="2400" dirty="0" smtClean="0"/>
              <a:t>: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 smtClean="0"/>
              <a:t>jakoukoliv,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 smtClean="0"/>
              <a:t>hladkou. </a:t>
            </a:r>
            <a:endParaRPr lang="cs-CZ" altLang="en-US" sz="14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01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č. </a:t>
            </a:r>
            <a:r>
              <a:rPr lang="cs-CZ" dirty="0" smtClean="0"/>
              <a:t>3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 smtClean="0"/>
              <a:t>Využijte </a:t>
            </a:r>
            <a:r>
              <a:rPr lang="cs-CZ" dirty="0" smtClean="0"/>
              <a:t>kód z dnešní přednášky a nahraďte lomenou funkci p(N) nějakou hladkou funkcí splňující dříve uvedené předpoklady.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Proveďte analýzu takového řešení.</a:t>
            </a:r>
            <a:r>
              <a:rPr lang="cs-CZ" dirty="0" smtClean="0"/>
              <a:t> </a:t>
            </a:r>
            <a:endParaRPr lang="cs-CZ" b="0" dirty="0" smtClean="0"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6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5866</TotalTime>
  <Words>227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 Math</vt:lpstr>
      <vt:lpstr>Wingdings</vt:lpstr>
      <vt:lpstr>Wingdings 2</vt:lpstr>
      <vt:lpstr>Administrativní</vt:lpstr>
      <vt:lpstr>5. Populace pod tlakem nespecializovaného predátora Bi3101 Úvod do matematického modelování</vt:lpstr>
      <vt:lpstr>Prezentace aplikace PowerPoint</vt:lpstr>
      <vt:lpstr>Prezentace aplikace PowerPoint</vt:lpstr>
      <vt:lpstr>Domácí úkol č.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174</cp:revision>
  <dcterms:created xsi:type="dcterms:W3CDTF">2011-03-03T07:28:24Z</dcterms:created>
  <dcterms:modified xsi:type="dcterms:W3CDTF">2018-10-22T06:09:51Z</dcterms:modified>
</cp:coreProperties>
</file>