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86" r:id="rId2"/>
    <p:sldId id="287" r:id="rId3"/>
    <p:sldId id="288" r:id="rId4"/>
    <p:sldId id="289" r:id="rId5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4690" autoAdjust="0"/>
  </p:normalViewPr>
  <p:slideViewPr>
    <p:cSldViewPr showGuides="1">
      <p:cViewPr varScale="1">
        <p:scale>
          <a:sx n="85" d="100"/>
          <a:sy n="85" d="100"/>
        </p:scale>
        <p:origin x="1500" y="78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22.10.2018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22.10.2018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22.10.2018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i="1" dirty="0" smtClean="0"/>
              <a:t>J. </a:t>
            </a:r>
            <a:r>
              <a:rPr lang="cs-CZ" i="1" dirty="0" err="1" smtClean="0"/>
              <a:t>Jarkovský</a:t>
            </a:r>
            <a:r>
              <a:rPr lang="cs-CZ" i="1" dirty="0" smtClean="0"/>
              <a:t>, L. Dušek, M. </a:t>
            </a:r>
            <a:r>
              <a:rPr lang="cs-CZ" i="1" dirty="0" err="1" smtClean="0"/>
              <a:t>Cvanová</a:t>
            </a:r>
            <a:r>
              <a:rPr lang="cs-CZ" i="1" dirty="0" smtClean="0"/>
              <a:t>, J. Kalina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22.10.2018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22.10.2018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B8889-8390-456D-997F-2F3D8DE358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3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22.10.2018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i="1" dirty="0" smtClean="0">
                <a:latin typeface="Arial" charset="0"/>
                <a:cs typeface="Arial" charset="0"/>
              </a:rPr>
              <a:t>J. Hřebíček</a:t>
            </a:r>
            <a:r>
              <a:rPr lang="cs-CZ" dirty="0" smtClean="0">
                <a:latin typeface="Arial" charset="0"/>
                <a:cs typeface="Arial" charset="0"/>
              </a:rPr>
              <a:t>, </a:t>
            </a:r>
            <a:r>
              <a:rPr lang="cs-CZ" i="1" dirty="0" smtClean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523220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800" b="1" dirty="0" smtClean="0">
                <a:solidFill>
                  <a:schemeClr val="tx2"/>
                </a:solidFill>
                <a:latin typeface="+mj-lt"/>
              </a:rPr>
              <a:t>Populace pod tlakem nespecializovaného predátora</a:t>
            </a:r>
            <a:endParaRPr lang="cs-CZ" sz="2400" b="1" dirty="0" smtClean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368077"/>
            <a:ext cx="7772400" cy="1692771"/>
          </a:xfrm>
          <a:noFill/>
        </p:spPr>
        <p:txBody>
          <a:bodyPr>
            <a:spAutoFit/>
          </a:bodyPr>
          <a:lstStyle/>
          <a:p>
            <a:r>
              <a:rPr lang="cs-CZ" sz="3600" dirty="0" smtClean="0">
                <a:solidFill>
                  <a:schemeClr val="accent1"/>
                </a:solidFill>
                <a:latin typeface="Arial" charset="0"/>
              </a:rPr>
              <a:t>5. Populace pod tlakem nespecializovaného predátora</a:t>
            </a:r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/>
            </a:r>
            <a:br>
              <a:rPr lang="cs-CZ" sz="4200" dirty="0" smtClean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 smtClean="0"/>
              <a:t>Bi3101 Úvod do matematického modelování</a:t>
            </a:r>
            <a:endParaRPr lang="cs-CZ" sz="3200" dirty="0" smtClean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altLang="en-US" sz="2400" dirty="0"/>
              <a:t>Nespecializovaný predátor </a:t>
            </a:r>
            <a:r>
              <a:rPr lang="cs-CZ" altLang="en-US" sz="2400" dirty="0" smtClean="0"/>
              <a:t>není </a:t>
            </a:r>
            <a:r>
              <a:rPr lang="cs-CZ" altLang="en-US" sz="2400" dirty="0"/>
              <a:t>závislý na </a:t>
            </a:r>
            <a:r>
              <a:rPr lang="cs-CZ" altLang="en-US" sz="2400" dirty="0" smtClean="0"/>
              <a:t>kořisti z uvažované </a:t>
            </a:r>
            <a:r>
              <a:rPr lang="cs-CZ" altLang="en-US" sz="2400" dirty="0"/>
              <a:t>populace, má i alternativní zdroje </a:t>
            </a:r>
            <a:r>
              <a:rPr lang="cs-CZ" altLang="en-US" sz="2400" dirty="0" smtClean="0"/>
              <a:t>obživy.</a:t>
            </a:r>
          </a:p>
          <a:p>
            <a:r>
              <a:rPr lang="cs-CZ" altLang="en-US" sz="2400" dirty="0" smtClean="0"/>
              <a:t>Velikost populace nespecializovaného predátora považujeme </a:t>
            </a:r>
            <a:r>
              <a:rPr lang="cs-CZ" altLang="en-US" sz="2400" dirty="0"/>
              <a:t>za konstantní a do modelu ji nemusíme zahrnovat.</a:t>
            </a:r>
          </a:p>
          <a:p>
            <a:r>
              <a:rPr lang="cs-CZ" altLang="en-US" sz="2400" dirty="0" smtClean="0"/>
              <a:t>Množství kořisti bude úměrné době lovu:</a:t>
            </a:r>
          </a:p>
          <a:p>
            <a:pPr lvl="1"/>
            <a:r>
              <a:rPr lang="cs-CZ" altLang="en-US" sz="1900" dirty="0" smtClean="0"/>
              <a:t>množství </a:t>
            </a:r>
            <a:r>
              <a:rPr lang="cs-CZ" altLang="en-US" sz="1900" dirty="0"/>
              <a:t>ulovené </a:t>
            </a:r>
            <a:r>
              <a:rPr lang="cs-CZ" altLang="en-US" sz="1900" dirty="0" smtClean="0"/>
              <a:t>kořisti </a:t>
            </a:r>
            <a:r>
              <a:rPr lang="cs-CZ" altLang="en-US" sz="1900" dirty="0"/>
              <a:t>za </a:t>
            </a:r>
            <a:r>
              <a:rPr lang="cs-CZ" altLang="en-US" sz="1900" dirty="0" smtClean="0"/>
              <a:t>časový </a:t>
            </a:r>
            <a:r>
              <a:rPr lang="cs-CZ" altLang="en-US" sz="1900" dirty="0"/>
              <a:t>interval délky </a:t>
            </a:r>
            <a:r>
              <a:rPr lang="cs-CZ" altLang="en-US" sz="1900" dirty="0" smtClean="0"/>
              <a:t>h je </a:t>
            </a:r>
            <a:r>
              <a:rPr lang="cs-CZ" altLang="en-US" sz="1900" dirty="0"/>
              <a:t>rovno p </a:t>
            </a:r>
            <a:r>
              <a:rPr lang="cs-CZ" altLang="en-US" sz="1900" dirty="0" smtClean="0"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cs-CZ" altLang="en-US" sz="1900" dirty="0" smtClean="0"/>
              <a:t> h</a:t>
            </a:r>
          </a:p>
          <a:p>
            <a:pPr lvl="1"/>
            <a:r>
              <a:rPr lang="cs-CZ" altLang="en-US" sz="1900" dirty="0" smtClean="0"/>
              <a:t>parametr </a:t>
            </a:r>
            <a:r>
              <a:rPr lang="cs-CZ" altLang="en-US" sz="1900" dirty="0"/>
              <a:t>p se nazývá intenzita predace a </a:t>
            </a:r>
            <a:r>
              <a:rPr lang="cs-CZ" altLang="en-US" sz="1900" dirty="0" smtClean="0"/>
              <a:t>vyjadřuje predační </a:t>
            </a:r>
            <a:r>
              <a:rPr lang="cs-CZ" altLang="en-US" sz="1900" dirty="0"/>
              <a:t>tlak </a:t>
            </a:r>
            <a:r>
              <a:rPr lang="cs-CZ" altLang="en-US" sz="1900" dirty="0" smtClean="0"/>
              <a:t>vyvíjený na uvažovanou </a:t>
            </a:r>
            <a:r>
              <a:rPr lang="cs-CZ" altLang="en-US" sz="1900" dirty="0"/>
              <a:t>populaci, </a:t>
            </a:r>
            <a:r>
              <a:rPr lang="cs-CZ" altLang="en-US" sz="1900" dirty="0" smtClean="0"/>
              <a:t>přesněji řečeno</a:t>
            </a:r>
            <a:r>
              <a:rPr lang="cs-CZ" altLang="en-US" sz="1900" dirty="0"/>
              <a:t>: </a:t>
            </a:r>
            <a:r>
              <a:rPr lang="cs-CZ" altLang="en-US" sz="1900" dirty="0" smtClean="0"/>
              <a:t>množství kořisti</a:t>
            </a:r>
            <a:r>
              <a:rPr lang="cs-CZ" altLang="en-US" sz="1900" dirty="0"/>
              <a:t>, které </a:t>
            </a:r>
            <a:r>
              <a:rPr lang="cs-CZ" altLang="en-US" sz="1900" dirty="0" smtClean="0"/>
              <a:t>predátoři </a:t>
            </a:r>
            <a:r>
              <a:rPr lang="cs-CZ" altLang="en-US" sz="1900" dirty="0"/>
              <a:t>uloví za </a:t>
            </a:r>
            <a:r>
              <a:rPr lang="cs-CZ" altLang="en-US" sz="1900" dirty="0" smtClean="0"/>
              <a:t>jednotku času.</a:t>
            </a:r>
          </a:p>
          <a:p>
            <a:pPr lvl="1"/>
            <a:r>
              <a:rPr lang="cs-CZ" altLang="en-US" sz="1900" dirty="0" smtClean="0"/>
              <a:t>Intenzita </a:t>
            </a:r>
            <a:r>
              <a:rPr lang="cs-CZ" altLang="en-US" sz="1900" dirty="0"/>
              <a:t>predace závisí na velikosti N populace </a:t>
            </a:r>
            <a:r>
              <a:rPr lang="cs-CZ" altLang="en-US" sz="1900" dirty="0" smtClean="0"/>
              <a:t>kořisti</a:t>
            </a:r>
            <a:r>
              <a:rPr lang="cs-CZ" altLang="en-US" sz="1900" dirty="0"/>
              <a:t>, tj. p = p(N). </a:t>
            </a:r>
            <a:endParaRPr lang="cs-CZ" altLang="en-US" sz="1900" b="0" dirty="0" smtClean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Nespecializovaný predátor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310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altLang="en-US" sz="2400" dirty="0" smtClean="0"/>
              <a:t>Pokud </a:t>
            </a:r>
            <a:r>
              <a:rPr lang="cs-CZ" altLang="en-US" sz="2400" dirty="0"/>
              <a:t>není </a:t>
            </a:r>
            <a:r>
              <a:rPr lang="cs-CZ" altLang="en-US" sz="2400" dirty="0" smtClean="0"/>
              <a:t>uvažovaná </a:t>
            </a:r>
            <a:r>
              <a:rPr lang="cs-CZ" altLang="en-US" sz="2400" dirty="0"/>
              <a:t>populace </a:t>
            </a:r>
            <a:r>
              <a:rPr lang="cs-CZ" altLang="en-US" sz="2400" dirty="0" smtClean="0"/>
              <a:t>v prostředí přítomna, predátoři </a:t>
            </a:r>
            <a:r>
              <a:rPr lang="cs-CZ" altLang="en-US" sz="2400" dirty="0"/>
              <a:t>nic neuloví a </a:t>
            </a:r>
            <a:r>
              <a:rPr lang="cs-CZ" altLang="en-US" sz="2400" dirty="0" smtClean="0"/>
              <a:t>živí </a:t>
            </a:r>
            <a:r>
              <a:rPr lang="cs-CZ" altLang="en-US" sz="2400" dirty="0"/>
              <a:t>se </a:t>
            </a:r>
            <a:r>
              <a:rPr lang="cs-CZ" altLang="en-US" sz="2400" dirty="0" smtClean="0"/>
              <a:t>alternativní potravou.</a:t>
            </a:r>
            <a:endParaRPr lang="cs-CZ" altLang="en-US" sz="2400" dirty="0"/>
          </a:p>
          <a:p>
            <a:r>
              <a:rPr lang="cs-CZ" altLang="en-US" sz="2400" dirty="0" smtClean="0"/>
              <a:t>Pokud </a:t>
            </a:r>
            <a:r>
              <a:rPr lang="cs-CZ" altLang="en-US" sz="2400" dirty="0"/>
              <a:t>je </a:t>
            </a:r>
            <a:r>
              <a:rPr lang="cs-CZ" altLang="en-US" sz="2400" dirty="0" smtClean="0"/>
              <a:t>uvažovaná </a:t>
            </a:r>
            <a:r>
              <a:rPr lang="cs-CZ" altLang="en-US" sz="2400" dirty="0"/>
              <a:t>populace veliká (</a:t>
            </a:r>
            <a:r>
              <a:rPr lang="cs-CZ" altLang="en-US" sz="2400" dirty="0" smtClean="0"/>
              <a:t>větší než predátoři dokáží </a:t>
            </a:r>
            <a:r>
              <a:rPr lang="cs-CZ" altLang="en-US" sz="2400" dirty="0"/>
              <a:t>sníst), loví </a:t>
            </a:r>
            <a:r>
              <a:rPr lang="cs-CZ" altLang="en-US" sz="2400" dirty="0" smtClean="0"/>
              <a:t>predátoři pouze </a:t>
            </a:r>
            <a:r>
              <a:rPr lang="cs-CZ" altLang="en-US" sz="2400" dirty="0"/>
              <a:t>omezené </a:t>
            </a:r>
            <a:r>
              <a:rPr lang="cs-CZ" altLang="en-US" sz="2400" dirty="0" smtClean="0"/>
              <a:t>množství jedinců, </a:t>
            </a:r>
            <a:r>
              <a:rPr lang="cs-CZ" altLang="en-US" sz="2400" dirty="0"/>
              <a:t>které </a:t>
            </a:r>
            <a:r>
              <a:rPr lang="cs-CZ" altLang="en-US" sz="2400" dirty="0" smtClean="0"/>
              <a:t>představuje </a:t>
            </a:r>
            <a:r>
              <a:rPr lang="cs-CZ" altLang="en-US" sz="2400" dirty="0"/>
              <a:t>jakousi hladinu nasycení</a:t>
            </a:r>
            <a:r>
              <a:rPr lang="cs-CZ" altLang="en-US" sz="2400" dirty="0" smtClean="0"/>
              <a:t>.</a:t>
            </a:r>
          </a:p>
          <a:p>
            <a:r>
              <a:rPr lang="cs-CZ" altLang="en-US" sz="2400" b="0" dirty="0" smtClean="0"/>
              <a:t>To lze vyjádřit jako:</a:t>
            </a:r>
          </a:p>
          <a:p>
            <a:pPr lvl="1"/>
            <a:r>
              <a:rPr lang="pt-BR" altLang="en-US" sz="1900" dirty="0"/>
              <a:t>p(0) = </a:t>
            </a:r>
            <a:r>
              <a:rPr lang="pt-BR" altLang="en-US" sz="1900" dirty="0" smtClean="0"/>
              <a:t>0;</a:t>
            </a:r>
            <a:endParaRPr lang="cs-CZ" altLang="en-US" sz="1900" dirty="0" smtClean="0"/>
          </a:p>
          <a:p>
            <a:pPr lvl="1"/>
            <a:r>
              <a:rPr lang="pt-BR" altLang="en-US" sz="1900" dirty="0" smtClean="0"/>
              <a:t>p(N</a:t>
            </a:r>
            <a:r>
              <a:rPr lang="pt-BR" altLang="en-US" sz="1900" dirty="0"/>
              <a:t>) = S pro N &gt; </a:t>
            </a:r>
            <a:r>
              <a:rPr lang="pt-BR" altLang="en-US" sz="1900" dirty="0" smtClean="0"/>
              <a:t>N</a:t>
            </a:r>
            <a:r>
              <a:rPr lang="pt-BR" altLang="en-US" sz="1900" baseline="-25000" dirty="0" smtClean="0"/>
              <a:t>krit</a:t>
            </a:r>
            <a:r>
              <a:rPr lang="cs-CZ" altLang="en-US" sz="1900" dirty="0" smtClean="0"/>
              <a:t>.</a:t>
            </a:r>
            <a:endParaRPr lang="cs-CZ" altLang="en-US" sz="2400" dirty="0"/>
          </a:p>
          <a:p>
            <a:r>
              <a:rPr lang="cs-CZ" altLang="en-US" sz="2400" dirty="0" smtClean="0"/>
              <a:t>Procvičení: nalezněte vhodnou funkci p(N) splňující výše uvedené podmínky pro N </a:t>
            </a:r>
            <a:r>
              <a:rPr lang="cs-CZ" sz="2400" dirty="0" smtClean="0"/>
              <a:t>∈ ℝ</a:t>
            </a:r>
            <a:r>
              <a:rPr lang="cs-CZ" sz="2400" baseline="-25000" dirty="0" smtClean="0"/>
              <a:t>0</a:t>
            </a:r>
            <a:r>
              <a:rPr lang="cs-CZ" sz="2400" baseline="30000" dirty="0" smtClean="0"/>
              <a:t>+</a:t>
            </a:r>
            <a:r>
              <a:rPr lang="cs-CZ" altLang="en-US" sz="2400" dirty="0" smtClean="0"/>
              <a:t>:</a:t>
            </a:r>
          </a:p>
          <a:p>
            <a:pPr marL="541338" lvl="1" indent="-266700">
              <a:buFont typeface="+mj-lt"/>
              <a:buAutoNum type="arabicPeriod"/>
            </a:pPr>
            <a:r>
              <a:rPr lang="cs-CZ" altLang="en-US" sz="1900" dirty="0" smtClean="0"/>
              <a:t>jakoukoliv,</a:t>
            </a:r>
          </a:p>
          <a:p>
            <a:pPr marL="541338" lvl="1" indent="-266700">
              <a:buFont typeface="+mj-lt"/>
              <a:buAutoNum type="arabicPeriod"/>
            </a:pPr>
            <a:r>
              <a:rPr lang="cs-CZ" altLang="en-US" sz="1900" dirty="0" smtClean="0"/>
              <a:t>hladkou. </a:t>
            </a:r>
            <a:endParaRPr lang="cs-CZ" altLang="en-US" sz="1400" dirty="0" smtClean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Nespecializovaný predátor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1012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úkol č. </a:t>
            </a:r>
            <a:r>
              <a:rPr lang="cs-CZ" dirty="0" smtClean="0"/>
              <a:t>3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cs-CZ" dirty="0" smtClean="0"/>
              <a:t>Využijte </a:t>
            </a:r>
            <a:r>
              <a:rPr lang="cs-CZ" dirty="0" smtClean="0"/>
              <a:t>kód z dnešní přednášky a nahraďte lomenou funkci p(N) nějakou hladkou funkcí splňující dříve uvedené předpoklady.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Proveďte analýzu takového řešení.</a:t>
            </a:r>
            <a:r>
              <a:rPr lang="cs-CZ" dirty="0" smtClean="0"/>
              <a:t> </a:t>
            </a:r>
            <a:endParaRPr lang="cs-CZ" b="0" dirty="0" smtClean="0"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63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5866</TotalTime>
  <Words>227</Words>
  <Application>Microsoft Office PowerPoint</Application>
  <PresentationFormat>Předvádění na obrazovce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0" baseType="lpstr">
      <vt:lpstr>Arial</vt:lpstr>
      <vt:lpstr>Calibri</vt:lpstr>
      <vt:lpstr>Cambria Math</vt:lpstr>
      <vt:lpstr>Wingdings</vt:lpstr>
      <vt:lpstr>Wingdings 2</vt:lpstr>
      <vt:lpstr>Administrativní</vt:lpstr>
      <vt:lpstr>5. Populace pod tlakem nespecializovaného predátora Bi3101 Úvod do matematického modelování</vt:lpstr>
      <vt:lpstr>Prezentace aplikace PowerPoint</vt:lpstr>
      <vt:lpstr>Prezentace aplikace PowerPoint</vt:lpstr>
      <vt:lpstr>Domácí úkol č.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174</cp:revision>
  <dcterms:created xsi:type="dcterms:W3CDTF">2011-03-03T07:28:24Z</dcterms:created>
  <dcterms:modified xsi:type="dcterms:W3CDTF">2018-10-22T06:09:51Z</dcterms:modified>
</cp:coreProperties>
</file>