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86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4690" autoAdjust="0"/>
  </p:normalViewPr>
  <p:slideViewPr>
    <p:cSldViewPr showGuides="1">
      <p:cViewPr varScale="1">
        <p:scale>
          <a:sx n="105" d="100"/>
          <a:sy n="105" d="100"/>
        </p:scale>
        <p:origin x="108" y="1266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29.10.2018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29.10.2018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29.10.2018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</a:t>
            </a:r>
            <a:r>
              <a:rPr lang="cs-CZ" i="1" dirty="0" err="1" smtClean="0"/>
              <a:t>Jarkovský</a:t>
            </a:r>
            <a:r>
              <a:rPr lang="cs-CZ" i="1" dirty="0" smtClean="0"/>
              <a:t>, L. Dušek, M. </a:t>
            </a:r>
            <a:r>
              <a:rPr lang="cs-CZ" i="1" dirty="0" err="1" smtClean="0"/>
              <a:t>Cvanová</a:t>
            </a:r>
            <a:r>
              <a:rPr lang="cs-CZ" i="1" dirty="0" smtClean="0"/>
              <a:t>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29.10.2018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29.10.2018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B8889-8390-456D-997F-2F3D8DE35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3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29.10.2018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i="1" dirty="0" smtClean="0">
                <a:latin typeface="Arial" charset="0"/>
                <a:cs typeface="Arial" charset="0"/>
              </a:rPr>
              <a:t>J. Hřebíček</a:t>
            </a:r>
            <a:r>
              <a:rPr lang="cs-CZ" dirty="0" smtClean="0">
                <a:latin typeface="Arial" charset="0"/>
                <a:cs typeface="Arial" charset="0"/>
              </a:rPr>
              <a:t>, </a:t>
            </a:r>
            <a:r>
              <a:rPr lang="cs-CZ" i="1" dirty="0" smtClean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040285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800" b="1" dirty="0" smtClean="0">
                <a:solidFill>
                  <a:schemeClr val="tx2"/>
                </a:solidFill>
                <a:latin typeface="+mj-lt"/>
              </a:rPr>
              <a:t>Model dvou interagujících populací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800" b="1" dirty="0" smtClean="0">
                <a:solidFill>
                  <a:schemeClr val="tx2"/>
                </a:solidFill>
                <a:latin typeface="+mj-lt"/>
              </a:rPr>
              <a:t>Společenstva více druhů</a:t>
            </a:r>
            <a:endParaRPr lang="cs-CZ" sz="2400" b="1" dirty="0" smtClean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922075"/>
            <a:ext cx="7772400" cy="1138773"/>
          </a:xfrm>
          <a:noFill/>
        </p:spPr>
        <p:txBody>
          <a:bodyPr>
            <a:spAutoFit/>
          </a:bodyPr>
          <a:lstStyle/>
          <a:p>
            <a:r>
              <a:rPr lang="cs-CZ" sz="3600" dirty="0" smtClean="0">
                <a:solidFill>
                  <a:schemeClr val="accent1"/>
                </a:solidFill>
                <a:latin typeface="Arial" charset="0"/>
              </a:rPr>
              <a:t>6. Interagující populace</a:t>
            </a:r>
            <a:br>
              <a:rPr lang="cs-CZ" sz="3600" dirty="0" smtClean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 smtClean="0"/>
              <a:t>Bi3101 </a:t>
            </a:r>
            <a:r>
              <a:rPr lang="cs-CZ" sz="3200" dirty="0" smtClean="0"/>
              <a:t>Úvod do matematického modelování</a:t>
            </a:r>
            <a:endParaRPr lang="cs-CZ" sz="3200" dirty="0" smtClean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 smtClean="0"/>
              <a:t>Řešte libovolný model dravec-kořist </a:t>
            </a:r>
            <a:r>
              <a:rPr lang="cs-CZ" altLang="en-US" sz="2400" dirty="0" err="1" smtClean="0"/>
              <a:t>Leslieho</a:t>
            </a:r>
            <a:r>
              <a:rPr lang="cs-CZ" altLang="en-US" sz="2400" dirty="0" smtClean="0"/>
              <a:t> typu.</a:t>
            </a:r>
          </a:p>
          <a:p>
            <a:r>
              <a:rPr lang="cs-CZ" altLang="en-US" sz="2400" b="0" dirty="0" smtClean="0"/>
              <a:t>Řešte libovolný model dravec-kořist </a:t>
            </a:r>
            <a:r>
              <a:rPr lang="cs-CZ" altLang="en-US" sz="2400" b="0" dirty="0" err="1" smtClean="0"/>
              <a:t>Gauseho</a:t>
            </a:r>
            <a:r>
              <a:rPr lang="cs-CZ" altLang="en-US" sz="2400" b="0" dirty="0" smtClean="0"/>
              <a:t> typu.</a:t>
            </a:r>
            <a:endParaRPr lang="cs-CZ" altLang="en-US" sz="2400" b="0" dirty="0" smtClean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Příklad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7651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r>
                  <a:rPr lang="cs-CZ" altLang="en-US" sz="2400" dirty="0" smtClean="0"/>
                  <a:t>Opět vyjdeme ze stejné rovnice (diskrétní a spojité) pro růst populace:</a:t>
                </a:r>
                <a:br>
                  <a:rPr lang="cs-CZ" altLang="en-US" sz="2400" dirty="0" smtClean="0"/>
                </a:br>
                <a14:m>
                  <m:oMath xmlns:m="http://schemas.openxmlformats.org/officeDocument/2006/math"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d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cs-CZ" alt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  <m:d>
                              <m:dPr>
                                <m:ctrlPr>
                                  <a:rPr lang="cs-CZ" alt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alt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num>
                          <m:den>
                            <m:r>
                              <a:rPr lang="cs-CZ" alt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𝐾</m:t>
                            </m:r>
                          </m:den>
                        </m:f>
                      </m:e>
                    </m:d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cs-CZ" altLang="en-US" sz="2400" dirty="0" smtClean="0"/>
              </a:p>
              <a:p>
                <a:r>
                  <a:rPr lang="cs-CZ" altLang="en-US" sz="2400" b="0" dirty="0" smtClean="0"/>
                  <a:t>Pro dvě populace N</a:t>
                </a:r>
                <a:r>
                  <a:rPr lang="cs-CZ" altLang="en-US" sz="2400" b="0" baseline="-25000" dirty="0" smtClean="0"/>
                  <a:t>1</a:t>
                </a:r>
                <a:r>
                  <a:rPr lang="cs-CZ" altLang="en-US" sz="2400" b="0" dirty="0" smtClean="0"/>
                  <a:t>, N</a:t>
                </a:r>
                <a:r>
                  <a:rPr lang="cs-CZ" altLang="en-US" sz="2400" b="0" baseline="-25000" dirty="0" smtClean="0"/>
                  <a:t>2</a:t>
                </a:r>
                <a:r>
                  <a:rPr lang="cs-CZ" altLang="en-US" sz="2400" b="0" dirty="0" smtClean="0"/>
                  <a:t> budeme mít koeficienty r</a:t>
                </a:r>
                <a:r>
                  <a:rPr lang="cs-CZ" altLang="en-US" sz="2400" b="0" baseline="-25000" dirty="0" smtClean="0"/>
                  <a:t>1</a:t>
                </a:r>
                <a:r>
                  <a:rPr lang="cs-CZ" altLang="en-US" sz="2400" b="0" dirty="0" smtClean="0"/>
                  <a:t>, r</a:t>
                </a:r>
                <a:r>
                  <a:rPr lang="cs-CZ" altLang="en-US" sz="2400" b="0" baseline="-25000" dirty="0" smtClean="0"/>
                  <a:t>2</a:t>
                </a:r>
                <a:r>
                  <a:rPr lang="cs-CZ" altLang="en-US" sz="2400" b="0" dirty="0" smtClean="0"/>
                  <a:t>, K</a:t>
                </a:r>
                <a:r>
                  <a:rPr lang="cs-CZ" altLang="en-US" sz="2400" b="0" baseline="-25000" dirty="0" smtClean="0"/>
                  <a:t>1</a:t>
                </a:r>
                <a:r>
                  <a:rPr lang="cs-CZ" altLang="en-US" sz="2400" b="0" dirty="0" smtClean="0"/>
                  <a:t> a K</a:t>
                </a:r>
                <a:r>
                  <a:rPr lang="cs-CZ" altLang="en-US" sz="2400" b="0" baseline="-25000" dirty="0" smtClean="0"/>
                  <a:t>2</a:t>
                </a:r>
                <a:r>
                  <a:rPr lang="cs-CZ" altLang="en-US" sz="2400" b="0" dirty="0" smtClean="0"/>
                  <a:t>.</a:t>
                </a:r>
              </a:p>
              <a:p>
                <a:r>
                  <a:rPr lang="cs-CZ" altLang="en-US" sz="2400" dirty="0" smtClean="0"/>
                  <a:t>Zahrneme-li nyní do soustavy rovnic vzájemné ovlivnění populací, změníme koeficienty </a:t>
                </a:r>
                <a:r>
                  <a:rPr lang="cs-CZ" altLang="en-US" sz="2400" dirty="0"/>
                  <a:t>K</a:t>
                </a:r>
                <a:r>
                  <a:rPr lang="cs-CZ" altLang="en-US" sz="2400" baseline="-25000" dirty="0"/>
                  <a:t>1</a:t>
                </a:r>
                <a:r>
                  <a:rPr lang="cs-CZ" altLang="en-US" sz="2400" dirty="0"/>
                  <a:t> a </a:t>
                </a:r>
                <a:r>
                  <a:rPr lang="cs-CZ" altLang="en-US" sz="2400" dirty="0" smtClean="0"/>
                  <a:t>K</a:t>
                </a:r>
                <a:r>
                  <a:rPr lang="cs-CZ" altLang="en-US" sz="2400" baseline="-25000" dirty="0" smtClean="0"/>
                  <a:t>2</a:t>
                </a:r>
                <a:r>
                  <a:rPr lang="cs-CZ" altLang="en-US" sz="2400" dirty="0" smtClean="0"/>
                  <a:t> na funkce </a:t>
                </a:r>
                <a:r>
                  <a:rPr lang="el-GR" altLang="en-US" sz="2400" dirty="0" smtClean="0"/>
                  <a:t>κ</a:t>
                </a:r>
                <a:r>
                  <a:rPr lang="cs-CZ" altLang="en-US" sz="2400" baseline="-25000" dirty="0"/>
                  <a:t>1</a:t>
                </a:r>
                <a:r>
                  <a:rPr lang="cs-CZ" altLang="en-US" sz="2400" dirty="0" smtClean="0"/>
                  <a:t> a </a:t>
                </a:r>
                <a:r>
                  <a:rPr lang="el-GR" altLang="en-US" sz="2400" dirty="0" smtClean="0"/>
                  <a:t>κ</a:t>
                </a:r>
                <a:r>
                  <a:rPr lang="cs-CZ" altLang="en-US" sz="2400" baseline="-25000" dirty="0"/>
                  <a:t>2</a:t>
                </a:r>
                <a:r>
                  <a:rPr lang="cs-CZ" altLang="en-US" sz="2400" dirty="0" smtClean="0"/>
                  <a:t> závislé na velikosti druhé populace.</a:t>
                </a:r>
              </a:p>
              <a:p>
                <a:r>
                  <a:rPr lang="cs-CZ" altLang="en-US" sz="2400" dirty="0" smtClean="0"/>
                  <a:t>Pro funkce </a:t>
                </a:r>
                <a:r>
                  <a:rPr lang="el-GR" altLang="en-US" sz="2400" dirty="0"/>
                  <a:t>κ</a:t>
                </a:r>
                <a:r>
                  <a:rPr lang="cs-CZ" altLang="en-US" sz="2400" baseline="-25000" dirty="0" smtClean="0"/>
                  <a:t>1</a:t>
                </a:r>
                <a:r>
                  <a:rPr lang="cs-CZ" altLang="en-US" sz="2400" dirty="0" smtClean="0"/>
                  <a:t>(N</a:t>
                </a:r>
                <a:r>
                  <a:rPr lang="cs-CZ" altLang="en-US" sz="2400" baseline="-25000" dirty="0" smtClean="0"/>
                  <a:t>2</a:t>
                </a:r>
                <a:r>
                  <a:rPr lang="cs-CZ" altLang="en-US" sz="2400" dirty="0" smtClean="0"/>
                  <a:t>) a </a:t>
                </a:r>
                <a:r>
                  <a:rPr lang="el-GR" altLang="en-US" sz="2400" dirty="0"/>
                  <a:t>κ</a:t>
                </a:r>
                <a:r>
                  <a:rPr lang="cs-CZ" altLang="en-US" sz="2400" baseline="-25000" dirty="0" smtClean="0"/>
                  <a:t>2</a:t>
                </a:r>
                <a:r>
                  <a:rPr lang="cs-CZ" altLang="en-US" sz="2400" dirty="0" smtClean="0"/>
                  <a:t>(N</a:t>
                </a:r>
                <a:r>
                  <a:rPr lang="cs-CZ" altLang="en-US" sz="2400" baseline="-25000" dirty="0" smtClean="0"/>
                  <a:t>1</a:t>
                </a:r>
                <a:r>
                  <a:rPr lang="cs-CZ" altLang="en-US" sz="2400" dirty="0" smtClean="0"/>
                  <a:t>) musí platit:</a:t>
                </a:r>
              </a:p>
              <a:p>
                <a:pPr lvl="1"/>
                <a:r>
                  <a:rPr lang="cs-CZ" altLang="en-US" sz="1900" dirty="0" smtClean="0"/>
                  <a:t>Je-li velikost (té druhé) populace </a:t>
                </a:r>
                <a:r>
                  <a:rPr lang="cs-CZ" altLang="en-US" sz="2000" dirty="0" err="1" smtClean="0"/>
                  <a:t>N</a:t>
                </a:r>
                <a:r>
                  <a:rPr lang="cs-CZ" altLang="en-US" sz="2000" baseline="-25000" dirty="0" err="1" smtClean="0"/>
                  <a:t>j</a:t>
                </a:r>
                <a:r>
                  <a:rPr lang="cs-CZ" altLang="en-US" sz="1900" dirty="0" smtClean="0"/>
                  <a:t>=0, zůstává </a:t>
                </a:r>
                <a:r>
                  <a:rPr lang="el-GR" altLang="en-US" sz="2000" dirty="0" smtClean="0"/>
                  <a:t>κ</a:t>
                </a:r>
                <a:r>
                  <a:rPr lang="cs-CZ" altLang="en-US" sz="2000" baseline="-25000" dirty="0" smtClean="0"/>
                  <a:t>i</a:t>
                </a:r>
                <a:r>
                  <a:rPr lang="cs-CZ" altLang="en-US" sz="2000" dirty="0" smtClean="0"/>
                  <a:t>(0)= </a:t>
                </a:r>
                <a:r>
                  <a:rPr lang="cs-CZ" altLang="en-US" sz="2000" dirty="0" err="1" smtClean="0"/>
                  <a:t>K</a:t>
                </a:r>
                <a:r>
                  <a:rPr lang="cs-CZ" altLang="en-US" sz="2000" baseline="-25000" dirty="0" err="1"/>
                  <a:t>i</a:t>
                </a:r>
                <a:r>
                  <a:rPr lang="cs-CZ" altLang="en-US" sz="2000" dirty="0" smtClean="0"/>
                  <a:t>.</a:t>
                </a:r>
              </a:p>
              <a:p>
                <a:pPr lvl="1"/>
                <a:r>
                  <a:rPr lang="cs-CZ" altLang="en-US" sz="1900" dirty="0" smtClean="0"/>
                  <a:t>Naopak pro </a:t>
                </a:r>
                <a:r>
                  <a:rPr lang="cs-CZ" altLang="en-US" sz="2000" dirty="0" err="1" smtClean="0"/>
                  <a:t>N</a:t>
                </a:r>
                <a:r>
                  <a:rPr lang="cs-CZ" altLang="en-US" sz="2000" baseline="-25000" dirty="0" err="1" smtClean="0"/>
                  <a:t>j</a:t>
                </a:r>
                <a:r>
                  <a:rPr lang="cs-CZ" altLang="en-US" sz="2000" dirty="0" smtClean="0"/>
                  <a:t>→∞ se hodnota ustálí na nějaké konstantě </a:t>
                </a:r>
                <a:r>
                  <a:rPr lang="el-GR" altLang="en-US" sz="1800" dirty="0" smtClean="0"/>
                  <a:t>κ</a:t>
                </a:r>
                <a:r>
                  <a:rPr lang="cs-CZ" altLang="en-US" sz="1800" baseline="-25000" dirty="0"/>
                  <a:t>i</a:t>
                </a:r>
                <a:r>
                  <a:rPr lang="cs-CZ" altLang="en-US" sz="1800" dirty="0" smtClean="0"/>
                  <a:t>(</a:t>
                </a:r>
                <a:r>
                  <a:rPr lang="cs-CZ" altLang="en-US" sz="1800" dirty="0"/>
                  <a:t>∞</a:t>
                </a:r>
                <a:r>
                  <a:rPr lang="cs-CZ" altLang="en-US" sz="1800" dirty="0" smtClean="0"/>
                  <a:t>)= </a:t>
                </a:r>
                <a:r>
                  <a:rPr lang="cs-CZ" altLang="en-US" sz="1800" dirty="0" err="1" smtClean="0"/>
                  <a:t>C</a:t>
                </a:r>
                <a:r>
                  <a:rPr lang="cs-CZ" altLang="en-US" sz="1800" baseline="-25000" dirty="0" err="1" smtClean="0"/>
                  <a:t>i</a:t>
                </a:r>
                <a:r>
                  <a:rPr lang="cs-CZ" altLang="en-US" sz="1800" dirty="0" smtClean="0"/>
                  <a:t>.</a:t>
                </a:r>
                <a:endParaRPr lang="cs-CZ" altLang="en-US" sz="1900" dirty="0" smtClean="0"/>
              </a:p>
              <a:p>
                <a:pPr lvl="1"/>
                <a:endParaRPr lang="cs-CZ" altLang="en-US" sz="1900" dirty="0" smtClean="0"/>
              </a:p>
              <a:p>
                <a:endParaRPr lang="cs-CZ" altLang="en-US" sz="2400" b="0" dirty="0" smtClean="0"/>
              </a:p>
            </p:txBody>
          </p:sp>
        </mc:Choice>
        <mc:Fallback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t="-995" r="-11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Vzájemné ovlivnění populací přes prostředí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310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 smtClean="0"/>
              <a:t>Nalezněte vhodný předpis pro funkce </a:t>
            </a:r>
            <a:r>
              <a:rPr lang="el-GR" altLang="en-US" sz="2400" dirty="0" smtClean="0"/>
              <a:t>κ</a:t>
            </a:r>
            <a:r>
              <a:rPr lang="cs-CZ" altLang="en-US" sz="2400" baseline="-25000" dirty="0" smtClean="0"/>
              <a:t>1</a:t>
            </a:r>
            <a:r>
              <a:rPr lang="cs-CZ" altLang="en-US" sz="2400" dirty="0" smtClean="0"/>
              <a:t>(N</a:t>
            </a:r>
            <a:r>
              <a:rPr lang="cs-CZ" altLang="en-US" sz="2400" baseline="-25000" dirty="0" smtClean="0"/>
              <a:t>2</a:t>
            </a:r>
            <a:r>
              <a:rPr lang="cs-CZ" altLang="en-US" sz="2400" dirty="0" smtClean="0"/>
              <a:t>) a </a:t>
            </a:r>
            <a:r>
              <a:rPr lang="el-GR" altLang="en-US" sz="2400" dirty="0"/>
              <a:t>κ</a:t>
            </a:r>
            <a:r>
              <a:rPr lang="cs-CZ" altLang="en-US" sz="2400" baseline="-25000" dirty="0" smtClean="0"/>
              <a:t>2</a:t>
            </a:r>
            <a:r>
              <a:rPr lang="cs-CZ" altLang="en-US" sz="2400" dirty="0" smtClean="0"/>
              <a:t>(N</a:t>
            </a:r>
            <a:r>
              <a:rPr lang="cs-CZ" altLang="en-US" sz="2400" baseline="-25000" dirty="0" smtClean="0"/>
              <a:t>1</a:t>
            </a:r>
            <a:r>
              <a:rPr lang="cs-CZ" altLang="en-US" sz="2400" dirty="0" smtClean="0"/>
              <a:t>) splňující následující podmínky:</a:t>
            </a:r>
          </a:p>
          <a:p>
            <a:pPr lvl="1"/>
            <a:r>
              <a:rPr lang="cs-CZ" altLang="en-US" sz="1900" dirty="0" smtClean="0"/>
              <a:t>Funkce </a:t>
            </a:r>
            <a:r>
              <a:rPr lang="el-GR" altLang="en-US" sz="1900" dirty="0"/>
              <a:t>κ</a:t>
            </a:r>
            <a:r>
              <a:rPr lang="cs-CZ" altLang="en-US" sz="1900" baseline="-25000" dirty="0" smtClean="0"/>
              <a:t>i</a:t>
            </a:r>
            <a:r>
              <a:rPr lang="cs-CZ" altLang="en-US" sz="1900" dirty="0" smtClean="0"/>
              <a:t> nechť jsou spojité a hladké na oboru &lt;0;</a:t>
            </a:r>
            <a:r>
              <a:rPr lang="cs-CZ" altLang="en-US" sz="1900" dirty="0"/>
              <a:t> </a:t>
            </a:r>
            <a:r>
              <a:rPr lang="cs-CZ" altLang="en-US" sz="1900" dirty="0" smtClean="0"/>
              <a:t>∞).</a:t>
            </a:r>
          </a:p>
          <a:p>
            <a:pPr lvl="1"/>
            <a:r>
              <a:rPr lang="cs-CZ" altLang="en-US" sz="1900" dirty="0"/>
              <a:t>Funkce </a:t>
            </a:r>
            <a:r>
              <a:rPr lang="el-GR" altLang="en-US" sz="1900" dirty="0"/>
              <a:t>κ</a:t>
            </a:r>
            <a:r>
              <a:rPr lang="cs-CZ" altLang="en-US" sz="1900" baseline="-25000" dirty="0"/>
              <a:t>i</a:t>
            </a:r>
            <a:r>
              <a:rPr lang="cs-CZ" altLang="en-US" sz="1900" dirty="0"/>
              <a:t> nechť jsou </a:t>
            </a:r>
            <a:r>
              <a:rPr lang="cs-CZ" altLang="en-US" sz="1900" dirty="0" smtClean="0"/>
              <a:t>neklesající na oboru </a:t>
            </a:r>
            <a:r>
              <a:rPr lang="cs-CZ" altLang="en-US" sz="1900" dirty="0"/>
              <a:t>&lt;0; ∞</a:t>
            </a:r>
            <a:r>
              <a:rPr lang="cs-CZ" altLang="en-US" sz="1900" dirty="0" smtClean="0"/>
              <a:t>).</a:t>
            </a:r>
          </a:p>
          <a:p>
            <a:pPr lvl="1"/>
            <a:r>
              <a:rPr lang="cs-CZ" altLang="en-US" sz="1900" dirty="0" smtClean="0"/>
              <a:t>Je-li velikost (té druhé) populace </a:t>
            </a:r>
            <a:r>
              <a:rPr lang="cs-CZ" altLang="en-US" sz="1900" dirty="0" err="1" smtClean="0"/>
              <a:t>N</a:t>
            </a:r>
            <a:r>
              <a:rPr lang="cs-CZ" altLang="en-US" sz="1900" baseline="-25000" dirty="0" err="1" smtClean="0"/>
              <a:t>j</a:t>
            </a:r>
            <a:r>
              <a:rPr lang="cs-CZ" altLang="en-US" sz="1900" dirty="0" smtClean="0"/>
              <a:t>=0, zůstává </a:t>
            </a:r>
            <a:r>
              <a:rPr lang="el-GR" altLang="en-US" sz="1900" dirty="0" smtClean="0"/>
              <a:t>κ</a:t>
            </a:r>
            <a:r>
              <a:rPr lang="cs-CZ" altLang="en-US" sz="1900" baseline="-25000" dirty="0" smtClean="0"/>
              <a:t>i</a:t>
            </a:r>
            <a:r>
              <a:rPr lang="cs-CZ" altLang="en-US" sz="1900" dirty="0" smtClean="0"/>
              <a:t>(0)= </a:t>
            </a:r>
            <a:r>
              <a:rPr lang="cs-CZ" altLang="en-US" sz="1900" dirty="0" err="1" smtClean="0"/>
              <a:t>K</a:t>
            </a:r>
            <a:r>
              <a:rPr lang="cs-CZ" altLang="en-US" sz="1900" baseline="-25000" dirty="0" err="1"/>
              <a:t>i</a:t>
            </a:r>
            <a:r>
              <a:rPr lang="cs-CZ" altLang="en-US" sz="1900" dirty="0" smtClean="0"/>
              <a:t>.</a:t>
            </a:r>
          </a:p>
          <a:p>
            <a:pPr lvl="1"/>
            <a:r>
              <a:rPr lang="cs-CZ" altLang="en-US" sz="1900" dirty="0" smtClean="0"/>
              <a:t>Naopak pro </a:t>
            </a:r>
            <a:r>
              <a:rPr lang="cs-CZ" altLang="en-US" sz="1900" dirty="0" err="1" smtClean="0"/>
              <a:t>N</a:t>
            </a:r>
            <a:r>
              <a:rPr lang="cs-CZ" altLang="en-US" sz="1900" baseline="-25000" dirty="0" err="1" smtClean="0"/>
              <a:t>j</a:t>
            </a:r>
            <a:r>
              <a:rPr lang="cs-CZ" altLang="en-US" sz="1900" dirty="0" smtClean="0"/>
              <a:t>→∞ se hodnota ustálí na nějaké konstantě </a:t>
            </a:r>
            <a:r>
              <a:rPr lang="el-GR" altLang="en-US" sz="1900" dirty="0" smtClean="0"/>
              <a:t>κ</a:t>
            </a:r>
            <a:r>
              <a:rPr lang="cs-CZ" altLang="en-US" sz="1900" baseline="-25000" dirty="0"/>
              <a:t>i</a:t>
            </a:r>
            <a:r>
              <a:rPr lang="cs-CZ" altLang="en-US" sz="1900" dirty="0" smtClean="0"/>
              <a:t>(</a:t>
            </a:r>
            <a:r>
              <a:rPr lang="cs-CZ" altLang="en-US" sz="1900" dirty="0"/>
              <a:t>∞</a:t>
            </a:r>
            <a:r>
              <a:rPr lang="cs-CZ" altLang="en-US" sz="1900" dirty="0" smtClean="0"/>
              <a:t>)= </a:t>
            </a:r>
            <a:r>
              <a:rPr lang="cs-CZ" altLang="en-US" sz="1900" dirty="0" err="1" smtClean="0"/>
              <a:t>C</a:t>
            </a:r>
            <a:r>
              <a:rPr lang="cs-CZ" altLang="en-US" sz="1900" baseline="-25000" dirty="0" err="1" smtClean="0"/>
              <a:t>i</a:t>
            </a:r>
            <a:r>
              <a:rPr lang="cs-CZ" altLang="en-US" sz="1900" dirty="0" smtClean="0"/>
              <a:t>.</a:t>
            </a:r>
            <a:endParaRPr lang="cs-CZ" altLang="en-US" sz="1900" dirty="0"/>
          </a:p>
          <a:p>
            <a:endParaRPr lang="cs-CZ" altLang="en-US" sz="2400" dirty="0" smtClean="0"/>
          </a:p>
          <a:p>
            <a:r>
              <a:rPr lang="cs-CZ" altLang="en-US" sz="2400" dirty="0" smtClean="0"/>
              <a:t>Ve specifických případech může být komensalizmus neomezený (tj. </a:t>
            </a:r>
            <a:r>
              <a:rPr lang="cs-CZ" altLang="en-US" sz="2400" dirty="0" err="1" smtClean="0"/>
              <a:t>C</a:t>
            </a:r>
            <a:r>
              <a:rPr lang="cs-CZ" altLang="en-US" sz="2400" baseline="-25000" dirty="0" err="1" smtClean="0"/>
              <a:t>i</a:t>
            </a:r>
            <a:r>
              <a:rPr lang="cs-CZ" altLang="en-US" sz="2400" dirty="0" smtClean="0"/>
              <a:t> = ∞).</a:t>
            </a:r>
          </a:p>
          <a:p>
            <a:pPr lvl="1"/>
            <a:endParaRPr lang="cs-CZ" altLang="en-US" sz="1900" dirty="0" smtClean="0"/>
          </a:p>
          <a:p>
            <a:endParaRPr lang="cs-CZ" altLang="en-US" sz="2400" b="0" dirty="0" smtClean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Příklad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1971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 smtClean="0"/>
              <a:t>Varianty vzájemného ovlivnění dvou populací přes prostředí (ekologická klasifikace):</a:t>
            </a:r>
          </a:p>
          <a:p>
            <a:pPr lvl="1"/>
            <a:r>
              <a:rPr lang="cs-CZ" altLang="en-US" sz="1900" dirty="0" err="1" smtClean="0"/>
              <a:t>K</a:t>
            </a:r>
            <a:r>
              <a:rPr lang="cs-CZ" altLang="en-US" sz="1900" baseline="-25000" dirty="0" err="1" smtClean="0"/>
              <a:t>i</a:t>
            </a:r>
            <a:r>
              <a:rPr lang="cs-CZ" altLang="en-US" sz="1900" dirty="0" smtClean="0"/>
              <a:t> = </a:t>
            </a:r>
            <a:r>
              <a:rPr lang="cs-CZ" altLang="en-US" sz="1900" dirty="0" err="1" smtClean="0"/>
              <a:t>C</a:t>
            </a:r>
            <a:r>
              <a:rPr lang="cs-CZ" altLang="en-US" sz="1900" baseline="-25000" dirty="0" err="1" smtClean="0"/>
              <a:t>i</a:t>
            </a:r>
            <a:r>
              <a:rPr lang="cs-CZ" altLang="en-US" sz="1900" dirty="0" smtClean="0"/>
              <a:t>	neutrální vztah (žádný vliv),</a:t>
            </a:r>
          </a:p>
          <a:p>
            <a:pPr lvl="1"/>
            <a:r>
              <a:rPr lang="cs-CZ" altLang="en-US" sz="1900" dirty="0" err="1"/>
              <a:t>K</a:t>
            </a:r>
            <a:r>
              <a:rPr lang="cs-CZ" altLang="en-US" sz="1900" baseline="-25000" dirty="0" err="1"/>
              <a:t>i</a:t>
            </a:r>
            <a:r>
              <a:rPr lang="cs-CZ" altLang="en-US" sz="1900" dirty="0"/>
              <a:t> </a:t>
            </a:r>
            <a:r>
              <a:rPr lang="cs-CZ" altLang="en-US" sz="1900" dirty="0" smtClean="0"/>
              <a:t>&gt; </a:t>
            </a:r>
            <a:r>
              <a:rPr lang="cs-CZ" altLang="en-US" sz="1900" dirty="0" err="1" smtClean="0"/>
              <a:t>C</a:t>
            </a:r>
            <a:r>
              <a:rPr lang="cs-CZ" altLang="en-US" sz="1900" baseline="-25000" dirty="0" err="1" smtClean="0"/>
              <a:t>i</a:t>
            </a:r>
            <a:r>
              <a:rPr lang="cs-CZ" altLang="en-US" sz="1900" baseline="-25000" dirty="0" smtClean="0"/>
              <a:t>	</a:t>
            </a:r>
            <a:r>
              <a:rPr lang="cs-CZ" altLang="en-US" sz="1900" dirty="0" smtClean="0"/>
              <a:t>populace soupeří (</a:t>
            </a:r>
            <a:r>
              <a:rPr lang="cs-CZ" altLang="en-US" sz="1900" dirty="0" err="1" smtClean="0"/>
              <a:t>amensály</a:t>
            </a:r>
            <a:r>
              <a:rPr lang="cs-CZ" altLang="en-US" sz="1900" dirty="0" smtClean="0"/>
              <a:t>),</a:t>
            </a:r>
          </a:p>
          <a:p>
            <a:pPr lvl="1"/>
            <a:r>
              <a:rPr lang="cs-CZ" altLang="en-US" sz="1900" dirty="0" err="1"/>
              <a:t>K</a:t>
            </a:r>
            <a:r>
              <a:rPr lang="cs-CZ" altLang="en-US" sz="1900" baseline="-25000" dirty="0" err="1"/>
              <a:t>i</a:t>
            </a:r>
            <a:r>
              <a:rPr lang="cs-CZ" altLang="en-US" sz="1900" dirty="0"/>
              <a:t> </a:t>
            </a:r>
            <a:r>
              <a:rPr lang="cs-CZ" altLang="en-US" sz="1900" dirty="0" smtClean="0"/>
              <a:t>&lt; </a:t>
            </a:r>
            <a:r>
              <a:rPr lang="cs-CZ" altLang="en-US" sz="1900" dirty="0" err="1"/>
              <a:t>C</a:t>
            </a:r>
            <a:r>
              <a:rPr lang="cs-CZ" altLang="en-US" sz="1900" baseline="-25000" dirty="0" err="1"/>
              <a:t>i</a:t>
            </a:r>
            <a:r>
              <a:rPr lang="cs-CZ" altLang="en-US" sz="1900" baseline="-25000" dirty="0"/>
              <a:t>	</a:t>
            </a:r>
            <a:r>
              <a:rPr lang="cs-CZ" altLang="en-US" sz="1900" dirty="0"/>
              <a:t>populace </a:t>
            </a:r>
            <a:r>
              <a:rPr lang="cs-CZ" altLang="en-US" sz="1900" dirty="0" smtClean="0"/>
              <a:t>jsou na sobě závislé (</a:t>
            </a:r>
            <a:r>
              <a:rPr lang="cs-CZ" altLang="en-US" sz="1900" dirty="0" err="1" smtClean="0"/>
              <a:t>komensály</a:t>
            </a:r>
            <a:r>
              <a:rPr lang="cs-CZ" altLang="en-US" sz="1900" dirty="0" smtClean="0"/>
              <a:t>), přičemž:</a:t>
            </a:r>
          </a:p>
          <a:p>
            <a:pPr lvl="2"/>
            <a:r>
              <a:rPr lang="cs-CZ" altLang="en-US" sz="1900" dirty="0" smtClean="0">
                <a:solidFill>
                  <a:schemeClr val="tx2"/>
                </a:solidFill>
              </a:rPr>
              <a:t>pokud </a:t>
            </a:r>
            <a:r>
              <a:rPr lang="cs-CZ" altLang="en-US" sz="1900" dirty="0" err="1">
                <a:solidFill>
                  <a:schemeClr val="tx2"/>
                </a:solidFill>
              </a:rPr>
              <a:t>K</a:t>
            </a:r>
            <a:r>
              <a:rPr lang="cs-CZ" altLang="en-US" sz="1900" baseline="-25000" dirty="0" err="1">
                <a:solidFill>
                  <a:schemeClr val="tx2"/>
                </a:solidFill>
              </a:rPr>
              <a:t>i</a:t>
            </a:r>
            <a:r>
              <a:rPr lang="cs-CZ" altLang="en-US" sz="1900" dirty="0">
                <a:solidFill>
                  <a:schemeClr val="tx2"/>
                </a:solidFill>
              </a:rPr>
              <a:t> </a:t>
            </a:r>
            <a:r>
              <a:rPr lang="cs-CZ" altLang="en-US" sz="1900" dirty="0" smtClean="0">
                <a:solidFill>
                  <a:schemeClr val="tx2"/>
                </a:solidFill>
              </a:rPr>
              <a:t>= 0, je j-</a:t>
            </a:r>
            <a:r>
              <a:rPr lang="cs-CZ" altLang="en-US" sz="1900" dirty="0" err="1" smtClean="0">
                <a:solidFill>
                  <a:schemeClr val="tx2"/>
                </a:solidFill>
              </a:rPr>
              <a:t>tá</a:t>
            </a:r>
            <a:r>
              <a:rPr lang="cs-CZ" altLang="en-US" sz="1900" dirty="0" smtClean="0">
                <a:solidFill>
                  <a:schemeClr val="tx2"/>
                </a:solidFill>
              </a:rPr>
              <a:t> populace obligátním komenzálem i-té populace (i-</a:t>
            </a:r>
            <a:r>
              <a:rPr lang="cs-CZ" altLang="en-US" sz="1900" dirty="0" err="1" smtClean="0">
                <a:solidFill>
                  <a:schemeClr val="tx2"/>
                </a:solidFill>
              </a:rPr>
              <a:t>tá</a:t>
            </a:r>
            <a:r>
              <a:rPr lang="cs-CZ" altLang="en-US" sz="1900" dirty="0" smtClean="0">
                <a:solidFill>
                  <a:schemeClr val="tx2"/>
                </a:solidFill>
              </a:rPr>
              <a:t> populace nemůže přežít v nepřítomnosti j-té),</a:t>
            </a:r>
          </a:p>
          <a:p>
            <a:pPr lvl="2"/>
            <a:r>
              <a:rPr lang="cs-CZ" altLang="en-US" sz="1900" dirty="0">
                <a:solidFill>
                  <a:schemeClr val="tx2"/>
                </a:solidFill>
              </a:rPr>
              <a:t>pokud </a:t>
            </a:r>
            <a:r>
              <a:rPr lang="cs-CZ" altLang="en-US" sz="1900" dirty="0" err="1">
                <a:solidFill>
                  <a:schemeClr val="tx2"/>
                </a:solidFill>
              </a:rPr>
              <a:t>K</a:t>
            </a:r>
            <a:r>
              <a:rPr lang="cs-CZ" altLang="en-US" sz="1900" baseline="-25000" dirty="0" err="1">
                <a:solidFill>
                  <a:schemeClr val="tx2"/>
                </a:solidFill>
              </a:rPr>
              <a:t>i</a:t>
            </a:r>
            <a:r>
              <a:rPr lang="cs-CZ" altLang="en-US" sz="1900" dirty="0">
                <a:solidFill>
                  <a:schemeClr val="tx2"/>
                </a:solidFill>
              </a:rPr>
              <a:t> </a:t>
            </a:r>
            <a:r>
              <a:rPr lang="cs-CZ" altLang="en-US" sz="1900" dirty="0" smtClean="0">
                <a:solidFill>
                  <a:schemeClr val="tx2"/>
                </a:solidFill>
              </a:rPr>
              <a:t>&gt; </a:t>
            </a:r>
            <a:r>
              <a:rPr lang="cs-CZ" altLang="en-US" sz="1900" dirty="0">
                <a:solidFill>
                  <a:schemeClr val="tx2"/>
                </a:solidFill>
              </a:rPr>
              <a:t>0, je j-</a:t>
            </a:r>
            <a:r>
              <a:rPr lang="cs-CZ" altLang="en-US" sz="1900" dirty="0" err="1">
                <a:solidFill>
                  <a:schemeClr val="tx2"/>
                </a:solidFill>
              </a:rPr>
              <a:t>tá</a:t>
            </a:r>
            <a:r>
              <a:rPr lang="cs-CZ" altLang="en-US" sz="1900" dirty="0">
                <a:solidFill>
                  <a:schemeClr val="tx2"/>
                </a:solidFill>
              </a:rPr>
              <a:t> populace </a:t>
            </a:r>
            <a:r>
              <a:rPr lang="cs-CZ" altLang="en-US" sz="1900" dirty="0" smtClean="0">
                <a:solidFill>
                  <a:schemeClr val="tx2"/>
                </a:solidFill>
              </a:rPr>
              <a:t>fakultativním </a:t>
            </a:r>
            <a:r>
              <a:rPr lang="cs-CZ" altLang="en-US" sz="1900" dirty="0">
                <a:solidFill>
                  <a:schemeClr val="tx2"/>
                </a:solidFill>
              </a:rPr>
              <a:t>komenzálem i-té populace (i-</a:t>
            </a:r>
            <a:r>
              <a:rPr lang="cs-CZ" altLang="en-US" sz="1900" dirty="0" err="1">
                <a:solidFill>
                  <a:schemeClr val="tx2"/>
                </a:solidFill>
              </a:rPr>
              <a:t>tá</a:t>
            </a:r>
            <a:r>
              <a:rPr lang="cs-CZ" altLang="en-US" sz="1900" dirty="0">
                <a:solidFill>
                  <a:schemeClr val="tx2"/>
                </a:solidFill>
              </a:rPr>
              <a:t> </a:t>
            </a:r>
            <a:r>
              <a:rPr lang="cs-CZ" altLang="en-US" sz="1900" dirty="0" smtClean="0">
                <a:solidFill>
                  <a:schemeClr val="tx2"/>
                </a:solidFill>
              </a:rPr>
              <a:t>populace může přežít i bez j-té).</a:t>
            </a:r>
            <a:endParaRPr lang="cs-CZ" altLang="en-US" sz="1900" dirty="0">
              <a:solidFill>
                <a:schemeClr val="tx2"/>
              </a:solidFill>
            </a:endParaRPr>
          </a:p>
          <a:p>
            <a:pPr lvl="1"/>
            <a:endParaRPr lang="cs-CZ" altLang="en-US" sz="1900" dirty="0" smtClean="0"/>
          </a:p>
          <a:p>
            <a:r>
              <a:rPr lang="cs-CZ" sz="1700" dirty="0" err="1" smtClean="0"/>
              <a:t>Amensalismus</a:t>
            </a:r>
            <a:r>
              <a:rPr lang="en-US" sz="1700" dirty="0" smtClean="0"/>
              <a:t> </a:t>
            </a:r>
            <a:r>
              <a:rPr lang="en-US" sz="1700" dirty="0"/>
              <a:t>je </a:t>
            </a:r>
            <a:r>
              <a:rPr lang="cs-CZ" sz="1700" dirty="0" smtClean="0"/>
              <a:t>populační</a:t>
            </a:r>
            <a:r>
              <a:rPr lang="en-US" sz="1700" dirty="0" smtClean="0"/>
              <a:t> </a:t>
            </a:r>
            <a:r>
              <a:rPr lang="en-US" sz="1700" dirty="0" err="1"/>
              <a:t>vztah</a:t>
            </a:r>
            <a:r>
              <a:rPr lang="en-US" sz="1700" dirty="0"/>
              <a:t>, </a:t>
            </a:r>
            <a:r>
              <a:rPr lang="en-US" sz="1700" dirty="0" smtClean="0"/>
              <a:t>p</a:t>
            </a:r>
            <a:r>
              <a:rPr lang="cs-CZ" sz="1700" dirty="0" smtClean="0"/>
              <a:t>ř</a:t>
            </a:r>
            <a:r>
              <a:rPr lang="en-US" sz="1700" dirty="0" err="1" smtClean="0"/>
              <a:t>i</a:t>
            </a:r>
            <a:r>
              <a:rPr lang="en-US" sz="1700" dirty="0" smtClean="0"/>
              <a:t> </a:t>
            </a:r>
            <a:r>
              <a:rPr lang="en-US" sz="1700" dirty="0"/>
              <a:t>n</a:t>
            </a:r>
            <a:r>
              <a:rPr lang="cs-CZ" sz="1700" dirty="0"/>
              <a:t>ě</a:t>
            </a:r>
            <a:r>
              <a:rPr lang="en-US" sz="1700" dirty="0"/>
              <a:t>m</a:t>
            </a:r>
            <a:r>
              <a:rPr lang="cs-CZ" sz="1700" dirty="0"/>
              <a:t>ž</a:t>
            </a:r>
            <a:r>
              <a:rPr lang="en-US" sz="1700" dirty="0" smtClean="0"/>
              <a:t> </a:t>
            </a:r>
            <a:r>
              <a:rPr lang="en-US" sz="1700" dirty="0" err="1"/>
              <a:t>jedna</a:t>
            </a:r>
            <a:r>
              <a:rPr lang="en-US" sz="1700" dirty="0"/>
              <a:t> populace </a:t>
            </a:r>
            <a:r>
              <a:rPr lang="en-US" sz="1700" dirty="0" err="1" smtClean="0"/>
              <a:t>uvol</a:t>
            </a:r>
            <a:r>
              <a:rPr lang="cs-CZ" sz="1700" dirty="0" smtClean="0"/>
              <a:t>ň</a:t>
            </a:r>
            <a:r>
              <a:rPr lang="en-US" sz="1700" dirty="0" err="1" smtClean="0"/>
              <a:t>uje</a:t>
            </a:r>
            <a:r>
              <a:rPr lang="en-US" sz="1700" dirty="0" smtClean="0"/>
              <a:t> </a:t>
            </a:r>
            <a:r>
              <a:rPr lang="en-US" sz="1700" dirty="0"/>
              <a:t>do </a:t>
            </a:r>
            <a:r>
              <a:rPr lang="en-US" sz="1700" dirty="0" smtClean="0"/>
              <a:t>prost</a:t>
            </a:r>
            <a:r>
              <a:rPr lang="cs-CZ" sz="1700" dirty="0" smtClean="0"/>
              <a:t>ř</a:t>
            </a:r>
            <a:r>
              <a:rPr lang="en-US" sz="1700" dirty="0" err="1" smtClean="0"/>
              <a:t>edí</a:t>
            </a:r>
            <a:r>
              <a:rPr lang="en-US" sz="1700" dirty="0" smtClean="0"/>
              <a:t> </a:t>
            </a:r>
            <a:r>
              <a:rPr lang="en-US" sz="1700" dirty="0" err="1"/>
              <a:t>odpadní</a:t>
            </a:r>
            <a:r>
              <a:rPr lang="en-US" sz="1700" dirty="0"/>
              <a:t> </a:t>
            </a:r>
            <a:r>
              <a:rPr lang="en-US" sz="1700" dirty="0" err="1"/>
              <a:t>produkt</a:t>
            </a:r>
            <a:r>
              <a:rPr lang="en-US" sz="1700" dirty="0"/>
              <a:t> </a:t>
            </a:r>
            <a:r>
              <a:rPr lang="en-US" sz="1700" dirty="0" err="1" smtClean="0"/>
              <a:t>nebo</a:t>
            </a:r>
            <a:r>
              <a:rPr lang="cs-CZ" sz="1700" dirty="0" smtClean="0"/>
              <a:t> </a:t>
            </a:r>
            <a:r>
              <a:rPr lang="en-US" sz="1700" dirty="0" err="1" smtClean="0"/>
              <a:t>speciální</a:t>
            </a:r>
            <a:r>
              <a:rPr lang="en-US" sz="1700" dirty="0" smtClean="0"/>
              <a:t> </a:t>
            </a:r>
            <a:r>
              <a:rPr lang="en-US" sz="1700" dirty="0" err="1"/>
              <a:t>látku</a:t>
            </a:r>
            <a:r>
              <a:rPr lang="en-US" sz="1700" dirty="0"/>
              <a:t>, </a:t>
            </a:r>
            <a:r>
              <a:rPr lang="en-US" sz="1700" dirty="0" err="1"/>
              <a:t>která</a:t>
            </a:r>
            <a:r>
              <a:rPr lang="en-US" sz="1700" dirty="0"/>
              <a:t> </a:t>
            </a:r>
            <a:r>
              <a:rPr lang="en-US" sz="1700" dirty="0" err="1"/>
              <a:t>populaci</a:t>
            </a:r>
            <a:r>
              <a:rPr lang="en-US" sz="1700" dirty="0"/>
              <a:t> </a:t>
            </a:r>
            <a:r>
              <a:rPr lang="en-US" sz="1700" dirty="0" err="1"/>
              <a:t>jiného</a:t>
            </a:r>
            <a:r>
              <a:rPr lang="en-US" sz="1700" dirty="0"/>
              <a:t> </a:t>
            </a:r>
            <a:r>
              <a:rPr lang="en-US" sz="1700" dirty="0" err="1"/>
              <a:t>druhu</a:t>
            </a:r>
            <a:r>
              <a:rPr lang="en-US" sz="1700" dirty="0"/>
              <a:t> </a:t>
            </a:r>
            <a:r>
              <a:rPr lang="en-US" sz="1700" dirty="0" err="1" smtClean="0"/>
              <a:t>ovliv</a:t>
            </a:r>
            <a:r>
              <a:rPr lang="cs-CZ" sz="1700" dirty="0" smtClean="0"/>
              <a:t>ň</a:t>
            </a:r>
            <a:r>
              <a:rPr lang="en-US" sz="1700" dirty="0" err="1" smtClean="0"/>
              <a:t>uje</a:t>
            </a:r>
            <a:r>
              <a:rPr lang="en-US" sz="1700" dirty="0" smtClean="0"/>
              <a:t> </a:t>
            </a:r>
            <a:r>
              <a:rPr lang="en-US" sz="1700" dirty="0" err="1" smtClean="0"/>
              <a:t>negativn</a:t>
            </a:r>
            <a:r>
              <a:rPr lang="cs-CZ" sz="1700" dirty="0" smtClean="0"/>
              <a:t>ě</a:t>
            </a:r>
            <a:r>
              <a:rPr lang="en-US" sz="1700" dirty="0" smtClean="0"/>
              <a:t> </a:t>
            </a:r>
            <a:r>
              <a:rPr lang="en-US" sz="1700" dirty="0"/>
              <a:t>(</a:t>
            </a:r>
            <a:r>
              <a:rPr lang="en-US" sz="1700" dirty="0" err="1" smtClean="0"/>
              <a:t>potla</a:t>
            </a:r>
            <a:r>
              <a:rPr lang="cs-CZ" sz="1700" dirty="0" smtClean="0"/>
              <a:t>č</a:t>
            </a:r>
            <a:r>
              <a:rPr lang="en-US" sz="1700" dirty="0" err="1" smtClean="0"/>
              <a:t>uje</a:t>
            </a:r>
            <a:r>
              <a:rPr lang="en-US" sz="1700" dirty="0" smtClean="0"/>
              <a:t> r</a:t>
            </a:r>
            <a:r>
              <a:rPr lang="cs-CZ" sz="1700" dirty="0" smtClean="0"/>
              <a:t>ů</a:t>
            </a:r>
            <a:r>
              <a:rPr lang="en-US" sz="1700" dirty="0" err="1" smtClean="0"/>
              <a:t>st</a:t>
            </a:r>
            <a:r>
              <a:rPr lang="en-US" sz="1700" dirty="0" smtClean="0"/>
              <a:t> </a:t>
            </a:r>
            <a:r>
              <a:rPr lang="en-US" sz="1700" dirty="0"/>
              <a:t>a </a:t>
            </a:r>
            <a:r>
              <a:rPr lang="en-US" sz="1700" dirty="0" err="1"/>
              <a:t>vývoj</a:t>
            </a:r>
            <a:r>
              <a:rPr lang="en-US" sz="1700" dirty="0"/>
              <a:t>, </a:t>
            </a:r>
            <a:r>
              <a:rPr lang="cs-CZ" sz="1700" dirty="0" smtClean="0"/>
              <a:t>může </a:t>
            </a:r>
            <a:r>
              <a:rPr lang="en-US" sz="1700" dirty="0" err="1" smtClean="0"/>
              <a:t>zp</a:t>
            </a:r>
            <a:r>
              <a:rPr lang="cs-CZ" sz="1700" dirty="0" smtClean="0"/>
              <a:t>ů</a:t>
            </a:r>
            <a:r>
              <a:rPr lang="en-US" sz="1700" dirty="0" smtClean="0"/>
              <a:t>sob</a:t>
            </a:r>
            <a:r>
              <a:rPr lang="cs-CZ" sz="1700" dirty="0" err="1" smtClean="0"/>
              <a:t>it</a:t>
            </a:r>
            <a:r>
              <a:rPr lang="en-US" sz="1700" dirty="0" smtClean="0"/>
              <a:t> </a:t>
            </a:r>
            <a:r>
              <a:rPr lang="en-US" sz="1700" dirty="0" err="1"/>
              <a:t>i</a:t>
            </a:r>
            <a:r>
              <a:rPr lang="en-US" sz="1700" dirty="0"/>
              <a:t> </a:t>
            </a:r>
            <a:r>
              <a:rPr lang="en-US" sz="1700" dirty="0" err="1"/>
              <a:t>zánik</a:t>
            </a:r>
            <a:r>
              <a:rPr lang="en-US" sz="1700" dirty="0" smtClean="0"/>
              <a:t>)</a:t>
            </a:r>
            <a:r>
              <a:rPr lang="cs-CZ" sz="1700" dirty="0" smtClean="0"/>
              <a:t>.</a:t>
            </a:r>
          </a:p>
          <a:p>
            <a:r>
              <a:rPr lang="en-US" sz="1700" dirty="0" err="1" smtClean="0"/>
              <a:t>Komensalismus</a:t>
            </a:r>
            <a:r>
              <a:rPr lang="en-US" sz="1700" dirty="0" smtClean="0"/>
              <a:t> </a:t>
            </a:r>
            <a:r>
              <a:rPr lang="en-US" sz="1700" dirty="0"/>
              <a:t>je </a:t>
            </a:r>
            <a:r>
              <a:rPr lang="en-US" sz="1700" dirty="0" err="1" smtClean="0"/>
              <a:t>popula</a:t>
            </a:r>
            <a:r>
              <a:rPr lang="cs-CZ" sz="1700" dirty="0" smtClean="0"/>
              <a:t>č</a:t>
            </a:r>
            <a:r>
              <a:rPr lang="en-US" sz="1700" dirty="0" err="1" smtClean="0"/>
              <a:t>ní</a:t>
            </a:r>
            <a:r>
              <a:rPr lang="en-US" sz="1700" dirty="0" smtClean="0"/>
              <a:t> </a:t>
            </a:r>
            <a:r>
              <a:rPr lang="en-US" sz="1700" dirty="0" err="1"/>
              <a:t>vztah</a:t>
            </a:r>
            <a:r>
              <a:rPr lang="en-US" sz="1700" dirty="0"/>
              <a:t>, </a:t>
            </a:r>
            <a:r>
              <a:rPr lang="en-US" sz="1700" dirty="0" smtClean="0"/>
              <a:t>p</a:t>
            </a:r>
            <a:r>
              <a:rPr lang="cs-CZ" sz="1700" dirty="0" smtClean="0"/>
              <a:t>ř</a:t>
            </a:r>
            <a:r>
              <a:rPr lang="en-US" sz="1700" dirty="0" err="1" smtClean="0"/>
              <a:t>i</a:t>
            </a:r>
            <a:r>
              <a:rPr lang="en-US" sz="1700" dirty="0" smtClean="0"/>
              <a:t> n</a:t>
            </a:r>
            <a:r>
              <a:rPr lang="cs-CZ" sz="1700" dirty="0" smtClean="0"/>
              <a:t>ě</a:t>
            </a:r>
            <a:r>
              <a:rPr lang="en-US" sz="1700" dirty="0" smtClean="0"/>
              <a:t>m</a:t>
            </a:r>
            <a:r>
              <a:rPr lang="cs-CZ" sz="1700" dirty="0" smtClean="0"/>
              <a:t>ž</a:t>
            </a:r>
            <a:r>
              <a:rPr lang="en-US" sz="1700" dirty="0" smtClean="0"/>
              <a:t> </a:t>
            </a:r>
            <a:r>
              <a:rPr lang="en-US" sz="1700" dirty="0" err="1"/>
              <a:t>jedna</a:t>
            </a:r>
            <a:r>
              <a:rPr lang="en-US" sz="1700" dirty="0"/>
              <a:t> populace </a:t>
            </a:r>
            <a:r>
              <a:rPr lang="en-US" sz="1700" dirty="0" err="1" smtClean="0"/>
              <a:t>vyu</a:t>
            </a:r>
            <a:r>
              <a:rPr lang="cs-CZ" sz="1700" dirty="0" smtClean="0"/>
              <a:t>ž</a:t>
            </a:r>
            <a:r>
              <a:rPr lang="en-US" sz="1700" dirty="0" err="1" smtClean="0"/>
              <a:t>ívá</a:t>
            </a:r>
            <a:r>
              <a:rPr lang="en-US" sz="1700" dirty="0" smtClean="0"/>
              <a:t> </a:t>
            </a:r>
            <a:r>
              <a:rPr lang="en-US" sz="1700" dirty="0" err="1"/>
              <a:t>jinou</a:t>
            </a:r>
            <a:r>
              <a:rPr lang="en-US" sz="1700" dirty="0"/>
              <a:t> bez </a:t>
            </a:r>
            <a:r>
              <a:rPr lang="en-US" sz="1700" dirty="0" err="1"/>
              <a:t>jejího</a:t>
            </a:r>
            <a:r>
              <a:rPr lang="en-US" sz="1700" dirty="0"/>
              <a:t> </a:t>
            </a:r>
            <a:r>
              <a:rPr lang="cs-CZ" sz="1700" dirty="0" smtClean="0"/>
              <a:t>p</a:t>
            </a:r>
            <a:r>
              <a:rPr lang="en-US" sz="1700" dirty="0" smtClean="0"/>
              <a:t>o</a:t>
            </a:r>
            <a:r>
              <a:rPr lang="cs-CZ" sz="1700" dirty="0" smtClean="0"/>
              <a:t>š</a:t>
            </a:r>
            <a:r>
              <a:rPr lang="en-US" sz="1700" dirty="0" err="1" smtClean="0"/>
              <a:t>kozování</a:t>
            </a:r>
            <a:r>
              <a:rPr lang="en-US" sz="1700" dirty="0" smtClean="0"/>
              <a:t> </a:t>
            </a:r>
            <a:r>
              <a:rPr lang="en-US" sz="1700" dirty="0"/>
              <a:t>(</a:t>
            </a:r>
            <a:r>
              <a:rPr lang="en-US" sz="1700" dirty="0" err="1" smtClean="0"/>
              <a:t>jedna</a:t>
            </a:r>
            <a:r>
              <a:rPr lang="cs-CZ" sz="1700" dirty="0" smtClean="0"/>
              <a:t> </a:t>
            </a:r>
            <a:r>
              <a:rPr lang="en-US" sz="1700" dirty="0" smtClean="0"/>
              <a:t>populace </a:t>
            </a:r>
            <a:r>
              <a:rPr lang="en-US" sz="1700" dirty="0" err="1"/>
              <a:t>má</a:t>
            </a:r>
            <a:r>
              <a:rPr lang="en-US" sz="1700" dirty="0"/>
              <a:t> </a:t>
            </a:r>
            <a:r>
              <a:rPr lang="en-US" sz="1700" dirty="0" err="1"/>
              <a:t>ze</a:t>
            </a:r>
            <a:r>
              <a:rPr lang="en-US" sz="1700" dirty="0"/>
              <a:t> </a:t>
            </a:r>
            <a:r>
              <a:rPr lang="en-US" sz="1700" dirty="0" err="1"/>
              <a:t>vztahu</a:t>
            </a:r>
            <a:r>
              <a:rPr lang="en-US" sz="1700" dirty="0"/>
              <a:t> </a:t>
            </a:r>
            <a:r>
              <a:rPr lang="en-US" sz="1700" dirty="0" err="1" smtClean="0"/>
              <a:t>prosp</a:t>
            </a:r>
            <a:r>
              <a:rPr lang="cs-CZ" sz="1700" dirty="0" smtClean="0"/>
              <a:t>ě</a:t>
            </a:r>
            <a:r>
              <a:rPr lang="en-US" sz="1700" dirty="0" err="1" smtClean="0"/>
              <a:t>ch</a:t>
            </a:r>
            <a:r>
              <a:rPr lang="en-US" sz="1700" dirty="0"/>
              <a:t>, </a:t>
            </a:r>
            <a:r>
              <a:rPr lang="en-US" sz="1700" dirty="0" err="1"/>
              <a:t>druhá</a:t>
            </a:r>
            <a:r>
              <a:rPr lang="en-US" sz="1700" dirty="0"/>
              <a:t> </a:t>
            </a:r>
            <a:r>
              <a:rPr lang="en-US" sz="1700" dirty="0" err="1"/>
              <a:t>není</a:t>
            </a:r>
            <a:r>
              <a:rPr lang="en-US" sz="1700" dirty="0"/>
              <a:t> </a:t>
            </a:r>
            <a:r>
              <a:rPr lang="en-US" sz="1700" dirty="0" err="1" smtClean="0"/>
              <a:t>ovlivn</a:t>
            </a:r>
            <a:r>
              <a:rPr lang="cs-CZ" sz="1700" dirty="0" smtClean="0"/>
              <a:t>ě</a:t>
            </a:r>
            <a:r>
              <a:rPr lang="en-US" sz="1700" dirty="0" err="1" smtClean="0"/>
              <a:t>na</a:t>
            </a:r>
            <a:r>
              <a:rPr lang="en-US" sz="1700" dirty="0"/>
              <a:t>)</a:t>
            </a:r>
            <a:endParaRPr lang="cs-CZ" altLang="en-US" sz="1700" b="0" dirty="0" smtClean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Vzájemné ovlivnění populací přes prostředí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7183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 smtClean="0"/>
              <a:t>Využijte předpis funkcí </a:t>
            </a:r>
            <a:r>
              <a:rPr lang="el-GR" altLang="en-US" sz="2400" dirty="0"/>
              <a:t>κ</a:t>
            </a:r>
            <a:r>
              <a:rPr lang="cs-CZ" altLang="en-US" sz="2400" baseline="-25000" dirty="0"/>
              <a:t>1</a:t>
            </a:r>
            <a:r>
              <a:rPr lang="cs-CZ" altLang="en-US" sz="2400" dirty="0"/>
              <a:t>(N</a:t>
            </a:r>
            <a:r>
              <a:rPr lang="cs-CZ" altLang="en-US" sz="2400" baseline="-25000" dirty="0"/>
              <a:t>2</a:t>
            </a:r>
            <a:r>
              <a:rPr lang="cs-CZ" altLang="en-US" sz="2400" dirty="0"/>
              <a:t>) a </a:t>
            </a:r>
            <a:r>
              <a:rPr lang="el-GR" altLang="en-US" sz="2400" dirty="0"/>
              <a:t>κ</a:t>
            </a:r>
            <a:r>
              <a:rPr lang="cs-CZ" altLang="en-US" sz="2400" baseline="-25000" dirty="0"/>
              <a:t>2</a:t>
            </a:r>
            <a:r>
              <a:rPr lang="cs-CZ" altLang="en-US" sz="2400" dirty="0"/>
              <a:t>(N</a:t>
            </a:r>
            <a:r>
              <a:rPr lang="cs-CZ" altLang="en-US" sz="2400" baseline="-25000" dirty="0"/>
              <a:t>1</a:t>
            </a:r>
            <a:r>
              <a:rPr lang="cs-CZ" altLang="en-US" sz="2400" dirty="0" smtClean="0"/>
              <a:t>) z předchozího příkladu, navrhněte jejich vhodné parametry a nahraďte jimi koeficienty úživnosti </a:t>
            </a:r>
            <a:r>
              <a:rPr lang="cs-CZ" altLang="en-US" sz="2400" dirty="0"/>
              <a:t>K</a:t>
            </a:r>
            <a:r>
              <a:rPr lang="cs-CZ" altLang="en-US" sz="2400" baseline="-25000" dirty="0"/>
              <a:t>1</a:t>
            </a:r>
            <a:r>
              <a:rPr lang="cs-CZ" altLang="en-US" sz="2400" dirty="0"/>
              <a:t> a K</a:t>
            </a:r>
            <a:r>
              <a:rPr lang="cs-CZ" altLang="en-US" sz="2400" baseline="-25000" dirty="0"/>
              <a:t>2</a:t>
            </a:r>
            <a:r>
              <a:rPr lang="cs-CZ" altLang="en-US" sz="2400" dirty="0"/>
              <a:t> </a:t>
            </a:r>
            <a:r>
              <a:rPr lang="cs-CZ" altLang="en-US" sz="2400" dirty="0" smtClean="0"/>
              <a:t>z původní rovnice.</a:t>
            </a:r>
          </a:p>
          <a:p>
            <a:r>
              <a:rPr lang="cs-CZ" altLang="en-US" sz="2400" dirty="0" smtClean="0"/>
              <a:t>Řešte takto získanou soustavu dvou rovnic pro spojitý případ s nastavením parametrů tak, aby šlo o:</a:t>
            </a:r>
          </a:p>
          <a:p>
            <a:pPr marL="731838" lvl="1" indent="-457200">
              <a:buFont typeface="+mj-lt"/>
              <a:buAutoNum type="arabicPeriod"/>
            </a:pPr>
            <a:r>
              <a:rPr lang="cs-CZ" altLang="en-US" sz="1900" dirty="0" smtClean="0"/>
              <a:t>konkurenční vztah dvou populací (oboustranně negativní ovlivnění)</a:t>
            </a:r>
          </a:p>
          <a:p>
            <a:pPr marL="731838" lvl="1" indent="-457200">
              <a:buFont typeface="+mj-lt"/>
              <a:buAutoNum type="arabicPeriod"/>
            </a:pPr>
            <a:r>
              <a:rPr lang="cs-CZ" altLang="en-US" sz="1900" dirty="0" smtClean="0"/>
              <a:t>symbiózu obou populací (oboustranně výhodné ovlivnění),</a:t>
            </a:r>
          </a:p>
          <a:p>
            <a:pPr marL="731838" lvl="1" indent="-457200">
              <a:buFont typeface="+mj-lt"/>
              <a:buAutoNum type="arabicPeriod"/>
            </a:pPr>
            <a:r>
              <a:rPr lang="cs-CZ" altLang="en-US" sz="1900" dirty="0" smtClean="0"/>
              <a:t>predaci (navzájem pozitivní a negativní ovlivnění populací).</a:t>
            </a:r>
          </a:p>
          <a:p>
            <a:r>
              <a:rPr lang="cs-CZ" altLang="en-US" sz="2400" dirty="0" smtClean="0"/>
              <a:t>Zjistěte, jaký vztah se nazývá „orgie vzájemné dobročinnosti“, navrhněte a řešte jemu odpovídající model.</a:t>
            </a:r>
            <a:endParaRPr lang="cs-CZ" altLang="en-US" sz="1900" dirty="0" smtClean="0"/>
          </a:p>
          <a:p>
            <a:pPr lvl="1"/>
            <a:endParaRPr lang="cs-CZ" altLang="en-US" sz="1900" dirty="0" smtClean="0"/>
          </a:p>
          <a:p>
            <a:endParaRPr lang="cs-CZ" altLang="en-US" sz="2400" b="0" dirty="0" smtClean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Příklad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3597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r>
                  <a:rPr lang="cs-CZ" altLang="en-US" sz="2400" dirty="0" smtClean="0"/>
                  <a:t>Mimo úživnosti se mohou populace ovlivňovat také jinými mechanizmy.</a:t>
                </a:r>
              </a:p>
              <a:p>
                <a:r>
                  <a:rPr lang="cs-CZ" altLang="en-US" sz="2400" dirty="0" smtClean="0"/>
                  <a:t>Typickým příkladem je ovlivnění koeficientu růstu (resp. přesněji relativního přírůstku).</a:t>
                </a:r>
              </a:p>
              <a:p>
                <a:r>
                  <a:rPr lang="cs-CZ" altLang="en-US" sz="2400" dirty="0" smtClean="0"/>
                  <a:t>V případě lineárního vlivu na relativní přírůstek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cs-CZ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cs-CZ" altLang="en-US" sz="20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cs-CZ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0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alt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alt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cs-CZ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cs-CZ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cs-CZ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20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cs-CZ" altLang="en-US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cs-CZ" alt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alt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cs-CZ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2000" b="0" i="1" smtClean="0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cs-CZ" altLang="en-US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den>
                          </m:f>
                          <m:r>
                            <a:rPr lang="cs-CZ" altLang="en-US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sSub>
                            <m:sSubPr>
                              <m:ctrlPr>
                                <a:rPr lang="cs-CZ" altLang="en-US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cs-CZ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0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0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</m:e>
                      </m:d>
                      <m:r>
                        <a:rPr lang="cs-CZ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cs-CZ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cs-CZ" altLang="en-US" sz="2000" dirty="0"/>
              </a:p>
              <a:p>
                <a:pPr marL="274638" lvl="1" indent="0">
                  <a:buNone/>
                </a:pPr>
                <a:r>
                  <a:rPr lang="cs-CZ" altLang="en-US" sz="2400" dirty="0" smtClean="0">
                    <a:solidFill>
                      <a:schemeClr val="tx1"/>
                    </a:solidFill>
                  </a:rPr>
                  <a:t>označujeme získanou soustavu rovnic jako </a:t>
                </a:r>
                <a:r>
                  <a:rPr lang="cs-CZ" altLang="en-US" sz="2400" dirty="0" err="1" smtClean="0">
                    <a:solidFill>
                      <a:schemeClr val="tx1"/>
                    </a:solidFill>
                  </a:rPr>
                  <a:t>Lotkův-Volterrův</a:t>
                </a:r>
                <a:r>
                  <a:rPr lang="cs-CZ" altLang="en-US" sz="2400" dirty="0" smtClean="0">
                    <a:solidFill>
                      <a:schemeClr val="tx1"/>
                    </a:solidFill>
                  </a:rPr>
                  <a:t> systém.</a:t>
                </a:r>
              </a:p>
              <a:p>
                <a:pPr marL="274638" lvl="1" indent="0">
                  <a:buNone/>
                </a:pPr>
                <a:endParaRPr lang="cs-CZ" altLang="en-US" sz="1900" dirty="0" smtClean="0"/>
              </a:p>
              <a:p>
                <a:endParaRPr lang="cs-CZ" altLang="en-US" sz="2400" b="0" dirty="0" smtClean="0"/>
              </a:p>
            </p:txBody>
          </p:sp>
        </mc:Choice>
        <mc:Fallback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t="-995" r="-5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Vzájemné ovlivnění populací přes přírůstek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8816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 smtClean="0"/>
              <a:t>Navrhněte soustavu </a:t>
            </a:r>
            <a:r>
              <a:rPr lang="cs-CZ" altLang="en-US" sz="2400" dirty="0" err="1" smtClean="0"/>
              <a:t>Lutkových-Volterrových</a:t>
            </a:r>
            <a:r>
              <a:rPr lang="cs-CZ" altLang="en-US" sz="2400" dirty="0" smtClean="0"/>
              <a:t> rovnic dvou populací</a:t>
            </a:r>
            <a:r>
              <a:rPr lang="cs-CZ" altLang="en-US" sz="2400" dirty="0" smtClean="0"/>
              <a:t>.</a:t>
            </a:r>
          </a:p>
          <a:p>
            <a:r>
              <a:rPr lang="cs-CZ" altLang="en-US" sz="2400" dirty="0" smtClean="0"/>
              <a:t>Řešte takto získanou soustavu pro spojitý případ s nastavením parametrů tak, aby šlo o:</a:t>
            </a:r>
          </a:p>
          <a:p>
            <a:pPr marL="731838" lvl="1" indent="-457200">
              <a:buFont typeface="+mj-lt"/>
              <a:buAutoNum type="arabicPeriod"/>
            </a:pPr>
            <a:r>
              <a:rPr lang="cs-CZ" altLang="en-US" sz="1900" dirty="0" smtClean="0"/>
              <a:t>konkurenční vztah dvou populací (oboustranně negativní ovlivnění)</a:t>
            </a:r>
          </a:p>
          <a:p>
            <a:pPr marL="731838" lvl="1" indent="-457200">
              <a:buFont typeface="+mj-lt"/>
              <a:buAutoNum type="arabicPeriod"/>
            </a:pPr>
            <a:r>
              <a:rPr lang="cs-CZ" altLang="en-US" sz="1900" dirty="0" smtClean="0"/>
              <a:t>predaci (navzájem pozitivní a negativní ovlivnění populací).</a:t>
            </a:r>
          </a:p>
          <a:p>
            <a:endParaRPr lang="cs-CZ" altLang="en-US" sz="2400" b="0" dirty="0" smtClean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Příklad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911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 smtClean="0"/>
              <a:t>Existují i komplikovanější populační modely, kde se kombinují oba dříve zmíněné principy.</a:t>
            </a:r>
          </a:p>
          <a:p>
            <a:r>
              <a:rPr lang="cs-CZ" altLang="en-US" sz="2400" dirty="0" smtClean="0">
                <a:solidFill>
                  <a:schemeClr val="tx1"/>
                </a:solidFill>
              </a:rPr>
              <a:t>Model </a:t>
            </a:r>
            <a:r>
              <a:rPr lang="cs-CZ" altLang="en-US" sz="2400" dirty="0" err="1" smtClean="0">
                <a:solidFill>
                  <a:schemeClr val="tx1"/>
                </a:solidFill>
              </a:rPr>
              <a:t>Leslieho</a:t>
            </a:r>
            <a:r>
              <a:rPr lang="cs-CZ" altLang="en-US" sz="2400" dirty="0" smtClean="0">
                <a:solidFill>
                  <a:schemeClr val="tx1"/>
                </a:solidFill>
              </a:rPr>
              <a:t> typu předpokládá, že:</a:t>
            </a:r>
          </a:p>
          <a:p>
            <a:pPr lvl="1"/>
            <a:r>
              <a:rPr lang="cs-CZ" altLang="en-US" sz="1900" dirty="0"/>
              <a:t>populace predátora zmenšuje relativní </a:t>
            </a:r>
            <a:r>
              <a:rPr lang="cs-CZ" altLang="en-US" sz="1900" dirty="0" smtClean="0"/>
              <a:t>přírůstek </a:t>
            </a:r>
            <a:r>
              <a:rPr lang="cs-CZ" altLang="en-US" sz="1900" dirty="0"/>
              <a:t>populace kořisti</a:t>
            </a:r>
          </a:p>
          <a:p>
            <a:pPr lvl="1"/>
            <a:r>
              <a:rPr lang="cs-CZ" altLang="en-US" sz="1900" dirty="0"/>
              <a:t>populace kořisti zvětšuje úživnost prostředí pro populaci predátora</a:t>
            </a:r>
            <a:r>
              <a:rPr lang="cs-CZ" altLang="en-US" sz="1900" dirty="0" smtClean="0"/>
              <a:t>.</a:t>
            </a:r>
            <a:endParaRPr lang="cs-CZ" altLang="en-US" sz="1900" dirty="0"/>
          </a:p>
          <a:p>
            <a:r>
              <a:rPr lang="cs-CZ" altLang="en-US" sz="2400" dirty="0" smtClean="0"/>
              <a:t>Velikost </a:t>
            </a:r>
            <a:r>
              <a:rPr lang="cs-CZ" altLang="en-US" sz="2400" dirty="0"/>
              <a:t>populace kořisti vlastně určuje velikost úživnosti prostředí pro populaci predátora. Pokud </a:t>
            </a:r>
            <a:r>
              <a:rPr lang="cs-CZ" altLang="en-US" sz="2400" dirty="0" smtClean="0"/>
              <a:t>by tedy </a:t>
            </a:r>
            <a:r>
              <a:rPr lang="cs-CZ" altLang="en-US" sz="2400" dirty="0"/>
              <a:t>byla populace kořisti neomezená, byla by neomezená i úživnost.</a:t>
            </a:r>
            <a:endParaRPr lang="cs-CZ" altLang="en-US" sz="1900" dirty="0" smtClean="0">
              <a:solidFill>
                <a:schemeClr val="tx1"/>
              </a:solidFill>
            </a:endParaRPr>
          </a:p>
          <a:p>
            <a:pPr marL="274638" lvl="1" indent="0">
              <a:buNone/>
            </a:pPr>
            <a:endParaRPr lang="cs-CZ" altLang="en-US" sz="1900" dirty="0" smtClean="0"/>
          </a:p>
          <a:p>
            <a:endParaRPr lang="cs-CZ" altLang="en-US" sz="2400" b="0" dirty="0" smtClean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Model dravec-kořist </a:t>
            </a:r>
            <a:r>
              <a:rPr lang="cs-CZ" dirty="0" err="1" smtClean="0"/>
              <a:t>Leslieho</a:t>
            </a:r>
            <a:r>
              <a:rPr lang="cs-CZ" dirty="0" smtClean="0"/>
              <a:t> typu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8305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>
                  <a:spcAft>
                    <a:spcPts val="600"/>
                  </a:spcAft>
                </a:pPr>
                <a:r>
                  <a:rPr lang="cs-CZ" altLang="en-US" sz="2400" dirty="0" smtClean="0"/>
                  <a:t>Předpokládá jednodušší vliv populace predátora na kořist, stejnou jako v případě nespecializovaného predátora z minulého týdne (se vhodnou predační funkcí p):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cs-CZ" alt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cs-CZ" alt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alt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1800" b="0" i="1" smtClean="0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cs-CZ" altLang="en-US" sz="1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</a:rPr>
                        <m:t>)∙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))∙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cs-CZ" altLang="en-US" sz="1800" dirty="0"/>
              </a:p>
              <a:p>
                <a:pPr>
                  <a:spcAft>
                    <a:spcPts val="600"/>
                  </a:spcAft>
                </a:pPr>
                <a:r>
                  <a:rPr lang="cs-CZ" altLang="en-US" sz="2400" dirty="0" smtClean="0">
                    <a:solidFill>
                      <a:schemeClr val="tx1"/>
                    </a:solidFill>
                  </a:rPr>
                  <a:t>Pro predátora předpokládá, že je specializovaný a tedy je jeho populace závislá pouze na velikosti populace kořisti: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cs-CZ" altLang="en-US" sz="1400" dirty="0"/>
              </a:p>
              <a:p>
                <a:pPr>
                  <a:spcAft>
                    <a:spcPts val="600"/>
                  </a:spcAft>
                </a:pPr>
                <a:r>
                  <a:rPr lang="cs-CZ" altLang="en-US" sz="2400" dirty="0" smtClean="0"/>
                  <a:t>Jako vhodná predační funkce může být využita </a:t>
                </a:r>
                <a:r>
                  <a:rPr lang="cs-CZ" altLang="en-US" sz="2400" dirty="0" err="1" smtClean="0"/>
                  <a:t>Hollingova</a:t>
                </a:r>
                <a:r>
                  <a:rPr lang="cs-CZ" altLang="en-US" sz="2400" dirty="0" smtClean="0"/>
                  <a:t> funkce II. typu:</a:t>
                </a:r>
              </a:p>
              <a:p>
                <a:pPr marL="0" indent="0" algn="ctr"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en-US" sz="1800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d>
                      <m:r>
                        <a:rPr lang="cs-CZ" alt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cs-CZ" alt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cs-CZ" altLang="en-US" sz="1800" dirty="0" smtClean="0"/>
              </a:p>
              <a:p>
                <a:pPr marL="0" indent="0">
                  <a:buNone/>
                </a:pPr>
                <a:endParaRPr lang="cs-CZ" altLang="en-US" sz="1900" dirty="0" smtClean="0"/>
              </a:p>
              <a:p>
                <a:endParaRPr lang="cs-CZ" altLang="en-US" sz="2400" b="0" dirty="0" smtClean="0"/>
              </a:p>
            </p:txBody>
          </p:sp>
        </mc:Choice>
        <mc:Fallback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t="-995" r="-10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Model dravec-kořist </a:t>
            </a:r>
            <a:r>
              <a:rPr lang="cs-CZ" dirty="0" err="1" smtClean="0"/>
              <a:t>Gauseho</a:t>
            </a:r>
            <a:r>
              <a:rPr lang="cs-CZ" dirty="0" smtClean="0"/>
              <a:t> typu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813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6111</TotalTime>
  <Words>428</Words>
  <Application>Microsoft Office PowerPoint</Application>
  <PresentationFormat>Předvádění na obrazovce (4:3)</PresentationFormat>
  <Paragraphs>63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Cambria Math</vt:lpstr>
      <vt:lpstr>Wingdings</vt:lpstr>
      <vt:lpstr>Wingdings 2</vt:lpstr>
      <vt:lpstr>Administrativní</vt:lpstr>
      <vt:lpstr>6. Interagující populace Bi3101 Úvod do matematického modelování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183</cp:revision>
  <dcterms:created xsi:type="dcterms:W3CDTF">2011-03-03T07:28:24Z</dcterms:created>
  <dcterms:modified xsi:type="dcterms:W3CDTF">2018-10-29T06:36:00Z</dcterms:modified>
</cp:coreProperties>
</file>