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399" r:id="rId2"/>
    <p:sldId id="401" r:id="rId3"/>
    <p:sldId id="403" r:id="rId4"/>
    <p:sldId id="404" r:id="rId5"/>
    <p:sldId id="405" r:id="rId6"/>
    <p:sldId id="406" r:id="rId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99"/>
            <p14:sldId id="401"/>
            <p14:sldId id="403"/>
            <p14:sldId id="404"/>
            <p14:sldId id="405"/>
            <p14:sldId id="4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3823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20.11.2018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gplot2.tidyverse.org/reference/geom_pat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flet-extras.github.io/leaflet-providers/preview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leaflet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interaktivní mapa</a:t>
            </a:r>
          </a:p>
          <a:p>
            <a:r>
              <a:rPr lang="en-US" dirty="0" smtClean="0"/>
              <a:t>open-source JavaScript </a:t>
            </a:r>
            <a:r>
              <a:rPr lang="cs-CZ" dirty="0" smtClean="0"/>
              <a:t>knihovna </a:t>
            </a:r>
          </a:p>
          <a:p>
            <a:r>
              <a:rPr lang="cs-CZ" dirty="0" smtClean="0"/>
              <a:t>využívána např.: </a:t>
            </a:r>
            <a:r>
              <a:rPr lang="en-US" dirty="0" smtClean="0"/>
              <a:t>The New York Times</a:t>
            </a:r>
            <a:r>
              <a:rPr lang="cs-CZ" dirty="0" smtClean="0"/>
              <a:t>, </a:t>
            </a:r>
            <a:r>
              <a:rPr lang="en-US" dirty="0" smtClean="0"/>
              <a:t> The Washington Post</a:t>
            </a:r>
            <a:r>
              <a:rPr lang="cs-CZ" dirty="0" smtClean="0"/>
              <a:t>,...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6259378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Další možnosti linii (</a:t>
            </a:r>
            <a:r>
              <a:rPr lang="cs-CZ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geom_path</a:t>
            </a:r>
            <a:r>
              <a:rPr lang="cs-CZ" sz="1500" b="1" dirty="0"/>
              <a:t>):  </a:t>
            </a:r>
            <a:r>
              <a:rPr lang="cs-CZ" sz="1500" dirty="0">
                <a:hlinkClick r:id="rId2"/>
              </a:rPr>
              <a:t>http://ggplot2.tidyverse.org/reference/geom_path.html</a:t>
            </a:r>
            <a:endParaRPr lang="cs-CZ" sz="15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163841" cy="33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1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ZOBRAZENÍ V 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leaflet</a:t>
            </a: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(1)</a:t>
            </a:r>
          </a:p>
          <a:p>
            <a:pPr lvl="1"/>
            <a:endParaRPr lang="cs-CZ" dirty="0"/>
          </a:p>
          <a:p>
            <a:r>
              <a:rPr lang="cs-CZ" dirty="0" smtClean="0"/>
              <a:t>1) vytvoření </a:t>
            </a:r>
            <a:r>
              <a:rPr lang="cs-CZ" dirty="0" err="1" smtClean="0"/>
              <a:t>widgetu</a:t>
            </a:r>
            <a:r>
              <a:rPr lang="cs-CZ" dirty="0" smtClean="0"/>
              <a:t>* mapy</a:t>
            </a:r>
          </a:p>
          <a:p>
            <a:r>
              <a:rPr lang="cs-CZ" dirty="0" smtClean="0"/>
              <a:t>2) přidání vrstev pomoci příslušných funkcí</a:t>
            </a:r>
          </a:p>
          <a:p>
            <a:pPr lvl="1"/>
            <a:r>
              <a:rPr lang="cs-CZ" dirty="0" smtClean="0"/>
              <a:t>př.: </a:t>
            </a:r>
            <a:r>
              <a:rPr lang="cs-CZ" dirty="0" err="1" smtClean="0"/>
              <a:t>addTiles</a:t>
            </a:r>
            <a:r>
              <a:rPr lang="cs-CZ" dirty="0" smtClean="0"/>
              <a:t>, </a:t>
            </a:r>
            <a:r>
              <a:rPr lang="cs-CZ" dirty="0" err="1" smtClean="0"/>
              <a:t>addMarkers</a:t>
            </a:r>
            <a:r>
              <a:rPr lang="cs-CZ" dirty="0" smtClean="0"/>
              <a:t>, </a:t>
            </a:r>
            <a:r>
              <a:rPr lang="cs-CZ" dirty="0" err="1" smtClean="0"/>
              <a:t>addPolygons</a:t>
            </a:r>
            <a:r>
              <a:rPr lang="cs-CZ" dirty="0" smtClean="0"/>
              <a:t>,...</a:t>
            </a:r>
          </a:p>
          <a:p>
            <a:r>
              <a:rPr lang="cs-CZ" dirty="0" smtClean="0"/>
              <a:t>3) zobrazení </a:t>
            </a:r>
            <a:r>
              <a:rPr lang="cs-CZ" dirty="0" err="1" smtClean="0"/>
              <a:t>widgetu</a:t>
            </a:r>
            <a:r>
              <a:rPr lang="cs-CZ" dirty="0" smtClean="0"/>
              <a:t> (včetně vrstev)</a:t>
            </a:r>
          </a:p>
          <a:p>
            <a:endParaRPr lang="cs-CZ" dirty="0" smtClean="0"/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 &lt;-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leaflet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() %&gt;%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addTiles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() %&gt;%                    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addMarkers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lng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= 174.768, lat = -36.852,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popup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birthplace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R")  #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pridame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bod/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marker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 </a:t>
            </a:r>
          </a:p>
          <a:p>
            <a:endParaRPr lang="cs-CZ" sz="1900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9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 &lt;-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leaflet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 &lt;-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addTiles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(m)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 &lt;-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addMarkers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(m,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lng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= 174.768, lat = -36.852,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popup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birthplace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 R")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630400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 smtClean="0"/>
              <a:t>* </a:t>
            </a:r>
            <a:r>
              <a:rPr lang="cs-CZ" sz="1500" dirty="0" smtClean="0"/>
              <a:t>vizuální interaktivní prvek, sloužící k otevírání a ovládání různých programů a programových skupin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MOŽNOST NAPOJENÍ NA RŮZNÉ DATABÁZE př. 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maps</a:t>
            </a:r>
            <a:endParaRPr lang="cs-CZ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cs-CZ" dirty="0"/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state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", "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italy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", ...</a:t>
            </a:r>
          </a:p>
          <a:p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help(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package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='</a:t>
            </a:r>
            <a:r>
              <a:rPr lang="cs-CZ" sz="1900" dirty="0" err="1" smtClean="0">
                <a:latin typeface="Courier New" pitchFamily="49" charset="0"/>
                <a:cs typeface="Courier New" pitchFamily="49" charset="0"/>
              </a:rPr>
              <a:t>maps</a:t>
            </a:r>
            <a:r>
              <a:rPr lang="cs-CZ" sz="1900" dirty="0" smtClean="0">
                <a:latin typeface="Courier New" pitchFamily="49" charset="0"/>
                <a:cs typeface="Courier New" pitchFamily="49" charset="0"/>
              </a:rPr>
              <a:t>')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630400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 smtClean="0"/>
              <a:t>* </a:t>
            </a:r>
            <a:r>
              <a:rPr lang="cs-CZ" sz="1500" dirty="0" smtClean="0"/>
              <a:t>vizuální interaktivní prvek, sloužící k otevírání a ovládání různých programů a programových skupin</a:t>
            </a:r>
            <a:endParaRPr lang="cs-CZ" sz="15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7102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599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ZOBRAZENÍ V 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leaflet</a:t>
            </a: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  <a:endParaRPr lang="cs-CZ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cs-CZ" dirty="0"/>
          </a:p>
          <a:p>
            <a:r>
              <a:rPr lang="cs-CZ" dirty="0" smtClean="0"/>
              <a:t>nastavení zobrazované lokality</a:t>
            </a:r>
          </a:p>
          <a:p>
            <a:pPr lvl="2"/>
            <a:r>
              <a:rPr lang="cs-CZ" b="1" dirty="0" smtClean="0"/>
              <a:t>BRNO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16.617, lat = 49.200, zoom = 12)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/>
              <a:t>přidání základní struktury mapy –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addTiles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cs-CZ" dirty="0" smtClean="0"/>
              <a:t>možnost volby </a:t>
            </a:r>
            <a:r>
              <a:rPr lang="cs-CZ" dirty="0" err="1" smtClean="0"/>
              <a:t>tiles</a:t>
            </a:r>
            <a:r>
              <a:rPr lang="cs-CZ" dirty="0" smtClean="0"/>
              <a:t> na základě </a:t>
            </a:r>
            <a:r>
              <a:rPr lang="cs-CZ" dirty="0" err="1" smtClean="0"/>
              <a:t>providerů</a:t>
            </a:r>
            <a:r>
              <a:rPr lang="cs-CZ" dirty="0" smtClean="0"/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lieflet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dirty="0" smtClean="0">
                <a:latin typeface="Courier New" pitchFamily="49" charset="0"/>
                <a:cs typeface="Courier New" pitchFamily="49" charset="0"/>
              </a:rPr>
              <a:t>m %&gt;%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addProviderTiles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providers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CartoDB.Positron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cs-CZ" dirty="0" smtClean="0">
                <a:latin typeface="Courier New" pitchFamily="49" charset="0"/>
                <a:cs typeface="Courier New" pitchFamily="49" charset="0"/>
              </a:rPr>
              <a:t>m %&gt;%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addProviderTiles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providers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Esri.WorldImagery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cs-CZ" dirty="0" smtClean="0">
                <a:latin typeface="Courier New" pitchFamily="49" charset="0"/>
                <a:cs typeface="Courier New" pitchFamily="49" charset="0"/>
              </a:rPr>
              <a:t>m %&gt;% </a:t>
            </a:r>
          </a:p>
          <a:p>
            <a:pPr lvl="2"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addProviderTiles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providers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OpenTopoMap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cs-CZ" dirty="0" smtClean="0">
                <a:latin typeface="Courier New" pitchFamily="49" charset="0"/>
                <a:cs typeface="Courier New" pitchFamily="49" charset="0"/>
              </a:rPr>
              <a:t>m %&gt;%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addProviderTiles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providers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CartoDB.DarkMatter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cs-CZ" dirty="0" err="1" smtClean="0"/>
              <a:t>Note</a:t>
            </a:r>
            <a:r>
              <a:rPr lang="cs-CZ" dirty="0" smtClean="0"/>
              <a:t>: </a:t>
            </a:r>
            <a:r>
              <a:rPr lang="cs-CZ" i="1" dirty="0" smtClean="0"/>
              <a:t>ne všechny typy se mohou zobrazovat korektně, nejlepší je vyzkoušet z přehledu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630400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 smtClean="0"/>
              <a:t>Přehled </a:t>
            </a:r>
            <a:r>
              <a:rPr lang="cs-CZ" sz="1500" b="1" dirty="0" err="1" smtClean="0"/>
              <a:t>providerů</a:t>
            </a:r>
            <a:r>
              <a:rPr lang="cs-CZ" sz="1500" b="1" dirty="0" smtClean="0"/>
              <a:t> pro </a:t>
            </a:r>
            <a:r>
              <a:rPr lang="cs-CZ" sz="1500" b="1" dirty="0" err="1" smtClean="0">
                <a:latin typeface="Courier New" pitchFamily="49" charset="0"/>
                <a:cs typeface="Courier New" pitchFamily="49" charset="0"/>
              </a:rPr>
              <a:t>leaflet</a:t>
            </a:r>
            <a:r>
              <a:rPr lang="cs-CZ" sz="1500" b="1" dirty="0" smtClean="0"/>
              <a:t>: </a:t>
            </a:r>
            <a:r>
              <a:rPr lang="cs-CZ" sz="1500" dirty="0" smtClean="0">
                <a:hlinkClick r:id="rId3"/>
              </a:rPr>
              <a:t>http://leaflet-extras.github.io/leaflet-providers/preview/index.html</a:t>
            </a:r>
            <a:r>
              <a:rPr lang="cs-CZ" sz="1500" dirty="0" smtClean="0"/>
              <a:t>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599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ZOBRAZENÍ BODŮ (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markers</a:t>
            </a: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a 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popups</a:t>
            </a:r>
            <a:endParaRPr lang="cs-CZ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cs-CZ" dirty="0"/>
          </a:p>
          <a:p>
            <a:r>
              <a:rPr lang="cs-CZ" dirty="0" err="1" smtClean="0"/>
              <a:t>popup</a:t>
            </a:r>
            <a:r>
              <a:rPr lang="cs-CZ" dirty="0" smtClean="0"/>
              <a:t> vs. </a:t>
            </a:r>
            <a:r>
              <a:rPr lang="cs-CZ" dirty="0" err="1" smtClean="0"/>
              <a:t>label</a:t>
            </a:r>
            <a:r>
              <a:rPr lang="cs-CZ" dirty="0" smtClean="0"/>
              <a:t> vs. oboje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možnost </a:t>
            </a:r>
            <a:r>
              <a:rPr lang="cs-CZ" dirty="0" err="1" smtClean="0"/>
              <a:t>clustrovani</a:t>
            </a:r>
            <a:r>
              <a:rPr lang="cs-CZ" dirty="0" smtClean="0"/>
              <a:t> bodu</a:t>
            </a:r>
          </a:p>
          <a:p>
            <a:endParaRPr lang="cs-CZ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29755" t="44283" r="60298" b="36806"/>
          <a:stretch>
            <a:fillRect/>
          </a:stretch>
        </p:blipFill>
        <p:spPr bwMode="auto">
          <a:xfrm>
            <a:off x="179512" y="1916832"/>
            <a:ext cx="238517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 l="29755" t="44243" r="60298" b="40274"/>
          <a:stretch>
            <a:fillRect/>
          </a:stretch>
        </p:blipFill>
        <p:spPr bwMode="auto">
          <a:xfrm>
            <a:off x="2555776" y="1916832"/>
            <a:ext cx="29102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 l="29755" t="44234" r="60298" b="40593"/>
          <a:stretch>
            <a:fillRect/>
          </a:stretch>
        </p:blipFill>
        <p:spPr bwMode="auto">
          <a:xfrm>
            <a:off x="5436096" y="1916832"/>
            <a:ext cx="296617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 t="18701" b="13443"/>
          <a:stretch>
            <a:fillRect/>
          </a:stretch>
        </p:blipFill>
        <p:spPr bwMode="auto">
          <a:xfrm>
            <a:off x="2123728" y="4073274"/>
            <a:ext cx="4993209" cy="23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599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ZOBRAZENÍ HEATMAP POMOCÍ </a:t>
            </a:r>
            <a:r>
              <a:rPr lang="cs-CZ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leaflet</a:t>
            </a:r>
            <a:endParaRPr lang="cs-CZ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cs-CZ" dirty="0"/>
          </a:p>
          <a:p>
            <a:r>
              <a:rPr lang="cs-CZ" b="1" dirty="0" smtClean="0"/>
              <a:t>Pozor! </a:t>
            </a:r>
            <a:r>
              <a:rPr lang="cs-CZ" dirty="0" smtClean="0"/>
              <a:t>Nezobrazuje </a:t>
            </a:r>
            <a:r>
              <a:rPr lang="cs-CZ" dirty="0" err="1" smtClean="0"/>
              <a:t>denzitu</a:t>
            </a:r>
            <a:r>
              <a:rPr lang="cs-CZ" dirty="0" smtClean="0"/>
              <a:t> stejným způsobem jako u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ggmap</a:t>
            </a:r>
            <a:r>
              <a:rPr lang="cs-CZ" dirty="0" smtClean="0"/>
              <a:t>. Zde není princip založen na statistické analýze, ale je založen na způsobu zobrazení bodů.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78867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103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17236</TotalTime>
  <Words>281</Words>
  <Application>Microsoft Office PowerPoint</Application>
  <PresentationFormat>Předvádění na obrazovce (4:3)</PresentationFormat>
  <Paragraphs>67</Paragraphs>
  <Slides>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Sousedství</vt:lpstr>
      <vt:lpstr>leaflet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478</cp:revision>
  <cp:lastPrinted>2018-02-09T07:27:43Z</cp:lastPrinted>
  <dcterms:created xsi:type="dcterms:W3CDTF">2018-01-08T11:58:25Z</dcterms:created>
  <dcterms:modified xsi:type="dcterms:W3CDTF">2018-11-20T07:10:33Z</dcterms:modified>
</cp:coreProperties>
</file>