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10" r:id="rId2"/>
    <p:sldId id="394" r:id="rId3"/>
    <p:sldId id="352" r:id="rId4"/>
    <p:sldId id="353" r:id="rId5"/>
    <p:sldId id="395" r:id="rId6"/>
    <p:sldId id="350" r:id="rId7"/>
    <p:sldId id="351" r:id="rId8"/>
    <p:sldId id="356" r:id="rId9"/>
    <p:sldId id="358" r:id="rId10"/>
    <p:sldId id="354" r:id="rId11"/>
    <p:sldId id="355" r:id="rId12"/>
    <p:sldId id="357" r:id="rId13"/>
    <p:sldId id="362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310"/>
            <p14:sldId id="394"/>
            <p14:sldId id="352"/>
            <p14:sldId id="353"/>
            <p14:sldId id="395"/>
            <p14:sldId id="350"/>
            <p14:sldId id="351"/>
            <p14:sldId id="356"/>
            <p14:sldId id="358"/>
            <p14:sldId id="354"/>
            <p14:sldId id="355"/>
            <p14:sldId id="357"/>
            <p14:sldId id="3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823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12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Převod</a:t>
            </a:r>
            <a:r>
              <a:rPr lang="cs-CZ" baseline="0" dirty="0" smtClean="0"/>
              <a:t>: https://prevodyonline.eu/cz/souradnice.html.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13.11.2018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rworldmap/rworldmap.pd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education.psu.edu/natureofgeoinfo/c2_p11.html%20%5b16" TargetMode="External"/><Relationship Id="rId5" Type="http://schemas.openxmlformats.org/officeDocument/2006/relationships/hyperlink" Target="https://cran.r-project.org/web/packages/ggmap/ggmap.pdf" TargetMode="External"/><Relationship Id="rId4" Type="http://schemas.openxmlformats.org/officeDocument/2006/relationships/hyperlink" Target="https://cran.r-project.org/web/packages/rworldmap/vignettes/rworldmap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prevodyonline.eu/cz/souradnic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gplot2.tidyverse.org/reference/geom_path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MAPY V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352928" cy="2952328"/>
          </a:xfrm>
        </p:spPr>
        <p:txBody>
          <a:bodyPr numCol="2" spcCol="0">
            <a:normAutofit/>
          </a:bodyPr>
          <a:lstStyle/>
          <a:p>
            <a:r>
              <a:rPr lang="cs-CZ" dirty="0"/>
              <a:t>Rozšiřující balíčky: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rworldmap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rworldxtra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ggmap</a:t>
            </a: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leaflet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000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Latitude</a:t>
            </a:r>
            <a:r>
              <a:rPr lang="cs-CZ" dirty="0"/>
              <a:t> – zeměpisná šířka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Longitude</a:t>
            </a:r>
            <a:r>
              <a:rPr lang="cs-CZ" dirty="0"/>
              <a:t> – zeměpisná délka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Picture showing how longitude and latitude fall on a glob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360168" cy="27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496" y="5638889"/>
            <a:ext cx="84969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/>
              <a:t>Literatura k balíčku </a:t>
            </a:r>
            <a:r>
              <a:rPr lang="cs-CZ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rlworldmap</a:t>
            </a:r>
            <a:r>
              <a:rPr lang="cs-CZ" sz="1500" b="1" dirty="0"/>
              <a:t>: </a:t>
            </a:r>
            <a:r>
              <a:rPr lang="cs-CZ" sz="1500" dirty="0">
                <a:hlinkClick r:id="rId3"/>
              </a:rPr>
              <a:t>https://cran.r-project.org/web/packages/rworldmap/rworldmap.pdf</a:t>
            </a:r>
            <a:r>
              <a:rPr lang="cs-CZ" sz="1500" dirty="0"/>
              <a:t> </a:t>
            </a:r>
          </a:p>
          <a:p>
            <a:r>
              <a:rPr lang="cs-CZ" sz="1500" b="1" dirty="0"/>
              <a:t>a </a:t>
            </a:r>
            <a:r>
              <a:rPr lang="cs-CZ" sz="1500" b="1" dirty="0" err="1"/>
              <a:t>vignette</a:t>
            </a:r>
            <a:r>
              <a:rPr lang="cs-CZ" sz="1500" b="1" dirty="0"/>
              <a:t>: </a:t>
            </a:r>
            <a:r>
              <a:rPr lang="cs-CZ" sz="1500" dirty="0">
                <a:hlinkClick r:id="rId4"/>
              </a:rPr>
              <a:t>https://cran.r-project.org/web/packages/rworldmap/vignettes/rworldmap.pdf</a:t>
            </a:r>
            <a:r>
              <a:rPr lang="cs-CZ" sz="1500" dirty="0"/>
              <a:t> </a:t>
            </a:r>
          </a:p>
          <a:p>
            <a:r>
              <a:rPr lang="cs-CZ" sz="1500" b="1" dirty="0"/>
              <a:t>Literatura k balíčku </a:t>
            </a:r>
            <a:r>
              <a:rPr lang="cs-CZ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ggmap</a:t>
            </a:r>
            <a:r>
              <a:rPr lang="cs-CZ" sz="1500" b="1" dirty="0"/>
              <a:t>: </a:t>
            </a:r>
            <a:r>
              <a:rPr lang="cs-CZ" sz="1500" dirty="0">
                <a:hlinkClick r:id="rId5"/>
              </a:rPr>
              <a:t>https://cran.r-project.org/web/packages/ggmap/ggmap.pdf</a:t>
            </a:r>
            <a:r>
              <a:rPr lang="cs-CZ" sz="1500" dirty="0"/>
              <a:t> </a:t>
            </a:r>
          </a:p>
          <a:p>
            <a:r>
              <a:rPr lang="cs-CZ" sz="1500" dirty="0"/>
              <a:t>Obr. zdroj: </a:t>
            </a:r>
            <a:r>
              <a:rPr lang="cs-CZ" sz="1500" dirty="0">
                <a:hlinkClick r:id="rId6"/>
              </a:rPr>
              <a:t>https://www.e-education.psu.edu/natureofgeoinfo/c2_p11.html </a:t>
            </a:r>
            <a:r>
              <a:rPr lang="cs-CZ" sz="1500" dirty="0"/>
              <a:t> [16. 4. 2018]</a:t>
            </a:r>
          </a:p>
        </p:txBody>
      </p:sp>
    </p:spTree>
    <p:extLst>
      <p:ext uri="{BB962C8B-B14F-4D97-AF65-F5344CB8AC3E}">
        <p14:creationId xmlns:p14="http://schemas.microsoft.com/office/powerpoint/2010/main" val="156590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rozložení vzorků dle souřadnic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064896" cy="5069160"/>
          </a:xfrm>
        </p:spPr>
        <p:txBody>
          <a:bodyPr>
            <a:normAutofit/>
          </a:bodyPr>
          <a:lstStyle/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"vzorky_maps.txt"</a:t>
            </a:r>
          </a:p>
          <a:p>
            <a:endParaRPr lang="cs-CZ" sz="1000" dirty="0" smtClean="0"/>
          </a:p>
          <a:p>
            <a:r>
              <a:rPr lang="cs-CZ" dirty="0" smtClean="0"/>
              <a:t>Tři </a:t>
            </a:r>
            <a:r>
              <a:rPr lang="cs-CZ" dirty="0"/>
              <a:t>sloupce: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typ</a:t>
            </a:r>
            <a:r>
              <a:rPr lang="cs-CZ" dirty="0"/>
              <a:t> – typ vzorku (kategorie: 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"keramika"</a:t>
            </a:r>
            <a:r>
              <a:rPr lang="cs-CZ" dirty="0"/>
              <a:t>, 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"lidske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kosti"</a:t>
            </a:r>
            <a:r>
              <a:rPr lang="cs-CZ" dirty="0"/>
              <a:t>, 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"uhliky"</a:t>
            </a:r>
            <a:r>
              <a:rPr lang="cs-CZ" dirty="0"/>
              <a:t>, 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"zvireci kosti "</a:t>
            </a:r>
            <a:r>
              <a:rPr lang="cs-CZ" dirty="0"/>
              <a:t>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cs-CZ" dirty="0"/>
              <a:t> - </a:t>
            </a:r>
            <a:r>
              <a:rPr lang="cs-CZ" dirty="0" err="1"/>
              <a:t>longitude</a:t>
            </a:r>
            <a:endParaRPr lang="cs-CZ" dirty="0"/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cs-CZ" dirty="0"/>
              <a:t> – </a:t>
            </a:r>
            <a:r>
              <a:rPr lang="cs-CZ" dirty="0" err="1"/>
              <a:t>latitude</a:t>
            </a:r>
            <a:endParaRPr lang="cs-CZ" dirty="0"/>
          </a:p>
          <a:p>
            <a:endParaRPr lang="cs-CZ" sz="1000" dirty="0" smtClean="0"/>
          </a:p>
          <a:p>
            <a:r>
              <a:rPr lang="cs-CZ" dirty="0" smtClean="0"/>
              <a:t>Teoretický </a:t>
            </a:r>
            <a:r>
              <a:rPr lang="cs-CZ" dirty="0"/>
              <a:t>výzkum v oblasti Houstonu</a:t>
            </a:r>
          </a:p>
          <a:p>
            <a:pPr lvl="1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left = -95.40, bottom = 29.73, right = -95.34, top = 29.79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000" dirty="0" smtClean="0"/>
          </a:p>
          <a:p>
            <a:r>
              <a:rPr lang="cs-CZ" dirty="0" smtClean="0"/>
              <a:t>Chceme:</a:t>
            </a:r>
          </a:p>
          <a:p>
            <a:pPr lvl="1"/>
            <a:r>
              <a:rPr lang="cs-CZ" dirty="0" smtClean="0"/>
              <a:t>Přehledně </a:t>
            </a:r>
            <a:r>
              <a:rPr lang="cs-CZ" dirty="0"/>
              <a:t>zobrazit rozložení vzorků v dané lokalitě</a:t>
            </a:r>
          </a:p>
          <a:p>
            <a:pPr lvl="1"/>
            <a:r>
              <a:rPr lang="cs-CZ" dirty="0"/>
              <a:t>Chceme zobrazit </a:t>
            </a:r>
            <a:r>
              <a:rPr lang="cs-CZ" dirty="0" err="1"/>
              <a:t>denzitu</a:t>
            </a:r>
            <a:r>
              <a:rPr lang="cs-CZ" dirty="0"/>
              <a:t> rozložení vzorků v dané </a:t>
            </a:r>
            <a:r>
              <a:rPr lang="cs-CZ" dirty="0" smtClean="0"/>
              <a:t>lokalitě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b="21305"/>
          <a:stretch/>
        </p:blipFill>
        <p:spPr bwMode="auto">
          <a:xfrm>
            <a:off x="0" y="0"/>
            <a:ext cx="3897423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17" b="9616"/>
          <a:stretch/>
        </p:blipFill>
        <p:spPr bwMode="auto">
          <a:xfrm>
            <a:off x="2987824" y="0"/>
            <a:ext cx="6156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Šipka ohnutá nahoru 4"/>
          <p:cNvSpPr/>
          <p:nvPr/>
        </p:nvSpPr>
        <p:spPr>
          <a:xfrm rot="5400000">
            <a:off x="1223628" y="3320988"/>
            <a:ext cx="1080120" cy="11521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3131840" y="116632"/>
            <a:ext cx="5688632" cy="18002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Vždy se snažíme o co nejpřehlednější zobrazení s ohledem na výpovědní hodnotu výsledného grafu!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7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 b="6746"/>
          <a:stretch/>
        </p:blipFill>
        <p:spPr bwMode="auto">
          <a:xfrm>
            <a:off x="25152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 b="7738"/>
          <a:stretch/>
        </p:blipFill>
        <p:spPr bwMode="auto">
          <a:xfrm>
            <a:off x="251520" y="8012"/>
            <a:ext cx="8085232" cy="68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6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260648"/>
            <a:ext cx="7992888" cy="640871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10</a:t>
            </a:r>
          </a:p>
          <a:p>
            <a:pPr lvl="1" algn="just"/>
            <a:r>
              <a:rPr lang="cs-CZ" sz="1800" dirty="0"/>
              <a:t>A) Zobrazte na mapě Australská města: Canberra, Sydney, Melbourne, Brisbane a Perth. A města spojte jednou linií. </a:t>
            </a:r>
          </a:p>
          <a:p>
            <a:pPr marL="411480" lvl="1" indent="0" algn="ctr">
              <a:buNone/>
            </a:pPr>
            <a:endParaRPr lang="cs-CZ" sz="1000" dirty="0" smtClean="0"/>
          </a:p>
          <a:p>
            <a:pPr marL="411480" lvl="1" indent="0" algn="ctr">
              <a:buNone/>
            </a:pPr>
            <a:r>
              <a:rPr lang="cs-CZ" sz="1000" dirty="0" smtClean="0"/>
              <a:t>Výsledek </a:t>
            </a:r>
            <a:r>
              <a:rPr lang="cs-CZ" sz="1000" dirty="0"/>
              <a:t>může vypadat např. takto:</a:t>
            </a:r>
          </a:p>
          <a:p>
            <a:pPr lvl="1" algn="just"/>
            <a:endParaRPr lang="cs-CZ" sz="1800" dirty="0"/>
          </a:p>
          <a:p>
            <a:pPr lvl="1" algn="just"/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5108" r="4224"/>
          <a:stretch>
            <a:fillRect/>
          </a:stretch>
        </p:blipFill>
        <p:spPr bwMode="auto">
          <a:xfrm>
            <a:off x="1691680" y="1772816"/>
            <a:ext cx="5616624" cy="456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49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balíčků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("ggplot2", 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dependencies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=TRUE, type="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win.binary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dependencies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=TRUE, type="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win.binary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rworldmap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rworldxtra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devtools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dependencies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=TRUE, type="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win.binary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devtools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install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github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dkahle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")</a:t>
            </a:r>
            <a:endParaRPr lang="cs-CZ" sz="1800" dirty="0">
              <a:latin typeface="Courier New" pitchFamily="49" charset="0"/>
              <a:cs typeface="Courier New" pitchFamily="49" charset="0"/>
            </a:endParaRPr>
          </a:p>
          <a:p>
            <a:endParaRPr lang="cs-CZ" dirty="0" smtClean="0"/>
          </a:p>
          <a:p>
            <a:r>
              <a:rPr lang="cs-CZ" dirty="0" smtClean="0"/>
              <a:t>důležité instalovat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win.binary</a:t>
            </a:r>
            <a:r>
              <a:rPr lang="cs-CZ" dirty="0" smtClean="0"/>
              <a:t> (pro Windows)</a:t>
            </a:r>
          </a:p>
          <a:p>
            <a:pPr lvl="1"/>
            <a:r>
              <a:rPr lang="cs-CZ" dirty="0" err="1" smtClean="0"/>
              <a:t>Note</a:t>
            </a:r>
            <a:r>
              <a:rPr lang="cs-CZ" dirty="0" smtClean="0"/>
              <a:t>: vzhledem ke změnám ve zdrojích map a některým chybám v rámci balíčku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dirty="0" smtClean="0"/>
              <a:t> byla provedena korekce pomocí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devtools</a:t>
            </a:r>
            <a:r>
              <a:rPr lang="cs-CZ" dirty="0" smtClean="0"/>
              <a:t>, resp. instalace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gitHub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7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Získání mapy (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funkce:	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get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_map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 		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get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stamenmap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/>
              <a:t> 		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ggmap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endParaRPr lang="cs-CZ" dirty="0"/>
          </a:p>
          <a:p>
            <a:r>
              <a:rPr lang="cs-CZ" dirty="0" err="1"/>
              <a:t>ggmap</a:t>
            </a:r>
            <a:r>
              <a:rPr lang="cs-CZ" dirty="0"/>
              <a:t> požívá 4 zdroje map: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stamen</a:t>
            </a:r>
            <a:r>
              <a:rPr lang="cs-CZ" dirty="0"/>
              <a:t>,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google</a:t>
            </a:r>
            <a:r>
              <a:rPr lang="cs-CZ" dirty="0"/>
              <a:t>,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osm</a:t>
            </a:r>
            <a:r>
              <a:rPr lang="cs-CZ" dirty="0"/>
              <a:t> a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cloudmade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stamen</a:t>
            </a:r>
            <a:r>
              <a:rPr lang="cs-CZ" dirty="0"/>
              <a:t>: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maptype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c(“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terrain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”, “toner”, “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watercolor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pPr lvl="3"/>
            <a:r>
              <a:rPr lang="cs-CZ" dirty="0"/>
              <a:t>U zdroje </a:t>
            </a:r>
            <a:r>
              <a:rPr lang="cs-CZ" dirty="0" err="1"/>
              <a:t>stamen</a:t>
            </a:r>
            <a:r>
              <a:rPr lang="cs-CZ" dirty="0"/>
              <a:t> </a:t>
            </a:r>
            <a:r>
              <a:rPr lang="cs-CZ" dirty="0" smtClean="0"/>
              <a:t>příkaz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crop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>
                <a:latin typeface="Courier New" pitchFamily="49" charset="0"/>
                <a:cs typeface="Courier New" pitchFamily="49" charset="0"/>
              </a:rPr>
              <a:t>=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FALSE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google</a:t>
            </a:r>
            <a:r>
              <a:rPr lang="cs-CZ" dirty="0"/>
              <a:t>: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maptype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c(“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roadmap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”, “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terrain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”, “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satellite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”, “hybrid”)</a:t>
            </a:r>
          </a:p>
          <a:p>
            <a:pPr lvl="2"/>
            <a:r>
              <a:rPr lang="cs-CZ" dirty="0"/>
              <a:t>Note: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osm</a:t>
            </a:r>
            <a:r>
              <a:rPr lang="cs-CZ" dirty="0"/>
              <a:t> mívá problém s připojením a v případě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cloudmade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je nutný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api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key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/>
              <a:t>(příliš se nepoužívá</a:t>
            </a:r>
            <a:r>
              <a:rPr lang="cs-CZ" dirty="0" smtClean="0"/>
              <a:t>) – od June 11th 2018 je nutný při zadání názvu lokality API </a:t>
            </a:r>
            <a:r>
              <a:rPr lang="cs-CZ" dirty="0" err="1" smtClean="0"/>
              <a:t>key</a:t>
            </a:r>
            <a:r>
              <a:rPr lang="cs-CZ" dirty="0" smtClean="0"/>
              <a:t> i u zdroje </a:t>
            </a:r>
            <a:r>
              <a:rPr lang="cs-CZ" dirty="0" err="1" smtClean="0"/>
              <a:t>Google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7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ggmap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nutné </a:t>
            </a:r>
            <a:r>
              <a:rPr lang="cs-CZ" dirty="0"/>
              <a:t>připojení k síti (internetu) – četné </a:t>
            </a:r>
            <a:r>
              <a:rPr lang="cs-CZ" dirty="0" smtClean="0"/>
              <a:t>problémy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3059832" y="1340768"/>
            <a:ext cx="2520280" cy="792088"/>
            <a:chOff x="2627784" y="2204864"/>
            <a:chExt cx="2520280" cy="792088"/>
          </a:xfrm>
        </p:grpSpPr>
        <p:sp>
          <p:nvSpPr>
            <p:cNvPr id="4" name="Zaoblený obdélník 3"/>
            <p:cNvSpPr/>
            <p:nvPr/>
          </p:nvSpPr>
          <p:spPr>
            <a:xfrm>
              <a:off x="2627784" y="2204864"/>
              <a:ext cx="2520280" cy="79208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987824" y="2276872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MAPA</a:t>
              </a:r>
            </a:p>
            <a:p>
              <a:pPr algn="ctr"/>
              <a:r>
                <a:rPr lang="cs-CZ" dirty="0"/>
                <a:t>(on-line)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059832" y="2636912"/>
            <a:ext cx="2520280" cy="792088"/>
            <a:chOff x="2843808" y="3356992"/>
            <a:chExt cx="2520280" cy="792088"/>
          </a:xfrm>
        </p:grpSpPr>
        <p:sp>
          <p:nvSpPr>
            <p:cNvPr id="5" name="Zaoblený obdélník 4"/>
            <p:cNvSpPr/>
            <p:nvPr/>
          </p:nvSpPr>
          <p:spPr>
            <a:xfrm>
              <a:off x="2843808" y="3356992"/>
              <a:ext cx="2520280" cy="79208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987824" y="357301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RASTROVÝ OBJEKT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555776" y="4005064"/>
            <a:ext cx="3600400" cy="792088"/>
            <a:chOff x="2267744" y="4653136"/>
            <a:chExt cx="3600400" cy="792088"/>
          </a:xfrm>
        </p:grpSpPr>
        <p:sp>
          <p:nvSpPr>
            <p:cNvPr id="6" name="Zaoblený obdélník 5"/>
            <p:cNvSpPr/>
            <p:nvPr/>
          </p:nvSpPr>
          <p:spPr>
            <a:xfrm>
              <a:off x="2267744" y="4653136"/>
              <a:ext cx="3600400" cy="79208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339752" y="472514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VYKRESLENÍ DO GRAFICKÉHO OKNA </a:t>
              </a:r>
              <a:r>
                <a:rPr lang="cs-CZ" dirty="0" smtClean="0"/>
                <a:t>(př. ggplot</a:t>
              </a:r>
              <a:r>
                <a:rPr lang="cs-CZ" dirty="0"/>
                <a:t>)</a:t>
              </a:r>
            </a:p>
          </p:txBody>
        </p:sp>
      </p:grpSp>
      <p:sp>
        <p:nvSpPr>
          <p:cNvPr id="13" name="Šipka dolů 12"/>
          <p:cNvSpPr/>
          <p:nvPr/>
        </p:nvSpPr>
        <p:spPr>
          <a:xfrm>
            <a:off x="4211960" y="227687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211960" y="357301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Souřadnice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většina programovacích jazyků a softwaru zpracovává souřadnice v podobě desetinného čísla</a:t>
            </a:r>
          </a:p>
          <a:p>
            <a:r>
              <a:rPr lang="cs-CZ" dirty="0" smtClean="0"/>
              <a:t>převod souřadnic v klasickém tvaru na desetinné místo: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 zpět: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67544" y="2924944"/>
          <a:ext cx="737592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Rovnice" r:id="rId3" imgW="3695700" imgH="393700" progId="Equation.3">
                  <p:embed/>
                </p:oleObj>
              </mc:Choice>
              <mc:Fallback>
                <p:oleObj name="Rovnice" r:id="rId3" imgW="3695700" imgH="393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24944"/>
                        <a:ext cx="7375923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35696" y="4005064"/>
          <a:ext cx="2448272" cy="212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ovnice" r:id="rId5" imgW="1270000" imgH="1104900" progId="Equation.3">
                  <p:embed/>
                </p:oleObj>
              </mc:Choice>
              <mc:Fallback>
                <p:oleObj name="Rovnice" r:id="rId5" imgW="1270000" imgH="1104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005064"/>
                        <a:ext cx="2448272" cy="2124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0" y="6304002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 smtClean="0"/>
              <a:t>Nebo online: </a:t>
            </a:r>
            <a:r>
              <a:rPr lang="cs-CZ" sz="1500" b="1" dirty="0" smtClean="0">
                <a:hlinkClick r:id="rId7"/>
              </a:rPr>
              <a:t>https://prevodyonline.eu/cz/souradnice.html</a:t>
            </a:r>
            <a:r>
              <a:rPr lang="cs-CZ" sz="1500" b="1" dirty="0" smtClean="0"/>
              <a:t> </a:t>
            </a:r>
            <a:r>
              <a:rPr lang="cs-CZ" sz="1500" dirty="0" smtClean="0"/>
              <a:t> 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0557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PŘIDÁNÍ KONKRÉTNÍCH NALEZIŠŤ NA VYBRANOU OBLAST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Dolní </a:t>
            </a:r>
            <a:r>
              <a:rPr lang="cs-CZ" dirty="0"/>
              <a:t>Věstonice, Brno, </a:t>
            </a:r>
            <a:r>
              <a:rPr lang="cs-CZ" dirty="0" smtClean="0"/>
              <a:t>Praha</a:t>
            </a:r>
          </a:p>
          <a:p>
            <a:pPr lvl="1"/>
            <a:endParaRPr lang="cs-CZ" dirty="0"/>
          </a:p>
          <a:p>
            <a:r>
              <a:rPr lang="cs-CZ" dirty="0"/>
              <a:t>vektory: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lat &lt;- c(48.883, 49.200, 50.083)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&lt;- c(16.633, 16.617, 14.417)</a:t>
            </a: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as.data.frame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long,lat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pPr>
              <a:buNone/>
            </a:pP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Konkrétní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mapa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ggmap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naleziste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_point(data =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 =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lat,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0.8),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5, </a:t>
            </a:r>
            <a:r>
              <a:rPr lang="cs-CZ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cs-CZ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24)</a:t>
            </a:r>
          </a:p>
        </p:txBody>
      </p:sp>
    </p:spTree>
    <p:extLst>
      <p:ext uri="{BB962C8B-B14F-4D97-AF65-F5344CB8AC3E}">
        <p14:creationId xmlns:p14="http://schemas.microsoft.com/office/powerpoint/2010/main" val="319110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4946" b="17431"/>
          <a:stretch>
            <a:fillRect/>
          </a:stretch>
        </p:blipFill>
        <p:spPr bwMode="auto">
          <a:xfrm>
            <a:off x="179512" y="404664"/>
            <a:ext cx="49688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10404" b="9836"/>
          <a:stretch>
            <a:fillRect/>
          </a:stretch>
        </p:blipFill>
        <p:spPr bwMode="auto">
          <a:xfrm>
            <a:off x="3419872" y="3356992"/>
            <a:ext cx="49688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20072" y="76470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naleziste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 + </a:t>
            </a:r>
            <a:r>
              <a:rPr lang="cs-CZ" b="1" dirty="0" err="1" smtClean="0">
                <a:latin typeface="Courier New" pitchFamily="49" charset="0"/>
                <a:cs typeface="Courier New" pitchFamily="49" charset="0"/>
              </a:rPr>
              <a:t>geom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_point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(data =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(x =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y = lat,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alpha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0.8),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red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5,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shape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24)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3789040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naleziste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) +</a:t>
            </a:r>
          </a:p>
          <a:p>
            <a:r>
              <a:rPr lang="cs-CZ" sz="1500" b="1" dirty="0" err="1" smtClean="0">
                <a:latin typeface="Courier New" pitchFamily="49" charset="0"/>
                <a:cs typeface="Courier New" pitchFamily="49" charset="0"/>
              </a:rPr>
              <a:t>geom</a:t>
            </a:r>
            <a:r>
              <a:rPr lang="cs-CZ" sz="1500" b="1" dirty="0" smtClean="0">
                <a:latin typeface="Courier New" pitchFamily="49" charset="0"/>
                <a:cs typeface="Courier New" pitchFamily="49" charset="0"/>
              </a:rPr>
              <a:t>_point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(data =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aes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(x =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, y = lat,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alpha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 = 0.8),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red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 = 5,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shape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 = 24) + </a:t>
            </a:r>
          </a:p>
          <a:p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500" b="1" dirty="0" err="1" smtClean="0">
                <a:latin typeface="Courier New" pitchFamily="49" charset="0"/>
                <a:cs typeface="Courier New" pitchFamily="49" charset="0"/>
              </a:rPr>
              <a:t>guides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=FALSE,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alpha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=FALSE,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=FALSE) + </a:t>
            </a:r>
          </a:p>
          <a:p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500" b="1" dirty="0" err="1" smtClean="0">
                <a:latin typeface="Courier New" pitchFamily="49" charset="0"/>
                <a:cs typeface="Courier New" pitchFamily="49" charset="0"/>
              </a:rPr>
              <a:t>geom</a:t>
            </a:r>
            <a:r>
              <a:rPr lang="cs-CZ" sz="1500" b="1" dirty="0" smtClean="0">
                <a:latin typeface="Courier New" pitchFamily="49" charset="0"/>
                <a:cs typeface="Courier New" pitchFamily="49" charset="0"/>
              </a:rPr>
              <a:t>_line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aes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(x =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, y = lat),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tomato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", data = </a:t>
            </a:r>
            <a:r>
              <a:rPr lang="cs-CZ" sz="1500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cs-CZ" sz="15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15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</a:t>
            </a:r>
            <a:r>
              <a:rPr lang="cs-CZ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cs-CZ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cs-CZ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_line</a:t>
            </a:r>
            <a:endParaRPr lang="cs-CZ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/>
              <a:t> – nastaví velikost čáry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lineend</a:t>
            </a:r>
            <a:r>
              <a:rPr lang="cs-CZ" dirty="0"/>
              <a:t> – pokud chceme zaoblené konce: 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lineend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linetype</a:t>
            </a:r>
            <a:r>
              <a:rPr lang="cs-CZ" dirty="0"/>
              <a:t> – typ linie</a:t>
            </a:r>
          </a:p>
          <a:p>
            <a:endParaRPr lang="cs-CZ" dirty="0"/>
          </a:p>
          <a:p>
            <a:r>
              <a:rPr lang="cs-CZ" dirty="0"/>
              <a:t>Př. Chceme vložit mezi dva body šipku:</a:t>
            </a:r>
          </a:p>
          <a:p>
            <a:pPr lvl="1"/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ggmap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mapa_naleziste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pPr lvl="1"/>
            <a:r>
              <a:rPr lang="cs-CZ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(data =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(x = long, y = lat,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0.8),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5,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24) + </a:t>
            </a:r>
            <a:r>
              <a:rPr lang="cs-CZ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guides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=FALSE,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=FALSE,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=FALSE) + </a:t>
            </a:r>
            <a:r>
              <a:rPr lang="cs-CZ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geom_path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(data = df2,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(x = long, y = lat),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gold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lineend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arrow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arrow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angle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15, 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", type = "</a:t>
            </a:r>
            <a:r>
              <a:rPr lang="cs-CZ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closed</a:t>
            </a:r>
            <a:r>
              <a:rPr lang="cs-CZ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6259378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/>
              <a:t>Další možnosti linii (</a:t>
            </a:r>
            <a:r>
              <a:rPr lang="cs-CZ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geom_path</a:t>
            </a:r>
            <a:r>
              <a:rPr lang="cs-CZ" sz="1500" b="1" dirty="0"/>
              <a:t>):  </a:t>
            </a:r>
            <a:r>
              <a:rPr lang="cs-CZ" sz="1500" dirty="0">
                <a:hlinkClick r:id="rId2"/>
              </a:rPr>
              <a:t>http://ggplot2.tidyverse.org/reference/geom_path.html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41806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17600" b="17601"/>
          <a:stretch>
            <a:fillRect/>
          </a:stretch>
        </p:blipFill>
        <p:spPr bwMode="auto">
          <a:xfrm>
            <a:off x="1763688" y="3401616"/>
            <a:ext cx="533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79512" y="188640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windows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naleziste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) +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b="1" dirty="0" err="1" smtClean="0">
                <a:latin typeface="Courier New" pitchFamily="49" charset="0"/>
                <a:cs typeface="Courier New" pitchFamily="49" charset="0"/>
              </a:rPr>
              <a:t>geom</a:t>
            </a:r>
            <a:r>
              <a:rPr lang="cs-CZ" sz="1600" b="1" dirty="0" smtClean="0">
                <a:latin typeface="Courier New" pitchFamily="49" charset="0"/>
                <a:cs typeface="Courier New" pitchFamily="49" charset="0"/>
              </a:rPr>
              <a:t>_point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(data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aes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(x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, y = lat,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alpha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0.8),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darkgreen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5,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shape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24) + 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b="1" dirty="0" err="1" smtClean="0">
                <a:latin typeface="Courier New" pitchFamily="49" charset="0"/>
                <a:cs typeface="Courier New" pitchFamily="49" charset="0"/>
              </a:rPr>
              <a:t>guides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=FALSE,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alpha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=FALSE,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=FALSE) + 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b="1" dirty="0" err="1" smtClean="0">
                <a:latin typeface="Courier New" pitchFamily="49" charset="0"/>
                <a:cs typeface="Courier New" pitchFamily="49" charset="0"/>
              </a:rPr>
              <a:t>geom</a:t>
            </a:r>
            <a:r>
              <a:rPr lang="cs-CZ" sz="1600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b="1" dirty="0" err="1" smtClean="0">
                <a:latin typeface="Courier New" pitchFamily="49" charset="0"/>
                <a:cs typeface="Courier New" pitchFamily="49" charset="0"/>
              </a:rPr>
              <a:t>path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(data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aes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(x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, y = lat),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"green",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lineend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round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arrow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arrow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angle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15,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ends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both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", type = "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closed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")) + </a:t>
            </a: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b="1" dirty="0" err="1" smtClean="0">
                <a:latin typeface="Courier New" pitchFamily="49" charset="0"/>
                <a:cs typeface="Courier New" pitchFamily="49" charset="0"/>
              </a:rPr>
              <a:t>geom</a:t>
            </a:r>
            <a:r>
              <a:rPr lang="cs-CZ" sz="1600" b="1" dirty="0" smtClean="0">
                <a:latin typeface="Courier New" pitchFamily="49" charset="0"/>
                <a:cs typeface="Courier New" pitchFamily="49" charset="0"/>
              </a:rPr>
              <a:t>_text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(data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aes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(x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, y = lat,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label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c("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Dolni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Vestonice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", "Brno", "Praha")),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3,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vjust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0,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hjust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darkgreen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")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17237</TotalTime>
  <Words>696</Words>
  <Application>Microsoft Office PowerPoint</Application>
  <PresentationFormat>Předvádění na obrazovce (4:3)</PresentationFormat>
  <Paragraphs>119</Paragraphs>
  <Slides>13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Sousedství</vt:lpstr>
      <vt:lpstr>Rovnice</vt:lpstr>
      <vt:lpstr>MAPY V R</vt:lpstr>
      <vt:lpstr>Instalace balíčků</vt:lpstr>
      <vt:lpstr>Získání mapy (ggmap)</vt:lpstr>
      <vt:lpstr>ggmap</vt:lpstr>
      <vt:lpstr>Souřadnice</vt:lpstr>
      <vt:lpstr>Prezentace aplikace PowerPoint</vt:lpstr>
      <vt:lpstr>Prezentace aplikace PowerPoint</vt:lpstr>
      <vt:lpstr>Funkce geom_path/geom_line</vt:lpstr>
      <vt:lpstr>Prezentace aplikace PowerPoint</vt:lpstr>
      <vt:lpstr>Analýza rozložení vzorků dle souřadnic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478</cp:revision>
  <cp:lastPrinted>2018-02-09T07:27:43Z</cp:lastPrinted>
  <dcterms:created xsi:type="dcterms:W3CDTF">2018-01-08T11:58:25Z</dcterms:created>
  <dcterms:modified xsi:type="dcterms:W3CDTF">2018-11-13T11:39:59Z</dcterms:modified>
</cp:coreProperties>
</file>